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5.xml"/>
  <Override ContentType="application/vnd.openxmlformats-officedocument.drawingml.diagramData+xml" PartName="/ppt/diagrams/data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3.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Style+xml" PartName="/ppt/diagrams/quickStyle5.xml"/>
  <Override ContentType="application/vnd.openxmlformats-officedocument.drawingml.diagramStyle+xml" PartName="/ppt/diagrams/quickStyle4.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inkml+xml" PartName="/ppt/ink/ink2.xml"/>
  <Override ContentType="application/inkml+xml" PartName="/ppt/ink/ink1.xml"/>
  <Override ContentType="application/vnd.openxmlformats-officedocument.presentationml.notesMaster+xml" PartName="/ppt/notesMasters/notesMaster1.xml"/>
  <Override ContentType="application/vnd.openxmlformats-officedocument.presentationml.presProps+xml" PartName="/ppt/presProps3.xml"/>
  <Override ContentType="application/vnd.openxmlformats-officedocument.drawingml.diagramColors+xml" PartName="/ppt/diagrams/colors5.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xml"/>
  <Override ContentType="application/vnd.openxmlformats-officedocument.presentationml.tags+xml" PartName="/ppt/tags/tag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custDataLst>
    <p:tags r:id="rId42"/>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3.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tags" Target="tags/tag2.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3.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3.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7.xml"/><Relationship Id="rId33" Type="http://schemas.openxmlformats.org/officeDocument/2006/relationships/slide" Target="slides/slide27.xml"/><Relationship Id="rId10" Type="http://schemas.openxmlformats.org/officeDocument/2006/relationships/slide" Target="slides/slide6.xml"/><Relationship Id="rId32" Type="http://schemas.openxmlformats.org/officeDocument/2006/relationships/slide" Target="slides/slide26.xml"/><Relationship Id="rId13" Type="http://schemas.openxmlformats.org/officeDocument/2006/relationships/slide" Target="slides/slide9.xml"/><Relationship Id="rId35" Type="http://schemas.openxmlformats.org/officeDocument/2006/relationships/slide" Target="slides/slide29.xml"/><Relationship Id="rId12" Type="http://schemas.openxmlformats.org/officeDocument/2006/relationships/slide" Target="slides/slide8.xml"/><Relationship Id="rId34" Type="http://schemas.openxmlformats.org/officeDocument/2006/relationships/slide" Target="slides/slide28.xml"/><Relationship Id="rId15" Type="http://schemas.openxmlformats.org/officeDocument/2006/relationships/slide" Target="slides/slide11.xml"/><Relationship Id="rId37" Type="http://schemas.openxmlformats.org/officeDocument/2006/relationships/slide" Target="slides/slide31.xml"/><Relationship Id="rId14" Type="http://schemas.openxmlformats.org/officeDocument/2006/relationships/slide" Target="slides/slide10.xml"/><Relationship Id="rId36" Type="http://schemas.openxmlformats.org/officeDocument/2006/relationships/slide" Target="slides/slide30.xml"/><Relationship Id="rId17" Type="http://schemas.openxmlformats.org/officeDocument/2006/relationships/slide" Target="slides/slide13.xml"/><Relationship Id="rId39" Type="http://schemas.openxmlformats.org/officeDocument/2006/relationships/slide" Target="slides/slide33.xml"/><Relationship Id="rId16" Type="http://schemas.openxmlformats.org/officeDocument/2006/relationships/slide" Target="slides/slide12.xml"/><Relationship Id="rId38" Type="http://schemas.openxmlformats.org/officeDocument/2006/relationships/slide" Target="slides/slide32.xml"/><Relationship Id="rId19" Type="http://schemas.openxmlformats.org/officeDocument/2006/relationships/slide" Target="slides/slide37.xml"/><Relationship Id="rId18" Type="http://schemas.openxmlformats.org/officeDocument/2006/relationships/slide" Target="slides/slide36.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 /></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 /></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6FEC7-84BE-4614-B79D-0020944DDE9D}"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565BE849-7F15-4DDC-8839-20F5ABE5F22C}">
      <dgm:prSet/>
      <dgm:spPr/>
      <dgm:t>
        <a:bodyPr/>
        <a:lstStyle/>
        <a:p>
          <a:pPr rtl="0"/>
          <a:r>
            <a:rPr lang="en-US" dirty="0"/>
            <a:t>about 40% of those with alcohol abuse or alcohol dependence meet the criteria for major depressive disorder</a:t>
          </a:r>
        </a:p>
      </dgm:t>
    </dgm:pt>
    <dgm:pt modelId="{E896E356-2E2D-4158-AE7C-469FE626A309}" type="parTrans" cxnId="{B71D2128-CC24-4F2A-9104-8A2CA413BF52}">
      <dgm:prSet/>
      <dgm:spPr/>
      <dgm:t>
        <a:bodyPr/>
        <a:lstStyle/>
        <a:p>
          <a:endParaRPr lang="en-US"/>
        </a:p>
      </dgm:t>
    </dgm:pt>
    <dgm:pt modelId="{D6706E64-EEBF-4D2F-99A2-8C2C5645522A}" type="sibTrans" cxnId="{B71D2128-CC24-4F2A-9104-8A2CA413BF52}">
      <dgm:prSet/>
      <dgm:spPr/>
      <dgm:t>
        <a:bodyPr/>
        <a:lstStyle/>
        <a:p>
          <a:endParaRPr lang="en-US"/>
        </a:p>
      </dgm:t>
    </dgm:pt>
    <dgm:pt modelId="{B674C78F-0AC6-437F-B073-E2247764548F}" type="pres">
      <dgm:prSet presAssocID="{FCF6FEC7-84BE-4614-B79D-0020944DDE9D}" presName="linearFlow" presStyleCnt="0">
        <dgm:presLayoutVars>
          <dgm:dir/>
          <dgm:resizeHandles val="exact"/>
        </dgm:presLayoutVars>
      </dgm:prSet>
      <dgm:spPr/>
    </dgm:pt>
    <dgm:pt modelId="{AEC1F2CD-0E5E-4190-A4BA-4B916B0882FF}" type="pres">
      <dgm:prSet presAssocID="{565BE849-7F15-4DDC-8839-20F5ABE5F22C}" presName="composite" presStyleCnt="0"/>
      <dgm:spPr/>
    </dgm:pt>
    <dgm:pt modelId="{248CD29A-7602-4C31-A2FB-978D21480CBA}" type="pres">
      <dgm:prSet presAssocID="{565BE849-7F15-4DDC-8839-20F5ABE5F22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7D05CA5-DCFA-4DCA-9436-0DCF4BA0E119}" type="pres">
      <dgm:prSet presAssocID="{565BE849-7F15-4DDC-8839-20F5ABE5F22C}" presName="txShp" presStyleLbl="node1" presStyleIdx="0" presStyleCnt="1" custScaleX="122059">
        <dgm:presLayoutVars>
          <dgm:bulletEnabled val="1"/>
        </dgm:presLayoutVars>
      </dgm:prSet>
      <dgm:spPr/>
    </dgm:pt>
  </dgm:ptLst>
  <dgm:cxnLst>
    <dgm:cxn modelId="{DF266A10-6B4C-475D-B7A2-EC7A60C0827E}" type="presOf" srcId="{565BE849-7F15-4DDC-8839-20F5ABE5F22C}" destId="{F7D05CA5-DCFA-4DCA-9436-0DCF4BA0E119}" srcOrd="0" destOrd="0" presId="urn:microsoft.com/office/officeart/2005/8/layout/vList3"/>
    <dgm:cxn modelId="{B71D2128-CC24-4F2A-9104-8A2CA413BF52}" srcId="{FCF6FEC7-84BE-4614-B79D-0020944DDE9D}" destId="{565BE849-7F15-4DDC-8839-20F5ABE5F22C}" srcOrd="0" destOrd="0" parTransId="{E896E356-2E2D-4158-AE7C-469FE626A309}" sibTransId="{D6706E64-EEBF-4D2F-99A2-8C2C5645522A}"/>
    <dgm:cxn modelId="{30598E60-CCB8-4189-AF8B-861D8AF5D86D}" type="presOf" srcId="{FCF6FEC7-84BE-4614-B79D-0020944DDE9D}" destId="{B674C78F-0AC6-437F-B073-E2247764548F}" srcOrd="0" destOrd="0" presId="urn:microsoft.com/office/officeart/2005/8/layout/vList3"/>
    <dgm:cxn modelId="{5C421E62-0BAC-46D9-B768-2A3B3D97478F}" type="presParOf" srcId="{B674C78F-0AC6-437F-B073-E2247764548F}" destId="{AEC1F2CD-0E5E-4190-A4BA-4B916B0882FF}" srcOrd="0" destOrd="0" presId="urn:microsoft.com/office/officeart/2005/8/layout/vList3"/>
    <dgm:cxn modelId="{55938E48-E139-4E06-81A1-40AB63F82727}" type="presParOf" srcId="{AEC1F2CD-0E5E-4190-A4BA-4B916B0882FF}" destId="{248CD29A-7602-4C31-A2FB-978D21480CBA}" srcOrd="0" destOrd="0" presId="urn:microsoft.com/office/officeart/2005/8/layout/vList3"/>
    <dgm:cxn modelId="{4A3888D5-B06D-413F-90CA-AE773D3DEC30}" type="presParOf" srcId="{AEC1F2CD-0E5E-4190-A4BA-4B916B0882FF}" destId="{F7D05CA5-DCFA-4DCA-9436-0DCF4BA0E1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8AE5C-8E3B-4E06-87CB-72314864CC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CE8F5F3-8AC1-4A1E-A631-F0E8A3F7F5BD}">
      <dgm:prSet/>
      <dgm:spPr/>
      <dgm:t>
        <a:bodyPr/>
        <a:lstStyle/>
        <a:p>
          <a:r>
            <a:rPr lang="en-US" b="1" i="0" baseline="0" dirty="0">
              <a:solidFill>
                <a:srgbClr val="FF0000"/>
              </a:solidFill>
              <a:latin typeface="+mj-lt"/>
            </a:rPr>
            <a:t>First-line treatments</a:t>
          </a:r>
          <a:endParaRPr lang="en-US" i="0" dirty="0">
            <a:solidFill>
              <a:srgbClr val="FF0000"/>
            </a:solidFill>
            <a:latin typeface="+mj-lt"/>
          </a:endParaRPr>
        </a:p>
      </dgm:t>
    </dgm:pt>
    <dgm:pt modelId="{B6EC3AF0-F1BF-4296-BD64-616FD30A2632}" type="parTrans" cxnId="{413F6B8B-2ED4-48E5-B085-8CD88ED6B350}">
      <dgm:prSet/>
      <dgm:spPr/>
      <dgm:t>
        <a:bodyPr/>
        <a:lstStyle/>
        <a:p>
          <a:endParaRPr lang="en-US"/>
        </a:p>
      </dgm:t>
    </dgm:pt>
    <dgm:pt modelId="{BA04CA1F-7D86-4C96-A45E-990EFBB3447F}" type="sibTrans" cxnId="{413F6B8B-2ED4-48E5-B085-8CD88ED6B350}">
      <dgm:prSet/>
      <dgm:spPr/>
      <dgm:t>
        <a:bodyPr/>
        <a:lstStyle/>
        <a:p>
          <a:endParaRPr lang="en-US"/>
        </a:p>
      </dgm:t>
    </dgm:pt>
    <dgm:pt modelId="{0773BBBF-AF32-4F72-A931-7B3742B98F27}">
      <dgm:prSet custT="1"/>
      <dgm:spPr/>
      <dgm:t>
        <a:bodyPr/>
        <a:lstStyle/>
        <a:p>
          <a:r>
            <a:rPr lang="en-US" sz="2400" b="1" i="0" baseline="0" dirty="0">
              <a:solidFill>
                <a:srgbClr val="FF0000"/>
              </a:solidFill>
            </a:rPr>
            <a:t>Naltrexone :</a:t>
          </a:r>
          <a:endParaRPr lang="en-US" sz="2400" b="1" dirty="0">
            <a:solidFill>
              <a:srgbClr val="FF0000"/>
            </a:solidFill>
          </a:endParaRPr>
        </a:p>
      </dgm:t>
    </dgm:pt>
    <dgm:pt modelId="{7C7ADB14-A658-4452-9AD2-185862BAAC8B}" type="parTrans" cxnId="{A2BC880D-7D9F-4CCF-A7A5-C5FF4838863B}">
      <dgm:prSet/>
      <dgm:spPr/>
      <dgm:t>
        <a:bodyPr/>
        <a:lstStyle/>
        <a:p>
          <a:endParaRPr lang="en-US"/>
        </a:p>
      </dgm:t>
    </dgm:pt>
    <dgm:pt modelId="{A3E48640-A318-46FB-8A9C-9742D81AFFA5}" type="sibTrans" cxnId="{A2BC880D-7D9F-4CCF-A7A5-C5FF4838863B}">
      <dgm:prSet/>
      <dgm:spPr/>
      <dgm:t>
        <a:bodyPr/>
        <a:lstStyle/>
        <a:p>
          <a:endParaRPr lang="en-US"/>
        </a:p>
      </dgm:t>
    </dgm:pt>
    <dgm:pt modelId="{FEFD020A-92ED-46AD-8F7B-FE3BBD5B5F1F}">
      <dgm:prSet/>
      <dgm:spPr/>
      <dgm:t>
        <a:bodyPr/>
        <a:lstStyle/>
        <a:p>
          <a:r>
            <a:rPr lang="en-US" b="0" i="0" baseline="0"/>
            <a:t>Opioid receptor antagonist</a:t>
          </a:r>
          <a:endParaRPr lang="en-US"/>
        </a:p>
      </dgm:t>
    </dgm:pt>
    <dgm:pt modelId="{89A6312C-E787-476A-B6BA-7B7465F75823}" type="parTrans" cxnId="{54A36E6C-C5F2-4930-9BE5-0A59A1A7DBC3}">
      <dgm:prSet/>
      <dgm:spPr/>
      <dgm:t>
        <a:bodyPr/>
        <a:lstStyle/>
        <a:p>
          <a:endParaRPr lang="en-US"/>
        </a:p>
      </dgm:t>
    </dgm:pt>
    <dgm:pt modelId="{9DDA4E42-A419-4EEA-93C6-4202F50E998E}" type="sibTrans" cxnId="{54A36E6C-C5F2-4930-9BE5-0A59A1A7DBC3}">
      <dgm:prSet/>
      <dgm:spPr/>
      <dgm:t>
        <a:bodyPr/>
        <a:lstStyle/>
        <a:p>
          <a:endParaRPr lang="en-US"/>
        </a:p>
      </dgm:t>
    </dgm:pt>
    <dgm:pt modelId="{BC359F62-FBF5-4DC5-803C-7AA329505D0C}">
      <dgm:prSet/>
      <dgm:spPr/>
      <dgm:t>
        <a:bodyPr/>
        <a:lstStyle/>
        <a:p>
          <a:r>
            <a:rPr lang="en-US" b="0" i="0" baseline="0" dirty="0"/>
            <a:t>Reduces desire and the “high” associated with alcohol.</a:t>
          </a:r>
          <a:endParaRPr lang="en-US" dirty="0"/>
        </a:p>
      </dgm:t>
    </dgm:pt>
    <dgm:pt modelId="{93A0E07B-8A6C-4A87-AD7C-74444ED44435}" type="parTrans" cxnId="{F6D3F12C-95AC-409A-BC6C-8C9A55E1E2F7}">
      <dgm:prSet/>
      <dgm:spPr/>
      <dgm:t>
        <a:bodyPr/>
        <a:lstStyle/>
        <a:p>
          <a:endParaRPr lang="en-US"/>
        </a:p>
      </dgm:t>
    </dgm:pt>
    <dgm:pt modelId="{F31F969D-C1BB-4371-A6E9-1727F45E3A06}" type="sibTrans" cxnId="{F6D3F12C-95AC-409A-BC6C-8C9A55E1E2F7}">
      <dgm:prSet/>
      <dgm:spPr/>
      <dgm:t>
        <a:bodyPr/>
        <a:lstStyle/>
        <a:p>
          <a:endParaRPr lang="en-US"/>
        </a:p>
      </dgm:t>
    </dgm:pt>
    <dgm:pt modelId="{09B3088A-1CA1-40FB-9640-2B90549DAB53}">
      <dgm:prSet/>
      <dgm:spPr/>
      <dgm:t>
        <a:bodyPr/>
        <a:lstStyle/>
        <a:p>
          <a:r>
            <a:rPr lang="en-US" b="0" i="0" baseline="0"/>
            <a:t>Will precipitate withdrawal in patients with physical opioid dependence.</a:t>
          </a:r>
          <a:endParaRPr lang="en-US"/>
        </a:p>
      </dgm:t>
    </dgm:pt>
    <dgm:pt modelId="{C074F01E-9AA8-4751-A614-0F518ED4BCCF}" type="parTrans" cxnId="{107DB344-00A0-4C27-A4ED-B80003906D27}">
      <dgm:prSet/>
      <dgm:spPr/>
      <dgm:t>
        <a:bodyPr/>
        <a:lstStyle/>
        <a:p>
          <a:endParaRPr lang="en-US"/>
        </a:p>
      </dgm:t>
    </dgm:pt>
    <dgm:pt modelId="{B921BEAF-9F63-4355-AC49-94A16032DE3E}" type="sibTrans" cxnId="{107DB344-00A0-4C27-A4ED-B80003906D27}">
      <dgm:prSet/>
      <dgm:spPr/>
      <dgm:t>
        <a:bodyPr/>
        <a:lstStyle/>
        <a:p>
          <a:endParaRPr lang="en-US"/>
        </a:p>
      </dgm:t>
    </dgm:pt>
    <dgm:pt modelId="{20914321-E720-4D92-B39B-2E1253CFD54B}">
      <dgm:prSet custT="1"/>
      <dgm:spPr/>
      <dgm:t>
        <a:bodyPr/>
        <a:lstStyle/>
        <a:p>
          <a:r>
            <a:rPr lang="en-US" sz="2000" b="1" i="0" baseline="0" dirty="0">
              <a:solidFill>
                <a:srgbClr val="FF0000"/>
              </a:solidFill>
            </a:rPr>
            <a:t>Acamprosate</a:t>
          </a:r>
          <a:r>
            <a:rPr lang="en-US" sz="2000" b="0" i="0" baseline="0" dirty="0">
              <a:solidFill>
                <a:srgbClr val="FF0000"/>
              </a:solidFill>
            </a:rPr>
            <a:t> </a:t>
          </a:r>
          <a:r>
            <a:rPr lang="en-US" sz="1800" b="1" i="0" baseline="0" dirty="0">
              <a:solidFill>
                <a:srgbClr val="FF0000"/>
              </a:solidFill>
            </a:rPr>
            <a:t>:</a:t>
          </a:r>
          <a:endParaRPr lang="en-US" sz="1800" dirty="0">
            <a:solidFill>
              <a:srgbClr val="FF0000"/>
            </a:solidFill>
          </a:endParaRPr>
        </a:p>
      </dgm:t>
    </dgm:pt>
    <dgm:pt modelId="{2645CBB5-36B9-4523-95C5-76843224CEB0}" type="parTrans" cxnId="{6F73E3A4-E06F-4EE8-8C74-DBC18A47589C}">
      <dgm:prSet/>
      <dgm:spPr/>
      <dgm:t>
        <a:bodyPr/>
        <a:lstStyle/>
        <a:p>
          <a:endParaRPr lang="en-US"/>
        </a:p>
      </dgm:t>
    </dgm:pt>
    <dgm:pt modelId="{083DECB8-2D08-4D3D-85CD-62BC05EF157E}" type="sibTrans" cxnId="{6F73E3A4-E06F-4EE8-8C74-DBC18A47589C}">
      <dgm:prSet/>
      <dgm:spPr/>
      <dgm:t>
        <a:bodyPr/>
        <a:lstStyle/>
        <a:p>
          <a:endParaRPr lang="en-US"/>
        </a:p>
      </dgm:t>
    </dgm:pt>
    <dgm:pt modelId="{7CEFE6FE-AB98-4562-A780-7F8F7A5921F7}">
      <dgm:prSet/>
      <dgm:spPr/>
      <dgm:t>
        <a:bodyPr/>
        <a:lstStyle/>
        <a:p>
          <a:r>
            <a:rPr lang="en-US" b="0" i="0" baseline="0"/>
            <a:t>Thought to modulate glutamate transmission. </a:t>
          </a:r>
          <a:endParaRPr lang="en-US"/>
        </a:p>
      </dgm:t>
    </dgm:pt>
    <dgm:pt modelId="{CECDF014-0C5C-4232-A634-4100B1AAACD8}" type="parTrans" cxnId="{0288F852-6F16-4F96-BDDA-C2C8300ED463}">
      <dgm:prSet/>
      <dgm:spPr/>
      <dgm:t>
        <a:bodyPr/>
        <a:lstStyle/>
        <a:p>
          <a:endParaRPr lang="en-US"/>
        </a:p>
      </dgm:t>
    </dgm:pt>
    <dgm:pt modelId="{3335F2D2-4357-42AB-A93A-E24931B84657}" type="sibTrans" cxnId="{0288F852-6F16-4F96-BDDA-C2C8300ED463}">
      <dgm:prSet/>
      <dgm:spPr/>
      <dgm:t>
        <a:bodyPr/>
        <a:lstStyle/>
        <a:p>
          <a:endParaRPr lang="en-US"/>
        </a:p>
      </dgm:t>
    </dgm:pt>
    <dgm:pt modelId="{B94E0286-22F5-41B0-910B-C1F05206716E}">
      <dgm:prSet/>
      <dgm:spPr/>
      <dgm:t>
        <a:bodyPr/>
        <a:lstStyle/>
        <a:p>
          <a:r>
            <a:rPr lang="en-US" b="0" i="0" baseline="0"/>
            <a:t>Use for relapse prevention in patients who have stopped drinking (post-detoxification).</a:t>
          </a:r>
          <a:endParaRPr lang="en-US"/>
        </a:p>
      </dgm:t>
    </dgm:pt>
    <dgm:pt modelId="{5888A57C-30B0-4602-B568-53C7C49FBBD8}" type="parTrans" cxnId="{77B51884-21D1-4C31-8582-6DD2A8DB9D60}">
      <dgm:prSet/>
      <dgm:spPr/>
      <dgm:t>
        <a:bodyPr/>
        <a:lstStyle/>
        <a:p>
          <a:endParaRPr lang="en-US"/>
        </a:p>
      </dgm:t>
    </dgm:pt>
    <dgm:pt modelId="{EAC4F301-60BA-4EB7-B527-B0576DCAA4E5}" type="sibTrans" cxnId="{77B51884-21D1-4C31-8582-6DD2A8DB9D60}">
      <dgm:prSet/>
      <dgm:spPr/>
      <dgm:t>
        <a:bodyPr/>
        <a:lstStyle/>
        <a:p>
          <a:endParaRPr lang="en-US"/>
        </a:p>
      </dgm:t>
    </dgm:pt>
    <dgm:pt modelId="{FA48B0ED-B2F2-4164-AC78-BA9CE543EFC5}">
      <dgm:prSet/>
      <dgm:spPr/>
      <dgm:t>
        <a:bodyPr/>
        <a:lstStyle/>
        <a:p>
          <a:r>
            <a:rPr lang="en-US" b="0" i="0" baseline="0"/>
            <a:t>Major advantage is that it can be used in patients with liver disease.</a:t>
          </a:r>
          <a:endParaRPr lang="en-US"/>
        </a:p>
      </dgm:t>
    </dgm:pt>
    <dgm:pt modelId="{0B632580-2652-4EEB-9AC4-0D18FB920ECD}" type="parTrans" cxnId="{FF2914AF-0EBD-4AB8-A960-76F2683D4C57}">
      <dgm:prSet/>
      <dgm:spPr/>
      <dgm:t>
        <a:bodyPr/>
        <a:lstStyle/>
        <a:p>
          <a:endParaRPr lang="en-US"/>
        </a:p>
      </dgm:t>
    </dgm:pt>
    <dgm:pt modelId="{BB974242-3C46-4F23-BD82-1A62EF39D0CB}" type="sibTrans" cxnId="{FF2914AF-0EBD-4AB8-A960-76F2683D4C57}">
      <dgm:prSet/>
      <dgm:spPr/>
      <dgm:t>
        <a:bodyPr/>
        <a:lstStyle/>
        <a:p>
          <a:endParaRPr lang="en-US"/>
        </a:p>
      </dgm:t>
    </dgm:pt>
    <dgm:pt modelId="{AFB2E956-FB00-4CFB-A27C-E15B3627E18B}">
      <dgm:prSet/>
      <dgm:spPr/>
      <dgm:t>
        <a:bodyPr/>
        <a:lstStyle/>
        <a:p>
          <a:r>
            <a:rPr lang="en-US" b="0" i="0" baseline="0"/>
            <a:t>Contraindicated in severe renal disease.</a:t>
          </a:r>
          <a:endParaRPr lang="en-US"/>
        </a:p>
      </dgm:t>
    </dgm:pt>
    <dgm:pt modelId="{B549F53F-6318-4878-A3B3-381AD03B0CE3}" type="parTrans" cxnId="{63A43161-53E9-4017-A405-E98B6EBDDC7E}">
      <dgm:prSet/>
      <dgm:spPr/>
      <dgm:t>
        <a:bodyPr/>
        <a:lstStyle/>
        <a:p>
          <a:endParaRPr lang="en-US"/>
        </a:p>
      </dgm:t>
    </dgm:pt>
    <dgm:pt modelId="{38FF8C27-7F35-4E3B-AE46-C97E4E3A0BE3}" type="sibTrans" cxnId="{63A43161-53E9-4017-A405-E98B6EBDDC7E}">
      <dgm:prSet/>
      <dgm:spPr/>
      <dgm:t>
        <a:bodyPr/>
        <a:lstStyle/>
        <a:p>
          <a:endParaRPr lang="en-US"/>
        </a:p>
      </dgm:t>
    </dgm:pt>
    <dgm:pt modelId="{A08860F4-7A71-470C-81AF-2F4D16342C0D}">
      <dgm:prSet/>
      <dgm:spPr/>
      <dgm:t>
        <a:bodyPr/>
        <a:lstStyle/>
        <a:p>
          <a:r>
            <a:rPr lang="en-US" dirty="0"/>
            <a:t>Side effect as </a:t>
          </a:r>
          <a:r>
            <a:rPr lang="en-US" i="0" baseline="0" dirty="0"/>
            <a:t>diarrhea</a:t>
          </a:r>
          <a:endParaRPr lang="en-US" dirty="0"/>
        </a:p>
      </dgm:t>
    </dgm:pt>
    <dgm:pt modelId="{C11648E9-6850-4242-AB98-5FE08F12E6ED}" type="parTrans" cxnId="{515BCC0F-CD46-4A48-99B6-ED206336A366}">
      <dgm:prSet/>
      <dgm:spPr/>
      <dgm:t>
        <a:bodyPr/>
        <a:lstStyle/>
        <a:p>
          <a:endParaRPr lang="en-US"/>
        </a:p>
      </dgm:t>
    </dgm:pt>
    <dgm:pt modelId="{0BDCD484-BEB4-4336-9F85-B618A5BC780C}" type="sibTrans" cxnId="{515BCC0F-CD46-4A48-99B6-ED206336A366}">
      <dgm:prSet/>
      <dgm:spPr/>
      <dgm:t>
        <a:bodyPr/>
        <a:lstStyle/>
        <a:p>
          <a:endParaRPr lang="en-US"/>
        </a:p>
      </dgm:t>
    </dgm:pt>
    <dgm:pt modelId="{A43FD8F8-E878-45C9-9F49-6B375EAEF98A}" type="pres">
      <dgm:prSet presAssocID="{F8F8AE5C-8E3B-4E06-87CB-72314864CCF0}" presName="vert0" presStyleCnt="0">
        <dgm:presLayoutVars>
          <dgm:dir/>
          <dgm:animOne val="branch"/>
          <dgm:animLvl val="lvl"/>
        </dgm:presLayoutVars>
      </dgm:prSet>
      <dgm:spPr/>
    </dgm:pt>
    <dgm:pt modelId="{59A6320F-417F-4A7C-B295-09E31831C70C}" type="pres">
      <dgm:prSet presAssocID="{5CE8F5F3-8AC1-4A1E-A631-F0E8A3F7F5BD}" presName="thickLine" presStyleLbl="alignNode1" presStyleIdx="0" presStyleCnt="1"/>
      <dgm:spPr/>
    </dgm:pt>
    <dgm:pt modelId="{028024E0-9E13-4CD3-895D-5505244E391A}" type="pres">
      <dgm:prSet presAssocID="{5CE8F5F3-8AC1-4A1E-A631-F0E8A3F7F5BD}" presName="horz1" presStyleCnt="0"/>
      <dgm:spPr/>
    </dgm:pt>
    <dgm:pt modelId="{37196C59-877A-4C3F-BCB7-7512052B92EA}" type="pres">
      <dgm:prSet presAssocID="{5CE8F5F3-8AC1-4A1E-A631-F0E8A3F7F5BD}" presName="tx1" presStyleLbl="revTx" presStyleIdx="0" presStyleCnt="11"/>
      <dgm:spPr/>
    </dgm:pt>
    <dgm:pt modelId="{4C14B642-CF0C-4B4A-AE65-C844667DF09E}" type="pres">
      <dgm:prSet presAssocID="{5CE8F5F3-8AC1-4A1E-A631-F0E8A3F7F5BD}" presName="vert1" presStyleCnt="0"/>
      <dgm:spPr/>
    </dgm:pt>
    <dgm:pt modelId="{BFC5D066-14A6-4705-AEF5-AD346DCDBB47}" type="pres">
      <dgm:prSet presAssocID="{0773BBBF-AF32-4F72-A931-7B3742B98F27}" presName="vertSpace2a" presStyleCnt="0"/>
      <dgm:spPr/>
    </dgm:pt>
    <dgm:pt modelId="{729E957B-E9E1-43E6-B43B-58C21FA43584}" type="pres">
      <dgm:prSet presAssocID="{0773BBBF-AF32-4F72-A931-7B3742B98F27}" presName="horz2" presStyleCnt="0"/>
      <dgm:spPr/>
    </dgm:pt>
    <dgm:pt modelId="{AECED794-52A9-4C72-B642-677C3FB1CBBD}" type="pres">
      <dgm:prSet presAssocID="{0773BBBF-AF32-4F72-A931-7B3742B98F27}" presName="horzSpace2" presStyleCnt="0"/>
      <dgm:spPr/>
    </dgm:pt>
    <dgm:pt modelId="{2B8CDBA7-54A8-4D26-8F5F-3BFD61609C42}" type="pres">
      <dgm:prSet presAssocID="{0773BBBF-AF32-4F72-A931-7B3742B98F27}" presName="tx2" presStyleLbl="revTx" presStyleIdx="1" presStyleCnt="11"/>
      <dgm:spPr/>
    </dgm:pt>
    <dgm:pt modelId="{C25EE62B-73A0-4DF3-8F0C-E0A1193EF00C}" type="pres">
      <dgm:prSet presAssocID="{0773BBBF-AF32-4F72-A931-7B3742B98F27}" presName="vert2" presStyleCnt="0"/>
      <dgm:spPr/>
    </dgm:pt>
    <dgm:pt modelId="{5248602E-658B-4C9D-9F40-F21CD1ECACBF}" type="pres">
      <dgm:prSet presAssocID="{0773BBBF-AF32-4F72-A931-7B3742B98F27}" presName="thinLine2b" presStyleLbl="callout" presStyleIdx="0" presStyleCnt="10"/>
      <dgm:spPr/>
    </dgm:pt>
    <dgm:pt modelId="{D2D7085C-9D3C-453A-BCF3-E23FD93B2F4E}" type="pres">
      <dgm:prSet presAssocID="{0773BBBF-AF32-4F72-A931-7B3742B98F27}" presName="vertSpace2b" presStyleCnt="0"/>
      <dgm:spPr/>
    </dgm:pt>
    <dgm:pt modelId="{295993E1-B75F-4248-90B4-8130445B67BD}" type="pres">
      <dgm:prSet presAssocID="{FEFD020A-92ED-46AD-8F7B-FE3BBD5B5F1F}" presName="horz2" presStyleCnt="0"/>
      <dgm:spPr/>
    </dgm:pt>
    <dgm:pt modelId="{29C3AAEE-7B22-407B-BB5E-57FCFEE69128}" type="pres">
      <dgm:prSet presAssocID="{FEFD020A-92ED-46AD-8F7B-FE3BBD5B5F1F}" presName="horzSpace2" presStyleCnt="0"/>
      <dgm:spPr/>
    </dgm:pt>
    <dgm:pt modelId="{95423480-84D2-40F8-AD0A-8DF41CBDC95B}" type="pres">
      <dgm:prSet presAssocID="{FEFD020A-92ED-46AD-8F7B-FE3BBD5B5F1F}" presName="tx2" presStyleLbl="revTx" presStyleIdx="2" presStyleCnt="11"/>
      <dgm:spPr/>
    </dgm:pt>
    <dgm:pt modelId="{520DD339-417F-4EFE-ACE7-B460C623234F}" type="pres">
      <dgm:prSet presAssocID="{FEFD020A-92ED-46AD-8F7B-FE3BBD5B5F1F}" presName="vert2" presStyleCnt="0"/>
      <dgm:spPr/>
    </dgm:pt>
    <dgm:pt modelId="{50732002-305B-40B7-A859-B14F15A20CB0}" type="pres">
      <dgm:prSet presAssocID="{FEFD020A-92ED-46AD-8F7B-FE3BBD5B5F1F}" presName="thinLine2b" presStyleLbl="callout" presStyleIdx="1" presStyleCnt="10"/>
      <dgm:spPr/>
    </dgm:pt>
    <dgm:pt modelId="{76A59DF2-3CEF-485D-B060-B20DFCB16890}" type="pres">
      <dgm:prSet presAssocID="{FEFD020A-92ED-46AD-8F7B-FE3BBD5B5F1F}" presName="vertSpace2b" presStyleCnt="0"/>
      <dgm:spPr/>
    </dgm:pt>
    <dgm:pt modelId="{23586602-72DD-42DC-9848-3D8888736914}" type="pres">
      <dgm:prSet presAssocID="{BC359F62-FBF5-4DC5-803C-7AA329505D0C}" presName="horz2" presStyleCnt="0"/>
      <dgm:spPr/>
    </dgm:pt>
    <dgm:pt modelId="{F8206B53-9F86-4833-8DDA-813EF0B1B601}" type="pres">
      <dgm:prSet presAssocID="{BC359F62-FBF5-4DC5-803C-7AA329505D0C}" presName="horzSpace2" presStyleCnt="0"/>
      <dgm:spPr/>
    </dgm:pt>
    <dgm:pt modelId="{41E54336-A41A-4657-A0D7-8969EA0C3C70}" type="pres">
      <dgm:prSet presAssocID="{BC359F62-FBF5-4DC5-803C-7AA329505D0C}" presName="tx2" presStyleLbl="revTx" presStyleIdx="3" presStyleCnt="11"/>
      <dgm:spPr/>
    </dgm:pt>
    <dgm:pt modelId="{F1829FC6-4F34-4E85-8683-0FC82AFC3C60}" type="pres">
      <dgm:prSet presAssocID="{BC359F62-FBF5-4DC5-803C-7AA329505D0C}" presName="vert2" presStyleCnt="0"/>
      <dgm:spPr/>
    </dgm:pt>
    <dgm:pt modelId="{C686BC19-7CB4-441C-8EF3-5E7C913CC5DC}" type="pres">
      <dgm:prSet presAssocID="{BC359F62-FBF5-4DC5-803C-7AA329505D0C}" presName="thinLine2b" presStyleLbl="callout" presStyleIdx="2" presStyleCnt="10"/>
      <dgm:spPr/>
    </dgm:pt>
    <dgm:pt modelId="{E61FB584-3A5B-4FE1-AE25-E9770811BB74}" type="pres">
      <dgm:prSet presAssocID="{BC359F62-FBF5-4DC5-803C-7AA329505D0C}" presName="vertSpace2b" presStyleCnt="0"/>
      <dgm:spPr/>
    </dgm:pt>
    <dgm:pt modelId="{61FFD990-8E47-4B22-9248-0FBAC078C389}" type="pres">
      <dgm:prSet presAssocID="{09B3088A-1CA1-40FB-9640-2B90549DAB53}" presName="horz2" presStyleCnt="0"/>
      <dgm:spPr/>
    </dgm:pt>
    <dgm:pt modelId="{44CABAFF-1727-4F20-834F-F259DDCDFD0A}" type="pres">
      <dgm:prSet presAssocID="{09B3088A-1CA1-40FB-9640-2B90549DAB53}" presName="horzSpace2" presStyleCnt="0"/>
      <dgm:spPr/>
    </dgm:pt>
    <dgm:pt modelId="{B2B23871-01E2-44CA-ADBD-DCADAD51D7FF}" type="pres">
      <dgm:prSet presAssocID="{09B3088A-1CA1-40FB-9640-2B90549DAB53}" presName="tx2" presStyleLbl="revTx" presStyleIdx="4" presStyleCnt="11"/>
      <dgm:spPr/>
    </dgm:pt>
    <dgm:pt modelId="{6EE2F494-7A2D-49EC-9FC4-4FE104C1822F}" type="pres">
      <dgm:prSet presAssocID="{09B3088A-1CA1-40FB-9640-2B90549DAB53}" presName="vert2" presStyleCnt="0"/>
      <dgm:spPr/>
    </dgm:pt>
    <dgm:pt modelId="{F1BF2AAB-64C8-4913-89EB-3E8830F8C182}" type="pres">
      <dgm:prSet presAssocID="{09B3088A-1CA1-40FB-9640-2B90549DAB53}" presName="thinLine2b" presStyleLbl="callout" presStyleIdx="3" presStyleCnt="10"/>
      <dgm:spPr/>
    </dgm:pt>
    <dgm:pt modelId="{6953078F-A872-4CBF-A833-2323B982B671}" type="pres">
      <dgm:prSet presAssocID="{09B3088A-1CA1-40FB-9640-2B90549DAB53}" presName="vertSpace2b" presStyleCnt="0"/>
      <dgm:spPr/>
    </dgm:pt>
    <dgm:pt modelId="{B5BB820D-6CB7-4123-B259-CC29D2181BFC}" type="pres">
      <dgm:prSet presAssocID="{20914321-E720-4D92-B39B-2E1253CFD54B}" presName="horz2" presStyleCnt="0"/>
      <dgm:spPr/>
    </dgm:pt>
    <dgm:pt modelId="{207FE0F9-716E-4663-B060-B869F318336C}" type="pres">
      <dgm:prSet presAssocID="{20914321-E720-4D92-B39B-2E1253CFD54B}" presName="horzSpace2" presStyleCnt="0"/>
      <dgm:spPr/>
    </dgm:pt>
    <dgm:pt modelId="{66E5A2FA-8598-4979-A060-63413EDC38D2}" type="pres">
      <dgm:prSet presAssocID="{20914321-E720-4D92-B39B-2E1253CFD54B}" presName="tx2" presStyleLbl="revTx" presStyleIdx="5" presStyleCnt="11"/>
      <dgm:spPr/>
    </dgm:pt>
    <dgm:pt modelId="{2A39B014-4B04-4D22-A07E-EE95C80D16E3}" type="pres">
      <dgm:prSet presAssocID="{20914321-E720-4D92-B39B-2E1253CFD54B}" presName="vert2" presStyleCnt="0"/>
      <dgm:spPr/>
    </dgm:pt>
    <dgm:pt modelId="{35E80B89-B47C-4182-A592-A78AC3F74687}" type="pres">
      <dgm:prSet presAssocID="{20914321-E720-4D92-B39B-2E1253CFD54B}" presName="thinLine2b" presStyleLbl="callout" presStyleIdx="4" presStyleCnt="10"/>
      <dgm:spPr/>
    </dgm:pt>
    <dgm:pt modelId="{0AE9FB0C-BD04-4B6D-BF94-8FA84B9AC9BD}" type="pres">
      <dgm:prSet presAssocID="{20914321-E720-4D92-B39B-2E1253CFD54B}" presName="vertSpace2b" presStyleCnt="0"/>
      <dgm:spPr/>
    </dgm:pt>
    <dgm:pt modelId="{4D44A2BB-E5BF-42A6-8D55-4C2AA6D562AA}" type="pres">
      <dgm:prSet presAssocID="{7CEFE6FE-AB98-4562-A780-7F8F7A5921F7}" presName="horz2" presStyleCnt="0"/>
      <dgm:spPr/>
    </dgm:pt>
    <dgm:pt modelId="{B82639A0-22E3-4E1A-9DB0-A794CA7926F5}" type="pres">
      <dgm:prSet presAssocID="{7CEFE6FE-AB98-4562-A780-7F8F7A5921F7}" presName="horzSpace2" presStyleCnt="0"/>
      <dgm:spPr/>
    </dgm:pt>
    <dgm:pt modelId="{F2DED396-AB73-4A17-B7F9-4735131761F5}" type="pres">
      <dgm:prSet presAssocID="{7CEFE6FE-AB98-4562-A780-7F8F7A5921F7}" presName="tx2" presStyleLbl="revTx" presStyleIdx="6" presStyleCnt="11"/>
      <dgm:spPr/>
    </dgm:pt>
    <dgm:pt modelId="{4A576BDC-E3C9-4C41-83BA-C106498E40F7}" type="pres">
      <dgm:prSet presAssocID="{7CEFE6FE-AB98-4562-A780-7F8F7A5921F7}" presName="vert2" presStyleCnt="0"/>
      <dgm:spPr/>
    </dgm:pt>
    <dgm:pt modelId="{E1170DC3-3044-4429-8383-FA78FCBE5920}" type="pres">
      <dgm:prSet presAssocID="{7CEFE6FE-AB98-4562-A780-7F8F7A5921F7}" presName="thinLine2b" presStyleLbl="callout" presStyleIdx="5" presStyleCnt="10"/>
      <dgm:spPr/>
    </dgm:pt>
    <dgm:pt modelId="{7F93412C-104A-4316-8EA2-E0FE849DD7AC}" type="pres">
      <dgm:prSet presAssocID="{7CEFE6FE-AB98-4562-A780-7F8F7A5921F7}" presName="vertSpace2b" presStyleCnt="0"/>
      <dgm:spPr/>
    </dgm:pt>
    <dgm:pt modelId="{8156E7DE-8B45-4866-8880-541D19BF21BB}" type="pres">
      <dgm:prSet presAssocID="{B94E0286-22F5-41B0-910B-C1F05206716E}" presName="horz2" presStyleCnt="0"/>
      <dgm:spPr/>
    </dgm:pt>
    <dgm:pt modelId="{16926FFB-1277-4EA3-9A7B-7EC523DB6ED0}" type="pres">
      <dgm:prSet presAssocID="{B94E0286-22F5-41B0-910B-C1F05206716E}" presName="horzSpace2" presStyleCnt="0"/>
      <dgm:spPr/>
    </dgm:pt>
    <dgm:pt modelId="{1FBA7163-0515-4351-948B-4300AA31533D}" type="pres">
      <dgm:prSet presAssocID="{B94E0286-22F5-41B0-910B-C1F05206716E}" presName="tx2" presStyleLbl="revTx" presStyleIdx="7" presStyleCnt="11"/>
      <dgm:spPr/>
    </dgm:pt>
    <dgm:pt modelId="{5443B07B-8637-4BAD-A25B-37D524036C9F}" type="pres">
      <dgm:prSet presAssocID="{B94E0286-22F5-41B0-910B-C1F05206716E}" presName="vert2" presStyleCnt="0"/>
      <dgm:spPr/>
    </dgm:pt>
    <dgm:pt modelId="{7CFFFCD5-9009-401D-A803-DFF5F41A54F9}" type="pres">
      <dgm:prSet presAssocID="{B94E0286-22F5-41B0-910B-C1F05206716E}" presName="thinLine2b" presStyleLbl="callout" presStyleIdx="6" presStyleCnt="10"/>
      <dgm:spPr/>
    </dgm:pt>
    <dgm:pt modelId="{47225DB8-F0D1-4774-9F13-0F34260183FE}" type="pres">
      <dgm:prSet presAssocID="{B94E0286-22F5-41B0-910B-C1F05206716E}" presName="vertSpace2b" presStyleCnt="0"/>
      <dgm:spPr/>
    </dgm:pt>
    <dgm:pt modelId="{E332E51C-0A03-494A-BE46-FFDD4093F023}" type="pres">
      <dgm:prSet presAssocID="{FA48B0ED-B2F2-4164-AC78-BA9CE543EFC5}" presName="horz2" presStyleCnt="0"/>
      <dgm:spPr/>
    </dgm:pt>
    <dgm:pt modelId="{0F195545-2C37-4202-B8FD-2FFAF91F1BB6}" type="pres">
      <dgm:prSet presAssocID="{FA48B0ED-B2F2-4164-AC78-BA9CE543EFC5}" presName="horzSpace2" presStyleCnt="0"/>
      <dgm:spPr/>
    </dgm:pt>
    <dgm:pt modelId="{6C61EB04-A08F-4D82-A6F2-F443A2A1F4CC}" type="pres">
      <dgm:prSet presAssocID="{FA48B0ED-B2F2-4164-AC78-BA9CE543EFC5}" presName="tx2" presStyleLbl="revTx" presStyleIdx="8" presStyleCnt="11"/>
      <dgm:spPr/>
    </dgm:pt>
    <dgm:pt modelId="{AA72D103-BF21-415A-812E-BE4A2F91D979}" type="pres">
      <dgm:prSet presAssocID="{FA48B0ED-B2F2-4164-AC78-BA9CE543EFC5}" presName="vert2" presStyleCnt="0"/>
      <dgm:spPr/>
    </dgm:pt>
    <dgm:pt modelId="{34210583-4EE7-4B3B-A772-25176B4B1EA3}" type="pres">
      <dgm:prSet presAssocID="{FA48B0ED-B2F2-4164-AC78-BA9CE543EFC5}" presName="thinLine2b" presStyleLbl="callout" presStyleIdx="7" presStyleCnt="10"/>
      <dgm:spPr/>
    </dgm:pt>
    <dgm:pt modelId="{53770D7B-F770-4DB1-8EB4-879A8D1487F2}" type="pres">
      <dgm:prSet presAssocID="{FA48B0ED-B2F2-4164-AC78-BA9CE543EFC5}" presName="vertSpace2b" presStyleCnt="0"/>
      <dgm:spPr/>
    </dgm:pt>
    <dgm:pt modelId="{731D6BD4-26A4-40D5-9902-9A0B566B4D90}" type="pres">
      <dgm:prSet presAssocID="{AFB2E956-FB00-4CFB-A27C-E15B3627E18B}" presName="horz2" presStyleCnt="0"/>
      <dgm:spPr/>
    </dgm:pt>
    <dgm:pt modelId="{86A1A1A6-A6FF-4FE4-90E6-A0758967E4C9}" type="pres">
      <dgm:prSet presAssocID="{AFB2E956-FB00-4CFB-A27C-E15B3627E18B}" presName="horzSpace2" presStyleCnt="0"/>
      <dgm:spPr/>
    </dgm:pt>
    <dgm:pt modelId="{ECF410F8-C914-46FE-877C-956B22A9A6F7}" type="pres">
      <dgm:prSet presAssocID="{AFB2E956-FB00-4CFB-A27C-E15B3627E18B}" presName="tx2" presStyleLbl="revTx" presStyleIdx="9" presStyleCnt="11"/>
      <dgm:spPr/>
    </dgm:pt>
    <dgm:pt modelId="{B5C02F9E-6654-45A9-90AE-4409A0194532}" type="pres">
      <dgm:prSet presAssocID="{AFB2E956-FB00-4CFB-A27C-E15B3627E18B}" presName="vert2" presStyleCnt="0"/>
      <dgm:spPr/>
    </dgm:pt>
    <dgm:pt modelId="{546E6E66-1C0D-4AE5-B452-8C01FCB6736C}" type="pres">
      <dgm:prSet presAssocID="{AFB2E956-FB00-4CFB-A27C-E15B3627E18B}" presName="thinLine2b" presStyleLbl="callout" presStyleIdx="8" presStyleCnt="10"/>
      <dgm:spPr/>
    </dgm:pt>
    <dgm:pt modelId="{7BF18BEC-F891-4748-B9C7-EC0A44C960AD}" type="pres">
      <dgm:prSet presAssocID="{AFB2E956-FB00-4CFB-A27C-E15B3627E18B}" presName="vertSpace2b" presStyleCnt="0"/>
      <dgm:spPr/>
    </dgm:pt>
    <dgm:pt modelId="{F6F8E610-E78D-4EB9-B094-05211F545E56}" type="pres">
      <dgm:prSet presAssocID="{A08860F4-7A71-470C-81AF-2F4D16342C0D}" presName="horz2" presStyleCnt="0"/>
      <dgm:spPr/>
    </dgm:pt>
    <dgm:pt modelId="{5C82B6FE-F070-40B5-A2CD-A2BB03F95244}" type="pres">
      <dgm:prSet presAssocID="{A08860F4-7A71-470C-81AF-2F4D16342C0D}" presName="horzSpace2" presStyleCnt="0"/>
      <dgm:spPr/>
    </dgm:pt>
    <dgm:pt modelId="{A3F951D9-5BD2-45CF-A369-FA644BB86447}" type="pres">
      <dgm:prSet presAssocID="{A08860F4-7A71-470C-81AF-2F4D16342C0D}" presName="tx2" presStyleLbl="revTx" presStyleIdx="10" presStyleCnt="11"/>
      <dgm:spPr/>
    </dgm:pt>
    <dgm:pt modelId="{8627026F-57DB-4D23-B672-43F9263E8448}" type="pres">
      <dgm:prSet presAssocID="{A08860F4-7A71-470C-81AF-2F4D16342C0D}" presName="vert2" presStyleCnt="0"/>
      <dgm:spPr/>
    </dgm:pt>
    <dgm:pt modelId="{B0A85EE7-24DF-400A-BD61-2830ADFDCF40}" type="pres">
      <dgm:prSet presAssocID="{A08860F4-7A71-470C-81AF-2F4D16342C0D}" presName="thinLine2b" presStyleLbl="callout" presStyleIdx="9" presStyleCnt="10"/>
      <dgm:spPr/>
    </dgm:pt>
    <dgm:pt modelId="{9F6C41B4-F634-4198-8B89-650A112C1C67}" type="pres">
      <dgm:prSet presAssocID="{A08860F4-7A71-470C-81AF-2F4D16342C0D}" presName="vertSpace2b" presStyleCnt="0"/>
      <dgm:spPr/>
    </dgm:pt>
  </dgm:ptLst>
  <dgm:cxnLst>
    <dgm:cxn modelId="{A2BC880D-7D9F-4CCF-A7A5-C5FF4838863B}" srcId="{5CE8F5F3-8AC1-4A1E-A631-F0E8A3F7F5BD}" destId="{0773BBBF-AF32-4F72-A931-7B3742B98F27}" srcOrd="0" destOrd="0" parTransId="{7C7ADB14-A658-4452-9AD2-185862BAAC8B}" sibTransId="{A3E48640-A318-46FB-8A9C-9742D81AFFA5}"/>
    <dgm:cxn modelId="{515BCC0F-CD46-4A48-99B6-ED206336A366}" srcId="{5CE8F5F3-8AC1-4A1E-A631-F0E8A3F7F5BD}" destId="{A08860F4-7A71-470C-81AF-2F4D16342C0D}" srcOrd="9" destOrd="0" parTransId="{C11648E9-6850-4242-AB98-5FE08F12E6ED}" sibTransId="{0BDCD484-BEB4-4336-9F85-B618A5BC780C}"/>
    <dgm:cxn modelId="{86465613-FF1A-4827-80C7-3803ED4D9001}" type="presOf" srcId="{AFB2E956-FB00-4CFB-A27C-E15B3627E18B}" destId="{ECF410F8-C914-46FE-877C-956B22A9A6F7}" srcOrd="0" destOrd="0" presId="urn:microsoft.com/office/officeart/2008/layout/LinedList"/>
    <dgm:cxn modelId="{C2884216-8B63-4DD2-9478-BF6560822836}" type="presOf" srcId="{20914321-E720-4D92-B39B-2E1253CFD54B}" destId="{66E5A2FA-8598-4979-A060-63413EDC38D2}" srcOrd="0" destOrd="0" presId="urn:microsoft.com/office/officeart/2008/layout/LinedList"/>
    <dgm:cxn modelId="{EFA2E027-BB66-4EC0-9B68-8CDD05318297}" type="presOf" srcId="{F8F8AE5C-8E3B-4E06-87CB-72314864CCF0}" destId="{A43FD8F8-E878-45C9-9F49-6B375EAEF98A}" srcOrd="0" destOrd="0" presId="urn:microsoft.com/office/officeart/2008/layout/LinedList"/>
    <dgm:cxn modelId="{F6D3F12C-95AC-409A-BC6C-8C9A55E1E2F7}" srcId="{5CE8F5F3-8AC1-4A1E-A631-F0E8A3F7F5BD}" destId="{BC359F62-FBF5-4DC5-803C-7AA329505D0C}" srcOrd="2" destOrd="0" parTransId="{93A0E07B-8A6C-4A87-AD7C-74444ED44435}" sibTransId="{F31F969D-C1BB-4371-A6E9-1727F45E3A06}"/>
    <dgm:cxn modelId="{20AAB03F-061E-4F64-BC36-905AFEF0ED80}" type="presOf" srcId="{A08860F4-7A71-470C-81AF-2F4D16342C0D}" destId="{A3F951D9-5BD2-45CF-A369-FA644BB86447}" srcOrd="0" destOrd="0" presId="urn:microsoft.com/office/officeart/2008/layout/LinedList"/>
    <dgm:cxn modelId="{F19E3B5D-957D-4C23-96FD-441ECBC11046}" type="presOf" srcId="{FA48B0ED-B2F2-4164-AC78-BA9CE543EFC5}" destId="{6C61EB04-A08F-4D82-A6F2-F443A2A1F4CC}" srcOrd="0" destOrd="0" presId="urn:microsoft.com/office/officeart/2008/layout/LinedList"/>
    <dgm:cxn modelId="{63A43161-53E9-4017-A405-E98B6EBDDC7E}" srcId="{5CE8F5F3-8AC1-4A1E-A631-F0E8A3F7F5BD}" destId="{AFB2E956-FB00-4CFB-A27C-E15B3627E18B}" srcOrd="8" destOrd="0" parTransId="{B549F53F-6318-4878-A3B3-381AD03B0CE3}" sibTransId="{38FF8C27-7F35-4E3B-AE46-C97E4E3A0BE3}"/>
    <dgm:cxn modelId="{107DB344-00A0-4C27-A4ED-B80003906D27}" srcId="{5CE8F5F3-8AC1-4A1E-A631-F0E8A3F7F5BD}" destId="{09B3088A-1CA1-40FB-9640-2B90549DAB53}" srcOrd="3" destOrd="0" parTransId="{C074F01E-9AA8-4751-A614-0F518ED4BCCF}" sibTransId="{B921BEAF-9F63-4355-AC49-94A16032DE3E}"/>
    <dgm:cxn modelId="{85A2B54A-05E4-4637-A29C-ABECAA0205A4}" type="presOf" srcId="{09B3088A-1CA1-40FB-9640-2B90549DAB53}" destId="{B2B23871-01E2-44CA-ADBD-DCADAD51D7FF}" srcOrd="0" destOrd="0" presId="urn:microsoft.com/office/officeart/2008/layout/LinedList"/>
    <dgm:cxn modelId="{54A36E6C-C5F2-4930-9BE5-0A59A1A7DBC3}" srcId="{5CE8F5F3-8AC1-4A1E-A631-F0E8A3F7F5BD}" destId="{FEFD020A-92ED-46AD-8F7B-FE3BBD5B5F1F}" srcOrd="1" destOrd="0" parTransId="{89A6312C-E787-476A-B6BA-7B7465F75823}" sibTransId="{9DDA4E42-A419-4EEA-93C6-4202F50E998E}"/>
    <dgm:cxn modelId="{0288F852-6F16-4F96-BDDA-C2C8300ED463}" srcId="{5CE8F5F3-8AC1-4A1E-A631-F0E8A3F7F5BD}" destId="{7CEFE6FE-AB98-4562-A780-7F8F7A5921F7}" srcOrd="5" destOrd="0" parTransId="{CECDF014-0C5C-4232-A634-4100B1AAACD8}" sibTransId="{3335F2D2-4357-42AB-A93A-E24931B84657}"/>
    <dgm:cxn modelId="{7DE53453-F450-4E3E-BE56-7DFE127D3D5E}" type="presOf" srcId="{B94E0286-22F5-41B0-910B-C1F05206716E}" destId="{1FBA7163-0515-4351-948B-4300AA31533D}" srcOrd="0" destOrd="0" presId="urn:microsoft.com/office/officeart/2008/layout/LinedList"/>
    <dgm:cxn modelId="{E0A45F55-01D2-4F06-A3B0-873EAABDE1F2}" type="presOf" srcId="{FEFD020A-92ED-46AD-8F7B-FE3BBD5B5F1F}" destId="{95423480-84D2-40F8-AD0A-8DF41CBDC95B}" srcOrd="0" destOrd="0" presId="urn:microsoft.com/office/officeart/2008/layout/LinedList"/>
    <dgm:cxn modelId="{77B51884-21D1-4C31-8582-6DD2A8DB9D60}" srcId="{5CE8F5F3-8AC1-4A1E-A631-F0E8A3F7F5BD}" destId="{B94E0286-22F5-41B0-910B-C1F05206716E}" srcOrd="6" destOrd="0" parTransId="{5888A57C-30B0-4602-B568-53C7C49FBBD8}" sibTransId="{EAC4F301-60BA-4EB7-B527-B0576DCAA4E5}"/>
    <dgm:cxn modelId="{413F6B8B-2ED4-48E5-B085-8CD88ED6B350}" srcId="{F8F8AE5C-8E3B-4E06-87CB-72314864CCF0}" destId="{5CE8F5F3-8AC1-4A1E-A631-F0E8A3F7F5BD}" srcOrd="0" destOrd="0" parTransId="{B6EC3AF0-F1BF-4296-BD64-616FD30A2632}" sibTransId="{BA04CA1F-7D86-4C96-A45E-990EFBB3447F}"/>
    <dgm:cxn modelId="{6F73E3A4-E06F-4EE8-8C74-DBC18A47589C}" srcId="{5CE8F5F3-8AC1-4A1E-A631-F0E8A3F7F5BD}" destId="{20914321-E720-4D92-B39B-2E1253CFD54B}" srcOrd="4" destOrd="0" parTransId="{2645CBB5-36B9-4523-95C5-76843224CEB0}" sibTransId="{083DECB8-2D08-4D3D-85CD-62BC05EF157E}"/>
    <dgm:cxn modelId="{0A57A7A5-1916-4A6D-9DF0-01D115D52E5D}" type="presOf" srcId="{BC359F62-FBF5-4DC5-803C-7AA329505D0C}" destId="{41E54336-A41A-4657-A0D7-8969EA0C3C70}" srcOrd="0" destOrd="0" presId="urn:microsoft.com/office/officeart/2008/layout/LinedList"/>
    <dgm:cxn modelId="{FF2914AF-0EBD-4AB8-A960-76F2683D4C57}" srcId="{5CE8F5F3-8AC1-4A1E-A631-F0E8A3F7F5BD}" destId="{FA48B0ED-B2F2-4164-AC78-BA9CE543EFC5}" srcOrd="7" destOrd="0" parTransId="{0B632580-2652-4EEB-9AC4-0D18FB920ECD}" sibTransId="{BB974242-3C46-4F23-BD82-1A62EF39D0CB}"/>
    <dgm:cxn modelId="{1A0CE3B3-B9D0-48B7-B7AB-9CC825E29656}" type="presOf" srcId="{0773BBBF-AF32-4F72-A931-7B3742B98F27}" destId="{2B8CDBA7-54A8-4D26-8F5F-3BFD61609C42}" srcOrd="0" destOrd="0" presId="urn:microsoft.com/office/officeart/2008/layout/LinedList"/>
    <dgm:cxn modelId="{A226FDC5-993F-4945-95AD-B7923F92ACDA}" type="presOf" srcId="{7CEFE6FE-AB98-4562-A780-7F8F7A5921F7}" destId="{F2DED396-AB73-4A17-B7F9-4735131761F5}" srcOrd="0" destOrd="0" presId="urn:microsoft.com/office/officeart/2008/layout/LinedList"/>
    <dgm:cxn modelId="{93C73CE0-488E-4733-BA55-E720D7BA16BD}" type="presOf" srcId="{5CE8F5F3-8AC1-4A1E-A631-F0E8A3F7F5BD}" destId="{37196C59-877A-4C3F-BCB7-7512052B92EA}" srcOrd="0" destOrd="0" presId="urn:microsoft.com/office/officeart/2008/layout/LinedList"/>
    <dgm:cxn modelId="{7FF654F7-9FFA-44A1-9093-5018C3795415}" type="presParOf" srcId="{A43FD8F8-E878-45C9-9F49-6B375EAEF98A}" destId="{59A6320F-417F-4A7C-B295-09E31831C70C}" srcOrd="0" destOrd="0" presId="urn:microsoft.com/office/officeart/2008/layout/LinedList"/>
    <dgm:cxn modelId="{348FB825-DB0E-4283-A50B-75639DFD9CB8}" type="presParOf" srcId="{A43FD8F8-E878-45C9-9F49-6B375EAEF98A}" destId="{028024E0-9E13-4CD3-895D-5505244E391A}" srcOrd="1" destOrd="0" presId="urn:microsoft.com/office/officeart/2008/layout/LinedList"/>
    <dgm:cxn modelId="{93D5EE55-C7EF-447E-BDFF-D2C07EACFC76}" type="presParOf" srcId="{028024E0-9E13-4CD3-895D-5505244E391A}" destId="{37196C59-877A-4C3F-BCB7-7512052B92EA}" srcOrd="0" destOrd="0" presId="urn:microsoft.com/office/officeart/2008/layout/LinedList"/>
    <dgm:cxn modelId="{C8455025-9BD6-4A50-A457-98BDC1FB5722}" type="presParOf" srcId="{028024E0-9E13-4CD3-895D-5505244E391A}" destId="{4C14B642-CF0C-4B4A-AE65-C844667DF09E}" srcOrd="1" destOrd="0" presId="urn:microsoft.com/office/officeart/2008/layout/LinedList"/>
    <dgm:cxn modelId="{0836EED0-49EE-4EE5-B5EA-56BEA61E739C}" type="presParOf" srcId="{4C14B642-CF0C-4B4A-AE65-C844667DF09E}" destId="{BFC5D066-14A6-4705-AEF5-AD346DCDBB47}" srcOrd="0" destOrd="0" presId="urn:microsoft.com/office/officeart/2008/layout/LinedList"/>
    <dgm:cxn modelId="{DC41AC7F-21E6-4705-BC6E-9260267B98B0}" type="presParOf" srcId="{4C14B642-CF0C-4B4A-AE65-C844667DF09E}" destId="{729E957B-E9E1-43E6-B43B-58C21FA43584}" srcOrd="1" destOrd="0" presId="urn:microsoft.com/office/officeart/2008/layout/LinedList"/>
    <dgm:cxn modelId="{36307AF6-FFB8-43A5-85A2-4B913AF82AF3}" type="presParOf" srcId="{729E957B-E9E1-43E6-B43B-58C21FA43584}" destId="{AECED794-52A9-4C72-B642-677C3FB1CBBD}" srcOrd="0" destOrd="0" presId="urn:microsoft.com/office/officeart/2008/layout/LinedList"/>
    <dgm:cxn modelId="{35E3F53B-3FC7-4966-9E92-0F6BBAFBFA8A}" type="presParOf" srcId="{729E957B-E9E1-43E6-B43B-58C21FA43584}" destId="{2B8CDBA7-54A8-4D26-8F5F-3BFD61609C42}" srcOrd="1" destOrd="0" presId="urn:microsoft.com/office/officeart/2008/layout/LinedList"/>
    <dgm:cxn modelId="{E32EBA54-E10D-45E8-92BF-8E86A9F2D872}" type="presParOf" srcId="{729E957B-E9E1-43E6-B43B-58C21FA43584}" destId="{C25EE62B-73A0-4DF3-8F0C-E0A1193EF00C}" srcOrd="2" destOrd="0" presId="urn:microsoft.com/office/officeart/2008/layout/LinedList"/>
    <dgm:cxn modelId="{A397D847-4FD2-438A-B456-D11972EA63F2}" type="presParOf" srcId="{4C14B642-CF0C-4B4A-AE65-C844667DF09E}" destId="{5248602E-658B-4C9D-9F40-F21CD1ECACBF}" srcOrd="2" destOrd="0" presId="urn:microsoft.com/office/officeart/2008/layout/LinedList"/>
    <dgm:cxn modelId="{B9EC60D2-F189-4C80-8C1E-D77A87173C43}" type="presParOf" srcId="{4C14B642-CF0C-4B4A-AE65-C844667DF09E}" destId="{D2D7085C-9D3C-453A-BCF3-E23FD93B2F4E}" srcOrd="3" destOrd="0" presId="urn:microsoft.com/office/officeart/2008/layout/LinedList"/>
    <dgm:cxn modelId="{0FBFCCF4-1698-4582-9299-66DB61BED545}" type="presParOf" srcId="{4C14B642-CF0C-4B4A-AE65-C844667DF09E}" destId="{295993E1-B75F-4248-90B4-8130445B67BD}" srcOrd="4" destOrd="0" presId="urn:microsoft.com/office/officeart/2008/layout/LinedList"/>
    <dgm:cxn modelId="{8D6D12E3-5DC8-4831-9C0E-D1EC0F5CC60A}" type="presParOf" srcId="{295993E1-B75F-4248-90B4-8130445B67BD}" destId="{29C3AAEE-7B22-407B-BB5E-57FCFEE69128}" srcOrd="0" destOrd="0" presId="urn:microsoft.com/office/officeart/2008/layout/LinedList"/>
    <dgm:cxn modelId="{99316511-D03B-4879-9190-BF84BD9C62DB}" type="presParOf" srcId="{295993E1-B75F-4248-90B4-8130445B67BD}" destId="{95423480-84D2-40F8-AD0A-8DF41CBDC95B}" srcOrd="1" destOrd="0" presId="urn:microsoft.com/office/officeart/2008/layout/LinedList"/>
    <dgm:cxn modelId="{A7D9C11A-2CA0-43ED-AA88-4E76C632BA13}" type="presParOf" srcId="{295993E1-B75F-4248-90B4-8130445B67BD}" destId="{520DD339-417F-4EFE-ACE7-B460C623234F}" srcOrd="2" destOrd="0" presId="urn:microsoft.com/office/officeart/2008/layout/LinedList"/>
    <dgm:cxn modelId="{C2BC6D6E-FD62-424D-8A4F-2715593E5AC1}" type="presParOf" srcId="{4C14B642-CF0C-4B4A-AE65-C844667DF09E}" destId="{50732002-305B-40B7-A859-B14F15A20CB0}" srcOrd="5" destOrd="0" presId="urn:microsoft.com/office/officeart/2008/layout/LinedList"/>
    <dgm:cxn modelId="{894E6DC3-FB3D-4CB9-9A34-89591824FD90}" type="presParOf" srcId="{4C14B642-CF0C-4B4A-AE65-C844667DF09E}" destId="{76A59DF2-3CEF-485D-B060-B20DFCB16890}" srcOrd="6" destOrd="0" presId="urn:microsoft.com/office/officeart/2008/layout/LinedList"/>
    <dgm:cxn modelId="{13F47B51-1CB1-48EE-A578-ED5660F714E8}" type="presParOf" srcId="{4C14B642-CF0C-4B4A-AE65-C844667DF09E}" destId="{23586602-72DD-42DC-9848-3D8888736914}" srcOrd="7" destOrd="0" presId="urn:microsoft.com/office/officeart/2008/layout/LinedList"/>
    <dgm:cxn modelId="{037E31B9-6127-4281-8DE5-126922800C8D}" type="presParOf" srcId="{23586602-72DD-42DC-9848-3D8888736914}" destId="{F8206B53-9F86-4833-8DDA-813EF0B1B601}" srcOrd="0" destOrd="0" presId="urn:microsoft.com/office/officeart/2008/layout/LinedList"/>
    <dgm:cxn modelId="{2023EBC4-8F9F-442C-A6EF-6C0F5F70D53D}" type="presParOf" srcId="{23586602-72DD-42DC-9848-3D8888736914}" destId="{41E54336-A41A-4657-A0D7-8969EA0C3C70}" srcOrd="1" destOrd="0" presId="urn:microsoft.com/office/officeart/2008/layout/LinedList"/>
    <dgm:cxn modelId="{69984A98-98B3-4706-AC85-BE101D89C43D}" type="presParOf" srcId="{23586602-72DD-42DC-9848-3D8888736914}" destId="{F1829FC6-4F34-4E85-8683-0FC82AFC3C60}" srcOrd="2" destOrd="0" presId="urn:microsoft.com/office/officeart/2008/layout/LinedList"/>
    <dgm:cxn modelId="{3962C367-13EA-4E5B-AEFE-E98DF2939EA0}" type="presParOf" srcId="{4C14B642-CF0C-4B4A-AE65-C844667DF09E}" destId="{C686BC19-7CB4-441C-8EF3-5E7C913CC5DC}" srcOrd="8" destOrd="0" presId="urn:microsoft.com/office/officeart/2008/layout/LinedList"/>
    <dgm:cxn modelId="{7296973A-008B-40BC-85C1-B00364AF006A}" type="presParOf" srcId="{4C14B642-CF0C-4B4A-AE65-C844667DF09E}" destId="{E61FB584-3A5B-4FE1-AE25-E9770811BB74}" srcOrd="9" destOrd="0" presId="urn:microsoft.com/office/officeart/2008/layout/LinedList"/>
    <dgm:cxn modelId="{56CA923E-DBA2-4EB2-84C4-BEC387A0E5B3}" type="presParOf" srcId="{4C14B642-CF0C-4B4A-AE65-C844667DF09E}" destId="{61FFD990-8E47-4B22-9248-0FBAC078C389}" srcOrd="10" destOrd="0" presId="urn:microsoft.com/office/officeart/2008/layout/LinedList"/>
    <dgm:cxn modelId="{88A2A1CC-F44E-4FD0-A4BF-E2514E24A119}" type="presParOf" srcId="{61FFD990-8E47-4B22-9248-0FBAC078C389}" destId="{44CABAFF-1727-4F20-834F-F259DDCDFD0A}" srcOrd="0" destOrd="0" presId="urn:microsoft.com/office/officeart/2008/layout/LinedList"/>
    <dgm:cxn modelId="{DD86A303-EE19-4695-B949-A81BDAA006EB}" type="presParOf" srcId="{61FFD990-8E47-4B22-9248-0FBAC078C389}" destId="{B2B23871-01E2-44CA-ADBD-DCADAD51D7FF}" srcOrd="1" destOrd="0" presId="urn:microsoft.com/office/officeart/2008/layout/LinedList"/>
    <dgm:cxn modelId="{0A7C9249-C80D-4CC9-9DF7-27239471ECE7}" type="presParOf" srcId="{61FFD990-8E47-4B22-9248-0FBAC078C389}" destId="{6EE2F494-7A2D-49EC-9FC4-4FE104C1822F}" srcOrd="2" destOrd="0" presId="urn:microsoft.com/office/officeart/2008/layout/LinedList"/>
    <dgm:cxn modelId="{7216601D-87F0-4478-BEB5-9012628FA35A}" type="presParOf" srcId="{4C14B642-CF0C-4B4A-AE65-C844667DF09E}" destId="{F1BF2AAB-64C8-4913-89EB-3E8830F8C182}" srcOrd="11" destOrd="0" presId="urn:microsoft.com/office/officeart/2008/layout/LinedList"/>
    <dgm:cxn modelId="{8E2220E9-9EF3-4016-9C92-ED8DC9EF17EB}" type="presParOf" srcId="{4C14B642-CF0C-4B4A-AE65-C844667DF09E}" destId="{6953078F-A872-4CBF-A833-2323B982B671}" srcOrd="12" destOrd="0" presId="urn:microsoft.com/office/officeart/2008/layout/LinedList"/>
    <dgm:cxn modelId="{8B42CFF2-EDB4-4D39-BD5C-9790A0741938}" type="presParOf" srcId="{4C14B642-CF0C-4B4A-AE65-C844667DF09E}" destId="{B5BB820D-6CB7-4123-B259-CC29D2181BFC}" srcOrd="13" destOrd="0" presId="urn:microsoft.com/office/officeart/2008/layout/LinedList"/>
    <dgm:cxn modelId="{AEA5CFC2-D13C-408D-AEC6-E4F26A6C3108}" type="presParOf" srcId="{B5BB820D-6CB7-4123-B259-CC29D2181BFC}" destId="{207FE0F9-716E-4663-B060-B869F318336C}" srcOrd="0" destOrd="0" presId="urn:microsoft.com/office/officeart/2008/layout/LinedList"/>
    <dgm:cxn modelId="{D34B3D28-A35B-416E-8530-0B273C4D9ABB}" type="presParOf" srcId="{B5BB820D-6CB7-4123-B259-CC29D2181BFC}" destId="{66E5A2FA-8598-4979-A060-63413EDC38D2}" srcOrd="1" destOrd="0" presId="urn:microsoft.com/office/officeart/2008/layout/LinedList"/>
    <dgm:cxn modelId="{00E68E6D-68C8-43AC-AAAD-379FD571AF04}" type="presParOf" srcId="{B5BB820D-6CB7-4123-B259-CC29D2181BFC}" destId="{2A39B014-4B04-4D22-A07E-EE95C80D16E3}" srcOrd="2" destOrd="0" presId="urn:microsoft.com/office/officeart/2008/layout/LinedList"/>
    <dgm:cxn modelId="{1B216348-26E1-4EAB-BD69-A0EFC0EC2DE1}" type="presParOf" srcId="{4C14B642-CF0C-4B4A-AE65-C844667DF09E}" destId="{35E80B89-B47C-4182-A592-A78AC3F74687}" srcOrd="14" destOrd="0" presId="urn:microsoft.com/office/officeart/2008/layout/LinedList"/>
    <dgm:cxn modelId="{B4F9FCD7-C1CE-4F9A-B983-E0DE3D381F6E}" type="presParOf" srcId="{4C14B642-CF0C-4B4A-AE65-C844667DF09E}" destId="{0AE9FB0C-BD04-4B6D-BF94-8FA84B9AC9BD}" srcOrd="15" destOrd="0" presId="urn:microsoft.com/office/officeart/2008/layout/LinedList"/>
    <dgm:cxn modelId="{F3F6289B-5AF1-4426-9830-5C04F79B31F1}" type="presParOf" srcId="{4C14B642-CF0C-4B4A-AE65-C844667DF09E}" destId="{4D44A2BB-E5BF-42A6-8D55-4C2AA6D562AA}" srcOrd="16" destOrd="0" presId="urn:microsoft.com/office/officeart/2008/layout/LinedList"/>
    <dgm:cxn modelId="{1D28708B-BA5D-4C7D-9C13-E08C724799C6}" type="presParOf" srcId="{4D44A2BB-E5BF-42A6-8D55-4C2AA6D562AA}" destId="{B82639A0-22E3-4E1A-9DB0-A794CA7926F5}" srcOrd="0" destOrd="0" presId="urn:microsoft.com/office/officeart/2008/layout/LinedList"/>
    <dgm:cxn modelId="{46FFB7F7-ADEC-4998-BA39-39E1E0F7CAAC}" type="presParOf" srcId="{4D44A2BB-E5BF-42A6-8D55-4C2AA6D562AA}" destId="{F2DED396-AB73-4A17-B7F9-4735131761F5}" srcOrd="1" destOrd="0" presId="urn:microsoft.com/office/officeart/2008/layout/LinedList"/>
    <dgm:cxn modelId="{5D9A6E9F-6155-402F-A46B-806A9A7F5CAE}" type="presParOf" srcId="{4D44A2BB-E5BF-42A6-8D55-4C2AA6D562AA}" destId="{4A576BDC-E3C9-4C41-83BA-C106498E40F7}" srcOrd="2" destOrd="0" presId="urn:microsoft.com/office/officeart/2008/layout/LinedList"/>
    <dgm:cxn modelId="{1339E513-93A6-4340-92DE-A7AFD3E0FACE}" type="presParOf" srcId="{4C14B642-CF0C-4B4A-AE65-C844667DF09E}" destId="{E1170DC3-3044-4429-8383-FA78FCBE5920}" srcOrd="17" destOrd="0" presId="urn:microsoft.com/office/officeart/2008/layout/LinedList"/>
    <dgm:cxn modelId="{A1DFD661-F3DC-48DF-BD5B-EFE1ED7AAC52}" type="presParOf" srcId="{4C14B642-CF0C-4B4A-AE65-C844667DF09E}" destId="{7F93412C-104A-4316-8EA2-E0FE849DD7AC}" srcOrd="18" destOrd="0" presId="urn:microsoft.com/office/officeart/2008/layout/LinedList"/>
    <dgm:cxn modelId="{F7954F82-6044-4A61-9DAC-3470D6984119}" type="presParOf" srcId="{4C14B642-CF0C-4B4A-AE65-C844667DF09E}" destId="{8156E7DE-8B45-4866-8880-541D19BF21BB}" srcOrd="19" destOrd="0" presId="urn:microsoft.com/office/officeart/2008/layout/LinedList"/>
    <dgm:cxn modelId="{47307F07-3FDC-416A-85F2-47D3CC5DDFC7}" type="presParOf" srcId="{8156E7DE-8B45-4866-8880-541D19BF21BB}" destId="{16926FFB-1277-4EA3-9A7B-7EC523DB6ED0}" srcOrd="0" destOrd="0" presId="urn:microsoft.com/office/officeart/2008/layout/LinedList"/>
    <dgm:cxn modelId="{7F40E7AF-1E90-4878-96EE-E8E9EC272E83}" type="presParOf" srcId="{8156E7DE-8B45-4866-8880-541D19BF21BB}" destId="{1FBA7163-0515-4351-948B-4300AA31533D}" srcOrd="1" destOrd="0" presId="urn:microsoft.com/office/officeart/2008/layout/LinedList"/>
    <dgm:cxn modelId="{B83E1D41-D9BB-43E8-A0B9-81732F45AB64}" type="presParOf" srcId="{8156E7DE-8B45-4866-8880-541D19BF21BB}" destId="{5443B07B-8637-4BAD-A25B-37D524036C9F}" srcOrd="2" destOrd="0" presId="urn:microsoft.com/office/officeart/2008/layout/LinedList"/>
    <dgm:cxn modelId="{55A5EBD6-7065-41B2-8D34-3720C6905247}" type="presParOf" srcId="{4C14B642-CF0C-4B4A-AE65-C844667DF09E}" destId="{7CFFFCD5-9009-401D-A803-DFF5F41A54F9}" srcOrd="20" destOrd="0" presId="urn:microsoft.com/office/officeart/2008/layout/LinedList"/>
    <dgm:cxn modelId="{6649F9AF-E2CC-469C-B934-8EFA2542135F}" type="presParOf" srcId="{4C14B642-CF0C-4B4A-AE65-C844667DF09E}" destId="{47225DB8-F0D1-4774-9F13-0F34260183FE}" srcOrd="21" destOrd="0" presId="urn:microsoft.com/office/officeart/2008/layout/LinedList"/>
    <dgm:cxn modelId="{C4F1ACCC-D9DB-4812-B32F-90D1BD7288EE}" type="presParOf" srcId="{4C14B642-CF0C-4B4A-AE65-C844667DF09E}" destId="{E332E51C-0A03-494A-BE46-FFDD4093F023}" srcOrd="22" destOrd="0" presId="urn:microsoft.com/office/officeart/2008/layout/LinedList"/>
    <dgm:cxn modelId="{746A524B-BAB1-45C2-9652-5A5AE6C78E05}" type="presParOf" srcId="{E332E51C-0A03-494A-BE46-FFDD4093F023}" destId="{0F195545-2C37-4202-B8FD-2FFAF91F1BB6}" srcOrd="0" destOrd="0" presId="urn:microsoft.com/office/officeart/2008/layout/LinedList"/>
    <dgm:cxn modelId="{FF2B67DB-F047-4CBC-A866-8CEF6C97EB7A}" type="presParOf" srcId="{E332E51C-0A03-494A-BE46-FFDD4093F023}" destId="{6C61EB04-A08F-4D82-A6F2-F443A2A1F4CC}" srcOrd="1" destOrd="0" presId="urn:microsoft.com/office/officeart/2008/layout/LinedList"/>
    <dgm:cxn modelId="{35D17427-23DE-4EC5-BDEF-6B71DEA70205}" type="presParOf" srcId="{E332E51C-0A03-494A-BE46-FFDD4093F023}" destId="{AA72D103-BF21-415A-812E-BE4A2F91D979}" srcOrd="2" destOrd="0" presId="urn:microsoft.com/office/officeart/2008/layout/LinedList"/>
    <dgm:cxn modelId="{82A0DAF9-CE90-49DA-A784-0721D80D1909}" type="presParOf" srcId="{4C14B642-CF0C-4B4A-AE65-C844667DF09E}" destId="{34210583-4EE7-4B3B-A772-25176B4B1EA3}" srcOrd="23" destOrd="0" presId="urn:microsoft.com/office/officeart/2008/layout/LinedList"/>
    <dgm:cxn modelId="{91BC2EDE-859A-42AE-A0F1-E9640D8843E3}" type="presParOf" srcId="{4C14B642-CF0C-4B4A-AE65-C844667DF09E}" destId="{53770D7B-F770-4DB1-8EB4-879A8D1487F2}" srcOrd="24" destOrd="0" presId="urn:microsoft.com/office/officeart/2008/layout/LinedList"/>
    <dgm:cxn modelId="{03CCE877-71A8-4D26-9C0A-E2BCEC1AE879}" type="presParOf" srcId="{4C14B642-CF0C-4B4A-AE65-C844667DF09E}" destId="{731D6BD4-26A4-40D5-9902-9A0B566B4D90}" srcOrd="25" destOrd="0" presId="urn:microsoft.com/office/officeart/2008/layout/LinedList"/>
    <dgm:cxn modelId="{6D11B5C0-4F6E-4EE2-9B45-661331050FB7}" type="presParOf" srcId="{731D6BD4-26A4-40D5-9902-9A0B566B4D90}" destId="{86A1A1A6-A6FF-4FE4-90E6-A0758967E4C9}" srcOrd="0" destOrd="0" presId="urn:microsoft.com/office/officeart/2008/layout/LinedList"/>
    <dgm:cxn modelId="{BA084278-53C3-4DA7-9BD2-6E13457A4355}" type="presParOf" srcId="{731D6BD4-26A4-40D5-9902-9A0B566B4D90}" destId="{ECF410F8-C914-46FE-877C-956B22A9A6F7}" srcOrd="1" destOrd="0" presId="urn:microsoft.com/office/officeart/2008/layout/LinedList"/>
    <dgm:cxn modelId="{0B3D88C8-9DAD-41BC-83F2-B434888BCF22}" type="presParOf" srcId="{731D6BD4-26A4-40D5-9902-9A0B566B4D90}" destId="{B5C02F9E-6654-45A9-90AE-4409A0194532}" srcOrd="2" destOrd="0" presId="urn:microsoft.com/office/officeart/2008/layout/LinedList"/>
    <dgm:cxn modelId="{0D720F2E-AE45-46D6-97F2-5690324521C1}" type="presParOf" srcId="{4C14B642-CF0C-4B4A-AE65-C844667DF09E}" destId="{546E6E66-1C0D-4AE5-B452-8C01FCB6736C}" srcOrd="26" destOrd="0" presId="urn:microsoft.com/office/officeart/2008/layout/LinedList"/>
    <dgm:cxn modelId="{277AE127-30A6-43F8-B5D2-1BF14DA626BF}" type="presParOf" srcId="{4C14B642-CF0C-4B4A-AE65-C844667DF09E}" destId="{7BF18BEC-F891-4748-B9C7-EC0A44C960AD}" srcOrd="27" destOrd="0" presId="urn:microsoft.com/office/officeart/2008/layout/LinedList"/>
    <dgm:cxn modelId="{3D5ECFC9-BEA0-4F41-A2A2-57E835CE5B12}" type="presParOf" srcId="{4C14B642-CF0C-4B4A-AE65-C844667DF09E}" destId="{F6F8E610-E78D-4EB9-B094-05211F545E56}" srcOrd="28" destOrd="0" presId="urn:microsoft.com/office/officeart/2008/layout/LinedList"/>
    <dgm:cxn modelId="{C113A194-764B-4A7C-AA9C-E68FE5D27A7E}" type="presParOf" srcId="{F6F8E610-E78D-4EB9-B094-05211F545E56}" destId="{5C82B6FE-F070-40B5-A2CD-A2BB03F95244}" srcOrd="0" destOrd="0" presId="urn:microsoft.com/office/officeart/2008/layout/LinedList"/>
    <dgm:cxn modelId="{7CDB4C6E-3544-4FBE-A6ED-5C4B48EA4DF8}" type="presParOf" srcId="{F6F8E610-E78D-4EB9-B094-05211F545E56}" destId="{A3F951D9-5BD2-45CF-A369-FA644BB86447}" srcOrd="1" destOrd="0" presId="urn:microsoft.com/office/officeart/2008/layout/LinedList"/>
    <dgm:cxn modelId="{8B3EE6C0-87B5-42FF-BC13-BD3FC666B0BE}" type="presParOf" srcId="{F6F8E610-E78D-4EB9-B094-05211F545E56}" destId="{8627026F-57DB-4D23-B672-43F9263E8448}" srcOrd="2" destOrd="0" presId="urn:microsoft.com/office/officeart/2008/layout/LinedList"/>
    <dgm:cxn modelId="{9DE492AC-9A54-4356-8861-49D72204186B}" type="presParOf" srcId="{4C14B642-CF0C-4B4A-AE65-C844667DF09E}" destId="{B0A85EE7-24DF-400A-BD61-2830ADFDCF40}" srcOrd="29" destOrd="0" presId="urn:microsoft.com/office/officeart/2008/layout/LinedList"/>
    <dgm:cxn modelId="{D7015640-0787-4F51-9CD8-48EFC4974621}" type="presParOf" srcId="{4C14B642-CF0C-4B4A-AE65-C844667DF09E}" destId="{9F6C41B4-F634-4198-8B89-650A112C1C67}"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119B1-22DC-4AA8-B5AC-1B2063BF7C1A}"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86D23AD0-A693-4310-A291-B42AB43EEEC9}">
      <dgm:prSet/>
      <dgm:spPr/>
      <dgm:t>
        <a:bodyPr/>
        <a:lstStyle/>
        <a:p>
          <a:r>
            <a:rPr lang="en-US" b="1" i="1" baseline="0" dirty="0">
              <a:solidFill>
                <a:srgbClr val="FF0000"/>
              </a:solidFill>
            </a:rPr>
            <a:t>Second-line treatments</a:t>
          </a:r>
          <a:r>
            <a:rPr lang="en-US" b="0" i="1" baseline="0" dirty="0"/>
            <a:t>:</a:t>
          </a:r>
          <a:endParaRPr lang="en-US" dirty="0"/>
        </a:p>
      </dgm:t>
    </dgm:pt>
    <dgm:pt modelId="{A53B261D-4B96-45DD-8601-3B9454011E5C}" type="parTrans" cxnId="{AEBC7002-1CD0-4093-B92B-75A9D592E6CF}">
      <dgm:prSet/>
      <dgm:spPr/>
      <dgm:t>
        <a:bodyPr/>
        <a:lstStyle/>
        <a:p>
          <a:endParaRPr lang="en-US"/>
        </a:p>
      </dgm:t>
    </dgm:pt>
    <dgm:pt modelId="{98579DC5-925E-45D1-8053-7F6B13C081BA}" type="sibTrans" cxnId="{AEBC7002-1CD0-4093-B92B-75A9D592E6CF}">
      <dgm:prSet/>
      <dgm:spPr/>
      <dgm:t>
        <a:bodyPr/>
        <a:lstStyle/>
        <a:p>
          <a:endParaRPr lang="en-US"/>
        </a:p>
      </dgm:t>
    </dgm:pt>
    <dgm:pt modelId="{E9A9DB86-AF29-4824-89CC-87CC927BB51E}">
      <dgm:prSet custT="1"/>
      <dgm:spPr/>
      <dgm:t>
        <a:bodyPr/>
        <a:lstStyle/>
        <a:p>
          <a:r>
            <a:rPr lang="en-US" sz="2800" b="1" i="0" u="sng" baseline="0" dirty="0">
              <a:solidFill>
                <a:srgbClr val="FF0000"/>
              </a:solidFill>
            </a:rPr>
            <a:t>Disulfiram :</a:t>
          </a:r>
          <a:endParaRPr lang="en-US" sz="2800" u="sng" dirty="0">
            <a:solidFill>
              <a:srgbClr val="FF0000"/>
            </a:solidFill>
          </a:endParaRPr>
        </a:p>
      </dgm:t>
    </dgm:pt>
    <dgm:pt modelId="{1F85C0DE-0F5D-4EA7-896A-CB7F62D6824A}" type="parTrans" cxnId="{23E9AEEA-9A35-470B-A8C2-C8C4AE257CBA}">
      <dgm:prSet/>
      <dgm:spPr/>
      <dgm:t>
        <a:bodyPr/>
        <a:lstStyle/>
        <a:p>
          <a:endParaRPr lang="en-US"/>
        </a:p>
      </dgm:t>
    </dgm:pt>
    <dgm:pt modelId="{B3204361-4EC7-4BC6-A895-1935C1815DFC}" type="sibTrans" cxnId="{23E9AEEA-9A35-470B-A8C2-C8C4AE257CBA}">
      <dgm:prSet/>
      <dgm:spPr/>
      <dgm:t>
        <a:bodyPr/>
        <a:lstStyle/>
        <a:p>
          <a:endParaRPr lang="en-US"/>
        </a:p>
      </dgm:t>
    </dgm:pt>
    <dgm:pt modelId="{B8056F89-5FF7-458A-9E95-F44A93B076A3}">
      <dgm:prSet custT="1"/>
      <dgm:spPr/>
      <dgm:t>
        <a:bodyPr/>
        <a:lstStyle/>
        <a:p>
          <a:r>
            <a:rPr lang="en-US" sz="1800" b="0" i="0" baseline="0" dirty="0"/>
            <a:t>Blocks the enzyme aldehyde dehydrogenase in the liver, causing aversive reactions to alcohol (flushing, headache, nausea/vomiting, palpitations, shortness of breath) due to catecholamine release </a:t>
          </a:r>
          <a:endParaRPr lang="en-US" sz="1800" dirty="0"/>
        </a:p>
      </dgm:t>
    </dgm:pt>
    <dgm:pt modelId="{F72231AE-6546-4963-994C-E2D25922DA44}" type="parTrans" cxnId="{2363CD8B-DC13-4888-9110-C55125BE1EDC}">
      <dgm:prSet/>
      <dgm:spPr/>
      <dgm:t>
        <a:bodyPr/>
        <a:lstStyle/>
        <a:p>
          <a:endParaRPr lang="en-US"/>
        </a:p>
      </dgm:t>
    </dgm:pt>
    <dgm:pt modelId="{DF0732BF-2917-4299-8C3A-4647247B6C9E}" type="sibTrans" cxnId="{2363CD8B-DC13-4888-9110-C55125BE1EDC}">
      <dgm:prSet/>
      <dgm:spPr/>
      <dgm:t>
        <a:bodyPr/>
        <a:lstStyle/>
        <a:p>
          <a:endParaRPr lang="en-US"/>
        </a:p>
      </dgm:t>
    </dgm:pt>
    <dgm:pt modelId="{1212A8FC-B4CC-43C1-A2A8-6FC4DB648394}">
      <dgm:prSet/>
      <dgm:spPr/>
      <dgm:t>
        <a:bodyPr/>
        <a:lstStyle/>
        <a:p>
          <a:r>
            <a:rPr lang="en-US"/>
            <a:t>Absolute </a:t>
          </a:r>
          <a:r>
            <a:rPr lang="en-US" b="0" i="0" baseline="0"/>
            <a:t>Contraindication with severe cardiac disease, pregnancy, and psychosis.</a:t>
          </a:r>
          <a:endParaRPr lang="en-US"/>
        </a:p>
      </dgm:t>
    </dgm:pt>
    <dgm:pt modelId="{AD4B4713-8EEF-40E7-8F81-2BEF22C02A16}" type="parTrans" cxnId="{A649AB1C-28B8-4C86-88EA-3A1FC2D0C8F3}">
      <dgm:prSet/>
      <dgm:spPr/>
      <dgm:t>
        <a:bodyPr/>
        <a:lstStyle/>
        <a:p>
          <a:endParaRPr lang="en-US"/>
        </a:p>
      </dgm:t>
    </dgm:pt>
    <dgm:pt modelId="{6D80CAE8-B958-4CD5-A69C-5234582505A1}" type="sibTrans" cxnId="{A649AB1C-28B8-4C86-88EA-3A1FC2D0C8F3}">
      <dgm:prSet/>
      <dgm:spPr/>
      <dgm:t>
        <a:bodyPr/>
        <a:lstStyle/>
        <a:p>
          <a:endParaRPr lang="en-US"/>
        </a:p>
      </dgm:t>
    </dgm:pt>
    <dgm:pt modelId="{66BD58EC-4F1B-41C3-A6EF-D2698305449C}">
      <dgm:prSet/>
      <dgm:spPr/>
      <dgm:t>
        <a:bodyPr/>
        <a:lstStyle/>
        <a:p>
          <a:r>
            <a:rPr lang="en-US" b="0" i="0" baseline="0"/>
            <a:t>Liver function should be monitored.</a:t>
          </a:r>
          <a:endParaRPr lang="en-US"/>
        </a:p>
      </dgm:t>
    </dgm:pt>
    <dgm:pt modelId="{90A1E4BA-FEEF-4BD2-B3E0-FB06408C5731}" type="parTrans" cxnId="{A1888B85-035C-4373-A79F-42FBD604D732}">
      <dgm:prSet/>
      <dgm:spPr/>
      <dgm:t>
        <a:bodyPr/>
        <a:lstStyle/>
        <a:p>
          <a:endParaRPr lang="en-US"/>
        </a:p>
      </dgm:t>
    </dgm:pt>
    <dgm:pt modelId="{3886AD3C-AE46-4A2B-9947-E3CC26249ED4}" type="sibTrans" cxnId="{A1888B85-035C-4373-A79F-42FBD604D732}">
      <dgm:prSet/>
      <dgm:spPr/>
      <dgm:t>
        <a:bodyPr/>
        <a:lstStyle/>
        <a:p>
          <a:endParaRPr lang="en-US"/>
        </a:p>
      </dgm:t>
    </dgm:pt>
    <dgm:pt modelId="{6CA8F24E-5BC7-42E1-9B3C-5E6A4AC844C7}">
      <dgm:prSet/>
      <dgm:spPr/>
      <dgm:t>
        <a:bodyPr/>
        <a:lstStyle/>
        <a:p>
          <a:r>
            <a:rPr lang="en-US" b="0" i="0" baseline="0"/>
            <a:t>Best used in highly motivated patients, as medication adherence is an issue.</a:t>
          </a:r>
          <a:endParaRPr lang="en-US"/>
        </a:p>
      </dgm:t>
    </dgm:pt>
    <dgm:pt modelId="{D31AF60B-B41F-4D85-B150-3AE05E776160}" type="parTrans" cxnId="{CD7A95DF-B901-43B4-B514-0AB2F56AA984}">
      <dgm:prSet/>
      <dgm:spPr/>
      <dgm:t>
        <a:bodyPr/>
        <a:lstStyle/>
        <a:p>
          <a:endParaRPr lang="en-US"/>
        </a:p>
      </dgm:t>
    </dgm:pt>
    <dgm:pt modelId="{48482B40-D632-4DBB-A540-15FA05EB9BC1}" type="sibTrans" cxnId="{CD7A95DF-B901-43B4-B514-0AB2F56AA984}">
      <dgm:prSet/>
      <dgm:spPr/>
      <dgm:t>
        <a:bodyPr/>
        <a:lstStyle/>
        <a:p>
          <a:endParaRPr lang="en-US"/>
        </a:p>
      </dgm:t>
    </dgm:pt>
    <dgm:pt modelId="{BDC2D153-D397-4715-AC16-5116C1351043}">
      <dgm:prSet custT="1"/>
      <dgm:spPr/>
      <dgm:t>
        <a:bodyPr/>
        <a:lstStyle/>
        <a:p>
          <a:r>
            <a:rPr lang="en-US" sz="2400" b="1" i="0" u="sng" baseline="0" dirty="0">
              <a:solidFill>
                <a:srgbClr val="FF0000"/>
              </a:solidFill>
            </a:rPr>
            <a:t>Topiramate</a:t>
          </a:r>
          <a:r>
            <a:rPr lang="en-US" sz="2400" b="0" i="0" u="sng" baseline="0" dirty="0">
              <a:solidFill>
                <a:srgbClr val="FF0000"/>
              </a:solidFill>
            </a:rPr>
            <a:t> </a:t>
          </a:r>
          <a:r>
            <a:rPr lang="en-US" sz="2400" b="1" i="0" u="sng" baseline="0" dirty="0">
              <a:solidFill>
                <a:srgbClr val="FF0000"/>
              </a:solidFill>
            </a:rPr>
            <a:t>:</a:t>
          </a:r>
          <a:endParaRPr lang="en-US" sz="2400" u="sng" dirty="0">
            <a:solidFill>
              <a:srgbClr val="FF0000"/>
            </a:solidFill>
          </a:endParaRPr>
        </a:p>
      </dgm:t>
    </dgm:pt>
    <dgm:pt modelId="{3DBDF7F0-86C1-4EC7-B23B-082346689145}" type="parTrans" cxnId="{49CF59E6-CD4F-45E5-99AD-151FC0F36D9B}">
      <dgm:prSet/>
      <dgm:spPr/>
      <dgm:t>
        <a:bodyPr/>
        <a:lstStyle/>
        <a:p>
          <a:endParaRPr lang="en-US"/>
        </a:p>
      </dgm:t>
    </dgm:pt>
    <dgm:pt modelId="{413D78FF-A24F-40A6-BF78-44A5DF84E284}" type="sibTrans" cxnId="{49CF59E6-CD4F-45E5-99AD-151FC0F36D9B}">
      <dgm:prSet/>
      <dgm:spPr/>
      <dgm:t>
        <a:bodyPr/>
        <a:lstStyle/>
        <a:p>
          <a:endParaRPr lang="en-US"/>
        </a:p>
      </dgm:t>
    </dgm:pt>
    <dgm:pt modelId="{0331BBAE-DDDE-4F2D-9D09-41AC73410F80}">
      <dgm:prSet/>
      <dgm:spPr/>
      <dgm:t>
        <a:bodyPr/>
        <a:lstStyle/>
        <a:p>
          <a:r>
            <a:rPr lang="en-US" b="0" i="0" baseline="0"/>
            <a:t>Anticonvulsant that potentiates GABA and inhibits glutamate receptors.</a:t>
          </a:r>
          <a:endParaRPr lang="en-US"/>
        </a:p>
      </dgm:t>
    </dgm:pt>
    <dgm:pt modelId="{9E255923-DC32-4476-86D5-E5633E1AECC4}" type="parTrans" cxnId="{35288A6B-662D-49E5-81DF-8BE72A78204D}">
      <dgm:prSet/>
      <dgm:spPr/>
      <dgm:t>
        <a:bodyPr/>
        <a:lstStyle/>
        <a:p>
          <a:endParaRPr lang="en-US"/>
        </a:p>
      </dgm:t>
    </dgm:pt>
    <dgm:pt modelId="{513F8A23-03C3-4714-B484-C2D7CE033A0C}" type="sibTrans" cxnId="{35288A6B-662D-49E5-81DF-8BE72A78204D}">
      <dgm:prSet/>
      <dgm:spPr/>
      <dgm:t>
        <a:bodyPr/>
        <a:lstStyle/>
        <a:p>
          <a:endParaRPr lang="en-US"/>
        </a:p>
      </dgm:t>
    </dgm:pt>
    <dgm:pt modelId="{C4B4C91B-A422-4773-8258-5D668ECEA08A}">
      <dgm:prSet/>
      <dgm:spPr/>
      <dgm:t>
        <a:bodyPr/>
        <a:lstStyle/>
        <a:p>
          <a:r>
            <a:rPr lang="en-US" b="0" i="0" baseline="0" dirty="0"/>
            <a:t>Reduces desire for alcohol and decreases alcohol use.</a:t>
          </a:r>
          <a:endParaRPr lang="en-US" dirty="0"/>
        </a:p>
      </dgm:t>
    </dgm:pt>
    <dgm:pt modelId="{3A60FFB3-E7D4-498A-AE67-CA4249A5EA12}" type="parTrans" cxnId="{40107DEA-944C-4A2F-851C-90D158E88C3A}">
      <dgm:prSet/>
      <dgm:spPr/>
      <dgm:t>
        <a:bodyPr/>
        <a:lstStyle/>
        <a:p>
          <a:endParaRPr lang="en-US"/>
        </a:p>
      </dgm:t>
    </dgm:pt>
    <dgm:pt modelId="{612117D8-B455-4DFB-849B-4D0A170C752D}" type="sibTrans" cxnId="{40107DEA-944C-4A2F-851C-90D158E88C3A}">
      <dgm:prSet/>
      <dgm:spPr/>
      <dgm:t>
        <a:bodyPr/>
        <a:lstStyle/>
        <a:p>
          <a:endParaRPr lang="en-US"/>
        </a:p>
      </dgm:t>
    </dgm:pt>
    <dgm:pt modelId="{9CC775E6-677F-4EFD-9FEF-95EC9D0E810C}" type="pres">
      <dgm:prSet presAssocID="{C60119B1-22DC-4AA8-B5AC-1B2063BF7C1A}" presName="vert0" presStyleCnt="0">
        <dgm:presLayoutVars>
          <dgm:dir/>
          <dgm:animOne val="branch"/>
          <dgm:animLvl val="lvl"/>
        </dgm:presLayoutVars>
      </dgm:prSet>
      <dgm:spPr/>
    </dgm:pt>
    <dgm:pt modelId="{F7E16022-EAF8-4D6B-B3CD-4D393B542A6C}" type="pres">
      <dgm:prSet presAssocID="{86D23AD0-A693-4310-A291-B42AB43EEEC9}" presName="thickLine" presStyleLbl="alignNode1" presStyleIdx="0" presStyleCnt="1"/>
      <dgm:spPr/>
    </dgm:pt>
    <dgm:pt modelId="{5456CE34-ECFB-4952-9AF1-721EC3CB5EB7}" type="pres">
      <dgm:prSet presAssocID="{86D23AD0-A693-4310-A291-B42AB43EEEC9}" presName="horz1" presStyleCnt="0"/>
      <dgm:spPr/>
    </dgm:pt>
    <dgm:pt modelId="{AFCCD012-CC8A-4A4B-BC13-4A4B2208A58B}" type="pres">
      <dgm:prSet presAssocID="{86D23AD0-A693-4310-A291-B42AB43EEEC9}" presName="tx1" presStyleLbl="revTx" presStyleIdx="0" presStyleCnt="9"/>
      <dgm:spPr/>
    </dgm:pt>
    <dgm:pt modelId="{379FDC0A-92B0-43EF-AAEC-B41F0F2E78CB}" type="pres">
      <dgm:prSet presAssocID="{86D23AD0-A693-4310-A291-B42AB43EEEC9}" presName="vert1" presStyleCnt="0"/>
      <dgm:spPr/>
    </dgm:pt>
    <dgm:pt modelId="{D17816F4-60ED-466C-B8C8-E76F93BB82FC}" type="pres">
      <dgm:prSet presAssocID="{E9A9DB86-AF29-4824-89CC-87CC927BB51E}" presName="vertSpace2a" presStyleCnt="0"/>
      <dgm:spPr/>
    </dgm:pt>
    <dgm:pt modelId="{56977735-7B6E-4419-A681-986FFD2F5B24}" type="pres">
      <dgm:prSet presAssocID="{E9A9DB86-AF29-4824-89CC-87CC927BB51E}" presName="horz2" presStyleCnt="0"/>
      <dgm:spPr/>
    </dgm:pt>
    <dgm:pt modelId="{86750992-17E4-4678-B369-BB753ED9DDA8}" type="pres">
      <dgm:prSet presAssocID="{E9A9DB86-AF29-4824-89CC-87CC927BB51E}" presName="horzSpace2" presStyleCnt="0"/>
      <dgm:spPr/>
    </dgm:pt>
    <dgm:pt modelId="{E1DD3FE4-64BD-4BC3-AA94-E3400DB6C15A}" type="pres">
      <dgm:prSet presAssocID="{E9A9DB86-AF29-4824-89CC-87CC927BB51E}" presName="tx2" presStyleLbl="revTx" presStyleIdx="1" presStyleCnt="9"/>
      <dgm:spPr/>
    </dgm:pt>
    <dgm:pt modelId="{A3B6DAF6-EC6A-4B4F-AB88-6B20AB466625}" type="pres">
      <dgm:prSet presAssocID="{E9A9DB86-AF29-4824-89CC-87CC927BB51E}" presName="vert2" presStyleCnt="0"/>
      <dgm:spPr/>
    </dgm:pt>
    <dgm:pt modelId="{6303D085-1F59-4B39-8489-FC6EBD77C72A}" type="pres">
      <dgm:prSet presAssocID="{E9A9DB86-AF29-4824-89CC-87CC927BB51E}" presName="thinLine2b" presStyleLbl="callout" presStyleIdx="0" presStyleCnt="8"/>
      <dgm:spPr/>
    </dgm:pt>
    <dgm:pt modelId="{615B4107-2D3B-437B-ABDA-59158E95DD70}" type="pres">
      <dgm:prSet presAssocID="{E9A9DB86-AF29-4824-89CC-87CC927BB51E}" presName="vertSpace2b" presStyleCnt="0"/>
      <dgm:spPr/>
    </dgm:pt>
    <dgm:pt modelId="{10C86519-94C8-4C6A-AE49-7631E4B00222}" type="pres">
      <dgm:prSet presAssocID="{B8056F89-5FF7-458A-9E95-F44A93B076A3}" presName="horz2" presStyleCnt="0"/>
      <dgm:spPr/>
    </dgm:pt>
    <dgm:pt modelId="{5AAA0164-20B7-4127-A7F1-E2D1207F777F}" type="pres">
      <dgm:prSet presAssocID="{B8056F89-5FF7-458A-9E95-F44A93B076A3}" presName="horzSpace2" presStyleCnt="0"/>
      <dgm:spPr/>
    </dgm:pt>
    <dgm:pt modelId="{352F770B-12E0-4654-B2E7-759028EF217E}" type="pres">
      <dgm:prSet presAssocID="{B8056F89-5FF7-458A-9E95-F44A93B076A3}" presName="tx2" presStyleLbl="revTx" presStyleIdx="2" presStyleCnt="9" custLinFactNeighborX="0" custLinFactNeighborY="-19388"/>
      <dgm:spPr/>
    </dgm:pt>
    <dgm:pt modelId="{C46E0E7B-F6B9-4B0C-980A-39DBA59AB8D1}" type="pres">
      <dgm:prSet presAssocID="{B8056F89-5FF7-458A-9E95-F44A93B076A3}" presName="vert2" presStyleCnt="0"/>
      <dgm:spPr/>
    </dgm:pt>
    <dgm:pt modelId="{2B357471-4617-4F05-A73C-0CE2F3733EB0}" type="pres">
      <dgm:prSet presAssocID="{B8056F89-5FF7-458A-9E95-F44A93B076A3}" presName="thinLine2b" presStyleLbl="callout" presStyleIdx="1" presStyleCnt="8"/>
      <dgm:spPr/>
    </dgm:pt>
    <dgm:pt modelId="{5719F43A-1D9C-4A96-9054-75F38117AD00}" type="pres">
      <dgm:prSet presAssocID="{B8056F89-5FF7-458A-9E95-F44A93B076A3}" presName="vertSpace2b" presStyleCnt="0"/>
      <dgm:spPr/>
    </dgm:pt>
    <dgm:pt modelId="{8F4E75F1-8575-4351-9A12-3FF492D136C7}" type="pres">
      <dgm:prSet presAssocID="{1212A8FC-B4CC-43C1-A2A8-6FC4DB648394}" presName="horz2" presStyleCnt="0"/>
      <dgm:spPr/>
    </dgm:pt>
    <dgm:pt modelId="{54F55782-F222-4164-8D36-F9EF78D2F578}" type="pres">
      <dgm:prSet presAssocID="{1212A8FC-B4CC-43C1-A2A8-6FC4DB648394}" presName="horzSpace2" presStyleCnt="0"/>
      <dgm:spPr/>
    </dgm:pt>
    <dgm:pt modelId="{74A36247-7F9D-4F33-A5E3-FF7BFC0AE257}" type="pres">
      <dgm:prSet presAssocID="{1212A8FC-B4CC-43C1-A2A8-6FC4DB648394}" presName="tx2" presStyleLbl="revTx" presStyleIdx="3" presStyleCnt="9"/>
      <dgm:spPr/>
    </dgm:pt>
    <dgm:pt modelId="{C5D85D0D-97A1-4C55-AE6C-B051D9E5427B}" type="pres">
      <dgm:prSet presAssocID="{1212A8FC-B4CC-43C1-A2A8-6FC4DB648394}" presName="vert2" presStyleCnt="0"/>
      <dgm:spPr/>
    </dgm:pt>
    <dgm:pt modelId="{7618DA80-0CC2-4234-ABBD-2C125B6F50C0}" type="pres">
      <dgm:prSet presAssocID="{1212A8FC-B4CC-43C1-A2A8-6FC4DB648394}" presName="thinLine2b" presStyleLbl="callout" presStyleIdx="2" presStyleCnt="8"/>
      <dgm:spPr/>
    </dgm:pt>
    <dgm:pt modelId="{38050C6D-650C-4A89-8DBD-65EA39750D11}" type="pres">
      <dgm:prSet presAssocID="{1212A8FC-B4CC-43C1-A2A8-6FC4DB648394}" presName="vertSpace2b" presStyleCnt="0"/>
      <dgm:spPr/>
    </dgm:pt>
    <dgm:pt modelId="{2119FBA2-5420-4C5F-873C-3F7EA618498E}" type="pres">
      <dgm:prSet presAssocID="{66BD58EC-4F1B-41C3-A6EF-D2698305449C}" presName="horz2" presStyleCnt="0"/>
      <dgm:spPr/>
    </dgm:pt>
    <dgm:pt modelId="{F43692D1-CEBF-49D6-AD18-6E717CC4458B}" type="pres">
      <dgm:prSet presAssocID="{66BD58EC-4F1B-41C3-A6EF-D2698305449C}" presName="horzSpace2" presStyleCnt="0"/>
      <dgm:spPr/>
    </dgm:pt>
    <dgm:pt modelId="{AC3299B5-F65E-42C2-B89F-07E9A55AB030}" type="pres">
      <dgm:prSet presAssocID="{66BD58EC-4F1B-41C3-A6EF-D2698305449C}" presName="tx2" presStyleLbl="revTx" presStyleIdx="4" presStyleCnt="9"/>
      <dgm:spPr/>
    </dgm:pt>
    <dgm:pt modelId="{07348427-0A4E-4C92-B9CA-48D400A06195}" type="pres">
      <dgm:prSet presAssocID="{66BD58EC-4F1B-41C3-A6EF-D2698305449C}" presName="vert2" presStyleCnt="0"/>
      <dgm:spPr/>
    </dgm:pt>
    <dgm:pt modelId="{D2495C90-3DD0-41F1-8B44-238E92BBE362}" type="pres">
      <dgm:prSet presAssocID="{66BD58EC-4F1B-41C3-A6EF-D2698305449C}" presName="thinLine2b" presStyleLbl="callout" presStyleIdx="3" presStyleCnt="8"/>
      <dgm:spPr/>
    </dgm:pt>
    <dgm:pt modelId="{CF085DCF-8C7D-49CF-BF96-7A4E15D2B2F6}" type="pres">
      <dgm:prSet presAssocID="{66BD58EC-4F1B-41C3-A6EF-D2698305449C}" presName="vertSpace2b" presStyleCnt="0"/>
      <dgm:spPr/>
    </dgm:pt>
    <dgm:pt modelId="{2FAFDC1A-E03D-4D56-923C-2E5FFAC2A0CC}" type="pres">
      <dgm:prSet presAssocID="{6CA8F24E-5BC7-42E1-9B3C-5E6A4AC844C7}" presName="horz2" presStyleCnt="0"/>
      <dgm:spPr/>
    </dgm:pt>
    <dgm:pt modelId="{01D5DB8E-23F0-453F-96E7-0704F729E79C}" type="pres">
      <dgm:prSet presAssocID="{6CA8F24E-5BC7-42E1-9B3C-5E6A4AC844C7}" presName="horzSpace2" presStyleCnt="0"/>
      <dgm:spPr/>
    </dgm:pt>
    <dgm:pt modelId="{1E0D3246-C2CD-45D0-BF11-D108EB5B98B9}" type="pres">
      <dgm:prSet presAssocID="{6CA8F24E-5BC7-42E1-9B3C-5E6A4AC844C7}" presName="tx2" presStyleLbl="revTx" presStyleIdx="5" presStyleCnt="9"/>
      <dgm:spPr/>
    </dgm:pt>
    <dgm:pt modelId="{50B88B00-3F2D-4E9B-A989-F09608F51585}" type="pres">
      <dgm:prSet presAssocID="{6CA8F24E-5BC7-42E1-9B3C-5E6A4AC844C7}" presName="vert2" presStyleCnt="0"/>
      <dgm:spPr/>
    </dgm:pt>
    <dgm:pt modelId="{FB965645-2968-4C3E-BDA1-4C35EBDCE67D}" type="pres">
      <dgm:prSet presAssocID="{6CA8F24E-5BC7-42E1-9B3C-5E6A4AC844C7}" presName="thinLine2b" presStyleLbl="callout" presStyleIdx="4" presStyleCnt="8"/>
      <dgm:spPr/>
    </dgm:pt>
    <dgm:pt modelId="{FCBFA987-F07D-4CF3-A000-68238C8744EB}" type="pres">
      <dgm:prSet presAssocID="{6CA8F24E-5BC7-42E1-9B3C-5E6A4AC844C7}" presName="vertSpace2b" presStyleCnt="0"/>
      <dgm:spPr/>
    </dgm:pt>
    <dgm:pt modelId="{0C627C2E-9659-46FD-8758-067D60304AAE}" type="pres">
      <dgm:prSet presAssocID="{BDC2D153-D397-4715-AC16-5116C1351043}" presName="horz2" presStyleCnt="0"/>
      <dgm:spPr/>
    </dgm:pt>
    <dgm:pt modelId="{62C259AF-5F1A-4517-AFE4-F903039A764A}" type="pres">
      <dgm:prSet presAssocID="{BDC2D153-D397-4715-AC16-5116C1351043}" presName="horzSpace2" presStyleCnt="0"/>
      <dgm:spPr/>
    </dgm:pt>
    <dgm:pt modelId="{86388AE4-F885-41F6-9598-9A02439BEBF0}" type="pres">
      <dgm:prSet presAssocID="{BDC2D153-D397-4715-AC16-5116C1351043}" presName="tx2" presStyleLbl="revTx" presStyleIdx="6" presStyleCnt="9"/>
      <dgm:spPr/>
    </dgm:pt>
    <dgm:pt modelId="{C8F6E8F2-296E-4DAB-9D9D-50992181999E}" type="pres">
      <dgm:prSet presAssocID="{BDC2D153-D397-4715-AC16-5116C1351043}" presName="vert2" presStyleCnt="0"/>
      <dgm:spPr/>
    </dgm:pt>
    <dgm:pt modelId="{1E0E2A9C-2E27-4FEF-813A-0074CA3B698D}" type="pres">
      <dgm:prSet presAssocID="{BDC2D153-D397-4715-AC16-5116C1351043}" presName="thinLine2b" presStyleLbl="callout" presStyleIdx="5" presStyleCnt="8"/>
      <dgm:spPr/>
    </dgm:pt>
    <dgm:pt modelId="{3246B446-6605-4935-AAB7-4EFFF124C5AB}" type="pres">
      <dgm:prSet presAssocID="{BDC2D153-D397-4715-AC16-5116C1351043}" presName="vertSpace2b" presStyleCnt="0"/>
      <dgm:spPr/>
    </dgm:pt>
    <dgm:pt modelId="{D129B5C6-13F6-428A-A763-425CA33409FC}" type="pres">
      <dgm:prSet presAssocID="{0331BBAE-DDDE-4F2D-9D09-41AC73410F80}" presName="horz2" presStyleCnt="0"/>
      <dgm:spPr/>
    </dgm:pt>
    <dgm:pt modelId="{F50F6AAA-9597-42D5-B897-D4AD63CEB9ED}" type="pres">
      <dgm:prSet presAssocID="{0331BBAE-DDDE-4F2D-9D09-41AC73410F80}" presName="horzSpace2" presStyleCnt="0"/>
      <dgm:spPr/>
    </dgm:pt>
    <dgm:pt modelId="{82E836FB-A23B-4A3B-867C-E0F27393D78E}" type="pres">
      <dgm:prSet presAssocID="{0331BBAE-DDDE-4F2D-9D09-41AC73410F80}" presName="tx2" presStyleLbl="revTx" presStyleIdx="7" presStyleCnt="9"/>
      <dgm:spPr/>
    </dgm:pt>
    <dgm:pt modelId="{46AD465A-2249-434E-A759-C94B96EE24E9}" type="pres">
      <dgm:prSet presAssocID="{0331BBAE-DDDE-4F2D-9D09-41AC73410F80}" presName="vert2" presStyleCnt="0"/>
      <dgm:spPr/>
    </dgm:pt>
    <dgm:pt modelId="{189F814B-D37C-4EF6-8644-36E1CD3F526C}" type="pres">
      <dgm:prSet presAssocID="{0331BBAE-DDDE-4F2D-9D09-41AC73410F80}" presName="thinLine2b" presStyleLbl="callout" presStyleIdx="6" presStyleCnt="8"/>
      <dgm:spPr/>
    </dgm:pt>
    <dgm:pt modelId="{B94DCB17-254B-4C0A-99DB-4B17191382D7}" type="pres">
      <dgm:prSet presAssocID="{0331BBAE-DDDE-4F2D-9D09-41AC73410F80}" presName="vertSpace2b" presStyleCnt="0"/>
      <dgm:spPr/>
    </dgm:pt>
    <dgm:pt modelId="{F5DE20E4-985F-4EA5-8DE0-B144A7ACEEC9}" type="pres">
      <dgm:prSet presAssocID="{C4B4C91B-A422-4773-8258-5D668ECEA08A}" presName="horz2" presStyleCnt="0"/>
      <dgm:spPr/>
    </dgm:pt>
    <dgm:pt modelId="{E5201C86-2D5B-48AA-AEA9-C9D40E4AD1D0}" type="pres">
      <dgm:prSet presAssocID="{C4B4C91B-A422-4773-8258-5D668ECEA08A}" presName="horzSpace2" presStyleCnt="0"/>
      <dgm:spPr/>
    </dgm:pt>
    <dgm:pt modelId="{85005ED9-1574-49FD-9537-138C77AAC5B6}" type="pres">
      <dgm:prSet presAssocID="{C4B4C91B-A422-4773-8258-5D668ECEA08A}" presName="tx2" presStyleLbl="revTx" presStyleIdx="8" presStyleCnt="9"/>
      <dgm:spPr/>
    </dgm:pt>
    <dgm:pt modelId="{2FFA9BE4-078C-41E5-923C-448807CA74B0}" type="pres">
      <dgm:prSet presAssocID="{C4B4C91B-A422-4773-8258-5D668ECEA08A}" presName="vert2" presStyleCnt="0"/>
      <dgm:spPr/>
    </dgm:pt>
    <dgm:pt modelId="{C60A999A-9107-45F7-A049-1EBA7F9C9981}" type="pres">
      <dgm:prSet presAssocID="{C4B4C91B-A422-4773-8258-5D668ECEA08A}" presName="thinLine2b" presStyleLbl="callout" presStyleIdx="7" presStyleCnt="8"/>
      <dgm:spPr/>
    </dgm:pt>
    <dgm:pt modelId="{688BD2B0-D9BC-48F0-99ED-063EA596FFA9}" type="pres">
      <dgm:prSet presAssocID="{C4B4C91B-A422-4773-8258-5D668ECEA08A}" presName="vertSpace2b" presStyleCnt="0"/>
      <dgm:spPr/>
    </dgm:pt>
  </dgm:ptLst>
  <dgm:cxnLst>
    <dgm:cxn modelId="{5B93E301-BBE2-4FF9-817E-0FCFD7137482}" type="presOf" srcId="{B8056F89-5FF7-458A-9E95-F44A93B076A3}" destId="{352F770B-12E0-4654-B2E7-759028EF217E}" srcOrd="0" destOrd="0" presId="urn:microsoft.com/office/officeart/2008/layout/LinedList"/>
    <dgm:cxn modelId="{AEBC7002-1CD0-4093-B92B-75A9D592E6CF}" srcId="{C60119B1-22DC-4AA8-B5AC-1B2063BF7C1A}" destId="{86D23AD0-A693-4310-A291-B42AB43EEEC9}" srcOrd="0" destOrd="0" parTransId="{A53B261D-4B96-45DD-8601-3B9454011E5C}" sibTransId="{98579DC5-925E-45D1-8053-7F6B13C081BA}"/>
    <dgm:cxn modelId="{FC4E3114-43BD-473A-B351-8FE7A917FF0D}" type="presOf" srcId="{66BD58EC-4F1B-41C3-A6EF-D2698305449C}" destId="{AC3299B5-F65E-42C2-B89F-07E9A55AB030}" srcOrd="0" destOrd="0" presId="urn:microsoft.com/office/officeart/2008/layout/LinedList"/>
    <dgm:cxn modelId="{A649AB1C-28B8-4C86-88EA-3A1FC2D0C8F3}" srcId="{86D23AD0-A693-4310-A291-B42AB43EEEC9}" destId="{1212A8FC-B4CC-43C1-A2A8-6FC4DB648394}" srcOrd="2" destOrd="0" parTransId="{AD4B4713-8EEF-40E7-8F81-2BEF22C02A16}" sibTransId="{6D80CAE8-B958-4CD5-A69C-5234582505A1}"/>
    <dgm:cxn modelId="{F343ED1F-FB93-4B93-AD0E-71653F7D191C}" type="presOf" srcId="{BDC2D153-D397-4715-AC16-5116C1351043}" destId="{86388AE4-F885-41F6-9598-9A02439BEBF0}" srcOrd="0" destOrd="0" presId="urn:microsoft.com/office/officeart/2008/layout/LinedList"/>
    <dgm:cxn modelId="{F19EEF5C-AC1D-4E0F-A2E0-4F57F70B95B1}" type="presOf" srcId="{C60119B1-22DC-4AA8-B5AC-1B2063BF7C1A}" destId="{9CC775E6-677F-4EFD-9FEF-95EC9D0E810C}" srcOrd="0" destOrd="0" presId="urn:microsoft.com/office/officeart/2008/layout/LinedList"/>
    <dgm:cxn modelId="{B2042C47-4F43-4612-A399-44CB6D38EC7A}" type="presOf" srcId="{C4B4C91B-A422-4773-8258-5D668ECEA08A}" destId="{85005ED9-1574-49FD-9537-138C77AAC5B6}" srcOrd="0" destOrd="0" presId="urn:microsoft.com/office/officeart/2008/layout/LinedList"/>
    <dgm:cxn modelId="{35288A6B-662D-49E5-81DF-8BE72A78204D}" srcId="{86D23AD0-A693-4310-A291-B42AB43EEEC9}" destId="{0331BBAE-DDDE-4F2D-9D09-41AC73410F80}" srcOrd="6" destOrd="0" parTransId="{9E255923-DC32-4476-86D5-E5633E1AECC4}" sibTransId="{513F8A23-03C3-4714-B484-C2D7CE033A0C}"/>
    <dgm:cxn modelId="{9E49CC4C-4041-4FB3-825C-D3D5D4DFC033}" type="presOf" srcId="{1212A8FC-B4CC-43C1-A2A8-6FC4DB648394}" destId="{74A36247-7F9D-4F33-A5E3-FF7BFC0AE257}" srcOrd="0" destOrd="0" presId="urn:microsoft.com/office/officeart/2008/layout/LinedList"/>
    <dgm:cxn modelId="{A1888B85-035C-4373-A79F-42FBD604D732}" srcId="{86D23AD0-A693-4310-A291-B42AB43EEEC9}" destId="{66BD58EC-4F1B-41C3-A6EF-D2698305449C}" srcOrd="3" destOrd="0" parTransId="{90A1E4BA-FEEF-4BD2-B3E0-FB06408C5731}" sibTransId="{3886AD3C-AE46-4A2B-9947-E3CC26249ED4}"/>
    <dgm:cxn modelId="{2363CD8B-DC13-4888-9110-C55125BE1EDC}" srcId="{86D23AD0-A693-4310-A291-B42AB43EEEC9}" destId="{B8056F89-5FF7-458A-9E95-F44A93B076A3}" srcOrd="1" destOrd="0" parTransId="{F72231AE-6546-4963-994C-E2D25922DA44}" sibTransId="{DF0732BF-2917-4299-8C3A-4647247B6C9E}"/>
    <dgm:cxn modelId="{77CD8394-9E8E-455A-99E3-D7268BE676B4}" type="presOf" srcId="{0331BBAE-DDDE-4F2D-9D09-41AC73410F80}" destId="{82E836FB-A23B-4A3B-867C-E0F27393D78E}" srcOrd="0" destOrd="0" presId="urn:microsoft.com/office/officeart/2008/layout/LinedList"/>
    <dgm:cxn modelId="{45B4AAC5-BF87-408F-8B5A-5365CC672DDF}" type="presOf" srcId="{86D23AD0-A693-4310-A291-B42AB43EEEC9}" destId="{AFCCD012-CC8A-4A4B-BC13-4A4B2208A58B}" srcOrd="0" destOrd="0" presId="urn:microsoft.com/office/officeart/2008/layout/LinedList"/>
    <dgm:cxn modelId="{1EDE7BC6-D499-4B4A-9FDE-D05F972BA7E2}" type="presOf" srcId="{E9A9DB86-AF29-4824-89CC-87CC927BB51E}" destId="{E1DD3FE4-64BD-4BC3-AA94-E3400DB6C15A}" srcOrd="0" destOrd="0" presId="urn:microsoft.com/office/officeart/2008/layout/LinedList"/>
    <dgm:cxn modelId="{CD7A95DF-B901-43B4-B514-0AB2F56AA984}" srcId="{86D23AD0-A693-4310-A291-B42AB43EEEC9}" destId="{6CA8F24E-5BC7-42E1-9B3C-5E6A4AC844C7}" srcOrd="4" destOrd="0" parTransId="{D31AF60B-B41F-4D85-B150-3AE05E776160}" sibTransId="{48482B40-D632-4DBB-A540-15FA05EB9BC1}"/>
    <dgm:cxn modelId="{69E39EE4-41A5-4FEB-8189-8780C9D0C964}" type="presOf" srcId="{6CA8F24E-5BC7-42E1-9B3C-5E6A4AC844C7}" destId="{1E0D3246-C2CD-45D0-BF11-D108EB5B98B9}" srcOrd="0" destOrd="0" presId="urn:microsoft.com/office/officeart/2008/layout/LinedList"/>
    <dgm:cxn modelId="{49CF59E6-CD4F-45E5-99AD-151FC0F36D9B}" srcId="{86D23AD0-A693-4310-A291-B42AB43EEEC9}" destId="{BDC2D153-D397-4715-AC16-5116C1351043}" srcOrd="5" destOrd="0" parTransId="{3DBDF7F0-86C1-4EC7-B23B-082346689145}" sibTransId="{413D78FF-A24F-40A6-BF78-44A5DF84E284}"/>
    <dgm:cxn modelId="{40107DEA-944C-4A2F-851C-90D158E88C3A}" srcId="{86D23AD0-A693-4310-A291-B42AB43EEEC9}" destId="{C4B4C91B-A422-4773-8258-5D668ECEA08A}" srcOrd="7" destOrd="0" parTransId="{3A60FFB3-E7D4-498A-AE67-CA4249A5EA12}" sibTransId="{612117D8-B455-4DFB-849B-4D0A170C752D}"/>
    <dgm:cxn modelId="{23E9AEEA-9A35-470B-A8C2-C8C4AE257CBA}" srcId="{86D23AD0-A693-4310-A291-B42AB43EEEC9}" destId="{E9A9DB86-AF29-4824-89CC-87CC927BB51E}" srcOrd="0" destOrd="0" parTransId="{1F85C0DE-0F5D-4EA7-896A-CB7F62D6824A}" sibTransId="{B3204361-4EC7-4BC6-A895-1935C1815DFC}"/>
    <dgm:cxn modelId="{1C69E1A1-3494-4E1B-9236-0114078F8E22}" type="presParOf" srcId="{9CC775E6-677F-4EFD-9FEF-95EC9D0E810C}" destId="{F7E16022-EAF8-4D6B-B3CD-4D393B542A6C}" srcOrd="0" destOrd="0" presId="urn:microsoft.com/office/officeart/2008/layout/LinedList"/>
    <dgm:cxn modelId="{C8FDE062-2372-4C5B-8FB6-2A532C6FD8C8}" type="presParOf" srcId="{9CC775E6-677F-4EFD-9FEF-95EC9D0E810C}" destId="{5456CE34-ECFB-4952-9AF1-721EC3CB5EB7}" srcOrd="1" destOrd="0" presId="urn:microsoft.com/office/officeart/2008/layout/LinedList"/>
    <dgm:cxn modelId="{F45A4E43-F84C-4193-B2DA-60C46A38FC6C}" type="presParOf" srcId="{5456CE34-ECFB-4952-9AF1-721EC3CB5EB7}" destId="{AFCCD012-CC8A-4A4B-BC13-4A4B2208A58B}" srcOrd="0" destOrd="0" presId="urn:microsoft.com/office/officeart/2008/layout/LinedList"/>
    <dgm:cxn modelId="{8FA14D0A-5AE7-4796-90A9-EB70EFB00024}" type="presParOf" srcId="{5456CE34-ECFB-4952-9AF1-721EC3CB5EB7}" destId="{379FDC0A-92B0-43EF-AAEC-B41F0F2E78CB}" srcOrd="1" destOrd="0" presId="urn:microsoft.com/office/officeart/2008/layout/LinedList"/>
    <dgm:cxn modelId="{518916AD-8268-473C-9645-FC368B056122}" type="presParOf" srcId="{379FDC0A-92B0-43EF-AAEC-B41F0F2E78CB}" destId="{D17816F4-60ED-466C-B8C8-E76F93BB82FC}" srcOrd="0" destOrd="0" presId="urn:microsoft.com/office/officeart/2008/layout/LinedList"/>
    <dgm:cxn modelId="{9299D8C6-95E2-438D-8DDB-DB0205D4B5E1}" type="presParOf" srcId="{379FDC0A-92B0-43EF-AAEC-B41F0F2E78CB}" destId="{56977735-7B6E-4419-A681-986FFD2F5B24}" srcOrd="1" destOrd="0" presId="urn:microsoft.com/office/officeart/2008/layout/LinedList"/>
    <dgm:cxn modelId="{196594B0-FFE7-48B8-B7AB-F395F305A3F7}" type="presParOf" srcId="{56977735-7B6E-4419-A681-986FFD2F5B24}" destId="{86750992-17E4-4678-B369-BB753ED9DDA8}" srcOrd="0" destOrd="0" presId="urn:microsoft.com/office/officeart/2008/layout/LinedList"/>
    <dgm:cxn modelId="{7DAAA686-79C2-439F-BFFD-A31E1D5AA7A8}" type="presParOf" srcId="{56977735-7B6E-4419-A681-986FFD2F5B24}" destId="{E1DD3FE4-64BD-4BC3-AA94-E3400DB6C15A}" srcOrd="1" destOrd="0" presId="urn:microsoft.com/office/officeart/2008/layout/LinedList"/>
    <dgm:cxn modelId="{D4BF8411-5100-4C15-89EA-D51E4ED6CF87}" type="presParOf" srcId="{56977735-7B6E-4419-A681-986FFD2F5B24}" destId="{A3B6DAF6-EC6A-4B4F-AB88-6B20AB466625}" srcOrd="2" destOrd="0" presId="urn:microsoft.com/office/officeart/2008/layout/LinedList"/>
    <dgm:cxn modelId="{A4236750-0F9B-48CB-B93D-D08DF8340FEB}" type="presParOf" srcId="{379FDC0A-92B0-43EF-AAEC-B41F0F2E78CB}" destId="{6303D085-1F59-4B39-8489-FC6EBD77C72A}" srcOrd="2" destOrd="0" presId="urn:microsoft.com/office/officeart/2008/layout/LinedList"/>
    <dgm:cxn modelId="{4AC42C41-2B4A-4113-92EC-559B54B3D566}" type="presParOf" srcId="{379FDC0A-92B0-43EF-AAEC-B41F0F2E78CB}" destId="{615B4107-2D3B-437B-ABDA-59158E95DD70}" srcOrd="3" destOrd="0" presId="urn:microsoft.com/office/officeart/2008/layout/LinedList"/>
    <dgm:cxn modelId="{2A4A92D9-E2A5-4412-8137-30B30C4CF21D}" type="presParOf" srcId="{379FDC0A-92B0-43EF-AAEC-B41F0F2E78CB}" destId="{10C86519-94C8-4C6A-AE49-7631E4B00222}" srcOrd="4" destOrd="0" presId="urn:microsoft.com/office/officeart/2008/layout/LinedList"/>
    <dgm:cxn modelId="{177096B7-B3A3-4A62-9B04-C7D9B8C21E90}" type="presParOf" srcId="{10C86519-94C8-4C6A-AE49-7631E4B00222}" destId="{5AAA0164-20B7-4127-A7F1-E2D1207F777F}" srcOrd="0" destOrd="0" presId="urn:microsoft.com/office/officeart/2008/layout/LinedList"/>
    <dgm:cxn modelId="{40125176-B0E3-4270-A833-5D8AF55A6B24}" type="presParOf" srcId="{10C86519-94C8-4C6A-AE49-7631E4B00222}" destId="{352F770B-12E0-4654-B2E7-759028EF217E}" srcOrd="1" destOrd="0" presId="urn:microsoft.com/office/officeart/2008/layout/LinedList"/>
    <dgm:cxn modelId="{87CFC029-79A6-4AB0-8FA4-9BC3567B048F}" type="presParOf" srcId="{10C86519-94C8-4C6A-AE49-7631E4B00222}" destId="{C46E0E7B-F6B9-4B0C-980A-39DBA59AB8D1}" srcOrd="2" destOrd="0" presId="urn:microsoft.com/office/officeart/2008/layout/LinedList"/>
    <dgm:cxn modelId="{C208EDF8-000E-45C9-BB8A-8C3B9AFD60AA}" type="presParOf" srcId="{379FDC0A-92B0-43EF-AAEC-B41F0F2E78CB}" destId="{2B357471-4617-4F05-A73C-0CE2F3733EB0}" srcOrd="5" destOrd="0" presId="urn:microsoft.com/office/officeart/2008/layout/LinedList"/>
    <dgm:cxn modelId="{659E2C9D-C460-47A1-891E-BAA9D0A50677}" type="presParOf" srcId="{379FDC0A-92B0-43EF-AAEC-B41F0F2E78CB}" destId="{5719F43A-1D9C-4A96-9054-75F38117AD00}" srcOrd="6" destOrd="0" presId="urn:microsoft.com/office/officeart/2008/layout/LinedList"/>
    <dgm:cxn modelId="{2C765420-20E9-4CB1-A929-3E85B7136E71}" type="presParOf" srcId="{379FDC0A-92B0-43EF-AAEC-B41F0F2E78CB}" destId="{8F4E75F1-8575-4351-9A12-3FF492D136C7}" srcOrd="7" destOrd="0" presId="urn:microsoft.com/office/officeart/2008/layout/LinedList"/>
    <dgm:cxn modelId="{893F326A-CC8A-48FE-9201-424144C13937}" type="presParOf" srcId="{8F4E75F1-8575-4351-9A12-3FF492D136C7}" destId="{54F55782-F222-4164-8D36-F9EF78D2F578}" srcOrd="0" destOrd="0" presId="urn:microsoft.com/office/officeart/2008/layout/LinedList"/>
    <dgm:cxn modelId="{05A488E1-6B30-4562-BE1A-B8FE0E7F58E0}" type="presParOf" srcId="{8F4E75F1-8575-4351-9A12-3FF492D136C7}" destId="{74A36247-7F9D-4F33-A5E3-FF7BFC0AE257}" srcOrd="1" destOrd="0" presId="urn:microsoft.com/office/officeart/2008/layout/LinedList"/>
    <dgm:cxn modelId="{A25633E9-DD0A-4F8B-82C7-0770B6FD4E56}" type="presParOf" srcId="{8F4E75F1-8575-4351-9A12-3FF492D136C7}" destId="{C5D85D0D-97A1-4C55-AE6C-B051D9E5427B}" srcOrd="2" destOrd="0" presId="urn:microsoft.com/office/officeart/2008/layout/LinedList"/>
    <dgm:cxn modelId="{98829C70-46BF-4F11-A1E5-CEF8C2C8BD04}" type="presParOf" srcId="{379FDC0A-92B0-43EF-AAEC-B41F0F2E78CB}" destId="{7618DA80-0CC2-4234-ABBD-2C125B6F50C0}" srcOrd="8" destOrd="0" presId="urn:microsoft.com/office/officeart/2008/layout/LinedList"/>
    <dgm:cxn modelId="{DE4CEA91-E476-4CB2-A4EF-CB487F2ED06B}" type="presParOf" srcId="{379FDC0A-92B0-43EF-AAEC-B41F0F2E78CB}" destId="{38050C6D-650C-4A89-8DBD-65EA39750D11}" srcOrd="9" destOrd="0" presId="urn:microsoft.com/office/officeart/2008/layout/LinedList"/>
    <dgm:cxn modelId="{52346202-B8D1-4EF8-A70D-703FF1B7CF83}" type="presParOf" srcId="{379FDC0A-92B0-43EF-AAEC-B41F0F2E78CB}" destId="{2119FBA2-5420-4C5F-873C-3F7EA618498E}" srcOrd="10" destOrd="0" presId="urn:microsoft.com/office/officeart/2008/layout/LinedList"/>
    <dgm:cxn modelId="{FB911C4B-FEC2-435A-BF16-7E626D572F1B}" type="presParOf" srcId="{2119FBA2-5420-4C5F-873C-3F7EA618498E}" destId="{F43692D1-CEBF-49D6-AD18-6E717CC4458B}" srcOrd="0" destOrd="0" presId="urn:microsoft.com/office/officeart/2008/layout/LinedList"/>
    <dgm:cxn modelId="{85FC4D00-CB03-4CBE-B447-B97E05AA5FB1}" type="presParOf" srcId="{2119FBA2-5420-4C5F-873C-3F7EA618498E}" destId="{AC3299B5-F65E-42C2-B89F-07E9A55AB030}" srcOrd="1" destOrd="0" presId="urn:microsoft.com/office/officeart/2008/layout/LinedList"/>
    <dgm:cxn modelId="{FBADF2C3-B987-441C-886F-49E1998BAC36}" type="presParOf" srcId="{2119FBA2-5420-4C5F-873C-3F7EA618498E}" destId="{07348427-0A4E-4C92-B9CA-48D400A06195}" srcOrd="2" destOrd="0" presId="urn:microsoft.com/office/officeart/2008/layout/LinedList"/>
    <dgm:cxn modelId="{E8F670C9-A07C-46D3-BA61-0FCC0446E3E4}" type="presParOf" srcId="{379FDC0A-92B0-43EF-AAEC-B41F0F2E78CB}" destId="{D2495C90-3DD0-41F1-8B44-238E92BBE362}" srcOrd="11" destOrd="0" presId="urn:microsoft.com/office/officeart/2008/layout/LinedList"/>
    <dgm:cxn modelId="{A3D1A3FB-DB59-45B0-A19D-4A077FCB7B2F}" type="presParOf" srcId="{379FDC0A-92B0-43EF-AAEC-B41F0F2E78CB}" destId="{CF085DCF-8C7D-49CF-BF96-7A4E15D2B2F6}" srcOrd="12" destOrd="0" presId="urn:microsoft.com/office/officeart/2008/layout/LinedList"/>
    <dgm:cxn modelId="{BF0F1A96-D88F-46D1-A5B9-1143FC5C05D1}" type="presParOf" srcId="{379FDC0A-92B0-43EF-AAEC-B41F0F2E78CB}" destId="{2FAFDC1A-E03D-4D56-923C-2E5FFAC2A0CC}" srcOrd="13" destOrd="0" presId="urn:microsoft.com/office/officeart/2008/layout/LinedList"/>
    <dgm:cxn modelId="{FA68D032-39A9-481B-9A24-DF032F09BBAD}" type="presParOf" srcId="{2FAFDC1A-E03D-4D56-923C-2E5FFAC2A0CC}" destId="{01D5DB8E-23F0-453F-96E7-0704F729E79C}" srcOrd="0" destOrd="0" presId="urn:microsoft.com/office/officeart/2008/layout/LinedList"/>
    <dgm:cxn modelId="{162ED457-B6E2-4058-87B1-6D7C2F990345}" type="presParOf" srcId="{2FAFDC1A-E03D-4D56-923C-2E5FFAC2A0CC}" destId="{1E0D3246-C2CD-45D0-BF11-D108EB5B98B9}" srcOrd="1" destOrd="0" presId="urn:microsoft.com/office/officeart/2008/layout/LinedList"/>
    <dgm:cxn modelId="{9C49D292-F6E5-4786-9F27-ADB0E013E23C}" type="presParOf" srcId="{2FAFDC1A-E03D-4D56-923C-2E5FFAC2A0CC}" destId="{50B88B00-3F2D-4E9B-A989-F09608F51585}" srcOrd="2" destOrd="0" presId="urn:microsoft.com/office/officeart/2008/layout/LinedList"/>
    <dgm:cxn modelId="{20CB42F3-41F1-4FBE-AD79-DB096A45A137}" type="presParOf" srcId="{379FDC0A-92B0-43EF-AAEC-B41F0F2E78CB}" destId="{FB965645-2968-4C3E-BDA1-4C35EBDCE67D}" srcOrd="14" destOrd="0" presId="urn:microsoft.com/office/officeart/2008/layout/LinedList"/>
    <dgm:cxn modelId="{8BDF4E4B-EC7F-40E5-90B0-8FA2E4415026}" type="presParOf" srcId="{379FDC0A-92B0-43EF-AAEC-B41F0F2E78CB}" destId="{FCBFA987-F07D-4CF3-A000-68238C8744EB}" srcOrd="15" destOrd="0" presId="urn:microsoft.com/office/officeart/2008/layout/LinedList"/>
    <dgm:cxn modelId="{20A1124F-E85D-42C6-BBE8-CF724E86C7AA}" type="presParOf" srcId="{379FDC0A-92B0-43EF-AAEC-B41F0F2E78CB}" destId="{0C627C2E-9659-46FD-8758-067D60304AAE}" srcOrd="16" destOrd="0" presId="urn:microsoft.com/office/officeart/2008/layout/LinedList"/>
    <dgm:cxn modelId="{DA184EF1-5CDC-436B-A6C4-DCD8B617CCF2}" type="presParOf" srcId="{0C627C2E-9659-46FD-8758-067D60304AAE}" destId="{62C259AF-5F1A-4517-AFE4-F903039A764A}" srcOrd="0" destOrd="0" presId="urn:microsoft.com/office/officeart/2008/layout/LinedList"/>
    <dgm:cxn modelId="{8F777C62-844F-4F78-BE49-929E9F8BB1E2}" type="presParOf" srcId="{0C627C2E-9659-46FD-8758-067D60304AAE}" destId="{86388AE4-F885-41F6-9598-9A02439BEBF0}" srcOrd="1" destOrd="0" presId="urn:microsoft.com/office/officeart/2008/layout/LinedList"/>
    <dgm:cxn modelId="{DB632B09-3AA1-41CF-BD6B-0B1CE720FC79}" type="presParOf" srcId="{0C627C2E-9659-46FD-8758-067D60304AAE}" destId="{C8F6E8F2-296E-4DAB-9D9D-50992181999E}" srcOrd="2" destOrd="0" presId="urn:microsoft.com/office/officeart/2008/layout/LinedList"/>
    <dgm:cxn modelId="{520C9C49-70CB-470D-922F-1A8B456284C2}" type="presParOf" srcId="{379FDC0A-92B0-43EF-AAEC-B41F0F2E78CB}" destId="{1E0E2A9C-2E27-4FEF-813A-0074CA3B698D}" srcOrd="17" destOrd="0" presId="urn:microsoft.com/office/officeart/2008/layout/LinedList"/>
    <dgm:cxn modelId="{E8551D28-DB6B-4B9A-9FB9-8A29E151777E}" type="presParOf" srcId="{379FDC0A-92B0-43EF-AAEC-B41F0F2E78CB}" destId="{3246B446-6605-4935-AAB7-4EFFF124C5AB}" srcOrd="18" destOrd="0" presId="urn:microsoft.com/office/officeart/2008/layout/LinedList"/>
    <dgm:cxn modelId="{08852CEE-37C3-4930-86C8-E3CDAE8C5DCB}" type="presParOf" srcId="{379FDC0A-92B0-43EF-AAEC-B41F0F2E78CB}" destId="{D129B5C6-13F6-428A-A763-425CA33409FC}" srcOrd="19" destOrd="0" presId="urn:microsoft.com/office/officeart/2008/layout/LinedList"/>
    <dgm:cxn modelId="{862CFDB9-13D8-4AFB-89BF-9898AA83ADAF}" type="presParOf" srcId="{D129B5C6-13F6-428A-A763-425CA33409FC}" destId="{F50F6AAA-9597-42D5-B897-D4AD63CEB9ED}" srcOrd="0" destOrd="0" presId="urn:microsoft.com/office/officeart/2008/layout/LinedList"/>
    <dgm:cxn modelId="{A7226072-C249-4DB1-84C2-D1D83EED65A9}" type="presParOf" srcId="{D129B5C6-13F6-428A-A763-425CA33409FC}" destId="{82E836FB-A23B-4A3B-867C-E0F27393D78E}" srcOrd="1" destOrd="0" presId="urn:microsoft.com/office/officeart/2008/layout/LinedList"/>
    <dgm:cxn modelId="{2F902BD7-BFDE-47E9-A6EB-D3A2D18CCD1A}" type="presParOf" srcId="{D129B5C6-13F6-428A-A763-425CA33409FC}" destId="{46AD465A-2249-434E-A759-C94B96EE24E9}" srcOrd="2" destOrd="0" presId="urn:microsoft.com/office/officeart/2008/layout/LinedList"/>
    <dgm:cxn modelId="{DD4CF7F7-78D7-490C-8615-22B4B3A2449E}" type="presParOf" srcId="{379FDC0A-92B0-43EF-AAEC-B41F0F2E78CB}" destId="{189F814B-D37C-4EF6-8644-36E1CD3F526C}" srcOrd="20" destOrd="0" presId="urn:microsoft.com/office/officeart/2008/layout/LinedList"/>
    <dgm:cxn modelId="{25B811D6-3E34-47E4-A440-980B87C4A2D6}" type="presParOf" srcId="{379FDC0A-92B0-43EF-AAEC-B41F0F2E78CB}" destId="{B94DCB17-254B-4C0A-99DB-4B17191382D7}" srcOrd="21" destOrd="0" presId="urn:microsoft.com/office/officeart/2008/layout/LinedList"/>
    <dgm:cxn modelId="{B9302B81-E579-4B6B-B2E1-5A5153C10AFF}" type="presParOf" srcId="{379FDC0A-92B0-43EF-AAEC-B41F0F2E78CB}" destId="{F5DE20E4-985F-4EA5-8DE0-B144A7ACEEC9}" srcOrd="22" destOrd="0" presId="urn:microsoft.com/office/officeart/2008/layout/LinedList"/>
    <dgm:cxn modelId="{8A5E1400-6D5F-4A69-B100-346B546D1493}" type="presParOf" srcId="{F5DE20E4-985F-4EA5-8DE0-B144A7ACEEC9}" destId="{E5201C86-2D5B-48AA-AEA9-C9D40E4AD1D0}" srcOrd="0" destOrd="0" presId="urn:microsoft.com/office/officeart/2008/layout/LinedList"/>
    <dgm:cxn modelId="{B8F99F21-FF37-4A8F-87CE-FCA54CEDDCD1}" type="presParOf" srcId="{F5DE20E4-985F-4EA5-8DE0-B144A7ACEEC9}" destId="{85005ED9-1574-49FD-9537-138C77AAC5B6}" srcOrd="1" destOrd="0" presId="urn:microsoft.com/office/officeart/2008/layout/LinedList"/>
    <dgm:cxn modelId="{C8193AF3-FEB2-457F-B9B1-9C9C4E1656A3}" type="presParOf" srcId="{F5DE20E4-985F-4EA5-8DE0-B144A7ACEEC9}" destId="{2FFA9BE4-078C-41E5-923C-448807CA74B0}" srcOrd="2" destOrd="0" presId="urn:microsoft.com/office/officeart/2008/layout/LinedList"/>
    <dgm:cxn modelId="{3A932B86-C0B0-4211-830A-4DBEE5EDF901}" type="presParOf" srcId="{379FDC0A-92B0-43EF-AAEC-B41F0F2E78CB}" destId="{C60A999A-9107-45F7-A049-1EBA7F9C9981}" srcOrd="23" destOrd="0" presId="urn:microsoft.com/office/officeart/2008/layout/LinedList"/>
    <dgm:cxn modelId="{4D535766-FD4E-42E1-9D75-F041406B4FF0}" type="presParOf" srcId="{379FDC0A-92B0-43EF-AAEC-B41F0F2E78CB}" destId="{688BD2B0-D9BC-48F0-99ED-063EA596FFA9}"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3053D9-7C36-4F77-9F0C-B43D3B9A196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03D3A66-C5E0-4D05-B406-C61D3361C6A2}">
      <dgm:prSet custT="1"/>
      <dgm:spPr/>
      <dgm:t>
        <a:bodyPr/>
        <a:lstStyle/>
        <a:p>
          <a:r>
            <a:rPr lang="en-US" sz="2800" b="1" i="0" baseline="0" dirty="0">
              <a:highlight>
                <a:srgbClr val="FFFF00"/>
              </a:highlight>
            </a:rPr>
            <a:t>Phenobarbital, pentobarbital </a:t>
          </a:r>
          <a:endParaRPr lang="en-US" sz="2800" b="1" dirty="0">
            <a:highlight>
              <a:srgbClr val="FFFF00"/>
            </a:highlight>
          </a:endParaRPr>
        </a:p>
      </dgm:t>
    </dgm:pt>
    <dgm:pt modelId="{04D42CC5-27A7-47FE-95E7-F4EBD8B88EB5}" type="parTrans" cxnId="{592981C9-B984-483E-B106-E92D01568A20}">
      <dgm:prSet/>
      <dgm:spPr/>
      <dgm:t>
        <a:bodyPr/>
        <a:lstStyle/>
        <a:p>
          <a:endParaRPr lang="en-US"/>
        </a:p>
      </dgm:t>
    </dgm:pt>
    <dgm:pt modelId="{EF2929A7-5EAD-4DF2-88EE-700F4C8BC912}" type="sibTrans" cxnId="{592981C9-B984-483E-B106-E92D01568A20}">
      <dgm:prSet/>
      <dgm:spPr/>
      <dgm:t>
        <a:bodyPr/>
        <a:lstStyle/>
        <a:p>
          <a:endParaRPr lang="en-US"/>
        </a:p>
      </dgm:t>
    </dgm:pt>
    <dgm:pt modelId="{E1283ADC-8720-46B5-84F8-7E5832523E61}">
      <dgm:prSet/>
      <dgm:spPr/>
      <dgm:t>
        <a:bodyPr/>
        <a:lstStyle/>
        <a:p>
          <a:r>
            <a:rPr lang="en-US"/>
            <a:t>Potentiate the effects of GABA by binding to the receptor and increasing duration of chloride channel opening.</a:t>
          </a:r>
        </a:p>
      </dgm:t>
    </dgm:pt>
    <dgm:pt modelId="{6983C8B2-65D1-4E79-8EDA-B29142D09F81}" type="parTrans" cxnId="{2472163B-10A3-4B9D-8505-07BCF1053281}">
      <dgm:prSet/>
      <dgm:spPr/>
      <dgm:t>
        <a:bodyPr/>
        <a:lstStyle/>
        <a:p>
          <a:endParaRPr lang="en-US"/>
        </a:p>
      </dgm:t>
    </dgm:pt>
    <dgm:pt modelId="{59DD3317-D339-4BDC-9082-EE8982D48AE2}" type="sibTrans" cxnId="{2472163B-10A3-4B9D-8505-07BCF1053281}">
      <dgm:prSet/>
      <dgm:spPr/>
      <dgm:t>
        <a:bodyPr/>
        <a:lstStyle/>
        <a:p>
          <a:endParaRPr lang="en-US"/>
        </a:p>
      </dgm:t>
    </dgm:pt>
    <dgm:pt modelId="{EAA26BA1-C504-4B0F-ACEF-BF9D71FA7AB3}">
      <dgm:prSet/>
      <dgm:spPr/>
      <dgm:t>
        <a:bodyPr/>
        <a:lstStyle/>
        <a:p>
          <a:r>
            <a:rPr lang="en-US" dirty="0"/>
            <a:t>Used in the treatment of </a:t>
          </a:r>
          <a:r>
            <a:rPr lang="en-US" dirty="0">
              <a:solidFill>
                <a:srgbClr val="FF0000"/>
              </a:solidFill>
            </a:rPr>
            <a:t>epilepsy and as anesthetics </a:t>
          </a:r>
        </a:p>
      </dgm:t>
    </dgm:pt>
    <dgm:pt modelId="{B1B4652F-57E9-4EB2-B364-8CABDFC66F8C}" type="parTrans" cxnId="{5C2B8B34-E9C9-4040-BCEC-95B18C86973B}">
      <dgm:prSet/>
      <dgm:spPr/>
      <dgm:t>
        <a:bodyPr/>
        <a:lstStyle/>
        <a:p>
          <a:endParaRPr lang="en-US"/>
        </a:p>
      </dgm:t>
    </dgm:pt>
    <dgm:pt modelId="{1400E7B5-4C92-4787-BBDC-25D29A273F1F}" type="sibTrans" cxnId="{5C2B8B34-E9C9-4040-BCEC-95B18C86973B}">
      <dgm:prSet/>
      <dgm:spPr/>
      <dgm:t>
        <a:bodyPr/>
        <a:lstStyle/>
        <a:p>
          <a:endParaRPr lang="en-US"/>
        </a:p>
      </dgm:t>
    </dgm:pt>
    <dgm:pt modelId="{670845E3-257B-41F7-BB87-9C0EE795AB21}">
      <dgm:prSet/>
      <dgm:spPr/>
      <dgm:t>
        <a:bodyPr/>
        <a:lstStyle/>
        <a:p>
          <a:r>
            <a:rPr lang="en-US" b="0" i="0" baseline="0" dirty="0"/>
            <a:t>have a lower margin of safety relative to BZDs.</a:t>
          </a:r>
          <a:endParaRPr lang="en-US" dirty="0"/>
        </a:p>
      </dgm:t>
    </dgm:pt>
    <dgm:pt modelId="{90C3E537-E052-4E17-827B-AAB5CBC26F9B}" type="parTrans" cxnId="{8D9B7CB7-EAED-4147-A5F5-111848B54E0A}">
      <dgm:prSet/>
      <dgm:spPr/>
      <dgm:t>
        <a:bodyPr/>
        <a:lstStyle/>
        <a:p>
          <a:endParaRPr lang="en-US"/>
        </a:p>
      </dgm:t>
    </dgm:pt>
    <dgm:pt modelId="{10FA81C3-4F90-4177-AA16-D76FD4DD7313}" type="sibTrans" cxnId="{8D9B7CB7-EAED-4147-A5F5-111848B54E0A}">
      <dgm:prSet/>
      <dgm:spPr/>
      <dgm:t>
        <a:bodyPr/>
        <a:lstStyle/>
        <a:p>
          <a:endParaRPr lang="en-US"/>
        </a:p>
      </dgm:t>
    </dgm:pt>
    <dgm:pt modelId="{8141F8E0-D1BD-4093-8D56-6AC406924CB5}">
      <dgm:prSet/>
      <dgm:spPr/>
      <dgm:t>
        <a:bodyPr/>
        <a:lstStyle/>
        <a:p>
          <a:r>
            <a:rPr lang="en-US" b="0" i="0" baseline="0"/>
            <a:t>They are synergistic in combination with BZDs ,respiratory depression can occur.</a:t>
          </a:r>
          <a:endParaRPr lang="en-US"/>
        </a:p>
      </dgm:t>
    </dgm:pt>
    <dgm:pt modelId="{678E6E84-5C39-48D6-9925-D06BA588FEB1}" type="parTrans" cxnId="{F5D6D6B4-7DC9-4489-95E7-26EB3FC2479E}">
      <dgm:prSet/>
      <dgm:spPr/>
      <dgm:t>
        <a:bodyPr/>
        <a:lstStyle/>
        <a:p>
          <a:endParaRPr lang="en-US"/>
        </a:p>
      </dgm:t>
    </dgm:pt>
    <dgm:pt modelId="{4894B283-A1D4-4C5A-842D-F4864494FDE3}" type="sibTrans" cxnId="{F5D6D6B4-7DC9-4489-95E7-26EB3FC2479E}">
      <dgm:prSet/>
      <dgm:spPr/>
      <dgm:t>
        <a:bodyPr/>
        <a:lstStyle/>
        <a:p>
          <a:endParaRPr lang="en-US"/>
        </a:p>
      </dgm:t>
    </dgm:pt>
    <dgm:pt modelId="{F2F89B95-B8AE-4A91-85F7-F9D7B70A5011}">
      <dgm:prSet/>
      <dgm:spPr/>
      <dgm:t>
        <a:bodyPr/>
        <a:lstStyle/>
        <a:p>
          <a:r>
            <a:rPr lang="en-US" b="0" i="0" baseline="0"/>
            <a:t>t</a:t>
          </a:r>
          <a:r>
            <a:rPr lang="en-US" b="0" i="0"/>
            <a:t>hey are physiologically addicting if taken in high doses over 1 month </a:t>
          </a:r>
          <a:endParaRPr lang="en-US"/>
        </a:p>
      </dgm:t>
    </dgm:pt>
    <dgm:pt modelId="{00C646C7-ABED-4115-9D37-C56D9AB0CC43}" type="parTrans" cxnId="{CE03991E-B440-43B6-8212-F3307CB2FCBC}">
      <dgm:prSet/>
      <dgm:spPr/>
      <dgm:t>
        <a:bodyPr/>
        <a:lstStyle/>
        <a:p>
          <a:endParaRPr lang="en-US"/>
        </a:p>
      </dgm:t>
    </dgm:pt>
    <dgm:pt modelId="{5B72DE75-0925-4CF6-BDCD-1ECAC82847AF}" type="sibTrans" cxnId="{CE03991E-B440-43B6-8212-F3307CB2FCBC}">
      <dgm:prSet/>
      <dgm:spPr/>
      <dgm:t>
        <a:bodyPr/>
        <a:lstStyle/>
        <a:p>
          <a:endParaRPr lang="en-US"/>
        </a:p>
      </dgm:t>
    </dgm:pt>
    <dgm:pt modelId="{71420385-2803-4811-8184-CA5D915401BC}">
      <dgm:prSet/>
      <dgm:spPr/>
      <dgm:t>
        <a:bodyPr/>
        <a:lstStyle/>
        <a:p>
          <a:r>
            <a:rPr lang="en-US" b="0" i="0" baseline="0" dirty="0"/>
            <a:t>Overdose: </a:t>
          </a:r>
          <a:r>
            <a:rPr lang="en-US" b="1" i="0" baseline="0" dirty="0"/>
            <a:t>respiratory depression </a:t>
          </a:r>
          <a:endParaRPr lang="en-US" dirty="0"/>
        </a:p>
      </dgm:t>
    </dgm:pt>
    <dgm:pt modelId="{EB30B4BE-F511-419F-9835-3F933187BB8E}" type="parTrans" cxnId="{D6EBB536-430A-41BF-9F32-FEDA8DA6CEB7}">
      <dgm:prSet/>
      <dgm:spPr/>
      <dgm:t>
        <a:bodyPr/>
        <a:lstStyle/>
        <a:p>
          <a:endParaRPr lang="en-US"/>
        </a:p>
      </dgm:t>
    </dgm:pt>
    <dgm:pt modelId="{53AD23E3-20D7-4A7A-994A-EC687E9896FF}" type="sibTrans" cxnId="{D6EBB536-430A-41BF-9F32-FEDA8DA6CEB7}">
      <dgm:prSet/>
      <dgm:spPr/>
      <dgm:t>
        <a:bodyPr/>
        <a:lstStyle/>
        <a:p>
          <a:endParaRPr lang="en-US"/>
        </a:p>
      </dgm:t>
    </dgm:pt>
    <dgm:pt modelId="{71BB9A4A-B872-43C8-9337-D29F6CEC9014}" type="pres">
      <dgm:prSet presAssocID="{BB3053D9-7C36-4F77-9F0C-B43D3B9A1965}" presName="vert0" presStyleCnt="0">
        <dgm:presLayoutVars>
          <dgm:dir/>
          <dgm:animOne val="branch"/>
          <dgm:animLvl val="lvl"/>
        </dgm:presLayoutVars>
      </dgm:prSet>
      <dgm:spPr/>
    </dgm:pt>
    <dgm:pt modelId="{FE7D4D28-D841-44AC-A18D-F20AA7F7A140}" type="pres">
      <dgm:prSet presAssocID="{403D3A66-C5E0-4D05-B406-C61D3361C6A2}" presName="thickLine" presStyleLbl="alignNode1" presStyleIdx="0" presStyleCnt="7"/>
      <dgm:spPr/>
    </dgm:pt>
    <dgm:pt modelId="{66366470-3EA3-4A31-AF18-186693DC306C}" type="pres">
      <dgm:prSet presAssocID="{403D3A66-C5E0-4D05-B406-C61D3361C6A2}" presName="horz1" presStyleCnt="0"/>
      <dgm:spPr/>
    </dgm:pt>
    <dgm:pt modelId="{72E585F9-587C-4835-9D0F-E5532BB43BD0}" type="pres">
      <dgm:prSet presAssocID="{403D3A66-C5E0-4D05-B406-C61D3361C6A2}" presName="tx1" presStyleLbl="revTx" presStyleIdx="0" presStyleCnt="7"/>
      <dgm:spPr/>
    </dgm:pt>
    <dgm:pt modelId="{3AA0674C-5595-4AA9-BEE7-794E3AC61499}" type="pres">
      <dgm:prSet presAssocID="{403D3A66-C5E0-4D05-B406-C61D3361C6A2}" presName="vert1" presStyleCnt="0"/>
      <dgm:spPr/>
    </dgm:pt>
    <dgm:pt modelId="{27A94C30-534A-45FB-94E9-6CF29627837D}" type="pres">
      <dgm:prSet presAssocID="{E1283ADC-8720-46B5-84F8-7E5832523E61}" presName="thickLine" presStyleLbl="alignNode1" presStyleIdx="1" presStyleCnt="7"/>
      <dgm:spPr/>
    </dgm:pt>
    <dgm:pt modelId="{2DC96925-3942-4FC2-8968-25CCA16FC853}" type="pres">
      <dgm:prSet presAssocID="{E1283ADC-8720-46B5-84F8-7E5832523E61}" presName="horz1" presStyleCnt="0"/>
      <dgm:spPr/>
    </dgm:pt>
    <dgm:pt modelId="{39B13DC7-255F-4F7B-98D6-E7A44923A38A}" type="pres">
      <dgm:prSet presAssocID="{E1283ADC-8720-46B5-84F8-7E5832523E61}" presName="tx1" presStyleLbl="revTx" presStyleIdx="1" presStyleCnt="7"/>
      <dgm:spPr/>
    </dgm:pt>
    <dgm:pt modelId="{964D68AC-41F0-4387-A03D-86214C355093}" type="pres">
      <dgm:prSet presAssocID="{E1283ADC-8720-46B5-84F8-7E5832523E61}" presName="vert1" presStyleCnt="0"/>
      <dgm:spPr/>
    </dgm:pt>
    <dgm:pt modelId="{E77DCD98-C6AC-41B2-89D8-66DED457ADD6}" type="pres">
      <dgm:prSet presAssocID="{EAA26BA1-C504-4B0F-ACEF-BF9D71FA7AB3}" presName="thickLine" presStyleLbl="alignNode1" presStyleIdx="2" presStyleCnt="7"/>
      <dgm:spPr/>
    </dgm:pt>
    <dgm:pt modelId="{02BC6747-0435-4E66-89CC-392790F076FB}" type="pres">
      <dgm:prSet presAssocID="{EAA26BA1-C504-4B0F-ACEF-BF9D71FA7AB3}" presName="horz1" presStyleCnt="0"/>
      <dgm:spPr/>
    </dgm:pt>
    <dgm:pt modelId="{B8150771-87C4-418F-8A42-90A6A2CD5432}" type="pres">
      <dgm:prSet presAssocID="{EAA26BA1-C504-4B0F-ACEF-BF9D71FA7AB3}" presName="tx1" presStyleLbl="revTx" presStyleIdx="2" presStyleCnt="7"/>
      <dgm:spPr/>
    </dgm:pt>
    <dgm:pt modelId="{D69E3B23-F1F4-4F03-AF91-D5AA93A15629}" type="pres">
      <dgm:prSet presAssocID="{EAA26BA1-C504-4B0F-ACEF-BF9D71FA7AB3}" presName="vert1" presStyleCnt="0"/>
      <dgm:spPr/>
    </dgm:pt>
    <dgm:pt modelId="{66966D64-ED8C-447B-A30F-3821D52A570E}" type="pres">
      <dgm:prSet presAssocID="{670845E3-257B-41F7-BB87-9C0EE795AB21}" presName="thickLine" presStyleLbl="alignNode1" presStyleIdx="3" presStyleCnt="7"/>
      <dgm:spPr/>
    </dgm:pt>
    <dgm:pt modelId="{7ACFE458-9A67-4DE7-BD2B-6C57AE75A31D}" type="pres">
      <dgm:prSet presAssocID="{670845E3-257B-41F7-BB87-9C0EE795AB21}" presName="horz1" presStyleCnt="0"/>
      <dgm:spPr/>
    </dgm:pt>
    <dgm:pt modelId="{504BFBD9-529F-4C4E-9F9C-1E7A1AA14545}" type="pres">
      <dgm:prSet presAssocID="{670845E3-257B-41F7-BB87-9C0EE795AB21}" presName="tx1" presStyleLbl="revTx" presStyleIdx="3" presStyleCnt="7"/>
      <dgm:spPr/>
    </dgm:pt>
    <dgm:pt modelId="{A73D6DDA-C874-4BCA-9E56-7EAD090AC18A}" type="pres">
      <dgm:prSet presAssocID="{670845E3-257B-41F7-BB87-9C0EE795AB21}" presName="vert1" presStyleCnt="0"/>
      <dgm:spPr/>
    </dgm:pt>
    <dgm:pt modelId="{80EDC866-61DF-4670-8D9E-3BC9E9E01856}" type="pres">
      <dgm:prSet presAssocID="{8141F8E0-D1BD-4093-8D56-6AC406924CB5}" presName="thickLine" presStyleLbl="alignNode1" presStyleIdx="4" presStyleCnt="7"/>
      <dgm:spPr/>
    </dgm:pt>
    <dgm:pt modelId="{79A9EC2E-168C-49A7-9BCE-F08ACED07C99}" type="pres">
      <dgm:prSet presAssocID="{8141F8E0-D1BD-4093-8D56-6AC406924CB5}" presName="horz1" presStyleCnt="0"/>
      <dgm:spPr/>
    </dgm:pt>
    <dgm:pt modelId="{A1910360-0207-4E9A-825E-2D0C81A817AB}" type="pres">
      <dgm:prSet presAssocID="{8141F8E0-D1BD-4093-8D56-6AC406924CB5}" presName="tx1" presStyleLbl="revTx" presStyleIdx="4" presStyleCnt="7"/>
      <dgm:spPr/>
    </dgm:pt>
    <dgm:pt modelId="{80E211D9-B5A2-45AC-8EF5-1D87C093EB98}" type="pres">
      <dgm:prSet presAssocID="{8141F8E0-D1BD-4093-8D56-6AC406924CB5}" presName="vert1" presStyleCnt="0"/>
      <dgm:spPr/>
    </dgm:pt>
    <dgm:pt modelId="{9B29ED80-B60D-4DC1-91BE-B470784AF91C}" type="pres">
      <dgm:prSet presAssocID="{F2F89B95-B8AE-4A91-85F7-F9D7B70A5011}" presName="thickLine" presStyleLbl="alignNode1" presStyleIdx="5" presStyleCnt="7"/>
      <dgm:spPr/>
    </dgm:pt>
    <dgm:pt modelId="{E28B8654-471A-471F-9849-B90EBA6C1F7A}" type="pres">
      <dgm:prSet presAssocID="{F2F89B95-B8AE-4A91-85F7-F9D7B70A5011}" presName="horz1" presStyleCnt="0"/>
      <dgm:spPr/>
    </dgm:pt>
    <dgm:pt modelId="{B635B5AC-75AC-4875-9425-E84AD5AC0ACD}" type="pres">
      <dgm:prSet presAssocID="{F2F89B95-B8AE-4A91-85F7-F9D7B70A5011}" presName="tx1" presStyleLbl="revTx" presStyleIdx="5" presStyleCnt="7"/>
      <dgm:spPr/>
    </dgm:pt>
    <dgm:pt modelId="{76669F35-2F54-4C78-91A6-D0F28340E7FC}" type="pres">
      <dgm:prSet presAssocID="{F2F89B95-B8AE-4A91-85F7-F9D7B70A5011}" presName="vert1" presStyleCnt="0"/>
      <dgm:spPr/>
    </dgm:pt>
    <dgm:pt modelId="{10FC0623-9CAD-4792-B2AE-A383D8F45195}" type="pres">
      <dgm:prSet presAssocID="{71420385-2803-4811-8184-CA5D915401BC}" presName="thickLine" presStyleLbl="alignNode1" presStyleIdx="6" presStyleCnt="7"/>
      <dgm:spPr/>
    </dgm:pt>
    <dgm:pt modelId="{3555E128-5167-47DA-BD79-89114918FBF4}" type="pres">
      <dgm:prSet presAssocID="{71420385-2803-4811-8184-CA5D915401BC}" presName="horz1" presStyleCnt="0"/>
      <dgm:spPr/>
    </dgm:pt>
    <dgm:pt modelId="{83495E47-D25B-451A-9FB7-97580F80300A}" type="pres">
      <dgm:prSet presAssocID="{71420385-2803-4811-8184-CA5D915401BC}" presName="tx1" presStyleLbl="revTx" presStyleIdx="6" presStyleCnt="7"/>
      <dgm:spPr/>
    </dgm:pt>
    <dgm:pt modelId="{BC912D4A-5CCF-4573-A490-9998C801013A}" type="pres">
      <dgm:prSet presAssocID="{71420385-2803-4811-8184-CA5D915401BC}" presName="vert1" presStyleCnt="0"/>
      <dgm:spPr/>
    </dgm:pt>
  </dgm:ptLst>
  <dgm:cxnLst>
    <dgm:cxn modelId="{CE03991E-B440-43B6-8212-F3307CB2FCBC}" srcId="{BB3053D9-7C36-4F77-9F0C-B43D3B9A1965}" destId="{F2F89B95-B8AE-4A91-85F7-F9D7B70A5011}" srcOrd="5" destOrd="0" parTransId="{00C646C7-ABED-4115-9D37-C56D9AB0CC43}" sibTransId="{5B72DE75-0925-4CF6-BDCD-1ECAC82847AF}"/>
    <dgm:cxn modelId="{5C2B8B34-E9C9-4040-BCEC-95B18C86973B}" srcId="{BB3053D9-7C36-4F77-9F0C-B43D3B9A1965}" destId="{EAA26BA1-C504-4B0F-ACEF-BF9D71FA7AB3}" srcOrd="2" destOrd="0" parTransId="{B1B4652F-57E9-4EB2-B364-8CABDFC66F8C}" sibTransId="{1400E7B5-4C92-4787-BBDC-25D29A273F1F}"/>
    <dgm:cxn modelId="{D6EBB536-430A-41BF-9F32-FEDA8DA6CEB7}" srcId="{BB3053D9-7C36-4F77-9F0C-B43D3B9A1965}" destId="{71420385-2803-4811-8184-CA5D915401BC}" srcOrd="6" destOrd="0" parTransId="{EB30B4BE-F511-419F-9835-3F933187BB8E}" sibTransId="{53AD23E3-20D7-4A7A-994A-EC687E9896FF}"/>
    <dgm:cxn modelId="{2472163B-10A3-4B9D-8505-07BCF1053281}" srcId="{BB3053D9-7C36-4F77-9F0C-B43D3B9A1965}" destId="{E1283ADC-8720-46B5-84F8-7E5832523E61}" srcOrd="1" destOrd="0" parTransId="{6983C8B2-65D1-4E79-8EDA-B29142D09F81}" sibTransId="{59DD3317-D339-4BDC-9082-EE8982D48AE2}"/>
    <dgm:cxn modelId="{D8072964-E750-4DE2-81D4-0F50F9692CFA}" type="presOf" srcId="{403D3A66-C5E0-4D05-B406-C61D3361C6A2}" destId="{72E585F9-587C-4835-9D0F-E5532BB43BD0}" srcOrd="0" destOrd="0" presId="urn:microsoft.com/office/officeart/2008/layout/LinedList"/>
    <dgm:cxn modelId="{C9BE5364-E67F-4BA8-8C45-B3AA8F3A1952}" type="presOf" srcId="{670845E3-257B-41F7-BB87-9C0EE795AB21}" destId="{504BFBD9-529F-4C4E-9F9C-1E7A1AA14545}" srcOrd="0" destOrd="0" presId="urn:microsoft.com/office/officeart/2008/layout/LinedList"/>
    <dgm:cxn modelId="{17EB9049-4AC6-40E4-BCBE-09CCC56AD1DB}" type="presOf" srcId="{8141F8E0-D1BD-4093-8D56-6AC406924CB5}" destId="{A1910360-0207-4E9A-825E-2D0C81A817AB}" srcOrd="0" destOrd="0" presId="urn:microsoft.com/office/officeart/2008/layout/LinedList"/>
    <dgm:cxn modelId="{CCA92F7A-C5FC-4FBB-8012-FA572AE0F6D0}" type="presOf" srcId="{F2F89B95-B8AE-4A91-85F7-F9D7B70A5011}" destId="{B635B5AC-75AC-4875-9425-E84AD5AC0ACD}" srcOrd="0" destOrd="0" presId="urn:microsoft.com/office/officeart/2008/layout/LinedList"/>
    <dgm:cxn modelId="{83CDBFAD-3A89-4FEE-8510-A8F978A27F4F}" type="presOf" srcId="{BB3053D9-7C36-4F77-9F0C-B43D3B9A1965}" destId="{71BB9A4A-B872-43C8-9337-D29F6CEC9014}" srcOrd="0" destOrd="0" presId="urn:microsoft.com/office/officeart/2008/layout/LinedList"/>
    <dgm:cxn modelId="{F5D6D6B4-7DC9-4489-95E7-26EB3FC2479E}" srcId="{BB3053D9-7C36-4F77-9F0C-B43D3B9A1965}" destId="{8141F8E0-D1BD-4093-8D56-6AC406924CB5}" srcOrd="4" destOrd="0" parTransId="{678E6E84-5C39-48D6-9925-D06BA588FEB1}" sibTransId="{4894B283-A1D4-4C5A-842D-F4864494FDE3}"/>
    <dgm:cxn modelId="{8D9B7CB7-EAED-4147-A5F5-111848B54E0A}" srcId="{BB3053D9-7C36-4F77-9F0C-B43D3B9A1965}" destId="{670845E3-257B-41F7-BB87-9C0EE795AB21}" srcOrd="3" destOrd="0" parTransId="{90C3E537-E052-4E17-827B-AAB5CBC26F9B}" sibTransId="{10FA81C3-4F90-4177-AA16-D76FD4DD7313}"/>
    <dgm:cxn modelId="{AA020DBB-51B7-429B-BF6A-1CCE5FB4454A}" type="presOf" srcId="{EAA26BA1-C504-4B0F-ACEF-BF9D71FA7AB3}" destId="{B8150771-87C4-418F-8A42-90A6A2CD5432}" srcOrd="0" destOrd="0" presId="urn:microsoft.com/office/officeart/2008/layout/LinedList"/>
    <dgm:cxn modelId="{592981C9-B984-483E-B106-E92D01568A20}" srcId="{BB3053D9-7C36-4F77-9F0C-B43D3B9A1965}" destId="{403D3A66-C5E0-4D05-B406-C61D3361C6A2}" srcOrd="0" destOrd="0" parTransId="{04D42CC5-27A7-47FE-95E7-F4EBD8B88EB5}" sibTransId="{EF2929A7-5EAD-4DF2-88EE-700F4C8BC912}"/>
    <dgm:cxn modelId="{42E3E1CE-4075-480D-A4AF-1F87B5C87C5B}" type="presOf" srcId="{E1283ADC-8720-46B5-84F8-7E5832523E61}" destId="{39B13DC7-255F-4F7B-98D6-E7A44923A38A}" srcOrd="0" destOrd="0" presId="urn:microsoft.com/office/officeart/2008/layout/LinedList"/>
    <dgm:cxn modelId="{9DAF55FA-C6DA-41EE-A829-BB49120EBD3D}" type="presOf" srcId="{71420385-2803-4811-8184-CA5D915401BC}" destId="{83495E47-D25B-451A-9FB7-97580F80300A}" srcOrd="0" destOrd="0" presId="urn:microsoft.com/office/officeart/2008/layout/LinedList"/>
    <dgm:cxn modelId="{C0A5813C-3947-4F1B-850E-B2DD4795CE27}" type="presParOf" srcId="{71BB9A4A-B872-43C8-9337-D29F6CEC9014}" destId="{FE7D4D28-D841-44AC-A18D-F20AA7F7A140}" srcOrd="0" destOrd="0" presId="urn:microsoft.com/office/officeart/2008/layout/LinedList"/>
    <dgm:cxn modelId="{D021D99B-5B4F-463F-AEE2-EA2CA5F3D763}" type="presParOf" srcId="{71BB9A4A-B872-43C8-9337-D29F6CEC9014}" destId="{66366470-3EA3-4A31-AF18-186693DC306C}" srcOrd="1" destOrd="0" presId="urn:microsoft.com/office/officeart/2008/layout/LinedList"/>
    <dgm:cxn modelId="{786C2632-0862-4DDA-B93C-A7CAD362C0F3}" type="presParOf" srcId="{66366470-3EA3-4A31-AF18-186693DC306C}" destId="{72E585F9-587C-4835-9D0F-E5532BB43BD0}" srcOrd="0" destOrd="0" presId="urn:microsoft.com/office/officeart/2008/layout/LinedList"/>
    <dgm:cxn modelId="{DFE15D65-BB06-4978-98BD-4391A6B2ABA9}" type="presParOf" srcId="{66366470-3EA3-4A31-AF18-186693DC306C}" destId="{3AA0674C-5595-4AA9-BEE7-794E3AC61499}" srcOrd="1" destOrd="0" presId="urn:microsoft.com/office/officeart/2008/layout/LinedList"/>
    <dgm:cxn modelId="{ED0217C1-C071-4237-8DB9-F9129FFA938F}" type="presParOf" srcId="{71BB9A4A-B872-43C8-9337-D29F6CEC9014}" destId="{27A94C30-534A-45FB-94E9-6CF29627837D}" srcOrd="2" destOrd="0" presId="urn:microsoft.com/office/officeart/2008/layout/LinedList"/>
    <dgm:cxn modelId="{7617DFB3-D095-4009-98C6-E36FD3755CC3}" type="presParOf" srcId="{71BB9A4A-B872-43C8-9337-D29F6CEC9014}" destId="{2DC96925-3942-4FC2-8968-25CCA16FC853}" srcOrd="3" destOrd="0" presId="urn:microsoft.com/office/officeart/2008/layout/LinedList"/>
    <dgm:cxn modelId="{5B6552DB-1F32-409E-A88D-BE1EE81CA0AA}" type="presParOf" srcId="{2DC96925-3942-4FC2-8968-25CCA16FC853}" destId="{39B13DC7-255F-4F7B-98D6-E7A44923A38A}" srcOrd="0" destOrd="0" presId="urn:microsoft.com/office/officeart/2008/layout/LinedList"/>
    <dgm:cxn modelId="{0480C958-63CB-4202-A34E-7EFCA174EAC4}" type="presParOf" srcId="{2DC96925-3942-4FC2-8968-25CCA16FC853}" destId="{964D68AC-41F0-4387-A03D-86214C355093}" srcOrd="1" destOrd="0" presId="urn:microsoft.com/office/officeart/2008/layout/LinedList"/>
    <dgm:cxn modelId="{E263B868-05A5-4D59-BF62-12F82371C4BF}" type="presParOf" srcId="{71BB9A4A-B872-43C8-9337-D29F6CEC9014}" destId="{E77DCD98-C6AC-41B2-89D8-66DED457ADD6}" srcOrd="4" destOrd="0" presId="urn:microsoft.com/office/officeart/2008/layout/LinedList"/>
    <dgm:cxn modelId="{A51C0A56-67EE-4D9E-B63F-C09AEDB339BD}" type="presParOf" srcId="{71BB9A4A-B872-43C8-9337-D29F6CEC9014}" destId="{02BC6747-0435-4E66-89CC-392790F076FB}" srcOrd="5" destOrd="0" presId="urn:microsoft.com/office/officeart/2008/layout/LinedList"/>
    <dgm:cxn modelId="{F9836ED9-D4B7-482F-A66E-08CDCC523709}" type="presParOf" srcId="{02BC6747-0435-4E66-89CC-392790F076FB}" destId="{B8150771-87C4-418F-8A42-90A6A2CD5432}" srcOrd="0" destOrd="0" presId="urn:microsoft.com/office/officeart/2008/layout/LinedList"/>
    <dgm:cxn modelId="{63998BAA-F018-4283-8C6A-AFB01D68C816}" type="presParOf" srcId="{02BC6747-0435-4E66-89CC-392790F076FB}" destId="{D69E3B23-F1F4-4F03-AF91-D5AA93A15629}" srcOrd="1" destOrd="0" presId="urn:microsoft.com/office/officeart/2008/layout/LinedList"/>
    <dgm:cxn modelId="{6EC414C7-8DD8-4B16-8D1C-7ABD2D0D3697}" type="presParOf" srcId="{71BB9A4A-B872-43C8-9337-D29F6CEC9014}" destId="{66966D64-ED8C-447B-A30F-3821D52A570E}" srcOrd="6" destOrd="0" presId="urn:microsoft.com/office/officeart/2008/layout/LinedList"/>
    <dgm:cxn modelId="{E4CD2DEC-DDE8-4F62-9AD0-50DD180D167A}" type="presParOf" srcId="{71BB9A4A-B872-43C8-9337-D29F6CEC9014}" destId="{7ACFE458-9A67-4DE7-BD2B-6C57AE75A31D}" srcOrd="7" destOrd="0" presId="urn:microsoft.com/office/officeart/2008/layout/LinedList"/>
    <dgm:cxn modelId="{CF458445-7001-4BBE-B120-2F45C05C82C5}" type="presParOf" srcId="{7ACFE458-9A67-4DE7-BD2B-6C57AE75A31D}" destId="{504BFBD9-529F-4C4E-9F9C-1E7A1AA14545}" srcOrd="0" destOrd="0" presId="urn:microsoft.com/office/officeart/2008/layout/LinedList"/>
    <dgm:cxn modelId="{D4DAE088-B853-4B62-A7B6-EF2529327D94}" type="presParOf" srcId="{7ACFE458-9A67-4DE7-BD2B-6C57AE75A31D}" destId="{A73D6DDA-C874-4BCA-9E56-7EAD090AC18A}" srcOrd="1" destOrd="0" presId="urn:microsoft.com/office/officeart/2008/layout/LinedList"/>
    <dgm:cxn modelId="{FFB2935A-57DB-42A0-B4B4-4D19C7FA3B17}" type="presParOf" srcId="{71BB9A4A-B872-43C8-9337-D29F6CEC9014}" destId="{80EDC866-61DF-4670-8D9E-3BC9E9E01856}" srcOrd="8" destOrd="0" presId="urn:microsoft.com/office/officeart/2008/layout/LinedList"/>
    <dgm:cxn modelId="{8A1F68FB-1186-44C2-8305-AC3A9083624A}" type="presParOf" srcId="{71BB9A4A-B872-43C8-9337-D29F6CEC9014}" destId="{79A9EC2E-168C-49A7-9BCE-F08ACED07C99}" srcOrd="9" destOrd="0" presId="urn:microsoft.com/office/officeart/2008/layout/LinedList"/>
    <dgm:cxn modelId="{361D28AD-1AB7-4714-85A2-DE758D425C33}" type="presParOf" srcId="{79A9EC2E-168C-49A7-9BCE-F08ACED07C99}" destId="{A1910360-0207-4E9A-825E-2D0C81A817AB}" srcOrd="0" destOrd="0" presId="urn:microsoft.com/office/officeart/2008/layout/LinedList"/>
    <dgm:cxn modelId="{58F3094A-FE42-4100-8EC4-7BA55553DABF}" type="presParOf" srcId="{79A9EC2E-168C-49A7-9BCE-F08ACED07C99}" destId="{80E211D9-B5A2-45AC-8EF5-1D87C093EB98}" srcOrd="1" destOrd="0" presId="urn:microsoft.com/office/officeart/2008/layout/LinedList"/>
    <dgm:cxn modelId="{778F7C49-6975-4653-9CB2-16F912E69EFC}" type="presParOf" srcId="{71BB9A4A-B872-43C8-9337-D29F6CEC9014}" destId="{9B29ED80-B60D-4DC1-91BE-B470784AF91C}" srcOrd="10" destOrd="0" presId="urn:microsoft.com/office/officeart/2008/layout/LinedList"/>
    <dgm:cxn modelId="{8FE7D192-749A-42CB-AB44-90A61703AED0}" type="presParOf" srcId="{71BB9A4A-B872-43C8-9337-D29F6CEC9014}" destId="{E28B8654-471A-471F-9849-B90EBA6C1F7A}" srcOrd="11" destOrd="0" presId="urn:microsoft.com/office/officeart/2008/layout/LinedList"/>
    <dgm:cxn modelId="{80E1ACEC-8905-43DC-B336-BF24247BD906}" type="presParOf" srcId="{E28B8654-471A-471F-9849-B90EBA6C1F7A}" destId="{B635B5AC-75AC-4875-9425-E84AD5AC0ACD}" srcOrd="0" destOrd="0" presId="urn:microsoft.com/office/officeart/2008/layout/LinedList"/>
    <dgm:cxn modelId="{69B6BDB7-66EC-4F92-8780-74712E5699AE}" type="presParOf" srcId="{E28B8654-471A-471F-9849-B90EBA6C1F7A}" destId="{76669F35-2F54-4C78-91A6-D0F28340E7FC}" srcOrd="1" destOrd="0" presId="urn:microsoft.com/office/officeart/2008/layout/LinedList"/>
    <dgm:cxn modelId="{6AE7C232-8B28-43A9-BF5F-E222D5751205}" type="presParOf" srcId="{71BB9A4A-B872-43C8-9337-D29F6CEC9014}" destId="{10FC0623-9CAD-4792-B2AE-A383D8F45195}" srcOrd="12" destOrd="0" presId="urn:microsoft.com/office/officeart/2008/layout/LinedList"/>
    <dgm:cxn modelId="{0C884F0D-0FF0-40CB-A01E-082530245158}" type="presParOf" srcId="{71BB9A4A-B872-43C8-9337-D29F6CEC9014}" destId="{3555E128-5167-47DA-BD79-89114918FBF4}" srcOrd="13" destOrd="0" presId="urn:microsoft.com/office/officeart/2008/layout/LinedList"/>
    <dgm:cxn modelId="{E0D19602-1023-47C4-8009-1B51BB6DA9E9}" type="presParOf" srcId="{3555E128-5167-47DA-BD79-89114918FBF4}" destId="{83495E47-D25B-451A-9FB7-97580F80300A}" srcOrd="0" destOrd="0" presId="urn:microsoft.com/office/officeart/2008/layout/LinedList"/>
    <dgm:cxn modelId="{29A1AE86-DB94-4425-B6FA-0C82C3FB71D5}" type="presParOf" srcId="{3555E128-5167-47DA-BD79-89114918FBF4}" destId="{BC912D4A-5CCF-4573-A490-9998C80101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90B5A-26A4-40B4-B6CA-21A3C0778D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9FC65E-5474-4844-BDF4-C479618A8E6F}">
      <dgm:prSet/>
      <dgm:spPr/>
      <dgm:t>
        <a:bodyPr/>
        <a:lstStyle/>
        <a:p>
          <a:r>
            <a:rPr lang="en-US" b="0" i="0" baseline="0" dirty="0">
              <a:latin typeface="+mj-lt"/>
            </a:rPr>
            <a:t>Abrupt abstinence after chronic use can be </a:t>
          </a:r>
          <a:r>
            <a:rPr lang="en-US" b="1" i="0" baseline="0" dirty="0">
              <a:latin typeface="+mj-lt"/>
            </a:rPr>
            <a:t>life threatening</a:t>
          </a:r>
          <a:r>
            <a:rPr lang="en-US" b="0" i="0" baseline="0" dirty="0"/>
            <a:t>.</a:t>
          </a:r>
          <a:endParaRPr lang="en-US" dirty="0"/>
        </a:p>
      </dgm:t>
    </dgm:pt>
    <dgm:pt modelId="{73A1BC6F-4A9C-4546-AE0C-DBC687569998}" type="parTrans" cxnId="{45E4A763-F456-451A-A5A1-0C765324D04F}">
      <dgm:prSet/>
      <dgm:spPr/>
      <dgm:t>
        <a:bodyPr/>
        <a:lstStyle/>
        <a:p>
          <a:endParaRPr lang="en-US"/>
        </a:p>
      </dgm:t>
    </dgm:pt>
    <dgm:pt modelId="{F6E2E56B-37A2-4B08-BAA6-707E65D1F9D5}" type="sibTrans" cxnId="{45E4A763-F456-451A-A5A1-0C765324D04F}">
      <dgm:prSet/>
      <dgm:spPr/>
      <dgm:t>
        <a:bodyPr/>
        <a:lstStyle/>
        <a:p>
          <a:endParaRPr lang="en-US"/>
        </a:p>
      </dgm:t>
    </dgm:pt>
    <dgm:pt modelId="{8A7D0860-9972-4AEB-9563-B70C39D1FED1}">
      <dgm:prSet/>
      <dgm:spPr/>
      <dgm:t>
        <a:bodyPr/>
        <a:lstStyle/>
        <a:p>
          <a:r>
            <a:rPr lang="en-US" b="1" i="0" baseline="0" dirty="0">
              <a:solidFill>
                <a:srgbClr val="FF0000"/>
              </a:solidFill>
            </a:rPr>
            <a:t>Clinical Presentation :</a:t>
          </a:r>
          <a:endParaRPr lang="en-US" dirty="0">
            <a:solidFill>
              <a:srgbClr val="FF0000"/>
            </a:solidFill>
          </a:endParaRPr>
        </a:p>
      </dgm:t>
    </dgm:pt>
    <dgm:pt modelId="{EEE6F386-438E-45D6-85D5-5DBF0313207C}" type="parTrans" cxnId="{E74433D5-650F-4A75-9C7C-FE4700AD8308}">
      <dgm:prSet/>
      <dgm:spPr/>
      <dgm:t>
        <a:bodyPr/>
        <a:lstStyle/>
        <a:p>
          <a:endParaRPr lang="en-US"/>
        </a:p>
      </dgm:t>
    </dgm:pt>
    <dgm:pt modelId="{1B75779F-A461-4409-A97B-AD86B9345B87}" type="sibTrans" cxnId="{E74433D5-650F-4A75-9C7C-FE4700AD8308}">
      <dgm:prSet/>
      <dgm:spPr/>
      <dgm:t>
        <a:bodyPr/>
        <a:lstStyle/>
        <a:p>
          <a:endParaRPr lang="en-US"/>
        </a:p>
      </dgm:t>
    </dgm:pt>
    <dgm:pt modelId="{9E8DD33F-2EC4-4E9A-94FD-9CF5F20BBB09}">
      <dgm:prSet/>
      <dgm:spPr/>
      <dgm:t>
        <a:bodyPr/>
        <a:lstStyle/>
        <a:p>
          <a:r>
            <a:rPr lang="en-US" b="0" i="0" baseline="0" dirty="0"/>
            <a:t>S</a:t>
          </a:r>
          <a:r>
            <a:rPr lang="en-US" b="0" i="0" baseline="0" dirty="0">
              <a:latin typeface="+mj-lt"/>
            </a:rPr>
            <a:t>igns and symptoms of withdrawal are the same as these of alcohol withdrawal</a:t>
          </a:r>
          <a:r>
            <a:rPr lang="en-US" b="0" i="0" baseline="0" dirty="0"/>
            <a:t>. </a:t>
          </a:r>
          <a:endParaRPr lang="en-US" dirty="0"/>
        </a:p>
      </dgm:t>
    </dgm:pt>
    <dgm:pt modelId="{CFD7FD83-83CB-4C85-8227-9FD0DE089CFA}" type="parTrans" cxnId="{B7DB45C2-5DF1-4098-9E5C-F8479B2A5F64}">
      <dgm:prSet/>
      <dgm:spPr/>
      <dgm:t>
        <a:bodyPr/>
        <a:lstStyle/>
        <a:p>
          <a:endParaRPr lang="en-US"/>
        </a:p>
      </dgm:t>
    </dgm:pt>
    <dgm:pt modelId="{6B0861A8-8789-4D03-A063-816BC49F12FF}" type="sibTrans" cxnId="{B7DB45C2-5DF1-4098-9E5C-F8479B2A5F64}">
      <dgm:prSet/>
      <dgm:spPr/>
      <dgm:t>
        <a:bodyPr/>
        <a:lstStyle/>
        <a:p>
          <a:endParaRPr lang="en-US"/>
        </a:p>
      </dgm:t>
    </dgm:pt>
    <dgm:pt modelId="{46A5478D-174E-4235-9919-121C30A8A8DF}">
      <dgm:prSet/>
      <dgm:spPr/>
      <dgm:t>
        <a:bodyPr/>
        <a:lstStyle/>
        <a:p>
          <a:r>
            <a:rPr lang="en-US" b="0" i="0" baseline="0" dirty="0">
              <a:latin typeface="+mj-lt"/>
            </a:rPr>
            <a:t>Tonic-</a:t>
          </a:r>
          <a:r>
            <a:rPr lang="en-US" b="0" i="0" baseline="0" dirty="0" err="1">
              <a:latin typeface="+mj-lt"/>
            </a:rPr>
            <a:t>clonic</a:t>
          </a:r>
          <a:r>
            <a:rPr lang="en-US" b="0" i="0" baseline="0" dirty="0">
              <a:latin typeface="+mj-lt"/>
            </a:rPr>
            <a:t> seizures may occur and can be </a:t>
          </a:r>
          <a:r>
            <a:rPr lang="en-US" b="1" i="0" baseline="0" dirty="0">
              <a:latin typeface="+mj-lt"/>
            </a:rPr>
            <a:t>life threatening</a:t>
          </a:r>
          <a:r>
            <a:rPr lang="en-US" b="1" i="0" baseline="0" dirty="0"/>
            <a:t>.</a:t>
          </a:r>
          <a:endParaRPr lang="en-US" dirty="0"/>
        </a:p>
      </dgm:t>
    </dgm:pt>
    <dgm:pt modelId="{831CA812-454C-481B-AB1A-2F3C38C9DEB6}" type="parTrans" cxnId="{0D318DFF-6A76-4507-8326-72B66BFFD534}">
      <dgm:prSet/>
      <dgm:spPr/>
      <dgm:t>
        <a:bodyPr/>
        <a:lstStyle/>
        <a:p>
          <a:endParaRPr lang="en-US"/>
        </a:p>
      </dgm:t>
    </dgm:pt>
    <dgm:pt modelId="{6DF0EF2C-6061-48C8-A14E-E246FE02F9F5}" type="sibTrans" cxnId="{0D318DFF-6A76-4507-8326-72B66BFFD534}">
      <dgm:prSet/>
      <dgm:spPr/>
      <dgm:t>
        <a:bodyPr/>
        <a:lstStyle/>
        <a:p>
          <a:endParaRPr lang="en-US"/>
        </a:p>
      </dgm:t>
    </dgm:pt>
    <dgm:pt modelId="{8A55BF89-3539-46FC-A49B-01BB5538DCBA}">
      <dgm:prSet/>
      <dgm:spPr/>
      <dgm:t>
        <a:bodyPr/>
        <a:lstStyle/>
        <a:p>
          <a:r>
            <a:rPr lang="en-US" b="1" i="0" baseline="0" dirty="0">
              <a:solidFill>
                <a:srgbClr val="FF0000"/>
              </a:solidFill>
            </a:rPr>
            <a:t>Treatment :</a:t>
          </a:r>
          <a:endParaRPr lang="en-US" dirty="0">
            <a:solidFill>
              <a:srgbClr val="FF0000"/>
            </a:solidFill>
          </a:endParaRPr>
        </a:p>
      </dgm:t>
    </dgm:pt>
    <dgm:pt modelId="{D1FA3806-3DBE-4A25-92A7-E726712EBCD9}" type="parTrans" cxnId="{467C7FC1-47EA-4AE0-A632-F0EA089E1D5D}">
      <dgm:prSet/>
      <dgm:spPr/>
      <dgm:t>
        <a:bodyPr/>
        <a:lstStyle/>
        <a:p>
          <a:endParaRPr lang="en-US"/>
        </a:p>
      </dgm:t>
    </dgm:pt>
    <dgm:pt modelId="{4CBEAA58-2065-462F-AE33-B579FCFAEA50}" type="sibTrans" cxnId="{467C7FC1-47EA-4AE0-A632-F0EA089E1D5D}">
      <dgm:prSet/>
      <dgm:spPr/>
      <dgm:t>
        <a:bodyPr/>
        <a:lstStyle/>
        <a:p>
          <a:endParaRPr lang="en-US"/>
        </a:p>
      </dgm:t>
    </dgm:pt>
    <dgm:pt modelId="{0DFD0443-993F-454A-8510-66D5EA06747C}">
      <dgm:prSet/>
      <dgm:spPr/>
      <dgm:t>
        <a:bodyPr/>
        <a:lstStyle/>
        <a:p>
          <a:r>
            <a:rPr lang="en-US" b="0" i="0" baseline="0" dirty="0">
              <a:latin typeface="+mj-lt"/>
            </a:rPr>
            <a:t>Benzodiazepines (stabilize patient, then taper gradually).</a:t>
          </a:r>
          <a:endParaRPr lang="en-US" dirty="0">
            <a:latin typeface="+mj-lt"/>
          </a:endParaRPr>
        </a:p>
      </dgm:t>
    </dgm:pt>
    <dgm:pt modelId="{6091AA12-39BE-4D76-9F5B-8A6325B02BF3}" type="parTrans" cxnId="{8A658466-4698-4325-BF73-7F4E95148748}">
      <dgm:prSet/>
      <dgm:spPr/>
      <dgm:t>
        <a:bodyPr/>
        <a:lstStyle/>
        <a:p>
          <a:endParaRPr lang="en-US"/>
        </a:p>
      </dgm:t>
    </dgm:pt>
    <dgm:pt modelId="{35F52B5F-9FC7-440E-BA84-F944D51F663F}" type="sibTrans" cxnId="{8A658466-4698-4325-BF73-7F4E95148748}">
      <dgm:prSet/>
      <dgm:spPr/>
      <dgm:t>
        <a:bodyPr/>
        <a:lstStyle/>
        <a:p>
          <a:endParaRPr lang="en-US"/>
        </a:p>
      </dgm:t>
    </dgm:pt>
    <dgm:pt modelId="{1E41E56B-6983-4F7C-8274-935701C1570C}" type="pres">
      <dgm:prSet presAssocID="{CEA90B5A-26A4-40B4-B6CA-21A3C0778DFF}" presName="vert0" presStyleCnt="0">
        <dgm:presLayoutVars>
          <dgm:dir/>
          <dgm:animOne val="branch"/>
          <dgm:animLvl val="lvl"/>
        </dgm:presLayoutVars>
      </dgm:prSet>
      <dgm:spPr/>
    </dgm:pt>
    <dgm:pt modelId="{936F55AA-99BE-4751-BAF6-6A4347AE425D}" type="pres">
      <dgm:prSet presAssocID="{9B9FC65E-5474-4844-BDF4-C479618A8E6F}" presName="thickLine" presStyleLbl="alignNode1" presStyleIdx="0" presStyleCnt="6"/>
      <dgm:spPr/>
    </dgm:pt>
    <dgm:pt modelId="{52C1CE33-CCEB-4D5C-8744-B9227B486631}" type="pres">
      <dgm:prSet presAssocID="{9B9FC65E-5474-4844-BDF4-C479618A8E6F}" presName="horz1" presStyleCnt="0"/>
      <dgm:spPr/>
    </dgm:pt>
    <dgm:pt modelId="{0DD2753B-82F6-4464-9794-88DE0DB5F157}" type="pres">
      <dgm:prSet presAssocID="{9B9FC65E-5474-4844-BDF4-C479618A8E6F}" presName="tx1" presStyleLbl="revTx" presStyleIdx="0" presStyleCnt="6"/>
      <dgm:spPr/>
    </dgm:pt>
    <dgm:pt modelId="{CB7F7AF5-AEDD-4EB7-B0C6-761A57335C95}" type="pres">
      <dgm:prSet presAssocID="{9B9FC65E-5474-4844-BDF4-C479618A8E6F}" presName="vert1" presStyleCnt="0"/>
      <dgm:spPr/>
    </dgm:pt>
    <dgm:pt modelId="{D7545272-4DE1-4337-99AF-63FDC9ED7EC0}" type="pres">
      <dgm:prSet presAssocID="{8A7D0860-9972-4AEB-9563-B70C39D1FED1}" presName="thickLine" presStyleLbl="alignNode1" presStyleIdx="1" presStyleCnt="6"/>
      <dgm:spPr/>
    </dgm:pt>
    <dgm:pt modelId="{AA767421-063E-44DC-A84A-7D2CA0210FE9}" type="pres">
      <dgm:prSet presAssocID="{8A7D0860-9972-4AEB-9563-B70C39D1FED1}" presName="horz1" presStyleCnt="0"/>
      <dgm:spPr/>
    </dgm:pt>
    <dgm:pt modelId="{66559F21-C1A5-4F94-A000-215679FF33B7}" type="pres">
      <dgm:prSet presAssocID="{8A7D0860-9972-4AEB-9563-B70C39D1FED1}" presName="tx1" presStyleLbl="revTx" presStyleIdx="1" presStyleCnt="6"/>
      <dgm:spPr/>
    </dgm:pt>
    <dgm:pt modelId="{3EF653F2-D037-4D16-A3AE-F77AB0208AE6}" type="pres">
      <dgm:prSet presAssocID="{8A7D0860-9972-4AEB-9563-B70C39D1FED1}" presName="vert1" presStyleCnt="0"/>
      <dgm:spPr/>
    </dgm:pt>
    <dgm:pt modelId="{1FC25980-EAED-4B8E-B17F-680A7C2E981A}" type="pres">
      <dgm:prSet presAssocID="{9E8DD33F-2EC4-4E9A-94FD-9CF5F20BBB09}" presName="thickLine" presStyleLbl="alignNode1" presStyleIdx="2" presStyleCnt="6"/>
      <dgm:spPr/>
    </dgm:pt>
    <dgm:pt modelId="{017FDA68-C158-4180-B641-BE03278172E0}" type="pres">
      <dgm:prSet presAssocID="{9E8DD33F-2EC4-4E9A-94FD-9CF5F20BBB09}" presName="horz1" presStyleCnt="0"/>
      <dgm:spPr/>
    </dgm:pt>
    <dgm:pt modelId="{06915B4E-7DA6-4E8E-8C99-76678006D3E0}" type="pres">
      <dgm:prSet presAssocID="{9E8DD33F-2EC4-4E9A-94FD-9CF5F20BBB09}" presName="tx1" presStyleLbl="revTx" presStyleIdx="2" presStyleCnt="6"/>
      <dgm:spPr/>
    </dgm:pt>
    <dgm:pt modelId="{7A524690-D900-480F-94A3-7FD26BAC8FB9}" type="pres">
      <dgm:prSet presAssocID="{9E8DD33F-2EC4-4E9A-94FD-9CF5F20BBB09}" presName="vert1" presStyleCnt="0"/>
      <dgm:spPr/>
    </dgm:pt>
    <dgm:pt modelId="{2A41E2A4-7B29-4F73-80CA-B2A48B03561A}" type="pres">
      <dgm:prSet presAssocID="{46A5478D-174E-4235-9919-121C30A8A8DF}" presName="thickLine" presStyleLbl="alignNode1" presStyleIdx="3" presStyleCnt="6"/>
      <dgm:spPr/>
    </dgm:pt>
    <dgm:pt modelId="{11E736B0-05CE-4442-B593-7A7DAF2C0063}" type="pres">
      <dgm:prSet presAssocID="{46A5478D-174E-4235-9919-121C30A8A8DF}" presName="horz1" presStyleCnt="0"/>
      <dgm:spPr/>
    </dgm:pt>
    <dgm:pt modelId="{786C2659-166E-4DF1-8CBA-BCDB3796B6F5}" type="pres">
      <dgm:prSet presAssocID="{46A5478D-174E-4235-9919-121C30A8A8DF}" presName="tx1" presStyleLbl="revTx" presStyleIdx="3" presStyleCnt="6"/>
      <dgm:spPr/>
    </dgm:pt>
    <dgm:pt modelId="{8109ED99-214E-4667-9B75-79106C1A9BB8}" type="pres">
      <dgm:prSet presAssocID="{46A5478D-174E-4235-9919-121C30A8A8DF}" presName="vert1" presStyleCnt="0"/>
      <dgm:spPr/>
    </dgm:pt>
    <dgm:pt modelId="{9B7932A2-37FF-4082-BB0B-6AC8CA71F970}" type="pres">
      <dgm:prSet presAssocID="{8A55BF89-3539-46FC-A49B-01BB5538DCBA}" presName="thickLine" presStyleLbl="alignNode1" presStyleIdx="4" presStyleCnt="6"/>
      <dgm:spPr/>
    </dgm:pt>
    <dgm:pt modelId="{05F84ABD-7952-41FC-9839-EB404C6F0C6B}" type="pres">
      <dgm:prSet presAssocID="{8A55BF89-3539-46FC-A49B-01BB5538DCBA}" presName="horz1" presStyleCnt="0"/>
      <dgm:spPr/>
    </dgm:pt>
    <dgm:pt modelId="{537B855C-AD6C-423C-9B8D-A997CA219D15}" type="pres">
      <dgm:prSet presAssocID="{8A55BF89-3539-46FC-A49B-01BB5538DCBA}" presName="tx1" presStyleLbl="revTx" presStyleIdx="4" presStyleCnt="6"/>
      <dgm:spPr/>
    </dgm:pt>
    <dgm:pt modelId="{9D9974BE-EFC9-4B22-A4B6-DB65416953F7}" type="pres">
      <dgm:prSet presAssocID="{8A55BF89-3539-46FC-A49B-01BB5538DCBA}" presName="vert1" presStyleCnt="0"/>
      <dgm:spPr/>
    </dgm:pt>
    <dgm:pt modelId="{E8ED18D1-A91F-418E-AC41-D7A088ADC5DE}" type="pres">
      <dgm:prSet presAssocID="{0DFD0443-993F-454A-8510-66D5EA06747C}" presName="thickLine" presStyleLbl="alignNode1" presStyleIdx="5" presStyleCnt="6"/>
      <dgm:spPr/>
    </dgm:pt>
    <dgm:pt modelId="{028C5D0E-E801-4964-9CBC-E4B7017EDE1E}" type="pres">
      <dgm:prSet presAssocID="{0DFD0443-993F-454A-8510-66D5EA06747C}" presName="horz1" presStyleCnt="0"/>
      <dgm:spPr/>
    </dgm:pt>
    <dgm:pt modelId="{2B30E0DA-09E1-406C-892B-A63617C6FAB3}" type="pres">
      <dgm:prSet presAssocID="{0DFD0443-993F-454A-8510-66D5EA06747C}" presName="tx1" presStyleLbl="revTx" presStyleIdx="5" presStyleCnt="6"/>
      <dgm:spPr/>
    </dgm:pt>
    <dgm:pt modelId="{DFE5C65D-09BD-480C-A80D-B9E4D403C59D}" type="pres">
      <dgm:prSet presAssocID="{0DFD0443-993F-454A-8510-66D5EA06747C}" presName="vert1" presStyleCnt="0"/>
      <dgm:spPr/>
    </dgm:pt>
  </dgm:ptLst>
  <dgm:cxnLst>
    <dgm:cxn modelId="{B7D82304-1E3D-4F9C-8787-6862692DD241}" type="presOf" srcId="{0DFD0443-993F-454A-8510-66D5EA06747C}" destId="{2B30E0DA-09E1-406C-892B-A63617C6FAB3}" srcOrd="0" destOrd="0" presId="urn:microsoft.com/office/officeart/2008/layout/LinedList"/>
    <dgm:cxn modelId="{8CD6172E-A596-4367-BDC5-2E5B4A49C2DF}" type="presOf" srcId="{8A55BF89-3539-46FC-A49B-01BB5538DCBA}" destId="{537B855C-AD6C-423C-9B8D-A997CA219D15}" srcOrd="0" destOrd="0" presId="urn:microsoft.com/office/officeart/2008/layout/LinedList"/>
    <dgm:cxn modelId="{7C1E1B37-9747-43AD-A0BF-1B0EE69A501A}" type="presOf" srcId="{46A5478D-174E-4235-9919-121C30A8A8DF}" destId="{786C2659-166E-4DF1-8CBA-BCDB3796B6F5}" srcOrd="0" destOrd="0" presId="urn:microsoft.com/office/officeart/2008/layout/LinedList"/>
    <dgm:cxn modelId="{5B329D3D-119F-4B90-8351-AE99C8A66D1E}" type="presOf" srcId="{8A7D0860-9972-4AEB-9563-B70C39D1FED1}" destId="{66559F21-C1A5-4F94-A000-215679FF33B7}" srcOrd="0" destOrd="0" presId="urn:microsoft.com/office/officeart/2008/layout/LinedList"/>
    <dgm:cxn modelId="{45E4A763-F456-451A-A5A1-0C765324D04F}" srcId="{CEA90B5A-26A4-40B4-B6CA-21A3C0778DFF}" destId="{9B9FC65E-5474-4844-BDF4-C479618A8E6F}" srcOrd="0" destOrd="0" parTransId="{73A1BC6F-4A9C-4546-AE0C-DBC687569998}" sibTransId="{F6E2E56B-37A2-4B08-BAA6-707E65D1F9D5}"/>
    <dgm:cxn modelId="{EA49BB43-9468-42B9-928C-DECCC502FA43}" type="presOf" srcId="{9E8DD33F-2EC4-4E9A-94FD-9CF5F20BBB09}" destId="{06915B4E-7DA6-4E8E-8C99-76678006D3E0}" srcOrd="0" destOrd="0" presId="urn:microsoft.com/office/officeart/2008/layout/LinedList"/>
    <dgm:cxn modelId="{8A658466-4698-4325-BF73-7F4E95148748}" srcId="{CEA90B5A-26A4-40B4-B6CA-21A3C0778DFF}" destId="{0DFD0443-993F-454A-8510-66D5EA06747C}" srcOrd="5" destOrd="0" parTransId="{6091AA12-39BE-4D76-9F5B-8A6325B02BF3}" sibTransId="{35F52B5F-9FC7-440E-BA84-F944D51F663F}"/>
    <dgm:cxn modelId="{F0FD17A0-2FD2-4DDF-AD50-5FBB299E862F}" type="presOf" srcId="{CEA90B5A-26A4-40B4-B6CA-21A3C0778DFF}" destId="{1E41E56B-6983-4F7C-8274-935701C1570C}" srcOrd="0" destOrd="0" presId="urn:microsoft.com/office/officeart/2008/layout/LinedList"/>
    <dgm:cxn modelId="{467C7FC1-47EA-4AE0-A632-F0EA089E1D5D}" srcId="{CEA90B5A-26A4-40B4-B6CA-21A3C0778DFF}" destId="{8A55BF89-3539-46FC-A49B-01BB5538DCBA}" srcOrd="4" destOrd="0" parTransId="{D1FA3806-3DBE-4A25-92A7-E726712EBCD9}" sibTransId="{4CBEAA58-2065-462F-AE33-B579FCFAEA50}"/>
    <dgm:cxn modelId="{B7DB45C2-5DF1-4098-9E5C-F8479B2A5F64}" srcId="{CEA90B5A-26A4-40B4-B6CA-21A3C0778DFF}" destId="{9E8DD33F-2EC4-4E9A-94FD-9CF5F20BBB09}" srcOrd="2" destOrd="0" parTransId="{CFD7FD83-83CB-4C85-8227-9FD0DE089CFA}" sibTransId="{6B0861A8-8789-4D03-A063-816BC49F12FF}"/>
    <dgm:cxn modelId="{E74433D5-650F-4A75-9C7C-FE4700AD8308}" srcId="{CEA90B5A-26A4-40B4-B6CA-21A3C0778DFF}" destId="{8A7D0860-9972-4AEB-9563-B70C39D1FED1}" srcOrd="1" destOrd="0" parTransId="{EEE6F386-438E-45D6-85D5-5DBF0313207C}" sibTransId="{1B75779F-A461-4409-A97B-AD86B9345B87}"/>
    <dgm:cxn modelId="{91DA4BE0-0586-4DE7-AEA0-709D799F6148}" type="presOf" srcId="{9B9FC65E-5474-4844-BDF4-C479618A8E6F}" destId="{0DD2753B-82F6-4464-9794-88DE0DB5F157}" srcOrd="0" destOrd="0" presId="urn:microsoft.com/office/officeart/2008/layout/LinedList"/>
    <dgm:cxn modelId="{0D318DFF-6A76-4507-8326-72B66BFFD534}" srcId="{CEA90B5A-26A4-40B4-B6CA-21A3C0778DFF}" destId="{46A5478D-174E-4235-9919-121C30A8A8DF}" srcOrd="3" destOrd="0" parTransId="{831CA812-454C-481B-AB1A-2F3C38C9DEB6}" sibTransId="{6DF0EF2C-6061-48C8-A14E-E246FE02F9F5}"/>
    <dgm:cxn modelId="{A053AEC5-768D-4AD4-8212-E82F604AFE51}" type="presParOf" srcId="{1E41E56B-6983-4F7C-8274-935701C1570C}" destId="{936F55AA-99BE-4751-BAF6-6A4347AE425D}" srcOrd="0" destOrd="0" presId="urn:microsoft.com/office/officeart/2008/layout/LinedList"/>
    <dgm:cxn modelId="{FB7578AD-6B8E-4463-9070-2B5847A04C95}" type="presParOf" srcId="{1E41E56B-6983-4F7C-8274-935701C1570C}" destId="{52C1CE33-CCEB-4D5C-8744-B9227B486631}" srcOrd="1" destOrd="0" presId="urn:microsoft.com/office/officeart/2008/layout/LinedList"/>
    <dgm:cxn modelId="{0B73DDCB-2696-4733-AC56-E8572ACD554B}" type="presParOf" srcId="{52C1CE33-CCEB-4D5C-8744-B9227B486631}" destId="{0DD2753B-82F6-4464-9794-88DE0DB5F157}" srcOrd="0" destOrd="0" presId="urn:microsoft.com/office/officeart/2008/layout/LinedList"/>
    <dgm:cxn modelId="{BE0E9892-AF7A-4B58-9069-BFAB2968A859}" type="presParOf" srcId="{52C1CE33-CCEB-4D5C-8744-B9227B486631}" destId="{CB7F7AF5-AEDD-4EB7-B0C6-761A57335C95}" srcOrd="1" destOrd="0" presId="urn:microsoft.com/office/officeart/2008/layout/LinedList"/>
    <dgm:cxn modelId="{9249390F-8F76-4AFB-820F-50A2297427E4}" type="presParOf" srcId="{1E41E56B-6983-4F7C-8274-935701C1570C}" destId="{D7545272-4DE1-4337-99AF-63FDC9ED7EC0}" srcOrd="2" destOrd="0" presId="urn:microsoft.com/office/officeart/2008/layout/LinedList"/>
    <dgm:cxn modelId="{425E4372-0DD6-4212-BFDE-87380161F652}" type="presParOf" srcId="{1E41E56B-6983-4F7C-8274-935701C1570C}" destId="{AA767421-063E-44DC-A84A-7D2CA0210FE9}" srcOrd="3" destOrd="0" presId="urn:microsoft.com/office/officeart/2008/layout/LinedList"/>
    <dgm:cxn modelId="{FCBACEEB-03DD-4046-8D47-61BF44424650}" type="presParOf" srcId="{AA767421-063E-44DC-A84A-7D2CA0210FE9}" destId="{66559F21-C1A5-4F94-A000-215679FF33B7}" srcOrd="0" destOrd="0" presId="urn:microsoft.com/office/officeart/2008/layout/LinedList"/>
    <dgm:cxn modelId="{3E416612-6EF6-411B-9658-888891A10F56}" type="presParOf" srcId="{AA767421-063E-44DC-A84A-7D2CA0210FE9}" destId="{3EF653F2-D037-4D16-A3AE-F77AB0208AE6}" srcOrd="1" destOrd="0" presId="urn:microsoft.com/office/officeart/2008/layout/LinedList"/>
    <dgm:cxn modelId="{C15501EC-B0F9-408B-A1D2-440F82449153}" type="presParOf" srcId="{1E41E56B-6983-4F7C-8274-935701C1570C}" destId="{1FC25980-EAED-4B8E-B17F-680A7C2E981A}" srcOrd="4" destOrd="0" presId="urn:microsoft.com/office/officeart/2008/layout/LinedList"/>
    <dgm:cxn modelId="{C8EDA32D-1894-45F4-BF88-B4C1224C8961}" type="presParOf" srcId="{1E41E56B-6983-4F7C-8274-935701C1570C}" destId="{017FDA68-C158-4180-B641-BE03278172E0}" srcOrd="5" destOrd="0" presId="urn:microsoft.com/office/officeart/2008/layout/LinedList"/>
    <dgm:cxn modelId="{5F9E3BB2-1EE2-4C31-9574-6E6197D27105}" type="presParOf" srcId="{017FDA68-C158-4180-B641-BE03278172E0}" destId="{06915B4E-7DA6-4E8E-8C99-76678006D3E0}" srcOrd="0" destOrd="0" presId="urn:microsoft.com/office/officeart/2008/layout/LinedList"/>
    <dgm:cxn modelId="{6924BE8C-38CF-4A22-A98E-0E8930FB41BF}" type="presParOf" srcId="{017FDA68-C158-4180-B641-BE03278172E0}" destId="{7A524690-D900-480F-94A3-7FD26BAC8FB9}" srcOrd="1" destOrd="0" presId="urn:microsoft.com/office/officeart/2008/layout/LinedList"/>
    <dgm:cxn modelId="{14D16B4A-9890-417D-A393-BC4B89365459}" type="presParOf" srcId="{1E41E56B-6983-4F7C-8274-935701C1570C}" destId="{2A41E2A4-7B29-4F73-80CA-B2A48B03561A}" srcOrd="6" destOrd="0" presId="urn:microsoft.com/office/officeart/2008/layout/LinedList"/>
    <dgm:cxn modelId="{C538D595-1956-4C7D-82E7-E898CB419144}" type="presParOf" srcId="{1E41E56B-6983-4F7C-8274-935701C1570C}" destId="{11E736B0-05CE-4442-B593-7A7DAF2C0063}" srcOrd="7" destOrd="0" presId="urn:microsoft.com/office/officeart/2008/layout/LinedList"/>
    <dgm:cxn modelId="{7B042178-ECD9-4ADC-AA95-6CFCAE9132B4}" type="presParOf" srcId="{11E736B0-05CE-4442-B593-7A7DAF2C0063}" destId="{786C2659-166E-4DF1-8CBA-BCDB3796B6F5}" srcOrd="0" destOrd="0" presId="urn:microsoft.com/office/officeart/2008/layout/LinedList"/>
    <dgm:cxn modelId="{6FC91A26-8040-470C-9BFF-94AB0B78E5AA}" type="presParOf" srcId="{11E736B0-05CE-4442-B593-7A7DAF2C0063}" destId="{8109ED99-214E-4667-9B75-79106C1A9BB8}" srcOrd="1" destOrd="0" presId="urn:microsoft.com/office/officeart/2008/layout/LinedList"/>
    <dgm:cxn modelId="{E2B90AFB-3C18-4901-ACB6-C1FFB24301D0}" type="presParOf" srcId="{1E41E56B-6983-4F7C-8274-935701C1570C}" destId="{9B7932A2-37FF-4082-BB0B-6AC8CA71F970}" srcOrd="8" destOrd="0" presId="urn:microsoft.com/office/officeart/2008/layout/LinedList"/>
    <dgm:cxn modelId="{D0DC0471-14A4-4916-9734-F0788C2F1097}" type="presParOf" srcId="{1E41E56B-6983-4F7C-8274-935701C1570C}" destId="{05F84ABD-7952-41FC-9839-EB404C6F0C6B}" srcOrd="9" destOrd="0" presId="urn:microsoft.com/office/officeart/2008/layout/LinedList"/>
    <dgm:cxn modelId="{6550CA73-3CBE-4DC3-95E0-9612E250BF57}" type="presParOf" srcId="{05F84ABD-7952-41FC-9839-EB404C6F0C6B}" destId="{537B855C-AD6C-423C-9B8D-A997CA219D15}" srcOrd="0" destOrd="0" presId="urn:microsoft.com/office/officeart/2008/layout/LinedList"/>
    <dgm:cxn modelId="{4A41521A-A32F-4D9F-87EE-FCEEB9690E6F}" type="presParOf" srcId="{05F84ABD-7952-41FC-9839-EB404C6F0C6B}" destId="{9D9974BE-EFC9-4B22-A4B6-DB65416953F7}" srcOrd="1" destOrd="0" presId="urn:microsoft.com/office/officeart/2008/layout/LinedList"/>
    <dgm:cxn modelId="{287351F4-8C23-4705-B08E-A3217ABDB0EA}" type="presParOf" srcId="{1E41E56B-6983-4F7C-8274-935701C1570C}" destId="{E8ED18D1-A91F-418E-AC41-D7A088ADC5DE}" srcOrd="10" destOrd="0" presId="urn:microsoft.com/office/officeart/2008/layout/LinedList"/>
    <dgm:cxn modelId="{936A9776-9F8F-4817-BE77-0B1E458AA778}" type="presParOf" srcId="{1E41E56B-6983-4F7C-8274-935701C1570C}" destId="{028C5D0E-E801-4964-9CBC-E4B7017EDE1E}" srcOrd="11" destOrd="0" presId="urn:microsoft.com/office/officeart/2008/layout/LinedList"/>
    <dgm:cxn modelId="{9B4EB051-DAA6-4CC1-BA98-3319CC730B37}" type="presParOf" srcId="{028C5D0E-E801-4964-9CBC-E4B7017EDE1E}" destId="{2B30E0DA-09E1-406C-892B-A63617C6FAB3}" srcOrd="0" destOrd="0" presId="urn:microsoft.com/office/officeart/2008/layout/LinedList"/>
    <dgm:cxn modelId="{8B350604-2972-49DD-A7F9-17EC967626F7}" type="presParOf" srcId="{028C5D0E-E801-4964-9CBC-E4B7017EDE1E}" destId="{DFE5C65D-09BD-480C-A80D-B9E4D403C5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05CA5-DCFA-4DCA-9436-0DCF4BA0E119}">
      <dsp:nvSpPr>
        <dsp:cNvPr id="0" name=""/>
        <dsp:cNvSpPr/>
      </dsp:nvSpPr>
      <dsp:spPr>
        <a:xfrm rot="10800000">
          <a:off x="854377" y="0"/>
          <a:ext cx="4994050" cy="20028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214"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about 40% of those with alcohol abuse or alcohol dependence meet the criteria for major depressive disorder</a:t>
          </a:r>
        </a:p>
      </dsp:txBody>
      <dsp:txXfrm rot="10800000">
        <a:off x="1355096" y="0"/>
        <a:ext cx="4493331" cy="2002878"/>
      </dsp:txXfrm>
    </dsp:sp>
    <dsp:sp modelId="{248CD29A-7602-4C31-A2FB-978D21480CBA}">
      <dsp:nvSpPr>
        <dsp:cNvPr id="0" name=""/>
        <dsp:cNvSpPr/>
      </dsp:nvSpPr>
      <dsp:spPr>
        <a:xfrm>
          <a:off x="304211" y="0"/>
          <a:ext cx="2002878" cy="20028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6320F-417F-4A7C-B295-09E31831C70C}">
      <dsp:nvSpPr>
        <dsp:cNvPr id="0" name=""/>
        <dsp:cNvSpPr/>
      </dsp:nvSpPr>
      <dsp:spPr>
        <a:xfrm>
          <a:off x="0" y="2661"/>
          <a:ext cx="10448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96C59-877A-4C3F-BCB7-7512052B92EA}">
      <dsp:nvSpPr>
        <dsp:cNvPr id="0" name=""/>
        <dsp:cNvSpPr/>
      </dsp:nvSpPr>
      <dsp:spPr>
        <a:xfrm>
          <a:off x="0" y="2661"/>
          <a:ext cx="2089790" cy="544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0" kern="1200" baseline="0" dirty="0">
              <a:solidFill>
                <a:srgbClr val="FF0000"/>
              </a:solidFill>
              <a:latin typeface="+mj-lt"/>
            </a:rPr>
            <a:t>First-line treatments</a:t>
          </a:r>
          <a:endParaRPr lang="en-US" sz="3100" i="0" kern="1200" dirty="0">
            <a:solidFill>
              <a:srgbClr val="FF0000"/>
            </a:solidFill>
            <a:latin typeface="+mj-lt"/>
          </a:endParaRPr>
        </a:p>
      </dsp:txBody>
      <dsp:txXfrm>
        <a:off x="0" y="2661"/>
        <a:ext cx="2089790" cy="5445218"/>
      </dsp:txXfrm>
    </dsp:sp>
    <dsp:sp modelId="{2B8CDBA7-54A8-4D26-8F5F-3BFD61609C42}">
      <dsp:nvSpPr>
        <dsp:cNvPr id="0" name=""/>
        <dsp:cNvSpPr/>
      </dsp:nvSpPr>
      <dsp:spPr>
        <a:xfrm>
          <a:off x="2246524" y="28451"/>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solidFill>
                <a:srgbClr val="FF0000"/>
              </a:solidFill>
            </a:rPr>
            <a:t>Naltrexone :</a:t>
          </a:r>
          <a:endParaRPr lang="en-US" sz="2400" b="1" kern="1200" dirty="0">
            <a:solidFill>
              <a:srgbClr val="FF0000"/>
            </a:solidFill>
          </a:endParaRPr>
        </a:p>
      </dsp:txBody>
      <dsp:txXfrm>
        <a:off x="2246524" y="28451"/>
        <a:ext cx="8202425" cy="515806"/>
      </dsp:txXfrm>
    </dsp:sp>
    <dsp:sp modelId="{5248602E-658B-4C9D-9F40-F21CD1ECACBF}">
      <dsp:nvSpPr>
        <dsp:cNvPr id="0" name=""/>
        <dsp:cNvSpPr/>
      </dsp:nvSpPr>
      <dsp:spPr>
        <a:xfrm>
          <a:off x="2089790" y="544258"/>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23480-84D2-40F8-AD0A-8DF41CBDC95B}">
      <dsp:nvSpPr>
        <dsp:cNvPr id="0" name=""/>
        <dsp:cNvSpPr/>
      </dsp:nvSpPr>
      <dsp:spPr>
        <a:xfrm>
          <a:off x="2246524" y="570048"/>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Opioid receptor antagonist</a:t>
          </a:r>
          <a:endParaRPr lang="en-US" sz="1800" kern="1200"/>
        </a:p>
      </dsp:txBody>
      <dsp:txXfrm>
        <a:off x="2246524" y="570048"/>
        <a:ext cx="8202425" cy="515806"/>
      </dsp:txXfrm>
    </dsp:sp>
    <dsp:sp modelId="{50732002-305B-40B7-A859-B14F15A20CB0}">
      <dsp:nvSpPr>
        <dsp:cNvPr id="0" name=""/>
        <dsp:cNvSpPr/>
      </dsp:nvSpPr>
      <dsp:spPr>
        <a:xfrm>
          <a:off x="2089790" y="1085855"/>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54336-A41A-4657-A0D7-8969EA0C3C70}">
      <dsp:nvSpPr>
        <dsp:cNvPr id="0" name=""/>
        <dsp:cNvSpPr/>
      </dsp:nvSpPr>
      <dsp:spPr>
        <a:xfrm>
          <a:off x="2246524" y="1111646"/>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dirty="0"/>
            <a:t>Reduces desire and the “high” associated with alcohol.</a:t>
          </a:r>
          <a:endParaRPr lang="en-US" sz="1800" kern="1200" dirty="0"/>
        </a:p>
      </dsp:txBody>
      <dsp:txXfrm>
        <a:off x="2246524" y="1111646"/>
        <a:ext cx="8202425" cy="515806"/>
      </dsp:txXfrm>
    </dsp:sp>
    <dsp:sp modelId="{C686BC19-7CB4-441C-8EF3-5E7C913CC5DC}">
      <dsp:nvSpPr>
        <dsp:cNvPr id="0" name=""/>
        <dsp:cNvSpPr/>
      </dsp:nvSpPr>
      <dsp:spPr>
        <a:xfrm>
          <a:off x="2089790" y="1627452"/>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B23871-01E2-44CA-ADBD-DCADAD51D7FF}">
      <dsp:nvSpPr>
        <dsp:cNvPr id="0" name=""/>
        <dsp:cNvSpPr/>
      </dsp:nvSpPr>
      <dsp:spPr>
        <a:xfrm>
          <a:off x="2246524" y="1653243"/>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Will precipitate withdrawal in patients with physical opioid dependence.</a:t>
          </a:r>
          <a:endParaRPr lang="en-US" sz="1800" kern="1200"/>
        </a:p>
      </dsp:txBody>
      <dsp:txXfrm>
        <a:off x="2246524" y="1653243"/>
        <a:ext cx="8202425" cy="515806"/>
      </dsp:txXfrm>
    </dsp:sp>
    <dsp:sp modelId="{F1BF2AAB-64C8-4913-89EB-3E8830F8C182}">
      <dsp:nvSpPr>
        <dsp:cNvPr id="0" name=""/>
        <dsp:cNvSpPr/>
      </dsp:nvSpPr>
      <dsp:spPr>
        <a:xfrm>
          <a:off x="2089790" y="2169049"/>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5A2FA-8598-4979-A060-63413EDC38D2}">
      <dsp:nvSpPr>
        <dsp:cNvPr id="0" name=""/>
        <dsp:cNvSpPr/>
      </dsp:nvSpPr>
      <dsp:spPr>
        <a:xfrm>
          <a:off x="2246524" y="2194840"/>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solidFill>
                <a:srgbClr val="FF0000"/>
              </a:solidFill>
            </a:rPr>
            <a:t>Acamprosate</a:t>
          </a:r>
          <a:r>
            <a:rPr lang="en-US" sz="2000" b="0" i="0" kern="1200" baseline="0" dirty="0">
              <a:solidFill>
                <a:srgbClr val="FF0000"/>
              </a:solidFill>
            </a:rPr>
            <a:t> </a:t>
          </a:r>
          <a:r>
            <a:rPr lang="en-US" sz="1800" b="1" i="0" kern="1200" baseline="0" dirty="0">
              <a:solidFill>
                <a:srgbClr val="FF0000"/>
              </a:solidFill>
            </a:rPr>
            <a:t>:</a:t>
          </a:r>
          <a:endParaRPr lang="en-US" sz="1800" kern="1200" dirty="0">
            <a:solidFill>
              <a:srgbClr val="FF0000"/>
            </a:solidFill>
          </a:endParaRPr>
        </a:p>
      </dsp:txBody>
      <dsp:txXfrm>
        <a:off x="2246524" y="2194840"/>
        <a:ext cx="8202425" cy="515806"/>
      </dsp:txXfrm>
    </dsp:sp>
    <dsp:sp modelId="{35E80B89-B47C-4182-A592-A78AC3F74687}">
      <dsp:nvSpPr>
        <dsp:cNvPr id="0" name=""/>
        <dsp:cNvSpPr/>
      </dsp:nvSpPr>
      <dsp:spPr>
        <a:xfrm>
          <a:off x="2089790" y="2710647"/>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ED396-AB73-4A17-B7F9-4735131761F5}">
      <dsp:nvSpPr>
        <dsp:cNvPr id="0" name=""/>
        <dsp:cNvSpPr/>
      </dsp:nvSpPr>
      <dsp:spPr>
        <a:xfrm>
          <a:off x="2246524" y="2736437"/>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Thought to modulate glutamate transmission. </a:t>
          </a:r>
          <a:endParaRPr lang="en-US" sz="1800" kern="1200"/>
        </a:p>
      </dsp:txBody>
      <dsp:txXfrm>
        <a:off x="2246524" y="2736437"/>
        <a:ext cx="8202425" cy="515806"/>
      </dsp:txXfrm>
    </dsp:sp>
    <dsp:sp modelId="{E1170DC3-3044-4429-8383-FA78FCBE5920}">
      <dsp:nvSpPr>
        <dsp:cNvPr id="0" name=""/>
        <dsp:cNvSpPr/>
      </dsp:nvSpPr>
      <dsp:spPr>
        <a:xfrm>
          <a:off x="2089790" y="3252244"/>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A7163-0515-4351-948B-4300AA31533D}">
      <dsp:nvSpPr>
        <dsp:cNvPr id="0" name=""/>
        <dsp:cNvSpPr/>
      </dsp:nvSpPr>
      <dsp:spPr>
        <a:xfrm>
          <a:off x="2246524" y="3278034"/>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Use for relapse prevention in patients who have stopped drinking (post-detoxification).</a:t>
          </a:r>
          <a:endParaRPr lang="en-US" sz="1800" kern="1200"/>
        </a:p>
      </dsp:txBody>
      <dsp:txXfrm>
        <a:off x="2246524" y="3278034"/>
        <a:ext cx="8202425" cy="515806"/>
      </dsp:txXfrm>
    </dsp:sp>
    <dsp:sp modelId="{7CFFFCD5-9009-401D-A803-DFF5F41A54F9}">
      <dsp:nvSpPr>
        <dsp:cNvPr id="0" name=""/>
        <dsp:cNvSpPr/>
      </dsp:nvSpPr>
      <dsp:spPr>
        <a:xfrm>
          <a:off x="2089790" y="3793841"/>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61EB04-A08F-4D82-A6F2-F443A2A1F4CC}">
      <dsp:nvSpPr>
        <dsp:cNvPr id="0" name=""/>
        <dsp:cNvSpPr/>
      </dsp:nvSpPr>
      <dsp:spPr>
        <a:xfrm>
          <a:off x="2246524" y="3819631"/>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Major advantage is that it can be used in patients with liver disease.</a:t>
          </a:r>
          <a:endParaRPr lang="en-US" sz="1800" kern="1200"/>
        </a:p>
      </dsp:txBody>
      <dsp:txXfrm>
        <a:off x="2246524" y="3819631"/>
        <a:ext cx="8202425" cy="515806"/>
      </dsp:txXfrm>
    </dsp:sp>
    <dsp:sp modelId="{34210583-4EE7-4B3B-A772-25176B4B1EA3}">
      <dsp:nvSpPr>
        <dsp:cNvPr id="0" name=""/>
        <dsp:cNvSpPr/>
      </dsp:nvSpPr>
      <dsp:spPr>
        <a:xfrm>
          <a:off x="2089790" y="4335438"/>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F410F8-C914-46FE-877C-956B22A9A6F7}">
      <dsp:nvSpPr>
        <dsp:cNvPr id="0" name=""/>
        <dsp:cNvSpPr/>
      </dsp:nvSpPr>
      <dsp:spPr>
        <a:xfrm>
          <a:off x="2246524" y="4361228"/>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Contraindicated in severe renal disease.</a:t>
          </a:r>
          <a:endParaRPr lang="en-US" sz="1800" kern="1200"/>
        </a:p>
      </dsp:txBody>
      <dsp:txXfrm>
        <a:off x="2246524" y="4361228"/>
        <a:ext cx="8202425" cy="515806"/>
      </dsp:txXfrm>
    </dsp:sp>
    <dsp:sp modelId="{546E6E66-1C0D-4AE5-B452-8C01FCB6736C}">
      <dsp:nvSpPr>
        <dsp:cNvPr id="0" name=""/>
        <dsp:cNvSpPr/>
      </dsp:nvSpPr>
      <dsp:spPr>
        <a:xfrm>
          <a:off x="2089790" y="4877035"/>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F951D9-5BD2-45CF-A369-FA644BB86447}">
      <dsp:nvSpPr>
        <dsp:cNvPr id="0" name=""/>
        <dsp:cNvSpPr/>
      </dsp:nvSpPr>
      <dsp:spPr>
        <a:xfrm>
          <a:off x="2246524" y="4902826"/>
          <a:ext cx="8202425" cy="51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Side effect as </a:t>
          </a:r>
          <a:r>
            <a:rPr lang="en-US" sz="1800" i="0" kern="1200" baseline="0" dirty="0"/>
            <a:t>diarrhea</a:t>
          </a:r>
          <a:endParaRPr lang="en-US" sz="1800" kern="1200" dirty="0"/>
        </a:p>
      </dsp:txBody>
      <dsp:txXfrm>
        <a:off x="2246524" y="4902826"/>
        <a:ext cx="8202425" cy="515806"/>
      </dsp:txXfrm>
    </dsp:sp>
    <dsp:sp modelId="{B0A85EE7-24DF-400A-BD61-2830ADFDCF40}">
      <dsp:nvSpPr>
        <dsp:cNvPr id="0" name=""/>
        <dsp:cNvSpPr/>
      </dsp:nvSpPr>
      <dsp:spPr>
        <a:xfrm>
          <a:off x="2089790" y="5418632"/>
          <a:ext cx="83591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16022-EAF8-4D6B-B3CD-4D393B542A6C}">
      <dsp:nvSpPr>
        <dsp:cNvPr id="0" name=""/>
        <dsp:cNvSpPr/>
      </dsp:nvSpPr>
      <dsp:spPr>
        <a:xfrm>
          <a:off x="0" y="3155"/>
          <a:ext cx="102230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CD012-CC8A-4A4B-BC13-4A4B2208A58B}">
      <dsp:nvSpPr>
        <dsp:cNvPr id="0" name=""/>
        <dsp:cNvSpPr/>
      </dsp:nvSpPr>
      <dsp:spPr>
        <a:xfrm>
          <a:off x="0" y="3155"/>
          <a:ext cx="2044614" cy="645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baseline="0" dirty="0">
              <a:solidFill>
                <a:srgbClr val="FF0000"/>
              </a:solidFill>
            </a:rPr>
            <a:t>Second-line treatments</a:t>
          </a:r>
          <a:r>
            <a:rPr lang="en-US" sz="2900" b="0" i="1" kern="1200" baseline="0" dirty="0"/>
            <a:t>:</a:t>
          </a:r>
          <a:endParaRPr lang="en-US" sz="2900" kern="1200" dirty="0"/>
        </a:p>
      </dsp:txBody>
      <dsp:txXfrm>
        <a:off x="0" y="3155"/>
        <a:ext cx="2044614" cy="6455449"/>
      </dsp:txXfrm>
    </dsp:sp>
    <dsp:sp modelId="{E1DD3FE4-64BD-4BC3-AA94-E3400DB6C15A}">
      <dsp:nvSpPr>
        <dsp:cNvPr id="0" name=""/>
        <dsp:cNvSpPr/>
      </dsp:nvSpPr>
      <dsp:spPr>
        <a:xfrm>
          <a:off x="2197960" y="41334"/>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u="sng" kern="1200" baseline="0" dirty="0">
              <a:solidFill>
                <a:srgbClr val="FF0000"/>
              </a:solidFill>
            </a:rPr>
            <a:t>Disulfiram :</a:t>
          </a:r>
          <a:endParaRPr lang="en-US" sz="2800" u="sng" kern="1200" dirty="0">
            <a:solidFill>
              <a:srgbClr val="FF0000"/>
            </a:solidFill>
          </a:endParaRPr>
        </a:p>
      </dsp:txBody>
      <dsp:txXfrm>
        <a:off x="2197960" y="41334"/>
        <a:ext cx="8025110" cy="763590"/>
      </dsp:txXfrm>
    </dsp:sp>
    <dsp:sp modelId="{6303D085-1F59-4B39-8489-FC6EBD77C72A}">
      <dsp:nvSpPr>
        <dsp:cNvPr id="0" name=""/>
        <dsp:cNvSpPr/>
      </dsp:nvSpPr>
      <dsp:spPr>
        <a:xfrm>
          <a:off x="2044614" y="804924"/>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2F770B-12E0-4654-B2E7-759028EF217E}">
      <dsp:nvSpPr>
        <dsp:cNvPr id="0" name=""/>
        <dsp:cNvSpPr/>
      </dsp:nvSpPr>
      <dsp:spPr>
        <a:xfrm>
          <a:off x="2197960" y="695059"/>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dirty="0"/>
            <a:t>Blocks the enzyme aldehyde dehydrogenase in the liver, causing aversive reactions to alcohol (flushing, headache, nausea/vomiting, palpitations, shortness of breath) due to catecholamine release </a:t>
          </a:r>
          <a:endParaRPr lang="en-US" sz="1800" kern="1200" dirty="0"/>
        </a:p>
      </dsp:txBody>
      <dsp:txXfrm>
        <a:off x="2197960" y="695059"/>
        <a:ext cx="8025110" cy="763590"/>
      </dsp:txXfrm>
    </dsp:sp>
    <dsp:sp modelId="{2B357471-4617-4F05-A73C-0CE2F3733EB0}">
      <dsp:nvSpPr>
        <dsp:cNvPr id="0" name=""/>
        <dsp:cNvSpPr/>
      </dsp:nvSpPr>
      <dsp:spPr>
        <a:xfrm>
          <a:off x="2044614" y="1606694"/>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6247-7F9D-4F33-A5E3-FF7BFC0AE257}">
      <dsp:nvSpPr>
        <dsp:cNvPr id="0" name=""/>
        <dsp:cNvSpPr/>
      </dsp:nvSpPr>
      <dsp:spPr>
        <a:xfrm>
          <a:off x="2197960" y="1644874"/>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Absolute </a:t>
          </a:r>
          <a:r>
            <a:rPr lang="en-US" sz="2100" b="0" i="0" kern="1200" baseline="0"/>
            <a:t>Contraindication with severe cardiac disease, pregnancy, and psychosis.</a:t>
          </a:r>
          <a:endParaRPr lang="en-US" sz="2100" kern="1200"/>
        </a:p>
      </dsp:txBody>
      <dsp:txXfrm>
        <a:off x="2197960" y="1644874"/>
        <a:ext cx="8025110" cy="763590"/>
      </dsp:txXfrm>
    </dsp:sp>
    <dsp:sp modelId="{7618DA80-0CC2-4234-ABBD-2C125B6F50C0}">
      <dsp:nvSpPr>
        <dsp:cNvPr id="0" name=""/>
        <dsp:cNvSpPr/>
      </dsp:nvSpPr>
      <dsp:spPr>
        <a:xfrm>
          <a:off x="2044614" y="2408464"/>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299B5-F65E-42C2-B89F-07E9A55AB030}">
      <dsp:nvSpPr>
        <dsp:cNvPr id="0" name=""/>
        <dsp:cNvSpPr/>
      </dsp:nvSpPr>
      <dsp:spPr>
        <a:xfrm>
          <a:off x="2197960" y="2446643"/>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Liver function should be monitored.</a:t>
          </a:r>
          <a:endParaRPr lang="en-US" sz="2100" kern="1200"/>
        </a:p>
      </dsp:txBody>
      <dsp:txXfrm>
        <a:off x="2197960" y="2446643"/>
        <a:ext cx="8025110" cy="763590"/>
      </dsp:txXfrm>
    </dsp:sp>
    <dsp:sp modelId="{D2495C90-3DD0-41F1-8B44-238E92BBE362}">
      <dsp:nvSpPr>
        <dsp:cNvPr id="0" name=""/>
        <dsp:cNvSpPr/>
      </dsp:nvSpPr>
      <dsp:spPr>
        <a:xfrm>
          <a:off x="2044614" y="3210233"/>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D3246-C2CD-45D0-BF11-D108EB5B98B9}">
      <dsp:nvSpPr>
        <dsp:cNvPr id="0" name=""/>
        <dsp:cNvSpPr/>
      </dsp:nvSpPr>
      <dsp:spPr>
        <a:xfrm>
          <a:off x="2197960" y="3248413"/>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Best used in highly motivated patients, as medication adherence is an issue.</a:t>
          </a:r>
          <a:endParaRPr lang="en-US" sz="2100" kern="1200"/>
        </a:p>
      </dsp:txBody>
      <dsp:txXfrm>
        <a:off x="2197960" y="3248413"/>
        <a:ext cx="8025110" cy="763590"/>
      </dsp:txXfrm>
    </dsp:sp>
    <dsp:sp modelId="{FB965645-2968-4C3E-BDA1-4C35EBDCE67D}">
      <dsp:nvSpPr>
        <dsp:cNvPr id="0" name=""/>
        <dsp:cNvSpPr/>
      </dsp:nvSpPr>
      <dsp:spPr>
        <a:xfrm>
          <a:off x="2044614" y="4012003"/>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88AE4-F885-41F6-9598-9A02439BEBF0}">
      <dsp:nvSpPr>
        <dsp:cNvPr id="0" name=""/>
        <dsp:cNvSpPr/>
      </dsp:nvSpPr>
      <dsp:spPr>
        <a:xfrm>
          <a:off x="2197960" y="4050183"/>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u="sng" kern="1200" baseline="0" dirty="0">
              <a:solidFill>
                <a:srgbClr val="FF0000"/>
              </a:solidFill>
            </a:rPr>
            <a:t>Topiramate</a:t>
          </a:r>
          <a:r>
            <a:rPr lang="en-US" sz="2400" b="0" i="0" u="sng" kern="1200" baseline="0" dirty="0">
              <a:solidFill>
                <a:srgbClr val="FF0000"/>
              </a:solidFill>
            </a:rPr>
            <a:t> </a:t>
          </a:r>
          <a:r>
            <a:rPr lang="en-US" sz="2400" b="1" i="0" u="sng" kern="1200" baseline="0" dirty="0">
              <a:solidFill>
                <a:srgbClr val="FF0000"/>
              </a:solidFill>
            </a:rPr>
            <a:t>:</a:t>
          </a:r>
          <a:endParaRPr lang="en-US" sz="2400" u="sng" kern="1200" dirty="0">
            <a:solidFill>
              <a:srgbClr val="FF0000"/>
            </a:solidFill>
          </a:endParaRPr>
        </a:p>
      </dsp:txBody>
      <dsp:txXfrm>
        <a:off x="2197960" y="4050183"/>
        <a:ext cx="8025110" cy="763590"/>
      </dsp:txXfrm>
    </dsp:sp>
    <dsp:sp modelId="{1E0E2A9C-2E27-4FEF-813A-0074CA3B698D}">
      <dsp:nvSpPr>
        <dsp:cNvPr id="0" name=""/>
        <dsp:cNvSpPr/>
      </dsp:nvSpPr>
      <dsp:spPr>
        <a:xfrm>
          <a:off x="2044614" y="4813773"/>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E836FB-A23B-4A3B-867C-E0F27393D78E}">
      <dsp:nvSpPr>
        <dsp:cNvPr id="0" name=""/>
        <dsp:cNvSpPr/>
      </dsp:nvSpPr>
      <dsp:spPr>
        <a:xfrm>
          <a:off x="2197960" y="4851952"/>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Anticonvulsant that potentiates GABA and inhibits glutamate receptors.</a:t>
          </a:r>
          <a:endParaRPr lang="en-US" sz="2100" kern="1200"/>
        </a:p>
      </dsp:txBody>
      <dsp:txXfrm>
        <a:off x="2197960" y="4851952"/>
        <a:ext cx="8025110" cy="763590"/>
      </dsp:txXfrm>
    </dsp:sp>
    <dsp:sp modelId="{189F814B-D37C-4EF6-8644-36E1CD3F526C}">
      <dsp:nvSpPr>
        <dsp:cNvPr id="0" name=""/>
        <dsp:cNvSpPr/>
      </dsp:nvSpPr>
      <dsp:spPr>
        <a:xfrm>
          <a:off x="2044614" y="5615542"/>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05ED9-1574-49FD-9537-138C77AAC5B6}">
      <dsp:nvSpPr>
        <dsp:cNvPr id="0" name=""/>
        <dsp:cNvSpPr/>
      </dsp:nvSpPr>
      <dsp:spPr>
        <a:xfrm>
          <a:off x="2197960" y="5653722"/>
          <a:ext cx="8025110" cy="7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dirty="0"/>
            <a:t>Reduces desire for alcohol and decreases alcohol use.</a:t>
          </a:r>
          <a:endParaRPr lang="en-US" sz="2100" kern="1200" dirty="0"/>
        </a:p>
      </dsp:txBody>
      <dsp:txXfrm>
        <a:off x="2197960" y="5653722"/>
        <a:ext cx="8025110" cy="763590"/>
      </dsp:txXfrm>
    </dsp:sp>
    <dsp:sp modelId="{C60A999A-9107-45F7-A049-1EBA7F9C9981}">
      <dsp:nvSpPr>
        <dsp:cNvPr id="0" name=""/>
        <dsp:cNvSpPr/>
      </dsp:nvSpPr>
      <dsp:spPr>
        <a:xfrm>
          <a:off x="2044614" y="6417312"/>
          <a:ext cx="81784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D4D28-D841-44AC-A18D-F20AA7F7A140}">
      <dsp:nvSpPr>
        <dsp:cNvPr id="0" name=""/>
        <dsp:cNvSpPr/>
      </dsp:nvSpPr>
      <dsp:spPr>
        <a:xfrm>
          <a:off x="0" y="558"/>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585F9-587C-4835-9D0F-E5532BB43BD0}">
      <dsp:nvSpPr>
        <dsp:cNvPr id="0" name=""/>
        <dsp:cNvSpPr/>
      </dsp:nvSpPr>
      <dsp:spPr>
        <a:xfrm>
          <a:off x="0" y="558"/>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baseline="0" dirty="0">
              <a:highlight>
                <a:srgbClr val="FFFF00"/>
              </a:highlight>
            </a:rPr>
            <a:t>Phenobarbital, pentobarbital </a:t>
          </a:r>
          <a:endParaRPr lang="en-US" sz="2800" b="1" kern="1200" dirty="0">
            <a:highlight>
              <a:srgbClr val="FFFF00"/>
            </a:highlight>
          </a:endParaRPr>
        </a:p>
      </dsp:txBody>
      <dsp:txXfrm>
        <a:off x="0" y="558"/>
        <a:ext cx="10495723" cy="653431"/>
      </dsp:txXfrm>
    </dsp:sp>
    <dsp:sp modelId="{27A94C30-534A-45FB-94E9-6CF29627837D}">
      <dsp:nvSpPr>
        <dsp:cNvPr id="0" name=""/>
        <dsp:cNvSpPr/>
      </dsp:nvSpPr>
      <dsp:spPr>
        <a:xfrm>
          <a:off x="0" y="653989"/>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13DC7-255F-4F7B-98D6-E7A44923A38A}">
      <dsp:nvSpPr>
        <dsp:cNvPr id="0" name=""/>
        <dsp:cNvSpPr/>
      </dsp:nvSpPr>
      <dsp:spPr>
        <a:xfrm>
          <a:off x="0" y="653989"/>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Potentiate the effects of GABA by binding to the receptor and increasing duration of chloride channel opening.</a:t>
          </a:r>
        </a:p>
      </dsp:txBody>
      <dsp:txXfrm>
        <a:off x="0" y="653989"/>
        <a:ext cx="10495723" cy="653431"/>
      </dsp:txXfrm>
    </dsp:sp>
    <dsp:sp modelId="{E77DCD98-C6AC-41B2-89D8-66DED457ADD6}">
      <dsp:nvSpPr>
        <dsp:cNvPr id="0" name=""/>
        <dsp:cNvSpPr/>
      </dsp:nvSpPr>
      <dsp:spPr>
        <a:xfrm>
          <a:off x="0" y="1307420"/>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50771-87C4-418F-8A42-90A6A2CD5432}">
      <dsp:nvSpPr>
        <dsp:cNvPr id="0" name=""/>
        <dsp:cNvSpPr/>
      </dsp:nvSpPr>
      <dsp:spPr>
        <a:xfrm>
          <a:off x="0" y="1307420"/>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Used in the treatment of </a:t>
          </a:r>
          <a:r>
            <a:rPr lang="en-US" sz="1800" kern="1200" dirty="0">
              <a:solidFill>
                <a:srgbClr val="FF0000"/>
              </a:solidFill>
            </a:rPr>
            <a:t>epilepsy and as anesthetics </a:t>
          </a:r>
        </a:p>
      </dsp:txBody>
      <dsp:txXfrm>
        <a:off x="0" y="1307420"/>
        <a:ext cx="10495723" cy="653431"/>
      </dsp:txXfrm>
    </dsp:sp>
    <dsp:sp modelId="{66966D64-ED8C-447B-A30F-3821D52A570E}">
      <dsp:nvSpPr>
        <dsp:cNvPr id="0" name=""/>
        <dsp:cNvSpPr/>
      </dsp:nvSpPr>
      <dsp:spPr>
        <a:xfrm>
          <a:off x="0" y="1960851"/>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BFBD9-529F-4C4E-9F9C-1E7A1AA14545}">
      <dsp:nvSpPr>
        <dsp:cNvPr id="0" name=""/>
        <dsp:cNvSpPr/>
      </dsp:nvSpPr>
      <dsp:spPr>
        <a:xfrm>
          <a:off x="0" y="1960851"/>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dirty="0"/>
            <a:t>have a lower margin of safety relative to BZDs.</a:t>
          </a:r>
          <a:endParaRPr lang="en-US" sz="1800" kern="1200" dirty="0"/>
        </a:p>
      </dsp:txBody>
      <dsp:txXfrm>
        <a:off x="0" y="1960851"/>
        <a:ext cx="10495723" cy="653431"/>
      </dsp:txXfrm>
    </dsp:sp>
    <dsp:sp modelId="{80EDC866-61DF-4670-8D9E-3BC9E9E01856}">
      <dsp:nvSpPr>
        <dsp:cNvPr id="0" name=""/>
        <dsp:cNvSpPr/>
      </dsp:nvSpPr>
      <dsp:spPr>
        <a:xfrm>
          <a:off x="0" y="2614283"/>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10360-0207-4E9A-825E-2D0C81A817AB}">
      <dsp:nvSpPr>
        <dsp:cNvPr id="0" name=""/>
        <dsp:cNvSpPr/>
      </dsp:nvSpPr>
      <dsp:spPr>
        <a:xfrm>
          <a:off x="0" y="2614283"/>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They are synergistic in combination with BZDs ,respiratory depression can occur.</a:t>
          </a:r>
          <a:endParaRPr lang="en-US" sz="1800" kern="1200"/>
        </a:p>
      </dsp:txBody>
      <dsp:txXfrm>
        <a:off x="0" y="2614283"/>
        <a:ext cx="10495723" cy="653431"/>
      </dsp:txXfrm>
    </dsp:sp>
    <dsp:sp modelId="{9B29ED80-B60D-4DC1-91BE-B470784AF91C}">
      <dsp:nvSpPr>
        <dsp:cNvPr id="0" name=""/>
        <dsp:cNvSpPr/>
      </dsp:nvSpPr>
      <dsp:spPr>
        <a:xfrm>
          <a:off x="0" y="3267714"/>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5B5AC-75AC-4875-9425-E84AD5AC0ACD}">
      <dsp:nvSpPr>
        <dsp:cNvPr id="0" name=""/>
        <dsp:cNvSpPr/>
      </dsp:nvSpPr>
      <dsp:spPr>
        <a:xfrm>
          <a:off x="0" y="3267714"/>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t</a:t>
          </a:r>
          <a:r>
            <a:rPr lang="en-US" sz="1800" b="0" i="0" kern="1200"/>
            <a:t>hey are physiologically addicting if taken in high doses over 1 month </a:t>
          </a:r>
          <a:endParaRPr lang="en-US" sz="1800" kern="1200"/>
        </a:p>
      </dsp:txBody>
      <dsp:txXfrm>
        <a:off x="0" y="3267714"/>
        <a:ext cx="10495723" cy="653431"/>
      </dsp:txXfrm>
    </dsp:sp>
    <dsp:sp modelId="{10FC0623-9CAD-4792-B2AE-A383D8F45195}">
      <dsp:nvSpPr>
        <dsp:cNvPr id="0" name=""/>
        <dsp:cNvSpPr/>
      </dsp:nvSpPr>
      <dsp:spPr>
        <a:xfrm>
          <a:off x="0" y="3921145"/>
          <a:ext cx="10495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95E47-D25B-451A-9FB7-97580F80300A}">
      <dsp:nvSpPr>
        <dsp:cNvPr id="0" name=""/>
        <dsp:cNvSpPr/>
      </dsp:nvSpPr>
      <dsp:spPr>
        <a:xfrm>
          <a:off x="0" y="3921145"/>
          <a:ext cx="10495723" cy="65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dirty="0"/>
            <a:t>Overdose: </a:t>
          </a:r>
          <a:r>
            <a:rPr lang="en-US" sz="1800" b="1" i="0" kern="1200" baseline="0" dirty="0"/>
            <a:t>respiratory depression </a:t>
          </a:r>
          <a:endParaRPr lang="en-US" sz="1800" kern="1200" dirty="0"/>
        </a:p>
      </dsp:txBody>
      <dsp:txXfrm>
        <a:off x="0" y="3921145"/>
        <a:ext cx="10495723" cy="653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F55AA-99BE-4751-BAF6-6A4347AE425D}">
      <dsp:nvSpPr>
        <dsp:cNvPr id="0" name=""/>
        <dsp:cNvSpPr/>
      </dsp:nvSpPr>
      <dsp:spPr>
        <a:xfrm>
          <a:off x="0" y="1804"/>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2753B-82F6-4464-9794-88DE0DB5F157}">
      <dsp:nvSpPr>
        <dsp:cNvPr id="0" name=""/>
        <dsp:cNvSpPr/>
      </dsp:nvSpPr>
      <dsp:spPr>
        <a:xfrm>
          <a:off x="0" y="1804"/>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latin typeface="+mj-lt"/>
            </a:rPr>
            <a:t>Abrupt abstinence after chronic use can be </a:t>
          </a:r>
          <a:r>
            <a:rPr lang="en-US" sz="2400" b="1" i="0" kern="1200" baseline="0" dirty="0">
              <a:latin typeface="+mj-lt"/>
            </a:rPr>
            <a:t>life threatening</a:t>
          </a:r>
          <a:r>
            <a:rPr lang="en-US" sz="2400" b="0" i="0" kern="1200" baseline="0" dirty="0"/>
            <a:t>.</a:t>
          </a:r>
          <a:endParaRPr lang="en-US" sz="2400" kern="1200" dirty="0"/>
        </a:p>
      </dsp:txBody>
      <dsp:txXfrm>
        <a:off x="0" y="1804"/>
        <a:ext cx="10168127" cy="615235"/>
      </dsp:txXfrm>
    </dsp:sp>
    <dsp:sp modelId="{D7545272-4DE1-4337-99AF-63FDC9ED7EC0}">
      <dsp:nvSpPr>
        <dsp:cNvPr id="0" name=""/>
        <dsp:cNvSpPr/>
      </dsp:nvSpPr>
      <dsp:spPr>
        <a:xfrm>
          <a:off x="0" y="617039"/>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59F21-C1A5-4F94-A000-215679FF33B7}">
      <dsp:nvSpPr>
        <dsp:cNvPr id="0" name=""/>
        <dsp:cNvSpPr/>
      </dsp:nvSpPr>
      <dsp:spPr>
        <a:xfrm>
          <a:off x="0" y="617039"/>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solidFill>
                <a:srgbClr val="FF0000"/>
              </a:solidFill>
            </a:rPr>
            <a:t>Clinical Presentation :</a:t>
          </a:r>
          <a:endParaRPr lang="en-US" sz="2400" kern="1200" dirty="0">
            <a:solidFill>
              <a:srgbClr val="FF0000"/>
            </a:solidFill>
          </a:endParaRPr>
        </a:p>
      </dsp:txBody>
      <dsp:txXfrm>
        <a:off x="0" y="617039"/>
        <a:ext cx="10168127" cy="615235"/>
      </dsp:txXfrm>
    </dsp:sp>
    <dsp:sp modelId="{1FC25980-EAED-4B8E-B17F-680A7C2E981A}">
      <dsp:nvSpPr>
        <dsp:cNvPr id="0" name=""/>
        <dsp:cNvSpPr/>
      </dsp:nvSpPr>
      <dsp:spPr>
        <a:xfrm>
          <a:off x="0" y="1232274"/>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15B4E-7DA6-4E8E-8C99-76678006D3E0}">
      <dsp:nvSpPr>
        <dsp:cNvPr id="0" name=""/>
        <dsp:cNvSpPr/>
      </dsp:nvSpPr>
      <dsp:spPr>
        <a:xfrm>
          <a:off x="0" y="1232274"/>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t>S</a:t>
          </a:r>
          <a:r>
            <a:rPr lang="en-US" sz="2400" b="0" i="0" kern="1200" baseline="0" dirty="0">
              <a:latin typeface="+mj-lt"/>
            </a:rPr>
            <a:t>igns and symptoms of withdrawal are the same as these of alcohol withdrawal</a:t>
          </a:r>
          <a:r>
            <a:rPr lang="en-US" sz="2400" b="0" i="0" kern="1200" baseline="0" dirty="0"/>
            <a:t>. </a:t>
          </a:r>
          <a:endParaRPr lang="en-US" sz="2400" kern="1200" dirty="0"/>
        </a:p>
      </dsp:txBody>
      <dsp:txXfrm>
        <a:off x="0" y="1232274"/>
        <a:ext cx="10168127" cy="615235"/>
      </dsp:txXfrm>
    </dsp:sp>
    <dsp:sp modelId="{2A41E2A4-7B29-4F73-80CA-B2A48B03561A}">
      <dsp:nvSpPr>
        <dsp:cNvPr id="0" name=""/>
        <dsp:cNvSpPr/>
      </dsp:nvSpPr>
      <dsp:spPr>
        <a:xfrm>
          <a:off x="0" y="184751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C2659-166E-4DF1-8CBA-BCDB3796B6F5}">
      <dsp:nvSpPr>
        <dsp:cNvPr id="0" name=""/>
        <dsp:cNvSpPr/>
      </dsp:nvSpPr>
      <dsp:spPr>
        <a:xfrm>
          <a:off x="0" y="1847510"/>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latin typeface="+mj-lt"/>
            </a:rPr>
            <a:t>Tonic-</a:t>
          </a:r>
          <a:r>
            <a:rPr lang="en-US" sz="2400" b="0" i="0" kern="1200" baseline="0" dirty="0" err="1">
              <a:latin typeface="+mj-lt"/>
            </a:rPr>
            <a:t>clonic</a:t>
          </a:r>
          <a:r>
            <a:rPr lang="en-US" sz="2400" b="0" i="0" kern="1200" baseline="0" dirty="0">
              <a:latin typeface="+mj-lt"/>
            </a:rPr>
            <a:t> seizures may occur and can be </a:t>
          </a:r>
          <a:r>
            <a:rPr lang="en-US" sz="2400" b="1" i="0" kern="1200" baseline="0" dirty="0">
              <a:latin typeface="+mj-lt"/>
            </a:rPr>
            <a:t>life threatening</a:t>
          </a:r>
          <a:r>
            <a:rPr lang="en-US" sz="2400" b="1" i="0" kern="1200" baseline="0" dirty="0"/>
            <a:t>.</a:t>
          </a:r>
          <a:endParaRPr lang="en-US" sz="2400" kern="1200" dirty="0"/>
        </a:p>
      </dsp:txBody>
      <dsp:txXfrm>
        <a:off x="0" y="1847510"/>
        <a:ext cx="10168127" cy="615235"/>
      </dsp:txXfrm>
    </dsp:sp>
    <dsp:sp modelId="{9B7932A2-37FF-4082-BB0B-6AC8CA71F970}">
      <dsp:nvSpPr>
        <dsp:cNvPr id="0" name=""/>
        <dsp:cNvSpPr/>
      </dsp:nvSpPr>
      <dsp:spPr>
        <a:xfrm>
          <a:off x="0" y="2462745"/>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B855C-AD6C-423C-9B8D-A997CA219D15}">
      <dsp:nvSpPr>
        <dsp:cNvPr id="0" name=""/>
        <dsp:cNvSpPr/>
      </dsp:nvSpPr>
      <dsp:spPr>
        <a:xfrm>
          <a:off x="0" y="2462745"/>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solidFill>
                <a:srgbClr val="FF0000"/>
              </a:solidFill>
            </a:rPr>
            <a:t>Treatment :</a:t>
          </a:r>
          <a:endParaRPr lang="en-US" sz="2400" kern="1200" dirty="0">
            <a:solidFill>
              <a:srgbClr val="FF0000"/>
            </a:solidFill>
          </a:endParaRPr>
        </a:p>
      </dsp:txBody>
      <dsp:txXfrm>
        <a:off x="0" y="2462745"/>
        <a:ext cx="10168127" cy="615235"/>
      </dsp:txXfrm>
    </dsp:sp>
    <dsp:sp modelId="{E8ED18D1-A91F-418E-AC41-D7A088ADC5DE}">
      <dsp:nvSpPr>
        <dsp:cNvPr id="0" name=""/>
        <dsp:cNvSpPr/>
      </dsp:nvSpPr>
      <dsp:spPr>
        <a:xfrm>
          <a:off x="0" y="307798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0E0DA-09E1-406C-892B-A63617C6FAB3}">
      <dsp:nvSpPr>
        <dsp:cNvPr id="0" name=""/>
        <dsp:cNvSpPr/>
      </dsp:nvSpPr>
      <dsp:spPr>
        <a:xfrm>
          <a:off x="0" y="3077980"/>
          <a:ext cx="10168127" cy="61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latin typeface="+mj-lt"/>
            </a:rPr>
            <a:t>Benzodiazepines (stabilize patient, then taper gradually).</a:t>
          </a:r>
          <a:endParaRPr lang="en-US" sz="2400" kern="1200" dirty="0">
            <a:latin typeface="+mj-lt"/>
          </a:endParaRPr>
        </a:p>
      </dsp:txBody>
      <dsp:txXfrm>
        <a:off x="0" y="3077980"/>
        <a:ext cx="10168127" cy="61523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3:09:45.805"/>
    </inkml:context>
    <inkml:brush xml:id="br0">
      <inkml:brushProperty name="width" value="0.06" units="cm"/>
      <inkml:brushProperty name="height" value="0.06" units="cm"/>
    </inkml:brush>
  </inkml:definitions>
  <inkml:trace contextRef="#ctx0" brushRef="#br0">111 130 12287,'0'-36'0,"0"-1"0,-3 12 0,-4 3 0,-8 13 0,-2 9 0,0 7 0,2 8 0,1-6 0,-8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3:27:40.525"/>
    </inkml:context>
    <inkml:brush xml:id="br0">
      <inkml:brushProperty name="width" value="0.06" units="cm"/>
      <inkml:brushProperty name="height" value="0.06" units="cm"/>
    </inkml:brush>
  </inkml:definitions>
  <inkml:trace contextRef="#ctx0" brushRef="#br0">23 181 12287,'0'-49'0,"0"5"0,0-2 0,0 21 0,-2 11 0,-6 11 0,6 18 0,-6 0 0,6 4 0,2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55ABF-4F83-41E6-B075-7EED63B37B05}" type="datetimeFigureOut">
              <a:rPr lang="en-GB" smtClean="0"/>
              <a:t>15/01/2024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95078-13D2-4932-AAF4-B83E88D8A303}" type="slidenum">
              <a:rPr lang="en-GB" smtClean="0"/>
              <a:t>‹#›</a:t>
            </a:fld>
            <a:endParaRPr lang="en-GB"/>
          </a:p>
        </p:txBody>
      </p:sp>
    </p:spTree>
    <p:extLst>
      <p:ext uri="{BB962C8B-B14F-4D97-AF65-F5344CB8AC3E}">
        <p14:creationId xmlns:p14="http://schemas.microsoft.com/office/powerpoint/2010/main" val="1482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a:extLst>
              <a:ext uri="{FF2B5EF4-FFF2-40B4-BE49-F238E27FC236}">
                <a16:creationId xmlns:a16="http://schemas.microsoft.com/office/drawing/2014/main" id="{8DBBA4C6-31EC-4C8B-A656-118F112D0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a:extLst>
              <a:ext uri="{FF2B5EF4-FFF2-40B4-BE49-F238E27FC236}">
                <a16:creationId xmlns:a16="http://schemas.microsoft.com/office/drawing/2014/main" id="{A5074CFE-5208-4A4A-BAE6-81417B6F8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49" name="Shape 57349"/>
        <p:cNvGrpSpPr/>
        <p:nvPr/>
      </p:nvGrpSpPr>
      <p:grpSpPr>
        <a:xfrm>
          <a:off x="0" y="0"/>
          <a:ext cx="0" cy="0"/>
          <a:chOff x="0" y="0"/>
          <a:chExt cx="0" cy="0"/>
        </a:xfrm>
      </p:grpSpPr>
      <p:sp>
        <p:nvSpPr>
          <p:cNvPr id="57350" name="Google Shape;57350;g6b25b9863c72c80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51" name="Google Shape;57351;g6b25b9863c72c80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52" name="Google Shape;57352;g6b25b9863c72c80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55" name="Shape 57355"/>
        <p:cNvGrpSpPr/>
        <p:nvPr/>
      </p:nvGrpSpPr>
      <p:grpSpPr>
        <a:xfrm>
          <a:off x="0" y="0"/>
          <a:ext cx="0" cy="0"/>
          <a:chOff x="0" y="0"/>
          <a:chExt cx="0" cy="0"/>
        </a:xfrm>
      </p:grpSpPr>
      <p:sp>
        <p:nvSpPr>
          <p:cNvPr id="57356" name="Google Shape;57356;g6b25b9863c72c803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57" name="Google Shape;57357;g6b25b9863c72c803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58" name="Google Shape;57358;g6b25b9863c72c803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8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08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403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140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C764DE79-268F-4C1A-8933-263129D2AF90}"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85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835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61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917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776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5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849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2137759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7.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diagramLayout" Target="../diagrams/layout4.xml" /><Relationship Id="rId7" Type="http://schemas.openxmlformats.org/officeDocument/2006/relationships/image" Target="../media/image11.pn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ustomXml" Target="../ink/ink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customXml" Target="../ink/ink2.xml"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AC3938-1BA5-0946-93C8-57A144A5E750}"/>
              </a:ext>
            </a:extLst>
          </p:cNvPr>
          <p:cNvSpPr txBox="1"/>
          <p:nvPr/>
        </p:nvSpPr>
        <p:spPr>
          <a:xfrm>
            <a:off x="504825" y="476250"/>
            <a:ext cx="11687175" cy="3626278"/>
          </a:xfrm>
          <a:prstGeom prst="rect">
            <a:avLst/>
          </a:prstGeom>
          <a:solidFill>
            <a:schemeClr val="bg1">
              <a:alpha val="60000"/>
            </a:schemeClr>
          </a:solidFill>
          <a:ln w="38100" cap="sq">
            <a:solidFill>
              <a:schemeClr val="tx1"/>
            </a:solidFill>
            <a:miter lim="800000"/>
          </a:ln>
        </p:spPr>
        <p:txBody>
          <a:bodyPr vert="horz" lIns="274320" tIns="182880" rIns="274320" bIns="182880" rtlCol="0" anchor="ctr" anchorCtr="1">
            <a:noAutofit/>
          </a:bodyPr>
          <a:lstStyle/>
          <a:p>
            <a:pPr algn="ctr">
              <a:lnSpc>
                <a:spcPct val="90000"/>
              </a:lnSpc>
              <a:spcBef>
                <a:spcPct val="0"/>
              </a:spcBef>
              <a:spcAft>
                <a:spcPts val="600"/>
              </a:spcAft>
            </a:pPr>
            <a:r>
              <a:rPr lang="en-US" sz="6600" b="1" cap="all" spc="200" dirty="0">
                <a:solidFill>
                  <a:srgbClr val="FF0000"/>
                </a:solidFill>
                <a:ea typeface="+mj-ea"/>
                <a:cs typeface="+mj-cs"/>
              </a:rPr>
              <a:t>SUBSTANCE USE DISORDERS</a:t>
            </a:r>
          </a:p>
        </p:txBody>
      </p:sp>
      <p:sp>
        <p:nvSpPr>
          <p:cNvPr id="5" name="مستطيل 4">
            <a:extLst>
              <a:ext uri="{FF2B5EF4-FFF2-40B4-BE49-F238E27FC236}">
                <a16:creationId xmlns:a16="http://schemas.microsoft.com/office/drawing/2014/main" id="{8E630662-2403-80B4-8958-D18A63497313}"/>
              </a:ext>
            </a:extLst>
          </p:cNvPr>
          <p:cNvSpPr/>
          <p:nvPr/>
        </p:nvSpPr>
        <p:spPr>
          <a:xfrm>
            <a:off x="2997992" y="4387850"/>
            <a:ext cx="6196014" cy="1828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مربع نص 6">
            <a:extLst>
              <a:ext uri="{FF2B5EF4-FFF2-40B4-BE49-F238E27FC236}">
                <a16:creationId xmlns:a16="http://schemas.microsoft.com/office/drawing/2014/main" id="{C18FD77B-CE85-43E0-0C31-4E9F3B963067}"/>
              </a:ext>
            </a:extLst>
          </p:cNvPr>
          <p:cNvSpPr txBox="1"/>
          <p:nvPr/>
        </p:nvSpPr>
        <p:spPr>
          <a:xfrm>
            <a:off x="5197475" y="3729037"/>
            <a:ext cx="1828800" cy="1828800"/>
          </a:xfrm>
          <a:prstGeom prst="rect">
            <a:avLst/>
          </a:prstGeom>
          <a:noFill/>
        </p:spPr>
        <p:txBody>
          <a:bodyPr wrap="square" rtlCol="1">
            <a:spAutoFit/>
          </a:bodyPr>
          <a:lstStyle/>
          <a:p>
            <a:pPr algn="r"/>
            <a:endParaRPr lang="ar-JO" dirty="0"/>
          </a:p>
        </p:txBody>
      </p:sp>
      <p:sp>
        <p:nvSpPr>
          <p:cNvPr id="9" name="مربع نص 8">
            <a:extLst>
              <a:ext uri="{FF2B5EF4-FFF2-40B4-BE49-F238E27FC236}">
                <a16:creationId xmlns:a16="http://schemas.microsoft.com/office/drawing/2014/main" id="{737BB623-E57F-21F1-73B9-25D75BD26C8D}"/>
              </a:ext>
            </a:extLst>
          </p:cNvPr>
          <p:cNvSpPr txBox="1"/>
          <p:nvPr/>
        </p:nvSpPr>
        <p:spPr>
          <a:xfrm>
            <a:off x="2997992" y="4578975"/>
            <a:ext cx="6327775" cy="2123658"/>
          </a:xfrm>
          <a:prstGeom prst="rect">
            <a:avLst/>
          </a:prstGeom>
          <a:noFill/>
        </p:spPr>
        <p:txBody>
          <a:bodyPr wrap="square" rtlCol="1">
            <a:spAutoFit/>
          </a:bodyPr>
          <a:lstStyle/>
          <a:p>
            <a:pPr algn="ctr"/>
            <a:r>
              <a:rPr lang="en-GB" sz="4400" dirty="0" err="1">
                <a:solidFill>
                  <a:schemeClr val="bg1"/>
                </a:solidFill>
              </a:rPr>
              <a:t>Shahed</a:t>
            </a:r>
            <a:r>
              <a:rPr lang="en-GB" sz="4400" dirty="0">
                <a:solidFill>
                  <a:schemeClr val="bg1"/>
                </a:solidFill>
              </a:rPr>
              <a:t> </a:t>
            </a:r>
            <a:r>
              <a:rPr lang="en-GB" sz="4400" dirty="0" err="1">
                <a:solidFill>
                  <a:schemeClr val="bg1"/>
                </a:solidFill>
              </a:rPr>
              <a:t>Alqatawneh</a:t>
            </a:r>
            <a:endParaRPr lang="en-GB" sz="4400" dirty="0">
              <a:solidFill>
                <a:schemeClr val="bg1"/>
              </a:solidFill>
            </a:endParaRPr>
          </a:p>
          <a:p>
            <a:pPr algn="ctr"/>
            <a:r>
              <a:rPr lang="en-GB" sz="4400" dirty="0" err="1">
                <a:solidFill>
                  <a:schemeClr val="bg1"/>
                </a:solidFill>
              </a:rPr>
              <a:t>Abedalsalam</a:t>
            </a:r>
            <a:r>
              <a:rPr lang="en-GB" sz="4400" dirty="0">
                <a:solidFill>
                  <a:schemeClr val="bg1"/>
                </a:solidFill>
              </a:rPr>
              <a:t> </a:t>
            </a:r>
            <a:r>
              <a:rPr lang="en-GB" sz="4400" dirty="0" err="1">
                <a:solidFill>
                  <a:schemeClr val="bg1"/>
                </a:solidFill>
              </a:rPr>
              <a:t>Albshabsheh</a:t>
            </a:r>
            <a:endParaRPr lang="en-GB" sz="4400" dirty="0">
              <a:solidFill>
                <a:schemeClr val="bg1"/>
              </a:solidFill>
            </a:endParaRPr>
          </a:p>
          <a:p>
            <a:pPr algn="ctr"/>
            <a:endParaRPr lang="ar-JO" sz="4400" dirty="0">
              <a:solidFill>
                <a:schemeClr val="bg1"/>
              </a:solidFill>
            </a:endParaRPr>
          </a:p>
        </p:txBody>
      </p:sp>
    </p:spTree>
    <p:extLst>
      <p:ext uri="{BB962C8B-B14F-4D97-AF65-F5344CB8AC3E}">
        <p14:creationId xmlns:p14="http://schemas.microsoft.com/office/powerpoint/2010/main" val="159708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1722" y="12929"/>
            <a:ext cx="7729728" cy="1070345"/>
          </a:xfrm>
        </p:spPr>
        <p:txBody>
          <a:bodyPr>
            <a:normAutofit/>
          </a:bodyPr>
          <a:lstStyle/>
          <a:p>
            <a:r>
              <a:rPr lang="en-US" sz="5400" b="1" dirty="0">
                <a:solidFill>
                  <a:srgbClr val="FF0000"/>
                </a:solidFill>
                <a:highlight>
                  <a:srgbClr val="00FFFF"/>
                </a:highlight>
              </a:rPr>
              <a:t>ALCOHOL</a:t>
            </a:r>
            <a:endParaRPr lang="ar-JO" sz="5400" b="1" dirty="0">
              <a:solidFill>
                <a:srgbClr val="FF0000"/>
              </a:solidFill>
              <a:highlight>
                <a:srgbClr val="00FFFF"/>
              </a:highlight>
            </a:endParaRPr>
          </a:p>
        </p:txBody>
      </p:sp>
      <p:sp>
        <p:nvSpPr>
          <p:cNvPr id="3" name="Content Placeholder 2">
            <a:extLst>
              <a:ext uri="{FF2B5EF4-FFF2-40B4-BE49-F238E27FC236}">
                <a16:creationId xmlns:a16="http://schemas.microsoft.com/office/drawing/2014/main" id="{5141480A-1975-2BA2-984B-8BB5D32310C8}"/>
              </a:ext>
            </a:extLst>
          </p:cNvPr>
          <p:cNvSpPr>
            <a:spLocks noGrp="1"/>
          </p:cNvSpPr>
          <p:nvPr>
            <p:ph idx="1"/>
          </p:nvPr>
        </p:nvSpPr>
        <p:spPr>
          <a:xfrm>
            <a:off x="142911" y="1719055"/>
            <a:ext cx="11392099" cy="5532783"/>
          </a:xfrm>
        </p:spPr>
        <p:txBody>
          <a:bodyPr>
            <a:normAutofit/>
          </a:bodyPr>
          <a:lstStyle/>
          <a:p>
            <a:pPr lvl="0" algn="l" rtl="0"/>
            <a:r>
              <a:rPr lang="en-US" sz="2200" b="1" dirty="0">
                <a:solidFill>
                  <a:srgbClr val="FF0000"/>
                </a:solidFill>
              </a:rPr>
              <a:t>Alcohol</a:t>
            </a:r>
            <a:r>
              <a:rPr lang="en-US" sz="2200" b="1" dirty="0">
                <a:solidFill>
                  <a:schemeClr val="tx1">
                    <a:lumMod val="95000"/>
                    <a:lumOff val="5000"/>
                  </a:schemeClr>
                </a:solidFill>
              </a:rPr>
              <a:t> is a central nervous system </a:t>
            </a:r>
            <a:r>
              <a:rPr lang="en-US" sz="2200" b="1" dirty="0">
                <a:solidFill>
                  <a:srgbClr val="FF0000"/>
                </a:solidFill>
              </a:rPr>
              <a:t>depressant</a:t>
            </a:r>
            <a:r>
              <a:rPr lang="en-US" sz="2200" b="1" dirty="0">
                <a:solidFill>
                  <a:schemeClr val="tx1">
                    <a:lumMod val="95000"/>
                    <a:lumOff val="5000"/>
                  </a:schemeClr>
                </a:solidFill>
              </a:rPr>
              <a:t>. It can change your mood, behavior, and self-control. It can cause problems with memory and thinking clearly. </a:t>
            </a:r>
          </a:p>
          <a:p>
            <a:pPr lvl="0" algn="l" rtl="0"/>
            <a:r>
              <a:rPr lang="en-US" sz="2200" b="1" dirty="0">
                <a:solidFill>
                  <a:schemeClr val="tx1">
                    <a:lumMod val="95000"/>
                    <a:lumOff val="5000"/>
                  </a:schemeClr>
                </a:solidFill>
              </a:rPr>
              <a:t>Alcohol can also affect your </a:t>
            </a:r>
            <a:r>
              <a:rPr lang="en-US" sz="2200" b="1" dirty="0">
                <a:solidFill>
                  <a:srgbClr val="FF0000"/>
                </a:solidFill>
              </a:rPr>
              <a:t>coordination and physical control.</a:t>
            </a:r>
            <a:endParaRPr lang="ar-JO" sz="2200" b="1" dirty="0">
              <a:solidFill>
                <a:srgbClr val="FF0000"/>
              </a:solidFill>
            </a:endParaRPr>
          </a:p>
          <a:p>
            <a:pPr lvl="0" algn="l" rtl="0"/>
            <a:endParaRPr lang="en-US" sz="2200" b="1" dirty="0">
              <a:solidFill>
                <a:schemeClr val="tx1">
                  <a:lumMod val="95000"/>
                  <a:lumOff val="5000"/>
                </a:schemeClr>
              </a:solidFill>
            </a:endParaRPr>
          </a:p>
          <a:p>
            <a:pPr algn="l" rtl="0"/>
            <a:r>
              <a:rPr lang="en-US" sz="2200" b="1" dirty="0">
                <a:solidFill>
                  <a:schemeClr val="tx1">
                    <a:lumMod val="95000"/>
                    <a:lumOff val="5000"/>
                  </a:schemeClr>
                </a:solidFill>
              </a:rPr>
              <a:t>Alcohol </a:t>
            </a:r>
            <a:r>
              <a:rPr lang="en-US" sz="2200" b="1" dirty="0">
                <a:solidFill>
                  <a:srgbClr val="FF0000"/>
                </a:solidFill>
              </a:rPr>
              <a:t>activates</a:t>
            </a:r>
            <a:r>
              <a:rPr lang="en-US" sz="2200" b="1" dirty="0">
                <a:solidFill>
                  <a:schemeClr val="tx1">
                    <a:lumMod val="95000"/>
                    <a:lumOff val="5000"/>
                  </a:schemeClr>
                </a:solidFill>
              </a:rPr>
              <a:t> gamma-aminobutyric acid (GABA), dopamine, and serotonin receptors in the central nervous system (CNS)</a:t>
            </a:r>
            <a:r>
              <a:rPr lang="en-GB" sz="2200" b="1" dirty="0">
                <a:solidFill>
                  <a:schemeClr val="tx1">
                    <a:lumMod val="95000"/>
                    <a:lumOff val="5000"/>
                  </a:schemeClr>
                </a:solidFill>
              </a:rPr>
              <a:t>.</a:t>
            </a:r>
            <a:endParaRPr lang="ar-JO" sz="2200" b="1" dirty="0">
              <a:solidFill>
                <a:schemeClr val="tx1">
                  <a:lumMod val="95000"/>
                  <a:lumOff val="5000"/>
                </a:schemeClr>
              </a:solidFill>
            </a:endParaRPr>
          </a:p>
          <a:p>
            <a:pPr marL="0" indent="0" algn="l" rtl="0">
              <a:buNone/>
            </a:pPr>
            <a:endParaRPr lang="en-US" sz="2200" b="1" dirty="0">
              <a:solidFill>
                <a:schemeClr val="tx1">
                  <a:lumMod val="95000"/>
                  <a:lumOff val="5000"/>
                </a:schemeClr>
              </a:solidFill>
            </a:endParaRPr>
          </a:p>
          <a:p>
            <a:pPr algn="l" rtl="0"/>
            <a:r>
              <a:rPr lang="en-US" sz="2200" b="1" dirty="0">
                <a:solidFill>
                  <a:schemeClr val="tx1">
                    <a:lumMod val="95000"/>
                    <a:lumOff val="5000"/>
                  </a:schemeClr>
                </a:solidFill>
              </a:rPr>
              <a:t>Thus, alcohol abuse can produce serious </a:t>
            </a:r>
            <a:r>
              <a:rPr lang="en-US" sz="2200" b="1" u="sng" dirty="0">
                <a:solidFill>
                  <a:schemeClr val="tx1">
                    <a:lumMod val="95000"/>
                    <a:lumOff val="5000"/>
                  </a:schemeClr>
                </a:solidFill>
              </a:rPr>
              <a:t>temporary</a:t>
            </a:r>
            <a:r>
              <a:rPr lang="en-US" sz="2200" b="1" dirty="0">
                <a:solidFill>
                  <a:schemeClr val="tx1">
                    <a:lumMod val="95000"/>
                    <a:lumOff val="5000"/>
                  </a:schemeClr>
                </a:solidFill>
              </a:rPr>
              <a:t> psychological symptoms including depression, anxiety, and psychoses. </a:t>
            </a:r>
          </a:p>
          <a:p>
            <a:pPr algn="l" rtl="0"/>
            <a:r>
              <a:rPr lang="en-US" sz="2200" b="1" dirty="0">
                <a:solidFill>
                  <a:schemeClr val="tx1">
                    <a:lumMod val="95000"/>
                    <a:lumOff val="5000"/>
                  </a:schemeClr>
                </a:solidFill>
              </a:rPr>
              <a:t>On Long-term, escalating levels of alcohol consumption can produce tolerance as well as adaptation of the body that cessation of use can precipitate a withdrawal syndrome.</a:t>
            </a:r>
          </a:p>
          <a:p>
            <a:pPr lvl="0"/>
            <a:endParaRPr lang="ar-JO" dirty="0">
              <a:solidFill>
                <a:schemeClr val="bg1"/>
              </a:solidFill>
            </a:endParaRPr>
          </a:p>
        </p:txBody>
      </p:sp>
      <p:pic>
        <p:nvPicPr>
          <p:cNvPr id="6" name="Picture 5"/>
          <p:cNvPicPr>
            <a:picLocks noChangeAspect="1"/>
          </p:cNvPicPr>
          <p:nvPr/>
        </p:nvPicPr>
        <p:blipFill>
          <a:blip r:embed="rId2"/>
          <a:stretch>
            <a:fillRect/>
          </a:stretch>
        </p:blipFill>
        <p:spPr>
          <a:xfrm>
            <a:off x="4651512" y="-13249276"/>
            <a:ext cx="6082749" cy="8756789"/>
          </a:xfrm>
          <a:prstGeom prst="rect">
            <a:avLst/>
          </a:prstGeom>
        </p:spPr>
      </p:pic>
      <p:pic>
        <p:nvPicPr>
          <p:cNvPr id="7" name="Picture 6"/>
          <p:cNvPicPr>
            <a:picLocks noChangeAspect="1"/>
          </p:cNvPicPr>
          <p:nvPr/>
        </p:nvPicPr>
        <p:blipFill>
          <a:blip r:embed="rId3"/>
          <a:stretch>
            <a:fillRect/>
          </a:stretch>
        </p:blipFill>
        <p:spPr>
          <a:xfrm>
            <a:off x="9715355" y="12929"/>
            <a:ext cx="2476645" cy="1659352"/>
          </a:xfrm>
          <a:prstGeom prst="rect">
            <a:avLst/>
          </a:prstGeom>
        </p:spPr>
      </p:pic>
    </p:spTree>
    <p:extLst>
      <p:ext uri="{BB962C8B-B14F-4D97-AF65-F5344CB8AC3E}">
        <p14:creationId xmlns:p14="http://schemas.microsoft.com/office/powerpoint/2010/main" val="56260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65040" y="293299"/>
            <a:ext cx="8229600" cy="897326"/>
          </a:xfrm>
        </p:spPr>
        <p:txBody>
          <a:bodyPr/>
          <a:lstStyle/>
          <a:p>
            <a:pPr rtl="0"/>
            <a:r>
              <a:rPr lang="en-US" b="1" dirty="0">
                <a:solidFill>
                  <a:srgbClr val="FF0000"/>
                </a:solidFill>
                <a:latin typeface="+mn-lt"/>
              </a:rPr>
              <a:t>Alcohol Intoxication</a:t>
            </a:r>
          </a:p>
        </p:txBody>
      </p:sp>
      <p:sp>
        <p:nvSpPr>
          <p:cNvPr id="3" name="عنصر نائب للمحتوى 2"/>
          <p:cNvSpPr>
            <a:spLocks noGrp="1"/>
          </p:cNvSpPr>
          <p:nvPr>
            <p:ph idx="1"/>
          </p:nvPr>
        </p:nvSpPr>
        <p:spPr>
          <a:xfrm>
            <a:off x="215615" y="1460639"/>
            <a:ext cx="11262010" cy="4889361"/>
          </a:xfrm>
        </p:spPr>
        <p:txBody>
          <a:bodyPr>
            <a:normAutofit/>
          </a:bodyPr>
          <a:lstStyle/>
          <a:p>
            <a:pPr algn="l" rtl="0"/>
            <a:r>
              <a:rPr lang="en-US" sz="2400" b="1" dirty="0"/>
              <a:t>Alcohol intoxication (also called simple drunkenness) according to </a:t>
            </a:r>
            <a:r>
              <a:rPr lang="en-US" sz="2400" b="1" dirty="0">
                <a:solidFill>
                  <a:srgbClr val="FF0000"/>
                </a:solidFill>
              </a:rPr>
              <a:t>DSM-5 diagnostic criteria </a:t>
            </a:r>
            <a:r>
              <a:rPr lang="en-US" sz="2400" b="1" dirty="0"/>
              <a:t>are based on evidence of recent ingestion of ethanol, maladaptive behavior, and at least one of several possible physiological correlates of intoxication.</a:t>
            </a:r>
          </a:p>
          <a:p>
            <a:pPr algn="l" rtl="0"/>
            <a:r>
              <a:rPr lang="en-US" b="1" dirty="0">
                <a:highlight>
                  <a:srgbClr val="FFFF00"/>
                </a:highlight>
              </a:rPr>
              <a:t>Signs of Alcohol Intoxication </a:t>
            </a:r>
          </a:p>
          <a:p>
            <a:pPr marL="800100" lvl="2" indent="0" algn="l">
              <a:buNone/>
            </a:pPr>
            <a:r>
              <a:rPr lang="en-US" b="1" dirty="0"/>
              <a:t>1. Slurred speech </a:t>
            </a:r>
          </a:p>
          <a:p>
            <a:pPr marL="800100" lvl="2" indent="0" algn="l">
              <a:buNone/>
            </a:pPr>
            <a:r>
              <a:rPr lang="en-US" b="1" dirty="0"/>
              <a:t>2. Dizziness </a:t>
            </a:r>
          </a:p>
          <a:p>
            <a:pPr marL="800100" lvl="2" indent="0" algn="l">
              <a:buNone/>
            </a:pPr>
            <a:r>
              <a:rPr lang="en-US" b="1" dirty="0"/>
              <a:t>3. incoordination </a:t>
            </a:r>
          </a:p>
          <a:p>
            <a:pPr marL="800100" lvl="2" indent="0" algn="l">
              <a:buNone/>
            </a:pPr>
            <a:r>
              <a:rPr lang="en-US" b="1" dirty="0"/>
              <a:t>4. Unsteady gait </a:t>
            </a:r>
          </a:p>
          <a:p>
            <a:pPr marL="800100" lvl="2" indent="0" algn="l">
              <a:buNone/>
            </a:pPr>
            <a:r>
              <a:rPr lang="en-US" b="1" dirty="0"/>
              <a:t>5. Nystagmus </a:t>
            </a:r>
          </a:p>
          <a:p>
            <a:pPr marL="800100" lvl="2" indent="0" algn="l">
              <a:buNone/>
            </a:pPr>
            <a:r>
              <a:rPr lang="en-US" b="1" dirty="0"/>
              <a:t>6. Impairment in attention or memory </a:t>
            </a:r>
          </a:p>
          <a:p>
            <a:pPr marL="800100" lvl="2" indent="0" algn="l">
              <a:buNone/>
            </a:pPr>
            <a:r>
              <a:rPr lang="en-US" b="1" dirty="0"/>
              <a:t>7. Stupor or coma </a:t>
            </a:r>
          </a:p>
          <a:p>
            <a:pPr marL="800100" lvl="2" indent="0" algn="l">
              <a:buNone/>
            </a:pPr>
            <a:r>
              <a:rPr lang="en-US" b="1" dirty="0"/>
              <a:t>8. Double vision</a:t>
            </a:r>
          </a:p>
        </p:txBody>
      </p:sp>
      <p:graphicFrame>
        <p:nvGraphicFramePr>
          <p:cNvPr id="5" name="رسم تخطيطي 4"/>
          <p:cNvGraphicFramePr/>
          <p:nvPr>
            <p:extLst>
              <p:ext uri="{D42A27DB-BD31-4B8C-83A1-F6EECF244321}">
                <p14:modId xmlns:p14="http://schemas.microsoft.com/office/powerpoint/2010/main" val="3134297193"/>
              </p:ext>
            </p:extLst>
          </p:nvPr>
        </p:nvGraphicFramePr>
        <p:xfrm>
          <a:off x="4042000" y="3590526"/>
          <a:ext cx="6152640" cy="200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13" y="570704"/>
            <a:ext cx="11272830" cy="5949365"/>
          </a:xfrm>
        </p:spPr>
        <p:txBody>
          <a:bodyPr>
            <a:normAutofit/>
          </a:bodyPr>
          <a:lstStyle/>
          <a:p>
            <a:pPr algn="l" rtl="0">
              <a:buFont typeface="Wingdings" panose="05000000000000000000" pitchFamily="2" charset="2"/>
              <a:buChar char="q"/>
            </a:pPr>
            <a:r>
              <a:rPr lang="en-US" b="1" dirty="0">
                <a:solidFill>
                  <a:srgbClr val="FF0000"/>
                </a:solidFill>
                <a:highlight>
                  <a:srgbClr val="FFFF00"/>
                </a:highlight>
              </a:rPr>
              <a:t>Treatment</a:t>
            </a:r>
            <a:r>
              <a:rPr lang="en-US" sz="2100" b="1" dirty="0">
                <a:solidFill>
                  <a:srgbClr val="FF0000"/>
                </a:solidFill>
              </a:rPr>
              <a:t>: </a:t>
            </a:r>
          </a:p>
          <a:p>
            <a:pPr algn="l" rtl="0">
              <a:buFont typeface="Wingdings" panose="05000000000000000000" pitchFamily="2" charset="2"/>
              <a:buChar char="§"/>
            </a:pPr>
            <a:r>
              <a:rPr lang="en-US" sz="2100" b="1" dirty="0">
                <a:solidFill>
                  <a:schemeClr val="tx1">
                    <a:lumMod val="95000"/>
                    <a:lumOff val="5000"/>
                  </a:schemeClr>
                </a:solidFill>
              </a:rPr>
              <a:t>Perform an </a:t>
            </a:r>
            <a:r>
              <a:rPr lang="en-US" sz="2100" b="1" dirty="0">
                <a:solidFill>
                  <a:srgbClr val="FF0000"/>
                </a:solidFill>
              </a:rPr>
              <a:t>ABCDE survey </a:t>
            </a:r>
            <a:r>
              <a:rPr lang="en-US" sz="2100" b="1" dirty="0">
                <a:solidFill>
                  <a:schemeClr val="tx1">
                    <a:lumMod val="95000"/>
                    <a:lumOff val="5000"/>
                  </a:schemeClr>
                </a:solidFill>
              </a:rPr>
              <a:t>to assess hemodynamic and respiratory stability</a:t>
            </a:r>
          </a:p>
          <a:p>
            <a:pPr algn="l" rtl="0">
              <a:buFont typeface="Wingdings" panose="05000000000000000000" pitchFamily="2" charset="2"/>
              <a:buChar char="§"/>
            </a:pPr>
            <a:r>
              <a:rPr lang="en-US" sz="2100" b="1" dirty="0">
                <a:solidFill>
                  <a:schemeClr val="tx1">
                    <a:lumMod val="95000"/>
                    <a:lumOff val="5000"/>
                  </a:schemeClr>
                </a:solidFill>
              </a:rPr>
              <a:t>Check </a:t>
            </a:r>
            <a:r>
              <a:rPr lang="en-US" sz="2100" b="1" dirty="0">
                <a:solidFill>
                  <a:srgbClr val="FF0000"/>
                </a:solidFill>
              </a:rPr>
              <a:t>vital signs and </a:t>
            </a:r>
            <a:r>
              <a:rPr lang="en-US" sz="2100" b="1" u="sng" dirty="0">
                <a:solidFill>
                  <a:srgbClr val="FF0000"/>
                </a:solidFill>
              </a:rPr>
              <a:t>glucose </a:t>
            </a:r>
            <a:r>
              <a:rPr lang="en-US" sz="2100" b="1" dirty="0">
                <a:solidFill>
                  <a:schemeClr val="tx1">
                    <a:lumMod val="95000"/>
                    <a:lumOff val="5000"/>
                  </a:schemeClr>
                </a:solidFill>
              </a:rPr>
              <a:t>; treat hypoglycemia if present.</a:t>
            </a:r>
          </a:p>
          <a:p>
            <a:pPr algn="l" rtl="0">
              <a:buFont typeface="Wingdings" panose="05000000000000000000" pitchFamily="2" charset="2"/>
              <a:buChar char="§"/>
            </a:pPr>
            <a:r>
              <a:rPr lang="en-US" sz="2100" b="1" dirty="0">
                <a:solidFill>
                  <a:schemeClr val="tx1">
                    <a:lumMod val="95000"/>
                    <a:lumOff val="5000"/>
                  </a:schemeClr>
                </a:solidFill>
              </a:rPr>
              <a:t>Administer </a:t>
            </a:r>
            <a:r>
              <a:rPr lang="en-US" sz="2100" b="1" dirty="0">
                <a:solidFill>
                  <a:srgbClr val="FF0000"/>
                </a:solidFill>
              </a:rPr>
              <a:t>naloxone</a:t>
            </a:r>
            <a:r>
              <a:rPr lang="en-US" sz="2100" b="1" dirty="0">
                <a:solidFill>
                  <a:schemeClr val="tx1">
                    <a:lumMod val="95000"/>
                    <a:lumOff val="5000"/>
                  </a:schemeClr>
                </a:solidFill>
              </a:rPr>
              <a:t> for opioid overdose if co-ingestion is suspected.</a:t>
            </a:r>
          </a:p>
          <a:p>
            <a:pPr algn="l" rtl="0">
              <a:buFont typeface="Wingdings" panose="05000000000000000000" pitchFamily="2" charset="2"/>
              <a:buChar char="§"/>
            </a:pPr>
            <a:r>
              <a:rPr lang="en-US" sz="2100" b="1" dirty="0">
                <a:solidFill>
                  <a:schemeClr val="tx1">
                    <a:lumMod val="95000"/>
                    <a:lumOff val="5000"/>
                  </a:schemeClr>
                </a:solidFill>
              </a:rPr>
              <a:t>Provide </a:t>
            </a:r>
            <a:r>
              <a:rPr lang="en-US" sz="2100" b="1" dirty="0" err="1">
                <a:solidFill>
                  <a:srgbClr val="FF0000"/>
                </a:solidFill>
              </a:rPr>
              <a:t>supporitive</a:t>
            </a:r>
            <a:r>
              <a:rPr lang="en-US" sz="2100" b="1" dirty="0">
                <a:solidFill>
                  <a:srgbClr val="FF0000"/>
                </a:solidFill>
              </a:rPr>
              <a:t> care</a:t>
            </a:r>
            <a:r>
              <a:rPr lang="en-US" sz="2100" b="1" dirty="0">
                <a:solidFill>
                  <a:schemeClr val="tx1">
                    <a:lumMod val="95000"/>
                    <a:lumOff val="5000"/>
                  </a:schemeClr>
                </a:solidFill>
              </a:rPr>
              <a:t> when appropriate Ex:</a:t>
            </a:r>
          </a:p>
          <a:p>
            <a:pPr lvl="1" algn="l" rtl="0"/>
            <a:r>
              <a:rPr lang="en-US" sz="2100" b="1" dirty="0">
                <a:solidFill>
                  <a:schemeClr val="tx1">
                    <a:lumMod val="95000"/>
                    <a:lumOff val="5000"/>
                  </a:schemeClr>
                </a:solidFill>
              </a:rPr>
              <a:t>Management of dehydration and hypovolemia .</a:t>
            </a:r>
          </a:p>
          <a:p>
            <a:pPr lvl="1" algn="l" rtl="0"/>
            <a:r>
              <a:rPr lang="en-US" sz="2100" b="1" dirty="0">
                <a:solidFill>
                  <a:schemeClr val="tx1">
                    <a:lumMod val="95000"/>
                    <a:lumOff val="5000"/>
                  </a:schemeClr>
                </a:solidFill>
              </a:rPr>
              <a:t>Respiratory support.</a:t>
            </a:r>
          </a:p>
          <a:p>
            <a:pPr lvl="1" algn="l" rtl="0"/>
            <a:r>
              <a:rPr lang="en-US" sz="2100" b="1" dirty="0">
                <a:solidFill>
                  <a:schemeClr val="tx1">
                    <a:lumMod val="95000"/>
                    <a:lumOff val="5000"/>
                  </a:schemeClr>
                </a:solidFill>
              </a:rPr>
              <a:t>Prophylactic dose of thiamine supplementation (for </a:t>
            </a:r>
            <a:r>
              <a:rPr lang="en-US" sz="2000" b="1" dirty="0">
                <a:solidFill>
                  <a:schemeClr val="tx1">
                    <a:lumMod val="95000"/>
                    <a:lumOff val="5000"/>
                  </a:schemeClr>
                </a:solidFill>
                <a:latin typeface="Arial" pitchFamily="34" charset="0"/>
                <a:cs typeface="Arial" pitchFamily="34" charset="0"/>
              </a:rPr>
              <a:t>Wernicke’s encephalopathy </a:t>
            </a:r>
            <a:r>
              <a:rPr lang="en-US" sz="2100" b="1" dirty="0">
                <a:solidFill>
                  <a:schemeClr val="tx1">
                    <a:lumMod val="95000"/>
                    <a:lumOff val="5000"/>
                  </a:schemeClr>
                </a:solidFill>
              </a:rPr>
              <a:t>).</a:t>
            </a:r>
          </a:p>
          <a:p>
            <a:pPr lvl="1" algn="l" rtl="0"/>
            <a:r>
              <a:rPr lang="en-US" sz="2100" b="1" dirty="0">
                <a:solidFill>
                  <a:schemeClr val="tx1">
                    <a:lumMod val="95000"/>
                    <a:lumOff val="5000"/>
                  </a:schemeClr>
                </a:solidFill>
              </a:rPr>
              <a:t>Electrolytes repletion .</a:t>
            </a:r>
          </a:p>
          <a:p>
            <a:pPr lvl="1" algn="l" rtl="0"/>
            <a:r>
              <a:rPr lang="en-US" sz="1900" b="1" dirty="0">
                <a:solidFill>
                  <a:srgbClr val="FF0000"/>
                </a:solidFill>
              </a:rPr>
              <a:t>Gastrointestinal evacuation</a:t>
            </a:r>
            <a:r>
              <a:rPr lang="en-US" sz="1900" b="1" dirty="0">
                <a:solidFill>
                  <a:schemeClr val="bg2">
                    <a:lumMod val="75000"/>
                  </a:schemeClr>
                </a:solidFill>
              </a:rPr>
              <a:t> </a:t>
            </a:r>
            <a:r>
              <a:rPr lang="en-US" sz="1900" b="1" dirty="0"/>
              <a:t>(e.g., gastric lavage, induction of emesis, and charcoal) is not indicated in the treatment of </a:t>
            </a:r>
            <a:r>
              <a:rPr lang="en-US" sz="1900" b="1" dirty="0" err="1"/>
              <a:t>EtOH</a:t>
            </a:r>
            <a:r>
              <a:rPr lang="en-US" sz="1900" b="1" dirty="0"/>
              <a:t> overdose unless a significant amount of </a:t>
            </a:r>
            <a:r>
              <a:rPr lang="en-US" sz="1900" b="1" dirty="0" err="1"/>
              <a:t>EtOH</a:t>
            </a:r>
            <a:r>
              <a:rPr lang="en-US" sz="1900" b="1" dirty="0"/>
              <a:t> was ingested within the preceding 30–60 minutes ( rapid absorption of alcohol ).</a:t>
            </a:r>
          </a:p>
          <a:p>
            <a:pPr algn="l" rtl="0">
              <a:buFont typeface="Wingdings" panose="05000000000000000000" pitchFamily="2" charset="2"/>
              <a:buChar char="§"/>
            </a:pPr>
            <a:r>
              <a:rPr lang="en-US" sz="2000" b="1" dirty="0"/>
              <a:t>A </a:t>
            </a:r>
            <a:r>
              <a:rPr lang="en-US" sz="2000" b="1" dirty="0">
                <a:solidFill>
                  <a:schemeClr val="tx1">
                    <a:lumMod val="95000"/>
                    <a:lumOff val="5000"/>
                  </a:schemeClr>
                </a:solidFill>
              </a:rPr>
              <a:t>computed tomography </a:t>
            </a:r>
            <a:r>
              <a:rPr lang="en-US" sz="2000" b="1" dirty="0">
                <a:solidFill>
                  <a:srgbClr val="FF0000"/>
                </a:solidFill>
              </a:rPr>
              <a:t>(CT) scan </a:t>
            </a:r>
            <a:r>
              <a:rPr lang="en-US" sz="2000" b="1" dirty="0">
                <a:solidFill>
                  <a:schemeClr val="tx1">
                    <a:lumMod val="95000"/>
                    <a:lumOff val="5000"/>
                  </a:schemeClr>
                </a:solidFill>
              </a:rPr>
              <a:t>of the head may be necessary to rule out subdural hematoma or other brain injury.</a:t>
            </a:r>
          </a:p>
          <a:p>
            <a:pPr algn="l" rtl="0">
              <a:buFont typeface="Wingdings" panose="05000000000000000000" pitchFamily="2" charset="2"/>
              <a:buChar char="§"/>
            </a:pPr>
            <a:r>
              <a:rPr lang="en-US" sz="2000" b="1" dirty="0">
                <a:solidFill>
                  <a:schemeClr val="tx1">
                    <a:lumMod val="95000"/>
                    <a:lumOff val="5000"/>
                  </a:schemeClr>
                </a:solidFill>
              </a:rPr>
              <a:t>Severely intoxicated patients may require mechanical ventilation with attention to acid–base balance, temperature, and electrolytes while they are recovering</a:t>
            </a:r>
          </a:p>
          <a:p>
            <a:pPr lvl="1" algn="l" rtl="0"/>
            <a:endParaRPr lang="en-US" sz="1900" b="1" dirty="0"/>
          </a:p>
          <a:p>
            <a:pPr lvl="1" algn="l" rtl="0"/>
            <a:endParaRPr lang="en-US" sz="1900" b="1" dirty="0"/>
          </a:p>
          <a:p>
            <a:pPr marL="228600" lvl="1" indent="0" algn="l" rtl="0">
              <a:buNone/>
            </a:pPr>
            <a:endParaRPr lang="en-US" sz="1900" b="1" dirty="0"/>
          </a:p>
          <a:p>
            <a:pPr lvl="1" algn="l" rtl="0"/>
            <a:endParaRPr lang="en-US" sz="2100" b="1" dirty="0">
              <a:solidFill>
                <a:schemeClr val="tx1">
                  <a:lumMod val="95000"/>
                  <a:lumOff val="5000"/>
                </a:schemeClr>
              </a:solidFill>
            </a:endParaRPr>
          </a:p>
          <a:p>
            <a:pPr algn="l" rtl="0">
              <a:buFont typeface="Wingdings" panose="05000000000000000000" pitchFamily="2" charset="2"/>
              <a:buChar char="q"/>
            </a:pPr>
            <a:endParaRPr lang="en-US" dirty="0">
              <a:solidFill>
                <a:srgbClr val="FF0000"/>
              </a:solidFill>
            </a:endParaRPr>
          </a:p>
        </p:txBody>
      </p:sp>
    </p:spTree>
    <p:extLst>
      <p:ext uri="{BB962C8B-B14F-4D97-AF65-F5344CB8AC3E}">
        <p14:creationId xmlns:p14="http://schemas.microsoft.com/office/powerpoint/2010/main" val="212382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404" y="1219201"/>
            <a:ext cx="9854847" cy="4560584"/>
          </a:xfrm>
        </p:spPr>
        <p:txBody>
          <a:bodyPr>
            <a:normAutofit/>
          </a:bodyPr>
          <a:lstStyle/>
          <a:p>
            <a:pPr algn="l" rtl="0"/>
            <a:r>
              <a:rPr lang="en-US" sz="2000" b="1" dirty="0">
                <a:solidFill>
                  <a:srgbClr val="FF0000"/>
                </a:solidFill>
              </a:rPr>
              <a:t>Long term complications of chronic alcohol use :</a:t>
            </a:r>
          </a:p>
          <a:p>
            <a:pPr algn="l" rtl="0"/>
            <a:r>
              <a:rPr lang="en-US" sz="2000" b="1" dirty="0">
                <a:solidFill>
                  <a:schemeClr val="tx1">
                    <a:lumMod val="95000"/>
                    <a:lumOff val="5000"/>
                  </a:schemeClr>
                </a:solidFill>
                <a:latin typeface="Arial" pitchFamily="34" charset="0"/>
                <a:cs typeface="Arial" pitchFamily="34" charset="0"/>
              </a:rPr>
              <a:t>Wernicke’s encephalopathy ( acute , reversible )</a:t>
            </a:r>
          </a:p>
          <a:p>
            <a:pPr algn="l" rtl="0"/>
            <a:r>
              <a:rPr lang="en-US" sz="2000" b="1" dirty="0" err="1">
                <a:solidFill>
                  <a:schemeClr val="tx1">
                    <a:lumMod val="95000"/>
                    <a:lumOff val="5000"/>
                  </a:schemeClr>
                </a:solidFill>
                <a:latin typeface="Arial" pitchFamily="34" charset="0"/>
                <a:cs typeface="Arial" pitchFamily="34" charset="0"/>
              </a:rPr>
              <a:t>Korsakoff</a:t>
            </a:r>
            <a:r>
              <a:rPr lang="en-US" sz="2000" b="1" dirty="0">
                <a:solidFill>
                  <a:schemeClr val="tx1">
                    <a:lumMod val="95000"/>
                    <a:lumOff val="5000"/>
                  </a:schemeClr>
                </a:solidFill>
                <a:latin typeface="Arial" pitchFamily="34" charset="0"/>
                <a:cs typeface="Arial" pitchFamily="34" charset="0"/>
              </a:rPr>
              <a:t> syndrome ( chronic , irreversible )</a:t>
            </a:r>
          </a:p>
          <a:p>
            <a:pPr algn="l" rtl="0"/>
            <a:endParaRPr lang="en-US" sz="2000" b="1" dirty="0">
              <a:solidFill>
                <a:schemeClr val="tx1">
                  <a:lumMod val="95000"/>
                  <a:lumOff val="5000"/>
                </a:schemeClr>
              </a:solidFill>
              <a:latin typeface="Arial" pitchFamily="34" charset="0"/>
              <a:cs typeface="Arial" pitchFamily="34" charset="0"/>
            </a:endParaRPr>
          </a:p>
          <a:p>
            <a:pPr algn="l" rtl="0"/>
            <a:endParaRPr lang="en-US" sz="2000" b="1" dirty="0">
              <a:solidFill>
                <a:schemeClr val="tx1">
                  <a:lumMod val="95000"/>
                  <a:lumOff val="5000"/>
                </a:schemeClr>
              </a:solidFill>
              <a:latin typeface="Arial" pitchFamily="34" charset="0"/>
              <a:cs typeface="Arial" pitchFamily="34" charset="0"/>
            </a:endParaRPr>
          </a:p>
          <a:p>
            <a:pPr algn="l" rtl="0"/>
            <a:r>
              <a:rPr lang="en-US" sz="2000" b="1" dirty="0">
                <a:solidFill>
                  <a:srgbClr val="FF0000"/>
                </a:solidFill>
                <a:latin typeface="Arial" pitchFamily="34" charset="0"/>
                <a:cs typeface="Arial" pitchFamily="34" charset="0"/>
              </a:rPr>
              <a:t>Alcohol leads to decreased levels of thiamine levels in various ways :</a:t>
            </a:r>
          </a:p>
          <a:p>
            <a:pPr algn="l" rtl="0"/>
            <a:r>
              <a:rPr lang="en-US" sz="2000" b="1" dirty="0">
                <a:solidFill>
                  <a:schemeClr val="tx1">
                    <a:lumMod val="95000"/>
                    <a:lumOff val="5000"/>
                  </a:schemeClr>
                </a:solidFill>
                <a:latin typeface="Arial" pitchFamily="34" charset="0"/>
                <a:cs typeface="Arial" pitchFamily="34" charset="0"/>
              </a:rPr>
              <a:t>1- alcohol interferes with conversion of thiamine to its active form .</a:t>
            </a:r>
          </a:p>
          <a:p>
            <a:pPr algn="l" rtl="0"/>
            <a:r>
              <a:rPr lang="en-US" sz="2000" b="1" dirty="0">
                <a:solidFill>
                  <a:schemeClr val="tx1">
                    <a:lumMod val="95000"/>
                    <a:lumOff val="5000"/>
                  </a:schemeClr>
                </a:solidFill>
                <a:latin typeface="Arial" pitchFamily="34" charset="0"/>
                <a:cs typeface="Arial" pitchFamily="34" charset="0"/>
              </a:rPr>
              <a:t>2- prevents thiamine absorption .</a:t>
            </a:r>
          </a:p>
          <a:p>
            <a:pPr algn="l" rtl="0"/>
            <a:r>
              <a:rPr lang="en-US" sz="2000" b="1" dirty="0">
                <a:solidFill>
                  <a:schemeClr val="tx1">
                    <a:lumMod val="95000"/>
                    <a:lumOff val="5000"/>
                  </a:schemeClr>
                </a:solidFill>
                <a:latin typeface="Arial" pitchFamily="34" charset="0"/>
                <a:cs typeface="Arial" pitchFamily="34" charset="0"/>
              </a:rPr>
              <a:t>3- chronic alcohol use can lead to fatty liver which interferes with the storage of thiamine within the liver .</a:t>
            </a:r>
          </a:p>
          <a:p>
            <a:endParaRPr lang="ar-JO" dirty="0"/>
          </a:p>
        </p:txBody>
      </p:sp>
    </p:spTree>
    <p:extLst>
      <p:ext uri="{BB962C8B-B14F-4D97-AF65-F5344CB8AC3E}">
        <p14:creationId xmlns:p14="http://schemas.microsoft.com/office/powerpoint/2010/main" val="82157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 y="1"/>
            <a:ext cx="12318999" cy="4222750"/>
          </a:xfrm>
        </p:spPr>
        <p:txBody>
          <a:bodyPr>
            <a:noAutofit/>
          </a:bodyPr>
          <a:lstStyle/>
          <a:p>
            <a:pPr marL="0" indent="0" algn="ctr" rtl="0">
              <a:buNone/>
            </a:pPr>
            <a:r>
              <a:rPr lang="en-US" sz="2000" b="1" dirty="0">
                <a:solidFill>
                  <a:srgbClr val="FF0000"/>
                </a:solidFill>
                <a:highlight>
                  <a:srgbClr val="FFFF00"/>
                </a:highlight>
                <a:latin typeface="Arial" pitchFamily="34" charset="0"/>
                <a:cs typeface="Arial" pitchFamily="34" charset="0"/>
              </a:rPr>
              <a:t>Korsakoff syndrome</a:t>
            </a:r>
          </a:p>
          <a:p>
            <a:pPr marL="0" indent="0" algn="ctr" rtl="0">
              <a:buNone/>
            </a:pPr>
            <a:endParaRPr lang="en-US" sz="2000" b="1" dirty="0">
              <a:solidFill>
                <a:srgbClr val="FF0000"/>
              </a:solidFill>
              <a:latin typeface="Arial" pitchFamily="34" charset="0"/>
              <a:cs typeface="Arial" pitchFamily="34" charset="0"/>
            </a:endParaRPr>
          </a:p>
          <a:p>
            <a:pPr algn="l" rtl="0">
              <a:buFont typeface="Wingdings" panose="05000000000000000000" pitchFamily="2" charset="2"/>
              <a:buChar char="q"/>
            </a:pPr>
            <a:r>
              <a:rPr lang="en-US" sz="2000" b="1" dirty="0"/>
              <a:t> It is a late development in patients with persistent </a:t>
            </a:r>
            <a:r>
              <a:rPr lang="en-US" sz="2000" b="1" dirty="0" err="1"/>
              <a:t>Vit</a:t>
            </a:r>
            <a:r>
              <a:rPr lang="en-US" sz="2000" b="1" dirty="0"/>
              <a:t> B1 deficiency .</a:t>
            </a:r>
          </a:p>
          <a:p>
            <a:pPr algn="l" rtl="0">
              <a:buFont typeface="Wingdings" panose="05000000000000000000" pitchFamily="2" charset="2"/>
              <a:buChar char="q"/>
            </a:pPr>
            <a:r>
              <a:rPr lang="en-US" sz="2000" b="1" dirty="0"/>
              <a:t>Chronic thiamine </a:t>
            </a:r>
            <a:r>
              <a:rPr lang="en-US" sz="2000" b="1" dirty="0" err="1"/>
              <a:t>difeciency</a:t>
            </a:r>
            <a:r>
              <a:rPr lang="en-US" sz="2000" b="1" dirty="0"/>
              <a:t> , especially in patients with alcohol use disorder, frequently progresses to </a:t>
            </a:r>
            <a:r>
              <a:rPr lang="en-US" sz="2000" b="1" dirty="0">
                <a:solidFill>
                  <a:srgbClr val="FF0000"/>
                </a:solidFill>
                <a:latin typeface="Arial" pitchFamily="34" charset="0"/>
                <a:cs typeface="Arial" pitchFamily="34" charset="0"/>
              </a:rPr>
              <a:t>Korsakoff syndrome</a:t>
            </a:r>
            <a:r>
              <a:rPr lang="en-US" sz="2000" b="1" dirty="0"/>
              <a:t> , which is </a:t>
            </a:r>
            <a:r>
              <a:rPr lang="en-US" sz="2000" b="1" dirty="0">
                <a:solidFill>
                  <a:srgbClr val="FF0000"/>
                </a:solidFill>
              </a:rPr>
              <a:t>characterized by :</a:t>
            </a:r>
          </a:p>
          <a:p>
            <a:pPr marL="0" indent="0" algn="l" rtl="0">
              <a:buNone/>
            </a:pPr>
            <a:r>
              <a:rPr lang="en-US" sz="2000" b="1" dirty="0"/>
              <a:t>1- </a:t>
            </a:r>
            <a:r>
              <a:rPr lang="en-US" sz="2000" b="1" dirty="0">
                <a:solidFill>
                  <a:srgbClr val="FF0000"/>
                </a:solidFill>
              </a:rPr>
              <a:t>irreversible</a:t>
            </a:r>
            <a:r>
              <a:rPr lang="en-US" sz="2000" b="1" dirty="0"/>
              <a:t> personality changes , apathy , indifference.</a:t>
            </a:r>
          </a:p>
          <a:p>
            <a:pPr marL="0" indent="0" algn="l" rtl="0">
              <a:buNone/>
            </a:pPr>
            <a:r>
              <a:rPr lang="en-US" sz="2000" b="1" dirty="0"/>
              <a:t>2-  Anterograde and retrograde amnesia , (anterograde is more common than retrograde) .</a:t>
            </a:r>
          </a:p>
          <a:p>
            <a:pPr marL="0" indent="0" algn="l" rtl="0">
              <a:buNone/>
            </a:pPr>
            <a:r>
              <a:rPr lang="en-US" sz="2000" b="1" dirty="0"/>
              <a:t>3- Confabulation , Patients create fabricated memories to fill in the gaps of their memory.</a:t>
            </a:r>
          </a:p>
          <a:p>
            <a:pPr marL="0" indent="0" algn="l" rtl="0">
              <a:buNone/>
            </a:pPr>
            <a:r>
              <a:rPr lang="en-US" sz="2000" b="1" dirty="0">
                <a:solidFill>
                  <a:srgbClr val="FF0000"/>
                </a:solidFill>
              </a:rPr>
              <a:t>Other manifestations :</a:t>
            </a:r>
          </a:p>
          <a:p>
            <a:pPr algn="l" rtl="0"/>
            <a:r>
              <a:rPr lang="en-US" sz="2000" b="1" dirty="0"/>
              <a:t>Disorientation to time, place, and person.</a:t>
            </a:r>
          </a:p>
          <a:p>
            <a:pPr algn="l" rtl="0"/>
            <a:r>
              <a:rPr lang="en-US" sz="2000" b="1" dirty="0"/>
              <a:t>Hallucination.</a:t>
            </a:r>
          </a:p>
          <a:p>
            <a:pPr algn="l" rtl="0"/>
            <a:endParaRPr lang="en-US" sz="2000" dirty="0"/>
          </a:p>
          <a:p>
            <a:pPr marL="0" indent="0" algn="l" rtl="0">
              <a:buNone/>
            </a:pPr>
            <a:endParaRPr lang="en-US" sz="2000" b="1" dirty="0"/>
          </a:p>
          <a:p>
            <a:pPr marL="0" indent="0" algn="l" rtl="0">
              <a:buNone/>
            </a:pPr>
            <a:endParaRPr lang="en-US" sz="2000" b="1" dirty="0"/>
          </a:p>
        </p:txBody>
      </p:sp>
      <p:sp>
        <p:nvSpPr>
          <p:cNvPr id="4" name="Content Placeholder 2">
            <a:extLst>
              <a:ext uri="{FF2B5EF4-FFF2-40B4-BE49-F238E27FC236}">
                <a16:creationId xmlns:a16="http://schemas.microsoft.com/office/drawing/2014/main" id="{4A5322D7-F47D-AA84-F660-D87C2D6A2506}"/>
              </a:ext>
            </a:extLst>
          </p:cNvPr>
          <p:cNvSpPr txBox="1">
            <a:spLocks/>
          </p:cNvSpPr>
          <p:nvPr/>
        </p:nvSpPr>
        <p:spPr>
          <a:xfrm>
            <a:off x="0" y="4222751"/>
            <a:ext cx="11591838" cy="2519399"/>
          </a:xfrm>
          <a:prstGeom prst="rect">
            <a:avLst/>
          </a:prstGeom>
        </p:spPr>
        <p:txBody>
          <a:bodyPr vert="horz" lIns="91440" tIns="45720" rIns="91440" bIns="45720" rtlCol="0">
            <a:normAutofit/>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rtl="0">
              <a:buFont typeface="Wingdings" panose="05000000000000000000" pitchFamily="2" charset="2"/>
              <a:buChar char="q"/>
            </a:pPr>
            <a:r>
              <a:rPr lang="en-US" sz="2400" b="1" dirty="0">
                <a:solidFill>
                  <a:srgbClr val="FF0000"/>
                </a:solidFill>
              </a:rPr>
              <a:t>Treatment :</a:t>
            </a:r>
          </a:p>
          <a:p>
            <a:pPr algn="l" rtl="0"/>
            <a:r>
              <a:rPr lang="en-US" b="1" dirty="0"/>
              <a:t>Oral thiamine supplementation to prevent further progression to irreversible complications.</a:t>
            </a:r>
          </a:p>
          <a:p>
            <a:pPr marL="0" indent="0" algn="l" rtl="0">
              <a:buFont typeface="Arial" panose="020B0604020202020204" pitchFamily="34" charset="0"/>
              <a:buNone/>
            </a:pPr>
            <a:endParaRPr lang="en-US" b="1" dirty="0"/>
          </a:p>
          <a:p>
            <a:pPr algn="l" rtl="0"/>
            <a:r>
              <a:rPr lang="en-US" b="1" dirty="0"/>
              <a:t>Psychiatric and psychological therapy.</a:t>
            </a:r>
          </a:p>
          <a:p>
            <a:pPr algn="l" rtl="0"/>
            <a:endParaRPr lang="en-US" b="1" dirty="0"/>
          </a:p>
          <a:p>
            <a:pPr algn="l" rtl="0"/>
            <a:r>
              <a:rPr lang="en-US" b="1" dirty="0"/>
              <a:t>Memory strengthening exercises and aids.</a:t>
            </a:r>
          </a:p>
        </p:txBody>
      </p:sp>
    </p:spTree>
    <p:extLst>
      <p:ext uri="{BB962C8B-B14F-4D97-AF65-F5344CB8AC3E}">
        <p14:creationId xmlns:p14="http://schemas.microsoft.com/office/powerpoint/2010/main" val="127218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880" y="871927"/>
            <a:ext cx="6438171" cy="1188720"/>
          </a:xfrm>
        </p:spPr>
        <p:txBody>
          <a:bodyPr/>
          <a:lstStyle/>
          <a:p>
            <a:r>
              <a:rPr lang="en-US" b="1" dirty="0">
                <a:solidFill>
                  <a:srgbClr val="FF0000"/>
                </a:solidFill>
              </a:rPr>
              <a:t>Alcohol Withdrawal</a:t>
            </a:r>
            <a:endParaRPr lang="ar-JO" dirty="0"/>
          </a:p>
        </p:txBody>
      </p:sp>
      <p:sp>
        <p:nvSpPr>
          <p:cNvPr id="3" name="Content Placeholder 2"/>
          <p:cNvSpPr>
            <a:spLocks noGrp="1"/>
          </p:cNvSpPr>
          <p:nvPr>
            <p:ph idx="1"/>
          </p:nvPr>
        </p:nvSpPr>
        <p:spPr>
          <a:xfrm>
            <a:off x="4651512" y="2306740"/>
            <a:ext cx="6665844" cy="4259712"/>
          </a:xfrm>
        </p:spPr>
        <p:txBody>
          <a:bodyPr>
            <a:normAutofit/>
          </a:bodyPr>
          <a:lstStyle/>
          <a:p>
            <a:pPr algn="l" rtl="0"/>
            <a:r>
              <a:rPr lang="en-US" sz="2000" b="1" dirty="0"/>
              <a:t>The </a:t>
            </a:r>
            <a:r>
              <a:rPr lang="en-US" sz="2000" b="1" dirty="0">
                <a:solidFill>
                  <a:srgbClr val="FF0000"/>
                </a:solidFill>
              </a:rPr>
              <a:t>DSM-5 criteria </a:t>
            </a:r>
            <a:r>
              <a:rPr lang="en-US" sz="2000" b="1" dirty="0"/>
              <a:t>for alcohol withdrawal require the cessation or reduction of alcohol use that was heavy and prolonged as well as the presence of specific physical or neuropsychiatric symptoms</a:t>
            </a:r>
          </a:p>
          <a:p>
            <a:pPr algn="l" rtl="0"/>
            <a:endParaRPr lang="en-US" sz="2000" b="1" dirty="0"/>
          </a:p>
          <a:p>
            <a:pPr algn="l" rtl="0"/>
            <a:r>
              <a:rPr lang="en-US" sz="2000" b="1" dirty="0">
                <a:highlight>
                  <a:srgbClr val="FFFF00"/>
                </a:highlight>
              </a:rPr>
              <a:t>The classic sign of alcohol withdrawal is :</a:t>
            </a:r>
          </a:p>
          <a:p>
            <a:pPr algn="l" rtl="0"/>
            <a:r>
              <a:rPr lang="en-US" sz="2000" b="1" dirty="0"/>
              <a:t> </a:t>
            </a:r>
            <a:r>
              <a:rPr lang="en-US" sz="2000" b="1" dirty="0">
                <a:solidFill>
                  <a:srgbClr val="FF0000"/>
                </a:solidFill>
                <a:effectLst>
                  <a:outerShdw blurRad="38100" dist="38100" dir="2700000" algn="tl">
                    <a:srgbClr val="000000">
                      <a:alpha val="43137"/>
                    </a:srgbClr>
                  </a:outerShdw>
                </a:effectLst>
              </a:rPr>
              <a:t>Tremors</a:t>
            </a:r>
            <a:r>
              <a:rPr lang="en-US" sz="2000" b="1" dirty="0">
                <a:effectLst>
                  <a:outerShdw blurRad="38100" dist="38100" dir="2700000" algn="tl">
                    <a:srgbClr val="000000">
                      <a:alpha val="43137"/>
                    </a:srgbClr>
                  </a:outerShdw>
                </a:effectLst>
              </a:rPr>
              <a:t> </a:t>
            </a:r>
            <a:r>
              <a:rPr lang="en-US" sz="2000" b="1" dirty="0"/>
              <a:t>, although the spectrum of symptoms can expand to include </a:t>
            </a:r>
            <a:r>
              <a:rPr lang="en-US" sz="2000" b="1" dirty="0">
                <a:effectLst>
                  <a:outerShdw blurRad="38100" dist="38100" dir="2700000" algn="tl">
                    <a:srgbClr val="000000">
                      <a:alpha val="43137"/>
                    </a:srgbClr>
                  </a:outerShdw>
                </a:effectLst>
              </a:rPr>
              <a:t>psychotic and perceptual symptoms</a:t>
            </a:r>
            <a:r>
              <a:rPr lang="en-US" sz="2000" b="1" dirty="0"/>
              <a:t> (e.g., delusions and hallucinations), </a:t>
            </a:r>
            <a:r>
              <a:rPr lang="en-US" sz="2000" b="1" dirty="0">
                <a:effectLst>
                  <a:outerShdw blurRad="38100" dist="38100" dir="2700000" algn="tl">
                    <a:srgbClr val="000000">
                      <a:alpha val="43137"/>
                    </a:srgbClr>
                  </a:outerShdw>
                </a:effectLst>
              </a:rPr>
              <a:t>seizures</a:t>
            </a:r>
            <a:r>
              <a:rPr lang="en-US" sz="2000" b="1" dirty="0"/>
              <a:t>, and the symptoms of </a:t>
            </a:r>
            <a:r>
              <a:rPr lang="en-US" sz="2000" b="1" dirty="0">
                <a:effectLst>
                  <a:outerShdw blurRad="38100" dist="38100" dir="2700000" algn="tl">
                    <a:srgbClr val="000000">
                      <a:alpha val="43137"/>
                    </a:srgbClr>
                  </a:outerShdw>
                </a:effectLst>
              </a:rPr>
              <a:t>delirium tremens</a:t>
            </a:r>
            <a:endParaRPr lang="ar-JO" sz="2000" b="1" dirty="0"/>
          </a:p>
        </p:txBody>
      </p:sp>
      <p:pic>
        <p:nvPicPr>
          <p:cNvPr id="4" name="Picture 3"/>
          <p:cNvPicPr>
            <a:picLocks noChangeAspect="1"/>
          </p:cNvPicPr>
          <p:nvPr/>
        </p:nvPicPr>
        <p:blipFill>
          <a:blip r:embed="rId2"/>
          <a:stretch>
            <a:fillRect/>
          </a:stretch>
        </p:blipFill>
        <p:spPr>
          <a:xfrm>
            <a:off x="752813" y="871927"/>
            <a:ext cx="3328857" cy="5104306"/>
          </a:xfrm>
          <a:prstGeom prst="rect">
            <a:avLst/>
          </a:prstGeom>
        </p:spPr>
      </p:pic>
    </p:spTree>
    <p:extLst>
      <p:ext uri="{BB962C8B-B14F-4D97-AF65-F5344CB8AC3E}">
        <p14:creationId xmlns:p14="http://schemas.microsoft.com/office/powerpoint/2010/main" val="308398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752010"/>
            <a:ext cx="7729728" cy="1188720"/>
          </a:xfrm>
        </p:spPr>
        <p:txBody>
          <a:bodyPr>
            <a:normAutofit fontScale="90000"/>
          </a:bodyPr>
          <a:lstStyle/>
          <a:p>
            <a:r>
              <a:rPr lang="en-US" b="1" dirty="0">
                <a:solidFill>
                  <a:srgbClr val="FF0000"/>
                </a:solidFill>
              </a:rPr>
              <a:t>Clinical Presentation of </a:t>
            </a:r>
            <a:r>
              <a:rPr lang="ar-JO" b="1" dirty="0">
                <a:solidFill>
                  <a:srgbClr val="FF0000"/>
                </a:solidFill>
              </a:rPr>
              <a:t> </a:t>
            </a:r>
            <a:br>
              <a:rPr lang="en-US" b="1" dirty="0">
                <a:solidFill>
                  <a:srgbClr val="FF0000"/>
                </a:solidFill>
              </a:rPr>
            </a:br>
            <a:r>
              <a:rPr lang="en-US" b="1" dirty="0">
                <a:solidFill>
                  <a:srgbClr val="FF0000"/>
                </a:solidFill>
              </a:rPr>
              <a:t>alcohol withdrawal syndrome</a:t>
            </a:r>
            <a:endParaRPr lang="ar-JO" dirty="0">
              <a:solidFill>
                <a:srgbClr val="FF0000"/>
              </a:solidFill>
            </a:endParaRPr>
          </a:p>
        </p:txBody>
      </p:sp>
      <p:sp>
        <p:nvSpPr>
          <p:cNvPr id="3" name="Content Placeholder 2"/>
          <p:cNvSpPr>
            <a:spLocks noGrp="1"/>
          </p:cNvSpPr>
          <p:nvPr>
            <p:ph idx="1"/>
          </p:nvPr>
        </p:nvSpPr>
        <p:spPr>
          <a:xfrm>
            <a:off x="477078" y="2372139"/>
            <a:ext cx="7368209" cy="4134677"/>
          </a:xfrm>
        </p:spPr>
        <p:txBody>
          <a:bodyPr/>
          <a:lstStyle/>
          <a:p>
            <a:pPr marL="0" indent="0" algn="l">
              <a:buNone/>
            </a:pPr>
            <a:r>
              <a:rPr lang="en-US" sz="2000" b="1" dirty="0"/>
              <a:t>Alcohol withdrawal symptoms usually begin in 6–24 hours after the last drink and last 2–7 days, in the following order</a:t>
            </a:r>
            <a:endParaRPr lang="ar-JO" sz="2000" b="1" dirty="0"/>
          </a:p>
          <a:p>
            <a:pPr marL="0" indent="0" algn="l">
              <a:buNone/>
            </a:pPr>
            <a:endParaRPr lang="ar-JO" sz="2000" b="1" dirty="0"/>
          </a:p>
          <a:p>
            <a:pPr marL="0" lvl="0" indent="0" algn="l">
              <a:buNone/>
            </a:pPr>
            <a:r>
              <a:rPr lang="en-US" sz="2000" b="1" dirty="0">
                <a:solidFill>
                  <a:srgbClr val="FF0000"/>
                </a:solidFill>
                <a:effectLst>
                  <a:outerShdw blurRad="38100" dist="38100" dir="2700000" algn="tl">
                    <a:srgbClr val="000000">
                      <a:alpha val="43137"/>
                    </a:srgbClr>
                  </a:outerShdw>
                </a:effectLst>
              </a:rPr>
              <a:t>Mild </a:t>
            </a:r>
            <a:r>
              <a:rPr lang="en-US" sz="2000" b="1" dirty="0">
                <a:solidFill>
                  <a:srgbClr val="FF0000"/>
                </a:solidFill>
              </a:rPr>
              <a:t>: </a:t>
            </a:r>
            <a:r>
              <a:rPr lang="en-US" sz="2000" b="1" dirty="0"/>
              <a:t>Irritability, tremor, insomnia</a:t>
            </a:r>
            <a:endParaRPr lang="ar-JO" sz="2000" b="1" dirty="0"/>
          </a:p>
          <a:p>
            <a:pPr marL="0" lvl="0" indent="0" algn="l">
              <a:buNone/>
            </a:pPr>
            <a:endParaRPr lang="en-US" sz="2000" b="1" dirty="0"/>
          </a:p>
          <a:p>
            <a:pPr marL="0" indent="0" algn="l">
              <a:buNone/>
            </a:pPr>
            <a:r>
              <a:rPr lang="en-US" sz="2000" b="1" dirty="0">
                <a:solidFill>
                  <a:srgbClr val="FF0000"/>
                </a:solidFill>
                <a:effectLst>
                  <a:outerShdw blurRad="38100" dist="38100" dir="2700000" algn="tl">
                    <a:srgbClr val="000000">
                      <a:alpha val="43137"/>
                    </a:srgbClr>
                  </a:outerShdw>
                </a:effectLst>
              </a:rPr>
              <a:t>Moderate </a:t>
            </a:r>
            <a:r>
              <a:rPr lang="en-US" sz="2000" b="1" dirty="0">
                <a:solidFill>
                  <a:srgbClr val="FF0000"/>
                </a:solidFill>
              </a:rPr>
              <a:t>: </a:t>
            </a:r>
            <a:r>
              <a:rPr lang="en-US" sz="2000" b="1" dirty="0"/>
              <a:t>autonomic hyperactivity (Diaphoresis, hypertension, tachycardia, fever, disorientation). </a:t>
            </a:r>
            <a:endParaRPr lang="ar-JO" sz="2000" b="1" dirty="0"/>
          </a:p>
          <a:p>
            <a:pPr marL="0" indent="0" algn="l">
              <a:buNone/>
            </a:pPr>
            <a:endParaRPr lang="en-US" sz="2000" b="1" dirty="0"/>
          </a:p>
          <a:p>
            <a:pPr marL="0" indent="0" algn="l">
              <a:buNone/>
            </a:pPr>
            <a:r>
              <a:rPr lang="en-US" sz="2000" b="1" dirty="0">
                <a:solidFill>
                  <a:srgbClr val="FF0000"/>
                </a:solidFill>
                <a:effectLst>
                  <a:outerShdw blurRad="38100" dist="38100" dir="2700000" algn="tl">
                    <a:srgbClr val="000000">
                      <a:alpha val="43137"/>
                    </a:srgbClr>
                  </a:outerShdw>
                </a:effectLst>
              </a:rPr>
              <a:t>Severe </a:t>
            </a:r>
            <a:r>
              <a:rPr lang="en-US" sz="2000" b="1" dirty="0">
                <a:solidFill>
                  <a:srgbClr val="FF0000"/>
                </a:solidFill>
              </a:rPr>
              <a:t>:  </a:t>
            </a:r>
            <a:r>
              <a:rPr lang="en-US" sz="2000" b="1" dirty="0"/>
              <a:t>Tonic-</a:t>
            </a:r>
            <a:r>
              <a:rPr lang="en-US" sz="2000" b="1" dirty="0" err="1"/>
              <a:t>clonic</a:t>
            </a:r>
            <a:r>
              <a:rPr lang="en-US" sz="2000" b="1" dirty="0"/>
              <a:t> seizures, hallucinations, DTs</a:t>
            </a:r>
          </a:p>
          <a:p>
            <a:pPr marL="0" lv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368208" y="3399182"/>
            <a:ext cx="4346713" cy="2080590"/>
          </a:xfrm>
          <a:prstGeom prst="rect">
            <a:avLst/>
          </a:prstGeom>
        </p:spPr>
      </p:pic>
    </p:spTree>
    <p:extLst>
      <p:ext uri="{BB962C8B-B14F-4D97-AF65-F5344CB8AC3E}">
        <p14:creationId xmlns:p14="http://schemas.microsoft.com/office/powerpoint/2010/main" val="254128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820" y="249075"/>
            <a:ext cx="7729728" cy="1188720"/>
          </a:xfrm>
        </p:spPr>
        <p:txBody>
          <a:bodyPr/>
          <a:lstStyle/>
          <a:p>
            <a:r>
              <a:rPr lang="en-US" b="1" i="1" dirty="0">
                <a:solidFill>
                  <a:srgbClr val="FF0000"/>
                </a:solidFill>
                <a:latin typeface="+mn-lt"/>
              </a:rPr>
              <a:t>Delirium Tremens </a:t>
            </a:r>
            <a:endParaRPr lang="ar-JO" dirty="0">
              <a:latin typeface="+mn-lt"/>
            </a:endParaRPr>
          </a:p>
        </p:txBody>
      </p:sp>
      <p:sp>
        <p:nvSpPr>
          <p:cNvPr id="3" name="Content Placeholder 2"/>
          <p:cNvSpPr>
            <a:spLocks noGrp="1"/>
          </p:cNvSpPr>
          <p:nvPr>
            <p:ph idx="1"/>
          </p:nvPr>
        </p:nvSpPr>
        <p:spPr>
          <a:xfrm>
            <a:off x="722241" y="1577009"/>
            <a:ext cx="9978887" cy="5181600"/>
          </a:xfrm>
        </p:spPr>
        <p:txBody>
          <a:bodyPr>
            <a:noAutofit/>
          </a:bodyPr>
          <a:lstStyle/>
          <a:p>
            <a:pPr algn="l" rtl="0"/>
            <a:r>
              <a:rPr lang="en-US" sz="2000" b="1" dirty="0"/>
              <a:t>It is the most severe form of ethanol withdrawal , and it is a </a:t>
            </a:r>
            <a:r>
              <a:rPr lang="en-US" sz="2000" b="1" dirty="0">
                <a:highlight>
                  <a:srgbClr val="FFFF00"/>
                </a:highlight>
              </a:rPr>
              <a:t>medical emergency </a:t>
            </a:r>
            <a:r>
              <a:rPr lang="en-US" sz="2000" b="1" dirty="0"/>
              <a:t>that can result in significant morbidity and mortality. </a:t>
            </a:r>
          </a:p>
          <a:p>
            <a:pPr algn="l" rtl="0"/>
            <a:r>
              <a:rPr lang="en-US" sz="2000" b="1" dirty="0"/>
              <a:t>Occurs in </a:t>
            </a:r>
            <a:r>
              <a:rPr lang="en-US" sz="2000" b="1" dirty="0">
                <a:solidFill>
                  <a:srgbClr val="FF0000"/>
                </a:solidFill>
              </a:rPr>
              <a:t>5%</a:t>
            </a:r>
            <a:r>
              <a:rPr lang="en-US" sz="2000" b="1" dirty="0"/>
              <a:t> of patients .</a:t>
            </a:r>
          </a:p>
          <a:p>
            <a:pPr algn="l" rtl="0"/>
            <a:r>
              <a:rPr lang="en-US" sz="2000" b="1" dirty="0">
                <a:solidFill>
                  <a:srgbClr val="FF0000"/>
                </a:solidFill>
              </a:rPr>
              <a:t>Clinical features :</a:t>
            </a:r>
          </a:p>
          <a:p>
            <a:pPr algn="l" rtl="0"/>
            <a:r>
              <a:rPr lang="en-US" sz="2000" b="1" dirty="0"/>
              <a:t> Altered mental status (confusion) </a:t>
            </a:r>
          </a:p>
          <a:p>
            <a:pPr algn="l" rtl="0"/>
            <a:r>
              <a:rPr lang="en-US" sz="2000" b="1" dirty="0"/>
              <a:t>Autonomic hyperactivity (such as tachycardia, diaphoresis, fever, anxiety, insomnia, and hypertension )</a:t>
            </a:r>
          </a:p>
          <a:p>
            <a:pPr algn="l" rtl="0"/>
            <a:r>
              <a:rPr lang="en-US" sz="2000" b="1" dirty="0"/>
              <a:t>Perceptual distortions, </a:t>
            </a:r>
            <a:r>
              <a:rPr lang="en-US" sz="2000" b="1" u="sng" dirty="0"/>
              <a:t>most frequently visual or tactile hallucinations</a:t>
            </a:r>
            <a:r>
              <a:rPr lang="en-US" sz="2000" b="1" dirty="0"/>
              <a:t> , and fluctuating levels of psychomotor activity, ranging from hyper excitability to lethargy. </a:t>
            </a:r>
          </a:p>
          <a:p>
            <a:pPr algn="l" rtl="0"/>
            <a:r>
              <a:rPr lang="en-US" sz="2000" b="1" dirty="0">
                <a:solidFill>
                  <a:srgbClr val="FF0000"/>
                </a:solidFill>
              </a:rPr>
              <a:t>Onset </a:t>
            </a:r>
            <a:r>
              <a:rPr lang="en-US" sz="2000" b="1" dirty="0"/>
              <a:t>: usually 72–96 hours after cessation of or reduction in alcohol consumption</a:t>
            </a:r>
          </a:p>
          <a:p>
            <a:pPr algn="l" rtl="0"/>
            <a:r>
              <a:rPr lang="en-US" sz="2000" b="1" dirty="0">
                <a:solidFill>
                  <a:srgbClr val="FF0000"/>
                </a:solidFill>
              </a:rPr>
              <a:t>Peak</a:t>
            </a:r>
            <a:r>
              <a:rPr lang="en-US" sz="2000" b="1" dirty="0"/>
              <a:t> : 2-5 days .</a:t>
            </a:r>
          </a:p>
        </p:txBody>
      </p:sp>
    </p:spTree>
    <p:extLst>
      <p:ext uri="{BB962C8B-B14F-4D97-AF65-F5344CB8AC3E}">
        <p14:creationId xmlns:p14="http://schemas.microsoft.com/office/powerpoint/2010/main" val="350558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679" y="2239618"/>
            <a:ext cx="9183756" cy="3897975"/>
          </a:xfrm>
        </p:spPr>
        <p:txBody>
          <a:bodyPr>
            <a:normAutofit/>
          </a:bodyPr>
          <a:lstStyle/>
          <a:p>
            <a:pPr algn="l" rtl="0"/>
            <a:r>
              <a:rPr lang="en-US" sz="2000" b="1" dirty="0"/>
              <a:t>Patients with delirium are a danger to themselves and to others, Because of the unpredictability of their behavior,  patients may be assaultive or suicidal or may have hallucinations or delusional thoughts .</a:t>
            </a:r>
          </a:p>
          <a:p>
            <a:pPr algn="l" rtl="0"/>
            <a:endParaRPr lang="en-US" sz="2000" b="1" dirty="0"/>
          </a:p>
          <a:p>
            <a:pPr algn="l" rtl="0"/>
            <a:r>
              <a:rPr lang="en-US" sz="2000" b="1" dirty="0"/>
              <a:t>Untreated DTs has a mortality rate of </a:t>
            </a:r>
            <a:r>
              <a:rPr lang="en-US" sz="2000" b="1" dirty="0">
                <a:solidFill>
                  <a:srgbClr val="FF0000"/>
                </a:solidFill>
              </a:rPr>
              <a:t>20%.</a:t>
            </a:r>
          </a:p>
        </p:txBody>
      </p:sp>
    </p:spTree>
    <p:extLst>
      <p:ext uri="{BB962C8B-B14F-4D97-AF65-F5344CB8AC3E}">
        <p14:creationId xmlns:p14="http://schemas.microsoft.com/office/powerpoint/2010/main" val="412172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27" y="659892"/>
            <a:ext cx="8277838" cy="1188720"/>
          </a:xfrm>
        </p:spPr>
        <p:txBody>
          <a:bodyPr>
            <a:normAutofit/>
          </a:bodyPr>
          <a:lstStyle/>
          <a:p>
            <a:pPr>
              <a:spcAft>
                <a:spcPts val="600"/>
              </a:spcAft>
            </a:pPr>
            <a:r>
              <a:rPr lang="en-US" sz="2400" b="1" dirty="0">
                <a:solidFill>
                  <a:srgbClr val="FF0000"/>
                </a:solidFill>
                <a:latin typeface="+mn-lt"/>
              </a:rPr>
              <a:t>Treatment of alcohol withdrawal</a:t>
            </a:r>
            <a:r>
              <a:rPr lang="en-US" sz="2400" b="1" i="1" dirty="0">
                <a:solidFill>
                  <a:srgbClr val="FF0000"/>
                </a:solidFill>
                <a:latin typeface="+mn-lt"/>
              </a:rPr>
              <a:t> </a:t>
            </a:r>
          </a:p>
        </p:txBody>
      </p:sp>
      <p:sp>
        <p:nvSpPr>
          <p:cNvPr id="3" name="Content Placeholder 2"/>
          <p:cNvSpPr>
            <a:spLocks noGrp="1"/>
          </p:cNvSpPr>
          <p:nvPr>
            <p:ph idx="1"/>
          </p:nvPr>
        </p:nvSpPr>
        <p:spPr>
          <a:xfrm>
            <a:off x="463827" y="2346496"/>
            <a:ext cx="10389703" cy="4286217"/>
          </a:xfrm>
        </p:spPr>
        <p:txBody>
          <a:bodyPr>
            <a:normAutofit/>
          </a:bodyPr>
          <a:lstStyle/>
          <a:p>
            <a:pPr lvl="0" algn="l" rtl="0"/>
            <a:r>
              <a:rPr lang="en-US" sz="2000" b="1" i="1" u="sng" dirty="0">
                <a:solidFill>
                  <a:srgbClr val="FF0000"/>
                </a:solidFill>
                <a:latin typeface="+mj-lt"/>
              </a:rPr>
              <a:t>Minor alcohol withdrawal syndrome </a:t>
            </a:r>
            <a:r>
              <a:rPr lang="en-US" sz="2000" b="1" dirty="0">
                <a:latin typeface="+mj-lt"/>
              </a:rPr>
              <a:t>may not need pharmacotherapy in all cases. The patient needs </a:t>
            </a:r>
            <a:r>
              <a:rPr lang="en-US" sz="2000" b="1" i="1" u="sng" dirty="0">
                <a:solidFill>
                  <a:srgbClr val="FF0000"/>
                </a:solidFill>
                <a:latin typeface="+mj-lt"/>
              </a:rPr>
              <a:t>supportive care </a:t>
            </a:r>
            <a:r>
              <a:rPr lang="en-US" sz="2000" b="1" dirty="0">
                <a:latin typeface="+mj-lt"/>
              </a:rPr>
              <a:t>in a calm and quiet environment and low lighting . and observation for a period of up to 36 h, after which he is unlikely to develop withdrawal symptoms</a:t>
            </a:r>
          </a:p>
          <a:p>
            <a:pPr algn="l" rtl="0"/>
            <a:r>
              <a:rPr lang="en-US" sz="2000" b="1" dirty="0">
                <a:solidFill>
                  <a:srgbClr val="FF0000"/>
                </a:solidFill>
                <a:latin typeface="+mj-lt"/>
              </a:rPr>
              <a:t>Benzodiazepines are the mainstay of management of alcohol withdrawal states</a:t>
            </a:r>
            <a:r>
              <a:rPr lang="en-US" sz="2000" b="1" dirty="0">
                <a:latin typeface="+mj-lt"/>
              </a:rPr>
              <a:t>, followed by anticonvulsants, which may be considered </a:t>
            </a:r>
            <a:r>
              <a:rPr lang="en-US" sz="2000" b="1" dirty="0">
                <a:solidFill>
                  <a:srgbClr val="FF0000"/>
                </a:solidFill>
                <a:latin typeface="+mj-lt"/>
              </a:rPr>
              <a:t>in </a:t>
            </a:r>
            <a:r>
              <a:rPr lang="en-US" sz="2000" b="1" i="1" u="sng" dirty="0">
                <a:solidFill>
                  <a:srgbClr val="FF0000"/>
                </a:solidFill>
                <a:latin typeface="+mj-lt"/>
              </a:rPr>
              <a:t>mild withdrawal states</a:t>
            </a:r>
            <a:r>
              <a:rPr lang="en-US" sz="2000" b="1" i="1" u="sng" dirty="0">
                <a:latin typeface="+mj-lt"/>
              </a:rPr>
              <a:t> </a:t>
            </a:r>
            <a:r>
              <a:rPr lang="en-US" sz="2000" b="1" dirty="0">
                <a:latin typeface="+mj-lt"/>
              </a:rPr>
              <a:t>due to their advantages of lower sedation and lower chances of dependence . </a:t>
            </a:r>
          </a:p>
          <a:p>
            <a:pPr lvl="0" algn="l" rtl="0"/>
            <a:r>
              <a:rPr lang="en-US" sz="2000" b="1" u="sng" dirty="0">
                <a:solidFill>
                  <a:srgbClr val="FF0000"/>
                </a:solidFill>
                <a:latin typeface="+mj-lt"/>
              </a:rPr>
              <a:t>Moderate to severe </a:t>
            </a:r>
            <a:r>
              <a:rPr lang="en-US" sz="2000" b="1" dirty="0">
                <a:latin typeface="+mj-lt"/>
              </a:rPr>
              <a:t>alcohol withdrawal syndrome Without seizures or DT , patients should be started immediately pharmacological therapy , while monitoring the clinical signs of tachycardia and hypertension</a:t>
            </a:r>
          </a:p>
          <a:p>
            <a:pPr algn="l"/>
            <a:endParaRPr lang="en-US" sz="1600" dirty="0"/>
          </a:p>
          <a:p>
            <a:pPr lvl="0" algn="l"/>
            <a:endParaRPr lang="en-US" dirty="0"/>
          </a:p>
        </p:txBody>
      </p:sp>
    </p:spTree>
    <p:extLst>
      <p:ext uri="{BB962C8B-B14F-4D97-AF65-F5344CB8AC3E}">
        <p14:creationId xmlns:p14="http://schemas.microsoft.com/office/powerpoint/2010/main" val="56778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عالجة متعاقبة 1">
            <a:extLst>
              <a:ext uri="{FF2B5EF4-FFF2-40B4-BE49-F238E27FC236}">
                <a16:creationId xmlns:a16="http://schemas.microsoft.com/office/drawing/2014/main" id="{B9DEC40F-22F6-29E7-E3CD-1A17250375A8}"/>
              </a:ext>
            </a:extLst>
          </p:cNvPr>
          <p:cNvSpPr/>
          <p:nvPr/>
        </p:nvSpPr>
        <p:spPr>
          <a:xfrm>
            <a:off x="546099" y="1"/>
            <a:ext cx="11645901" cy="1428750"/>
          </a:xfrm>
          <a:prstGeom prst="flowChartAlternate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dirty="0"/>
          </a:p>
        </p:txBody>
      </p:sp>
      <p:sp>
        <p:nvSpPr>
          <p:cNvPr id="4" name="مربع نص 3">
            <a:extLst>
              <a:ext uri="{FF2B5EF4-FFF2-40B4-BE49-F238E27FC236}">
                <a16:creationId xmlns:a16="http://schemas.microsoft.com/office/drawing/2014/main" id="{FC32F284-4FBB-3AC0-0445-2BE54EC0637C}"/>
              </a:ext>
            </a:extLst>
          </p:cNvPr>
          <p:cNvSpPr txBox="1"/>
          <p:nvPr/>
        </p:nvSpPr>
        <p:spPr>
          <a:xfrm>
            <a:off x="736600" y="30162"/>
            <a:ext cx="11296650" cy="1354217"/>
          </a:xfrm>
          <a:prstGeom prst="rect">
            <a:avLst/>
          </a:prstGeom>
          <a:noFill/>
        </p:spPr>
        <p:txBody>
          <a:bodyPr wrap="square" rtlCol="1">
            <a:spAutoFit/>
          </a:bodyPr>
          <a:lstStyle/>
          <a:p>
            <a:pPr algn="l" rtl="0">
              <a:buFont typeface="Wingdings" panose="05000000000000000000" pitchFamily="2" charset="2"/>
              <a:buChar char="§"/>
            </a:pPr>
            <a:r>
              <a:rPr lang="en-US" sz="2800" b="1" u="sng" dirty="0">
                <a:solidFill>
                  <a:srgbClr val="FF0000"/>
                </a:solidFill>
              </a:rPr>
              <a:t>Definition :</a:t>
            </a:r>
          </a:p>
          <a:p>
            <a:pPr algn="l" rtl="0"/>
            <a:r>
              <a:rPr lang="en-US" sz="1800" b="1" dirty="0"/>
              <a:t>A chronic condition in which an uncontrolled pattern of substance use leads to significant physical , psychological, and social impairment or distress, with continued use despite substance-related problems.</a:t>
            </a:r>
            <a:endParaRPr lang="ar-JO" sz="1800" b="1" dirty="0"/>
          </a:p>
          <a:p>
            <a:pPr algn="r"/>
            <a:endParaRPr lang="ar-JO" dirty="0"/>
          </a:p>
        </p:txBody>
      </p:sp>
      <p:sp>
        <p:nvSpPr>
          <p:cNvPr id="5" name="معالجة متعاقبة 4">
            <a:extLst>
              <a:ext uri="{FF2B5EF4-FFF2-40B4-BE49-F238E27FC236}">
                <a16:creationId xmlns:a16="http://schemas.microsoft.com/office/drawing/2014/main" id="{B7921B80-97FB-CF34-C378-4460FFAAADE4}"/>
              </a:ext>
            </a:extLst>
          </p:cNvPr>
          <p:cNvSpPr/>
          <p:nvPr/>
        </p:nvSpPr>
        <p:spPr>
          <a:xfrm>
            <a:off x="546098" y="1524602"/>
            <a:ext cx="11645902" cy="5190523"/>
          </a:xfrm>
          <a:prstGeom prst="flowChartAlternateProcess">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Content Placeholder 2">
            <a:extLst>
              <a:ext uri="{FF2B5EF4-FFF2-40B4-BE49-F238E27FC236}">
                <a16:creationId xmlns:a16="http://schemas.microsoft.com/office/drawing/2014/main" id="{DC4F650C-F100-FA72-D12A-3DC9F83DB884}"/>
              </a:ext>
            </a:extLst>
          </p:cNvPr>
          <p:cNvSpPr>
            <a:spLocks noGrp="1"/>
          </p:cNvSpPr>
          <p:nvPr/>
        </p:nvSpPr>
        <p:spPr>
          <a:xfrm>
            <a:off x="835024" y="1524602"/>
            <a:ext cx="11068050" cy="4426812"/>
          </a:xfrm>
          <a:prstGeom prst="rect">
            <a:avLst/>
          </a:prstGeom>
        </p:spPr>
        <p:txBody>
          <a:bodyPr vert="horz" lIns="91440" tIns="45720" rIns="91440" bIns="45720" rtlCol="0">
            <a:normAutofit/>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a:endParaRPr lang="ar-JO" sz="2400" b="1" dirty="0"/>
          </a:p>
          <a:p>
            <a:pPr algn="l" rtl="0">
              <a:buFont typeface="Wingdings" panose="05000000000000000000" pitchFamily="2" charset="2"/>
              <a:buChar char="§"/>
            </a:pPr>
            <a:r>
              <a:rPr lang="en-US" sz="2400" b="1" dirty="0">
                <a:solidFill>
                  <a:srgbClr val="FF0000"/>
                </a:solidFill>
              </a:rPr>
              <a:t>Epidemiology :</a:t>
            </a:r>
          </a:p>
          <a:p>
            <a:pPr lvl="1" algn="l" rtl="0"/>
            <a:r>
              <a:rPr lang="en-US" sz="2400" b="1" dirty="0">
                <a:solidFill>
                  <a:schemeClr val="tx1">
                    <a:lumMod val="95000"/>
                    <a:lumOff val="5000"/>
                  </a:schemeClr>
                </a:solidFill>
              </a:rPr>
              <a:t>Sex: ♂ &gt; ♀</a:t>
            </a:r>
          </a:p>
          <a:p>
            <a:pPr lvl="1" algn="l" rtl="0"/>
            <a:r>
              <a:rPr lang="en-US" sz="2400" b="1" dirty="0">
                <a:solidFill>
                  <a:schemeClr val="tx1">
                    <a:lumMod val="95000"/>
                    <a:lumOff val="5000"/>
                  </a:schemeClr>
                </a:solidFill>
              </a:rPr>
              <a:t>Alcohol and nicotine use are most common.</a:t>
            </a:r>
          </a:p>
          <a:p>
            <a:pPr lvl="1" algn="l" rtl="0"/>
            <a:r>
              <a:rPr lang="en-US" sz="2400" b="1" dirty="0">
                <a:solidFill>
                  <a:schemeClr val="tx1">
                    <a:lumMod val="95000"/>
                    <a:lumOff val="5000"/>
                  </a:schemeClr>
                </a:solidFill>
              </a:rPr>
              <a:t>In Jordan : Nicotine is the MC type .</a:t>
            </a:r>
          </a:p>
          <a:p>
            <a:pPr lvl="1" algn="l" rtl="0"/>
            <a:r>
              <a:rPr lang="en-US" sz="2400" b="1" dirty="0"/>
              <a:t>One-year prevalence of any substance use disorder in the United States is approximately 8%.</a:t>
            </a:r>
          </a:p>
          <a:p>
            <a:pPr lvl="1" algn="l" rtl="0"/>
            <a:endParaRPr lang="en-US" sz="2400" b="1" dirty="0">
              <a:solidFill>
                <a:schemeClr val="tx1">
                  <a:lumMod val="95000"/>
                  <a:lumOff val="5000"/>
                </a:schemeClr>
              </a:solidFill>
            </a:endParaRPr>
          </a:p>
          <a:p>
            <a:pPr lvl="1" algn="l"/>
            <a:endParaRPr lang="en-US" sz="2400" b="1" dirty="0">
              <a:solidFill>
                <a:schemeClr val="tx1">
                  <a:lumMod val="95000"/>
                  <a:lumOff val="5000"/>
                </a:schemeClr>
              </a:solidFill>
            </a:endParaRPr>
          </a:p>
          <a:p>
            <a:pPr algn="l"/>
            <a:endParaRPr lang="ar-JO" sz="2400" b="1" dirty="0"/>
          </a:p>
        </p:txBody>
      </p:sp>
    </p:spTree>
    <p:extLst>
      <p:ext uri="{BB962C8B-B14F-4D97-AF65-F5344CB8AC3E}">
        <p14:creationId xmlns:p14="http://schemas.microsoft.com/office/powerpoint/2010/main" val="198841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121" y="781879"/>
            <a:ext cx="10323444" cy="5753279"/>
          </a:xfrm>
        </p:spPr>
        <p:txBody>
          <a:bodyPr>
            <a:noAutofit/>
          </a:bodyPr>
          <a:lstStyle/>
          <a:p>
            <a:pPr marL="285750" indent="-285750" algn="l" rtl="0">
              <a:lnSpc>
                <a:spcPts val="2250"/>
              </a:lnSpc>
              <a:spcBef>
                <a:spcPts val="2000"/>
              </a:spcBef>
              <a:spcAft>
                <a:spcPts val="1000"/>
              </a:spcAft>
            </a:pPr>
            <a:r>
              <a:rPr lang="en-US" sz="2000" b="1" dirty="0">
                <a:solidFill>
                  <a:srgbClr val="FF0000"/>
                </a:solidFill>
              </a:rPr>
              <a:t>Severe alcohol </a:t>
            </a:r>
            <a:r>
              <a:rPr lang="en-US" sz="2000" b="1" dirty="0"/>
              <a:t>withdrawal </a:t>
            </a:r>
            <a:r>
              <a:rPr lang="en-US" sz="2000" b="1" dirty="0">
                <a:solidFill>
                  <a:srgbClr val="FF0000"/>
                </a:solidFill>
              </a:rPr>
              <a:t>with seizures</a:t>
            </a:r>
            <a:r>
              <a:rPr lang="en-US" sz="2000" b="1" dirty="0"/>
              <a:t>, the occurrence of seizures during the alcohol withdrawal period is indicative of severe alcohol withdrawal . Seizure prophylaxis with lorazepam intravenously must be given to all patients with seizures in the current withdrawal period at presentation </a:t>
            </a:r>
          </a:p>
          <a:p>
            <a:pPr marL="285750" indent="-285750" algn="l" rtl="0">
              <a:lnSpc>
                <a:spcPts val="2250"/>
              </a:lnSpc>
              <a:spcBef>
                <a:spcPts val="2000"/>
              </a:spcBef>
              <a:spcAft>
                <a:spcPts val="1000"/>
              </a:spcAft>
            </a:pPr>
            <a:r>
              <a:rPr lang="en-US" sz="2000" b="1" dirty="0">
                <a:solidFill>
                  <a:srgbClr val="FF0000"/>
                </a:solidFill>
              </a:rPr>
              <a:t>Severe alcohol withdrawal with DT </a:t>
            </a:r>
            <a:r>
              <a:rPr lang="en-US" sz="2000" b="1" dirty="0"/>
              <a:t>, the Treatment is by achieving a calm, but awake state or  defined as a sleep from which the patient is easily aroused . done by using  intravenous diazepam while closely monitoring the patient during the procedure . </a:t>
            </a:r>
            <a:r>
              <a:rPr lang="en-US" sz="2000" b="1" dirty="0">
                <a:solidFill>
                  <a:srgbClr val="212121"/>
                </a:solidFill>
              </a:rPr>
              <a:t>Refractory DT can be managed with phenobarbital or adjuvant antipsychotics .</a:t>
            </a:r>
          </a:p>
          <a:p>
            <a:pPr marL="342900" indent="-342900" algn="l" rtl="0">
              <a:lnSpc>
                <a:spcPts val="2250"/>
              </a:lnSpc>
              <a:spcBef>
                <a:spcPts val="2000"/>
              </a:spcBef>
              <a:spcAft>
                <a:spcPts val="1000"/>
              </a:spcAft>
            </a:pPr>
            <a:r>
              <a:rPr lang="en-US" sz="2000" b="1" dirty="0">
                <a:solidFill>
                  <a:srgbClr val="FF0000"/>
                </a:solidFill>
              </a:rPr>
              <a:t>Detoxification</a:t>
            </a:r>
            <a:r>
              <a:rPr lang="en-US" sz="2000" b="1" dirty="0">
                <a:solidFill>
                  <a:srgbClr val="212121"/>
                </a:solidFill>
              </a:rPr>
              <a:t> is the process of weaning a person from a psychoactive substance by gradually tapering the substance or by substituting it with a cross-tolerant pharmacological agent and tapering it.</a:t>
            </a:r>
          </a:p>
          <a:p>
            <a:pPr marL="342900" indent="-342900" algn="l" rtl="0">
              <a:lnSpc>
                <a:spcPts val="2250"/>
              </a:lnSpc>
              <a:spcBef>
                <a:spcPts val="2000"/>
              </a:spcBef>
              <a:spcAft>
                <a:spcPts val="1000"/>
              </a:spcAft>
            </a:pPr>
            <a:r>
              <a:rPr lang="en-US" altLang="en-US" sz="2000" b="1" dirty="0">
                <a:solidFill>
                  <a:srgbClr val="FF0000"/>
                </a:solidFill>
              </a:rPr>
              <a:t>Rehabilitation for alcoholism is recommended.</a:t>
            </a:r>
            <a:endParaRPr lang="en-US" sz="2000" b="1" dirty="0">
              <a:solidFill>
                <a:srgbClr val="FF0000"/>
              </a:solidFill>
            </a:endParaRPr>
          </a:p>
        </p:txBody>
      </p:sp>
    </p:spTree>
    <p:extLst>
      <p:ext uri="{BB962C8B-B14F-4D97-AF65-F5344CB8AC3E}">
        <p14:creationId xmlns:p14="http://schemas.microsoft.com/office/powerpoint/2010/main" val="3297915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1985-D186-5242-CFE3-4C6E8F4FFC6D}"/>
              </a:ext>
            </a:extLst>
          </p:cNvPr>
          <p:cNvSpPr txBox="1">
            <a:spLocks/>
          </p:cNvSpPr>
          <p:nvPr/>
        </p:nvSpPr>
        <p:spPr>
          <a:xfrm>
            <a:off x="788895" y="224508"/>
            <a:ext cx="10018713" cy="91440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Alcohol Withdrawal</a:t>
            </a:r>
          </a:p>
        </p:txBody>
      </p:sp>
      <p:graphicFrame>
        <p:nvGraphicFramePr>
          <p:cNvPr id="6" name="TextBox 3">
            <a:extLst>
              <a:ext uri="{FF2B5EF4-FFF2-40B4-BE49-F238E27FC236}">
                <a16:creationId xmlns:a16="http://schemas.microsoft.com/office/drawing/2014/main" id="{AB15AAF9-61A1-6BC0-8FA1-50F095AD600E}"/>
              </a:ext>
            </a:extLst>
          </p:cNvPr>
          <p:cNvGraphicFramePr/>
          <p:nvPr>
            <p:extLst>
              <p:ext uri="{D42A27DB-BD31-4B8C-83A1-F6EECF244321}">
                <p14:modId xmlns:p14="http://schemas.microsoft.com/office/powerpoint/2010/main" val="528178404"/>
              </p:ext>
            </p:extLst>
          </p:nvPr>
        </p:nvGraphicFramePr>
        <p:xfrm>
          <a:off x="788895" y="1165412"/>
          <a:ext cx="10448950" cy="5450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3" name="TextBox 1">
            <a:extLst>
              <a:ext uri="{FF2B5EF4-FFF2-40B4-BE49-F238E27FC236}">
                <a16:creationId xmlns:a16="http://schemas.microsoft.com/office/drawing/2014/main" id="{C0D5DA50-287B-32B9-C4A5-00E6FD2F2C6F}"/>
              </a:ext>
            </a:extLst>
          </p:cNvPr>
          <p:cNvGraphicFramePr/>
          <p:nvPr>
            <p:extLst>
              <p:ext uri="{D42A27DB-BD31-4B8C-83A1-F6EECF244321}">
                <p14:modId xmlns:p14="http://schemas.microsoft.com/office/powerpoint/2010/main" val="52592621"/>
              </p:ext>
            </p:extLst>
          </p:nvPr>
        </p:nvGraphicFramePr>
        <p:xfrm>
          <a:off x="1120689" y="322218"/>
          <a:ext cx="10223071" cy="646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4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7416BCE-63D5-F004-DDA1-A185D7D364D5}"/>
              </a:ext>
            </a:extLst>
          </p:cNvPr>
          <p:cNvPicPr>
            <a:picLocks noChangeAspect="1"/>
          </p:cNvPicPr>
          <p:nvPr/>
        </p:nvPicPr>
        <p:blipFill rotWithShape="1">
          <a:blip r:embed="rId2">
            <a:extLst>
              <a:ext uri="{28A0092B-C50C-407E-A947-70E740481C1C}">
                <a14:useLocalDpi xmlns:a14="http://schemas.microsoft.com/office/drawing/2010/main" val="0"/>
              </a:ext>
            </a:extLst>
          </a:blip>
          <a:srcRect l="24916" r="1960"/>
          <a:stretch/>
        </p:blipFill>
        <p:spPr>
          <a:xfrm>
            <a:off x="4650909" y="10"/>
            <a:ext cx="7541090" cy="6857989"/>
          </a:xfrm>
          <a:prstGeom prst="rect">
            <a:avLst/>
          </a:prstGeom>
        </p:spPr>
      </p:pic>
      <p:sp>
        <p:nvSpPr>
          <p:cNvPr id="2" name="Title 1"/>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pPr rtl="0"/>
            <a:r>
              <a:rPr lang="en-US" b="1" dirty="0">
                <a:highlight>
                  <a:srgbClr val="FFFF00"/>
                </a:highlight>
              </a:rPr>
              <a:t>SEDATIVES</a:t>
            </a:r>
          </a:p>
        </p:txBody>
      </p:sp>
      <p:sp>
        <p:nvSpPr>
          <p:cNvPr id="3" name="TextBox 2"/>
          <p:cNvSpPr txBox="1"/>
          <p:nvPr/>
        </p:nvSpPr>
        <p:spPr>
          <a:xfrm>
            <a:off x="111125" y="2638044"/>
            <a:ext cx="4539783" cy="3415622"/>
          </a:xfrm>
          <a:prstGeom prst="rect">
            <a:avLst/>
          </a:prstGeom>
        </p:spPr>
        <p:txBody>
          <a:bodyPr vert="horz" lIns="91440" tIns="45720" rIns="91440" bIns="45720" rtlCol="0">
            <a:noAutofit/>
          </a:bodyPr>
          <a:lstStyle/>
          <a:p>
            <a:pPr marL="457200" indent="-228600">
              <a:spcBef>
                <a:spcPts val="1000"/>
              </a:spcBef>
              <a:buClr>
                <a:schemeClr val="accent2"/>
              </a:buClr>
              <a:buFont typeface="Arial" panose="020B0604020202020204" pitchFamily="34" charset="0"/>
              <a:buChar char="•"/>
            </a:pPr>
            <a:r>
              <a:rPr lang="en-US" sz="4400" b="1" dirty="0"/>
              <a:t>Barbiturates</a:t>
            </a:r>
          </a:p>
          <a:p>
            <a:pPr marL="457200" indent="-228600">
              <a:spcBef>
                <a:spcPts val="1000"/>
              </a:spcBef>
              <a:buClr>
                <a:schemeClr val="accent2"/>
              </a:buClr>
              <a:buFont typeface="Arial" panose="020B0604020202020204" pitchFamily="34" charset="0"/>
              <a:buChar char="•"/>
            </a:pPr>
            <a:r>
              <a:rPr lang="en-US" sz="4400" b="1" dirty="0"/>
              <a:t>Benzodiazepines</a:t>
            </a:r>
          </a:p>
          <a:p>
            <a:pPr marL="457200" indent="-228600">
              <a:spcBef>
                <a:spcPts val="1000"/>
              </a:spcBef>
              <a:buClr>
                <a:schemeClr val="accent2"/>
              </a:buClr>
              <a:buFont typeface="Arial" panose="020B0604020202020204" pitchFamily="34" charset="0"/>
              <a:buChar char="•"/>
            </a:pPr>
            <a:r>
              <a:rPr lang="en-US" sz="4400" b="1" dirty="0"/>
              <a:t>Opioids</a:t>
            </a:r>
          </a:p>
        </p:txBody>
      </p:sp>
    </p:spTree>
    <p:extLst>
      <p:ext uri="{BB962C8B-B14F-4D97-AF65-F5344CB8AC3E}">
        <p14:creationId xmlns:p14="http://schemas.microsoft.com/office/powerpoint/2010/main" val="18198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20755E-5935-B30F-B642-2B7F0DB8309B}"/>
              </a:ext>
            </a:extLst>
          </p:cNvPr>
          <p:cNvSpPr txBox="1"/>
          <p:nvPr/>
        </p:nvSpPr>
        <p:spPr>
          <a:xfrm>
            <a:off x="1949236" y="399894"/>
            <a:ext cx="8163339" cy="830997"/>
          </a:xfrm>
          <a:prstGeom prst="rect">
            <a:avLst/>
          </a:prstGeom>
          <a:noFill/>
        </p:spPr>
        <p:txBody>
          <a:bodyPr wrap="square" rtlCol="0">
            <a:spAutoFit/>
          </a:bodyPr>
          <a:lstStyle/>
          <a:p>
            <a:pPr algn="ctr"/>
            <a:r>
              <a:rPr lang="en-US" sz="4800" b="1" i="0" u="none" strike="noStrike" baseline="0" dirty="0">
                <a:solidFill>
                  <a:srgbClr val="FF0000"/>
                </a:solidFill>
                <a:latin typeface="+mj-lt"/>
              </a:rPr>
              <a:t>Barbiturates</a:t>
            </a:r>
            <a:endParaRPr lang="en-US" sz="4800" b="1" dirty="0">
              <a:solidFill>
                <a:srgbClr val="FF0000"/>
              </a:solidFill>
              <a:latin typeface="+mj-lt"/>
            </a:endParaRPr>
          </a:p>
        </p:txBody>
      </p:sp>
      <p:graphicFrame>
        <p:nvGraphicFramePr>
          <p:cNvPr id="9" name="TextBox 5">
            <a:extLst>
              <a:ext uri="{FF2B5EF4-FFF2-40B4-BE49-F238E27FC236}">
                <a16:creationId xmlns:a16="http://schemas.microsoft.com/office/drawing/2014/main" id="{27F9D9C9-FCED-18E4-E01A-B46074FDF0D8}"/>
              </a:ext>
            </a:extLst>
          </p:cNvPr>
          <p:cNvGraphicFramePr/>
          <p:nvPr>
            <p:extLst>
              <p:ext uri="{D42A27DB-BD31-4B8C-83A1-F6EECF244321}">
                <p14:modId xmlns:p14="http://schemas.microsoft.com/office/powerpoint/2010/main" val="1766726833"/>
              </p:ext>
            </p:extLst>
          </p:nvPr>
        </p:nvGraphicFramePr>
        <p:xfrm>
          <a:off x="848138" y="2067339"/>
          <a:ext cx="10495723" cy="457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745632" y="119269"/>
            <a:ext cx="1561413" cy="1948070"/>
          </a:xfrm>
          <a:prstGeom prst="rect">
            <a:avLst/>
          </a:prstGeom>
        </p:spPr>
      </p:pic>
      <p:pic>
        <p:nvPicPr>
          <p:cNvPr id="3" name="Picture 2"/>
          <p:cNvPicPr>
            <a:picLocks noChangeAspect="1"/>
          </p:cNvPicPr>
          <p:nvPr/>
        </p:nvPicPr>
        <p:blipFill>
          <a:blip r:embed="rId8"/>
          <a:stretch>
            <a:fillRect/>
          </a:stretch>
        </p:blipFill>
        <p:spPr>
          <a:xfrm>
            <a:off x="9268206" y="119269"/>
            <a:ext cx="1688738" cy="1948070"/>
          </a:xfrm>
          <a:prstGeom prst="rect">
            <a:avLst/>
          </a:prstGeom>
        </p:spPr>
      </p:pic>
    </p:spTree>
    <p:extLst>
      <p:ext uri="{BB962C8B-B14F-4D97-AF65-F5344CB8AC3E}">
        <p14:creationId xmlns:p14="http://schemas.microsoft.com/office/powerpoint/2010/main" val="111611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7EC0-B24E-D4BB-B717-4A898C850DFA}"/>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i="0" u="none" strike="noStrike" kern="1200" baseline="0" dirty="0">
                <a:solidFill>
                  <a:srgbClr val="FF0000"/>
                </a:solidFill>
                <a:ea typeface="+mj-ea"/>
                <a:cs typeface="+mj-cs"/>
              </a:rPr>
              <a:t>Barbiturates</a:t>
            </a:r>
            <a:endParaRPr lang="en-US" sz="4000" b="1" kern="1200" dirty="0">
              <a:solidFill>
                <a:srgbClr val="FF0000"/>
              </a:solidFill>
              <a:ea typeface="+mj-ea"/>
              <a:cs typeface="+mj-cs"/>
            </a:endParaRPr>
          </a:p>
        </p:txBody>
      </p:sp>
      <p:graphicFrame>
        <p:nvGraphicFramePr>
          <p:cNvPr id="20" name="TextBox 6">
            <a:extLst>
              <a:ext uri="{FF2B5EF4-FFF2-40B4-BE49-F238E27FC236}">
                <a16:creationId xmlns:a16="http://schemas.microsoft.com/office/drawing/2014/main" id="{C9D02515-AF8B-48C7-01EE-39884AA8F2F3}"/>
              </a:ext>
            </a:extLst>
          </p:cNvPr>
          <p:cNvGraphicFramePr/>
          <p:nvPr>
            <p:extLst>
              <p:ext uri="{D42A27DB-BD31-4B8C-83A1-F6EECF244321}">
                <p14:modId xmlns:p14="http://schemas.microsoft.com/office/powerpoint/2010/main" val="1475303083"/>
              </p:ext>
            </p:extLst>
          </p:nvPr>
        </p:nvGraphicFramePr>
        <p:xfrm>
          <a:off x="1115568" y="2481943"/>
          <a:ext cx="10168128" cy="369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75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BB5F-424E-665B-F96C-03DA292270B4}"/>
              </a:ext>
            </a:extLst>
          </p:cNvPr>
          <p:cNvSpPr>
            <a:spLocks noGrp="1"/>
          </p:cNvSpPr>
          <p:nvPr>
            <p:ph type="title"/>
          </p:nvPr>
        </p:nvSpPr>
        <p:spPr>
          <a:xfrm>
            <a:off x="955035" y="291548"/>
            <a:ext cx="10018713" cy="1166191"/>
          </a:xfrm>
        </p:spPr>
        <p:txBody>
          <a:bodyPr>
            <a:normAutofit fontScale="90000"/>
          </a:bodyPr>
          <a:lstStyle/>
          <a:p>
            <a:pPr algn="ctr"/>
            <a:br>
              <a:rPr lang="en-US" sz="4400" b="1" i="0" u="none" strike="noStrike" baseline="0" dirty="0">
                <a:solidFill>
                  <a:srgbClr val="FF0000"/>
                </a:solidFill>
                <a:latin typeface="Cambria" panose="02040503050406030204" pitchFamily="18" charset="0"/>
              </a:rPr>
            </a:br>
            <a:r>
              <a:rPr lang="en-US" sz="4400" b="1" i="0" u="none" strike="noStrike" baseline="0" dirty="0">
                <a:solidFill>
                  <a:srgbClr val="FF0000"/>
                </a:solidFill>
              </a:rPr>
              <a:t>Benzodiazepines </a:t>
            </a:r>
            <a:br>
              <a:rPr lang="en-US" sz="4800" b="0" i="0" u="none" strike="noStrike" baseline="0" dirty="0">
                <a:latin typeface="Cambria" panose="02040503050406030204" pitchFamily="18" charset="0"/>
              </a:rPr>
            </a:br>
            <a:endParaRPr lang="en-US" dirty="0"/>
          </a:p>
        </p:txBody>
      </p:sp>
      <p:sp>
        <p:nvSpPr>
          <p:cNvPr id="6" name="TextBox 5">
            <a:extLst>
              <a:ext uri="{FF2B5EF4-FFF2-40B4-BE49-F238E27FC236}">
                <a16:creationId xmlns:a16="http://schemas.microsoft.com/office/drawing/2014/main" id="{7581CD9E-9839-7EE4-43A2-89C8C09331F0}"/>
              </a:ext>
            </a:extLst>
          </p:cNvPr>
          <p:cNvSpPr txBox="1"/>
          <p:nvPr/>
        </p:nvSpPr>
        <p:spPr>
          <a:xfrm>
            <a:off x="1088572" y="1593670"/>
            <a:ext cx="975164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i="0" u="none" strike="noStrike" baseline="0" dirty="0">
                <a:latin typeface="+mj-lt"/>
              </a:rPr>
              <a:t>Diazepam, oxazepam, lorazepam </a:t>
            </a:r>
          </a:p>
          <a:p>
            <a:endParaRPr lang="en-US" sz="2400" b="1" i="0" u="none" strike="noStrike" baseline="0" dirty="0">
              <a:latin typeface="+mj-lt"/>
            </a:endParaRPr>
          </a:p>
          <a:p>
            <a:pPr marL="285750" indent="-285750">
              <a:buFont typeface="Arial" panose="020B0604020202020204" pitchFamily="34" charset="0"/>
              <a:buChar char="•"/>
            </a:pPr>
            <a:r>
              <a:rPr lang="en-US" sz="2400" b="1" i="0" u="none" strike="noStrike" baseline="0" dirty="0">
                <a:latin typeface="+mj-lt"/>
              </a:rPr>
              <a:t>Medical uses </a:t>
            </a:r>
            <a:r>
              <a:rPr lang="en-US" sz="2400" b="1" i="0" u="none" strike="noStrike" baseline="0" dirty="0">
                <a:solidFill>
                  <a:srgbClr val="FF0000"/>
                </a:solidFill>
                <a:latin typeface="+mj-lt"/>
              </a:rPr>
              <a:t>(anxiety, alcohol and barbiturates withdrawal</a:t>
            </a:r>
            <a:r>
              <a:rPr lang="en-US" sz="2400" b="1" i="0" u="none" strike="noStrike" baseline="0" dirty="0">
                <a:latin typeface="+mj-lt"/>
              </a:rPr>
              <a:t>)</a:t>
            </a:r>
          </a:p>
          <a:p>
            <a:r>
              <a:rPr lang="en-US" sz="2400" b="1" i="0" u="none" strike="noStrike" baseline="0" dirty="0">
                <a:latin typeface="+mj-lt"/>
              </a:rPr>
              <a:t> </a:t>
            </a:r>
          </a:p>
          <a:p>
            <a:pPr marL="285750" indent="-285750">
              <a:buFont typeface="Arial" panose="020B0604020202020204" pitchFamily="34" charset="0"/>
              <a:buChar char="•"/>
            </a:pPr>
            <a:r>
              <a:rPr lang="en-US" sz="2400" b="1" i="0" u="none" strike="noStrike" baseline="0" dirty="0">
                <a:highlight>
                  <a:srgbClr val="FFFF00"/>
                </a:highlight>
                <a:latin typeface="+mj-lt"/>
              </a:rPr>
              <a:t>Classic overdose presentation</a:t>
            </a:r>
            <a:r>
              <a:rPr lang="en-US" sz="2400" b="1" i="0" u="none" strike="noStrike" baseline="0" dirty="0">
                <a:latin typeface="+mj-lt"/>
              </a:rPr>
              <a:t>:</a:t>
            </a:r>
          </a:p>
          <a:p>
            <a:pPr marL="285750" indent="-285750">
              <a:buFont typeface="Arial" panose="020B0604020202020204" pitchFamily="34" charset="0"/>
              <a:buChar char="•"/>
            </a:pPr>
            <a:r>
              <a:rPr lang="en-US" sz="2400" b="1" i="0" u="none" strike="noStrike" baseline="0" dirty="0">
                <a:latin typeface="+mj-lt"/>
              </a:rPr>
              <a:t>CNS depression with normal vitals </a:t>
            </a:r>
          </a:p>
          <a:p>
            <a:pPr marL="285750" indent="-285750">
              <a:buFont typeface="Arial" panose="020B0604020202020204" pitchFamily="34" charset="0"/>
              <a:buChar char="•"/>
            </a:pPr>
            <a:r>
              <a:rPr lang="en-US" sz="2400" b="1" i="0" u="none" strike="noStrike" baseline="0" dirty="0">
                <a:latin typeface="+mj-lt"/>
              </a:rPr>
              <a:t>Altered mental status </a:t>
            </a:r>
          </a:p>
          <a:p>
            <a:pPr marL="285750" indent="-285750">
              <a:buFont typeface="Arial" panose="020B0604020202020204" pitchFamily="34" charset="0"/>
              <a:buChar char="•"/>
            </a:pPr>
            <a:r>
              <a:rPr lang="en-US" sz="2400" b="1" i="0" u="none" strike="noStrike" baseline="0" dirty="0">
                <a:latin typeface="+mj-lt"/>
              </a:rPr>
              <a:t>Slurred speech </a:t>
            </a:r>
          </a:p>
          <a:p>
            <a:pPr marL="285750" indent="-285750">
              <a:buFont typeface="Arial" panose="020B0604020202020204" pitchFamily="34" charset="0"/>
              <a:buChar char="•"/>
            </a:pPr>
            <a:r>
              <a:rPr lang="en-US" sz="2400" b="1" i="0" u="none" strike="noStrike" baseline="0" dirty="0">
                <a:latin typeface="+mj-lt"/>
              </a:rPr>
              <a:t>Ataxia </a:t>
            </a:r>
          </a:p>
          <a:p>
            <a:pPr marL="285750" indent="-285750">
              <a:buFont typeface="Arial" panose="020B0604020202020204" pitchFamily="34" charset="0"/>
              <a:buChar char="•"/>
            </a:pPr>
            <a:r>
              <a:rPr lang="en-US" sz="2400" b="1" i="0" u="none" strike="noStrike" baseline="0" dirty="0">
                <a:latin typeface="+mj-lt"/>
              </a:rPr>
              <a:t>Rarely cause respiratory depression (safer drugs) </a:t>
            </a:r>
          </a:p>
        </p:txBody>
      </p:sp>
      <p:pic>
        <p:nvPicPr>
          <p:cNvPr id="3" name="Picture 2"/>
          <p:cNvPicPr>
            <a:picLocks noChangeAspect="1"/>
          </p:cNvPicPr>
          <p:nvPr/>
        </p:nvPicPr>
        <p:blipFill>
          <a:blip r:embed="rId2"/>
          <a:stretch>
            <a:fillRect/>
          </a:stretch>
        </p:blipFill>
        <p:spPr>
          <a:xfrm>
            <a:off x="9183756" y="3197740"/>
            <a:ext cx="2447392" cy="2797135"/>
          </a:xfrm>
          <a:prstGeom prst="rect">
            <a:avLst/>
          </a:prstGeom>
        </p:spPr>
      </p:pic>
    </p:spTree>
    <p:extLst>
      <p:ext uri="{BB962C8B-B14F-4D97-AF65-F5344CB8AC3E}">
        <p14:creationId xmlns:p14="http://schemas.microsoft.com/office/powerpoint/2010/main" val="2796696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71F7-0723-1A9C-A0C6-713C06DADEA7}"/>
              </a:ext>
            </a:extLst>
          </p:cNvPr>
          <p:cNvSpPr>
            <a:spLocks noGrp="1"/>
          </p:cNvSpPr>
          <p:nvPr>
            <p:ph type="title"/>
          </p:nvPr>
        </p:nvSpPr>
        <p:spPr>
          <a:xfrm>
            <a:off x="1018653" y="596349"/>
            <a:ext cx="10018713" cy="1060174"/>
          </a:xfrm>
        </p:spPr>
        <p:txBody>
          <a:bodyPr>
            <a:normAutofit/>
          </a:bodyPr>
          <a:lstStyle/>
          <a:p>
            <a:pPr algn="ctr"/>
            <a:r>
              <a:rPr lang="en-US" sz="3600" b="1" i="0" u="none" strike="noStrike" baseline="0" dirty="0">
                <a:solidFill>
                  <a:srgbClr val="FF0000"/>
                </a:solidFill>
              </a:rPr>
              <a:t>Benzodiazepine Withdrawal</a:t>
            </a:r>
            <a:r>
              <a:rPr lang="en-US" sz="3600" b="1" i="0" u="none" strike="noStrike" baseline="0" dirty="0">
                <a:solidFill>
                  <a:srgbClr val="FF0000"/>
                </a:solidFill>
                <a:latin typeface="Cambria" panose="02040503050406030204" pitchFamily="18" charset="0"/>
              </a:rPr>
              <a:t> </a:t>
            </a:r>
            <a:endParaRPr lang="en-US" sz="3600" b="1" dirty="0">
              <a:solidFill>
                <a:srgbClr val="FF0000"/>
              </a:solidFill>
            </a:endParaRPr>
          </a:p>
        </p:txBody>
      </p:sp>
      <p:sp>
        <p:nvSpPr>
          <p:cNvPr id="6" name="TextBox 5">
            <a:extLst>
              <a:ext uri="{FF2B5EF4-FFF2-40B4-BE49-F238E27FC236}">
                <a16:creationId xmlns:a16="http://schemas.microsoft.com/office/drawing/2014/main" id="{B507347E-8328-5669-AF52-9CE6C106DBDB}"/>
              </a:ext>
            </a:extLst>
          </p:cNvPr>
          <p:cNvSpPr txBox="1"/>
          <p:nvPr/>
        </p:nvSpPr>
        <p:spPr>
          <a:xfrm>
            <a:off x="893604" y="2145774"/>
            <a:ext cx="10770581"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i="0" u="none" strike="noStrike" baseline="0" dirty="0">
                <a:latin typeface="+mj-lt"/>
              </a:rPr>
              <a:t>Occurs with abrupt cessation in chronic user .</a:t>
            </a:r>
          </a:p>
          <a:p>
            <a:pPr marL="285750" indent="-285750">
              <a:buFont typeface="Arial" panose="020B0604020202020204" pitchFamily="34" charset="0"/>
              <a:buChar char="•"/>
            </a:pPr>
            <a:r>
              <a:rPr lang="en-US" sz="2400" b="1" i="0" u="none" strike="noStrike" baseline="0" dirty="0">
                <a:latin typeface="+mj-lt"/>
              </a:rPr>
              <a:t>Timing depends on drug  Long-acting BZD </a:t>
            </a:r>
            <a:r>
              <a:rPr lang="en-US" sz="2400" b="1" i="0" u="none" strike="noStrike" baseline="0" dirty="0">
                <a:latin typeface="+mj-lt"/>
                <a:sym typeface="Wingdings" panose="05000000000000000000" pitchFamily="2" charset="2"/>
              </a:rPr>
              <a:t></a:t>
            </a:r>
            <a:r>
              <a:rPr lang="en-US" sz="2400" b="1" i="0" u="none" strike="noStrike" baseline="0" dirty="0">
                <a:latin typeface="+mj-lt"/>
              </a:rPr>
              <a:t>longer washout</a:t>
            </a:r>
          </a:p>
          <a:p>
            <a:endParaRPr lang="en-US" sz="2400" b="1" i="0" u="none" strike="noStrike" baseline="0" dirty="0">
              <a:latin typeface="+mj-lt"/>
            </a:endParaRPr>
          </a:p>
          <a:p>
            <a:pPr marL="285750" indent="-285750">
              <a:buFont typeface="Arial" panose="020B0604020202020204" pitchFamily="34" charset="0"/>
              <a:buChar char="•"/>
            </a:pPr>
            <a:r>
              <a:rPr lang="en-US" sz="2400" b="1" dirty="0">
                <a:highlight>
                  <a:srgbClr val="FFFF00"/>
                </a:highlight>
                <a:latin typeface="+mj-lt"/>
              </a:rPr>
              <a:t>Presentation:</a:t>
            </a:r>
            <a:r>
              <a:rPr lang="en-US" sz="2400" b="1" i="0" u="none" strike="noStrike" baseline="0" dirty="0">
                <a:latin typeface="+mj-lt"/>
              </a:rPr>
              <a:t> </a:t>
            </a:r>
          </a:p>
          <a:p>
            <a:pPr marL="285750" indent="-285750">
              <a:buFont typeface="Arial" panose="020B0604020202020204" pitchFamily="34" charset="0"/>
              <a:buChar char="•"/>
            </a:pPr>
            <a:r>
              <a:rPr lang="en-US" sz="2400" b="1" i="0" u="none" strike="noStrike" baseline="0" dirty="0">
                <a:latin typeface="+mj-lt"/>
              </a:rPr>
              <a:t>Tremors </a:t>
            </a:r>
          </a:p>
          <a:p>
            <a:pPr marL="285750" indent="-285750">
              <a:buFont typeface="Arial" panose="020B0604020202020204" pitchFamily="34" charset="0"/>
              <a:buChar char="•"/>
            </a:pPr>
            <a:r>
              <a:rPr lang="en-US" sz="2400" b="1" i="0" u="none" strike="noStrike" baseline="0" dirty="0">
                <a:latin typeface="+mj-lt"/>
              </a:rPr>
              <a:t>Anxiety </a:t>
            </a:r>
          </a:p>
          <a:p>
            <a:pPr marL="285750" indent="-285750">
              <a:buFont typeface="Arial" panose="020B0604020202020204" pitchFamily="34" charset="0"/>
              <a:buChar char="•"/>
            </a:pPr>
            <a:r>
              <a:rPr lang="en-US" sz="2400" b="1" i="0" u="none" strike="noStrike" baseline="0" dirty="0">
                <a:latin typeface="+mj-lt"/>
              </a:rPr>
              <a:t>Depressed mood (“dysphoria”) </a:t>
            </a:r>
          </a:p>
          <a:p>
            <a:pPr marL="285750" indent="-285750">
              <a:buFont typeface="Arial" panose="020B0604020202020204" pitchFamily="34" charset="0"/>
              <a:buChar char="•"/>
            </a:pPr>
            <a:r>
              <a:rPr lang="en-US" sz="2400" b="1" i="0" u="none" strike="noStrike" baseline="0" dirty="0">
                <a:latin typeface="+mj-lt"/>
              </a:rPr>
              <a:t>Hypersensitivity to sensations (noise, touch) </a:t>
            </a:r>
          </a:p>
          <a:p>
            <a:pPr marL="285750" indent="-285750">
              <a:buFont typeface="Arial" panose="020B0604020202020204" pitchFamily="34" charset="0"/>
              <a:buChar char="•"/>
            </a:pPr>
            <a:r>
              <a:rPr lang="en-US" sz="2400" b="1" i="0" u="none" strike="noStrike" baseline="0" dirty="0">
                <a:latin typeface="+mj-lt"/>
              </a:rPr>
              <a:t>Psychosis </a:t>
            </a:r>
          </a:p>
          <a:p>
            <a:pPr marL="285750" indent="-285750">
              <a:buFont typeface="Arial" panose="020B0604020202020204" pitchFamily="34" charset="0"/>
              <a:buChar char="•"/>
            </a:pPr>
            <a:r>
              <a:rPr lang="en-US" sz="2400" b="1" i="0" u="none" strike="noStrike" baseline="0" dirty="0">
                <a:latin typeface="+mj-lt"/>
              </a:rPr>
              <a:t>Seizures </a:t>
            </a:r>
          </a:p>
        </p:txBody>
      </p:sp>
    </p:spTree>
    <p:extLst>
      <p:ext uri="{BB962C8B-B14F-4D97-AF65-F5344CB8AC3E}">
        <p14:creationId xmlns:p14="http://schemas.microsoft.com/office/powerpoint/2010/main" val="141503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CBFF-22B1-7697-8A18-929558BF788D}"/>
              </a:ext>
            </a:extLst>
          </p:cNvPr>
          <p:cNvSpPr>
            <a:spLocks noGrp="1"/>
          </p:cNvSpPr>
          <p:nvPr>
            <p:ph type="title"/>
          </p:nvPr>
        </p:nvSpPr>
        <p:spPr>
          <a:xfrm>
            <a:off x="1899832" y="487614"/>
            <a:ext cx="7729728" cy="1188720"/>
          </a:xfrm>
        </p:spPr>
        <p:txBody>
          <a:bodyPr>
            <a:normAutofit/>
          </a:bodyPr>
          <a:lstStyle/>
          <a:p>
            <a:pPr algn="ctr"/>
            <a:r>
              <a:rPr lang="en-US" sz="4000" b="1" i="0" u="none" strike="noStrike" baseline="0" dirty="0">
                <a:solidFill>
                  <a:srgbClr val="FF0000"/>
                </a:solidFill>
              </a:rPr>
              <a:t>Flumazenil</a:t>
            </a:r>
            <a:r>
              <a:rPr lang="en-US" sz="4000" b="1" i="0" u="none" strike="noStrike" baseline="0" dirty="0">
                <a:solidFill>
                  <a:srgbClr val="FF0000"/>
                </a:solidFill>
                <a:latin typeface="Cambria" panose="02040503050406030204" pitchFamily="18" charset="0"/>
              </a:rPr>
              <a:t> </a:t>
            </a:r>
            <a:endParaRPr lang="en-US" sz="4000" b="1" dirty="0">
              <a:solidFill>
                <a:srgbClr val="FF0000"/>
              </a:solidFill>
            </a:endParaRPr>
          </a:p>
        </p:txBody>
      </p:sp>
      <p:sp>
        <p:nvSpPr>
          <p:cNvPr id="3" name="Content Placeholder 2">
            <a:extLst>
              <a:ext uri="{FF2B5EF4-FFF2-40B4-BE49-F238E27FC236}">
                <a16:creationId xmlns:a16="http://schemas.microsoft.com/office/drawing/2014/main" id="{B8280E4D-3E77-68D8-538E-6549F3C2FB49}"/>
              </a:ext>
            </a:extLst>
          </p:cNvPr>
          <p:cNvSpPr>
            <a:spLocks noGrp="1"/>
          </p:cNvSpPr>
          <p:nvPr>
            <p:ph idx="1"/>
          </p:nvPr>
        </p:nvSpPr>
        <p:spPr>
          <a:xfrm>
            <a:off x="1110816" y="2160814"/>
            <a:ext cx="10458332" cy="3581400"/>
          </a:xfrm>
        </p:spPr>
        <p:txBody>
          <a:bodyPr>
            <a:normAutofit/>
          </a:bodyPr>
          <a:lstStyle/>
          <a:p>
            <a:pPr algn="l" rtl="0">
              <a:buClr>
                <a:schemeClr val="tx1"/>
              </a:buClr>
            </a:pPr>
            <a:endParaRPr lang="en-US" sz="2600" b="0" i="0" u="none" strike="noStrike" baseline="0" dirty="0">
              <a:latin typeface="Arial" panose="020B0604020202020204" pitchFamily="34" charset="0"/>
            </a:endParaRPr>
          </a:p>
          <a:p>
            <a:pPr algn="l" rtl="0">
              <a:buClr>
                <a:schemeClr val="tx1"/>
              </a:buClr>
            </a:pPr>
            <a:r>
              <a:rPr lang="en-US" sz="2600" b="0" i="0" u="none" strike="noStrike" baseline="0" dirty="0">
                <a:latin typeface="+mj-lt"/>
              </a:rPr>
              <a:t> </a:t>
            </a:r>
            <a:r>
              <a:rPr lang="en-US" sz="2600" b="1" i="0" u="none" strike="noStrike" baseline="0" dirty="0">
                <a:solidFill>
                  <a:srgbClr val="FF0000"/>
                </a:solidFill>
                <a:latin typeface="+mj-lt"/>
              </a:rPr>
              <a:t>Antagonist</a:t>
            </a:r>
            <a:r>
              <a:rPr lang="en-US" sz="2600" b="1" i="0" u="none" strike="noStrike" baseline="0" dirty="0">
                <a:latin typeface="+mj-lt"/>
              </a:rPr>
              <a:t> of benzodiazepine receptor . </a:t>
            </a:r>
          </a:p>
          <a:p>
            <a:pPr algn="l" rtl="0">
              <a:buClr>
                <a:schemeClr val="tx1"/>
              </a:buClr>
            </a:pPr>
            <a:r>
              <a:rPr lang="en-US" sz="2600" b="1" i="0" u="none" strike="noStrike" baseline="0" dirty="0">
                <a:latin typeface="+mj-lt"/>
              </a:rPr>
              <a:t> </a:t>
            </a:r>
            <a:r>
              <a:rPr lang="en-US" sz="2600" b="1" i="0" dirty="0">
                <a:solidFill>
                  <a:srgbClr val="000000"/>
                </a:solidFill>
                <a:effectLst/>
                <a:latin typeface="+mj-lt"/>
              </a:rPr>
              <a:t> FDA-approved clinical uses for flumazenil include reversal agents for benzodiazepine overdose.</a:t>
            </a:r>
            <a:endParaRPr lang="en-US" sz="2600" b="1" i="0" u="none" strike="noStrike" baseline="0" dirty="0">
              <a:latin typeface="+mj-lt"/>
            </a:endParaRPr>
          </a:p>
          <a:p>
            <a:pPr algn="l" rtl="0">
              <a:buClr>
                <a:schemeClr val="tx1"/>
              </a:buClr>
            </a:pPr>
            <a:r>
              <a:rPr lang="en-US" sz="2600" b="1" i="0" u="none" strike="noStrike" baseline="0" dirty="0">
                <a:latin typeface="+mj-lt"/>
              </a:rPr>
              <a:t>Overdose has low mortality rate. </a:t>
            </a:r>
          </a:p>
          <a:p>
            <a:pPr algn="l" rtl="0">
              <a:buClr>
                <a:schemeClr val="tx1"/>
              </a:buClr>
            </a:pPr>
            <a:r>
              <a:rPr lang="en-US" sz="2600" b="1" i="0" u="none" strike="noStrike" baseline="0" dirty="0">
                <a:latin typeface="+mj-lt"/>
              </a:rPr>
              <a:t> Flumazenil may cause withdrawal seizures in patients with</a:t>
            </a:r>
            <a:r>
              <a:rPr lang="en-US" sz="2600" b="1" i="0" dirty="0">
                <a:solidFill>
                  <a:srgbClr val="040C28"/>
                </a:solidFill>
                <a:effectLst/>
                <a:latin typeface="+mj-lt"/>
              </a:rPr>
              <a:t>  a history of seizures</a:t>
            </a:r>
            <a:r>
              <a:rPr lang="en-US" sz="2600" b="1" i="0" dirty="0">
                <a:solidFill>
                  <a:srgbClr val="202124"/>
                </a:solidFill>
                <a:effectLst/>
                <a:latin typeface="+mj-lt"/>
              </a:rPr>
              <a:t>.</a:t>
            </a:r>
            <a:endParaRPr lang="en-US" sz="2600" b="1" i="0" u="none" strike="noStrike" baseline="0" dirty="0">
              <a:latin typeface="+mj-lt"/>
            </a:endParaRPr>
          </a:p>
          <a:p>
            <a:pPr>
              <a:buClr>
                <a:schemeClr val="tx1"/>
              </a:buClr>
            </a:pPr>
            <a:endParaRPr lang="en-US" sz="2400" b="0" i="0" u="none" strike="noStrike" baseline="0" dirty="0">
              <a:latin typeface="Arial" panose="020B0604020202020204" pitchFamily="34" charset="0"/>
            </a:endParaRPr>
          </a:p>
          <a:p>
            <a:pPr>
              <a:buClr>
                <a:schemeClr val="tx1"/>
              </a:buClr>
            </a:pPr>
            <a:endParaRPr lang="en-US" sz="2400" dirty="0"/>
          </a:p>
        </p:txBody>
      </p:sp>
    </p:spTree>
    <p:extLst>
      <p:ext uri="{BB962C8B-B14F-4D97-AF65-F5344CB8AC3E}">
        <p14:creationId xmlns:p14="http://schemas.microsoft.com/office/powerpoint/2010/main" val="282760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18" y="421353"/>
            <a:ext cx="7729728" cy="1188720"/>
          </a:xfrm>
        </p:spPr>
        <p:txBody>
          <a:bodyPr>
            <a:normAutofit/>
          </a:bodyPr>
          <a:lstStyle/>
          <a:p>
            <a:r>
              <a:rPr lang="en-US" sz="4000" b="1" dirty="0">
                <a:solidFill>
                  <a:srgbClr val="FF0000"/>
                </a:solidFill>
              </a:rPr>
              <a:t>OPIOIDS</a:t>
            </a:r>
            <a:endParaRPr lang="ar-JO" sz="4000" b="1" dirty="0">
              <a:solidFill>
                <a:srgbClr val="FF0000"/>
              </a:solidFill>
            </a:endParaRPr>
          </a:p>
        </p:txBody>
      </p:sp>
      <p:sp>
        <p:nvSpPr>
          <p:cNvPr id="3" name="Content Placeholder 2"/>
          <p:cNvSpPr>
            <a:spLocks noGrp="1"/>
          </p:cNvSpPr>
          <p:nvPr>
            <p:ph idx="1"/>
          </p:nvPr>
        </p:nvSpPr>
        <p:spPr>
          <a:xfrm>
            <a:off x="874643" y="1742594"/>
            <a:ext cx="10548730" cy="4843735"/>
          </a:xfrm>
        </p:spPr>
        <p:txBody>
          <a:bodyPr>
            <a:noAutofit/>
          </a:bodyPr>
          <a:lstStyle/>
          <a:p>
            <a:pPr algn="l" rtl="0"/>
            <a:r>
              <a:rPr lang="en-US" sz="2000" b="1" dirty="0">
                <a:solidFill>
                  <a:schemeClr val="tx1">
                    <a:lumMod val="95000"/>
                    <a:lumOff val="5000"/>
                  </a:schemeClr>
                </a:solidFill>
                <a:latin typeface="+mj-lt"/>
              </a:rPr>
              <a:t>Opioid overdose results from the toxic effects of </a:t>
            </a:r>
            <a:r>
              <a:rPr lang="en-US" sz="2000" b="1" u="sng" dirty="0">
                <a:solidFill>
                  <a:schemeClr val="tx1">
                    <a:lumMod val="95000"/>
                    <a:lumOff val="5000"/>
                  </a:schemeClr>
                </a:solidFill>
                <a:latin typeface="+mj-lt"/>
              </a:rPr>
              <a:t>exogenous opioid</a:t>
            </a:r>
            <a:r>
              <a:rPr lang="en-US" sz="2000" b="1" dirty="0">
                <a:solidFill>
                  <a:schemeClr val="tx1">
                    <a:lumMod val="95000"/>
                    <a:lumOff val="5000"/>
                  </a:schemeClr>
                </a:solidFill>
                <a:latin typeface="+mj-lt"/>
              </a:rPr>
              <a:t>. </a:t>
            </a:r>
          </a:p>
          <a:p>
            <a:pPr algn="l" rtl="0"/>
            <a:r>
              <a:rPr lang="en-US" sz="2000" b="1" dirty="0">
                <a:solidFill>
                  <a:schemeClr val="tx1">
                    <a:lumMod val="95000"/>
                    <a:lumOff val="5000"/>
                  </a:schemeClr>
                </a:solidFill>
                <a:latin typeface="+mj-lt"/>
              </a:rPr>
              <a:t>Deaths related to opioid overdose have been steadily increasing in the United States over the past two decades because of a sharp increase in the prescription of opioid for chronic pain and increasing amounts of illegally manufactured fentanyl.</a:t>
            </a:r>
          </a:p>
          <a:p>
            <a:pPr algn="l" rtl="0"/>
            <a:r>
              <a:rPr lang="en-US" sz="2000" b="1" dirty="0">
                <a:solidFill>
                  <a:schemeClr val="tx1">
                    <a:lumMod val="95000"/>
                    <a:lumOff val="5000"/>
                  </a:schemeClr>
                </a:solidFill>
                <a:latin typeface="+mj-lt"/>
              </a:rPr>
              <a:t> </a:t>
            </a:r>
            <a:r>
              <a:rPr lang="en-US" sz="2000" b="1" dirty="0">
                <a:solidFill>
                  <a:srgbClr val="FF0000"/>
                </a:solidFill>
                <a:latin typeface="+mj-lt"/>
              </a:rPr>
              <a:t>Common clinical features of opioid overdose include :</a:t>
            </a:r>
          </a:p>
          <a:p>
            <a:pPr algn="l" rtl="0"/>
            <a:r>
              <a:rPr lang="en-US" sz="2000" b="1" dirty="0">
                <a:solidFill>
                  <a:schemeClr val="tx1">
                    <a:lumMod val="95000"/>
                    <a:lumOff val="5000"/>
                  </a:schemeClr>
                </a:solidFill>
                <a:latin typeface="+mj-lt"/>
              </a:rPr>
              <a:t> respiratory depression , CNS depression, and </a:t>
            </a:r>
            <a:r>
              <a:rPr lang="en-US" sz="2000" b="1" dirty="0" err="1">
                <a:solidFill>
                  <a:schemeClr val="tx1">
                    <a:lumMod val="95000"/>
                    <a:lumOff val="5000"/>
                  </a:schemeClr>
                </a:solidFill>
                <a:latin typeface="+mj-lt"/>
              </a:rPr>
              <a:t>miosis</a:t>
            </a:r>
            <a:r>
              <a:rPr lang="en-US" sz="2000" b="1" dirty="0">
                <a:solidFill>
                  <a:schemeClr val="tx1">
                    <a:lumMod val="95000"/>
                    <a:lumOff val="5000"/>
                  </a:schemeClr>
                </a:solidFill>
                <a:latin typeface="+mj-lt"/>
              </a:rPr>
              <a:t> .</a:t>
            </a:r>
          </a:p>
          <a:p>
            <a:pPr algn="l" rtl="0"/>
            <a:r>
              <a:rPr lang="en-US" sz="2000" b="1" dirty="0">
                <a:solidFill>
                  <a:srgbClr val="FF0000"/>
                </a:solidFill>
                <a:latin typeface="+mj-lt"/>
              </a:rPr>
              <a:t>Treatment of suspected opioid overdose  requires : </a:t>
            </a:r>
          </a:p>
          <a:p>
            <a:pPr algn="l" rtl="0"/>
            <a:r>
              <a:rPr lang="en-US" sz="2000" b="1" dirty="0">
                <a:solidFill>
                  <a:schemeClr val="tx1">
                    <a:lumMod val="95000"/>
                    <a:lumOff val="5000"/>
                  </a:schemeClr>
                </a:solidFill>
                <a:latin typeface="+mj-lt"/>
              </a:rPr>
              <a:t>Airway management  and prompt assessment of the need for naloxone to counter opioid induced respiratory depression, which can be fatal. Inpatient admission is indicated for patients with ongoing respiratory depression , overdose from long-acting opioid , or medical complications from an opioid overdose. </a:t>
            </a:r>
          </a:p>
          <a:p>
            <a:pPr algn="l" rtl="0"/>
            <a:r>
              <a:rPr lang="en-US" sz="2000" b="1" dirty="0">
                <a:solidFill>
                  <a:schemeClr val="tx1">
                    <a:lumMod val="95000"/>
                    <a:lumOff val="5000"/>
                  </a:schemeClr>
                </a:solidFill>
                <a:latin typeface="+mj-lt"/>
              </a:rPr>
              <a:t>All patients with a </a:t>
            </a:r>
            <a:r>
              <a:rPr lang="en-US" sz="2000" b="1" dirty="0" err="1">
                <a:solidFill>
                  <a:schemeClr val="tx1">
                    <a:lumMod val="95000"/>
                    <a:lumOff val="5000"/>
                  </a:schemeClr>
                </a:solidFill>
                <a:latin typeface="+mj-lt"/>
              </a:rPr>
              <a:t>noniatrogenic</a:t>
            </a:r>
            <a:r>
              <a:rPr lang="en-US" sz="2000" b="1" dirty="0">
                <a:solidFill>
                  <a:schemeClr val="tx1">
                    <a:lumMod val="95000"/>
                    <a:lumOff val="5000"/>
                  </a:schemeClr>
                </a:solidFill>
                <a:latin typeface="+mj-lt"/>
              </a:rPr>
              <a:t> opioid overdose should undergo an assessment for substance use disorder and be discharged with take-home </a:t>
            </a:r>
            <a:r>
              <a:rPr lang="en-US" sz="2000" b="1" dirty="0">
                <a:solidFill>
                  <a:srgbClr val="FF0000"/>
                </a:solidFill>
                <a:latin typeface="+mj-lt"/>
              </a:rPr>
              <a:t>intranasal naloxone </a:t>
            </a:r>
            <a:r>
              <a:rPr lang="en-US" sz="2000" b="1" dirty="0">
                <a:solidFill>
                  <a:schemeClr val="tx1">
                    <a:lumMod val="95000"/>
                    <a:lumOff val="5000"/>
                  </a:schemeClr>
                </a:solidFill>
                <a:latin typeface="+mj-lt"/>
              </a:rPr>
              <a:t>.</a:t>
            </a:r>
          </a:p>
        </p:txBody>
      </p:sp>
    </p:spTree>
    <p:extLst>
      <p:ext uri="{BB962C8B-B14F-4D97-AF65-F5344CB8AC3E}">
        <p14:creationId xmlns:p14="http://schemas.microsoft.com/office/powerpoint/2010/main" val="317542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357809"/>
            <a:ext cx="11012556" cy="5801692"/>
          </a:xfrm>
        </p:spPr>
        <p:txBody>
          <a:bodyPr>
            <a:noAutofit/>
          </a:bodyPr>
          <a:lstStyle/>
          <a:p>
            <a:pPr algn="l" rtl="0">
              <a:buFont typeface="Wingdings" panose="05000000000000000000" pitchFamily="2" charset="2"/>
              <a:buChar char="v"/>
            </a:pPr>
            <a:r>
              <a:rPr lang="en-US" sz="2400" b="1" u="sng" dirty="0">
                <a:solidFill>
                  <a:srgbClr val="FF0000"/>
                </a:solidFill>
                <a:highlight>
                  <a:srgbClr val="FFFF00"/>
                </a:highlight>
              </a:rPr>
              <a:t>Characteristics</a:t>
            </a:r>
            <a:r>
              <a:rPr lang="en-US" sz="2600" b="1" dirty="0">
                <a:solidFill>
                  <a:srgbClr val="FF0000"/>
                </a:solidFill>
              </a:rPr>
              <a:t> :   </a:t>
            </a:r>
          </a:p>
          <a:p>
            <a:pPr algn="l" rtl="0">
              <a:buFont typeface="Wingdings" panose="05000000000000000000" pitchFamily="2" charset="2"/>
              <a:buChar char="q"/>
            </a:pPr>
            <a:r>
              <a:rPr lang="en-US" b="1" dirty="0"/>
              <a:t>Features that are typical for all substance use disorders (</a:t>
            </a:r>
            <a:r>
              <a:rPr lang="en-US" b="1" dirty="0">
                <a:solidFill>
                  <a:srgbClr val="FF0000"/>
                </a:solidFill>
              </a:rPr>
              <a:t>≥ 2 features</a:t>
            </a:r>
            <a:r>
              <a:rPr lang="en-US" b="1" dirty="0"/>
              <a:t> must occur </a:t>
            </a:r>
            <a:r>
              <a:rPr lang="en-US" b="1" dirty="0">
                <a:solidFill>
                  <a:srgbClr val="FF0000"/>
                </a:solidFill>
              </a:rPr>
              <a:t>within 1 year</a:t>
            </a:r>
            <a:r>
              <a:rPr lang="en-US" b="1" dirty="0"/>
              <a:t> to fulfill the DSM-V criteria) </a:t>
            </a:r>
          </a:p>
          <a:p>
            <a:pPr lvl="1" algn="l" rtl="0"/>
            <a:r>
              <a:rPr lang="en-US" sz="1800" b="1" dirty="0">
                <a:solidFill>
                  <a:srgbClr val="FF0000"/>
                </a:solidFill>
              </a:rPr>
              <a:t>Impaired control</a:t>
            </a:r>
          </a:p>
          <a:p>
            <a:pPr lvl="2" algn="l" rtl="0"/>
            <a:r>
              <a:rPr lang="en-US" sz="1800" b="1" dirty="0"/>
              <a:t>1- Using a substance in larger amounts and/or for a longer time than originally intended.</a:t>
            </a:r>
          </a:p>
          <a:p>
            <a:pPr lvl="2" algn="l" rtl="0"/>
            <a:r>
              <a:rPr lang="en-US" sz="1800" b="1" dirty="0"/>
              <a:t>2- Repeated failed attempts to cut down on use.</a:t>
            </a:r>
          </a:p>
          <a:p>
            <a:pPr lvl="2" algn="l" rtl="0"/>
            <a:r>
              <a:rPr lang="en-US" sz="1800" b="1" dirty="0"/>
              <a:t>3- A great deal of time spent on substance-related activities (e.g., seeking out , buying, using , recovering from use)</a:t>
            </a:r>
          </a:p>
          <a:p>
            <a:pPr lvl="2" algn="l" rtl="0"/>
            <a:r>
              <a:rPr lang="en-US" sz="1800" b="1" dirty="0"/>
              <a:t>4- Intense desire to obtain and use substance (craving).</a:t>
            </a:r>
            <a:endParaRPr lang="en-GB" sz="1800" b="1" dirty="0"/>
          </a:p>
          <a:p>
            <a:pPr lvl="2" algn="l" rtl="0"/>
            <a:r>
              <a:rPr lang="en-US" sz="2000" b="1" dirty="0">
                <a:solidFill>
                  <a:srgbClr val="FF0000"/>
                </a:solidFill>
              </a:rPr>
              <a:t>Social impairment</a:t>
            </a:r>
          </a:p>
          <a:p>
            <a:pPr lvl="2" algn="l" rtl="0"/>
            <a:r>
              <a:rPr lang="ar-SA" sz="1800" b="1" dirty="0"/>
              <a:t>١(</a:t>
            </a:r>
            <a:r>
              <a:rPr lang="en-US" sz="1800" b="1" dirty="0"/>
              <a:t>Problems fulfilling work , school , family, or social obligations (e.g., not attending work or school, neglecting children or partner).</a:t>
            </a:r>
          </a:p>
          <a:p>
            <a:pPr lvl="2" algn="l" rtl="0"/>
            <a:r>
              <a:rPr lang="en-GB" sz="1800" b="1" dirty="0"/>
              <a:t>2)</a:t>
            </a:r>
            <a:r>
              <a:rPr lang="en-US" sz="1800" b="1" dirty="0"/>
              <a:t> Problems with interpersonal relationships directly related to substance use (withdrawal from relationships, marital issues).</a:t>
            </a:r>
          </a:p>
          <a:p>
            <a:pPr lvl="2" algn="l" rtl="0"/>
            <a:r>
              <a:rPr lang="en-GB" sz="1800" b="1" dirty="0"/>
              <a:t>3)</a:t>
            </a:r>
            <a:r>
              <a:rPr lang="en-US" sz="1800" b="1" dirty="0"/>
              <a:t> Reduced social, occupational, and recreational activities (e.g., less time socializing with friends, neglecting hobbies).</a:t>
            </a:r>
          </a:p>
        </p:txBody>
      </p:sp>
      <mc:AlternateContent xmlns:mc="http://schemas.openxmlformats.org/markup-compatibility/2006">
        <mc:Choice xmlns:p14="http://schemas.microsoft.com/office/powerpoint/2010/main" Requires="p14">
          <p:contentPart p14:bwMode="auto" r:id="rId2">
            <p14:nvContentPartPr>
              <p14:cNvPr id="2" name="حبر 1">
                <a:extLst>
                  <a:ext uri="{FF2B5EF4-FFF2-40B4-BE49-F238E27FC236}">
                    <a16:creationId xmlns:a16="http://schemas.microsoft.com/office/drawing/2014/main" id="{85E3311E-2D69-A3A8-357A-98AF93E9B2EB}"/>
                  </a:ext>
                </a:extLst>
              </p14:cNvPr>
              <p14:cNvContentPartPr/>
              <p14:nvPr/>
            </p14:nvContentPartPr>
            <p14:xfrm>
              <a:off x="1404705" y="4902860"/>
              <a:ext cx="39960" cy="47160"/>
            </p14:xfrm>
          </p:contentPart>
        </mc:Choice>
        <mc:Fallback>
          <p:pic>
            <p:nvPicPr>
              <p:cNvPr id="2" name="حبر 1">
                <a:extLst>
                  <a:ext uri="{FF2B5EF4-FFF2-40B4-BE49-F238E27FC236}">
                    <a16:creationId xmlns:a16="http://schemas.microsoft.com/office/drawing/2014/main" id="{85E3311E-2D69-A3A8-357A-98AF93E9B2EB}"/>
                  </a:ext>
                </a:extLst>
              </p:cNvPr>
              <p:cNvPicPr/>
              <p:nvPr/>
            </p:nvPicPr>
            <p:blipFill>
              <a:blip r:embed="rId3"/>
              <a:stretch>
                <a:fillRect/>
              </a:stretch>
            </p:blipFill>
            <p:spPr>
              <a:xfrm>
                <a:off x="1393905" y="4891977"/>
                <a:ext cx="61200" cy="68563"/>
              </a:xfrm>
              <a:prstGeom prst="rect">
                <a:avLst/>
              </a:prstGeom>
            </p:spPr>
          </p:pic>
        </mc:Fallback>
      </mc:AlternateContent>
    </p:spTree>
    <p:extLst>
      <p:ext uri="{BB962C8B-B14F-4D97-AF65-F5344CB8AC3E}">
        <p14:creationId xmlns:p14="http://schemas.microsoft.com/office/powerpoint/2010/main" val="329174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CEED34-4BC1-35C0-8D9D-79C84171BF8A}"/>
              </a:ext>
            </a:extLst>
          </p:cNvPr>
          <p:cNvSpPr>
            <a:spLocks noGrp="1"/>
          </p:cNvSpPr>
          <p:nvPr>
            <p:ph type="title"/>
          </p:nvPr>
        </p:nvSpPr>
        <p:spPr/>
        <p:txBody>
          <a:bodyPr/>
          <a:lstStyle/>
          <a:p>
            <a:endParaRPr lang="ar-JO"/>
          </a:p>
        </p:txBody>
      </p:sp>
      <p:pic>
        <p:nvPicPr>
          <p:cNvPr id="4" name="عنصر نائب للمحتوى 3">
            <a:extLst>
              <a:ext uri="{FF2B5EF4-FFF2-40B4-BE49-F238E27FC236}">
                <a16:creationId xmlns:a16="http://schemas.microsoft.com/office/drawing/2014/main" id="{FF8D388C-8F88-38DE-0C4D-E400D3CA8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683"/>
            <a:ext cx="12239625" cy="6827317"/>
          </a:xfrm>
        </p:spPr>
      </p:pic>
    </p:spTree>
    <p:extLst>
      <p:ext uri="{BB962C8B-B14F-4D97-AF65-F5344CB8AC3E}">
        <p14:creationId xmlns:p14="http://schemas.microsoft.com/office/powerpoint/2010/main" val="31764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52841" y="1693561"/>
            <a:ext cx="7729728" cy="1188720"/>
          </a:xfrm>
        </p:spPr>
        <p:txBody>
          <a:bodyPr/>
          <a:lstStyle/>
          <a:p>
            <a:r>
              <a:rPr lang="en-US" sz="5400" b="1" dirty="0">
                <a:solidFill>
                  <a:srgbClr val="FF0000"/>
                </a:solidFill>
              </a:rPr>
              <a:t>STIMULANTS</a:t>
            </a:r>
            <a:r>
              <a:rPr lang="en-US" dirty="0"/>
              <a:t> </a:t>
            </a:r>
            <a:endParaRPr lang="ar-JO" dirty="0"/>
          </a:p>
        </p:txBody>
      </p:sp>
      <p:sp>
        <p:nvSpPr>
          <p:cNvPr id="4" name="TextBox 3"/>
          <p:cNvSpPr txBox="1"/>
          <p:nvPr/>
        </p:nvSpPr>
        <p:spPr>
          <a:xfrm flipH="1">
            <a:off x="4047873" y="3657600"/>
            <a:ext cx="3929935" cy="954107"/>
          </a:xfrm>
          <a:prstGeom prst="rect">
            <a:avLst/>
          </a:prstGeom>
          <a:noFill/>
        </p:spPr>
        <p:txBody>
          <a:bodyPr wrap="square" rtlCol="1">
            <a:spAutoFit/>
          </a:bodyPr>
          <a:lstStyle/>
          <a:p>
            <a:pPr marL="457200" indent="-457200">
              <a:buFont typeface="Wingdings" panose="05000000000000000000" pitchFamily="2" charset="2"/>
              <a:buChar char="q"/>
            </a:pPr>
            <a:r>
              <a:rPr lang="en-US" sz="2800" b="1" dirty="0">
                <a:solidFill>
                  <a:srgbClr val="FF0000"/>
                </a:solidFill>
              </a:rPr>
              <a:t>Amphetamines </a:t>
            </a:r>
          </a:p>
          <a:p>
            <a:pPr marL="457200" indent="-457200">
              <a:buFont typeface="Wingdings" panose="05000000000000000000" pitchFamily="2" charset="2"/>
              <a:buChar char="q"/>
            </a:pPr>
            <a:r>
              <a:rPr lang="en-US" sz="2800" b="1" dirty="0">
                <a:solidFill>
                  <a:srgbClr val="FF0000"/>
                </a:solidFill>
              </a:rPr>
              <a:t>Cocaine</a:t>
            </a:r>
            <a:endParaRPr lang="ar-JO" sz="2800" b="1" dirty="0">
              <a:solidFill>
                <a:srgbClr val="FF0000"/>
              </a:solidFill>
            </a:endParaRPr>
          </a:p>
        </p:txBody>
      </p:sp>
    </p:spTree>
    <p:extLst>
      <p:ext uri="{BB962C8B-B14F-4D97-AF65-F5344CB8AC3E}">
        <p14:creationId xmlns:p14="http://schemas.microsoft.com/office/powerpoint/2010/main" val="48882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C6C-90AB-5EEF-AA91-B31D655CEF01}"/>
              </a:ext>
            </a:extLst>
          </p:cNvPr>
          <p:cNvSpPr>
            <a:spLocks noGrp="1"/>
          </p:cNvSpPr>
          <p:nvPr>
            <p:ph type="title"/>
          </p:nvPr>
        </p:nvSpPr>
        <p:spPr>
          <a:xfrm>
            <a:off x="1075811" y="255189"/>
            <a:ext cx="10168128" cy="1179576"/>
          </a:xfrm>
        </p:spPr>
        <p:txBody>
          <a:bodyPr>
            <a:normAutofit/>
          </a:bodyPr>
          <a:lstStyle/>
          <a:p>
            <a:r>
              <a:rPr lang="en-US" sz="4000" b="1" dirty="0">
                <a:solidFill>
                  <a:srgbClr val="FF0000"/>
                </a:solidFill>
              </a:rPr>
              <a:t>Amphetamine</a:t>
            </a:r>
          </a:p>
        </p:txBody>
      </p:sp>
      <p:sp>
        <p:nvSpPr>
          <p:cNvPr id="3" name="Content Placeholder 2">
            <a:extLst>
              <a:ext uri="{FF2B5EF4-FFF2-40B4-BE49-F238E27FC236}">
                <a16:creationId xmlns:a16="http://schemas.microsoft.com/office/drawing/2014/main" id="{B99110AB-7BA2-1694-EDDB-A77C179D67D4}"/>
              </a:ext>
            </a:extLst>
          </p:cNvPr>
          <p:cNvSpPr>
            <a:spLocks noGrp="1"/>
          </p:cNvSpPr>
          <p:nvPr>
            <p:ph idx="1"/>
          </p:nvPr>
        </p:nvSpPr>
        <p:spPr>
          <a:xfrm>
            <a:off x="391086" y="1660052"/>
            <a:ext cx="11537577" cy="4926278"/>
          </a:xfrm>
        </p:spPr>
        <p:txBody>
          <a:bodyPr>
            <a:noAutofit/>
          </a:bodyPr>
          <a:lstStyle/>
          <a:p>
            <a:pPr algn="l" rtl="0">
              <a:buClr>
                <a:schemeClr val="tx1"/>
              </a:buClr>
              <a:buFont typeface="Arial" panose="020B0604020202020204" pitchFamily="34" charset="0"/>
              <a:buChar char="•"/>
            </a:pPr>
            <a:r>
              <a:rPr lang="en-US" sz="2000" dirty="0">
                <a:solidFill>
                  <a:srgbClr val="FF0000"/>
                </a:solidFill>
              </a:rPr>
              <a:t> </a:t>
            </a:r>
            <a:r>
              <a:rPr lang="en-US" sz="2000" b="1" dirty="0">
                <a:solidFill>
                  <a:srgbClr val="FF0000"/>
                </a:solidFill>
                <a:latin typeface="+mj-lt"/>
              </a:rPr>
              <a:t>Potent stimulant </a:t>
            </a:r>
            <a:r>
              <a:rPr lang="en-US" sz="2000" b="1" dirty="0">
                <a:latin typeface="+mj-lt"/>
              </a:rPr>
              <a:t>by </a:t>
            </a:r>
            <a:r>
              <a:rPr lang="en-US" sz="2000" b="1" i="0" dirty="0">
                <a:effectLst/>
                <a:latin typeface="+mj-lt"/>
              </a:rPr>
              <a:t>increasing synaptic levels of the biogenic amines, dopamine, norepinephrine and serotonin</a:t>
            </a:r>
            <a:r>
              <a:rPr lang="en-US" sz="2000" b="1" dirty="0">
                <a:latin typeface="+mj-lt"/>
              </a:rPr>
              <a:t>.</a:t>
            </a:r>
            <a:endParaRPr lang="en-US" sz="2000" b="1" i="0" u="sng" baseline="30000" dirty="0">
              <a:effectLst/>
              <a:latin typeface="+mj-lt"/>
            </a:endParaRPr>
          </a:p>
          <a:p>
            <a:pPr algn="l" rtl="0">
              <a:buClr>
                <a:schemeClr val="tx1"/>
              </a:buClr>
              <a:buFont typeface="Arial" panose="020B0604020202020204" pitchFamily="34" charset="0"/>
              <a:buChar char="•"/>
            </a:pPr>
            <a:r>
              <a:rPr lang="en-US" sz="2000" b="1" i="0" dirty="0">
                <a:effectLst/>
                <a:latin typeface="+mj-lt"/>
              </a:rPr>
              <a:t>Amphetamine are FDA-approved for treatment of attention deficit-hyperactivity disorder (ADHD) and narcolepsy .</a:t>
            </a:r>
            <a:endParaRPr lang="en-US" sz="2000" b="1" u="sng" baseline="30000" dirty="0">
              <a:latin typeface="+mj-lt"/>
            </a:endParaRPr>
          </a:p>
          <a:p>
            <a:pPr algn="l" rtl="0">
              <a:buClr>
                <a:schemeClr val="tx1"/>
              </a:buClr>
              <a:buFont typeface="Arial" panose="020B0604020202020204" pitchFamily="34" charset="0"/>
              <a:buChar char="•"/>
            </a:pPr>
            <a:r>
              <a:rPr lang="en-US" sz="2000" b="1" i="0" u="none" strike="noStrike" baseline="0" dirty="0">
                <a:highlight>
                  <a:srgbClr val="FFFF00"/>
                </a:highlight>
                <a:latin typeface="+mj-lt"/>
              </a:rPr>
              <a:t>Symptoms of amphetamine intoxication include </a:t>
            </a:r>
            <a:r>
              <a:rPr lang="en-US" sz="2000" b="0" i="0" u="none" strike="noStrike" baseline="0" dirty="0">
                <a:highlight>
                  <a:srgbClr val="FFFF00"/>
                </a:highlight>
                <a:latin typeface="+mj-lt"/>
              </a:rPr>
              <a:t>:</a:t>
            </a:r>
          </a:p>
          <a:p>
            <a:pPr algn="l" rtl="0">
              <a:buClr>
                <a:schemeClr val="tx1"/>
              </a:buClr>
              <a:buFont typeface="Courier New" panose="02070309020205020404" pitchFamily="49" charset="0"/>
              <a:buChar char="o"/>
            </a:pPr>
            <a:r>
              <a:rPr lang="en-US" sz="2000" b="1" i="0" u="none" strike="noStrike" baseline="0" dirty="0">
                <a:latin typeface="+mj-lt"/>
              </a:rPr>
              <a:t>Euphoria </a:t>
            </a:r>
          </a:p>
          <a:p>
            <a:pPr algn="l" rtl="0">
              <a:buClr>
                <a:schemeClr val="tx1"/>
              </a:buClr>
              <a:buFont typeface="Courier New" panose="02070309020205020404" pitchFamily="49" charset="0"/>
              <a:buChar char="o"/>
            </a:pPr>
            <a:r>
              <a:rPr lang="en-US" sz="2000" b="1" i="0" u="none" strike="noStrike" baseline="0" dirty="0">
                <a:latin typeface="+mj-lt"/>
              </a:rPr>
              <a:t>Dilated pupils</a:t>
            </a:r>
          </a:p>
          <a:p>
            <a:pPr algn="l" rtl="0">
              <a:buClr>
                <a:schemeClr val="tx1"/>
              </a:buClr>
              <a:buFont typeface="Courier New" panose="02070309020205020404" pitchFamily="49" charset="0"/>
              <a:buChar char="o"/>
            </a:pPr>
            <a:r>
              <a:rPr lang="en-US" sz="2000" b="1" i="0" u="none" strike="noStrike" baseline="0" dirty="0">
                <a:latin typeface="+mj-lt"/>
              </a:rPr>
              <a:t> Tachycardia</a:t>
            </a:r>
          </a:p>
          <a:p>
            <a:pPr algn="l" rtl="0">
              <a:buClr>
                <a:schemeClr val="tx1"/>
              </a:buClr>
              <a:buFont typeface="Courier New" panose="02070309020205020404" pitchFamily="49" charset="0"/>
              <a:buChar char="o"/>
            </a:pPr>
            <a:r>
              <a:rPr lang="en-US" sz="2000" b="1" i="0" u="none" strike="noStrike" baseline="0" dirty="0">
                <a:latin typeface="+mj-lt"/>
              </a:rPr>
              <a:t> Chest Pain</a:t>
            </a:r>
          </a:p>
          <a:p>
            <a:pPr algn="l" rtl="0">
              <a:buClr>
                <a:schemeClr val="tx1"/>
              </a:buClr>
              <a:buFont typeface="Arial" panose="020B0604020202020204" pitchFamily="34" charset="0"/>
              <a:buChar char="•"/>
            </a:pPr>
            <a:r>
              <a:rPr lang="en-US" sz="2000" b="1" i="0" u="none" strike="noStrike" baseline="0" dirty="0">
                <a:solidFill>
                  <a:srgbClr val="FF0000"/>
                </a:solidFill>
                <a:latin typeface="+mj-lt"/>
              </a:rPr>
              <a:t>Amphetamine withdrawal </a:t>
            </a:r>
            <a:r>
              <a:rPr lang="en-US" sz="2000" b="1" i="0" u="none" strike="noStrike" baseline="0" dirty="0">
                <a:latin typeface="+mj-lt"/>
              </a:rPr>
              <a:t>can cause prolonged depression.</a:t>
            </a:r>
          </a:p>
          <a:p>
            <a:pPr algn="l" rtl="0">
              <a:buClr>
                <a:schemeClr val="tx1"/>
              </a:buClr>
            </a:pPr>
            <a:r>
              <a:rPr lang="en-US" sz="2000" b="1" i="0" u="none" strike="noStrike" baseline="0" dirty="0">
                <a:latin typeface="+mj-lt"/>
              </a:rPr>
              <a:t>Complications of their long half-life can cause </a:t>
            </a:r>
            <a:r>
              <a:rPr lang="en-US" sz="2000" b="1" dirty="0">
                <a:latin typeface="+mj-lt"/>
              </a:rPr>
              <a:t>: </a:t>
            </a:r>
            <a:r>
              <a:rPr lang="en-US" sz="2000" b="1" i="0" u="none" strike="noStrike" baseline="0" dirty="0">
                <a:latin typeface="+mj-lt"/>
              </a:rPr>
              <a:t>ongoing psychosis, even during abstinence , </a:t>
            </a:r>
            <a:r>
              <a:rPr lang="en-US" sz="2000" b="1" i="0" u="none" strike="noStrike" baseline="0" dirty="0">
                <a:solidFill>
                  <a:srgbClr val="FF0000"/>
                </a:solidFill>
                <a:latin typeface="+mj-lt"/>
              </a:rPr>
              <a:t>so treatment </a:t>
            </a:r>
            <a:r>
              <a:rPr lang="en-US" sz="2000" b="1" i="0" u="none" strike="noStrike" baseline="0" dirty="0">
                <a:latin typeface="+mj-lt"/>
              </a:rPr>
              <a:t>is : </a:t>
            </a:r>
            <a:r>
              <a:rPr lang="en-US" sz="2000" b="1" i="0" u="none" strike="noStrike" baseline="0" dirty="0">
                <a:solidFill>
                  <a:srgbClr val="FF0000"/>
                </a:solidFill>
                <a:latin typeface="+mj-lt"/>
              </a:rPr>
              <a:t>sedation and observation with antipsychotics .</a:t>
            </a:r>
            <a:endParaRPr lang="en-US" sz="2000" b="1" dirty="0">
              <a:solidFill>
                <a:srgbClr val="FF0000"/>
              </a:solidFill>
              <a:latin typeface="+mj-lt"/>
            </a:endParaRPr>
          </a:p>
        </p:txBody>
      </p:sp>
    </p:spTree>
    <p:extLst>
      <p:ext uri="{BB962C8B-B14F-4D97-AF65-F5344CB8AC3E}">
        <p14:creationId xmlns:p14="http://schemas.microsoft.com/office/powerpoint/2010/main" val="237326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DA8A-B761-5FBD-F416-1F884DF32550}"/>
              </a:ext>
            </a:extLst>
          </p:cNvPr>
          <p:cNvSpPr>
            <a:spLocks noGrp="1"/>
          </p:cNvSpPr>
          <p:nvPr>
            <p:ph type="title"/>
          </p:nvPr>
        </p:nvSpPr>
        <p:spPr>
          <a:xfrm>
            <a:off x="331305" y="455875"/>
            <a:ext cx="10168128" cy="1179576"/>
          </a:xfrm>
        </p:spPr>
        <p:txBody>
          <a:bodyPr>
            <a:normAutofit/>
          </a:bodyPr>
          <a:lstStyle/>
          <a:p>
            <a:r>
              <a:rPr lang="en-US" sz="4000" b="1" dirty="0">
                <a:solidFill>
                  <a:srgbClr val="FF0000"/>
                </a:solidFill>
              </a:rPr>
              <a:t>Cocaine </a:t>
            </a:r>
          </a:p>
        </p:txBody>
      </p:sp>
      <p:sp>
        <p:nvSpPr>
          <p:cNvPr id="3" name="Content Placeholder 2">
            <a:extLst>
              <a:ext uri="{FF2B5EF4-FFF2-40B4-BE49-F238E27FC236}">
                <a16:creationId xmlns:a16="http://schemas.microsoft.com/office/drawing/2014/main" id="{2D88A1BA-E8FA-5C77-2ADA-F66D79B631A3}"/>
              </a:ext>
            </a:extLst>
          </p:cNvPr>
          <p:cNvSpPr>
            <a:spLocks noGrp="1"/>
          </p:cNvSpPr>
          <p:nvPr>
            <p:ph idx="1"/>
          </p:nvPr>
        </p:nvSpPr>
        <p:spPr>
          <a:xfrm>
            <a:off x="331305" y="2040835"/>
            <a:ext cx="9462052" cy="4003606"/>
          </a:xfrm>
        </p:spPr>
        <p:txBody>
          <a:bodyPr>
            <a:normAutofit/>
          </a:bodyPr>
          <a:lstStyle/>
          <a:p>
            <a:pPr algn="l" rtl="0">
              <a:buClrTx/>
              <a:buFont typeface="Arial" panose="020B0604020202020204" pitchFamily="34" charset="0"/>
              <a:buChar char="•"/>
            </a:pPr>
            <a:r>
              <a:rPr lang="en-US" sz="2200" b="1" i="0" u="none" strike="noStrike" baseline="0" dirty="0">
                <a:latin typeface="+mj-lt"/>
              </a:rPr>
              <a:t>Cocaine blocks the reuptake of dopamine, epinephrine, and norepinephrine from the synaptic cleft, causing its stimulant effect</a:t>
            </a:r>
          </a:p>
          <a:p>
            <a:pPr algn="l" rtl="0">
              <a:buClrTx/>
              <a:buFont typeface="Arial" panose="020B0604020202020204" pitchFamily="34" charset="0"/>
              <a:buChar char="•"/>
            </a:pPr>
            <a:r>
              <a:rPr lang="en-US" sz="2200" b="1" i="0" u="none" strike="noStrike" baseline="0" dirty="0">
                <a:solidFill>
                  <a:srgbClr val="FF0000"/>
                </a:solidFill>
                <a:latin typeface="+mj-lt"/>
              </a:rPr>
              <a:t>Overdose</a:t>
            </a:r>
            <a:r>
              <a:rPr lang="en-US" sz="2200" b="1" i="0" u="none" strike="noStrike" baseline="0" dirty="0">
                <a:latin typeface="+mj-lt"/>
              </a:rPr>
              <a:t> can cause : death secondary to cardiac arrhythmia, MI , seizure, or respiratory depression.</a:t>
            </a:r>
          </a:p>
          <a:p>
            <a:pPr algn="l" rtl="0">
              <a:buClrTx/>
              <a:buFont typeface="Arial" panose="020B0604020202020204" pitchFamily="34" charset="0"/>
              <a:buChar char="•"/>
            </a:pPr>
            <a:r>
              <a:rPr lang="en-US" sz="2200" b="1" i="0" u="none" strike="noStrike" baseline="0" dirty="0">
                <a:solidFill>
                  <a:srgbClr val="FF0000"/>
                </a:solidFill>
                <a:latin typeface="+mj-lt"/>
              </a:rPr>
              <a:t>Treatment of cocaine use disorder :</a:t>
            </a:r>
          </a:p>
          <a:p>
            <a:pPr algn="l" rtl="0">
              <a:buClrTx/>
              <a:buFont typeface="Courier New" panose="02070309020205020404" pitchFamily="49" charset="0"/>
              <a:buChar char="o"/>
            </a:pPr>
            <a:r>
              <a:rPr lang="en-US" sz="2200" b="1" i="0" u="none" strike="noStrike" baseline="0" dirty="0">
                <a:latin typeface="+mj-lt"/>
              </a:rPr>
              <a:t>There is no (FDA)-approved pharmacotherapy for cocaine use disorder.</a:t>
            </a:r>
          </a:p>
          <a:p>
            <a:pPr algn="l" rtl="0">
              <a:buClrTx/>
              <a:buFont typeface="Courier New" panose="02070309020205020404" pitchFamily="49" charset="0"/>
              <a:buChar char="o"/>
            </a:pPr>
            <a:r>
              <a:rPr lang="en-US" sz="2200" b="1" i="0" u="none" strike="noStrike" baseline="0" dirty="0">
                <a:latin typeface="+mj-lt"/>
              </a:rPr>
              <a:t>Off-label medications are sometimes used as naltrexone</a:t>
            </a:r>
            <a:r>
              <a:rPr lang="en-US" sz="2200" b="1" dirty="0">
                <a:latin typeface="+mj-lt"/>
              </a:rPr>
              <a:t> .</a:t>
            </a:r>
            <a:r>
              <a:rPr lang="en-US" sz="2200" b="1" i="0" u="none" strike="noStrike" baseline="0" dirty="0">
                <a:latin typeface="+mj-lt"/>
              </a:rPr>
              <a:t> </a:t>
            </a:r>
          </a:p>
          <a:p>
            <a:pPr algn="l" rtl="0">
              <a:buClrTx/>
              <a:buFont typeface="Courier New" panose="02070309020205020404" pitchFamily="49" charset="0"/>
              <a:buChar char="o"/>
            </a:pPr>
            <a:r>
              <a:rPr lang="fr-FR" sz="2200" b="1" i="0" u="none" strike="noStrike" baseline="0" dirty="0" err="1">
                <a:latin typeface="+mj-lt"/>
              </a:rPr>
              <a:t>Psychological</a:t>
            </a:r>
            <a:r>
              <a:rPr lang="fr-FR" sz="2200" b="1" i="0" u="none" strike="noStrike" baseline="0" dirty="0">
                <a:latin typeface="+mj-lt"/>
              </a:rPr>
              <a:t> interventions</a:t>
            </a:r>
            <a:r>
              <a:rPr lang="en-US" sz="2200" b="1" i="0" u="none" strike="noStrike" baseline="0" dirty="0">
                <a:latin typeface="+mj-lt"/>
              </a:rPr>
              <a:t> are the mainstay of treatment</a:t>
            </a:r>
            <a:r>
              <a:rPr lang="en-US" sz="2200" b="1" i="0" u="none" strike="noStrike" baseline="0" dirty="0">
                <a:latin typeface="WarnockPro-Light"/>
              </a:rPr>
              <a:t>. </a:t>
            </a:r>
          </a:p>
          <a:p>
            <a:pPr>
              <a:buClrTx/>
              <a:buFont typeface="Arial" panose="020B0604020202020204" pitchFamily="34" charset="0"/>
              <a:buChar char="•"/>
            </a:pPr>
            <a:endParaRPr lang="en-US" sz="2200" dirty="0">
              <a:latin typeface="WarnockPro-Light"/>
            </a:endParaRPr>
          </a:p>
          <a:p>
            <a:pPr>
              <a:buClrTx/>
              <a:buFont typeface="Arial" panose="020B0604020202020204" pitchFamily="34" charset="0"/>
              <a:buChar char="•"/>
            </a:pPr>
            <a:endParaRPr lang="en-US" sz="2200" b="0" i="0" u="none" strike="noStrike" baseline="0" dirty="0">
              <a:latin typeface="WarnockPro-Light"/>
            </a:endParaRPr>
          </a:p>
          <a:p>
            <a:pPr>
              <a:buClrTx/>
              <a:buFont typeface="Arial" panose="020B0604020202020204" pitchFamily="34" charset="0"/>
              <a:buChar char="•"/>
            </a:pPr>
            <a:endParaRPr lang="en-US" sz="2200" dirty="0">
              <a:latin typeface="WarnockPro-Light"/>
            </a:endParaRPr>
          </a:p>
          <a:p>
            <a:pPr>
              <a:buClrTx/>
              <a:buFont typeface="Arial" panose="020B0604020202020204" pitchFamily="34" charset="0"/>
              <a:buChar char="•"/>
            </a:pPr>
            <a:endParaRPr lang="en-US" sz="2200" b="0" i="0" u="none" strike="noStrike" baseline="0" dirty="0">
              <a:latin typeface="WarnockPro-Light"/>
            </a:endParaRPr>
          </a:p>
          <a:p>
            <a:pPr>
              <a:buClrTx/>
              <a:buFont typeface="Arial" panose="020B0604020202020204" pitchFamily="34" charset="0"/>
              <a:buChar char="•"/>
            </a:pPr>
            <a:endParaRPr lang="en-US" sz="2200" b="0" i="0" u="none" strike="noStrike" baseline="0" dirty="0">
              <a:latin typeface="WarnockPro-Light"/>
            </a:endParaRPr>
          </a:p>
        </p:txBody>
      </p:sp>
      <p:pic>
        <p:nvPicPr>
          <p:cNvPr id="4" name="Picture 3"/>
          <p:cNvPicPr>
            <a:picLocks noChangeAspect="1"/>
          </p:cNvPicPr>
          <p:nvPr/>
        </p:nvPicPr>
        <p:blipFill>
          <a:blip r:embed="rId2"/>
          <a:stretch>
            <a:fillRect/>
          </a:stretch>
        </p:blipFill>
        <p:spPr>
          <a:xfrm>
            <a:off x="8642696" y="4651512"/>
            <a:ext cx="3350522" cy="2054087"/>
          </a:xfrm>
          <a:prstGeom prst="rect">
            <a:avLst/>
          </a:prstGeom>
        </p:spPr>
      </p:pic>
    </p:spTree>
    <p:extLst>
      <p:ext uri="{BB962C8B-B14F-4D97-AF65-F5344CB8AC3E}">
        <p14:creationId xmlns:p14="http://schemas.microsoft.com/office/powerpoint/2010/main" val="271070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80858-AE0D-71DD-CD33-B4B7A58241EA}"/>
              </a:ext>
            </a:extLst>
          </p:cNvPr>
          <p:cNvSpPr>
            <a:spLocks noGrp="1"/>
          </p:cNvSpPr>
          <p:nvPr>
            <p:ph idx="1"/>
          </p:nvPr>
        </p:nvSpPr>
        <p:spPr>
          <a:xfrm>
            <a:off x="871728" y="1073427"/>
            <a:ext cx="10168128" cy="5031282"/>
          </a:xfrm>
        </p:spPr>
        <p:txBody>
          <a:bodyPr>
            <a:normAutofit/>
          </a:bodyPr>
          <a:lstStyle/>
          <a:p>
            <a:pPr marL="0" indent="0" algn="ctr">
              <a:buClr>
                <a:schemeClr val="tx1"/>
              </a:buClr>
              <a:buNone/>
            </a:pPr>
            <a:r>
              <a:rPr lang="en-US" sz="2200" b="1" dirty="0">
                <a:latin typeface="WarnockPro-Light"/>
              </a:rPr>
              <a:t>    </a:t>
            </a:r>
            <a:r>
              <a:rPr lang="en-US" sz="3200" b="1" dirty="0">
                <a:solidFill>
                  <a:srgbClr val="FF0000"/>
                </a:solidFill>
                <a:latin typeface="+mj-lt"/>
              </a:rPr>
              <a:t>Cocaine Withdrawal</a:t>
            </a:r>
          </a:p>
          <a:p>
            <a:pPr marL="0" indent="0" algn="l" rtl="0">
              <a:buClr>
                <a:schemeClr val="tx1"/>
              </a:buClr>
              <a:buNone/>
            </a:pPr>
            <a:endParaRPr lang="en-US" sz="3200" b="1" i="0" u="none" strike="noStrike" baseline="0" dirty="0">
              <a:solidFill>
                <a:srgbClr val="FF0000"/>
              </a:solidFill>
              <a:latin typeface="WarnockPro-Light"/>
            </a:endParaRPr>
          </a:p>
          <a:p>
            <a:pPr algn="l" rtl="0">
              <a:buClr>
                <a:schemeClr val="tx1"/>
              </a:buClr>
            </a:pPr>
            <a:r>
              <a:rPr lang="en-US" sz="2200" b="1" i="0" u="none" strike="noStrike" baseline="0" dirty="0">
                <a:latin typeface="+mj-lt"/>
              </a:rPr>
              <a:t>Abrupt abstinence is not life threatening.</a:t>
            </a:r>
          </a:p>
          <a:p>
            <a:pPr algn="l" rtl="0">
              <a:buClr>
                <a:schemeClr val="tx1"/>
              </a:buClr>
            </a:pPr>
            <a:r>
              <a:rPr lang="fr-FR" sz="2200" b="1" i="0" u="none" strike="noStrike" baseline="0" dirty="0">
                <a:latin typeface="+mj-lt"/>
              </a:rPr>
              <a:t>causes post-intoxication </a:t>
            </a:r>
            <a:r>
              <a:rPr lang="fr-FR" sz="2200" b="1" i="0" u="none" strike="noStrike" baseline="0" dirty="0" err="1">
                <a:latin typeface="+mj-lt"/>
              </a:rPr>
              <a:t>depression</a:t>
            </a:r>
            <a:r>
              <a:rPr lang="fr-FR" sz="2200" b="1" i="0" u="none" strike="noStrike" baseline="0" dirty="0">
                <a:latin typeface="+mj-lt"/>
              </a:rPr>
              <a:t> </a:t>
            </a:r>
            <a:r>
              <a:rPr lang="fr-FR" sz="2200" b="1" dirty="0">
                <a:latin typeface="+mj-lt"/>
              </a:rPr>
              <a:t>.</a:t>
            </a:r>
            <a:endParaRPr lang="fr-FR" sz="2200" b="1" i="0" u="none" strike="noStrike" baseline="0" dirty="0">
              <a:latin typeface="+mj-lt"/>
            </a:endParaRPr>
          </a:p>
          <a:p>
            <a:pPr algn="l" rtl="0">
              <a:buClr>
                <a:schemeClr val="tx1"/>
              </a:buClr>
            </a:pPr>
            <a:r>
              <a:rPr lang="en-US" sz="2200" b="1" i="0" u="none" strike="noStrike" baseline="0" dirty="0">
                <a:latin typeface="+mj-lt"/>
              </a:rPr>
              <a:t>Occasionally, these patients can become suicidal.</a:t>
            </a:r>
          </a:p>
          <a:p>
            <a:pPr algn="l" rtl="0">
              <a:buClr>
                <a:schemeClr val="tx1"/>
              </a:buClr>
            </a:pPr>
            <a:r>
              <a:rPr lang="en-US" sz="2200" b="1" i="0" u="none" strike="noStrike" baseline="0" dirty="0">
                <a:latin typeface="+mj-lt"/>
              </a:rPr>
              <a:t> With mild-to-moderate cocaine use, withdrawal symptoms resolve within 72 hours; with heavy, chronic use, they may last for 1–2 weeks.</a:t>
            </a:r>
          </a:p>
          <a:p>
            <a:pPr algn="l" rtl="0">
              <a:buClr>
                <a:schemeClr val="tx1"/>
              </a:buClr>
            </a:pPr>
            <a:r>
              <a:rPr lang="en-US" sz="2200" b="1" i="0" u="none" strike="noStrike" baseline="0" dirty="0">
                <a:solidFill>
                  <a:srgbClr val="FF0000"/>
                </a:solidFill>
                <a:latin typeface="+mj-lt"/>
              </a:rPr>
              <a:t>Treatment</a:t>
            </a:r>
            <a:r>
              <a:rPr lang="en-US" sz="2200" b="1" i="0" u="none" strike="noStrike" baseline="0" dirty="0">
                <a:latin typeface="+mj-lt"/>
              </a:rPr>
              <a:t> is supportive, but severe psychiatric symptoms may warrant hospitalization.</a:t>
            </a:r>
            <a:r>
              <a:rPr lang="en-US" sz="2200" b="1" dirty="0">
                <a:latin typeface="+mj-lt"/>
              </a:rPr>
              <a:t>    </a:t>
            </a:r>
            <a:endParaRPr lang="en-US" sz="2200" b="1" i="0" u="none" strike="noStrike" baseline="0" dirty="0">
              <a:latin typeface="+mj-lt"/>
            </a:endParaRPr>
          </a:p>
          <a:p>
            <a:pPr>
              <a:buClr>
                <a:schemeClr val="tx1"/>
              </a:buClr>
            </a:pPr>
            <a:endParaRPr lang="en-US" sz="2200" dirty="0"/>
          </a:p>
        </p:txBody>
      </p:sp>
    </p:spTree>
    <p:extLst>
      <p:ext uri="{BB962C8B-B14F-4D97-AF65-F5344CB8AC3E}">
        <p14:creationId xmlns:p14="http://schemas.microsoft.com/office/powerpoint/2010/main" val="370613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0"/>
            <a:r>
              <a:rPr lang="en-US" sz="6000" dirty="0"/>
              <a:t>Thank you </a:t>
            </a:r>
            <a:endParaRPr lang="ar-JO" sz="6000" dirty="0"/>
          </a:p>
        </p:txBody>
      </p:sp>
      <p:pic>
        <p:nvPicPr>
          <p:cNvPr id="2" name="صورة 1">
            <a:extLst>
              <a:ext uri="{FF2B5EF4-FFF2-40B4-BE49-F238E27FC236}">
                <a16:creationId xmlns:a16="http://schemas.microsoft.com/office/drawing/2014/main" id="{DE0E46BF-4C3F-E1D4-98AE-F232A7CB4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79" y="-340732"/>
            <a:ext cx="12355979" cy="8211002"/>
          </a:xfrm>
          <a:prstGeom prst="rect">
            <a:avLst/>
          </a:prstGeom>
        </p:spPr>
      </p:pic>
    </p:spTree>
    <p:extLst>
      <p:ext uri="{BB962C8B-B14F-4D97-AF65-F5344CB8AC3E}">
        <p14:creationId xmlns:p14="http://schemas.microsoft.com/office/powerpoint/2010/main" val="3498779223"/>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53" name="Shape 57353"/>
        <p:cNvGrpSpPr/>
        <p:nvPr/>
      </p:nvGrpSpPr>
      <p:grpSpPr>
        <a:xfrm>
          <a:off x="0" y="0"/>
          <a:ext cx="0" cy="0"/>
          <a:chOff x="0" y="0"/>
          <a:chExt cx="0" cy="0"/>
        </a:xfrm>
      </p:grpSpPr>
      <p:sp>
        <p:nvSpPr>
          <p:cNvPr id="57354" name="Google Shape;57354;p1"/>
          <p:cNvSpPr txBox="1"/>
          <p:nvPr/>
        </p:nvSpPr>
        <p:spPr>
          <a:xfrm>
            <a:off x="633047" y="914400"/>
            <a:ext cx="10928700" cy="5433600"/>
          </a:xfrm>
          <a:prstGeom prst="rect">
            <a:avLst/>
          </a:prstGeom>
          <a:noFill/>
          <a:ln>
            <a:noFill/>
          </a:ln>
        </p:spPr>
        <p:txBody>
          <a:bodyPr anchorCtr="0" anchor="t" bIns="45700" lIns="91425" spcFirstLastPara="1" rIns="91425" wrap="square" tIns="45700">
            <a:normAutofit lnSpcReduction="20000"/>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ctr">
              <a:spcBef>
                <a:spcPts val="0"/>
              </a:spcBef>
              <a:spcAft>
                <a:spcPts val="0"/>
              </a:spcAft>
              <a:buNone/>
            </a:pPr>
            <a:r>
              <a:rPr b="1" lang="en-US" sz="2200">
                <a:solidFill>
                  <a:srgbClr val="FF0000"/>
                </a:solidFill>
              </a:rPr>
              <a:t>Wernicke’s encephalopathy </a:t>
            </a:r>
            <a:endParaRPr b="1" sz="2200">
              <a:solidFill>
                <a:srgbClr val="FF0000"/>
              </a:solidFill>
            </a:endParaRPr>
          </a:p>
          <a:p>
            <a:pPr indent="0" lvl="0" marL="0" rtl="0" algn="ctr">
              <a:spcBef>
                <a:spcPts val="1000"/>
              </a:spcBef>
              <a:spcAft>
                <a:spcPts val="0"/>
              </a:spcAft>
              <a:buNone/>
            </a:pPr>
            <a:r>
              <a:t/>
            </a:r>
            <a:endParaRPr b="1" sz="2200">
              <a:solidFill>
                <a:srgbClr val="FF0000"/>
              </a:solidFill>
            </a:endParaRPr>
          </a:p>
          <a:p>
            <a:pPr indent="-228600" lvl="0" marL="228600" rtl="0" algn="ctr">
              <a:spcBef>
                <a:spcPts val="1000"/>
              </a:spcBef>
              <a:spcAft>
                <a:spcPts val="0"/>
              </a:spcAft>
              <a:buClr>
                <a:srgbClr val="9BAFB5"/>
              </a:buClr>
              <a:buSzPts val="1900"/>
              <a:buFont typeface="Noto Sans Symbols"/>
              <a:buChar char="❑"/>
            </a:pPr>
            <a:r>
              <a:rPr b="1" lang="en-US" sz="1900">
                <a:solidFill>
                  <a:srgbClr val="0C0C0C"/>
                </a:solidFill>
              </a:rPr>
              <a:t>I</a:t>
            </a:r>
            <a:r>
              <a:rPr b="1" lang="en-US" sz="1900">
                <a:solidFill>
                  <a:srgbClr val="0C0C0C"/>
                </a:solidFill>
                <a:latin typeface="Gill Sans"/>
                <a:ea typeface="Gill Sans"/>
                <a:cs typeface="Gill Sans"/>
                <a:sym typeface="Gill Sans"/>
              </a:rPr>
              <a:t>t</a:t>
            </a:r>
            <a:r>
              <a:rPr b="1" lang="en-US" sz="1900">
                <a:solidFill>
                  <a:srgbClr val="262626"/>
                </a:solidFill>
                <a:latin typeface="Gill Sans"/>
                <a:ea typeface="Gill Sans"/>
                <a:cs typeface="Gill Sans"/>
                <a:sym typeface="Gill Sans"/>
              </a:rPr>
              <a:t> is an </a:t>
            </a:r>
            <a:r>
              <a:rPr b="1" lang="en-US" sz="1900">
                <a:solidFill>
                  <a:srgbClr val="FF0000"/>
                </a:solidFill>
                <a:latin typeface="Gill Sans"/>
                <a:ea typeface="Gill Sans"/>
                <a:cs typeface="Gill Sans"/>
                <a:sym typeface="Gill Sans"/>
              </a:rPr>
              <a:t>acute, reversible </a:t>
            </a:r>
            <a:r>
              <a:rPr b="1" lang="en-US" sz="1900">
                <a:solidFill>
                  <a:srgbClr val="262626"/>
                </a:solidFill>
                <a:latin typeface="Gill Sans"/>
                <a:ea typeface="Gill Sans"/>
                <a:cs typeface="Gill Sans"/>
                <a:sym typeface="Gill Sans"/>
              </a:rPr>
              <a:t>condition caused by severe thiamine (vit B1) deficiency , often due to chronic heavy alcohol use . Inadequate intake, impaired absorption, or increased excretion of thiamine can also </a:t>
            </a:r>
            <a:r>
              <a:rPr b="1" lang="en-US" sz="1900">
                <a:solidFill>
                  <a:srgbClr val="0C0C0C"/>
                </a:solidFill>
                <a:latin typeface="Gill Sans"/>
                <a:ea typeface="Gill Sans"/>
                <a:cs typeface="Gill Sans"/>
                <a:sym typeface="Gill Sans"/>
              </a:rPr>
              <a:t>cause </a:t>
            </a:r>
            <a:r>
              <a:rPr b="1" lang="en-US" sz="1900">
                <a:solidFill>
                  <a:srgbClr val="0C0C0C"/>
                </a:solidFill>
              </a:rPr>
              <a:t>Wernicke’s encephalopathy</a:t>
            </a:r>
            <a:r>
              <a:rPr b="1" lang="en-US" sz="1900">
                <a:solidFill>
                  <a:srgbClr val="262626"/>
                </a:solidFill>
                <a:latin typeface="Gill Sans"/>
                <a:ea typeface="Gill Sans"/>
                <a:cs typeface="Gill Sans"/>
                <a:sym typeface="Gill Sans"/>
              </a:rPr>
              <a:t>. </a:t>
            </a:r>
            <a:endParaRPr sz="1800">
              <a:solidFill>
                <a:srgbClr val="262626"/>
              </a:solidFill>
              <a:latin typeface="Gill Sans"/>
              <a:ea typeface="Gill Sans"/>
              <a:cs typeface="Gill Sans"/>
              <a:sym typeface="Gill Sans"/>
            </a:endParaRPr>
          </a:p>
          <a:p>
            <a:pPr indent="-228600" lvl="0" marL="228600" rtl="0" algn="l">
              <a:spcBef>
                <a:spcPts val="1000"/>
              </a:spcBef>
              <a:spcAft>
                <a:spcPts val="0"/>
              </a:spcAft>
              <a:buClr>
                <a:srgbClr val="9BAFB5"/>
              </a:buClr>
              <a:buSzPts val="1900"/>
              <a:buFont typeface="Noto Sans Symbols"/>
              <a:buChar char="❑"/>
            </a:pPr>
            <a:r>
              <a:rPr b="1" lang="en-US" sz="1900">
                <a:solidFill>
                  <a:srgbClr val="FF0000"/>
                </a:solidFill>
                <a:latin typeface="Gill Sans"/>
                <a:ea typeface="Gill Sans"/>
                <a:cs typeface="Gill Sans"/>
                <a:sym typeface="Gill Sans"/>
              </a:rPr>
              <a:t>The classical triad </a:t>
            </a:r>
            <a:r>
              <a:rPr b="1" lang="en-US" sz="1900">
                <a:solidFill>
                  <a:srgbClr val="262626"/>
                </a:solidFill>
                <a:latin typeface="Gill Sans"/>
                <a:ea typeface="Gill Sans"/>
                <a:cs typeface="Gill Sans"/>
                <a:sym typeface="Gill Sans"/>
              </a:rPr>
              <a:t>of ( seen in about a third of patients) :</a:t>
            </a:r>
            <a:endParaRPr sz="1800">
              <a:solidFill>
                <a:srgbClr val="262626"/>
              </a:solidFill>
              <a:latin typeface="Gill Sans"/>
              <a:ea typeface="Gill Sans"/>
              <a:cs typeface="Gill Sans"/>
              <a:sym typeface="Gill Sans"/>
            </a:endParaRPr>
          </a:p>
          <a:p>
            <a:pPr indent="0" lvl="0" marL="0" rtl="0" algn="l">
              <a:spcBef>
                <a:spcPts val="1000"/>
              </a:spcBef>
              <a:spcAft>
                <a:spcPts val="0"/>
              </a:spcAft>
              <a:buNone/>
            </a:pPr>
            <a:r>
              <a:rPr b="1" lang="en-US" sz="1900">
                <a:solidFill>
                  <a:srgbClr val="262626"/>
                </a:solidFill>
                <a:latin typeface="Gill Sans"/>
                <a:ea typeface="Gill Sans"/>
                <a:cs typeface="Gill Sans"/>
                <a:sym typeface="Gill Sans"/>
              </a:rPr>
              <a:t>1- confusion</a:t>
            </a:r>
            <a:endParaRPr sz="1800">
              <a:solidFill>
                <a:srgbClr val="262626"/>
              </a:solidFill>
              <a:latin typeface="Gill Sans"/>
              <a:ea typeface="Gill Sans"/>
              <a:cs typeface="Gill Sans"/>
              <a:sym typeface="Gill Sans"/>
            </a:endParaRPr>
          </a:p>
          <a:p>
            <a:pPr indent="0" lvl="0" marL="0" rtl="0" algn="l">
              <a:spcBef>
                <a:spcPts val="1000"/>
              </a:spcBef>
              <a:spcAft>
                <a:spcPts val="0"/>
              </a:spcAft>
              <a:buNone/>
            </a:pPr>
            <a:r>
              <a:rPr b="1" lang="en-US" sz="1900">
                <a:solidFill>
                  <a:srgbClr val="262626"/>
                </a:solidFill>
                <a:latin typeface="Gill Sans"/>
                <a:ea typeface="Gill Sans"/>
                <a:cs typeface="Gill Sans"/>
                <a:sym typeface="Gill Sans"/>
              </a:rPr>
              <a:t>2- oculomotor dysfunction (vertical nystagmus is the most common), diplopia</a:t>
            </a:r>
            <a:r>
              <a:rPr lang="en-US" sz="1900">
                <a:solidFill>
                  <a:srgbClr val="262626"/>
                </a:solidFill>
                <a:latin typeface="Gill Sans"/>
                <a:ea typeface="Gill Sans"/>
                <a:cs typeface="Gill Sans"/>
                <a:sym typeface="Gill Sans"/>
              </a:rPr>
              <a:t> .</a:t>
            </a:r>
            <a:endParaRPr b="1" sz="1900">
              <a:solidFill>
                <a:srgbClr val="262626"/>
              </a:solidFill>
              <a:latin typeface="Gill Sans"/>
              <a:ea typeface="Gill Sans"/>
              <a:cs typeface="Gill Sans"/>
              <a:sym typeface="Gill Sans"/>
            </a:endParaRPr>
          </a:p>
          <a:p>
            <a:pPr indent="0" lvl="0" marL="0" rtl="0" algn="l">
              <a:spcBef>
                <a:spcPts val="1000"/>
              </a:spcBef>
              <a:spcAft>
                <a:spcPts val="0"/>
              </a:spcAft>
              <a:buNone/>
            </a:pPr>
            <a:r>
              <a:rPr b="1" lang="en-US" sz="1900">
                <a:solidFill>
                  <a:srgbClr val="262626"/>
                </a:solidFill>
                <a:latin typeface="Gill Sans"/>
                <a:ea typeface="Gill Sans"/>
                <a:cs typeface="Gill Sans"/>
                <a:sym typeface="Gill Sans"/>
              </a:rPr>
              <a:t>3- Gait ataxia</a:t>
            </a:r>
            <a:endParaRPr sz="1800">
              <a:solidFill>
                <a:srgbClr val="262626"/>
              </a:solidFill>
              <a:latin typeface="Gill Sans"/>
              <a:ea typeface="Gill Sans"/>
              <a:cs typeface="Gill Sans"/>
              <a:sym typeface="Gill Sans"/>
            </a:endParaRPr>
          </a:p>
          <a:p>
            <a:pPr indent="-228600" lvl="0" marL="228600" rtl="0" algn="l">
              <a:spcBef>
                <a:spcPts val="1000"/>
              </a:spcBef>
              <a:spcAft>
                <a:spcPts val="0"/>
              </a:spcAft>
              <a:buClr>
                <a:srgbClr val="9BAFB5"/>
              </a:buClr>
              <a:buSzPts val="1900"/>
              <a:buChar char="•"/>
            </a:pPr>
            <a:r>
              <a:rPr b="1" lang="en-US" sz="1900">
                <a:solidFill>
                  <a:srgbClr val="FF0000"/>
                </a:solidFill>
                <a:latin typeface="Gill Sans"/>
                <a:ea typeface="Gill Sans"/>
                <a:cs typeface="Gill Sans"/>
                <a:sym typeface="Gill Sans"/>
              </a:rPr>
              <a:t>Other manifestations </a:t>
            </a:r>
            <a:r>
              <a:rPr b="1" lang="en-US" sz="1900">
                <a:solidFill>
                  <a:srgbClr val="262626"/>
                </a:solidFill>
                <a:latin typeface="Gill Sans"/>
                <a:ea typeface="Gill Sans"/>
                <a:cs typeface="Gill Sans"/>
                <a:sym typeface="Gill Sans"/>
              </a:rPr>
              <a:t>:</a:t>
            </a:r>
            <a:endParaRPr sz="1800">
              <a:solidFill>
                <a:srgbClr val="262626"/>
              </a:solidFill>
              <a:latin typeface="Gill Sans"/>
              <a:ea typeface="Gill Sans"/>
              <a:cs typeface="Gill Sans"/>
              <a:sym typeface="Gill Sans"/>
            </a:endParaRPr>
          </a:p>
          <a:p>
            <a:pPr indent="-228600" lvl="0" marL="228600" rtl="0" algn="l">
              <a:spcBef>
                <a:spcPts val="1000"/>
              </a:spcBef>
              <a:spcAft>
                <a:spcPts val="0"/>
              </a:spcAft>
              <a:buClr>
                <a:srgbClr val="9BAFB5"/>
              </a:buClr>
              <a:buSzPts val="1900"/>
              <a:buChar char="•"/>
            </a:pPr>
            <a:r>
              <a:rPr b="1" lang="en-US" sz="1900">
                <a:solidFill>
                  <a:srgbClr val="262626"/>
                </a:solidFill>
                <a:latin typeface="Gill Sans"/>
                <a:ea typeface="Gill Sans"/>
                <a:cs typeface="Gill Sans"/>
                <a:sym typeface="Gill Sans"/>
              </a:rPr>
              <a:t>Autonomic dysfunction : hypotension, syncope, hypothermia .</a:t>
            </a:r>
            <a:endParaRPr b="1" sz="1900">
              <a:solidFill>
                <a:srgbClr val="262626"/>
              </a:solidFill>
              <a:latin typeface="Gill Sans"/>
              <a:ea typeface="Gill Sans"/>
              <a:cs typeface="Gill Sans"/>
              <a:sym typeface="Gill Sans"/>
            </a:endParaRPr>
          </a:p>
          <a:p>
            <a:pPr indent="-228600" lvl="0" marL="228600" rtl="0" algn="l">
              <a:spcBef>
                <a:spcPts val="1000"/>
              </a:spcBef>
              <a:spcAft>
                <a:spcPts val="0"/>
              </a:spcAft>
              <a:buClr>
                <a:srgbClr val="9BAFB5"/>
              </a:buClr>
              <a:buSzPts val="1900"/>
              <a:buChar char="•"/>
            </a:pPr>
            <a:r>
              <a:rPr b="1" lang="en-US" sz="1900">
                <a:solidFill>
                  <a:srgbClr val="262626"/>
                </a:solidFill>
                <a:latin typeface="Gill Sans"/>
                <a:ea typeface="Gill Sans"/>
                <a:cs typeface="Gill Sans"/>
                <a:sym typeface="Gill Sans"/>
              </a:rPr>
              <a:t>peripheral neuropathy: parasthesia, foot drop, decreased DTR.</a:t>
            </a:r>
            <a:endParaRPr b="1" sz="1900">
              <a:solidFill>
                <a:srgbClr val="262626"/>
              </a:solidFill>
              <a:latin typeface="Gill Sans"/>
              <a:ea typeface="Gill Sans"/>
              <a:cs typeface="Gill Sans"/>
              <a:sym typeface="Gill Sans"/>
            </a:endParaRPr>
          </a:p>
          <a:p>
            <a:pPr indent="-228600" lvl="0" marL="228600" rtl="0" algn="l">
              <a:spcBef>
                <a:spcPts val="1000"/>
              </a:spcBef>
              <a:spcAft>
                <a:spcPts val="0"/>
              </a:spcAft>
              <a:buClr>
                <a:srgbClr val="9BAFB5"/>
              </a:buClr>
              <a:buSzPts val="1900"/>
              <a:buChar char="•"/>
            </a:pPr>
            <a:r>
              <a:rPr b="1" lang="en-US" sz="1900">
                <a:solidFill>
                  <a:srgbClr val="262626"/>
                </a:solidFill>
                <a:latin typeface="Gill Sans"/>
                <a:ea typeface="Gill Sans"/>
                <a:cs typeface="Gill Sans"/>
                <a:sym typeface="Gill Sans"/>
              </a:rPr>
              <a:t>Cardiovascular dysfunction: tachycardia, exertional dyspnea.</a:t>
            </a:r>
            <a:endParaRPr b="1" sz="1900">
              <a:solidFill>
                <a:srgbClr val="262626"/>
              </a:solidFill>
              <a:latin typeface="Gill Sans"/>
              <a:ea typeface="Gill Sans"/>
              <a:cs typeface="Gill Sans"/>
              <a:sym typeface="Gill Sans"/>
            </a:endParaRPr>
          </a:p>
          <a:p>
            <a:pPr indent="0" lvl="0" marL="0" rtl="0" algn="l">
              <a:spcBef>
                <a:spcPts val="1000"/>
              </a:spcBef>
              <a:spcAft>
                <a:spcPts val="0"/>
              </a:spcAft>
              <a:buNone/>
            </a:pPr>
            <a:r>
              <a:t/>
            </a:r>
            <a:endParaRPr b="1" sz="1800">
              <a:solidFill>
                <a:srgbClr val="262626"/>
              </a:solidFill>
              <a:latin typeface="Gill Sans"/>
              <a:ea typeface="Gill Sans"/>
              <a:cs typeface="Gill Sans"/>
              <a:sym typeface="Gill Sans"/>
            </a:endParaRPr>
          </a:p>
          <a:p>
            <a:pPr indent="0" lvl="0" marL="0" rtl="0" algn="l">
              <a:spcBef>
                <a:spcPts val="1000"/>
              </a:spcBef>
              <a:spcAft>
                <a:spcPts val="0"/>
              </a:spcAft>
              <a:buNone/>
            </a:pPr>
            <a:r>
              <a:t/>
            </a:r>
            <a:endParaRPr b="1" sz="1800" u="sng">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61" name="Shape 57361"/>
        <p:cNvGrpSpPr/>
        <p:nvPr/>
      </p:nvGrpSpPr>
      <p:grpSpPr>
        <a:xfrm>
          <a:off x="0" y="0"/>
          <a:ext cx="0" cy="0"/>
          <a:chOff x="0" y="0"/>
          <a:chExt cx="0" cy="0"/>
        </a:xfrm>
      </p:grpSpPr>
      <p:sp>
        <p:nvSpPr>
          <p:cNvPr id="57362" name="Google Shape;57362;p1"/>
          <p:cNvSpPr txBox="1"/>
          <p:nvPr/>
        </p:nvSpPr>
        <p:spPr>
          <a:xfrm>
            <a:off x="474658" y="408900"/>
            <a:ext cx="10629600" cy="6040200"/>
          </a:xfrm>
          <a:prstGeom prst="rect">
            <a:avLst/>
          </a:prstGeom>
          <a:noFill/>
          <a:ln>
            <a:noFill/>
          </a:ln>
        </p:spPr>
        <p:txBody>
          <a:bodyPr anchorCtr="0" anchor="t" bIns="45700" lIns="91425" spcFirstLastPara="1" rIns="91425" wrap="square" tIns="45700">
            <a:norm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stStyle>
          <a:p>
            <a:pPr indent="-228600" lvl="0" marL="228600" rtl="0" algn="l">
              <a:spcBef>
                <a:spcPts val="0"/>
              </a:spcBef>
              <a:spcAft>
                <a:spcPts val="0"/>
              </a:spcAft>
              <a:buClr>
                <a:srgbClr val="9BAFB5"/>
              </a:buClr>
              <a:buSzPts val="2000"/>
              <a:buFont typeface="Noto Sans Symbols"/>
              <a:buChar char="❑"/>
            </a:pPr>
            <a:r>
              <a:rPr b="1" lang="en-US" sz="2000">
                <a:solidFill>
                  <a:srgbClr val="FF0000"/>
                </a:solidFill>
                <a:latin typeface="Gill Sans"/>
                <a:ea typeface="Gill Sans"/>
                <a:cs typeface="Gill Sans"/>
                <a:sym typeface="Gill Sans"/>
              </a:rPr>
              <a:t>Treatment:</a:t>
            </a:r>
            <a:r>
              <a:rPr lang="en-US" sz="1800">
                <a:solidFill>
                  <a:srgbClr val="FF0000"/>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a:p>
            <a:pPr indent="0" lvl="0" marL="0" rtl="0" algn="l">
              <a:spcBef>
                <a:spcPts val="1000"/>
              </a:spcBef>
              <a:spcAft>
                <a:spcPts val="0"/>
              </a:spcAft>
              <a:buNone/>
            </a:pPr>
            <a:r>
              <a:t/>
            </a:r>
            <a:endParaRPr sz="1800">
              <a:solidFill>
                <a:srgbClr val="FF0000"/>
              </a:solidFill>
              <a:latin typeface="Gill Sans"/>
              <a:ea typeface="Gill Sans"/>
              <a:cs typeface="Gill Sans"/>
              <a:sym typeface="Gill Sans"/>
            </a:endParaRPr>
          </a:p>
          <a:p>
            <a:pPr indent="-228600" lvl="1" marL="457200" rtl="0" algn="l">
              <a:spcBef>
                <a:spcPts val="1000"/>
              </a:spcBef>
              <a:spcAft>
                <a:spcPts val="0"/>
              </a:spcAft>
              <a:buClr>
                <a:srgbClr val="9BAFB5"/>
              </a:buClr>
              <a:buSzPts val="1800"/>
              <a:buChar char="•"/>
            </a:pPr>
            <a:r>
              <a:rPr b="1" lang="en-US" sz="1800">
                <a:solidFill>
                  <a:srgbClr val="262626"/>
                </a:solidFill>
                <a:latin typeface="Gill Sans"/>
                <a:ea typeface="Gill Sans"/>
                <a:cs typeface="Gill Sans"/>
                <a:sym typeface="Gill Sans"/>
              </a:rPr>
              <a:t>Immediate IV administration of high-dose Vit B1 upon suspicion of </a:t>
            </a:r>
            <a:r>
              <a:rPr b="1" lang="en-US" sz="1800">
                <a:solidFill>
                  <a:srgbClr val="FF0000"/>
                </a:solidFill>
              </a:rPr>
              <a:t> </a:t>
            </a:r>
            <a:r>
              <a:rPr b="1" lang="en-US" sz="1800">
                <a:solidFill>
                  <a:srgbClr val="0C0C0C"/>
                </a:solidFill>
              </a:rPr>
              <a:t>Wernicke’s encephalopathy </a:t>
            </a:r>
            <a:r>
              <a:rPr b="1" lang="en-US" sz="1800">
                <a:solidFill>
                  <a:srgbClr val="262626"/>
                </a:solidFill>
                <a:latin typeface="Gill Sans"/>
                <a:ea typeface="Gill Sans"/>
                <a:cs typeface="Gill Sans"/>
                <a:sym typeface="Gill Sans"/>
              </a:rPr>
              <a:t>until symptoms recede , followed by a lower dose .</a:t>
            </a:r>
            <a:endParaRPr sz="1600">
              <a:solidFill>
                <a:srgbClr val="262626"/>
              </a:solidFill>
              <a:latin typeface="Gill Sans"/>
              <a:ea typeface="Gill Sans"/>
              <a:cs typeface="Gill Sans"/>
              <a:sym typeface="Gill Sans"/>
            </a:endParaRPr>
          </a:p>
          <a:p>
            <a:pPr indent="-228600" lvl="1" marL="457200" rtl="0" algn="l">
              <a:spcBef>
                <a:spcPts val="1000"/>
              </a:spcBef>
              <a:spcAft>
                <a:spcPts val="0"/>
              </a:spcAft>
              <a:buClr>
                <a:srgbClr val="9BAFB5"/>
              </a:buClr>
              <a:buSzPts val="1900"/>
              <a:buChar char="•"/>
            </a:pPr>
            <a:r>
              <a:rPr b="1" lang="en-US" sz="1900">
                <a:solidFill>
                  <a:srgbClr val="262626"/>
                </a:solidFill>
                <a:latin typeface="Gill Sans"/>
                <a:ea typeface="Gill Sans"/>
                <a:cs typeface="Gill Sans"/>
                <a:sym typeface="Gill Sans"/>
              </a:rPr>
              <a:t>Thiamine must be administered before IV glucose infusions because glucose administration without thiamine can worsen encephalopathy ( thiamine is a necessary cofactor for glucose metabolism ).</a:t>
            </a:r>
            <a:endParaRPr b="1" sz="1800">
              <a:solidFill>
                <a:srgbClr val="262626"/>
              </a:solidFill>
              <a:latin typeface="Gill Sans"/>
              <a:ea typeface="Gill Sans"/>
              <a:cs typeface="Gill Sans"/>
              <a:sym typeface="Gill Sans"/>
            </a:endParaRPr>
          </a:p>
          <a:p>
            <a:pPr indent="-228600" lvl="1" marL="457200" rtl="0" algn="l">
              <a:spcBef>
                <a:spcPts val="1000"/>
              </a:spcBef>
              <a:spcAft>
                <a:spcPts val="0"/>
              </a:spcAft>
              <a:buClr>
                <a:srgbClr val="9BAFB5"/>
              </a:buClr>
              <a:buSzPts val="1800"/>
              <a:buChar char="•"/>
            </a:pPr>
            <a:r>
              <a:rPr b="1" lang="en-US" sz="1800">
                <a:solidFill>
                  <a:srgbClr val="262626"/>
                </a:solidFill>
                <a:latin typeface="Gill Sans"/>
                <a:ea typeface="Gill Sans"/>
                <a:cs typeface="Gill Sans"/>
                <a:sym typeface="Gill Sans"/>
              </a:rPr>
              <a:t>Long-term oral replacement of Vit B1, Vit B6 , Vit B 12 , and folic acid  (Vit B complex) .</a:t>
            </a:r>
            <a:endParaRPr b="1" sz="1800">
              <a:solidFill>
                <a:srgbClr val="262626"/>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706" y="1"/>
            <a:ext cx="12003294" cy="4238624"/>
          </a:xfrm>
        </p:spPr>
        <p:txBody>
          <a:bodyPr>
            <a:normAutofit/>
          </a:bodyPr>
          <a:lstStyle/>
          <a:p>
            <a:pPr lvl="1" algn="l" rtl="0"/>
            <a:r>
              <a:rPr lang="en-US" sz="2000" b="1" u="sng" dirty="0">
                <a:solidFill>
                  <a:srgbClr val="FF0000"/>
                </a:solidFill>
                <a:highlight>
                  <a:srgbClr val="FFFF00"/>
                </a:highlight>
              </a:rPr>
              <a:t>Risky use</a:t>
            </a:r>
          </a:p>
          <a:p>
            <a:pPr lvl="2" algn="l" rtl="0"/>
            <a:r>
              <a:rPr lang="en-GB" sz="2000" b="1" dirty="0"/>
              <a:t>***</a:t>
            </a:r>
            <a:r>
              <a:rPr lang="en-US" sz="2000" b="1" dirty="0"/>
              <a:t>Use in physically hazardous situations (e.g., driving a car under the influence, operating heavy machinery).</a:t>
            </a:r>
          </a:p>
          <a:p>
            <a:pPr lvl="2" algn="l" rtl="0"/>
            <a:r>
              <a:rPr lang="en-GB" sz="2000" b="1" dirty="0"/>
              <a:t>***</a:t>
            </a:r>
            <a:r>
              <a:rPr lang="en-US" sz="2000" b="1" dirty="0"/>
              <a:t>Continued use despite awareness of problems related to or exacerbated by substance use (e.g., continued alcohol use despite having cirrhosis).</a:t>
            </a:r>
          </a:p>
          <a:p>
            <a:pPr algn="l" rtl="0"/>
            <a:r>
              <a:rPr lang="en-US" sz="2200" b="1" dirty="0">
                <a:solidFill>
                  <a:srgbClr val="FF0000"/>
                </a:solidFill>
                <a:highlight>
                  <a:srgbClr val="FFFF00"/>
                </a:highlight>
              </a:rPr>
              <a:t>Pharmacologic indicators</a:t>
            </a:r>
            <a:r>
              <a:rPr lang="en-US" sz="2200" b="1" dirty="0"/>
              <a:t> </a:t>
            </a:r>
          </a:p>
          <a:p>
            <a:pPr lvl="2" algn="l" rtl="0"/>
            <a:r>
              <a:rPr lang="en-GB" sz="2000" b="1" dirty="0"/>
              <a:t># </a:t>
            </a:r>
            <a:r>
              <a:rPr lang="en-US" sz="2000" b="1" dirty="0"/>
              <a:t>Drug tolerance : the need to continuously increase the dose of a substance to achieve the same desired effect .</a:t>
            </a:r>
          </a:p>
          <a:p>
            <a:pPr lvl="2" algn="l" rtl="0"/>
            <a:r>
              <a:rPr lang="en-GB" sz="2000" b="1" dirty="0"/>
              <a:t>#</a:t>
            </a:r>
            <a:r>
              <a:rPr lang="en-US" sz="2000" b="1" dirty="0"/>
              <a:t> Drug withdrawal : a substance-dependent collection of symptoms that appear after cessation of prolonged heavy drug use accompanied by a strong urge to </a:t>
            </a:r>
            <a:r>
              <a:rPr lang="en-US" sz="2000" b="1" dirty="0" err="1"/>
              <a:t>readminister</a:t>
            </a:r>
            <a:r>
              <a:rPr lang="en-US" sz="2000" b="1" dirty="0"/>
              <a:t> the substance.</a:t>
            </a:r>
          </a:p>
        </p:txBody>
      </p:sp>
      <p:sp>
        <p:nvSpPr>
          <p:cNvPr id="5" name="Content Placeholder 2">
            <a:extLst>
              <a:ext uri="{FF2B5EF4-FFF2-40B4-BE49-F238E27FC236}">
                <a16:creationId xmlns:a16="http://schemas.microsoft.com/office/drawing/2014/main" id="{5D12D4D1-06E3-899F-BEFB-55675B28E769}"/>
              </a:ext>
            </a:extLst>
          </p:cNvPr>
          <p:cNvSpPr>
            <a:spLocks noGrp="1"/>
          </p:cNvSpPr>
          <p:nvPr/>
        </p:nvSpPr>
        <p:spPr>
          <a:xfrm>
            <a:off x="0" y="4238625"/>
            <a:ext cx="12192000" cy="3349625"/>
          </a:xfrm>
          <a:prstGeom prst="rect">
            <a:avLst/>
          </a:prstGeom>
        </p:spPr>
        <p:txBody>
          <a:bodyPr vert="horz" lIns="91440" tIns="45720" rIns="91440" bIns="45720" rtlCol="0">
            <a:normAutofit/>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3" algn="l" rtl="0">
              <a:buFont typeface="Wingdings" panose="05000000000000000000" pitchFamily="2" charset="2"/>
              <a:buChar char="q"/>
            </a:pPr>
            <a:r>
              <a:rPr lang="en-US" sz="2000" b="1" dirty="0">
                <a:solidFill>
                  <a:srgbClr val="FF0000"/>
                </a:solidFill>
              </a:rPr>
              <a:t> </a:t>
            </a:r>
            <a:r>
              <a:rPr lang="en-US" sz="2000" b="1" dirty="0">
                <a:solidFill>
                  <a:srgbClr val="FF0000"/>
                </a:solidFill>
                <a:highlight>
                  <a:srgbClr val="FFFF00"/>
                </a:highlight>
              </a:rPr>
              <a:t>NOTES :</a:t>
            </a:r>
          </a:p>
          <a:p>
            <a:pPr algn="l" rtl="0">
              <a:buFont typeface="Wingdings" panose="05000000000000000000" pitchFamily="2" charset="2"/>
              <a:buChar char="§"/>
            </a:pPr>
            <a:r>
              <a:rPr lang="en-US" sz="2200" b="1" dirty="0"/>
              <a:t> Often , withdrawal symptoms  are the opposite of intoxication effects , Ex:</a:t>
            </a:r>
          </a:p>
          <a:p>
            <a:pPr lvl="1" algn="l" rtl="0">
              <a:buFont typeface="Wingdings" panose="05000000000000000000" pitchFamily="2" charset="2"/>
              <a:buChar char="§"/>
            </a:pPr>
            <a:r>
              <a:rPr lang="en-US" sz="2000" b="1" dirty="0"/>
              <a:t> Heroin intoxication causes sedation and constipation ,whereas heroin</a:t>
            </a:r>
            <a:r>
              <a:rPr lang="en-GB" sz="2000" b="1" dirty="0"/>
              <a:t> </a:t>
            </a:r>
            <a:r>
              <a:rPr lang="en-US" sz="2000" b="1" dirty="0"/>
              <a:t>withdrawal causes anxiety , insomnia, and diarrhea .</a:t>
            </a:r>
          </a:p>
          <a:p>
            <a:pPr lvl="1" algn="l" rtl="0">
              <a:buFont typeface="Wingdings" panose="05000000000000000000" pitchFamily="2" charset="2"/>
              <a:buChar char="§"/>
            </a:pPr>
            <a:r>
              <a:rPr lang="en-US" sz="2000" b="1" dirty="0"/>
              <a:t>Alcohol is sedating, but alcohol withdrawal can cause brain excitation and seizures.</a:t>
            </a:r>
          </a:p>
          <a:p>
            <a:pPr lvl="1" algn="l" rtl="0">
              <a:buFont typeface="Wingdings" panose="05000000000000000000" pitchFamily="2" charset="2"/>
              <a:buChar char="§"/>
            </a:pPr>
            <a:r>
              <a:rPr lang="en-US" sz="2000" b="1" dirty="0"/>
              <a:t>Withdrawal from some substances, such as alcohol, benzodiazepines, and barbiturates can be fatal !</a:t>
            </a:r>
            <a:endParaRPr lang="ar-JO" sz="2000" b="1" dirty="0"/>
          </a:p>
          <a:p>
            <a:pPr lvl="3" algn="l" rtl="0">
              <a:buFont typeface="Wingdings" panose="05000000000000000000" pitchFamily="2" charset="2"/>
              <a:buChar char="§"/>
            </a:pPr>
            <a:endParaRPr lang="en-US" sz="2000" b="1" dirty="0"/>
          </a:p>
          <a:p>
            <a:pPr algn="l" rtl="0">
              <a:buFont typeface="Wingdings" panose="05000000000000000000" pitchFamily="2" charset="2"/>
              <a:buChar char="§"/>
            </a:pPr>
            <a:endParaRPr lang="en-US" sz="2000" b="1" dirty="0"/>
          </a:p>
        </p:txBody>
      </p:sp>
    </p:spTree>
    <p:extLst>
      <p:ext uri="{BB962C8B-B14F-4D97-AF65-F5344CB8AC3E}">
        <p14:creationId xmlns:p14="http://schemas.microsoft.com/office/powerpoint/2010/main" val="91678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6" y="477078"/>
            <a:ext cx="11542643" cy="7227286"/>
          </a:xfrm>
        </p:spPr>
        <p:txBody>
          <a:bodyPr>
            <a:noAutofit/>
          </a:bodyPr>
          <a:lstStyle/>
          <a:p>
            <a:pPr algn="l" rtl="0">
              <a:buFont typeface="Wingdings" panose="05000000000000000000" pitchFamily="2" charset="2"/>
              <a:buChar char="§"/>
            </a:pPr>
            <a:r>
              <a:rPr lang="en-US" sz="2400" b="1" dirty="0">
                <a:solidFill>
                  <a:srgbClr val="FF0000"/>
                </a:solidFill>
                <a:highlight>
                  <a:srgbClr val="FFFF00"/>
                </a:highlight>
              </a:rPr>
              <a:t>Important definitions</a:t>
            </a:r>
            <a:r>
              <a:rPr lang="en-US" sz="2400" b="1" dirty="0">
                <a:solidFill>
                  <a:srgbClr val="FF0000"/>
                </a:solidFill>
              </a:rPr>
              <a:t> </a:t>
            </a:r>
            <a:r>
              <a:rPr lang="en-US" sz="2400" b="1" dirty="0"/>
              <a:t>:</a:t>
            </a:r>
          </a:p>
          <a:p>
            <a:pPr algn="l" rtl="0">
              <a:buFont typeface="Wingdings" panose="05000000000000000000" pitchFamily="2" charset="2"/>
              <a:buChar char="§"/>
            </a:pPr>
            <a:r>
              <a:rPr lang="en-US" sz="2400" b="1" dirty="0">
                <a:solidFill>
                  <a:srgbClr val="FF0000"/>
                </a:solidFill>
              </a:rPr>
              <a:t>Intoxication: </a:t>
            </a:r>
            <a:r>
              <a:rPr lang="en-US" sz="2400" b="1" dirty="0"/>
              <a:t>a temporary condition caused by recent ingestion of a substance that alters a person's consciousness, cognition ,perception, judgment, affect, and/or behavior; commonly occurs in substance use disorders but also in one-off use</a:t>
            </a:r>
            <a:endParaRPr lang="ar-JO" sz="2400" b="1" dirty="0"/>
          </a:p>
          <a:p>
            <a:pPr algn="l" rtl="0">
              <a:buFont typeface="Wingdings" panose="05000000000000000000" pitchFamily="2" charset="2"/>
              <a:buChar char="§"/>
            </a:pPr>
            <a:r>
              <a:rPr lang="en-US" sz="2400" b="1" dirty="0">
                <a:solidFill>
                  <a:srgbClr val="FF0000"/>
                </a:solidFill>
              </a:rPr>
              <a:t>Withdrawal: </a:t>
            </a:r>
            <a:r>
              <a:rPr lang="en-US" sz="2400" b="1" dirty="0"/>
              <a:t>a condition characterized by behavioral, physiological, and cognitive changes caused by a sudden reduction or cessation of substance intake after a prolonged period of heavy intake; usually occurs in association with substance use disorders </a:t>
            </a:r>
            <a:endParaRPr lang="ar-JO" sz="2400" b="1" dirty="0"/>
          </a:p>
          <a:p>
            <a:pPr algn="l" rtl="0">
              <a:buFont typeface="Wingdings" panose="05000000000000000000" pitchFamily="2" charset="2"/>
              <a:buChar char="§"/>
            </a:pPr>
            <a:r>
              <a:rPr lang="en-US" sz="2400" dirty="0"/>
              <a:t> </a:t>
            </a:r>
            <a:r>
              <a:rPr lang="en-US" sz="2400" b="1" dirty="0">
                <a:solidFill>
                  <a:srgbClr val="FF0000"/>
                </a:solidFill>
              </a:rPr>
              <a:t>Tolerance </a:t>
            </a:r>
            <a:r>
              <a:rPr lang="en-US" sz="2400" b="1" dirty="0"/>
              <a:t>: the need to continuously increase the dose of a substance to achieve the same desired effect </a:t>
            </a:r>
            <a:endParaRPr lang="ar-JO" sz="2400" b="1" dirty="0"/>
          </a:p>
          <a:p>
            <a:pPr lvl="0" algn="l" rtl="0">
              <a:buFont typeface="Wingdings" panose="05000000000000000000" pitchFamily="2" charset="2"/>
              <a:buChar char="§"/>
            </a:pPr>
            <a:r>
              <a:rPr lang="en-US" sz="2400" b="1" dirty="0">
                <a:solidFill>
                  <a:srgbClr val="FF0000"/>
                </a:solidFill>
              </a:rPr>
              <a:t>Addiction</a:t>
            </a:r>
            <a:r>
              <a:rPr lang="en-US" sz="2400" b="1" dirty="0"/>
              <a:t> : the repeated and increased use of a substance, which gives rise to symptoms of distress and irresistible urge to use the agent again which leads to physical and mental deterioration (refers to the inability to control the use of drugs or alcohol )</a:t>
            </a:r>
          </a:p>
          <a:p>
            <a:pPr algn="l"/>
            <a:endParaRPr lang="en-US" sz="2400" dirty="0"/>
          </a:p>
        </p:txBody>
      </p:sp>
    </p:spTree>
    <p:extLst>
      <p:ext uri="{BB962C8B-B14F-4D97-AF65-F5344CB8AC3E}">
        <p14:creationId xmlns:p14="http://schemas.microsoft.com/office/powerpoint/2010/main" val="95742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19250" y="0"/>
            <a:ext cx="7842250" cy="1397000"/>
          </a:xfrm>
        </p:spPr>
        <p:txBody>
          <a:bodyPr>
            <a:noAutofit/>
          </a:bodyPr>
          <a:lstStyle/>
          <a:p>
            <a:pPr algn="ctr" rtl="0" fontAlgn="base"/>
            <a:r>
              <a:rPr lang="en-US" sz="4000" b="1" dirty="0">
                <a:solidFill>
                  <a:srgbClr val="FF0000"/>
                </a:solidFill>
                <a:highlight>
                  <a:srgbClr val="FFFF00"/>
                </a:highlight>
              </a:rPr>
              <a:t>Types of substances</a:t>
            </a:r>
            <a:endParaRPr lang="en-US" sz="4000" b="1" dirty="0">
              <a:effectLst/>
              <a:highlight>
                <a:srgbClr val="FFFF00"/>
              </a:highlight>
              <a:latin typeface=".AppleSystemUIFont"/>
            </a:endParaRPr>
          </a:p>
          <a:p>
            <a:pPr marL="857250" lvl="1" indent="-457200" fontAlgn="base">
              <a:buSzPct val="85000"/>
              <a:buFont typeface="+mj-lt"/>
              <a:buAutoNum type="arabicPeriod"/>
            </a:pPr>
            <a:endParaRPr lang="en-US" sz="4000" b="1" dirty="0">
              <a:highlight>
                <a:srgbClr val="FFFF00"/>
              </a:highlight>
            </a:endParaRPr>
          </a:p>
        </p:txBody>
      </p:sp>
      <p:sp>
        <p:nvSpPr>
          <p:cNvPr id="8" name="عمليات محددة مسبقاً 7">
            <a:extLst>
              <a:ext uri="{FF2B5EF4-FFF2-40B4-BE49-F238E27FC236}">
                <a16:creationId xmlns:a16="http://schemas.microsoft.com/office/drawing/2014/main" id="{D1F02316-C0BF-13A5-E2E2-9068747CEB73}"/>
              </a:ext>
            </a:extLst>
          </p:cNvPr>
          <p:cNvSpPr/>
          <p:nvPr/>
        </p:nvSpPr>
        <p:spPr>
          <a:xfrm>
            <a:off x="15875" y="620713"/>
            <a:ext cx="4524375" cy="3031331"/>
          </a:xfrm>
          <a:prstGeom prst="flowChartPredefinedProcess">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en-GB" sz="2800" b="1" i="0" u="none" strike="noStrike" dirty="0">
                <a:solidFill>
                  <a:srgbClr val="FF0000"/>
                </a:solidFill>
                <a:effectLst/>
                <a:latin typeface="UICTFontTextStyleBody"/>
              </a:rPr>
              <a:t>Depressants: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Alcohol</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 Barbiturates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 Benzodiazepines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 Opioids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Inhalants</a:t>
            </a:r>
            <a:endParaRPr lang="en-GB" sz="2800" b="0" i="0" u="none" strike="noStrike" dirty="0">
              <a:solidFill>
                <a:srgbClr val="000000"/>
              </a:solidFill>
              <a:effectLst/>
            </a:endParaRPr>
          </a:p>
        </p:txBody>
      </p:sp>
      <p:sp>
        <p:nvSpPr>
          <p:cNvPr id="11" name="عمليات محددة مسبقاً 10">
            <a:extLst>
              <a:ext uri="{FF2B5EF4-FFF2-40B4-BE49-F238E27FC236}">
                <a16:creationId xmlns:a16="http://schemas.microsoft.com/office/drawing/2014/main" id="{DC4CC5A6-797C-279D-DA32-4A14A2D1C798}"/>
              </a:ext>
            </a:extLst>
          </p:cNvPr>
          <p:cNvSpPr/>
          <p:nvPr/>
        </p:nvSpPr>
        <p:spPr>
          <a:xfrm>
            <a:off x="7651750" y="675085"/>
            <a:ext cx="4524375" cy="3031331"/>
          </a:xfrm>
          <a:prstGeom prst="flowChartPredefinedProcess">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800" b="1" i="0" u="none" strike="noStrike" dirty="0">
              <a:solidFill>
                <a:srgbClr val="FF0000"/>
              </a:solidFill>
              <a:effectLst/>
              <a:latin typeface="UICTFontTextStyleBody"/>
            </a:endParaRPr>
          </a:p>
          <a:p>
            <a:endParaRPr lang="en-GB" sz="2800" b="1" dirty="0">
              <a:solidFill>
                <a:srgbClr val="FF0000"/>
              </a:solidFill>
              <a:latin typeface="UICTFontTextStyleBody"/>
            </a:endParaRPr>
          </a:p>
          <a:p>
            <a:r>
              <a:rPr lang="en-GB" sz="2800" b="1" i="0" u="none" strike="noStrike" dirty="0">
                <a:solidFill>
                  <a:srgbClr val="FF0000"/>
                </a:solidFill>
                <a:effectLst/>
                <a:latin typeface="UICTFontTextStyleBody"/>
              </a:rPr>
              <a:t>Stimulants: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Amphetamines</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Caffeine</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Cocaine</a:t>
            </a:r>
            <a:endParaRPr lang="en-GB" sz="2800" b="0" i="0" u="none" strike="noStrike" dirty="0">
              <a:solidFill>
                <a:srgbClr val="000000"/>
              </a:solidFill>
              <a:effectLst/>
            </a:endParaRPr>
          </a:p>
          <a:p>
            <a:r>
              <a:rPr lang="en-GB" sz="2800" b="0" i="0" u="none" strike="noStrike" dirty="0">
                <a:solidFill>
                  <a:srgbClr val="9BAFB5"/>
                </a:solidFill>
                <a:effectLst/>
              </a:rPr>
              <a:t>●</a:t>
            </a:r>
            <a:r>
              <a:rPr lang="en-GB" sz="2800" b="1" i="0" u="none" strike="noStrike" dirty="0">
                <a:solidFill>
                  <a:srgbClr val="262626"/>
                </a:solidFill>
                <a:effectLst/>
                <a:latin typeface="UICTFontTextStyleBody"/>
              </a:rPr>
              <a:t>Nicotine</a:t>
            </a:r>
            <a:endParaRPr lang="en-GB" sz="2800" b="0" i="0" u="none" strike="noStrike" dirty="0">
              <a:solidFill>
                <a:srgbClr val="000000"/>
              </a:solidFill>
              <a:effectLst/>
            </a:endParaRPr>
          </a:p>
          <a:p>
            <a:br>
              <a:rPr lang="en-GB" sz="2800" dirty="0"/>
            </a:br>
            <a:endParaRPr lang="ar-JO" sz="2800" dirty="0"/>
          </a:p>
        </p:txBody>
      </p:sp>
      <p:sp>
        <p:nvSpPr>
          <p:cNvPr id="14" name="عمليات محددة مسبقاً 13">
            <a:extLst>
              <a:ext uri="{FF2B5EF4-FFF2-40B4-BE49-F238E27FC236}">
                <a16:creationId xmlns:a16="http://schemas.microsoft.com/office/drawing/2014/main" id="{ACF41078-134E-D5DE-7CBF-EA5204B1FC6F}"/>
              </a:ext>
            </a:extLst>
          </p:cNvPr>
          <p:cNvSpPr/>
          <p:nvPr/>
        </p:nvSpPr>
        <p:spPr>
          <a:xfrm>
            <a:off x="3881437" y="3652044"/>
            <a:ext cx="4524375" cy="3031331"/>
          </a:xfrm>
          <a:prstGeom prst="flowChartPredefined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rtl="0">
              <a:buFont typeface="Wingdings" panose="05000000000000000000" pitchFamily="2" charset="2"/>
              <a:buChar char="§"/>
            </a:pPr>
            <a:r>
              <a:rPr lang="en-US" sz="2400" b="1" dirty="0">
                <a:solidFill>
                  <a:schemeClr val="tx1"/>
                </a:solidFill>
                <a:latin typeface="UICTFontTextStyleBody"/>
              </a:rPr>
              <a:t> </a:t>
            </a:r>
            <a:r>
              <a:rPr lang="en-US" sz="2400" b="1" dirty="0">
                <a:solidFill>
                  <a:srgbClr val="FF0000"/>
                </a:solidFill>
                <a:latin typeface="UICTFontTextStyleBody"/>
              </a:rPr>
              <a:t>Hallucinogens</a:t>
            </a:r>
            <a:r>
              <a:rPr lang="en-US" sz="2400" b="1" dirty="0">
                <a:solidFill>
                  <a:schemeClr val="tx1"/>
                </a:solidFill>
                <a:latin typeface="UICTFontTextStyleBody"/>
              </a:rPr>
              <a:t>:</a:t>
            </a:r>
          </a:p>
          <a:p>
            <a:pPr marL="0" indent="0" algn="l" rtl="0">
              <a:buNone/>
            </a:pPr>
            <a:endParaRPr lang="en-US" sz="2400" b="1" dirty="0">
              <a:solidFill>
                <a:schemeClr val="tx1"/>
              </a:solidFill>
              <a:latin typeface=".AppleSystemUIFont"/>
            </a:endParaRPr>
          </a:p>
          <a:p>
            <a:pPr algn="l" rtl="0">
              <a:buFont typeface="Wingdings" panose="05000000000000000000" pitchFamily="2" charset="2"/>
              <a:buChar char="q"/>
            </a:pPr>
            <a:r>
              <a:rPr lang="en-US" sz="2400" b="1" dirty="0">
                <a:solidFill>
                  <a:schemeClr val="tx1"/>
                </a:solidFill>
                <a:latin typeface="UICTFontTextStyleBody"/>
              </a:rPr>
              <a:t> Lysergic acid </a:t>
            </a:r>
            <a:r>
              <a:rPr lang="en-US" sz="2400" b="1" dirty="0" err="1">
                <a:solidFill>
                  <a:schemeClr val="tx1"/>
                </a:solidFill>
                <a:latin typeface="UICTFontTextStyleBody"/>
              </a:rPr>
              <a:t>diethylamide</a:t>
            </a:r>
            <a:endParaRPr lang="en-US" sz="2400" b="1" dirty="0">
              <a:solidFill>
                <a:schemeClr val="tx1"/>
              </a:solidFill>
              <a:latin typeface=".AppleSystemUIFont"/>
            </a:endParaRPr>
          </a:p>
          <a:p>
            <a:pPr algn="l" rtl="0">
              <a:buFont typeface="Wingdings" panose="05000000000000000000" pitchFamily="2" charset="2"/>
              <a:buChar char="q"/>
            </a:pPr>
            <a:r>
              <a:rPr lang="en-US" sz="2400" b="1" dirty="0">
                <a:solidFill>
                  <a:schemeClr val="tx1"/>
                </a:solidFill>
                <a:latin typeface="UICTFontTextStyleBody"/>
              </a:rPr>
              <a:t>Cannabis</a:t>
            </a:r>
            <a:endParaRPr lang="en-US" sz="2400" b="1" dirty="0">
              <a:solidFill>
                <a:schemeClr val="tx1"/>
              </a:solidFill>
              <a:latin typeface=".AppleSystemUIFont"/>
            </a:endParaRPr>
          </a:p>
          <a:p>
            <a:pPr algn="l" rtl="0">
              <a:buFont typeface="Wingdings" panose="05000000000000000000" pitchFamily="2" charset="2"/>
              <a:buChar char="q"/>
            </a:pPr>
            <a:r>
              <a:rPr lang="en-US" sz="2400" b="1" dirty="0">
                <a:solidFill>
                  <a:schemeClr val="tx1"/>
                </a:solidFill>
                <a:latin typeface="UICTFontTextStyleBody"/>
              </a:rPr>
              <a:t>MDMA</a:t>
            </a:r>
            <a:endParaRPr lang="en-US" sz="2400" b="1" dirty="0">
              <a:solidFill>
                <a:schemeClr val="tx1"/>
              </a:solidFill>
              <a:latin typeface=".AppleSystemUIFont"/>
            </a:endParaRPr>
          </a:p>
          <a:p>
            <a:pPr algn="l" rtl="0">
              <a:buFont typeface="Wingdings" panose="05000000000000000000" pitchFamily="2" charset="2"/>
              <a:buChar char="q"/>
            </a:pPr>
            <a:r>
              <a:rPr lang="en-US" sz="2400" b="1" dirty="0">
                <a:solidFill>
                  <a:schemeClr val="tx1"/>
                </a:solidFill>
                <a:latin typeface="UICTFontTextStyleBody"/>
              </a:rPr>
              <a:t>Phencyclidine</a:t>
            </a:r>
            <a:endParaRPr lang="en-US" sz="2400" b="1" dirty="0">
              <a:solidFill>
                <a:schemeClr val="tx1"/>
              </a:solidFill>
              <a:latin typeface=".AppleSystemUIFont"/>
            </a:endParaRPr>
          </a:p>
        </p:txBody>
      </p:sp>
      <p:pic>
        <p:nvPicPr>
          <p:cNvPr id="16" name="Picture 1">
            <a:extLst>
              <a:ext uri="{FF2B5EF4-FFF2-40B4-BE49-F238E27FC236}">
                <a16:creationId xmlns:a16="http://schemas.microsoft.com/office/drawing/2014/main" id="{90D6AFE2-F3E9-7874-166D-B14B4F8F216B}"/>
              </a:ext>
            </a:extLst>
          </p:cNvPr>
          <p:cNvPicPr>
            <a:picLocks noChangeAspect="1"/>
          </p:cNvPicPr>
          <p:nvPr/>
        </p:nvPicPr>
        <p:blipFill>
          <a:blip r:embed="rId2"/>
          <a:stretch>
            <a:fillRect/>
          </a:stretch>
        </p:blipFill>
        <p:spPr>
          <a:xfrm>
            <a:off x="8776900" y="3998378"/>
            <a:ext cx="3399225" cy="2517913"/>
          </a:xfrm>
          <a:prstGeom prst="rect">
            <a:avLst/>
          </a:prstGeom>
        </p:spPr>
      </p:pic>
      <mc:AlternateContent xmlns:mc="http://schemas.openxmlformats.org/markup-compatibility/2006">
        <mc:Choice xmlns:p14="http://schemas.microsoft.com/office/powerpoint/2010/main" Requires="p14">
          <p:contentPart p14:bwMode="auto" r:id="rId3">
            <p14:nvContentPartPr>
              <p14:cNvPr id="17" name="حبر 16">
                <a:extLst>
                  <a:ext uri="{FF2B5EF4-FFF2-40B4-BE49-F238E27FC236}">
                    <a16:creationId xmlns:a16="http://schemas.microsoft.com/office/drawing/2014/main" id="{87EF00B5-1FA0-F3EB-B98A-5EF8B99AA3C3}"/>
                  </a:ext>
                </a:extLst>
              </p14:cNvPr>
              <p14:cNvContentPartPr/>
              <p14:nvPr/>
            </p14:nvContentPartPr>
            <p14:xfrm>
              <a:off x="4714545" y="4725740"/>
              <a:ext cx="8280" cy="65520"/>
            </p14:xfrm>
          </p:contentPart>
        </mc:Choice>
        <mc:Fallback>
          <p:pic>
            <p:nvPicPr>
              <p:cNvPr id="17" name="حبر 16">
                <a:extLst>
                  <a:ext uri="{FF2B5EF4-FFF2-40B4-BE49-F238E27FC236}">
                    <a16:creationId xmlns:a16="http://schemas.microsoft.com/office/drawing/2014/main" id="{87EF00B5-1FA0-F3EB-B98A-5EF8B99AA3C3}"/>
                  </a:ext>
                </a:extLst>
              </p:cNvPr>
              <p:cNvPicPr/>
              <p:nvPr/>
            </p:nvPicPr>
            <p:blipFill>
              <a:blip r:embed="rId4"/>
              <a:stretch>
                <a:fillRect/>
              </a:stretch>
            </p:blipFill>
            <p:spPr>
              <a:xfrm>
                <a:off x="4703745" y="4714940"/>
                <a:ext cx="29520" cy="86760"/>
              </a:xfrm>
              <a:prstGeom prst="rect">
                <a:avLst/>
              </a:prstGeom>
            </p:spPr>
          </p:pic>
        </mc:Fallback>
      </mc:AlternateContent>
    </p:spTree>
    <p:extLst>
      <p:ext uri="{BB962C8B-B14F-4D97-AF65-F5344CB8AC3E}">
        <p14:creationId xmlns:p14="http://schemas.microsoft.com/office/powerpoint/2010/main" val="45848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780779" cy="889000"/>
          </a:xfrm>
        </p:spPr>
        <p:txBody>
          <a:bodyPr>
            <a:normAutofit/>
          </a:bodyPr>
          <a:lstStyle/>
          <a:p>
            <a:r>
              <a:rPr lang="en-US" sz="3600" b="1" dirty="0">
                <a:solidFill>
                  <a:srgbClr val="FF0000"/>
                </a:solidFill>
              </a:rPr>
              <a:t>ETIOLOGY</a:t>
            </a:r>
          </a:p>
        </p:txBody>
      </p:sp>
      <p:sp>
        <p:nvSpPr>
          <p:cNvPr id="3" name="Content Placeholder 2"/>
          <p:cNvSpPr>
            <a:spLocks noGrp="1"/>
          </p:cNvSpPr>
          <p:nvPr>
            <p:ph idx="1"/>
          </p:nvPr>
        </p:nvSpPr>
        <p:spPr>
          <a:xfrm>
            <a:off x="0" y="736899"/>
            <a:ext cx="12475327" cy="3622079"/>
          </a:xfrm>
        </p:spPr>
        <p:txBody>
          <a:bodyPr/>
          <a:lstStyle/>
          <a:p>
            <a:pPr lvl="0" algn="l" rtl="0"/>
            <a:r>
              <a:rPr lang="en-US" b="1" dirty="0">
                <a:solidFill>
                  <a:schemeClr val="tx1"/>
                </a:solidFill>
              </a:rPr>
              <a:t>It is the result of </a:t>
            </a:r>
            <a:r>
              <a:rPr lang="en-US" b="1" dirty="0">
                <a:solidFill>
                  <a:srgbClr val="FF0000"/>
                </a:solidFill>
              </a:rPr>
              <a:t>multiple interacting factors </a:t>
            </a:r>
            <a:r>
              <a:rPr lang="en-US" b="1" dirty="0">
                <a:solidFill>
                  <a:schemeClr val="tx1"/>
                </a:solidFill>
              </a:rPr>
              <a:t>influence drug-using behavior and the loss of judgment with respect to decisions about using a given drug.</a:t>
            </a:r>
          </a:p>
          <a:p>
            <a:pPr lvl="0" algn="l" rtl="0"/>
            <a:endParaRPr lang="en-US" b="1" dirty="0">
              <a:solidFill>
                <a:schemeClr val="tx1"/>
              </a:solidFill>
            </a:endParaRPr>
          </a:p>
          <a:p>
            <a:pPr lvl="0" algn="l" rtl="0"/>
            <a:r>
              <a:rPr lang="en-US" b="1" dirty="0">
                <a:solidFill>
                  <a:srgbClr val="FF0000"/>
                </a:solidFill>
              </a:rPr>
              <a:t>Drug availability </a:t>
            </a:r>
            <a:r>
              <a:rPr lang="en-US" b="1" dirty="0">
                <a:solidFill>
                  <a:schemeClr val="tx1"/>
                </a:solidFill>
              </a:rPr>
              <a:t>, </a:t>
            </a:r>
            <a:r>
              <a:rPr lang="en-US" b="1" dirty="0">
                <a:solidFill>
                  <a:srgbClr val="FF0000"/>
                </a:solidFill>
              </a:rPr>
              <a:t>social acceptability</a:t>
            </a:r>
            <a:r>
              <a:rPr lang="en-US" b="1" dirty="0">
                <a:solidFill>
                  <a:schemeClr val="tx1"/>
                </a:solidFill>
              </a:rPr>
              <a:t>, and </a:t>
            </a:r>
            <a:r>
              <a:rPr lang="en-US" b="1" dirty="0">
                <a:solidFill>
                  <a:srgbClr val="FF0000"/>
                </a:solidFill>
              </a:rPr>
              <a:t>peer pressures </a:t>
            </a:r>
            <a:r>
              <a:rPr lang="en-US" b="1" dirty="0">
                <a:solidFill>
                  <a:schemeClr val="tx1"/>
                </a:solidFill>
              </a:rPr>
              <a:t>may be the major determinants of initial experimentation with a drug , but other factors , such as </a:t>
            </a:r>
            <a:r>
              <a:rPr lang="en-US" b="1" dirty="0">
                <a:solidFill>
                  <a:srgbClr val="FF0000"/>
                </a:solidFill>
              </a:rPr>
              <a:t>personality and individual biology </a:t>
            </a:r>
            <a:r>
              <a:rPr lang="en-US" b="1" dirty="0">
                <a:solidFill>
                  <a:schemeClr val="tx1"/>
                </a:solidFill>
              </a:rPr>
              <a:t>, probably are more important in how the effects of a given drug are perceived.</a:t>
            </a:r>
          </a:p>
          <a:p>
            <a:endParaRPr lang="en-US" dirty="0"/>
          </a:p>
        </p:txBody>
      </p:sp>
      <p:sp>
        <p:nvSpPr>
          <p:cNvPr id="5" name="عنوان 1">
            <a:extLst>
              <a:ext uri="{FF2B5EF4-FFF2-40B4-BE49-F238E27FC236}">
                <a16:creationId xmlns:a16="http://schemas.microsoft.com/office/drawing/2014/main" id="{2DA229EA-2D34-9010-65D7-23374D607C8E}"/>
              </a:ext>
            </a:extLst>
          </p:cNvPr>
          <p:cNvSpPr txBox="1">
            <a:spLocks/>
          </p:cNvSpPr>
          <p:nvPr/>
        </p:nvSpPr>
        <p:spPr bwMode="black">
          <a:xfrm>
            <a:off x="0" y="3700650"/>
            <a:ext cx="5000625" cy="506225"/>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dirty="0">
                <a:solidFill>
                  <a:srgbClr val="FF0000"/>
                </a:solidFill>
              </a:rPr>
              <a:t>PSYCHIATRIC SYMPTOMS</a:t>
            </a:r>
          </a:p>
        </p:txBody>
      </p:sp>
      <p:sp>
        <p:nvSpPr>
          <p:cNvPr id="7" name="عنصر نائب للمحتوى 2">
            <a:extLst>
              <a:ext uri="{FF2B5EF4-FFF2-40B4-BE49-F238E27FC236}">
                <a16:creationId xmlns:a16="http://schemas.microsoft.com/office/drawing/2014/main" id="{61B5E506-2CB2-0709-79E2-2D2E72463EF2}"/>
              </a:ext>
            </a:extLst>
          </p:cNvPr>
          <p:cNvSpPr txBox="1">
            <a:spLocks/>
          </p:cNvSpPr>
          <p:nvPr/>
        </p:nvSpPr>
        <p:spPr>
          <a:xfrm>
            <a:off x="-141664" y="4206875"/>
            <a:ext cx="12475327" cy="4351338"/>
          </a:xfrm>
          <a:prstGeom prst="rect">
            <a:avLst/>
          </a:prstGeom>
        </p:spPr>
        <p:txBody>
          <a:bodyPr vert="horz" lIns="91440" tIns="45720" rIns="91440" bIns="45720" rtlCol="0">
            <a:normAutofit/>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rtl="0"/>
            <a:r>
              <a:rPr lang="en-US" sz="2000" b="1" dirty="0"/>
              <a:t>Occurs in </a:t>
            </a:r>
            <a:r>
              <a:rPr lang="en-US" sz="2000" b="1" dirty="0">
                <a:solidFill>
                  <a:srgbClr val="FF0000"/>
                </a:solidFill>
              </a:rPr>
              <a:t>40% </a:t>
            </a:r>
            <a:r>
              <a:rPr lang="en-US" sz="2000" b="1" dirty="0"/>
              <a:t>of patients .</a:t>
            </a:r>
          </a:p>
          <a:p>
            <a:pPr algn="l" rtl="0"/>
            <a:r>
              <a:rPr lang="en-US" sz="2000" b="1" dirty="0"/>
              <a:t>Mood symptoms:</a:t>
            </a:r>
          </a:p>
          <a:p>
            <a:pPr algn="l" rtl="0"/>
            <a:r>
              <a:rPr lang="en-US" sz="2000" b="1" dirty="0"/>
              <a:t> are common among persons with substance use disorders.( e.g., major depression, anxiety disorders) .Psychotic symptoms may occur with some substances.</a:t>
            </a:r>
          </a:p>
          <a:p>
            <a:pPr algn="l" rtl="0"/>
            <a:r>
              <a:rPr lang="en-US" sz="2000" b="1" dirty="0"/>
              <a:t>Personality disorders and psychiatric </a:t>
            </a:r>
            <a:r>
              <a:rPr lang="en-US" sz="2000" b="1" dirty="0" err="1"/>
              <a:t>comorbidities</a:t>
            </a:r>
            <a:r>
              <a:rPr lang="en-US" sz="2000" b="1" dirty="0"/>
              <a:t>.</a:t>
            </a:r>
          </a:p>
          <a:p>
            <a:pPr algn="l" rtl="0"/>
            <a:r>
              <a:rPr lang="en-US" sz="2000" b="1" dirty="0">
                <a:solidFill>
                  <a:srgbClr val="FF0000"/>
                </a:solidFill>
              </a:rPr>
              <a:t>It is often challenging to decide whether psychiatric symptoms are primary or substance-induced</a:t>
            </a:r>
            <a:r>
              <a:rPr lang="en-US" sz="2000" b="1" dirty="0"/>
              <a:t>. </a:t>
            </a:r>
          </a:p>
        </p:txBody>
      </p:sp>
    </p:spTree>
    <p:extLst>
      <p:ext uri="{BB962C8B-B14F-4D97-AF65-F5344CB8AC3E}">
        <p14:creationId xmlns:p14="http://schemas.microsoft.com/office/powerpoint/2010/main" val="400047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401F7-48B0-4AC3-8CED-5E0475A247A6}"/>
              </a:ext>
            </a:extLst>
          </p:cNvPr>
          <p:cNvSpPr>
            <a:spLocks noGrp="1"/>
          </p:cNvSpPr>
          <p:nvPr>
            <p:ph type="title"/>
          </p:nvPr>
        </p:nvSpPr>
        <p:spPr>
          <a:xfrm>
            <a:off x="2255984" y="-231282"/>
            <a:ext cx="6856266" cy="1097564"/>
          </a:xfrm>
        </p:spPr>
        <p:txBody>
          <a:bodyPr>
            <a:noAutofit/>
          </a:bodyPr>
          <a:lstStyle/>
          <a:p>
            <a:r>
              <a:rPr lang="en-US" sz="3200" b="1" dirty="0">
                <a:solidFill>
                  <a:srgbClr val="FF0000"/>
                </a:solidFill>
                <a:highlight>
                  <a:srgbClr val="FFFF00"/>
                </a:highlight>
              </a:rPr>
              <a:t>TOBACCO-RELATED DISORDERS</a:t>
            </a:r>
            <a:endParaRPr lang="ar-JO" sz="3200" b="1" dirty="0">
              <a:solidFill>
                <a:srgbClr val="FF0000"/>
              </a:solidFill>
              <a:highlight>
                <a:srgbClr val="FFFF00"/>
              </a:highlight>
            </a:endParaRPr>
          </a:p>
        </p:txBody>
      </p:sp>
      <p:sp>
        <p:nvSpPr>
          <p:cNvPr id="3" name="Content Placeholder 2"/>
          <p:cNvSpPr>
            <a:spLocks noGrp="1"/>
          </p:cNvSpPr>
          <p:nvPr>
            <p:ph idx="1"/>
          </p:nvPr>
        </p:nvSpPr>
        <p:spPr>
          <a:xfrm>
            <a:off x="384312" y="712581"/>
            <a:ext cx="11807688" cy="5827919"/>
          </a:xfrm>
        </p:spPr>
        <p:txBody>
          <a:bodyPr>
            <a:noAutofit/>
          </a:bodyPr>
          <a:lstStyle/>
          <a:p>
            <a:pPr algn="l" rtl="0"/>
            <a:r>
              <a:rPr lang="en-US" b="1" dirty="0">
                <a:solidFill>
                  <a:srgbClr val="FF0000"/>
                </a:solidFill>
              </a:rPr>
              <a:t>Substance :</a:t>
            </a:r>
            <a:r>
              <a:rPr lang="en-US" b="1" dirty="0"/>
              <a:t> Nicotine from the tobacco plant (consumed in cigarettes, cigars, pipes, e-cigarettes)</a:t>
            </a:r>
          </a:p>
          <a:p>
            <a:pPr algn="l" rtl="0"/>
            <a:r>
              <a:rPr lang="en-US" b="1" dirty="0">
                <a:solidFill>
                  <a:srgbClr val="FF0000"/>
                </a:solidFill>
              </a:rPr>
              <a:t>Mechanism of action :</a:t>
            </a:r>
            <a:r>
              <a:rPr lang="en-US" b="1" dirty="0"/>
              <a:t> </a:t>
            </a:r>
          </a:p>
          <a:p>
            <a:pPr algn="l" rtl="0"/>
            <a:r>
              <a:rPr lang="en-US" b="1" dirty="0"/>
              <a:t>stimulates nicotinic receptors in autonomic ganglia → sympathetic and parasympathetic stimulation </a:t>
            </a:r>
          </a:p>
          <a:p>
            <a:pPr algn="l" rtl="0"/>
            <a:r>
              <a:rPr lang="en-US" b="1" dirty="0">
                <a:solidFill>
                  <a:srgbClr val="FF0000"/>
                </a:solidFill>
              </a:rPr>
              <a:t>Epidemiology:</a:t>
            </a:r>
            <a:r>
              <a:rPr lang="en-US" b="1" dirty="0"/>
              <a:t> </a:t>
            </a:r>
          </a:p>
          <a:p>
            <a:pPr algn="l" rtl="0"/>
            <a:r>
              <a:rPr lang="en-US" sz="1800" b="1" dirty="0"/>
              <a:t>Approx. 13% of adults in the US smoke cigarettes.</a:t>
            </a:r>
          </a:p>
          <a:p>
            <a:pPr marL="228600" lvl="1" algn="l" rtl="0"/>
            <a:r>
              <a:rPr lang="en-US" sz="1800" b="1" dirty="0"/>
              <a:t>Most prevalent cause of preventable morbidity and mortality in the US.</a:t>
            </a:r>
          </a:p>
          <a:p>
            <a:pPr marL="228600" lvl="1" algn="l" rtl="0"/>
            <a:r>
              <a:rPr lang="en-US" sz="1800" b="1" dirty="0">
                <a:solidFill>
                  <a:srgbClr val="FF0000"/>
                </a:solidFill>
              </a:rPr>
              <a:t>Clinical features :</a:t>
            </a:r>
            <a:endParaRPr lang="en-US" sz="1800" b="1" dirty="0"/>
          </a:p>
          <a:p>
            <a:pPr lvl="1" algn="l" rtl="0"/>
            <a:r>
              <a:rPr lang="en-US" sz="1800" b="1" dirty="0">
                <a:solidFill>
                  <a:srgbClr val="FF0000"/>
                </a:solidFill>
              </a:rPr>
              <a:t>Tobacco intoxication </a:t>
            </a:r>
          </a:p>
          <a:p>
            <a:pPr lvl="2" algn="l" rtl="0"/>
            <a:r>
              <a:rPr lang="en-US" sz="1800" b="1" dirty="0"/>
              <a:t>Euphoria</a:t>
            </a:r>
          </a:p>
          <a:p>
            <a:pPr lvl="2" algn="l" rtl="0"/>
            <a:r>
              <a:rPr lang="en-US" sz="1800" b="1" dirty="0"/>
              <a:t>Tachycardia , mild HTN , weight loss</a:t>
            </a:r>
          </a:p>
          <a:p>
            <a:pPr lvl="2" algn="l" rtl="0"/>
            <a:r>
              <a:rPr lang="en-US" sz="1800" b="1" dirty="0"/>
              <a:t>Restlessness ,  anxiety </a:t>
            </a:r>
          </a:p>
          <a:p>
            <a:pPr lvl="2" algn="l" rtl="0"/>
            <a:r>
              <a:rPr lang="en-US" sz="1800" b="1" dirty="0"/>
              <a:t>Increased gastrointestinal motility</a:t>
            </a:r>
          </a:p>
          <a:p>
            <a:pPr lvl="2" algn="l" rtl="0"/>
            <a:r>
              <a:rPr lang="en-US" sz="1800" b="1" dirty="0"/>
              <a:t>Insomnia</a:t>
            </a:r>
          </a:p>
        </p:txBody>
      </p:sp>
    </p:spTree>
    <p:extLst>
      <p:ext uri="{BB962C8B-B14F-4D97-AF65-F5344CB8AC3E}">
        <p14:creationId xmlns:p14="http://schemas.microsoft.com/office/powerpoint/2010/main" val="92921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5826126" cy="6858000"/>
          </a:xfrm>
        </p:spPr>
        <p:txBody>
          <a:bodyPr>
            <a:noAutofit/>
          </a:bodyPr>
          <a:lstStyle/>
          <a:p>
            <a:pPr algn="l" rtl="0"/>
            <a:endParaRPr lang="en-US" b="1" dirty="0"/>
          </a:p>
          <a:p>
            <a:pPr lvl="1" algn="l" rtl="0"/>
            <a:r>
              <a:rPr lang="en-US" sz="1800" b="1" dirty="0">
                <a:solidFill>
                  <a:srgbClr val="FF0000"/>
                </a:solidFill>
                <a:highlight>
                  <a:srgbClr val="FFFF00"/>
                </a:highlight>
              </a:rPr>
              <a:t>Tobacco Withdrawal</a:t>
            </a:r>
            <a:r>
              <a:rPr lang="en-US" sz="1800" b="1" dirty="0">
                <a:solidFill>
                  <a:srgbClr val="FF0000"/>
                </a:solidFill>
              </a:rPr>
              <a:t> </a:t>
            </a:r>
          </a:p>
          <a:p>
            <a:pPr lvl="1" algn="l" rtl="0"/>
            <a:endParaRPr lang="en-US" sz="1800" b="1" dirty="0"/>
          </a:p>
          <a:p>
            <a:pPr lvl="2" algn="l" rtl="0"/>
            <a:r>
              <a:rPr lang="en-US" sz="1800" b="1" dirty="0"/>
              <a:t>Dysphoria , depressed mood.</a:t>
            </a:r>
          </a:p>
          <a:p>
            <a:pPr lvl="2" algn="l" rtl="0"/>
            <a:r>
              <a:rPr lang="en-US" sz="1800" b="1" dirty="0"/>
              <a:t>Irritability , frustration, anger , restlessness, anxiety.</a:t>
            </a:r>
          </a:p>
          <a:p>
            <a:pPr lvl="2" algn="l" rtl="0"/>
            <a:r>
              <a:rPr lang="en-US" sz="1800" b="1" dirty="0"/>
              <a:t>Insomnia</a:t>
            </a:r>
          </a:p>
          <a:p>
            <a:pPr lvl="2" algn="l" rtl="0"/>
            <a:r>
              <a:rPr lang="en-US" sz="1800" b="1" dirty="0"/>
              <a:t>Impaired concentration</a:t>
            </a:r>
          </a:p>
          <a:p>
            <a:pPr lvl="2" algn="l" rtl="0"/>
            <a:r>
              <a:rPr lang="en-US" sz="1800" b="1" dirty="0"/>
              <a:t>Increased appetite, weight gain</a:t>
            </a:r>
          </a:p>
          <a:p>
            <a:pPr lvl="2" algn="l" rtl="0"/>
            <a:endParaRPr lang="en-US" sz="1800" b="1" dirty="0"/>
          </a:p>
          <a:p>
            <a:pPr algn="l" rtl="0"/>
            <a:r>
              <a:rPr lang="en-US" b="1" dirty="0">
                <a:solidFill>
                  <a:srgbClr val="FF0000"/>
                </a:solidFill>
                <a:highlight>
                  <a:srgbClr val="FFFF00"/>
                </a:highlight>
              </a:rPr>
              <a:t>Assessment</a:t>
            </a:r>
            <a:r>
              <a:rPr lang="en-US" b="1" dirty="0">
                <a:solidFill>
                  <a:srgbClr val="FF0000"/>
                </a:solidFill>
              </a:rPr>
              <a:t>:</a:t>
            </a:r>
          </a:p>
          <a:p>
            <a:pPr algn="l" rtl="0"/>
            <a:r>
              <a:rPr lang="en-US" b="1" dirty="0"/>
              <a:t> Smoking history is measured in pack years, which is used to quantify a person's lifetime exposure to tobacco.</a:t>
            </a:r>
          </a:p>
          <a:p>
            <a:pPr lvl="1" algn="l" rtl="0"/>
            <a:r>
              <a:rPr lang="en-US" sz="1800" b="1" dirty="0"/>
              <a:t>The number of cigarette packs (20 cigarettes) that a person smokes per day multiplied by the number of years of cigarette consumption, e.g., (1 pack/day) x (10 years smoking history) = 10 pack years.</a:t>
            </a:r>
          </a:p>
        </p:txBody>
      </p:sp>
      <p:sp>
        <p:nvSpPr>
          <p:cNvPr id="5" name="Content Placeholder 2">
            <a:extLst>
              <a:ext uri="{FF2B5EF4-FFF2-40B4-BE49-F238E27FC236}">
                <a16:creationId xmlns:a16="http://schemas.microsoft.com/office/drawing/2014/main" id="{DAE890C7-3173-CE86-6AE7-074DF0DAAA30}"/>
              </a:ext>
            </a:extLst>
          </p:cNvPr>
          <p:cNvSpPr>
            <a:spLocks noGrp="1"/>
          </p:cNvSpPr>
          <p:nvPr/>
        </p:nvSpPr>
        <p:spPr>
          <a:xfrm>
            <a:off x="7101786" y="0"/>
            <a:ext cx="5090214" cy="6858000"/>
          </a:xfrm>
          <a:prstGeom prst="rect">
            <a:avLst/>
          </a:prstGeom>
        </p:spPr>
        <p:txBody>
          <a:bodyPr vert="horz" lIns="91440" tIns="45720" rIns="91440" bIns="45720" rtlCol="0">
            <a:normAutofit lnSpcReduction="10000"/>
          </a:bodyPr>
          <a:lst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rtl="0"/>
            <a:endParaRPr lang="en-US" sz="2000" b="1" dirty="0"/>
          </a:p>
          <a:p>
            <a:pPr lvl="1" algn="l" rtl="0"/>
            <a:r>
              <a:rPr lang="en-US" sz="2000" b="1" dirty="0">
                <a:solidFill>
                  <a:srgbClr val="FF0000"/>
                </a:solidFill>
                <a:highlight>
                  <a:srgbClr val="FFFF00"/>
                </a:highlight>
              </a:rPr>
              <a:t>Treatment</a:t>
            </a:r>
            <a:r>
              <a:rPr lang="en-US" sz="2000" b="1" dirty="0">
                <a:solidFill>
                  <a:srgbClr val="FF0000"/>
                </a:solidFill>
              </a:rPr>
              <a:t> :</a:t>
            </a:r>
          </a:p>
          <a:p>
            <a:pPr lvl="1" algn="l" rtl="0"/>
            <a:r>
              <a:rPr lang="en-US" sz="2000" b="1" dirty="0"/>
              <a:t>Counseling and support</a:t>
            </a:r>
          </a:p>
          <a:p>
            <a:pPr lvl="2" algn="l" rtl="0"/>
            <a:r>
              <a:rPr lang="en-US" sz="2000" b="1" dirty="0" err="1"/>
              <a:t>Varenicline</a:t>
            </a:r>
            <a:r>
              <a:rPr lang="en-US" sz="2000" b="1" dirty="0"/>
              <a:t> (partial nicotine receptor agonist ) : reduces positive symptoms and prevents withdrawal.</a:t>
            </a:r>
          </a:p>
          <a:p>
            <a:pPr lvl="2" algn="l" rtl="0"/>
            <a:r>
              <a:rPr lang="en-US" sz="2000" b="1" dirty="0"/>
              <a:t>Bupropion : reduces craving and withdrawal symptoms</a:t>
            </a:r>
          </a:p>
          <a:p>
            <a:pPr lvl="2" algn="l" rtl="0"/>
            <a:r>
              <a:rPr lang="en-US" sz="2000" b="1" dirty="0"/>
              <a:t>Nicotine replacement therapy (inhaler, lozenges, transdermal patch, nasal spray, gum).</a:t>
            </a:r>
          </a:p>
          <a:p>
            <a:pPr lvl="2" algn="l" rtl="0"/>
            <a:endParaRPr lang="en-US" sz="2000" b="1" dirty="0"/>
          </a:p>
          <a:p>
            <a:pPr lvl="1" algn="l" rtl="0"/>
            <a:r>
              <a:rPr lang="en-US" sz="2000" b="1" dirty="0">
                <a:solidFill>
                  <a:srgbClr val="FF0000"/>
                </a:solidFill>
                <a:highlight>
                  <a:srgbClr val="FFFF00"/>
                </a:highlight>
              </a:rPr>
              <a:t>Complications</a:t>
            </a:r>
            <a:r>
              <a:rPr lang="en-US" sz="2000" b="1" dirty="0">
                <a:solidFill>
                  <a:srgbClr val="FF0000"/>
                </a:solidFill>
              </a:rPr>
              <a:t> :</a:t>
            </a:r>
          </a:p>
          <a:p>
            <a:pPr lvl="2" algn="l" rtl="0"/>
            <a:r>
              <a:rPr lang="en-US" sz="2000" b="1" dirty="0"/>
              <a:t>COPD</a:t>
            </a:r>
          </a:p>
          <a:p>
            <a:pPr lvl="2" algn="l" rtl="0"/>
            <a:r>
              <a:rPr lang="en-US" sz="2000" b="1" dirty="0"/>
              <a:t>Cardiovascular disease</a:t>
            </a:r>
          </a:p>
          <a:p>
            <a:pPr lvl="2" algn="l" rtl="0"/>
            <a:r>
              <a:rPr lang="en-US" sz="2000" b="1" dirty="0"/>
              <a:t>Cancer (e.g., lung cancer)</a:t>
            </a:r>
          </a:p>
          <a:p>
            <a:br>
              <a:rPr lang="en-US" dirty="0"/>
            </a:br>
            <a:endParaRPr lang="ar-JO" dirty="0"/>
          </a:p>
        </p:txBody>
      </p:sp>
    </p:spTree>
    <p:extLst>
      <p:ext uri="{BB962C8B-B14F-4D97-AF65-F5344CB8AC3E}">
        <p14:creationId xmlns:p14="http://schemas.microsoft.com/office/powerpoint/2010/main" val="2418068381"/>
      </p:ext>
    </p:extLst>
  </p:cSld>
  <p:clrMapOvr>
    <a:masterClrMapping/>
  </p:clrMapOvr>
</p:sld>
</file>

<file path=ppt/tags/tag2.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37.xml" val="4075948704"/>
  <p:tag name="ppt/notesSlides/notesSlide2.xml" val="69837906"/>
  <p:tag name="ppt/slides/slide36.xml" val="2472618918"/>
  <p:tag name="ppt/notesSlides/notesSlide3.xml" val="3510196330"/>
  <p:tag name="ppt/slides/slide1.xml" val="843081584"/>
  <p:tag name="ppt/slides/slide2.xml" val="3304337086"/>
  <p:tag name="ppt/slides/slide3.xml" val="475486849"/>
  <p:tag name="ppt/slides/slide4.xml" val="1248817296"/>
  <p:tag name="ppt/slides/slide5.xml" val="2093414877"/>
  <p:tag name="ppt/slides/slide6.xml" val="193205480"/>
  <p:tag name="ppt/slides/slide7.xml" val="456344765"/>
  <p:tag name="ppt/slides/slide8.xml" val="3083457312"/>
  <p:tag name="ppt/slides/slide9.xml" val="3396363415"/>
  <p:tag name="ppt/slides/slide10.xml" val="4013381452"/>
  <p:tag name="ppt/slides/slide11.xml" val="2633355768"/>
  <p:tag name="ppt/slides/slide12.xml" val="19694047"/>
  <p:tag name="ppt/slides/slide13.xml" val="339009938"/>
  <p:tag name="ppt/slides/slide14.xml" val="3696519939"/>
  <p:tag name="ppt/slides/slide15.xml" val="1650450110"/>
  <p:tag name="ppt/slides/slide16.xml" val="3051046601"/>
  <p:tag name="ppt/slides/slide17.xml" val="2775260674"/>
  <p:tag name="ppt/slides/slide18.xml" val="2147588915"/>
  <p:tag name="ppt/slides/slide19.xml" val="1950772460"/>
  <p:tag name="ppt/slides/slide20.xml" val="1314497722"/>
  <p:tag name="ppt/slides/slide21.xml" val="200773940"/>
  <p:tag name="ppt/slides/slide22.xml" val="914393864"/>
  <p:tag name="ppt/slides/slide23.xml" val="2476220795"/>
  <p:tag name="ppt/slides/slide24.xml" val="2531208784"/>
  <p:tag name="ppt/slides/slide25.xml" val="2455476498"/>
  <p:tag name="ppt/slides/slide26.xml" val="266134423"/>
  <p:tag name="ppt/slides/slide27.xml" val="2212431448"/>
  <p:tag name="ppt/slides/slide28.xml" val="29441036"/>
  <p:tag name="ppt/slides/slide29.xml" val="3704841732"/>
  <p:tag name="ppt/slides/slide30.xml" val="2689751709"/>
  <p:tag name="ppt/slides/slide31.xml" val="4212879758"/>
  <p:tag name="ppt/slides/slide32.xml" val="1084248877"/>
  <p:tag name="ppt/slides/slide33.xml" val="1627018221"/>
  <p:tag name="ppt/slides/slide34.xml" val="3605136386"/>
  <p:tag name="ppt/slides/slide35.xml" val="804595315"/>
  <p:tag name="ppt/diagrams/data1.xml" val="3652391674"/>
  <p:tag name="ppt/diagrams/data2.xml" val="2955995706"/>
  <p:tag name="ppt/diagrams/data3.xml" val="4183398732"/>
  <p:tag name="ppt/diagrams/data5.xml" val="3196753338"/>
  <p:tag name="ppt/diagrams/data4.xml" val="3006924526"/>
  <p:tag name="ppt/slideMasters/slideMaster1.xml" val="2464299710"/>
  <p:tag name="ppt/slideLayouts/slideLayout1.xml" val="1632702651"/>
  <p:tag name="ppt/slideLayouts/slideLayout2.xml" val="3259674142"/>
  <p:tag name="ppt/slideLayouts/slideLayout3.xml" val="1609297699"/>
  <p:tag name="ppt/slideLayouts/slideLayout4.xml" val="912010068"/>
  <p:tag name="ppt/slideLayouts/slideLayout5.xml" val="426595483"/>
  <p:tag name="ppt/slideLayouts/slideLayout6.xml" val="3251481800"/>
  <p:tag name="ppt/slideLayouts/slideLayout7.xml" val="752595951"/>
  <p:tag name="ppt/slideLayouts/slideLayout8.xml" val="1639520476"/>
  <p:tag name="ppt/slideLayouts/slideLayout9.xml" val="3600113520"/>
  <p:tag name="ppt/slideLayouts/slideLayout10.xml" val="2181517702"/>
  <p:tag name="ppt/slideLayouts/slideLayout11.xml" val="1142856217"/>
  <p:tag name="ppt/notesSlides/notesSlide1.xml" val="2992516488"/>
  <p:tag name="ppt/diagrams/layout2.xml" val="277169087"/>
  <p:tag name="ppt/media/image9.png" val="787599176"/>
  <p:tag name="ppt/media/image8.png" val="3993701390"/>
  <p:tag name="ppt/media/image7.png" val="2103316054"/>
  <p:tag name="ppt/diagrams/drawing1.xml" val="2478223349"/>
  <p:tag name="ppt/diagrams/colors1.xml" val="3702049949"/>
  <p:tag name="ppt/diagrams/quickStyle1.xml" val="1311528686"/>
  <p:tag name="ppt/diagrams/layout1.xml" val="3514814464"/>
  <p:tag name="ppt/diagrams/drawing3.xml" val="610482010"/>
  <p:tag name="ppt/media/image5.png" val="3812864767"/>
  <p:tag name="ppt/media/image4.png" val="3718423047"/>
  <p:tag name="ppt/diagrams/quickStyle2.xml" val="1311528686"/>
  <p:tag name="ppt/media/image3.png" val="2205290278"/>
  <p:tag name="ppt/media/image2.png" val="917847294"/>
  <p:tag name="ppt/media/image1.png" val="1269940339"/>
  <p:tag name="ppt/theme/theme2.xml" val="592271178"/>
  <p:tag name="ppt/diagrams/colors2.xml" val="1707082757"/>
  <p:tag name="ppt/diagrams/drawing2.xml" val="3175445618"/>
  <p:tag name="ppt/diagrams/layout3.xml" val="277169087"/>
  <p:tag name="ppt/media/image16.png" val="2763643870"/>
  <p:tag name="ppt/media/image15.png" val="3128612905"/>
  <p:tag name="ppt/media/image14.png" val="2410065387"/>
  <p:tag name="ppt/media/image13.png" val="3533444137"/>
  <p:tag name="ppt/diagrams/drawing5.xml" val="2193406866"/>
  <p:tag name="ppt/diagrams/colors5.xml" val="1707082757"/>
  <p:tag name="ppt/diagrams/quickStyle5.xml" val="1311528686"/>
  <p:tag name="ppt/theme/theme1.xml" val="2831731800"/>
  <p:tag name="ppt/diagrams/layout5.xml" val="277169087"/>
  <p:tag name="ppt/diagrams/quickStyle3.xml" val="1311528686"/>
  <p:tag name="ppt/notesMasters/notesMaster1.xml" val="991592329"/>
  <p:tag name="ppt/media/image12.png" val="73144111"/>
  <p:tag name="ppt/media/image11.png" val="289050794"/>
  <p:tag name="ppt/diagrams/drawing4.xml" val="3433045022"/>
  <p:tag name="ppt/diagrams/colors4.xml" val="1707082757"/>
  <p:tag name="ppt/diagrams/quickStyle4.xml" val="1311528686"/>
  <p:tag name="ppt/diagrams/layout4.xml" val="277169087"/>
  <p:tag name="ppt/diagrams/colors3.xml" val="1707082757"/>
  <p:tag name="ppt/media/image10.png" val="1788704117"/>
  <p:tag name="ppt/media/image6.png" val="1210676656"/>
</p:tagLst>
</file>

<file path=ppt/theme/theme1.xml><?xml version="1.0" encoding="utf-8"?>
<a:theme xmlns:a="http://schemas.openxmlformats.org/drawingml/2006/main" name="نسق Offic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