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5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69" d="100"/>
          <a:sy n="69" d="100"/>
        </p:scale>
        <p:origin x="-7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DCB9763-61D3-469E-8DB0-6A07660794C8}" type="datetimeFigureOut">
              <a:rPr lang="ar-EG" smtClean="0"/>
              <a:t>25/09/1442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A148A19-34F6-4E89-915C-BAF664247F7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42341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DBEBC-4EA5-40FD-B3E8-93429B5C6984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70618"/>
      </p:ext>
    </p:extLst>
  </p:cSld>
  <p:clrMapOvr>
    <a:masterClrMapping/>
  </p:clrMapOvr>
  <p:transition spd="slow">
    <p:fade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E503-D171-4F0C-82D8-E75641FF9A0D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157210"/>
      </p:ext>
    </p:extLst>
  </p:cSld>
  <p:clrMapOvr>
    <a:masterClrMapping/>
  </p:clrMapOvr>
  <p:transition spd="slow">
    <p:fade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7B4B0-51C8-4A93-A6EC-AF697513B754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174607"/>
      </p:ext>
    </p:extLst>
  </p:cSld>
  <p:clrMapOvr>
    <a:masterClrMapping/>
  </p:clrMapOvr>
  <p:transition spd="slow">
    <p:fade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E8AE-EA1C-4216-B4BD-250380B2E60B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582294"/>
      </p:ext>
    </p:extLst>
  </p:cSld>
  <p:clrMapOvr>
    <a:masterClrMapping/>
  </p:clrMapOvr>
  <p:transition spd="slow">
    <p:fade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DB36-C644-4796-961A-504ACD2E9EAB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5554435"/>
      </p:ext>
    </p:extLst>
  </p:cSld>
  <p:clrMapOvr>
    <a:masterClrMapping/>
  </p:clrMapOvr>
  <p:transition spd="slow">
    <p:fade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60C6-92BB-411E-9F82-881181CC7A08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24663"/>
      </p:ext>
    </p:extLst>
  </p:cSld>
  <p:clrMapOvr>
    <a:masterClrMapping/>
  </p:clrMapOvr>
  <p:transition spd="slow">
    <p:fade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78785-6BFE-485A-8813-1AD5A4B5A2C6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533109"/>
      </p:ext>
    </p:extLst>
  </p:cSld>
  <p:clrMapOvr>
    <a:masterClrMapping/>
  </p:clrMapOvr>
  <p:transition spd="slow">
    <p:fade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10C6-42BB-4085-94AD-EC5ECEF238E3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383019"/>
      </p:ext>
    </p:extLst>
  </p:cSld>
  <p:clrMapOvr>
    <a:masterClrMapping/>
  </p:clrMapOvr>
  <p:transition spd="slow">
    <p:fade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D31D7-42C7-46CD-906C-677A24073EF7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058082"/>
      </p:ext>
    </p:extLst>
  </p:cSld>
  <p:clrMapOvr>
    <a:masterClrMapping/>
  </p:clrMapOvr>
  <p:transition spd="slow">
    <p:fade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EA63-141B-426C-BC94-FC0572612E71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573606"/>
      </p:ext>
    </p:extLst>
  </p:cSld>
  <p:clrMapOvr>
    <a:masterClrMapping/>
  </p:clrMapOvr>
  <p:transition spd="slow">
    <p:fade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4EE3-02A1-4B27-87B6-FB701E847640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782673"/>
      </p:ext>
    </p:extLst>
  </p:cSld>
  <p:clrMapOvr>
    <a:masterClrMapping/>
  </p:clrMapOvr>
  <p:transition spd="slow">
    <p:fade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C3E1-5062-4494-9906-B09F70385BCA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360143"/>
      </p:ext>
    </p:extLst>
  </p:cSld>
  <p:clrMapOvr>
    <a:masterClrMapping/>
  </p:clrMapOvr>
  <p:transition spd="slow">
    <p:fade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7B9D-6B4A-4ABA-AD17-DC60099562F0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071221"/>
      </p:ext>
    </p:extLst>
  </p:cSld>
  <p:clrMapOvr>
    <a:masterClrMapping/>
  </p:clrMapOvr>
  <p:transition spd="slow">
    <p:fade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AF43-6ED8-4419-9206-2A68F57929CA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816610"/>
      </p:ext>
    </p:extLst>
  </p:cSld>
  <p:clrMapOvr>
    <a:masterClrMapping/>
  </p:clrMapOvr>
  <p:transition spd="slow">
    <p:fade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A113-9A7B-4EF2-A3C5-1EA78371070D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58645"/>
      </p:ext>
    </p:extLst>
  </p:cSld>
  <p:clrMapOvr>
    <a:masterClrMapping/>
  </p:clrMapOvr>
  <p:transition spd="slow">
    <p:fade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224F4-7D24-42F8-B16D-0ED0A108B9C4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44475"/>
      </p:ext>
    </p:extLst>
  </p:cSld>
  <p:clrMapOvr>
    <a:masterClrMapping/>
  </p:clrMapOvr>
  <p:transition spd="slow">
    <p:fade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A7515-5E2B-4766-8844-0833A4D3D4FA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5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slow">
    <p:fade/>
    <p:sndAc>
      <p:stSnd>
        <p:snd r:embed="rId18" name="arrow.wav"/>
      </p:stSnd>
    </p:sndAc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193" y="134472"/>
            <a:ext cx="8911687" cy="75417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Parathyroid Gland</a:t>
            </a:r>
            <a:endParaRPr lang="ar-EG" sz="4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673494"/>
            <a:ext cx="11669400" cy="6184506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r>
              <a:rPr lang="en-US" sz="27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Parathoromone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l" rtl="0">
              <a:buNone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polypeptide hormone secreted by the parathyroid glands and its release </a:t>
            </a:r>
            <a:b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regulated by the calcium level in blood and its main function is hypercalcemic hormone.</a:t>
            </a:r>
          </a:p>
          <a:p>
            <a:pPr marL="0" indent="0" algn="l" rtl="0">
              <a:buNone/>
            </a:pPr>
            <a:r>
              <a:rPr lang="en-US" sz="27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 of action of PTH:</a:t>
            </a:r>
          </a:p>
          <a:p>
            <a:pPr marL="0" indent="0" algn="l" rtl="0">
              <a:buNone/>
            </a:pP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action of P.T.H is mediated through activation of adenylcyclase enzyme in bone and renal cells leading to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hypercalcaemia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901700" indent="-269875" algn="l" rtl="0">
              <a:buFont typeface="+mj-lt"/>
              <a:buAutoNum type="arabicPeriod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Bone resorption:</a:t>
            </a:r>
          </a:p>
          <a:p>
            <a:pPr marL="514350" indent="-514350" algn="l" rtl="0">
              <a:buAutoNum type="alphaLcParenR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Glycogenolyis       lactic acid       local acidosis       solubilize Ca</a:t>
            </a:r>
            <a:r>
              <a:rPr lang="en-US" sz="2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 rtl="0">
              <a:buAutoNum type="alphaLcParenR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lysosomal activity      bone digestion     mobilization of fixed calcium.</a:t>
            </a:r>
          </a:p>
          <a:p>
            <a:pPr marL="901700" indent="-269875" algn="l" rtl="0">
              <a:buFont typeface="+mj-lt"/>
              <a:buAutoNum type="arabicPeriod" startAt="2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Kidney:</a:t>
            </a:r>
          </a:p>
          <a:p>
            <a:pPr marL="538163" indent="-174625" algn="l" rtl="0"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Stimulates renal reabsorption of calcium and increase the excretion of phosphate.</a:t>
            </a:r>
            <a:endParaRPr lang="ar-EG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92071" y="4827494"/>
            <a:ext cx="349624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>
            <a:off x="4007225" y="4814047"/>
            <a:ext cx="349624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01553" y="4800600"/>
            <a:ext cx="349624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>
            <a:off x="5916707" y="4787153"/>
            <a:ext cx="349624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068236" y="4827494"/>
            <a:ext cx="349624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>
            <a:off x="8283390" y="4814047"/>
            <a:ext cx="349624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29953" y="5365377"/>
            <a:ext cx="349624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696635" y="5311589"/>
            <a:ext cx="349624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719830"/>
      </p:ext>
    </p:extLst>
  </p:cSld>
  <p:clrMapOvr>
    <a:masterClrMapping/>
  </p:clrMapOvr>
  <p:transition spd="slow">
    <p:fad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0"/>
            <a:ext cx="11669400" cy="6858000"/>
          </a:xfrm>
        </p:spPr>
        <p:txBody>
          <a:bodyPr>
            <a:noAutofit/>
          </a:bodyPr>
          <a:lstStyle/>
          <a:p>
            <a:pPr marL="1146175" indent="-514350" algn="l" rtl="0">
              <a:buFont typeface="+mj-lt"/>
              <a:buAutoNum type="arabicPeriod" startAt="3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GIT: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Stimulation of intestinal absorption of calcium stimulated by vitamin D3 (calciferol).</a:t>
            </a:r>
          </a:p>
          <a:p>
            <a:pPr marL="631825" indent="0" algn="ctr" rtl="0">
              <a:lnSpc>
                <a:spcPct val="90000"/>
              </a:lnSpc>
              <a:buNone/>
            </a:pPr>
            <a:r>
              <a:rPr 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Hypoparathytoidism</a:t>
            </a:r>
          </a:p>
          <a:p>
            <a:pPr marL="538163" indent="-269875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Hypoparathyroidism either idiopathic or due to thyroid surgery.</a:t>
            </a:r>
          </a:p>
          <a:p>
            <a:pPr marL="268288" indent="0" algn="l" rtl="0">
              <a:lnSpc>
                <a:spcPct val="90000"/>
              </a:lnSpc>
              <a:buNone/>
            </a:pPr>
            <a:r>
              <a:rPr lang="en-US" sz="2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Symptoms: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Hypofunction leads to phosphate retention and hypocalcemia.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Tetany occurs when the plasma calcium level falls below 7mg% (normal level</a:t>
            </a:r>
            <a:b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9-11 mg%) .</a:t>
            </a:r>
          </a:p>
          <a:p>
            <a:pPr marL="268288" indent="0" algn="l" rtl="0">
              <a:lnSpc>
                <a:spcPct val="90000"/>
              </a:lnSpc>
              <a:buNone/>
            </a:pPr>
            <a:r>
              <a:rPr lang="en-US" sz="2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Treatment:</a:t>
            </a:r>
          </a:p>
          <a:p>
            <a:pPr marL="538163" indent="-269875" algn="l" rtl="0">
              <a:lnSpc>
                <a:spcPct val="90000"/>
              </a:lnSpc>
              <a:buFont typeface="+mj-lt"/>
              <a:buAutoNum type="arabicPeriod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Calcium gluconate 10ml 10% IV, followed by supplementary oral administration.</a:t>
            </a:r>
          </a:p>
          <a:p>
            <a:pPr marL="538163" indent="-269875" algn="l" rtl="0">
              <a:lnSpc>
                <a:spcPct val="90000"/>
              </a:lnSpc>
              <a:buFont typeface="+mj-lt"/>
              <a:buAutoNum type="arabicPeriod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Parahormone injection 100 units daily but after repeated use becomes ineffective.</a:t>
            </a:r>
          </a:p>
          <a:p>
            <a:pPr marL="538163" indent="-269875" algn="l" rtl="0">
              <a:lnSpc>
                <a:spcPct val="90000"/>
              </a:lnSpc>
              <a:buFont typeface="+mj-lt"/>
              <a:buAutoNum type="arabicPeriod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Vit.D3 (Calciferol) stimulates Ca</a:t>
            </a:r>
            <a:r>
              <a:rPr lang="en-US" sz="2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++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absorption from the gut.</a:t>
            </a:r>
          </a:p>
          <a:p>
            <a:pPr marL="538163" indent="-269875" algn="l" rtl="0">
              <a:lnSpc>
                <a:spcPct val="90000"/>
              </a:lnSpc>
              <a:buFont typeface="+mj-lt"/>
              <a:buAutoNum type="arabicPeriod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Diet rich in Ca</a:t>
            </a:r>
            <a:r>
              <a:rPr lang="en-US" sz="2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++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milk.</a:t>
            </a:r>
          </a:p>
          <a:p>
            <a:pPr marL="538163" indent="-269875" algn="l" rtl="0">
              <a:lnSpc>
                <a:spcPct val="90000"/>
              </a:lnSpc>
              <a:buFont typeface="+mj-lt"/>
              <a:buAutoNum type="arabicPeriod"/>
            </a:pP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5488" indent="-457200" algn="l" rtl="0">
              <a:buFont typeface="Wingdings" panose="05000000000000000000" pitchFamily="2" charset="2"/>
              <a:buChar char="§"/>
            </a:pPr>
            <a:endParaRPr lang="ar-EG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494593"/>
      </p:ext>
    </p:extLst>
  </p:cSld>
  <p:clrMapOvr>
    <a:masterClrMapping/>
  </p:clrMapOvr>
  <p:transition spd="slow">
    <p:fad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0"/>
            <a:ext cx="11669400" cy="6858000"/>
          </a:xfrm>
        </p:spPr>
        <p:txBody>
          <a:bodyPr>
            <a:noAutofit/>
          </a:bodyPr>
          <a:lstStyle/>
          <a:p>
            <a:pPr marL="631825" indent="0" algn="ctr" rtl="0">
              <a:lnSpc>
                <a:spcPct val="90000"/>
              </a:lnSpc>
              <a:buNone/>
            </a:pPr>
            <a:r>
              <a:rPr 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Hyperparathyroidism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may be primary or secondary due to failure or decreased vitamin D. primary hyperparathyroidism due to increase PTH secretion, rarely due to adenoma.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Manifested by bradycardia, arrhythmia, and urinary stones. Soft tissue calcification fragile bone “bone resorption”.</a:t>
            </a:r>
          </a:p>
          <a:p>
            <a:pPr marL="268288" indent="0" algn="l" rtl="0">
              <a:lnSpc>
                <a:spcPct val="90000"/>
              </a:lnSpc>
              <a:buNone/>
            </a:pPr>
            <a:r>
              <a:rPr lang="en-US" sz="2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Treatment: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Primary: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X ray or surgical removal “partial”.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Secondary: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Treat the cause.</a:t>
            </a:r>
          </a:p>
          <a:p>
            <a:pPr marL="268288" indent="0" algn="l" rtl="0">
              <a:lnSpc>
                <a:spcPct val="90000"/>
              </a:lnSpc>
              <a:buNone/>
            </a:pPr>
            <a:r>
              <a:rPr lang="en-US" sz="2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Agents affecting calcium homeostasis</a:t>
            </a:r>
          </a:p>
          <a:p>
            <a:pPr marL="782638" indent="-514350" algn="l" rtl="0">
              <a:lnSpc>
                <a:spcPct val="90000"/>
              </a:lnSpc>
              <a:buFont typeface="+mj-lt"/>
              <a:buAutoNum type="arabicParenR"/>
            </a:pPr>
            <a:r>
              <a:rPr lang="en-US" sz="2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 D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(Anti-Rickets effect)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Action:</a:t>
            </a:r>
          </a:p>
          <a:p>
            <a:pPr marL="725488" indent="-457200" algn="l" rtl="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Increases Ca</a:t>
            </a:r>
            <a:r>
              <a:rPr lang="en-US" sz="2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absorption from GIT. This action is potentiated by </a:t>
            </a:r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P.T.H.</a:t>
            </a:r>
          </a:p>
          <a:p>
            <a:pPr marL="725488" indent="-457200" algn="l" rtl="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Increases active bone resorption.</a:t>
            </a:r>
          </a:p>
          <a:p>
            <a:pPr marL="725488" indent="-457200" algn="l" rtl="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kidney, weak effect to increase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reabsorption. </a:t>
            </a:r>
          </a:p>
          <a:p>
            <a:pPr marL="538163" indent="-269875" algn="l" rtl="0">
              <a:lnSpc>
                <a:spcPct val="90000"/>
              </a:lnSpc>
              <a:buFont typeface="+mj-lt"/>
              <a:buAutoNum type="arabicPeriod"/>
            </a:pP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5488" indent="-457200" algn="l" rtl="0">
              <a:buFont typeface="Wingdings" panose="05000000000000000000" pitchFamily="2" charset="2"/>
              <a:buChar char="§"/>
            </a:pPr>
            <a:endParaRPr lang="ar-EG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40565"/>
      </p:ext>
    </p:extLst>
  </p:cSld>
  <p:clrMapOvr>
    <a:masterClrMapping/>
  </p:clrMapOvr>
  <p:transition spd="slow">
    <p:fad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0"/>
            <a:ext cx="11669400" cy="6858000"/>
          </a:xfrm>
        </p:spPr>
        <p:txBody>
          <a:bodyPr>
            <a:noAutofit/>
          </a:bodyPr>
          <a:lstStyle/>
          <a:p>
            <a:pPr marL="782638" indent="-514350" algn="l" rtl="0">
              <a:lnSpc>
                <a:spcPct val="90000"/>
              </a:lnSpc>
              <a:buFont typeface="+mj-lt"/>
              <a:buAutoNum type="arabicParenR" startAt="2"/>
            </a:pPr>
            <a:r>
              <a:rPr lang="en-US" sz="2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Parathyroid hormone.</a:t>
            </a:r>
          </a:p>
          <a:p>
            <a:pPr marL="782638" indent="-514350" algn="l" rtl="0">
              <a:lnSpc>
                <a:spcPct val="90000"/>
              </a:lnSpc>
              <a:buFont typeface="+mj-lt"/>
              <a:buAutoNum type="arabicParenR" startAt="2"/>
            </a:pPr>
            <a:r>
              <a:rPr lang="en-US" sz="2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Calcitonin: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a polypeptide hormone formed and stored by the parafollicular cells “C cells” of the thyroid gland.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released in response to increased blood calcium, also by glucagons and cAMP.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25488" indent="-457200" algn="l" rtl="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decreases renal calcium and phosphate reabsorption and decreases the rate of bone turnover.</a:t>
            </a:r>
          </a:p>
          <a:p>
            <a:pPr marL="725488" indent="-457200" algn="l" rtl="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has analgesic effect.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Uses: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 is used in Paget`s disease of bone and in hypercalcaemia.</a:t>
            </a:r>
            <a:endParaRPr lang="en-US" sz="2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5488" indent="-457200" algn="l" rtl="0">
              <a:buFont typeface="Wingdings" panose="05000000000000000000" pitchFamily="2" charset="2"/>
              <a:buChar char="§"/>
            </a:pPr>
            <a:endParaRPr lang="ar-EG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851381"/>
      </p:ext>
    </p:extLst>
  </p:cSld>
  <p:clrMapOvr>
    <a:masterClrMapping/>
  </p:clrMapOvr>
  <p:transition spd="slow">
    <p:fad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8" t="3088" r="18939" b="2883"/>
          <a:stretch/>
        </p:blipFill>
        <p:spPr>
          <a:xfrm>
            <a:off x="1685925" y="0"/>
            <a:ext cx="7641865" cy="686421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5128"/>
      </p:ext>
    </p:extLst>
  </p:cSld>
  <p:clrMapOvr>
    <a:masterClrMapping/>
  </p:clrMapOvr>
  <p:transition spd="slow">
    <p:fad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0"/>
            <a:ext cx="11669400" cy="6858000"/>
          </a:xfrm>
        </p:spPr>
        <p:txBody>
          <a:bodyPr>
            <a:noAutofit/>
          </a:bodyPr>
          <a:lstStyle/>
          <a:p>
            <a:pPr marL="782638" indent="-514350" algn="l" rtl="0">
              <a:lnSpc>
                <a:spcPct val="90000"/>
              </a:lnSpc>
              <a:buFont typeface="+mj-lt"/>
              <a:buAutoNum type="arabicParenR" startAt="4"/>
            </a:pPr>
            <a:r>
              <a:rPr lang="en-US" sz="2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AGENTS:</a:t>
            </a:r>
          </a:p>
          <a:p>
            <a:pPr marL="782638" indent="-514350" algn="l" rtl="0">
              <a:lnSpc>
                <a:spcPct val="90000"/>
              </a:lnSpc>
              <a:buFont typeface="+mj-lt"/>
              <a:buAutoNum type="alphaUcPeriod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Biophosphonates: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e.g. Sodium clodronate, Pamidronate and Alendronate.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drugs are incorporated into ATP analogues those accumulate within the osteoclasts and promote their apoptosis, so inhibit bone resorption.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orally in treatment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Paget`s disease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hypercalcaemia associated with malignancy and postmenopausal osteoporosis. e.g. Sodium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clodronate, Pamidronate and Alendronate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Unwanted effects: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GIT disturbances, peptic ulcer and esophagitis.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pain.</a:t>
            </a:r>
          </a:p>
          <a:p>
            <a:pPr marL="782638" indent="-514350" algn="l" rtl="0">
              <a:lnSpc>
                <a:spcPct val="90000"/>
              </a:lnSpc>
              <a:buFont typeface="+mj-lt"/>
              <a:buAutoNum type="alphaUcPeriod" startAt="2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Estrogens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prevent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resorbing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 in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menopause.</a:t>
            </a:r>
          </a:p>
          <a:p>
            <a:pPr marL="782638" indent="-514350" algn="l" rtl="0">
              <a:lnSpc>
                <a:spcPct val="90000"/>
              </a:lnSpc>
              <a:buFont typeface="+mj-lt"/>
              <a:buAutoNum type="alphaUcPeriod" startAt="2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Glucocorticoids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decreases Ca</a:t>
            </a:r>
            <a:r>
              <a:rPr lang="en-US" sz="2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absorption.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82638" indent="-514350" algn="l" rtl="0">
              <a:lnSpc>
                <a:spcPct val="90000"/>
              </a:lnSpc>
              <a:buFont typeface="+mj-lt"/>
              <a:buAutoNum type="alphaUcPeriod" startAt="2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Thiazide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diuretics reduce Ca</a:t>
            </a:r>
            <a:r>
              <a:rPr lang="en-US" sz="2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excretion and used in idiopathic hypercalcuria.</a:t>
            </a:r>
          </a:p>
          <a:p>
            <a:pPr marL="782638" indent="-514350" algn="l" rtl="0">
              <a:lnSpc>
                <a:spcPct val="90000"/>
              </a:lnSpc>
              <a:buFont typeface="+mj-lt"/>
              <a:buAutoNum type="alphaUcPeriod" startAt="2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Fluoride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effective in preventing dental caries. It may decrease frequency of fracture when supplemented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endParaRPr lang="ar-EG" sz="2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138639"/>
      </p:ext>
    </p:extLst>
  </p:cSld>
  <p:clrMapOvr>
    <a:masterClrMapping/>
  </p:clrMapOvr>
  <p:transition spd="slow">
    <p:fad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0"/>
            <a:ext cx="11669400" cy="6858000"/>
          </a:xfrm>
        </p:spPr>
        <p:txBody>
          <a:bodyPr>
            <a:noAutofit/>
          </a:bodyPr>
          <a:lstStyle/>
          <a:p>
            <a:pPr marL="782638" indent="-514350" algn="l" rtl="0">
              <a:lnSpc>
                <a:spcPct val="90000"/>
              </a:lnSpc>
              <a:buFont typeface="+mj-lt"/>
              <a:buAutoNum type="alphaUcPeriod" startAt="6"/>
            </a:pP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Mithramvcin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cytotoxic antibiotic which reduces bone resorption. Used in low doses in treatment of hypercalcaemia due to Paget`s disease and malignancy.</a:t>
            </a:r>
            <a:b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0" algn="ctr" rtl="0">
              <a:lnSpc>
                <a:spcPct val="90000"/>
              </a:lnSpc>
              <a:buNone/>
            </a:pPr>
            <a:r>
              <a:rPr 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Hypercalcaemia</a:t>
            </a:r>
            <a:endParaRPr lang="en-US" sz="26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8288" indent="0" algn="l" rtl="0">
              <a:lnSpc>
                <a:spcPct val="90000"/>
              </a:lnSpc>
              <a:buNone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leads to CNS depression and may be fatal.</a:t>
            </a:r>
          </a:p>
          <a:p>
            <a:pPr marL="268288" indent="0" algn="l" rtl="0">
              <a:lnSpc>
                <a:spcPct val="90000"/>
              </a:lnSpc>
              <a:buNone/>
            </a:pPr>
            <a:r>
              <a:rPr lang="en-US" sz="2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Treatment:</a:t>
            </a:r>
          </a:p>
          <a:p>
            <a:pPr marL="782638" indent="-514350" algn="l" rtl="0">
              <a:lnSpc>
                <a:spcPct val="90000"/>
              </a:lnSpc>
              <a:buFont typeface="+mj-lt"/>
              <a:buAutoNum type="arabicParenR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Loop diuretics to increase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excretion 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82638" indent="-514350" algn="l" rtl="0">
              <a:lnSpc>
                <a:spcPct val="90000"/>
              </a:lnSpc>
              <a:buFont typeface="+mj-lt"/>
              <a:buAutoNum type="arabicParenR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Cortisone to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 absorption of Ca</a:t>
            </a:r>
            <a:r>
              <a:rPr lang="en-US" sz="2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acting as anti-vitamin D.</a:t>
            </a:r>
          </a:p>
          <a:p>
            <a:pPr marL="782638" indent="-514350" algn="l" rtl="0">
              <a:lnSpc>
                <a:spcPct val="90000"/>
              </a:lnSpc>
              <a:buFont typeface="+mj-lt"/>
              <a:buAutoNum type="arabicParenR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Phosphate and calcitonin.</a:t>
            </a:r>
          </a:p>
          <a:p>
            <a:pPr marL="782638" indent="-514350" algn="l" rtl="0">
              <a:lnSpc>
                <a:spcPct val="90000"/>
              </a:lnSpc>
              <a:buFont typeface="+mj-lt"/>
              <a:buAutoNum type="arabicParenR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Disodium Edetate IV. Or dialysis, Mithramycin and Etidronate.</a:t>
            </a:r>
            <a:endParaRPr lang="ar-EG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93565"/>
      </p:ext>
    </p:extLst>
  </p:cSld>
  <p:clrMapOvr>
    <a:masterClrMapping/>
  </p:clrMapOvr>
  <p:transition spd="slow">
    <p:fad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0"/>
            <a:ext cx="11669400" cy="6858000"/>
          </a:xfrm>
        </p:spPr>
        <p:txBody>
          <a:bodyPr>
            <a:noAutofit/>
          </a:bodyPr>
          <a:lstStyle/>
          <a:p>
            <a:pPr marL="631825" indent="0" algn="ctr" rtl="0">
              <a:lnSpc>
                <a:spcPct val="90000"/>
              </a:lnSpc>
              <a:buNone/>
            </a:pPr>
            <a:r>
              <a:rPr lang="en-US" sz="2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Osteoporosis </a:t>
            </a:r>
            <a:endParaRPr lang="en-US" sz="26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5488" indent="-4572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reduction of bone mass with distortion of the microarchitecture is termed osteoporosis ; a reduction in the mineral content is termed </a:t>
            </a: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osteopenia.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5488" indent="-4572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Osteoporotic bone can fracture easily after minimal trauma.</a:t>
            </a:r>
          </a:p>
          <a:p>
            <a:pPr marL="725488" indent="-4572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commonest causes of osteoporosis are postmenopausal deficiency of ostrogen and age-related deterioration in bone homeostasis.</a:t>
            </a:r>
          </a:p>
          <a:p>
            <a:pPr marL="725488" indent="-4572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Osteoporosis can also occur secondary to conditions such as rheumatoid arthritis, excessive thyroxine or glucocorticoid administration.</a:t>
            </a:r>
          </a:p>
          <a:p>
            <a:pPr marL="725488" indent="-4572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half the patients on long-term oral glucocorticoid therapy can suffer fractures due to excessive bone loss.</a:t>
            </a:r>
          </a:p>
          <a:p>
            <a:pPr marL="725488" indent="-4572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 of osteoporosis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involves </a:t>
            </a: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either: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Antiresorptive drugs e.g. the bisphosphonates and raloxifene (anti-estrogen).</a:t>
            </a:r>
          </a:p>
          <a:p>
            <a:pPr marL="725488" indent="-457200" algn="l" rtl="0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Anabolic drugs that stimulate bone formation (PTH, teriparatide).</a:t>
            </a:r>
            <a:endParaRPr lang="ar-EG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120921"/>
      </p:ext>
    </p:extLst>
  </p:cSld>
  <p:clrMapOvr>
    <a:masterClrMapping/>
  </p:clrMapOvr>
  <p:transition spd="slow">
    <p:fad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1B357AF2F8B24E9C0BEF8592B8D98A" ma:contentTypeVersion="5" ma:contentTypeDescription="Create a new document." ma:contentTypeScope="" ma:versionID="2f41119ba37e1d0c1af7be72b398735a">
  <xsd:schema xmlns:xsd="http://www.w3.org/2001/XMLSchema" xmlns:xs="http://www.w3.org/2001/XMLSchema" xmlns:p="http://schemas.microsoft.com/office/2006/metadata/properties" xmlns:ns2="fcf2dd5e-dcfb-40ea-a641-1b831d83aa51" xmlns:ns3="08ea5220-58ab-4158-920f-d3b8f747703b" targetNamespace="http://schemas.microsoft.com/office/2006/metadata/properties" ma:root="true" ma:fieldsID="ac21dd1abd3b385f944e82be27a07cfe" ns2:_="" ns3:_="">
    <xsd:import namespace="fcf2dd5e-dcfb-40ea-a641-1b831d83aa51"/>
    <xsd:import namespace="08ea5220-58ab-4158-920f-d3b8f74770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f2dd5e-dcfb-40ea-a641-1b831d83aa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ea5220-58ab-4158-920f-d3b8f747703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974E22-8D62-466A-A4EF-8D4C345C4EFA}"/>
</file>

<file path=customXml/itemProps2.xml><?xml version="1.0" encoding="utf-8"?>
<ds:datastoreItem xmlns:ds="http://schemas.openxmlformats.org/officeDocument/2006/customXml" ds:itemID="{37D52BBD-7B35-4922-A215-AE212BD6A7FB}"/>
</file>

<file path=customXml/itemProps3.xml><?xml version="1.0" encoding="utf-8"?>
<ds:datastoreItem xmlns:ds="http://schemas.openxmlformats.org/officeDocument/2006/customXml" ds:itemID="{26AD2059-0B7D-480D-8374-736C94AF7350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3543</TotalTime>
  <Words>516</Words>
  <Application>Microsoft Office PowerPoint</Application>
  <PresentationFormat>مخصص</PresentationFormat>
  <Paragraphs>77</Paragraphs>
  <Slides>8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9" baseType="lpstr">
      <vt:lpstr>Facet</vt:lpstr>
      <vt:lpstr>Parathyroid Gland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 Hafeiz</dc:creator>
  <cp:lastModifiedBy>DELL_I3</cp:lastModifiedBy>
  <cp:revision>628</cp:revision>
  <dcterms:created xsi:type="dcterms:W3CDTF">2017-08-24T08:41:38Z</dcterms:created>
  <dcterms:modified xsi:type="dcterms:W3CDTF">2021-05-06T12:34:10Z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0x010100CB1B357AF2F8B24E9C0BEF8592B8D98A</vt:lpwstr>
  </property>
</Properties>
</file>