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Yousef</a:t>
            </a:r>
            <a:r>
              <a:rPr lang="en-US" dirty="0" smtClean="0">
                <a:solidFill>
                  <a:schemeClr val="tx1"/>
                </a:solidFill>
              </a:rPr>
              <a:t> Al-</a:t>
            </a:r>
            <a:r>
              <a:rPr lang="en-US" dirty="0" err="1" smtClean="0">
                <a:solidFill>
                  <a:schemeClr val="tx1"/>
                </a:solidFill>
              </a:rPr>
              <a:t>saraireh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Assistant Professor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Faculty of Medicine </a:t>
            </a:r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 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 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4582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main adverse effects of anti-metabolites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991600" cy="61722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     </a:t>
            </a:r>
            <a:r>
              <a:rPr lang="en-US" b="1" dirty="0" smtClean="0"/>
              <a:t>1. </a:t>
            </a:r>
            <a:r>
              <a:rPr lang="en-US" b="1" dirty="0" err="1" smtClean="0"/>
              <a:t>Myelosuppression</a:t>
            </a:r>
            <a:r>
              <a:rPr lang="en-US" b="1" dirty="0" smtClean="0"/>
              <a:t> :</a:t>
            </a:r>
            <a:r>
              <a:rPr lang="en-US" dirty="0" smtClean="0"/>
              <a:t> </a:t>
            </a:r>
          </a:p>
          <a:p>
            <a:pPr>
              <a:buFontTx/>
              <a:buNone/>
            </a:pPr>
            <a:r>
              <a:rPr lang="en-US" dirty="0" smtClean="0"/>
              <a:t>           peak toxicity on blood counts occurs in 1-2 weeks</a:t>
            </a:r>
          </a:p>
          <a:p>
            <a:pPr>
              <a:buFontTx/>
              <a:buNone/>
            </a:pPr>
            <a:r>
              <a:rPr lang="en-US" dirty="0" smtClean="0"/>
              <a:t>     </a:t>
            </a:r>
            <a:r>
              <a:rPr lang="en-US" b="1" dirty="0" smtClean="0"/>
              <a:t>2. </a:t>
            </a:r>
            <a:r>
              <a:rPr lang="en-US" b="1" dirty="0" err="1" smtClean="0"/>
              <a:t>Mucositis</a:t>
            </a:r>
            <a:r>
              <a:rPr lang="en-US" b="1" dirty="0" smtClean="0"/>
              <a:t> of GIT :</a:t>
            </a:r>
            <a:r>
              <a:rPr lang="en-US" dirty="0" smtClean="0"/>
              <a:t>   causing usually </a:t>
            </a:r>
            <a:r>
              <a:rPr lang="en-US" dirty="0" err="1" smtClean="0"/>
              <a:t>stomatitis</a:t>
            </a:r>
            <a:r>
              <a:rPr lang="en-US" dirty="0" smtClean="0"/>
              <a:t>, but </a:t>
            </a:r>
            <a:r>
              <a:rPr lang="en-US" dirty="0" smtClean="0"/>
              <a:t>in high </a:t>
            </a:r>
            <a:r>
              <a:rPr lang="en-US" dirty="0" smtClean="0"/>
              <a:t>doses vomiting and diarrhea occur</a:t>
            </a:r>
          </a:p>
          <a:p>
            <a:pPr>
              <a:buFontTx/>
              <a:buNone/>
            </a:pPr>
            <a:r>
              <a:rPr lang="en-US" dirty="0" smtClean="0"/>
              <a:t>     </a:t>
            </a:r>
            <a:r>
              <a:rPr lang="en-US" b="1" dirty="0" smtClean="0"/>
              <a:t>3. Liver toxicity :</a:t>
            </a:r>
            <a:r>
              <a:rPr lang="en-US" dirty="0" smtClean="0"/>
              <a:t>   hepatitis and jaundice may occur </a:t>
            </a:r>
            <a:r>
              <a:rPr lang="en-US" dirty="0" smtClean="0"/>
              <a:t>with </a:t>
            </a:r>
            <a:r>
              <a:rPr lang="en-US" dirty="0" smtClean="0"/>
              <a:t>6-MP,  and with large doses of </a:t>
            </a:r>
            <a:r>
              <a:rPr lang="en-US" dirty="0" err="1" smtClean="0"/>
              <a:t>methotrexate</a:t>
            </a:r>
            <a:r>
              <a:rPr lang="en-US" dirty="0" smtClean="0"/>
              <a:t>.   Long-term  use of </a:t>
            </a:r>
            <a:r>
              <a:rPr lang="en-US" dirty="0" err="1" smtClean="0"/>
              <a:t>methotrexate</a:t>
            </a:r>
            <a:r>
              <a:rPr lang="en-US" dirty="0" smtClean="0"/>
              <a:t> may cause hepatic </a:t>
            </a:r>
            <a:r>
              <a:rPr lang="en-US" dirty="0" smtClean="0"/>
              <a:t>fibrosis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Antibiotics 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Antibiotics interact with DNA and therefore disrupt DNA function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Some inhibits </a:t>
            </a:r>
            <a:r>
              <a:rPr lang="en-GB" dirty="0" err="1" smtClean="0"/>
              <a:t>topoisomerases</a:t>
            </a:r>
            <a:r>
              <a:rPr lang="en-GB" dirty="0" smtClean="0"/>
              <a:t> and produce free radicals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They are cell cycle nonspecific agents</a:t>
            </a:r>
          </a:p>
          <a:p>
            <a:pPr marL="514350" indent="-514350">
              <a:buNone/>
            </a:pPr>
            <a:endParaRPr lang="en-GB" b="1" dirty="0" smtClean="0"/>
          </a:p>
          <a:p>
            <a:pPr marL="514350" indent="-514350">
              <a:buNone/>
            </a:pPr>
            <a:r>
              <a:rPr lang="en-GB" b="1" dirty="0" smtClean="0"/>
              <a:t>A.  </a:t>
            </a:r>
            <a:r>
              <a:rPr lang="en-GB" b="1" dirty="0" err="1" smtClean="0"/>
              <a:t>Dactinomycin</a:t>
            </a:r>
            <a:r>
              <a:rPr lang="en-GB" b="1" dirty="0" smtClean="0"/>
              <a:t>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obtained from </a:t>
            </a:r>
            <a:r>
              <a:rPr lang="en-US" dirty="0" err="1" smtClean="0"/>
              <a:t>streptomyces</a:t>
            </a:r>
            <a:r>
              <a:rPr lang="en-US" dirty="0" smtClean="0"/>
              <a:t> species.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a powerful protein synthesis inhibitor.   It intercalates with DNA , and also inhibits DNA-dependent RNA polymerase and thus inhibits mRNA synthesis leading to marked inhibition of protein synthesis by cell.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used IV for </a:t>
            </a:r>
            <a:r>
              <a:rPr lang="en-US" u="sng" dirty="0" err="1" smtClean="0"/>
              <a:t>Wilm”s</a:t>
            </a:r>
            <a:r>
              <a:rPr lang="en-US" u="sng" dirty="0" smtClean="0"/>
              <a:t> </a:t>
            </a:r>
            <a:r>
              <a:rPr lang="en-US" u="sng" dirty="0" err="1" smtClean="0"/>
              <a:t>tumour</a:t>
            </a:r>
            <a:r>
              <a:rPr lang="en-US" dirty="0" smtClean="0"/>
              <a:t>;  also used for malignant melanoma, </a:t>
            </a:r>
            <a:r>
              <a:rPr lang="en-US" dirty="0" err="1" smtClean="0"/>
              <a:t>neuroblastoma</a:t>
            </a:r>
            <a:r>
              <a:rPr lang="en-US" dirty="0" smtClean="0"/>
              <a:t>, and for sarcomas(Ewing </a:t>
            </a:r>
            <a:r>
              <a:rPr lang="en-US" dirty="0" err="1" smtClean="0"/>
              <a:t>tumour</a:t>
            </a:r>
            <a:r>
              <a:rPr lang="en-US" dirty="0" smtClean="0"/>
              <a:t> , </a:t>
            </a:r>
            <a:r>
              <a:rPr lang="en-US" dirty="0" err="1" smtClean="0"/>
              <a:t>rhabdomyosarcoma</a:t>
            </a:r>
            <a:r>
              <a:rPr lang="en-US" dirty="0" smtClean="0"/>
              <a:t>).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858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GB" b="1" dirty="0" smtClean="0"/>
              <a:t>B. </a:t>
            </a:r>
            <a:r>
              <a:rPr lang="en-GB" b="1" dirty="0" err="1" smtClean="0"/>
              <a:t>Anthracyclines</a:t>
            </a:r>
            <a:r>
              <a:rPr lang="en-GB" b="1" dirty="0" smtClean="0"/>
              <a:t>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Doxorubicin and </a:t>
            </a:r>
            <a:r>
              <a:rPr lang="en-GB" dirty="0" err="1" smtClean="0"/>
              <a:t>daunorubicin</a:t>
            </a:r>
            <a:endParaRPr lang="en-GB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  These are obtained from </a:t>
            </a:r>
            <a:r>
              <a:rPr lang="en-US" dirty="0" err="1" smtClean="0"/>
              <a:t>streptomyces</a:t>
            </a:r>
            <a:r>
              <a:rPr lang="en-US" dirty="0" smtClean="0"/>
              <a:t> species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 smtClean="0"/>
              <a:t>Mechanism of action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GB" dirty="0" smtClean="0"/>
              <a:t>Intercalation of DNA: bind to the back bone of DNA leading to local uncoiling of DNA and thus blocks DNA and RNA synthesis.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GB" dirty="0" smtClean="0"/>
              <a:t>Generation of oxygen radicals: </a:t>
            </a:r>
            <a:r>
              <a:rPr lang="en-GB" dirty="0" err="1" smtClean="0"/>
              <a:t>Quinone</a:t>
            </a:r>
            <a:r>
              <a:rPr lang="en-GB" dirty="0" smtClean="0"/>
              <a:t> metabolite reduce</a:t>
            </a:r>
            <a:r>
              <a:rPr lang="en-US" dirty="0" smtClean="0"/>
              <a:t> molecular oxygen, producing superoxide ions &amp; hydrogen peroxide, which cause single-strand breaks in DNA 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u="sng" dirty="0" smtClean="0"/>
              <a:t>Uses:</a:t>
            </a:r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r>
              <a:rPr lang="en-GB" dirty="0" err="1" smtClean="0"/>
              <a:t>Daunorubicin</a:t>
            </a:r>
            <a:r>
              <a:rPr lang="en-GB" dirty="0" smtClean="0"/>
              <a:t> </a:t>
            </a:r>
            <a:r>
              <a:rPr lang="en-US" dirty="0" smtClean="0"/>
              <a:t>is used for acute </a:t>
            </a:r>
            <a:r>
              <a:rPr lang="en-US" dirty="0" err="1" smtClean="0"/>
              <a:t>leukemias</a:t>
            </a:r>
            <a:endParaRPr lang="en-US" dirty="0" smtClean="0"/>
          </a:p>
          <a:p>
            <a:pPr marL="514350" indent="-514350">
              <a:lnSpc>
                <a:spcPct val="90000"/>
              </a:lnSpc>
              <a:buNone/>
            </a:pPr>
            <a:endParaRPr lang="en-US" b="1" dirty="0" smtClean="0"/>
          </a:p>
          <a:p>
            <a:pPr marL="514350" indent="-514350">
              <a:lnSpc>
                <a:spcPct val="90000"/>
              </a:lnSpc>
              <a:buFont typeface="Wingdings" pitchFamily="2" charset="2"/>
              <a:buChar char="Ø"/>
            </a:pPr>
            <a:endParaRPr lang="en-GB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5897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Doxorubicin </a:t>
            </a:r>
            <a:r>
              <a:rPr lang="en-US" dirty="0" smtClean="0"/>
              <a:t>has wide spectrum of activity in leukemia, lymphomas , myeloma, and also for carcinomas of breast, lung thyroid, stomach, ovary, and for sarcomas . It is used IV</a:t>
            </a:r>
          </a:p>
          <a:p>
            <a:pPr>
              <a:buNone/>
              <a:defRPr/>
            </a:pPr>
            <a:r>
              <a:rPr lang="en-US" u="sng" dirty="0" smtClean="0"/>
              <a:t>Adverse effects: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b="1" dirty="0" smtClean="0"/>
              <a:t> </a:t>
            </a:r>
            <a:r>
              <a:rPr lang="en-US" dirty="0" smtClean="0"/>
              <a:t>Irreversible, dose-dependent </a:t>
            </a:r>
            <a:r>
              <a:rPr lang="en-US" dirty="0" err="1" smtClean="0"/>
              <a:t>cardiotoxicity</a:t>
            </a:r>
            <a:r>
              <a:rPr lang="en-US" dirty="0" smtClean="0"/>
              <a:t> (result of generation of free radical &amp; lipid </a:t>
            </a:r>
            <a:r>
              <a:rPr lang="en-US" dirty="0" err="1" smtClean="0"/>
              <a:t>peroxidation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en-US" dirty="0" smtClean="0"/>
              <a:t>Transient bone marrow suppression, </a:t>
            </a:r>
            <a:r>
              <a:rPr lang="en-US" dirty="0" err="1" smtClean="0"/>
              <a:t>stomatitis</a:t>
            </a:r>
            <a:r>
              <a:rPr lang="en-US" dirty="0" smtClean="0"/>
              <a:t>, increased skin pigmentation &amp; alopecia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6248400" cy="6781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b="1" dirty="0" smtClean="0"/>
              <a:t>C.  </a:t>
            </a:r>
            <a:r>
              <a:rPr lang="en-GB" b="1" dirty="0" err="1" smtClean="0"/>
              <a:t>Bleomycin</a:t>
            </a:r>
            <a:r>
              <a:rPr lang="en-GB" b="1" dirty="0" smtClean="0"/>
              <a:t>:</a:t>
            </a:r>
          </a:p>
          <a:p>
            <a:pPr>
              <a:buNone/>
            </a:pPr>
            <a:r>
              <a:rPr lang="en-US" u="sng" dirty="0" smtClean="0"/>
              <a:t>Mechanism </a:t>
            </a:r>
            <a:r>
              <a:rPr lang="en-US" u="sng" dirty="0" smtClean="0"/>
              <a:t>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One end of </a:t>
            </a:r>
            <a:r>
              <a:rPr lang="en-US" dirty="0" err="1" smtClean="0"/>
              <a:t>Bleomycin</a:t>
            </a:r>
            <a:r>
              <a:rPr lang="en-US" dirty="0" smtClean="0"/>
              <a:t> molecule intercalates DNA while the other end binds to Fe</a:t>
            </a:r>
            <a:r>
              <a:rPr lang="en-US" baseline="30000" dirty="0" smtClean="0"/>
              <a:t>+2</a:t>
            </a:r>
            <a:r>
              <a:rPr lang="en-US" dirty="0" smtClean="0"/>
              <a:t> , where it is oxidized  to Fe</a:t>
            </a:r>
            <a:r>
              <a:rPr lang="en-US" baseline="30000" dirty="0" smtClean="0"/>
              <a:t>+3</a:t>
            </a:r>
            <a:r>
              <a:rPr lang="en-US" dirty="0" smtClean="0"/>
              <a:t> , thereby generating free radicals that cleave DNA.</a:t>
            </a:r>
          </a:p>
          <a:p>
            <a:pPr>
              <a:buNone/>
            </a:pPr>
            <a:r>
              <a:rPr lang="en-US" u="sng" dirty="0" smtClean="0"/>
              <a:t>Uses: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used in drug combinations in head &amp; neck cancer, lymphoma, and testicular cancer.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 smtClean="0"/>
              <a:t>Adverse effects: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- Pulmonary toxicity (most serious)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- </a:t>
            </a:r>
            <a:r>
              <a:rPr lang="en-US" dirty="0" err="1" smtClean="0"/>
              <a:t>Mucocutaneous</a:t>
            </a:r>
            <a:r>
              <a:rPr lang="en-US" dirty="0" smtClean="0"/>
              <a:t> reactions &amp; alopecia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- Skin changes &amp; </a:t>
            </a:r>
            <a:r>
              <a:rPr lang="en-US" dirty="0" err="1" smtClean="0"/>
              <a:t>hyperpigmentation</a:t>
            </a:r>
            <a:r>
              <a:rPr lang="en-US" dirty="0" smtClean="0"/>
              <a:t> of hands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 - Fever &amp; </a:t>
            </a:r>
            <a:r>
              <a:rPr lang="en-US" dirty="0" smtClean="0"/>
              <a:t>chills</a:t>
            </a:r>
            <a:endParaRPr lang="en-US" dirty="0" smtClean="0"/>
          </a:p>
        </p:txBody>
      </p:sp>
      <p:pic>
        <p:nvPicPr>
          <p:cNvPr id="4" name="Picture 4" descr="bleomyc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838200"/>
            <a:ext cx="2971800" cy="58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Alkylating</a:t>
            </a:r>
            <a:r>
              <a:rPr lang="en-US" b="1" dirty="0" smtClean="0"/>
              <a:t> agents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u="sng" dirty="0" err="1" smtClean="0"/>
              <a:t>Alkaylation</a:t>
            </a:r>
            <a:r>
              <a:rPr lang="en-US" u="sng" dirty="0" smtClean="0"/>
              <a:t> of DNA</a:t>
            </a:r>
            <a:r>
              <a:rPr lang="en-US" dirty="0" smtClean="0"/>
              <a:t> (addition of alkyl groups to DNA) is responsible for </a:t>
            </a:r>
            <a:r>
              <a:rPr lang="en-US" dirty="0" err="1" smtClean="0"/>
              <a:t>cytotoxic</a:t>
            </a:r>
            <a:r>
              <a:rPr lang="en-US" dirty="0" smtClean="0"/>
              <a:t> activity of these drugs.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Most common binding site for </a:t>
            </a:r>
            <a:r>
              <a:rPr lang="en-GB" dirty="0" err="1" smtClean="0"/>
              <a:t>alkylating</a:t>
            </a:r>
            <a:r>
              <a:rPr lang="en-GB" dirty="0" smtClean="0"/>
              <a:t> agents is the 7-nitrogen group of guanine.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GB" dirty="0" err="1" smtClean="0"/>
              <a:t>Alkylators</a:t>
            </a:r>
            <a:r>
              <a:rPr lang="en-GB" dirty="0" smtClean="0"/>
              <a:t>  exert their action by the following:</a:t>
            </a:r>
          </a:p>
          <a:p>
            <a:pPr marL="514350" indent="-514350">
              <a:buAutoNum type="arabicPeriod"/>
            </a:pPr>
            <a:r>
              <a:rPr lang="en-GB" dirty="0" smtClean="0"/>
              <a:t>Cross-linking between two DNA strands leading to  inhibition of DNA replication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Mispairing</a:t>
            </a:r>
            <a:r>
              <a:rPr lang="en-GB" dirty="0" smtClean="0"/>
              <a:t> of bases leading to defective proteins</a:t>
            </a:r>
          </a:p>
          <a:p>
            <a:pPr marL="514350" indent="-514350">
              <a:buAutoNum type="arabicPeriod"/>
            </a:pPr>
            <a:r>
              <a:rPr lang="en-GB" dirty="0" err="1" smtClean="0"/>
              <a:t>Deprurination</a:t>
            </a:r>
            <a:r>
              <a:rPr lang="en-GB" dirty="0" smtClean="0"/>
              <a:t> of DNA: alkylation causes cleavage of </a:t>
            </a:r>
            <a:r>
              <a:rPr lang="en-GB" dirty="0" err="1" smtClean="0"/>
              <a:t>purine</a:t>
            </a:r>
            <a:r>
              <a:rPr lang="en-GB" dirty="0" smtClean="0"/>
              <a:t> ring leading to weak backbone of DNA and thus strand breakage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GB" dirty="0" smtClean="0"/>
              <a:t>They are cell cycle nonspecific agents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AutoNum type="arabicPeriod"/>
            </a:pP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839200" cy="8382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A.  Nitrogen mustards :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915400" cy="54403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They are </a:t>
            </a:r>
            <a:r>
              <a:rPr lang="en-US" dirty="0" err="1" smtClean="0"/>
              <a:t>bifunctional</a:t>
            </a:r>
            <a:r>
              <a:rPr lang="en-US" dirty="0" smtClean="0"/>
              <a:t> </a:t>
            </a:r>
            <a:r>
              <a:rPr lang="en-GB" dirty="0" err="1" smtClean="0"/>
              <a:t>Alkylators</a:t>
            </a:r>
            <a:r>
              <a:rPr lang="en-GB" dirty="0" smtClean="0"/>
              <a:t> </a:t>
            </a:r>
          </a:p>
          <a:p>
            <a:pPr>
              <a:buNone/>
            </a:pPr>
            <a:r>
              <a:rPr lang="en-GB" u="sng" dirty="0" smtClean="0"/>
              <a:t>General mechanism of action</a:t>
            </a:r>
            <a:endParaRPr lang="en-US" u="sng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drugs form </a:t>
            </a:r>
            <a:r>
              <a:rPr lang="en-US" dirty="0" err="1" smtClean="0"/>
              <a:t>ethyleneimonium</a:t>
            </a:r>
            <a:r>
              <a:rPr lang="en-US" dirty="0" smtClean="0"/>
              <a:t> ion which reacts with DNA causing alkylation of </a:t>
            </a:r>
            <a:r>
              <a:rPr lang="en-US" dirty="0" err="1" smtClean="0"/>
              <a:t>purine</a:t>
            </a:r>
            <a:r>
              <a:rPr lang="en-US" dirty="0" smtClean="0"/>
              <a:t> or </a:t>
            </a:r>
            <a:r>
              <a:rPr lang="en-US" dirty="0" err="1" smtClean="0"/>
              <a:t>pyrimidine</a:t>
            </a:r>
            <a:r>
              <a:rPr lang="en-US" dirty="0" smtClean="0"/>
              <a:t> bases esp. N7-guanine forming cross links between DNA strands , and thus leads to inhibition of DNA replication which is lethal to cancer cells.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 smtClean="0"/>
              <a:t>1. </a:t>
            </a:r>
            <a:r>
              <a:rPr lang="en-US" b="1" u="sng" dirty="0" err="1" smtClean="0"/>
              <a:t>Cyclophosphamide</a:t>
            </a:r>
            <a:r>
              <a:rPr lang="en-US" b="1" u="sng" dirty="0" smtClean="0"/>
              <a:t> :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This drug is activated in liver by </a:t>
            </a:r>
            <a:r>
              <a:rPr lang="en-US" dirty="0" err="1" smtClean="0"/>
              <a:t>cytochrome</a:t>
            </a:r>
            <a:r>
              <a:rPr lang="en-US" dirty="0" smtClean="0"/>
              <a:t> P450 enzyme system into </a:t>
            </a:r>
            <a:r>
              <a:rPr lang="en-US" dirty="0" err="1" smtClean="0"/>
              <a:t>phosphoramide</a:t>
            </a:r>
            <a:r>
              <a:rPr lang="en-US" dirty="0" smtClean="0"/>
              <a:t> mustard (which has the active anti-cancer </a:t>
            </a:r>
            <a:r>
              <a:rPr lang="en-US" dirty="0" err="1" smtClean="0"/>
              <a:t>alkylating</a:t>
            </a:r>
            <a:r>
              <a:rPr lang="en-US" dirty="0" smtClean="0"/>
              <a:t> effect) and </a:t>
            </a:r>
            <a:r>
              <a:rPr lang="en-US" dirty="0" err="1" smtClean="0"/>
              <a:t>acrolein</a:t>
            </a:r>
            <a:r>
              <a:rPr lang="en-US" dirty="0" smtClean="0"/>
              <a:t> (which is excreted into urine and may cause hemorrhagic </a:t>
            </a:r>
            <a:r>
              <a:rPr lang="en-US" dirty="0" err="1" smtClean="0"/>
              <a:t>cysteitis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 smtClean="0"/>
              <a:t>Uses: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It is used orally or IV for lymphomas, multiple myeloma, </a:t>
            </a:r>
            <a:r>
              <a:rPr lang="en-US" dirty="0" err="1" smtClean="0"/>
              <a:t>leukemias</a:t>
            </a:r>
            <a:r>
              <a:rPr lang="en-US" dirty="0" smtClean="0"/>
              <a:t> , and in drug combination for solid cancers e.g. breast and </a:t>
            </a:r>
            <a:r>
              <a:rPr lang="en-US" dirty="0" err="1" smtClean="0"/>
              <a:t>neuroblastoma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It can also be used for </a:t>
            </a:r>
            <a:r>
              <a:rPr lang="en-US" dirty="0" err="1" smtClean="0"/>
              <a:t>immuno</a:t>
            </a:r>
            <a:r>
              <a:rPr lang="en-US" dirty="0" smtClean="0"/>
              <a:t>-suppression.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 smtClean="0"/>
              <a:t>Adverse effects: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hemorrhagic </a:t>
            </a:r>
            <a:r>
              <a:rPr lang="en-US" dirty="0" err="1" smtClean="0"/>
              <a:t>cysteitis</a:t>
            </a:r>
            <a:r>
              <a:rPr lang="en-US" dirty="0" smtClean="0"/>
              <a:t>; </a:t>
            </a:r>
            <a:endParaRPr lang="en-GB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6037"/>
            <a:ext cx="8915400" cy="6811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2. </a:t>
            </a:r>
            <a:r>
              <a:rPr lang="en-GB" b="1" dirty="0" err="1" smtClean="0"/>
              <a:t>Melphalan</a:t>
            </a:r>
            <a:endParaRPr lang="en-GB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is first choice drug for multiple myeloma;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Adverse </a:t>
            </a:r>
            <a:r>
              <a:rPr lang="en-US" dirty="0" smtClean="0"/>
              <a:t>effects include </a:t>
            </a:r>
            <a:r>
              <a:rPr lang="en-US" dirty="0" err="1" smtClean="0"/>
              <a:t>myelosuppression</a:t>
            </a:r>
            <a:r>
              <a:rPr lang="en-US" dirty="0" smtClean="0"/>
              <a:t>, nausea, vomiting and alopecia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b="1" dirty="0" smtClean="0"/>
              <a:t>3. </a:t>
            </a:r>
            <a:r>
              <a:rPr lang="en-US" b="1" dirty="0" err="1" smtClean="0"/>
              <a:t>Chlorambucil</a:t>
            </a:r>
            <a:r>
              <a:rPr lang="en-US" b="1" dirty="0" smtClean="0"/>
              <a:t>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This is slowest acting.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It is first choice drug for CLL (chronic lymphocytic leukemia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It can be given oral and also IV.  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/>
              <a:t>Adverse effects include mild </a:t>
            </a:r>
            <a:r>
              <a:rPr lang="en-US" dirty="0" err="1" smtClean="0"/>
              <a:t>myelosuppression</a:t>
            </a:r>
            <a:r>
              <a:rPr lang="en-US" dirty="0" smtClean="0"/>
              <a:t>, alopecia, and rarely vomiting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91600" cy="6781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 smtClean="0"/>
              <a:t>B. </a:t>
            </a:r>
            <a:r>
              <a:rPr lang="en-US" b="1" u="sng" dirty="0" err="1" smtClean="0"/>
              <a:t>Nitrosoureas</a:t>
            </a:r>
            <a:r>
              <a:rPr lang="en-US" b="1" u="sng" dirty="0" smtClean="0"/>
              <a:t> :   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     1. </a:t>
            </a:r>
            <a:r>
              <a:rPr lang="en-US" b="1" u="sng" dirty="0" err="1" smtClean="0"/>
              <a:t>Carmustine</a:t>
            </a:r>
            <a:r>
              <a:rPr lang="en-US" b="1" u="sng" dirty="0" smtClean="0"/>
              <a:t>:</a:t>
            </a:r>
            <a:r>
              <a:rPr lang="en-US" dirty="0" smtClean="0"/>
              <a:t>  given IV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     2. </a:t>
            </a:r>
            <a:r>
              <a:rPr lang="en-US" b="1" u="sng" dirty="0" err="1" smtClean="0"/>
              <a:t>Lomustine</a:t>
            </a:r>
            <a:r>
              <a:rPr lang="en-US" b="1" u="sng" dirty="0" smtClean="0"/>
              <a:t>:</a:t>
            </a:r>
            <a:r>
              <a:rPr lang="en-US" dirty="0" smtClean="0"/>
              <a:t> oral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 smtClean="0"/>
              <a:t>Mechanism of action: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These drugs spontaneously form  :  </a:t>
            </a:r>
          </a:p>
          <a:p>
            <a:pPr marL="514350" indent="-514350">
              <a:lnSpc>
                <a:spcPct val="90000"/>
              </a:lnSpc>
              <a:buFontTx/>
              <a:buAutoNum type="alphaLcPeriod"/>
            </a:pPr>
            <a:r>
              <a:rPr lang="en-US" dirty="0" err="1" smtClean="0"/>
              <a:t>chloroethyl</a:t>
            </a:r>
            <a:r>
              <a:rPr lang="en-US" dirty="0" smtClean="0"/>
              <a:t> </a:t>
            </a:r>
            <a:r>
              <a:rPr lang="en-US" dirty="0" err="1" smtClean="0"/>
              <a:t>diazonium</a:t>
            </a:r>
            <a:r>
              <a:rPr lang="en-US" dirty="0" smtClean="0"/>
              <a:t> ion that </a:t>
            </a:r>
            <a:r>
              <a:rPr lang="en-US" dirty="0" err="1" smtClean="0"/>
              <a:t>alkylates</a:t>
            </a:r>
            <a:r>
              <a:rPr lang="en-US" dirty="0" smtClean="0"/>
              <a:t> DNA strands</a:t>
            </a:r>
          </a:p>
          <a:p>
            <a:pPr marL="514350" indent="-514350">
              <a:lnSpc>
                <a:spcPct val="90000"/>
              </a:lnSpc>
              <a:buNone/>
            </a:pPr>
            <a:r>
              <a:rPr lang="en-US" dirty="0" smtClean="0"/>
              <a:t>b. </a:t>
            </a:r>
            <a:r>
              <a:rPr lang="en-US" dirty="0" err="1" smtClean="0"/>
              <a:t>isocyanates</a:t>
            </a:r>
            <a:r>
              <a:rPr lang="en-US" dirty="0" smtClean="0"/>
              <a:t> : that cause protein </a:t>
            </a:r>
            <a:r>
              <a:rPr lang="en-US" dirty="0" err="1" smtClean="0"/>
              <a:t>carbamoylation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These drugs are highly lipid soluble , and easily enter CNS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 smtClean="0"/>
              <a:t>Uses: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They are primarily used for brain </a:t>
            </a:r>
            <a:r>
              <a:rPr lang="en-US" dirty="0" err="1" smtClean="0"/>
              <a:t>tumours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 smtClean="0"/>
              <a:t>Adverse effects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err="1" smtClean="0"/>
              <a:t>myelosuppression</a:t>
            </a:r>
            <a:r>
              <a:rPr lang="en-US" dirty="0" smtClean="0"/>
              <a:t> , vomiting,  and liver toxicity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 smtClean="0"/>
              <a:t>1. </a:t>
            </a:r>
            <a:r>
              <a:rPr lang="en-US" dirty="0" err="1" smtClean="0"/>
              <a:t>Antimetabolites</a:t>
            </a:r>
            <a:endParaRPr lang="en-US" dirty="0" smtClean="0"/>
          </a:p>
          <a:p>
            <a:pPr>
              <a:buNone/>
              <a:defRPr/>
            </a:pPr>
            <a:r>
              <a:rPr lang="en-US" dirty="0" smtClean="0"/>
              <a:t>2. Antibiotics </a:t>
            </a:r>
          </a:p>
          <a:p>
            <a:pPr>
              <a:buNone/>
              <a:defRPr/>
            </a:pPr>
            <a:r>
              <a:rPr lang="en-US" dirty="0" smtClean="0"/>
              <a:t>3. </a:t>
            </a:r>
            <a:r>
              <a:rPr lang="en-US" dirty="0" err="1" smtClean="0"/>
              <a:t>Alkylating</a:t>
            </a:r>
            <a:r>
              <a:rPr lang="en-US" dirty="0" smtClean="0"/>
              <a:t> agents</a:t>
            </a:r>
          </a:p>
          <a:p>
            <a:pPr>
              <a:buNone/>
              <a:defRPr/>
            </a:pPr>
            <a:r>
              <a:rPr lang="en-US" dirty="0" smtClean="0"/>
              <a:t>4. Microtubule inhibitors</a:t>
            </a:r>
          </a:p>
          <a:p>
            <a:pPr>
              <a:buNone/>
              <a:defRPr/>
            </a:pPr>
            <a:r>
              <a:rPr lang="en-US" dirty="0" smtClean="0"/>
              <a:t>5. Steroid hormones &amp; their antagonists</a:t>
            </a:r>
          </a:p>
          <a:p>
            <a:pPr>
              <a:buNone/>
              <a:defRPr/>
            </a:pPr>
            <a:r>
              <a:rPr lang="en-US" dirty="0" smtClean="0"/>
              <a:t>6. Monoclonal antibodies</a:t>
            </a:r>
          </a:p>
          <a:p>
            <a:pPr>
              <a:buNone/>
              <a:defRPr/>
            </a:pPr>
            <a:r>
              <a:rPr lang="en-US" dirty="0" smtClean="0"/>
              <a:t>7. Others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8915400" cy="6477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C. </a:t>
            </a:r>
            <a:r>
              <a:rPr lang="en-GB" b="1" dirty="0" err="1" smtClean="0"/>
              <a:t>Triazenes</a:t>
            </a:r>
            <a:endParaRPr lang="en-GB" b="1" dirty="0" smtClean="0"/>
          </a:p>
          <a:p>
            <a:pPr marL="514350" indent="-514350">
              <a:buAutoNum type="arabicPeriod"/>
            </a:pPr>
            <a:r>
              <a:rPr lang="en-US" b="1" dirty="0" err="1" smtClean="0"/>
              <a:t>Dacarbazine</a:t>
            </a:r>
            <a:r>
              <a:rPr lang="en-US" b="1" dirty="0" smtClean="0"/>
              <a:t>     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</a:t>
            </a:r>
            <a:r>
              <a:rPr lang="en-US" dirty="0" err="1" smtClean="0"/>
              <a:t>biotransformed</a:t>
            </a:r>
            <a:r>
              <a:rPr lang="en-US" dirty="0" smtClean="0"/>
              <a:t> in liver to active metabolite that can </a:t>
            </a:r>
            <a:r>
              <a:rPr lang="en-US" dirty="0" err="1" smtClean="0"/>
              <a:t>methylate</a:t>
            </a:r>
            <a:r>
              <a:rPr lang="en-US" dirty="0" smtClean="0"/>
              <a:t> DNA and RNA and thus inhibits DNA, RNA and protein synthesis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used IV mainly for the treatment of melanoma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Adverse effects include nausea, vomiting and </a:t>
            </a:r>
            <a:r>
              <a:rPr lang="en-US" dirty="0" err="1" smtClean="0"/>
              <a:t>myelosuppression</a:t>
            </a:r>
            <a:endParaRPr lang="en-US" b="1" dirty="0" smtClean="0"/>
          </a:p>
          <a:p>
            <a:pPr marL="514350" indent="-51435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Temozolomide</a:t>
            </a:r>
            <a:endParaRPr lang="en-US" b="1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It is </a:t>
            </a:r>
            <a:r>
              <a:rPr lang="en-US" dirty="0" err="1" smtClean="0"/>
              <a:t>biotransformed</a:t>
            </a:r>
            <a:r>
              <a:rPr lang="en-US" dirty="0" smtClean="0"/>
              <a:t> at physiological pH to active metabolite can </a:t>
            </a:r>
            <a:r>
              <a:rPr lang="en-US" dirty="0" err="1" smtClean="0"/>
              <a:t>methylate</a:t>
            </a:r>
            <a:r>
              <a:rPr lang="en-US" dirty="0" smtClean="0"/>
              <a:t> DNA and RNA and thus inhibits DNA, RNA and protein synthesis</a:t>
            </a:r>
            <a:endParaRPr lang="en-GB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839200" cy="58674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Unlike </a:t>
            </a:r>
            <a:r>
              <a:rPr lang="en-US" dirty="0" err="1" smtClean="0"/>
              <a:t>dacarbazine</a:t>
            </a:r>
            <a:r>
              <a:rPr lang="en-US" dirty="0" smtClean="0"/>
              <a:t>, </a:t>
            </a:r>
            <a:r>
              <a:rPr lang="en-US" dirty="0" err="1" smtClean="0"/>
              <a:t>temozolamide</a:t>
            </a:r>
            <a:r>
              <a:rPr lang="en-US" dirty="0" smtClean="0"/>
              <a:t> can </a:t>
            </a:r>
            <a:r>
              <a:rPr lang="en-US" dirty="0" err="1" smtClean="0"/>
              <a:t>pentrate</a:t>
            </a:r>
            <a:r>
              <a:rPr lang="en-US" dirty="0" smtClean="0"/>
              <a:t> blood brain barrier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Temozolamide</a:t>
            </a:r>
            <a:r>
              <a:rPr lang="en-US" dirty="0" smtClean="0"/>
              <a:t> is used orally in treatment of resistant brain tumors (</a:t>
            </a:r>
            <a:r>
              <a:rPr lang="en-US" dirty="0" err="1" smtClean="0"/>
              <a:t>gliomas</a:t>
            </a:r>
            <a:r>
              <a:rPr lang="en-US" dirty="0" smtClean="0"/>
              <a:t> &amp; </a:t>
            </a:r>
            <a:r>
              <a:rPr lang="en-US" dirty="0" err="1" smtClean="0"/>
              <a:t>anaplastic</a:t>
            </a:r>
            <a:r>
              <a:rPr lang="en-US" dirty="0" smtClean="0"/>
              <a:t> </a:t>
            </a:r>
            <a:r>
              <a:rPr lang="en-US" dirty="0" err="1" smtClean="0"/>
              <a:t>astrocytomas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Adverse effects include nausea, vomiting and </a:t>
            </a:r>
            <a:r>
              <a:rPr lang="en-US" dirty="0" err="1" smtClean="0"/>
              <a:t>myelosuppression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Antimetabolites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91600" cy="62484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Compounds bear structural similarity to a naturally occurring substance such as vitamins, nucleoside or amino acid.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Interfere with availability of normal </a:t>
            </a:r>
            <a:r>
              <a:rPr lang="en-US" u="sng" dirty="0" err="1" smtClean="0"/>
              <a:t>purine</a:t>
            </a:r>
            <a:r>
              <a:rPr lang="en-US" dirty="0" smtClean="0"/>
              <a:t> or </a:t>
            </a:r>
            <a:r>
              <a:rPr lang="en-US" u="sng" dirty="0" err="1" smtClean="0"/>
              <a:t>pyrimidine</a:t>
            </a:r>
            <a:r>
              <a:rPr lang="en-US" dirty="0" smtClean="0"/>
              <a:t> nucleotide precursors either by </a:t>
            </a:r>
            <a:r>
              <a:rPr lang="en-US" u="sng" dirty="0" smtClean="0"/>
              <a:t>inhibiting their synthesis</a:t>
            </a:r>
            <a:r>
              <a:rPr lang="en-US" dirty="0" smtClean="0"/>
              <a:t> or </a:t>
            </a:r>
            <a:r>
              <a:rPr lang="en-US" u="sng" dirty="0" smtClean="0"/>
              <a:t>by competing with them in DNA or RNA synthesis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Phase specific and act during DNA synthesis (S phase)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There are three major classes:</a:t>
            </a:r>
          </a:p>
          <a:p>
            <a:pPr marL="514350" indent="-514350">
              <a:buNone/>
            </a:pPr>
            <a:r>
              <a:rPr lang="en-GB" dirty="0" smtClean="0"/>
              <a:t>A. Folic acid analogues</a:t>
            </a:r>
          </a:p>
          <a:p>
            <a:pPr marL="514350" indent="-514350">
              <a:buNone/>
            </a:pPr>
            <a:r>
              <a:rPr lang="en-GB" dirty="0" smtClean="0"/>
              <a:t>B. </a:t>
            </a:r>
            <a:r>
              <a:rPr lang="en-GB" dirty="0" err="1" smtClean="0"/>
              <a:t>Purine</a:t>
            </a:r>
            <a:r>
              <a:rPr lang="en-GB" dirty="0" smtClean="0"/>
              <a:t> analogues </a:t>
            </a:r>
          </a:p>
          <a:p>
            <a:pPr marL="514350" indent="-514350">
              <a:buNone/>
            </a:pPr>
            <a:r>
              <a:rPr lang="en-GB" dirty="0" smtClean="0"/>
              <a:t>C. </a:t>
            </a:r>
            <a:r>
              <a:rPr lang="en-GB" dirty="0" err="1" smtClean="0"/>
              <a:t>Pyrimidine</a:t>
            </a:r>
            <a:r>
              <a:rPr lang="en-GB" dirty="0" smtClean="0"/>
              <a:t> analogues</a:t>
            </a:r>
          </a:p>
          <a:p>
            <a:pPr marL="514350" indent="-514350">
              <a:buNone/>
            </a:pPr>
            <a:endParaRPr lang="en-GB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A. Folic acid analogues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5791200" cy="617220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GB" b="1" dirty="0" err="1" smtClean="0"/>
              <a:t>Methotrexate</a:t>
            </a:r>
            <a:r>
              <a:rPr lang="en-GB" b="1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Structurally related to folic acid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Competitively inhibits </a:t>
            </a:r>
            <a:r>
              <a:rPr lang="en-US" u="sng" dirty="0" err="1" smtClean="0"/>
              <a:t>dihydrofolate</a:t>
            </a:r>
            <a:r>
              <a:rPr lang="en-US" u="sng" dirty="0" smtClean="0"/>
              <a:t> </a:t>
            </a:r>
            <a:r>
              <a:rPr lang="en-US" u="sng" dirty="0" err="1" smtClean="0"/>
              <a:t>reductase</a:t>
            </a:r>
            <a:r>
              <a:rPr lang="en-US" dirty="0" smtClean="0"/>
              <a:t> (DHFR), the enzyme that converts </a:t>
            </a:r>
            <a:r>
              <a:rPr lang="en-US" u="sng" dirty="0" smtClean="0"/>
              <a:t>folic acid</a:t>
            </a:r>
            <a:r>
              <a:rPr lang="en-US" dirty="0" smtClean="0"/>
              <a:t> to its active </a:t>
            </a:r>
            <a:r>
              <a:rPr lang="en-US" u="sng" dirty="0" err="1" smtClean="0"/>
              <a:t>tetrahydrofolic</a:t>
            </a:r>
            <a:r>
              <a:rPr lang="en-US" u="sng" dirty="0" smtClean="0"/>
              <a:t> acid</a:t>
            </a:r>
            <a:r>
              <a:rPr lang="en-US" dirty="0" smtClean="0"/>
              <a:t> </a:t>
            </a:r>
            <a:r>
              <a:rPr lang="en-US" u="sng" dirty="0" smtClean="0"/>
              <a:t>(FH4)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This results in decrease synthesis of </a:t>
            </a:r>
            <a:r>
              <a:rPr lang="en-US" u="sng" dirty="0" smtClean="0"/>
              <a:t>DNA, RNA &amp; protein</a:t>
            </a:r>
            <a:r>
              <a:rPr lang="en-US" dirty="0" smtClean="0"/>
              <a:t> and </a:t>
            </a:r>
            <a:r>
              <a:rPr lang="en-US" u="sng" dirty="0" smtClean="0"/>
              <a:t>ultimately cell death</a:t>
            </a:r>
            <a:endParaRPr lang="ar-JO" u="sng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Depletion of </a:t>
            </a:r>
            <a:r>
              <a:rPr lang="en-US" dirty="0" err="1" smtClean="0"/>
              <a:t>thymidine</a:t>
            </a:r>
            <a:r>
              <a:rPr lang="en-US" dirty="0" smtClean="0"/>
              <a:t> is the most prominent effect.</a:t>
            </a:r>
          </a:p>
          <a:p>
            <a:pPr marL="514350" indent="-514350">
              <a:buFont typeface="Wingdings" pitchFamily="2" charset="2"/>
              <a:buChar char="Ø"/>
            </a:pPr>
            <a:endParaRPr lang="en-GB" dirty="0"/>
          </a:p>
        </p:txBody>
      </p:sp>
      <p:pic>
        <p:nvPicPr>
          <p:cNvPr id="4" name="Picture 4" descr="methotrexate"/>
          <p:cNvPicPr>
            <a:picLocks noChangeAspect="1" noChangeArrowheads="1"/>
          </p:cNvPicPr>
          <p:nvPr/>
        </p:nvPicPr>
        <p:blipFill>
          <a:blip r:embed="rId2" cstate="print"/>
          <a:srcRect b="22551"/>
          <a:stretch>
            <a:fillRect/>
          </a:stretch>
        </p:blipFill>
        <p:spPr bwMode="auto">
          <a:xfrm>
            <a:off x="5912659" y="810000"/>
            <a:ext cx="3231341" cy="6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686800" cy="685799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Therapeutic uses</a:t>
            </a:r>
          </a:p>
          <a:p>
            <a:pPr algn="ctr">
              <a:buNone/>
            </a:pPr>
            <a:endParaRPr lang="en-GB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52400" y="533400"/>
            <a:ext cx="8991600" cy="632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combination with other drugs for: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Acute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lumphocytic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leukemia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Choriocarcinoma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</a:t>
            </a:r>
            <a:r>
              <a:rPr kumimoji="0" lang="en-US" sz="32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Burkitt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lymphoma in children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Breast cancer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- Head &amp; neck carcinoma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i="0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Inflammatory diseases: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sever psoriasis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rheumatoid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arthritis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B. </a:t>
            </a:r>
            <a:r>
              <a:rPr lang="en-GB" dirty="0" err="1" smtClean="0"/>
              <a:t>Purine</a:t>
            </a:r>
            <a:r>
              <a:rPr lang="en-GB" dirty="0" smtClean="0"/>
              <a:t> analogues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These drugs form nucleotides that mimic the natural nucleotide precursors of </a:t>
            </a:r>
            <a:r>
              <a:rPr lang="en-US" dirty="0" err="1" smtClean="0"/>
              <a:t>purines</a:t>
            </a:r>
            <a:r>
              <a:rPr lang="en-US" dirty="0" smtClean="0"/>
              <a:t>, and so incorporated into DNA instead of them leading to inhibition of normal DNA synthesis by DNA polymerase in proliferating cells</a:t>
            </a:r>
          </a:p>
          <a:p>
            <a:pPr marL="514350" indent="-514350">
              <a:buAutoNum type="arabicPeriod"/>
            </a:pPr>
            <a:r>
              <a:rPr lang="en-US" b="1" dirty="0" smtClean="0"/>
              <a:t>6- </a:t>
            </a:r>
            <a:r>
              <a:rPr lang="en-US" b="1" dirty="0" err="1" smtClean="0"/>
              <a:t>mercaptopurine</a:t>
            </a:r>
            <a:r>
              <a:rPr lang="en-US" b="1" dirty="0" smtClean="0"/>
              <a:t> (6-MP):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6-MP is converted to 6-thioinosinic acid mono phosphate (TIMP), which then inhibits </a:t>
            </a:r>
            <a:r>
              <a:rPr lang="en-US" dirty="0" err="1" smtClean="0"/>
              <a:t>purine</a:t>
            </a:r>
            <a:r>
              <a:rPr lang="en-US" dirty="0" smtClean="0"/>
              <a:t> synthesis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6-MP is used in maintenance of remission in acute lymphoblastic leukemia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Font typeface="Wingdings" pitchFamily="2" charset="2"/>
              <a:buChar char="Ø"/>
            </a:pPr>
            <a:endParaRPr lang="en-US" dirty="0" smtClean="0"/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58000"/>
          </a:xfrm>
        </p:spPr>
        <p:txBody>
          <a:bodyPr/>
          <a:lstStyle/>
          <a:p>
            <a:pPr>
              <a:buNone/>
            </a:pPr>
            <a:r>
              <a:rPr lang="en-GB" b="1" dirty="0" smtClean="0"/>
              <a:t>2. 6-thioguanine (6-TG):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6-TG is converted </a:t>
            </a:r>
            <a:r>
              <a:rPr lang="en-GB" dirty="0" err="1" smtClean="0"/>
              <a:t>intracellularly</a:t>
            </a:r>
            <a:r>
              <a:rPr lang="en-GB" dirty="0" smtClean="0"/>
              <a:t> to 6-thioguanine </a:t>
            </a:r>
            <a:r>
              <a:rPr lang="en-GB" dirty="0" err="1" smtClean="0"/>
              <a:t>monophosphate</a:t>
            </a:r>
            <a:r>
              <a:rPr lang="en-GB" dirty="0" smtClean="0"/>
              <a:t> (TGMP), which then inhibit </a:t>
            </a:r>
            <a:r>
              <a:rPr lang="en-GB" dirty="0" err="1" smtClean="0"/>
              <a:t>purine</a:t>
            </a:r>
            <a:r>
              <a:rPr lang="en-GB" dirty="0" smtClean="0"/>
              <a:t> synthesis.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TGMP also undergoes </a:t>
            </a:r>
            <a:r>
              <a:rPr lang="en-GB" dirty="0" err="1" smtClean="0"/>
              <a:t>phosphorylation</a:t>
            </a:r>
            <a:r>
              <a:rPr lang="en-GB" dirty="0" smtClean="0"/>
              <a:t> forming </a:t>
            </a:r>
            <a:r>
              <a:rPr lang="en-GB" dirty="0" err="1" smtClean="0"/>
              <a:t>deoxyribonucleotides</a:t>
            </a:r>
            <a:r>
              <a:rPr lang="en-GB" dirty="0" smtClean="0"/>
              <a:t> that are readily incorporated into RNA and DNA leading to </a:t>
            </a:r>
            <a:r>
              <a:rPr lang="en-GB" dirty="0" smtClean="0"/>
              <a:t>non-functional </a:t>
            </a:r>
            <a:r>
              <a:rPr lang="en-GB" dirty="0" smtClean="0"/>
              <a:t>RNA and DNA.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It is primarily used in treatment of acute non lymphocytic </a:t>
            </a:r>
            <a:r>
              <a:rPr lang="en-GB" dirty="0" err="1" smtClean="0"/>
              <a:t>leukemia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Font typeface="Wingdings" pitchFamily="2" charset="2"/>
              <a:buChar char="Ø"/>
            </a:pPr>
            <a:endParaRPr lang="en-GB" b="1" dirty="0" smtClean="0"/>
          </a:p>
          <a:p>
            <a:pPr>
              <a:buFont typeface="Wingdings" pitchFamily="2" charset="2"/>
              <a:buChar char="Ø"/>
            </a:pPr>
            <a:endParaRPr lang="en-GB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C. </a:t>
            </a:r>
            <a:r>
              <a:rPr lang="en-GB" dirty="0" err="1" smtClean="0"/>
              <a:t>Pyrimidine</a:t>
            </a:r>
            <a:r>
              <a:rPr lang="en-GB" dirty="0" smtClean="0"/>
              <a:t> analogues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6172200" cy="640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 smtClean="0"/>
              <a:t>1. 5-Fluorouracil (5-FU) :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5-FU is converted intra-</a:t>
            </a:r>
            <a:r>
              <a:rPr lang="en-US" sz="2800" dirty="0" err="1" smtClean="0"/>
              <a:t>cellularly</a:t>
            </a:r>
            <a:r>
              <a:rPr lang="en-US" sz="2800" dirty="0" smtClean="0"/>
              <a:t> into 5-FUTP (which inhibits RNA synthesis) and then 5-FdUTP which inhibits </a:t>
            </a:r>
            <a:r>
              <a:rPr lang="en-US" sz="2800" dirty="0" err="1" smtClean="0"/>
              <a:t>thymidylate</a:t>
            </a:r>
            <a:r>
              <a:rPr lang="en-US" sz="2800" dirty="0" smtClean="0"/>
              <a:t> </a:t>
            </a:r>
            <a:r>
              <a:rPr lang="en-US" sz="2800" dirty="0" err="1" smtClean="0"/>
              <a:t>synthase</a:t>
            </a:r>
            <a:r>
              <a:rPr lang="en-US" sz="2800" dirty="0" smtClean="0"/>
              <a:t>, and thus DNA synthesis.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5-FU is phase nonspecific, killing cells not only in S phase, but through out the cell cycle.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800" dirty="0" smtClean="0"/>
              <a:t>Treatment of slowly growing solid tumors (colorectal, breast, ovarian, pancreatic &amp; gastric </a:t>
            </a:r>
            <a:r>
              <a:rPr lang="en-US" sz="2800" dirty="0" smtClean="0"/>
              <a:t>carcinomas) </a:t>
            </a:r>
          </a:p>
          <a:p>
            <a:pPr>
              <a:lnSpc>
                <a:spcPct val="90000"/>
              </a:lnSpc>
              <a:buNone/>
            </a:pPr>
            <a:r>
              <a:rPr lang="en-GB" sz="1200" dirty="0" smtClean="0"/>
              <a:t>.</a:t>
            </a:r>
            <a:endParaRPr lang="en-US" sz="1200" dirty="0" smtClean="0"/>
          </a:p>
          <a:p>
            <a:pPr>
              <a:lnSpc>
                <a:spcPct val="90000"/>
              </a:lnSpc>
              <a:buNone/>
            </a:pPr>
            <a:endParaRPr lang="en-US" sz="2800" u="sng" dirty="0" smtClean="0"/>
          </a:p>
        </p:txBody>
      </p:sp>
      <p:pic>
        <p:nvPicPr>
          <p:cNvPr id="4" name="Picture 4" descr="5-F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471" y="609600"/>
            <a:ext cx="3028529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5798403"/>
            <a:ext cx="86106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GB" sz="1600" dirty="0" smtClean="0"/>
              <a:t>5-FUR = 5-fluorouridine; 5-FUMP = 5-fluorouridine </a:t>
            </a:r>
            <a:r>
              <a:rPr lang="en-GB" sz="1600" dirty="0" err="1" smtClean="0"/>
              <a:t>monophosphate</a:t>
            </a:r>
            <a:r>
              <a:rPr lang="en-GB" sz="1600" dirty="0" smtClean="0"/>
              <a:t>; 5-FUDP = 5-fluorouridine </a:t>
            </a:r>
            <a:r>
              <a:rPr lang="en-GB" sz="1600" dirty="0" err="1" smtClean="0"/>
              <a:t>diphosphate</a:t>
            </a:r>
            <a:r>
              <a:rPr lang="en-GB" sz="1600" dirty="0" smtClean="0"/>
              <a:t>; 5-FUTP = 5-fluorouridine </a:t>
            </a:r>
            <a:r>
              <a:rPr lang="en-GB" sz="1600" dirty="0" err="1" smtClean="0"/>
              <a:t>triphosphate</a:t>
            </a:r>
            <a:r>
              <a:rPr lang="en-GB" sz="1600" dirty="0" smtClean="0"/>
              <a:t>; </a:t>
            </a:r>
            <a:r>
              <a:rPr lang="en-GB" sz="1600" dirty="0" err="1" smtClean="0"/>
              <a:t>dUMP</a:t>
            </a:r>
            <a:r>
              <a:rPr lang="en-GB" sz="1600" dirty="0" smtClean="0"/>
              <a:t> = </a:t>
            </a:r>
            <a:r>
              <a:rPr lang="en-GB" sz="1600" dirty="0" err="1" smtClean="0"/>
              <a:t>deoxyuridine</a:t>
            </a:r>
            <a:r>
              <a:rPr lang="en-GB" sz="1600" dirty="0" smtClean="0"/>
              <a:t> </a:t>
            </a:r>
            <a:r>
              <a:rPr lang="en-GB" sz="1600" dirty="0" err="1" smtClean="0"/>
              <a:t>monophosphate</a:t>
            </a:r>
            <a:r>
              <a:rPr lang="en-GB" sz="1600" dirty="0" smtClean="0"/>
              <a:t>; </a:t>
            </a:r>
            <a:r>
              <a:rPr lang="en-GB" sz="1600" dirty="0" err="1" smtClean="0"/>
              <a:t>dTMP</a:t>
            </a:r>
            <a:r>
              <a:rPr lang="en-GB" sz="1600" dirty="0" smtClean="0"/>
              <a:t> = </a:t>
            </a:r>
            <a:r>
              <a:rPr lang="en-GB" sz="1600" dirty="0" err="1" smtClean="0"/>
              <a:t>deoxythymidine</a:t>
            </a:r>
            <a:r>
              <a:rPr lang="en-GB" sz="1600" dirty="0" smtClean="0"/>
              <a:t> </a:t>
            </a:r>
            <a:r>
              <a:rPr lang="en-GB" sz="1600" dirty="0" err="1" smtClean="0"/>
              <a:t>monophosphate</a:t>
            </a:r>
            <a:r>
              <a:rPr lang="en-GB" sz="1600" dirty="0" smtClean="0"/>
              <a:t>. 5-FdUMP = 5-fluorodeoxyuridine </a:t>
            </a:r>
            <a:r>
              <a:rPr lang="en-GB" sz="1600" dirty="0" err="1" smtClean="0"/>
              <a:t>monophosphate</a:t>
            </a:r>
            <a:endParaRPr lang="ar-JO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686800" cy="6629400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b="1" dirty="0" err="1" smtClean="0"/>
              <a:t>Cytarabine</a:t>
            </a:r>
            <a:r>
              <a:rPr lang="en-US" b="1" dirty="0" smtClean="0"/>
              <a:t> (</a:t>
            </a:r>
            <a:r>
              <a:rPr lang="en-US" b="1" dirty="0" err="1" smtClean="0"/>
              <a:t>Ara</a:t>
            </a:r>
            <a:r>
              <a:rPr lang="en-US" b="1" dirty="0" smtClean="0"/>
              <a:t>-C; cytosine </a:t>
            </a:r>
            <a:r>
              <a:rPr lang="en-US" b="1" dirty="0" err="1" smtClean="0"/>
              <a:t>arabinoside</a:t>
            </a:r>
            <a:r>
              <a:rPr lang="en-US" b="1" dirty="0" smtClean="0"/>
              <a:t>):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Its is activated by intracellular </a:t>
            </a:r>
            <a:r>
              <a:rPr lang="en-US" dirty="0" err="1" smtClean="0"/>
              <a:t>kinases</a:t>
            </a:r>
            <a:r>
              <a:rPr lang="en-US" dirty="0" smtClean="0"/>
              <a:t> to </a:t>
            </a:r>
            <a:r>
              <a:rPr lang="en-US" dirty="0" err="1" smtClean="0"/>
              <a:t>Ara</a:t>
            </a:r>
            <a:r>
              <a:rPr lang="en-US" dirty="0" smtClean="0"/>
              <a:t>-CTP (cytosine </a:t>
            </a:r>
            <a:r>
              <a:rPr lang="en-US" dirty="0" err="1" smtClean="0"/>
              <a:t>arabinoside</a:t>
            </a:r>
            <a:r>
              <a:rPr lang="en-US" dirty="0" smtClean="0"/>
              <a:t> </a:t>
            </a:r>
            <a:r>
              <a:rPr lang="en-US" dirty="0" err="1" smtClean="0"/>
              <a:t>triphosphate</a:t>
            </a:r>
            <a:r>
              <a:rPr lang="en-US" dirty="0" smtClean="0"/>
              <a:t>) which inhibits DNA </a:t>
            </a:r>
            <a:r>
              <a:rPr lang="en-US" dirty="0" smtClean="0"/>
              <a:t>synthesis</a:t>
            </a:r>
          </a:p>
          <a:p>
            <a:pPr marL="609600" indent="-609600">
              <a:lnSpc>
                <a:spcPct val="90000"/>
              </a:lnSpc>
              <a:buNone/>
            </a:pPr>
            <a:endParaRPr lang="en-US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Active nucleotide competitively inhibits DNA polymerase and thus blocks DNA synthesis leading to cell </a:t>
            </a:r>
            <a:r>
              <a:rPr lang="en-US" dirty="0" smtClean="0"/>
              <a:t>death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endParaRPr lang="en-US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It is an S-phase-specific </a:t>
            </a:r>
            <a:r>
              <a:rPr lang="en-US" dirty="0" smtClean="0"/>
              <a:t>agent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endParaRPr lang="en-US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Major clinical use is acute </a:t>
            </a:r>
            <a:r>
              <a:rPr lang="en-US" dirty="0" err="1" smtClean="0"/>
              <a:t>nonlymphocytic</a:t>
            </a:r>
            <a:r>
              <a:rPr lang="en-US" dirty="0" smtClean="0"/>
              <a:t> </a:t>
            </a:r>
            <a:r>
              <a:rPr lang="en-US" dirty="0" smtClean="0"/>
              <a:t>leukemia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3589A2FBBA34BA98C023B96F7816A" ma:contentTypeVersion="3" ma:contentTypeDescription="Create a new document." ma:contentTypeScope="" ma:versionID="724ac0f1ab59d04f97224bea12c4b66f">
  <xsd:schema xmlns:xsd="http://www.w3.org/2001/XMLSchema" xmlns:xs="http://www.w3.org/2001/XMLSchema" xmlns:p="http://schemas.microsoft.com/office/2006/metadata/properties" xmlns:ns2="0c8efdef-a088-4c17-a3f9-aa421808d996" targetNamespace="http://schemas.microsoft.com/office/2006/metadata/properties" ma:root="true" ma:fieldsID="d70d22f63a714fcac0e6097903067d42" ns2:_="">
    <xsd:import namespace="0c8efdef-a088-4c17-a3f9-aa421808d9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efdef-a088-4c17-a3f9-aa421808d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78A6FE-8597-4D5B-BDF1-84EB3C724965}"/>
</file>

<file path=customXml/itemProps2.xml><?xml version="1.0" encoding="utf-8"?>
<ds:datastoreItem xmlns:ds="http://schemas.openxmlformats.org/officeDocument/2006/customXml" ds:itemID="{C36A0464-DD7C-495B-A224-87240C31FF78}"/>
</file>

<file path=customXml/itemProps3.xml><?xml version="1.0" encoding="utf-8"?>
<ds:datastoreItem xmlns:ds="http://schemas.openxmlformats.org/officeDocument/2006/customXml" ds:itemID="{5B4A40F7-4B26-4766-A654-CE329ACDBF04}"/>
</file>

<file path=docProps/app.xml><?xml version="1.0" encoding="utf-8"?>
<Properties xmlns="http://schemas.openxmlformats.org/officeDocument/2006/extended-properties" xmlns:vt="http://schemas.openxmlformats.org/officeDocument/2006/docPropsVTypes">
  <TotalTime>4477</TotalTime>
  <Words>1228</Words>
  <Application>Microsoft Office PowerPoint</Application>
  <PresentationFormat>On-screen Show (4:3)</PresentationFormat>
  <Paragraphs>151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Anti-neoplastic Drugs I</vt:lpstr>
      <vt:lpstr>Anti-neoplastic Drugs</vt:lpstr>
      <vt:lpstr>1. Antimetabolites </vt:lpstr>
      <vt:lpstr>A. Folic acid analogues </vt:lpstr>
      <vt:lpstr>Slide 5</vt:lpstr>
      <vt:lpstr>B. Purine analogues</vt:lpstr>
      <vt:lpstr>Slide 7</vt:lpstr>
      <vt:lpstr>C. Pyrimidine analogues</vt:lpstr>
      <vt:lpstr>Slide 9</vt:lpstr>
      <vt:lpstr>main adverse effects of anti-metabolites</vt:lpstr>
      <vt:lpstr> 2. Antibiotics  </vt:lpstr>
      <vt:lpstr>Slide 12</vt:lpstr>
      <vt:lpstr>Slide 13</vt:lpstr>
      <vt:lpstr>Slide 14</vt:lpstr>
      <vt:lpstr>3. Alkylating agents</vt:lpstr>
      <vt:lpstr>A.  Nitrogen mustards :</vt:lpstr>
      <vt:lpstr>Slide 17</vt:lpstr>
      <vt:lpstr>Slide 18</vt:lpstr>
      <vt:lpstr>Slide 19</vt:lpstr>
      <vt:lpstr>Slide 20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Anti-neoplastic Drugs I</dc:title>
  <dc:creator>youssif</dc:creator>
  <cp:lastModifiedBy>dr.yousef</cp:lastModifiedBy>
  <cp:revision>28</cp:revision>
  <dcterms:created xsi:type="dcterms:W3CDTF">2006-08-16T00:00:00Z</dcterms:created>
  <dcterms:modified xsi:type="dcterms:W3CDTF">2016-03-22T13:07:18Z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0x0101001293589A2FBBA34BA98C023B96F7816A</vt:lpwstr>
  </property>
</Properties>
</file>