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7" r:id="rId2"/>
    <p:sldId id="276" r:id="rId3"/>
    <p:sldId id="261" r:id="rId4"/>
    <p:sldId id="277" r:id="rId5"/>
    <p:sldId id="275" r:id="rId6"/>
    <p:sldId id="274" r:id="rId7"/>
    <p:sldId id="279" r:id="rId8"/>
    <p:sldId id="281" r:id="rId9"/>
    <p:sldId id="280" r:id="rId10"/>
    <p:sldId id="293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263" r:id="rId31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230"/>
    <a:srgbClr val="BEB1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5" autoAdjust="0"/>
    <p:restoredTop sz="87455" autoAdjust="0"/>
  </p:normalViewPr>
  <p:slideViewPr>
    <p:cSldViewPr snapToGrid="0">
      <p:cViewPr varScale="1">
        <p:scale>
          <a:sx n="64" d="100"/>
          <a:sy n="64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42BC11-90CF-49FF-8D61-E8A8AAFE1BB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EFAF7DB-220E-474B-A306-B18848A2E64E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2000" dirty="0" smtClean="0">
              <a:latin typeface="Arial Black" panose="020B0A04020102020204" pitchFamily="34" charset="0"/>
            </a:rPr>
            <a:t>Water-soluble vitamins</a:t>
          </a:r>
        </a:p>
        <a:p>
          <a:r>
            <a:rPr lang="en-GB" sz="2000" dirty="0" smtClean="0">
              <a:solidFill>
                <a:srgbClr val="FF0000"/>
              </a:solidFill>
              <a:latin typeface="Arial Black" panose="020B0A04020102020204" pitchFamily="34" charset="0"/>
            </a:rPr>
            <a:t>(</a:t>
          </a:r>
          <a:r>
            <a:rPr lang="en-US" sz="2000" b="0" i="0" dirty="0" smtClean="0">
              <a:solidFill>
                <a:srgbClr val="FF0000"/>
              </a:solidFill>
            </a:rPr>
            <a:t>vitamin B </a:t>
          </a:r>
          <a:r>
            <a:rPr lang="en-US" sz="2000" b="0" i="0" dirty="0" smtClean="0">
              <a:solidFill>
                <a:srgbClr val="FF0000"/>
              </a:solidFill>
            </a:rPr>
            <a:t>group, and </a:t>
          </a:r>
          <a:r>
            <a:rPr lang="en-US" sz="2000" b="0" i="0" dirty="0" smtClean="0">
              <a:solidFill>
                <a:srgbClr val="FF0000"/>
              </a:solidFill>
            </a:rPr>
            <a:t>vitamin C</a:t>
          </a:r>
          <a:r>
            <a:rPr lang="en-GB" sz="2000" dirty="0" smtClean="0">
              <a:solidFill>
                <a:srgbClr val="FF0000"/>
              </a:solidFill>
              <a:latin typeface="Arial Black" panose="020B0A04020102020204" pitchFamily="34" charset="0"/>
            </a:rPr>
            <a:t>)</a:t>
          </a:r>
          <a:endParaRPr lang="en-US" sz="2000" dirty="0">
            <a:solidFill>
              <a:srgbClr val="FF0000"/>
            </a:solidFill>
          </a:endParaRPr>
        </a:p>
      </dgm:t>
    </dgm:pt>
    <dgm:pt modelId="{ADEA5C60-BA03-45CE-8AE4-87E8350E817F}" type="parTrans" cxnId="{E88E6FD0-5EE8-42CE-8AC4-D71962510EE7}">
      <dgm:prSet/>
      <dgm:spPr/>
      <dgm:t>
        <a:bodyPr/>
        <a:lstStyle/>
        <a:p>
          <a:endParaRPr lang="en-US"/>
        </a:p>
      </dgm:t>
    </dgm:pt>
    <dgm:pt modelId="{8655DB40-16AB-41AF-B7B9-C009642A6E8E}" type="sibTrans" cxnId="{E88E6FD0-5EE8-42CE-8AC4-D71962510EE7}">
      <dgm:prSet/>
      <dgm:spPr/>
      <dgm:t>
        <a:bodyPr/>
        <a:lstStyle/>
        <a:p>
          <a:endParaRPr lang="en-US"/>
        </a:p>
      </dgm:t>
    </dgm:pt>
    <dgm:pt modelId="{9CA7C66F-6CF9-4093-95BD-C861D9811AA0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sz="2000" dirty="0" smtClean="0">
              <a:latin typeface="Arial Black" panose="020B0A04020102020204" pitchFamily="34" charset="0"/>
            </a:rPr>
            <a:t>Fat-soluble vitamins</a:t>
          </a:r>
        </a:p>
        <a:p>
          <a:r>
            <a:rPr lang="en-GB" sz="2000" dirty="0" smtClean="0">
              <a:solidFill>
                <a:srgbClr val="FF0000"/>
              </a:solidFill>
              <a:latin typeface="Arial Black" panose="020B0A04020102020204" pitchFamily="34" charset="0"/>
            </a:rPr>
            <a:t>(</a:t>
          </a:r>
          <a:r>
            <a:rPr lang="en-US" sz="2000" b="0" i="0" dirty="0" smtClean="0">
              <a:solidFill>
                <a:srgbClr val="FF0000"/>
              </a:solidFill>
            </a:rPr>
            <a:t>vitamins A, D, E, and K</a:t>
          </a:r>
          <a:r>
            <a:rPr lang="en-GB" sz="1300" dirty="0" smtClean="0">
              <a:solidFill>
                <a:srgbClr val="FF0000"/>
              </a:solidFill>
              <a:latin typeface="Arial Black" panose="020B0A04020102020204" pitchFamily="34" charset="0"/>
            </a:rPr>
            <a:t>)</a:t>
          </a:r>
          <a:endParaRPr lang="en-US" sz="1300" dirty="0">
            <a:solidFill>
              <a:srgbClr val="FF0000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Basic Block List" title="SmartArt"/>
        </a:ext>
      </dgm:extLst>
    </dgm:pt>
    <dgm:pt modelId="{5C383048-3A83-419C-82E9-AA46D2B4FFD3}" type="parTrans" cxnId="{1A254136-9EEE-43D0-BC71-1289B085104A}">
      <dgm:prSet/>
      <dgm:spPr/>
      <dgm:t>
        <a:bodyPr/>
        <a:lstStyle/>
        <a:p>
          <a:endParaRPr lang="en-US"/>
        </a:p>
      </dgm:t>
    </dgm:pt>
    <dgm:pt modelId="{9AC506A7-F034-46F5-B26F-46FD22856FB4}" type="sibTrans" cxnId="{1A254136-9EEE-43D0-BC71-1289B085104A}">
      <dgm:prSet/>
      <dgm:spPr/>
      <dgm:t>
        <a:bodyPr/>
        <a:lstStyle/>
        <a:p>
          <a:endParaRPr lang="en-US"/>
        </a:p>
      </dgm:t>
    </dgm:pt>
    <dgm:pt modelId="{8AEC6483-23EF-4414-8E2A-6A005181899E}">
      <dgm:prSet phldrT="[Text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n-US" sz="2000" dirty="0" smtClean="0">
              <a:latin typeface="Arial Black" panose="020B0A04020102020204" pitchFamily="34" charset="0"/>
            </a:rPr>
            <a:t>Macro minerals</a:t>
          </a:r>
        </a:p>
        <a:p>
          <a:r>
            <a:rPr lang="en-GB" sz="2000" dirty="0" smtClean="0">
              <a:solidFill>
                <a:srgbClr val="FF0000"/>
              </a:solidFill>
              <a:latin typeface="Arial Black" panose="020B0A04020102020204" pitchFamily="34" charset="0"/>
            </a:rPr>
            <a:t>(</a:t>
          </a:r>
          <a:r>
            <a:rPr lang="en-US" sz="2000" b="0" i="0" dirty="0" smtClean="0">
              <a:solidFill>
                <a:srgbClr val="FF0000"/>
              </a:solidFill>
            </a:rPr>
            <a:t>sodium, potassium, calcium, phosphorus, magnesium, chlorine, and sulfur). </a:t>
          </a:r>
        </a:p>
        <a:p>
          <a:r>
            <a:rPr lang="en-US" sz="2000" b="0" i="0" dirty="0" smtClean="0"/>
            <a:t>(</a:t>
          </a:r>
          <a:r>
            <a:rPr lang="en-GB" sz="2000" dirty="0" smtClean="0">
              <a:latin typeface="Arial Black" panose="020B0A04020102020204" pitchFamily="34" charset="0"/>
            </a:rPr>
            <a:t>Grams)</a:t>
          </a:r>
          <a:endParaRPr lang="en-US" sz="2000" dirty="0"/>
        </a:p>
      </dgm:t>
    </dgm:pt>
    <dgm:pt modelId="{526DBE94-00A7-461E-AF61-51DFFA468BD0}" type="parTrans" cxnId="{976405B9-79B8-494E-A105-801AB128A327}">
      <dgm:prSet/>
      <dgm:spPr/>
      <dgm:t>
        <a:bodyPr/>
        <a:lstStyle/>
        <a:p>
          <a:endParaRPr lang="en-US"/>
        </a:p>
      </dgm:t>
    </dgm:pt>
    <dgm:pt modelId="{C81D2561-AE20-4589-919A-5479573342B0}" type="sibTrans" cxnId="{976405B9-79B8-494E-A105-801AB128A327}">
      <dgm:prSet/>
      <dgm:spPr/>
      <dgm:t>
        <a:bodyPr/>
        <a:lstStyle/>
        <a:p>
          <a:endParaRPr lang="en-US"/>
        </a:p>
      </dgm:t>
    </dgm:pt>
    <dgm:pt modelId="{056BF56F-CC43-4DDD-9D89-CA94DE101ECC}">
      <dgm:prSet phldrT="[Text]" custT="1"/>
      <dgm:spPr>
        <a:solidFill>
          <a:srgbClr val="F0E230"/>
        </a:solidFill>
      </dgm:spPr>
      <dgm:t>
        <a:bodyPr/>
        <a:lstStyle/>
        <a:p>
          <a:r>
            <a:rPr lang="en-US" sz="1400" dirty="0" smtClean="0">
              <a:latin typeface="Arial Black" panose="020B0A04020102020204" pitchFamily="34" charset="0"/>
            </a:rPr>
            <a:t>Micro minerals</a:t>
          </a:r>
        </a:p>
        <a:p>
          <a:r>
            <a:rPr lang="en-US" sz="1400" dirty="0" smtClean="0">
              <a:latin typeface="Arial Black" panose="020B0A04020102020204" pitchFamily="34" charset="0"/>
            </a:rPr>
            <a:t>Trace: </a:t>
          </a:r>
          <a:r>
            <a:rPr lang="en-US" sz="1400" dirty="0" smtClean="0">
              <a:solidFill>
                <a:srgbClr val="FF0000"/>
              </a:solidFill>
              <a:latin typeface="Arial Black" panose="020B0A04020102020204" pitchFamily="34" charset="0"/>
            </a:rPr>
            <a:t>(</a:t>
          </a:r>
          <a:r>
            <a:rPr lang="en-US" sz="1400" b="0" i="0" dirty="0" smtClean="0">
              <a:solidFill>
                <a:srgbClr val="FF0000"/>
              </a:solidFill>
            </a:rPr>
            <a:t>iron, fluorine, iodine, manganese, cobalt, copper, and zinc.) </a:t>
          </a:r>
          <a:r>
            <a:rPr lang="en-GB" sz="1400" dirty="0" smtClean="0">
              <a:latin typeface="Arial Black" panose="020B0A04020102020204" pitchFamily="34" charset="0"/>
            </a:rPr>
            <a:t>(milligrams )</a:t>
          </a:r>
          <a:endParaRPr lang="en-US" sz="1400" b="0" i="0" dirty="0" smtClean="0"/>
        </a:p>
        <a:p>
          <a:r>
            <a:rPr lang="en-US" sz="1400" b="0" i="0" dirty="0" smtClean="0">
              <a:latin typeface="Arial Black" panose="020B0A04020102020204" pitchFamily="34" charset="0"/>
            </a:rPr>
            <a:t>U</a:t>
          </a:r>
          <a:r>
            <a:rPr lang="en-US" sz="1400" dirty="0" smtClean="0">
              <a:latin typeface="Arial Black" panose="020B0A04020102020204" pitchFamily="34" charset="0"/>
            </a:rPr>
            <a:t>ltra trace elements</a:t>
          </a:r>
          <a:r>
            <a:rPr lang="en-US" sz="1400" dirty="0" smtClean="0">
              <a:solidFill>
                <a:srgbClr val="FF0000"/>
              </a:solidFill>
              <a:latin typeface="Arial Black" panose="020B0A04020102020204" pitchFamily="34" charset="0"/>
            </a:rPr>
            <a:t>: (</a:t>
          </a:r>
          <a:r>
            <a:rPr lang="en-US" sz="1400" b="0" i="0" dirty="0" smtClean="0">
              <a:solidFill>
                <a:srgbClr val="FF0000"/>
              </a:solidFill>
            </a:rPr>
            <a:t>silicon, nickel, chromium, lithium, molybdenum, and selenium).</a:t>
          </a:r>
          <a:endParaRPr lang="en-US" sz="1400" dirty="0" smtClean="0">
            <a:solidFill>
              <a:srgbClr val="FF0000"/>
            </a:solidFill>
            <a:latin typeface="Arial Black" panose="020B0A04020102020204" pitchFamily="34" charset="0"/>
          </a:endParaRPr>
        </a:p>
        <a:p>
          <a:r>
            <a:rPr lang="en-GB" sz="1400" dirty="0" smtClean="0">
              <a:latin typeface="Arial Black" panose="020B0A04020102020204" pitchFamily="34" charset="0"/>
            </a:rPr>
            <a:t>(micrograms)</a:t>
          </a:r>
          <a:endParaRPr lang="en-US" sz="1400" dirty="0"/>
        </a:p>
      </dgm:t>
    </dgm:pt>
    <dgm:pt modelId="{001921C4-E4A3-488C-B466-13D798BB2038}" type="parTrans" cxnId="{778F2B2A-B50E-4B4B-8031-BBB0BAF3076A}">
      <dgm:prSet/>
      <dgm:spPr/>
      <dgm:t>
        <a:bodyPr/>
        <a:lstStyle/>
        <a:p>
          <a:endParaRPr lang="en-US"/>
        </a:p>
      </dgm:t>
    </dgm:pt>
    <dgm:pt modelId="{B28DA56B-359A-427D-B40B-7C9A5E29DAD4}" type="sibTrans" cxnId="{778F2B2A-B50E-4B4B-8031-BBB0BAF3076A}">
      <dgm:prSet/>
      <dgm:spPr/>
      <dgm:t>
        <a:bodyPr/>
        <a:lstStyle/>
        <a:p>
          <a:endParaRPr lang="en-US"/>
        </a:p>
      </dgm:t>
    </dgm:pt>
    <dgm:pt modelId="{068CCA7D-1404-4068-AB93-6968EFC37502}" type="pres">
      <dgm:prSet presAssocID="{B842BC11-90CF-49FF-8D61-E8A8AAFE1BB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AA4FAF7-2B1B-440D-AB04-52061A8327A8}" type="pres">
      <dgm:prSet presAssocID="{0EFAF7DB-220E-474B-A306-B18848A2E64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6C629E-FD24-4979-AD6C-FF765663342C}" type="pres">
      <dgm:prSet presAssocID="{8655DB40-16AB-41AF-B7B9-C009642A6E8E}" presName="sibTrans" presStyleCnt="0"/>
      <dgm:spPr/>
    </dgm:pt>
    <dgm:pt modelId="{C593AB34-4B84-4F47-A09D-1663F9F71AFC}" type="pres">
      <dgm:prSet presAssocID="{9CA7C66F-6CF9-4093-95BD-C861D9811AA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D6466A-5AEB-4BDD-BDCC-43ADA92E714A}" type="pres">
      <dgm:prSet presAssocID="{9AC506A7-F034-46F5-B26F-46FD22856FB4}" presName="sibTrans" presStyleCnt="0"/>
      <dgm:spPr/>
    </dgm:pt>
    <dgm:pt modelId="{917D3CD9-BA5B-404E-931F-223BF970C99B}" type="pres">
      <dgm:prSet presAssocID="{8AEC6483-23EF-4414-8E2A-6A005181899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3BB6F-28BD-4A03-B872-7769C680243B}" type="pres">
      <dgm:prSet presAssocID="{C81D2561-AE20-4589-919A-5479573342B0}" presName="sibTrans" presStyleCnt="0"/>
      <dgm:spPr/>
    </dgm:pt>
    <dgm:pt modelId="{4F7EBD7D-DFCF-42D9-919C-E6E65091B79C}" type="pres">
      <dgm:prSet presAssocID="{056BF56F-CC43-4DDD-9D89-CA94DE101EC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E9781F-6C85-4C8B-A8C8-ACC68D56FD26}" type="presOf" srcId="{0EFAF7DB-220E-474B-A306-B18848A2E64E}" destId="{EAA4FAF7-2B1B-440D-AB04-52061A8327A8}" srcOrd="0" destOrd="0" presId="urn:microsoft.com/office/officeart/2005/8/layout/default"/>
    <dgm:cxn modelId="{778F2B2A-B50E-4B4B-8031-BBB0BAF3076A}" srcId="{B842BC11-90CF-49FF-8D61-E8A8AAFE1BB6}" destId="{056BF56F-CC43-4DDD-9D89-CA94DE101ECC}" srcOrd="3" destOrd="0" parTransId="{001921C4-E4A3-488C-B466-13D798BB2038}" sibTransId="{B28DA56B-359A-427D-B40B-7C9A5E29DAD4}"/>
    <dgm:cxn modelId="{4C41BE15-3799-4642-92AF-58F1C6904769}" type="presOf" srcId="{056BF56F-CC43-4DDD-9D89-CA94DE101ECC}" destId="{4F7EBD7D-DFCF-42D9-919C-E6E65091B79C}" srcOrd="0" destOrd="0" presId="urn:microsoft.com/office/officeart/2005/8/layout/default"/>
    <dgm:cxn modelId="{7095E1F8-4EDE-4430-B07D-B7175589A733}" type="presOf" srcId="{B842BC11-90CF-49FF-8D61-E8A8AAFE1BB6}" destId="{068CCA7D-1404-4068-AB93-6968EFC37502}" srcOrd="0" destOrd="0" presId="urn:microsoft.com/office/officeart/2005/8/layout/default"/>
    <dgm:cxn modelId="{E88E6FD0-5EE8-42CE-8AC4-D71962510EE7}" srcId="{B842BC11-90CF-49FF-8D61-E8A8AAFE1BB6}" destId="{0EFAF7DB-220E-474B-A306-B18848A2E64E}" srcOrd="0" destOrd="0" parTransId="{ADEA5C60-BA03-45CE-8AE4-87E8350E817F}" sibTransId="{8655DB40-16AB-41AF-B7B9-C009642A6E8E}"/>
    <dgm:cxn modelId="{1A254136-9EEE-43D0-BC71-1289B085104A}" srcId="{B842BC11-90CF-49FF-8D61-E8A8AAFE1BB6}" destId="{9CA7C66F-6CF9-4093-95BD-C861D9811AA0}" srcOrd="1" destOrd="0" parTransId="{5C383048-3A83-419C-82E9-AA46D2B4FFD3}" sibTransId="{9AC506A7-F034-46F5-B26F-46FD22856FB4}"/>
    <dgm:cxn modelId="{C2739289-C7F5-4C2B-8002-E64A84A3CCF1}" type="presOf" srcId="{9CA7C66F-6CF9-4093-95BD-C861D9811AA0}" destId="{C593AB34-4B84-4F47-A09D-1663F9F71AFC}" srcOrd="0" destOrd="0" presId="urn:microsoft.com/office/officeart/2005/8/layout/default"/>
    <dgm:cxn modelId="{4B3A68AC-F7E0-44C7-B1C8-7CD80B465A26}" type="presOf" srcId="{8AEC6483-23EF-4414-8E2A-6A005181899E}" destId="{917D3CD9-BA5B-404E-931F-223BF970C99B}" srcOrd="0" destOrd="0" presId="urn:microsoft.com/office/officeart/2005/8/layout/default"/>
    <dgm:cxn modelId="{976405B9-79B8-494E-A105-801AB128A327}" srcId="{B842BC11-90CF-49FF-8D61-E8A8AAFE1BB6}" destId="{8AEC6483-23EF-4414-8E2A-6A005181899E}" srcOrd="2" destOrd="0" parTransId="{526DBE94-00A7-461E-AF61-51DFFA468BD0}" sibTransId="{C81D2561-AE20-4589-919A-5479573342B0}"/>
    <dgm:cxn modelId="{BC5FF21A-43E7-485A-B596-C5AADF327B05}" type="presParOf" srcId="{068CCA7D-1404-4068-AB93-6968EFC37502}" destId="{EAA4FAF7-2B1B-440D-AB04-52061A8327A8}" srcOrd="0" destOrd="0" presId="urn:microsoft.com/office/officeart/2005/8/layout/default"/>
    <dgm:cxn modelId="{7DBDEB3C-0922-4C11-B032-8800766EAAC7}" type="presParOf" srcId="{068CCA7D-1404-4068-AB93-6968EFC37502}" destId="{D86C629E-FD24-4979-AD6C-FF765663342C}" srcOrd="1" destOrd="0" presId="urn:microsoft.com/office/officeart/2005/8/layout/default"/>
    <dgm:cxn modelId="{613FE1F9-EF48-4B26-8AF0-FACA67BF29EB}" type="presParOf" srcId="{068CCA7D-1404-4068-AB93-6968EFC37502}" destId="{C593AB34-4B84-4F47-A09D-1663F9F71AFC}" srcOrd="2" destOrd="0" presId="urn:microsoft.com/office/officeart/2005/8/layout/default"/>
    <dgm:cxn modelId="{40AAE183-EE4F-4AB0-9437-11D5128906F3}" type="presParOf" srcId="{068CCA7D-1404-4068-AB93-6968EFC37502}" destId="{5AD6466A-5AEB-4BDD-BDCC-43ADA92E714A}" srcOrd="3" destOrd="0" presId="urn:microsoft.com/office/officeart/2005/8/layout/default"/>
    <dgm:cxn modelId="{0859D5FC-F1F1-41ED-AFE7-9ED996860B28}" type="presParOf" srcId="{068CCA7D-1404-4068-AB93-6968EFC37502}" destId="{917D3CD9-BA5B-404E-931F-223BF970C99B}" srcOrd="4" destOrd="0" presId="urn:microsoft.com/office/officeart/2005/8/layout/default"/>
    <dgm:cxn modelId="{235E33CA-9331-4C4F-9FB8-E86BD246400B}" type="presParOf" srcId="{068CCA7D-1404-4068-AB93-6968EFC37502}" destId="{D803BB6F-28BD-4A03-B872-7769C680243B}" srcOrd="5" destOrd="0" presId="urn:microsoft.com/office/officeart/2005/8/layout/default"/>
    <dgm:cxn modelId="{B063FF6D-1F2D-472D-8B4C-B6A378A09833}" type="presParOf" srcId="{068CCA7D-1404-4068-AB93-6968EFC37502}" destId="{4F7EBD7D-DFCF-42D9-919C-E6E65091B79C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F5EFC9-462F-4A07-A064-6EA3AA00CE86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0332921-4E38-4115-995C-092D8A79AF12}">
      <dgm:prSet phldrT="[Text]"/>
      <dgm:spPr/>
      <dgm:t>
        <a:bodyPr/>
        <a:lstStyle/>
        <a:p>
          <a:r>
            <a:rPr lang="en-GB" dirty="0" smtClean="0"/>
            <a:t>Organic</a:t>
          </a:r>
          <a:endParaRPr lang="en-US" dirty="0"/>
        </a:p>
      </dgm:t>
    </dgm:pt>
    <dgm:pt modelId="{DE24F4FB-B859-4B4E-93EA-EB91F920B69A}" type="parTrans" cxnId="{044EE7C4-CD83-4DA2-B2C2-3BA721E43554}">
      <dgm:prSet/>
      <dgm:spPr/>
      <dgm:t>
        <a:bodyPr/>
        <a:lstStyle/>
        <a:p>
          <a:endParaRPr lang="en-US"/>
        </a:p>
      </dgm:t>
    </dgm:pt>
    <dgm:pt modelId="{295CA948-AE90-4AC4-AA3D-40131D6B0A66}" type="sibTrans" cxnId="{044EE7C4-CD83-4DA2-B2C2-3BA721E43554}">
      <dgm:prSet/>
      <dgm:spPr/>
      <dgm:t>
        <a:bodyPr/>
        <a:lstStyle/>
        <a:p>
          <a:endParaRPr lang="en-US"/>
        </a:p>
      </dgm:t>
    </dgm:pt>
    <dgm:pt modelId="{5D33A0AC-AC58-4CE5-BF50-3081E4AD18CF}">
      <dgm:prSet phldrT="[Text]" phldr="1"/>
      <dgm:spPr/>
      <dgm:t>
        <a:bodyPr/>
        <a:lstStyle/>
        <a:p>
          <a:endParaRPr lang="en-US"/>
        </a:p>
      </dgm:t>
    </dgm:pt>
    <dgm:pt modelId="{F0403547-3D7E-4884-8A6B-252DE2CE14CC}" type="parTrans" cxnId="{CE227462-9210-483D-B21E-F1A830C50256}">
      <dgm:prSet/>
      <dgm:spPr/>
      <dgm:t>
        <a:bodyPr/>
        <a:lstStyle/>
        <a:p>
          <a:endParaRPr lang="en-US"/>
        </a:p>
      </dgm:t>
    </dgm:pt>
    <dgm:pt modelId="{8EFC84DC-F79F-451E-898A-20DA0DB1ACE4}" type="sibTrans" cxnId="{CE227462-9210-483D-B21E-F1A830C50256}">
      <dgm:prSet/>
      <dgm:spPr/>
      <dgm:t>
        <a:bodyPr/>
        <a:lstStyle/>
        <a:p>
          <a:endParaRPr lang="en-US"/>
        </a:p>
      </dgm:t>
    </dgm:pt>
    <dgm:pt modelId="{DD9B2597-0C69-422C-8A9E-952D5444CC59}">
      <dgm:prSet phldrT="[Text]" phldr="1"/>
      <dgm:spPr/>
      <dgm:t>
        <a:bodyPr/>
        <a:lstStyle/>
        <a:p>
          <a:endParaRPr lang="en-US"/>
        </a:p>
      </dgm:t>
    </dgm:pt>
    <dgm:pt modelId="{56D4111D-6079-4A7C-9328-41EFCBE8666D}" type="parTrans" cxnId="{997B695D-2418-4EFB-B39D-0CF0DBDE5348}">
      <dgm:prSet/>
      <dgm:spPr/>
      <dgm:t>
        <a:bodyPr/>
        <a:lstStyle/>
        <a:p>
          <a:endParaRPr lang="en-US"/>
        </a:p>
      </dgm:t>
    </dgm:pt>
    <dgm:pt modelId="{A7F4B68A-8716-4811-B9C7-AEEE9B55B078}" type="sibTrans" cxnId="{997B695D-2418-4EFB-B39D-0CF0DBDE5348}">
      <dgm:prSet/>
      <dgm:spPr/>
      <dgm:t>
        <a:bodyPr/>
        <a:lstStyle/>
        <a:p>
          <a:endParaRPr lang="en-US"/>
        </a:p>
      </dgm:t>
    </dgm:pt>
    <dgm:pt modelId="{46FE75A6-02A3-47EC-B5E2-137EF1187C87}">
      <dgm:prSet phldrT="[Text]"/>
      <dgm:spPr/>
      <dgm:t>
        <a:bodyPr/>
        <a:lstStyle/>
        <a:p>
          <a:r>
            <a:rPr lang="en-GB" dirty="0" smtClean="0"/>
            <a:t>Inorganic</a:t>
          </a:r>
          <a:endParaRPr lang="en-US" dirty="0"/>
        </a:p>
      </dgm:t>
    </dgm:pt>
    <dgm:pt modelId="{F3AA3DFE-E854-43C8-922B-1B6ECEA28FD0}" type="parTrans" cxnId="{8B22F00F-FF77-4DBD-94C0-F5D7DC32D24E}">
      <dgm:prSet/>
      <dgm:spPr/>
      <dgm:t>
        <a:bodyPr/>
        <a:lstStyle/>
        <a:p>
          <a:endParaRPr lang="en-US"/>
        </a:p>
      </dgm:t>
    </dgm:pt>
    <dgm:pt modelId="{0F3676DF-2C3F-416E-BE83-AC9ED78FC89C}" type="sibTrans" cxnId="{8B22F00F-FF77-4DBD-94C0-F5D7DC32D24E}">
      <dgm:prSet/>
      <dgm:spPr/>
      <dgm:t>
        <a:bodyPr/>
        <a:lstStyle/>
        <a:p>
          <a:endParaRPr lang="en-US"/>
        </a:p>
      </dgm:t>
    </dgm:pt>
    <dgm:pt modelId="{93651F6F-6AB3-430B-97EA-295CB72B4A4B}">
      <dgm:prSet phldrT="[Text]" phldr="1"/>
      <dgm:spPr/>
      <dgm:t>
        <a:bodyPr/>
        <a:lstStyle/>
        <a:p>
          <a:endParaRPr lang="en-US"/>
        </a:p>
      </dgm:t>
    </dgm:pt>
    <dgm:pt modelId="{56079CED-E98A-45E3-8CD6-D2B7E0AC39C9}" type="parTrans" cxnId="{7B2BE2F3-4CD7-4AEE-B2D5-648FCE67E9A1}">
      <dgm:prSet/>
      <dgm:spPr/>
      <dgm:t>
        <a:bodyPr/>
        <a:lstStyle/>
        <a:p>
          <a:endParaRPr lang="en-US"/>
        </a:p>
      </dgm:t>
    </dgm:pt>
    <dgm:pt modelId="{43EACB19-50B6-4F94-9F57-3F833163BFF3}" type="sibTrans" cxnId="{7B2BE2F3-4CD7-4AEE-B2D5-648FCE67E9A1}">
      <dgm:prSet/>
      <dgm:spPr/>
      <dgm:t>
        <a:bodyPr/>
        <a:lstStyle/>
        <a:p>
          <a:endParaRPr lang="en-US"/>
        </a:p>
      </dgm:t>
    </dgm:pt>
    <dgm:pt modelId="{A2BADDB0-0D7C-4933-A51B-FB3E3312560F}">
      <dgm:prSet phldrT="[Text]" phldr="1"/>
      <dgm:spPr/>
      <dgm:t>
        <a:bodyPr/>
        <a:lstStyle/>
        <a:p>
          <a:endParaRPr lang="en-US"/>
        </a:p>
      </dgm:t>
    </dgm:pt>
    <dgm:pt modelId="{6195364D-E6DB-411B-A5CA-6ACFD100F932}" type="parTrans" cxnId="{318189E2-A83E-4F32-9B44-54A1141F5C8E}">
      <dgm:prSet/>
      <dgm:spPr/>
      <dgm:t>
        <a:bodyPr/>
        <a:lstStyle/>
        <a:p>
          <a:endParaRPr lang="en-US"/>
        </a:p>
      </dgm:t>
    </dgm:pt>
    <dgm:pt modelId="{5ED40E5D-9DB3-46B5-8121-6774F327E6E5}" type="sibTrans" cxnId="{318189E2-A83E-4F32-9B44-54A1141F5C8E}">
      <dgm:prSet/>
      <dgm:spPr/>
      <dgm:t>
        <a:bodyPr/>
        <a:lstStyle/>
        <a:p>
          <a:endParaRPr lang="en-US"/>
        </a:p>
      </dgm:t>
    </dgm:pt>
    <dgm:pt modelId="{6EEA1B09-6558-49C1-8F10-F0743AAC3313}" type="pres">
      <dgm:prSet presAssocID="{E1F5EFC9-462F-4A07-A064-6EA3AA00CE8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C15A1AB-FCA2-4CD0-928C-8196E7030EBC}" type="pres">
      <dgm:prSet presAssocID="{60332921-4E38-4115-995C-092D8A79AF12}" presName="linNode" presStyleCnt="0"/>
      <dgm:spPr/>
    </dgm:pt>
    <dgm:pt modelId="{7B7EA2A3-BDA9-4ED3-A554-871287DA6A57}" type="pres">
      <dgm:prSet presAssocID="{60332921-4E38-4115-995C-092D8A79AF12}" presName="parentShp" presStyleLbl="node1" presStyleIdx="0" presStyleCnt="2" custLinFactNeighborY="8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AF1816-5484-4CFA-A136-1E9E8BD34BE6}" type="pres">
      <dgm:prSet presAssocID="{60332921-4E38-4115-995C-092D8A79AF12}" presName="childShp" presStyleLbl="bgAccFollowNode1" presStyleIdx="0" presStyleCnt="2" custLinFactX="-10455" custLinFactNeighborX="-100000" custLinFactNeighborY="-53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75007A-E8BD-4ADC-8552-8357CA0E244B}" type="pres">
      <dgm:prSet presAssocID="{295CA948-AE90-4AC4-AA3D-40131D6B0A66}" presName="spacing" presStyleCnt="0"/>
      <dgm:spPr/>
    </dgm:pt>
    <dgm:pt modelId="{41991869-DB37-40C3-BD1C-9C4E1AE36C0B}" type="pres">
      <dgm:prSet presAssocID="{46FE75A6-02A3-47EC-B5E2-137EF1187C87}" presName="linNode" presStyleCnt="0"/>
      <dgm:spPr/>
    </dgm:pt>
    <dgm:pt modelId="{EF4951B7-A20A-4888-8809-7E028D988E56}" type="pres">
      <dgm:prSet presAssocID="{46FE75A6-02A3-47EC-B5E2-137EF1187C87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89F681-F721-46F4-8487-9E8A9A3392D9}" type="pres">
      <dgm:prSet presAssocID="{46FE75A6-02A3-47EC-B5E2-137EF1187C87}" presName="childShp" presStyleLbl="bgAccFollowNode1" presStyleIdx="1" presStyleCnt="2" custLinFactNeighborX="-98545" custLinFactNeighborY="-8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2BE2F3-4CD7-4AEE-B2D5-648FCE67E9A1}" srcId="{46FE75A6-02A3-47EC-B5E2-137EF1187C87}" destId="{93651F6F-6AB3-430B-97EA-295CB72B4A4B}" srcOrd="0" destOrd="0" parTransId="{56079CED-E98A-45E3-8CD6-D2B7E0AC39C9}" sibTransId="{43EACB19-50B6-4F94-9F57-3F833163BFF3}"/>
    <dgm:cxn modelId="{318189E2-A83E-4F32-9B44-54A1141F5C8E}" srcId="{46FE75A6-02A3-47EC-B5E2-137EF1187C87}" destId="{A2BADDB0-0D7C-4933-A51B-FB3E3312560F}" srcOrd="1" destOrd="0" parTransId="{6195364D-E6DB-411B-A5CA-6ACFD100F932}" sibTransId="{5ED40E5D-9DB3-46B5-8121-6774F327E6E5}"/>
    <dgm:cxn modelId="{2110EAE8-9CA3-4590-AC61-F886B4DD49ED}" type="presOf" srcId="{E1F5EFC9-462F-4A07-A064-6EA3AA00CE86}" destId="{6EEA1B09-6558-49C1-8F10-F0743AAC3313}" srcOrd="0" destOrd="0" presId="urn:microsoft.com/office/officeart/2005/8/layout/vList6"/>
    <dgm:cxn modelId="{5E102147-F941-41BE-B850-5FFCF9F7CFAB}" type="presOf" srcId="{60332921-4E38-4115-995C-092D8A79AF12}" destId="{7B7EA2A3-BDA9-4ED3-A554-871287DA6A57}" srcOrd="0" destOrd="0" presId="urn:microsoft.com/office/officeart/2005/8/layout/vList6"/>
    <dgm:cxn modelId="{D0869DAA-8449-4BE0-86EC-6F3101ACFC70}" type="presOf" srcId="{46FE75A6-02A3-47EC-B5E2-137EF1187C87}" destId="{EF4951B7-A20A-4888-8809-7E028D988E56}" srcOrd="0" destOrd="0" presId="urn:microsoft.com/office/officeart/2005/8/layout/vList6"/>
    <dgm:cxn modelId="{997B695D-2418-4EFB-B39D-0CF0DBDE5348}" srcId="{60332921-4E38-4115-995C-092D8A79AF12}" destId="{DD9B2597-0C69-422C-8A9E-952D5444CC59}" srcOrd="1" destOrd="0" parTransId="{56D4111D-6079-4A7C-9328-41EFCBE8666D}" sibTransId="{A7F4B68A-8716-4811-B9C7-AEEE9B55B078}"/>
    <dgm:cxn modelId="{2F05F741-29F5-4116-A376-8DBA87D88179}" type="presOf" srcId="{DD9B2597-0C69-422C-8A9E-952D5444CC59}" destId="{66AF1816-5484-4CFA-A136-1E9E8BD34BE6}" srcOrd="0" destOrd="1" presId="urn:microsoft.com/office/officeart/2005/8/layout/vList6"/>
    <dgm:cxn modelId="{8B22F00F-FF77-4DBD-94C0-F5D7DC32D24E}" srcId="{E1F5EFC9-462F-4A07-A064-6EA3AA00CE86}" destId="{46FE75A6-02A3-47EC-B5E2-137EF1187C87}" srcOrd="1" destOrd="0" parTransId="{F3AA3DFE-E854-43C8-922B-1B6ECEA28FD0}" sibTransId="{0F3676DF-2C3F-416E-BE83-AC9ED78FC89C}"/>
    <dgm:cxn modelId="{CE227462-9210-483D-B21E-F1A830C50256}" srcId="{60332921-4E38-4115-995C-092D8A79AF12}" destId="{5D33A0AC-AC58-4CE5-BF50-3081E4AD18CF}" srcOrd="0" destOrd="0" parTransId="{F0403547-3D7E-4884-8A6B-252DE2CE14CC}" sibTransId="{8EFC84DC-F79F-451E-898A-20DA0DB1ACE4}"/>
    <dgm:cxn modelId="{33E85359-F8D8-4EBB-BCD3-1DB981E4836F}" type="presOf" srcId="{93651F6F-6AB3-430B-97EA-295CB72B4A4B}" destId="{E789F681-F721-46F4-8487-9E8A9A3392D9}" srcOrd="0" destOrd="0" presId="urn:microsoft.com/office/officeart/2005/8/layout/vList6"/>
    <dgm:cxn modelId="{044EE7C4-CD83-4DA2-B2C2-3BA721E43554}" srcId="{E1F5EFC9-462F-4A07-A064-6EA3AA00CE86}" destId="{60332921-4E38-4115-995C-092D8A79AF12}" srcOrd="0" destOrd="0" parTransId="{DE24F4FB-B859-4B4E-93EA-EB91F920B69A}" sibTransId="{295CA948-AE90-4AC4-AA3D-40131D6B0A66}"/>
    <dgm:cxn modelId="{63E2C195-15AD-4234-A3CC-02A1BCF7CB5E}" type="presOf" srcId="{A2BADDB0-0D7C-4933-A51B-FB3E3312560F}" destId="{E789F681-F721-46F4-8487-9E8A9A3392D9}" srcOrd="0" destOrd="1" presId="urn:microsoft.com/office/officeart/2005/8/layout/vList6"/>
    <dgm:cxn modelId="{02872295-6D5E-4B8A-B57E-9C0FE9A94F06}" type="presOf" srcId="{5D33A0AC-AC58-4CE5-BF50-3081E4AD18CF}" destId="{66AF1816-5484-4CFA-A136-1E9E8BD34BE6}" srcOrd="0" destOrd="0" presId="urn:microsoft.com/office/officeart/2005/8/layout/vList6"/>
    <dgm:cxn modelId="{1783F0C3-A28E-4E85-8F40-30973AA62776}" type="presParOf" srcId="{6EEA1B09-6558-49C1-8F10-F0743AAC3313}" destId="{EC15A1AB-FCA2-4CD0-928C-8196E7030EBC}" srcOrd="0" destOrd="0" presId="urn:microsoft.com/office/officeart/2005/8/layout/vList6"/>
    <dgm:cxn modelId="{F1344659-BC88-4555-A227-75F3683BA93B}" type="presParOf" srcId="{EC15A1AB-FCA2-4CD0-928C-8196E7030EBC}" destId="{7B7EA2A3-BDA9-4ED3-A554-871287DA6A57}" srcOrd="0" destOrd="0" presId="urn:microsoft.com/office/officeart/2005/8/layout/vList6"/>
    <dgm:cxn modelId="{7CE14A1E-0D2C-497C-B3EC-FD242B4ED54C}" type="presParOf" srcId="{EC15A1AB-FCA2-4CD0-928C-8196E7030EBC}" destId="{66AF1816-5484-4CFA-A136-1E9E8BD34BE6}" srcOrd="1" destOrd="0" presId="urn:microsoft.com/office/officeart/2005/8/layout/vList6"/>
    <dgm:cxn modelId="{13B1BCFC-27B3-4917-A4F5-89FB5F589E41}" type="presParOf" srcId="{6EEA1B09-6558-49C1-8F10-F0743AAC3313}" destId="{7375007A-E8BD-4ADC-8552-8357CA0E244B}" srcOrd="1" destOrd="0" presId="urn:microsoft.com/office/officeart/2005/8/layout/vList6"/>
    <dgm:cxn modelId="{BF2CA91D-848C-4278-9651-5FFE1B333EF2}" type="presParOf" srcId="{6EEA1B09-6558-49C1-8F10-F0743AAC3313}" destId="{41991869-DB37-40C3-BD1C-9C4E1AE36C0B}" srcOrd="2" destOrd="0" presId="urn:microsoft.com/office/officeart/2005/8/layout/vList6"/>
    <dgm:cxn modelId="{A7F0300B-23A7-4836-B3C5-11A45A35291C}" type="presParOf" srcId="{41991869-DB37-40C3-BD1C-9C4E1AE36C0B}" destId="{EF4951B7-A20A-4888-8809-7E028D988E56}" srcOrd="0" destOrd="0" presId="urn:microsoft.com/office/officeart/2005/8/layout/vList6"/>
    <dgm:cxn modelId="{DB32C08E-DBE2-4AAE-975F-11DB0D8EADD6}" type="presParOf" srcId="{41991869-DB37-40C3-BD1C-9C4E1AE36C0B}" destId="{E789F681-F721-46F4-8487-9E8A9A3392D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4FAF7-2B1B-440D-AB04-52061A8327A8}">
      <dsp:nvSpPr>
        <dsp:cNvPr id="0" name=""/>
        <dsp:cNvSpPr/>
      </dsp:nvSpPr>
      <dsp:spPr>
        <a:xfrm>
          <a:off x="171337" y="1423"/>
          <a:ext cx="3892527" cy="2335516"/>
        </a:xfrm>
        <a:prstGeom prst="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 Black" panose="020B0A04020102020204" pitchFamily="34" charset="0"/>
            </a:rPr>
            <a:t>Water-soluble vitamins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rgbClr val="FF0000"/>
              </a:solidFill>
              <a:latin typeface="Arial Black" panose="020B0A04020102020204" pitchFamily="34" charset="0"/>
            </a:rPr>
            <a:t>(</a:t>
          </a:r>
          <a:r>
            <a:rPr lang="en-US" sz="2000" b="0" i="0" kern="1200" dirty="0" smtClean="0">
              <a:solidFill>
                <a:srgbClr val="FF0000"/>
              </a:solidFill>
            </a:rPr>
            <a:t>vitamin B </a:t>
          </a:r>
          <a:r>
            <a:rPr lang="en-US" sz="2000" b="0" i="0" kern="1200" dirty="0" smtClean="0">
              <a:solidFill>
                <a:srgbClr val="FF0000"/>
              </a:solidFill>
            </a:rPr>
            <a:t>group, and </a:t>
          </a:r>
          <a:r>
            <a:rPr lang="en-US" sz="2000" b="0" i="0" kern="1200" dirty="0" smtClean="0">
              <a:solidFill>
                <a:srgbClr val="FF0000"/>
              </a:solidFill>
            </a:rPr>
            <a:t>vitamin C</a:t>
          </a:r>
          <a:r>
            <a:rPr lang="en-GB" sz="2000" kern="1200" dirty="0" smtClean="0">
              <a:solidFill>
                <a:srgbClr val="FF0000"/>
              </a:solidFill>
              <a:latin typeface="Arial Black" panose="020B0A04020102020204" pitchFamily="34" charset="0"/>
            </a:rPr>
            <a:t>)</a:t>
          </a:r>
          <a:endParaRPr lang="en-US" sz="2000" kern="1200" dirty="0">
            <a:solidFill>
              <a:srgbClr val="FF0000"/>
            </a:solidFill>
          </a:endParaRPr>
        </a:p>
      </dsp:txBody>
      <dsp:txXfrm>
        <a:off x="171337" y="1423"/>
        <a:ext cx="3892527" cy="2335516"/>
      </dsp:txXfrm>
    </dsp:sp>
    <dsp:sp modelId="{C593AB34-4B84-4F47-A09D-1663F9F71AFC}">
      <dsp:nvSpPr>
        <dsp:cNvPr id="0" name=""/>
        <dsp:cNvSpPr/>
      </dsp:nvSpPr>
      <dsp:spPr>
        <a:xfrm>
          <a:off x="4453117" y="1423"/>
          <a:ext cx="3892527" cy="2335516"/>
        </a:xfrm>
        <a:prstGeom prst="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 Black" panose="020B0A04020102020204" pitchFamily="34" charset="0"/>
            </a:rPr>
            <a:t>Fat-soluble vitamins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rgbClr val="FF0000"/>
              </a:solidFill>
              <a:latin typeface="Arial Black" panose="020B0A04020102020204" pitchFamily="34" charset="0"/>
            </a:rPr>
            <a:t>(</a:t>
          </a:r>
          <a:r>
            <a:rPr lang="en-US" sz="2000" b="0" i="0" kern="1200" dirty="0" smtClean="0">
              <a:solidFill>
                <a:srgbClr val="FF0000"/>
              </a:solidFill>
            </a:rPr>
            <a:t>vitamins A, D, E, and K</a:t>
          </a:r>
          <a:r>
            <a:rPr lang="en-GB" sz="1300" kern="1200" dirty="0" smtClean="0">
              <a:solidFill>
                <a:srgbClr val="FF0000"/>
              </a:solidFill>
              <a:latin typeface="Arial Black" panose="020B0A04020102020204" pitchFamily="34" charset="0"/>
            </a:rPr>
            <a:t>)</a:t>
          </a:r>
          <a:endParaRPr lang="en-US" sz="1300" kern="1200" dirty="0">
            <a:solidFill>
              <a:srgbClr val="FF0000"/>
            </a:solidFill>
          </a:endParaRPr>
        </a:p>
      </dsp:txBody>
      <dsp:txXfrm>
        <a:off x="4453117" y="1423"/>
        <a:ext cx="3892527" cy="2335516"/>
      </dsp:txXfrm>
    </dsp:sp>
    <dsp:sp modelId="{917D3CD9-BA5B-404E-931F-223BF970C99B}">
      <dsp:nvSpPr>
        <dsp:cNvPr id="0" name=""/>
        <dsp:cNvSpPr/>
      </dsp:nvSpPr>
      <dsp:spPr>
        <a:xfrm>
          <a:off x="171337" y="2726192"/>
          <a:ext cx="3892527" cy="2335516"/>
        </a:xfrm>
        <a:prstGeom prst="rect">
          <a:avLst/>
        </a:prstGeom>
        <a:solidFill>
          <a:schemeClr val="tx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 Black" panose="020B0A04020102020204" pitchFamily="34" charset="0"/>
            </a:rPr>
            <a:t>Macro minerals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rgbClr val="FF0000"/>
              </a:solidFill>
              <a:latin typeface="Arial Black" panose="020B0A04020102020204" pitchFamily="34" charset="0"/>
            </a:rPr>
            <a:t>(</a:t>
          </a:r>
          <a:r>
            <a:rPr lang="en-US" sz="2000" b="0" i="0" kern="1200" dirty="0" smtClean="0">
              <a:solidFill>
                <a:srgbClr val="FF0000"/>
              </a:solidFill>
            </a:rPr>
            <a:t>sodium, potassium, calcium, phosphorus, magnesium, chlorine, and sulfur).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 smtClean="0"/>
            <a:t>(</a:t>
          </a:r>
          <a:r>
            <a:rPr lang="en-GB" sz="2000" kern="1200" dirty="0" smtClean="0">
              <a:latin typeface="Arial Black" panose="020B0A04020102020204" pitchFamily="34" charset="0"/>
            </a:rPr>
            <a:t>Grams)</a:t>
          </a:r>
          <a:endParaRPr lang="en-US" sz="2000" kern="1200" dirty="0"/>
        </a:p>
      </dsp:txBody>
      <dsp:txXfrm>
        <a:off x="171337" y="2726192"/>
        <a:ext cx="3892527" cy="2335516"/>
      </dsp:txXfrm>
    </dsp:sp>
    <dsp:sp modelId="{4F7EBD7D-DFCF-42D9-919C-E6E65091B79C}">
      <dsp:nvSpPr>
        <dsp:cNvPr id="0" name=""/>
        <dsp:cNvSpPr/>
      </dsp:nvSpPr>
      <dsp:spPr>
        <a:xfrm>
          <a:off x="4453117" y="2726192"/>
          <a:ext cx="3892527" cy="2335516"/>
        </a:xfrm>
        <a:prstGeom prst="rect">
          <a:avLst/>
        </a:prstGeom>
        <a:solidFill>
          <a:srgbClr val="F0E23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 Black" panose="020B0A04020102020204" pitchFamily="34" charset="0"/>
            </a:rPr>
            <a:t>Micro minerals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 Black" panose="020B0A04020102020204" pitchFamily="34" charset="0"/>
            </a:rPr>
            <a:t>Trace: </a:t>
          </a:r>
          <a:r>
            <a:rPr lang="en-US" sz="1400" kern="1200" dirty="0" smtClean="0">
              <a:solidFill>
                <a:srgbClr val="FF0000"/>
              </a:solidFill>
              <a:latin typeface="Arial Black" panose="020B0A04020102020204" pitchFamily="34" charset="0"/>
            </a:rPr>
            <a:t>(</a:t>
          </a:r>
          <a:r>
            <a:rPr lang="en-US" sz="1400" b="0" i="0" kern="1200" dirty="0" smtClean="0">
              <a:solidFill>
                <a:srgbClr val="FF0000"/>
              </a:solidFill>
            </a:rPr>
            <a:t>iron, fluorine, iodine, manganese, cobalt, copper, and zinc.) </a:t>
          </a:r>
          <a:r>
            <a:rPr lang="en-GB" sz="1400" kern="1200" dirty="0" smtClean="0">
              <a:latin typeface="Arial Black" panose="020B0A04020102020204" pitchFamily="34" charset="0"/>
            </a:rPr>
            <a:t>(milligrams )</a:t>
          </a:r>
          <a:endParaRPr lang="en-US" sz="1400" b="0" i="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dirty="0" smtClean="0">
              <a:latin typeface="Arial Black" panose="020B0A04020102020204" pitchFamily="34" charset="0"/>
            </a:rPr>
            <a:t>U</a:t>
          </a:r>
          <a:r>
            <a:rPr lang="en-US" sz="1400" kern="1200" dirty="0" smtClean="0">
              <a:latin typeface="Arial Black" panose="020B0A04020102020204" pitchFamily="34" charset="0"/>
            </a:rPr>
            <a:t>ltra trace elements</a:t>
          </a:r>
          <a:r>
            <a:rPr lang="en-US" sz="1400" kern="1200" dirty="0" smtClean="0">
              <a:solidFill>
                <a:srgbClr val="FF0000"/>
              </a:solidFill>
              <a:latin typeface="Arial Black" panose="020B0A04020102020204" pitchFamily="34" charset="0"/>
            </a:rPr>
            <a:t>: (</a:t>
          </a:r>
          <a:r>
            <a:rPr lang="en-US" sz="1400" b="0" i="0" kern="1200" dirty="0" smtClean="0">
              <a:solidFill>
                <a:srgbClr val="FF0000"/>
              </a:solidFill>
            </a:rPr>
            <a:t>silicon, nickel, chromium, lithium, molybdenum, and selenium).</a:t>
          </a:r>
          <a:endParaRPr lang="en-US" sz="1400" kern="1200" dirty="0" smtClean="0">
            <a:solidFill>
              <a:srgbClr val="FF0000"/>
            </a:solidFill>
            <a:latin typeface="Arial Black" panose="020B0A040201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latin typeface="Arial Black" panose="020B0A04020102020204" pitchFamily="34" charset="0"/>
            </a:rPr>
            <a:t>(micrograms)</a:t>
          </a:r>
          <a:endParaRPr lang="en-US" sz="1400" kern="1200" dirty="0"/>
        </a:p>
      </dsp:txBody>
      <dsp:txXfrm>
        <a:off x="4453117" y="2726192"/>
        <a:ext cx="3892527" cy="23355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AF1816-5484-4CFA-A136-1E9E8BD34BE6}">
      <dsp:nvSpPr>
        <dsp:cNvPr id="0" name=""/>
        <dsp:cNvSpPr/>
      </dsp:nvSpPr>
      <dsp:spPr>
        <a:xfrm>
          <a:off x="0" y="0"/>
          <a:ext cx="3201270" cy="147330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/>
        </a:p>
      </dsp:txBody>
      <dsp:txXfrm>
        <a:off x="0" y="184163"/>
        <a:ext cx="2648783" cy="1104975"/>
      </dsp:txXfrm>
    </dsp:sp>
    <dsp:sp modelId="{7B7EA2A3-BDA9-4ED3-A554-871287DA6A57}">
      <dsp:nvSpPr>
        <dsp:cNvPr id="0" name=""/>
        <dsp:cNvSpPr/>
      </dsp:nvSpPr>
      <dsp:spPr>
        <a:xfrm>
          <a:off x="0" y="13445"/>
          <a:ext cx="2134180" cy="14733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Organic</a:t>
          </a:r>
          <a:endParaRPr lang="en-US" sz="2800" kern="1200" dirty="0"/>
        </a:p>
      </dsp:txBody>
      <dsp:txXfrm>
        <a:off x="71921" y="85366"/>
        <a:ext cx="1990338" cy="1329458"/>
      </dsp:txXfrm>
    </dsp:sp>
    <dsp:sp modelId="{E789F681-F721-46F4-8487-9E8A9A3392D9}">
      <dsp:nvSpPr>
        <dsp:cNvPr id="0" name=""/>
        <dsp:cNvSpPr/>
      </dsp:nvSpPr>
      <dsp:spPr>
        <a:xfrm>
          <a:off x="31052" y="1608323"/>
          <a:ext cx="3201270" cy="147330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17555319"/>
            <a:satOff val="-25139"/>
            <a:lumOff val="36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17555319"/>
              <a:satOff val="-25139"/>
              <a:lumOff val="3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/>
        </a:p>
      </dsp:txBody>
      <dsp:txXfrm>
        <a:off x="31052" y="1792486"/>
        <a:ext cx="2648783" cy="1104975"/>
      </dsp:txXfrm>
    </dsp:sp>
    <dsp:sp modelId="{EF4951B7-A20A-4888-8809-7E028D988E56}">
      <dsp:nvSpPr>
        <dsp:cNvPr id="0" name=""/>
        <dsp:cNvSpPr/>
      </dsp:nvSpPr>
      <dsp:spPr>
        <a:xfrm>
          <a:off x="0" y="1621008"/>
          <a:ext cx="2134180" cy="1473300"/>
        </a:xfrm>
        <a:prstGeom prst="roundRect">
          <a:avLst/>
        </a:prstGeom>
        <a:solidFill>
          <a:schemeClr val="accent5">
            <a:hueOff val="17153525"/>
            <a:satOff val="-24599"/>
            <a:lumOff val="1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Inorganic</a:t>
          </a:r>
          <a:endParaRPr lang="en-US" sz="2800" kern="1200" dirty="0"/>
        </a:p>
      </dsp:txBody>
      <dsp:txXfrm>
        <a:off x="71921" y="1692929"/>
        <a:ext cx="1990338" cy="13294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4/8/2023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4/8/2023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Low- and middle-income counties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51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 associated manifestations include memory loss, depression, disorientation, headaches, apathy, fatigue, vomit, a swollen mouth, and a scaly rash on sun-exposed skin.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78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4/8/2023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4/8/2023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4/8/2023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4/8/2023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4/8/2023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4/8/2023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4/8/2023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4/8/2023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4/8/2023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4/8/2023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4/8/2023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4/8/2023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4/8/2023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59/000355440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9776" y="1577214"/>
            <a:ext cx="7403161" cy="227850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/>
            </a:r>
            <a:br>
              <a:rPr lang="en-US" dirty="0" smtClean="0">
                <a:solidFill>
                  <a:srgbClr val="006600"/>
                </a:solidFill>
                <a:latin typeface="Arial Black" panose="020B0A04020102020204" pitchFamily="34" charset="0"/>
              </a:rPr>
            </a:br>
            <a:r>
              <a:rPr lang="en-US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Micronutrients</a:t>
            </a:r>
            <a:br>
              <a:rPr lang="en-US" dirty="0" smtClean="0">
                <a:solidFill>
                  <a:srgbClr val="006600"/>
                </a:solidFill>
                <a:latin typeface="Arial Black" panose="020B0A04020102020204" pitchFamily="34" charset="0"/>
              </a:rPr>
            </a:br>
            <a:r>
              <a:rPr lang="en-US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(Vitamins)</a:t>
            </a:r>
            <a:r>
              <a:rPr lang="en-US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3987" y="3855720"/>
            <a:ext cx="6858002" cy="914400"/>
          </a:xfrm>
        </p:spPr>
        <p:txBody>
          <a:bodyPr/>
          <a:lstStyle/>
          <a:p>
            <a:r>
              <a:rPr lang="en-US" dirty="0"/>
              <a:t>Subtitle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1416" y="989350"/>
            <a:ext cx="370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00"/>
                </a:solidFill>
                <a:latin typeface="Arial Black" panose="020B0A04020102020204" pitchFamily="34" charset="0"/>
              </a:rPr>
              <a:t>Community </a:t>
            </a:r>
            <a:r>
              <a:rPr lang="en-US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Medicine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819462"/>
          </a:xfrm>
        </p:spPr>
        <p:txBody>
          <a:bodyPr/>
          <a:lstStyle/>
          <a:p>
            <a:r>
              <a:rPr lang="en-US" dirty="0"/>
              <a:t>Vitamin A deficiency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811" y="1241734"/>
            <a:ext cx="7779895" cy="4649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Deficiency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 A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leads to: </a:t>
            </a:r>
            <a:endParaRPr lang="en-US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Ocular change: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Night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blindness &amp;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xerophthalmia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Vitamin A deficiency is the most common cause of childhood blindness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en-US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Extra </a:t>
            </a:r>
            <a:r>
              <a:rPr lang="en-US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ocular </a:t>
            </a:r>
            <a:r>
              <a:rPr lang="en-US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changes:</a:t>
            </a:r>
          </a:p>
          <a:p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retardation</a:t>
            </a:r>
          </a:p>
          <a:p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Acquired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immune deficiency </a:t>
            </a:r>
            <a:endParaRPr lang="en-US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Keritinization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epithelia in RT, GIT &amp; UT with increased risk of RTI, malabsorption &amp;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</a:t>
            </a:r>
          </a:p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 skin (follicular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hyperkeratosis)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5498"/>
          <a:stretch/>
        </p:blipFill>
        <p:spPr>
          <a:xfrm>
            <a:off x="8702982" y="3387849"/>
            <a:ext cx="2688158" cy="20685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912" y="6157563"/>
            <a:ext cx="8889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Vitamin </a:t>
            </a:r>
            <a:r>
              <a:rPr lang="en-US" dirty="0">
                <a:latin typeface="Arial Black" panose="020B0A04020102020204" pitchFamily="34" charset="0"/>
              </a:rPr>
              <a:t>A deficiency is more commonly assessed using serum or plasma retinol levels. </a:t>
            </a:r>
          </a:p>
          <a:p>
            <a:endParaRPr lang="en-US" dirty="0"/>
          </a:p>
        </p:txBody>
      </p:sp>
      <p:pic>
        <p:nvPicPr>
          <p:cNvPr id="4098" name="Picture 2" descr="JaypeeDigital | eBook Rea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917" y="75769"/>
            <a:ext cx="47625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06228" y="5563698"/>
            <a:ext cx="508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follicular hyperkeratosis, which manifests as small, rough, cone-shaped, raised papules on the posterior and lateral aspects of the arms and thighs.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59764" y="1572962"/>
            <a:ext cx="10994036" cy="47828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The total vitamin A content of a food is usually expressed as </a:t>
            </a:r>
            <a:r>
              <a:rPr lang="en-US" b="1" dirty="0" smtClean="0"/>
              <a:t>micrograms (µg) </a:t>
            </a:r>
            <a:r>
              <a:rPr lang="en-US" dirty="0" smtClean="0"/>
              <a:t>of Retinol Activity Equivalents (RAE).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The amount of vitamin A adults aged 19 to 64 need is: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u="sng" dirty="0" smtClean="0">
                <a:solidFill>
                  <a:schemeClr val="tx2"/>
                </a:solidFill>
              </a:rPr>
              <a:t>Men: 900 mg RAE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u="sng" dirty="0" smtClean="0">
                <a:solidFill>
                  <a:schemeClr val="tx2"/>
                </a:solidFill>
              </a:rPr>
              <a:t>Women: 700 mg RAE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u="sng" dirty="0" smtClean="0">
                <a:solidFill>
                  <a:schemeClr val="tx2"/>
                </a:solidFill>
              </a:rPr>
              <a:t>Pregnancy: 770 mg RAE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u="sng" dirty="0">
                <a:solidFill>
                  <a:schemeClr val="tx2"/>
                </a:solidFill>
              </a:rPr>
              <a:t>Breast-feeding: 1,300 mg RAE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Any vitamin A the body does not need immediately is stored for future use. This means you do not need it every day.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9764" y="300641"/>
            <a:ext cx="10515600" cy="89819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008000"/>
                </a:solidFill>
                <a:latin typeface="Arial Black" panose="020B0A04020102020204" pitchFamily="34" charset="0"/>
              </a:rPr>
              <a:t>Daily requirements</a:t>
            </a:r>
            <a:endParaRPr lang="en-US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5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743" y="1214203"/>
            <a:ext cx="6304927" cy="545642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Vitamin D comprises a group of sterols; the most important of which are cholecalciferol (vitamin D3) &amp; </a:t>
            </a:r>
            <a:r>
              <a:rPr lang="en-US" dirty="0" err="1">
                <a:solidFill>
                  <a:schemeClr val="tx2"/>
                </a:solidFill>
                <a:latin typeface="Arial Black" panose="020B0A04020102020204" pitchFamily="34" charset="0"/>
              </a:rPr>
              <a:t>ergosterol</a:t>
            </a:r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 (vitamin D2</a:t>
            </a:r>
            <a:r>
              <a:rPr lang="en-US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).</a:t>
            </a:r>
          </a:p>
          <a:p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Humans &amp; animal utilize only vitamin D3 &amp; they can produce it inside their bodies from cholesterol. </a:t>
            </a:r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Cholesterol </a:t>
            </a:r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is converted to 7-dehydro- cholesterol (7DC), which is a precursor of vitamin D3</a:t>
            </a:r>
            <a:r>
              <a:rPr lang="en-US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.</a:t>
            </a:r>
          </a:p>
          <a:p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Exposure to the ultraviolet rays in the sunlight convert 7DC to cholecalciferol. </a:t>
            </a:r>
            <a:endParaRPr lang="en-US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Vitamin </a:t>
            </a:r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D3 is metabolically inactive until it is </a:t>
            </a:r>
            <a:r>
              <a:rPr lang="en-US" dirty="0" err="1">
                <a:solidFill>
                  <a:schemeClr val="tx2"/>
                </a:solidFill>
                <a:latin typeface="Arial Black" panose="020B0A04020102020204" pitchFamily="34" charset="0"/>
              </a:rPr>
              <a:t>hydroxylated</a:t>
            </a:r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 in the kidney &amp; the liver to the </a:t>
            </a:r>
            <a:r>
              <a:rPr lang="en-US" b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active form 1,25 </a:t>
            </a:r>
            <a:r>
              <a:rPr lang="en-US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Dihydroxycholecalciferol.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1,25 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DHC acts as a hormone rather than a vitamin </a:t>
            </a:r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with endocrine 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&amp; paracrine properties.</a:t>
            </a:r>
          </a:p>
          <a:p>
            <a:endParaRPr lang="en-US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8633" y="170253"/>
            <a:ext cx="10515600" cy="6691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VITAMIN D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670" y="1467939"/>
            <a:ext cx="5497330" cy="44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7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872" y="1752600"/>
            <a:ext cx="4766872" cy="42291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Calcium 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metabolism: vitamin D enhances ca absorption in the gut &amp; renal tubules. </a:t>
            </a:r>
            <a:endParaRPr lang="en-US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differentiation: particularly of collagen &amp; skin epithelium </a:t>
            </a:r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Immunity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important for Cell Mediated Immunity &amp; coordination of the immune response.</a:t>
            </a:r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776" y="0"/>
            <a:ext cx="6445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4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879423"/>
          </a:xfrm>
        </p:spPr>
        <p:txBody>
          <a:bodyPr/>
          <a:lstStyle/>
          <a:p>
            <a:r>
              <a:rPr lang="en-US" dirty="0"/>
              <a:t>Sources of Vitamin 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804" y="1319134"/>
            <a:ext cx="6051032" cy="505168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Sunlight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most important source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/>
              <a:t>influenced by season, latitude, skin pigmentation, area of skin exposed, sunscreen use, and </a:t>
            </a:r>
            <a:r>
              <a:rPr lang="en-US" dirty="0" smtClean="0"/>
              <a:t>age)</a:t>
            </a:r>
            <a:endParaRPr lang="en-US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oil, Fish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sea food (herring &amp; salmon) 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Eggs 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Plants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contain vitamin D3 </a:t>
            </a:r>
            <a:endPara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deficient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836" y="2032018"/>
            <a:ext cx="5841165" cy="394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Vitamin D deficiency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872" y="1752599"/>
            <a:ext cx="6790544" cy="4708161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Deficiency </a:t>
            </a:r>
            <a:r>
              <a:rPr lang="en-US" sz="2000" b="1" dirty="0">
                <a:solidFill>
                  <a:schemeClr val="tx2"/>
                </a:solidFill>
              </a:rPr>
              <a:t>of vitamin D leads to: </a:t>
            </a:r>
            <a:endParaRPr lang="en-US" sz="2000" b="1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Rickets </a:t>
            </a:r>
            <a:r>
              <a:rPr lang="en-US" dirty="0">
                <a:solidFill>
                  <a:srgbClr val="FF0000"/>
                </a:solidFill>
              </a:rPr>
              <a:t>in </a:t>
            </a:r>
            <a:r>
              <a:rPr lang="en-US" dirty="0" smtClean="0">
                <a:solidFill>
                  <a:srgbClr val="FF0000"/>
                </a:solidFill>
              </a:rPr>
              <a:t>children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Lack of adequate </a:t>
            </a:r>
            <a:r>
              <a:rPr lang="en-US" dirty="0" err="1">
                <a:solidFill>
                  <a:srgbClr val="FF0000"/>
                </a:solidFill>
              </a:rPr>
              <a:t>mineralisation</a:t>
            </a:r>
            <a:r>
              <a:rPr lang="en-US" dirty="0">
                <a:solidFill>
                  <a:srgbClr val="FF0000"/>
                </a:solidFill>
              </a:rPr>
              <a:t> of growing </a:t>
            </a:r>
            <a:r>
              <a:rPr lang="en-US" dirty="0" smtClean="0">
                <a:solidFill>
                  <a:srgbClr val="FF0000"/>
                </a:solidFill>
              </a:rPr>
              <a:t>bone)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Osteomalacia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Osteoporosis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745" y="111256"/>
            <a:ext cx="5081255" cy="3755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398" y="3867150"/>
            <a:ext cx="4226602" cy="316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9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92" y="304800"/>
            <a:ext cx="10958722" cy="1219200"/>
          </a:xfrm>
        </p:spPr>
        <p:txBody>
          <a:bodyPr/>
          <a:lstStyle/>
          <a:p>
            <a:r>
              <a:rPr lang="en-US" dirty="0">
                <a:solidFill>
                  <a:srgbClr val="FF3300"/>
                </a:solidFill>
                <a:latin typeface="Arial Black" panose="020B0A04020102020204" pitchFamily="34" charset="0"/>
              </a:rPr>
              <a:t>Vitamin </a:t>
            </a:r>
            <a:r>
              <a:rPr lang="en-US" sz="6600" dirty="0">
                <a:solidFill>
                  <a:srgbClr val="FF3300"/>
                </a:solidFill>
                <a:latin typeface="Arial Black" panose="020B0A04020102020204" pitchFamily="34" charset="0"/>
              </a:rPr>
              <a:t>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764" y="1524000"/>
            <a:ext cx="10763850" cy="44577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Functions:</a:t>
            </a:r>
            <a:endParaRPr lang="en-US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Antioxidant </a:t>
            </a:r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in cell membranes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Supports normal nerve function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Augments functional activity of immune </a:t>
            </a:r>
            <a:r>
              <a:rPr lang="en-US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cells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Sources: </a:t>
            </a:r>
            <a:endParaRPr lang="en-GB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Olive oil, safflower oil, sunflower oil, almonds, hazelnuts, peanuts, spinach, carrots, avocados</a:t>
            </a:r>
            <a:endParaRPr lang="en-US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9765" y="5561351"/>
            <a:ext cx="10763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Vitamin E deficiency is genetic in origin and runs in families.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915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792" y="139908"/>
            <a:ext cx="10058402" cy="699541"/>
          </a:xfrm>
        </p:spPr>
        <p:txBody>
          <a:bodyPr/>
          <a:lstStyle/>
          <a:p>
            <a:r>
              <a:rPr lang="en-GB" dirty="0" smtClean="0"/>
              <a:t>Vitamin E Deficiency: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804" y="1064302"/>
            <a:ext cx="8019738" cy="53664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low birth weight infants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Anemia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reticulocytosis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thrombocytopenia, and abnormal erythrocyte metabolism. </a:t>
            </a:r>
            <a:endParaRPr lang="en-US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 of vitamin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premature infants is associated with hemolytic anemia, hyperbilirubinemia and intraventricular hemorrhage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manifestation: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reflexes, ataxia of trunks and limbs,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diminished proprioception,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 weakness, ptosis, pes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cavus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scoliosis and dysarthria.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5594" y="3672589"/>
            <a:ext cx="3096406" cy="330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725" y="304800"/>
            <a:ext cx="10703889" cy="56463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3300"/>
                </a:solidFill>
                <a:latin typeface="Arial Black" panose="020B0A04020102020204" pitchFamily="34" charset="0"/>
              </a:rPr>
              <a:t>Vitamin 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853" y="1196037"/>
            <a:ext cx="7325194" cy="49799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cofactor of the enzyme that catalyzes one step in the formation of prothrombin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Needed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generation of several clotting factors in the liver.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 smtClean="0"/>
              <a:t>helping </a:t>
            </a:r>
            <a:r>
              <a:rPr lang="en-US" b="1" dirty="0"/>
              <a:t>wounds to </a:t>
            </a:r>
            <a:r>
              <a:rPr lang="en-US" b="1" dirty="0" smtClean="0"/>
              <a:t>heal)</a:t>
            </a:r>
            <a:endParaRPr lang="en-US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Source-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leafy vegetables. </a:t>
            </a:r>
            <a:endParaRPr lang="en-US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Deficiency-coagulation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defect due to hypoprothrombinemia and deficiency of factor VII resulting in hemorrhagic disease of the newborn. 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1mg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–newborn. 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/>
              <a:t>In </a:t>
            </a:r>
            <a:r>
              <a:rPr lang="en-US" dirty="0"/>
              <a:t>severe deficiency-2.5 to 5 mg parenterally.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046" y="-21807"/>
            <a:ext cx="4641954" cy="3091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046" y="3131064"/>
            <a:ext cx="4641954" cy="351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5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715" y="304800"/>
            <a:ext cx="10688899" cy="75950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3300"/>
                </a:solidFill>
                <a:latin typeface="Arial Black" panose="020B0A04020102020204" pitchFamily="34" charset="0"/>
              </a:rPr>
              <a:t>The B Vitamins</a:t>
            </a:r>
          </a:p>
        </p:txBody>
      </p:sp>
      <p:pic>
        <p:nvPicPr>
          <p:cNvPr id="1026" name="Picture 2" descr="The B-Vitamins with their proper names. | Vitamin b deficiency, Vitamin b,  Prenatal vitamins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t="17922" r="5057" b="5354"/>
          <a:stretch/>
        </p:blipFill>
        <p:spPr bwMode="auto">
          <a:xfrm>
            <a:off x="2088797" y="1558977"/>
            <a:ext cx="6830350" cy="461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73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54963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Introduction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4656" y="1049311"/>
            <a:ext cx="10598958" cy="5366479"/>
          </a:xfrm>
        </p:spPr>
        <p:txBody>
          <a:bodyPr>
            <a:normAutofit/>
          </a:bodyPr>
          <a:lstStyle/>
          <a:p>
            <a:r>
              <a:rPr lang="en-US" sz="2200" u="sng" dirty="0">
                <a:solidFill>
                  <a:srgbClr val="FF0000"/>
                </a:solidFill>
                <a:latin typeface="Arial Black" panose="020B0A04020102020204" pitchFamily="34" charset="0"/>
              </a:rPr>
              <a:t>Micronutrients: </a:t>
            </a:r>
            <a:r>
              <a:rPr lang="en-US" sz="2200" dirty="0">
                <a:solidFill>
                  <a:schemeClr val="tx2"/>
                </a:solidFill>
                <a:latin typeface="Arial Black" panose="020B0A04020102020204" pitchFamily="34" charset="0"/>
              </a:rPr>
              <a:t>are chemical substances that, </a:t>
            </a:r>
            <a:r>
              <a:rPr lang="en-US" sz="2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ingested </a:t>
            </a:r>
            <a:r>
              <a:rPr lang="en-US" sz="2200" dirty="0">
                <a:solidFill>
                  <a:schemeClr val="tx2"/>
                </a:solidFill>
                <a:latin typeface="Arial Black" panose="020B0A04020102020204" pitchFamily="34" charset="0"/>
              </a:rPr>
              <a:t>in small quantities, </a:t>
            </a:r>
            <a:r>
              <a:rPr lang="en-US" sz="2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are needed to </a:t>
            </a:r>
            <a:r>
              <a:rPr lang="en-US" sz="2200" dirty="0">
                <a:solidFill>
                  <a:schemeClr val="tx2"/>
                </a:solidFill>
                <a:latin typeface="Arial Black" panose="020B0A04020102020204" pitchFamily="34" charset="0"/>
              </a:rPr>
              <a:t>regulate the metabolic and biochemical processes of the body</a:t>
            </a:r>
            <a:r>
              <a:rPr lang="en-US" sz="2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.</a:t>
            </a:r>
          </a:p>
          <a:p>
            <a:r>
              <a:rPr lang="en-US" sz="2200" dirty="0">
                <a:solidFill>
                  <a:schemeClr val="tx2"/>
                </a:solidFill>
                <a:latin typeface="Arial Black" panose="020B0A04020102020204" pitchFamily="34" charset="0"/>
              </a:rPr>
              <a:t>Micronutrients are essential components of the diet.</a:t>
            </a:r>
          </a:p>
          <a:p>
            <a:r>
              <a:rPr lang="en-US" sz="2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Micronutrients </a:t>
            </a:r>
            <a:r>
              <a:rPr lang="en-US" sz="2200" dirty="0">
                <a:solidFill>
                  <a:schemeClr val="tx2"/>
                </a:solidFill>
                <a:latin typeface="Arial Black" panose="020B0A04020102020204" pitchFamily="34" charset="0"/>
              </a:rPr>
              <a:t>have important influences on the health of the humans (esp. pregnant women and growing fetuses)</a:t>
            </a:r>
          </a:p>
          <a:p>
            <a:r>
              <a:rPr lang="en-US" sz="2200" dirty="0">
                <a:solidFill>
                  <a:schemeClr val="tx2"/>
                </a:solidFill>
                <a:latin typeface="Arial Black" panose="020B0A04020102020204" pitchFamily="34" charset="0"/>
              </a:rPr>
              <a:t>Deficiencies or imbalance </a:t>
            </a:r>
            <a:r>
              <a:rPr lang="en-US" sz="2200" dirty="0">
                <a:solidFill>
                  <a:schemeClr val="tx2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 </a:t>
            </a:r>
            <a:r>
              <a:rPr lang="en-US" sz="2200" dirty="0">
                <a:solidFill>
                  <a:schemeClr val="tx2"/>
                </a:solidFill>
                <a:latin typeface="Arial Black" panose="020B0A04020102020204" pitchFamily="34" charset="0"/>
              </a:rPr>
              <a:t>lead to growth deficiencies, problems in the development of cognitive and physiological functions, and </a:t>
            </a:r>
            <a:r>
              <a:rPr lang="en-US" sz="2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immuno-deficiencies</a:t>
            </a:r>
            <a:r>
              <a:rPr lang="en-US" sz="2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.</a:t>
            </a:r>
          </a:p>
          <a:p>
            <a:r>
              <a:rPr lang="en-US" sz="2000" b="1" dirty="0"/>
              <a:t>The term “hidden hunger” is used to refer to micronutrient deficiency.</a:t>
            </a:r>
            <a:endParaRPr lang="en-US" sz="2200" b="1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r>
              <a:rPr lang="en-US" sz="2200" dirty="0">
                <a:solidFill>
                  <a:schemeClr val="tx2"/>
                </a:solidFill>
                <a:latin typeface="Arial Black" panose="020B0A04020102020204" pitchFamily="34" charset="0"/>
              </a:rPr>
              <a:t>E</a:t>
            </a:r>
            <a:r>
              <a:rPr lang="en-US" sz="2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xcess </a:t>
            </a:r>
            <a:r>
              <a:rPr lang="en-US" sz="2200" dirty="0" smtClean="0">
                <a:solidFill>
                  <a:schemeClr val="tx2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 </a:t>
            </a:r>
            <a:r>
              <a:rPr lang="en-US" sz="2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will </a:t>
            </a:r>
            <a:r>
              <a:rPr lang="en-US" sz="2200" dirty="0">
                <a:solidFill>
                  <a:schemeClr val="tx2"/>
                </a:solidFill>
                <a:latin typeface="Arial Black" panose="020B0A04020102020204" pitchFamily="34" charset="0"/>
              </a:rPr>
              <a:t>also negatively </a:t>
            </a:r>
            <a:r>
              <a:rPr lang="en-US" sz="2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affect </a:t>
            </a:r>
            <a:r>
              <a:rPr lang="en-US" sz="2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health</a:t>
            </a:r>
            <a:r>
              <a:rPr lang="en-US" sz="22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(Vitamin toxicity)</a:t>
            </a:r>
            <a:endParaRPr lang="en-US" sz="22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7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744" y="304800"/>
            <a:ext cx="10733870" cy="7744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3300"/>
                </a:solidFill>
                <a:latin typeface="Arial Black" panose="020B0A04020102020204" pitchFamily="34" charset="0"/>
              </a:rPr>
              <a:t>Vitamin </a:t>
            </a:r>
            <a:r>
              <a:rPr lang="en-US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B1</a:t>
            </a:r>
            <a:endParaRPr lang="en-US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902" y="1079293"/>
            <a:ext cx="4961744" cy="533649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Biologically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form – </a:t>
            </a:r>
            <a:r>
              <a:rPr lang="en-US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thiamine pyrophosphate (TPP</a:t>
            </a:r>
            <a:r>
              <a:rPr lang="en-US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(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forms, Thiamine triphosphate, Thiamine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mononitrate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Thiamine hydrochloride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 –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Assists the release of energy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carbohydrates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protein. cofactor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oxidative decarboxylation of a-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keto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acids (TCA, AA degradation) </a:t>
            </a:r>
            <a:endParaRPr lang="en-US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meats,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 grains, legumes, tuna, soy milk </a:t>
            </a:r>
            <a:endParaRPr lang="en-US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RDA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–1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mg/day </a:t>
            </a:r>
            <a:endParaRPr lang="en-US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Deficiency – decreased ATP production – impaired cellular function –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Beriberi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488" y="554635"/>
            <a:ext cx="6643141" cy="37367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41036" y="4826833"/>
            <a:ext cx="557634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types of Beriberi: </a:t>
            </a:r>
            <a:endParaRPr lang="en-US" sz="2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 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Beriberi which affects the cardiovascular system 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Dry 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Beriberi which affects the nervous system</a:t>
            </a:r>
            <a:r>
              <a:rPr lang="en-US" dirty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5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123614" cy="609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3300"/>
                </a:solidFill>
                <a:latin typeface="Arial Black" panose="020B0A04020102020204" pitchFamily="34" charset="0"/>
              </a:rPr>
              <a:t>Riboflavin B2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852" y="779489"/>
            <a:ext cx="6835515" cy="5726242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 B2</a:t>
            </a:r>
          </a:p>
          <a:p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Biologically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forms – Flavin mononucleotide (FMN) – Flavin adenine dinucleotide (FAD) </a:t>
            </a:r>
            <a:endParaRPr lang="en-US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–involved in the conversion of nutrients into energy. 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also required in the conversion of vitamin B6 to its active form, and in the conversion of tryptophan to niacin (vitamin B3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2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Milk, mushrooms, tomatoes, liver, green leafy vegetables </a:t>
            </a:r>
            <a:endParaRPr lang="en-US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RDA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1.1-1.3 mg/day </a:t>
            </a:r>
            <a:endParaRPr lang="en-US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Deficiency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Growth retardation –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Ariboflavinosis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</a:t>
            </a:r>
            <a:r>
              <a:rPr lang="en-US" sz="2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Glossitis </a:t>
            </a:r>
            <a:r>
              <a:rPr lang="en-US" sz="22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(soreness </a:t>
            </a:r>
            <a:r>
              <a:rPr lang="en-US" sz="2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tongue). </a:t>
            </a:r>
            <a:r>
              <a:rPr lang="en-US" sz="2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Stomatitis (Stomatitis is inflammation of the mouth and lips)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161" y="597081"/>
            <a:ext cx="4816839" cy="350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743" y="229850"/>
            <a:ext cx="10058402" cy="56463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3300"/>
                </a:solidFill>
                <a:latin typeface="Arial Black" panose="020B0A04020102020204" pitchFamily="34" charset="0"/>
              </a:rPr>
              <a:t>Niacin B3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743" y="794480"/>
            <a:ext cx="6324939" cy="5786202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Niacin is metabolized from tryptophan and works </a:t>
            </a:r>
            <a:r>
              <a:rPr lang="en-US" sz="2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precursor for nicotinamide adenine </a:t>
            </a:r>
            <a:r>
              <a:rPr lang="en-US" sz="2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dinucleotide and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nicotinamide adenine dinucleotide </a:t>
            </a:r>
            <a:r>
              <a:rPr lang="en-US" sz="2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phosphate coenzymes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Both are needed for 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repair 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cholesterol synthesis.</a:t>
            </a:r>
          </a:p>
          <a:p>
            <a:r>
              <a:rPr lang="en-US" sz="2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Unrefined grains, fortified cereal, meat, fish, tomatoes, mushrooms, milk, liver, rice 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RDA –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14-16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NE/day (NE = niacin equivalents = 1 mg niacin or 60 mg tryptophan) </a:t>
            </a:r>
            <a:endParaRPr lang="en-US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Deficiency 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–Pellagra 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“rough 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skin”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Pellagra 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characterized by “the 3 Ds”: dementia, diarrhea, and dermatitis. </a:t>
            </a:r>
          </a:p>
          <a:p>
            <a:pPr marL="0" indent="0">
              <a:buNone/>
            </a:pP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682" y="1244886"/>
            <a:ext cx="5609740" cy="47661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0682" y="777905"/>
            <a:ext cx="3733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</a:t>
            </a:r>
            <a:r>
              <a:rPr lang="en-US" b="1" dirty="0" err="1" smtClean="0">
                <a:solidFill>
                  <a:srgbClr val="FF0000"/>
                </a:solidFill>
              </a:rPr>
              <a:t>asal</a:t>
            </a:r>
            <a:r>
              <a:rPr lang="en-US" b="1" dirty="0" smtClean="0">
                <a:solidFill>
                  <a:srgbClr val="FF0000"/>
                </a:solidFill>
              </a:rPr>
              <a:t> necklace (collar)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68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9731"/>
            <a:ext cx="10058402" cy="75950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3300"/>
                </a:solidFill>
                <a:latin typeface="Arial Black" panose="020B0A04020102020204" pitchFamily="34" charset="0"/>
              </a:rPr>
              <a:t>Pyridoxine B6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813" y="1304143"/>
            <a:ext cx="6790543" cy="539645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Biologically active form – pyridoxal phosphate (PLP) </a:t>
            </a:r>
            <a:endParaRPr lang="en-US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 – Coenzyme for transamination reactions, esp. AAs (neurotransmitters) – Decarboxylation of carboxylic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acids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– Wheat, corn, egg yolk, liver, potato, banana, fish, chickpeas </a:t>
            </a:r>
            <a:endParaRPr lang="en-US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RDA – 1.3-1.7 mg </a:t>
            </a:r>
            <a:endParaRPr lang="en-US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Deficiency – Induced by TB drug isoniazid (supplement given) </a:t>
            </a:r>
            <a:endParaRPr lang="en-US" sz="2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Pyridoxine deficiency is commonly associated with other B vitamin deficiencies, such as folic acid and vitamin B12, and is rare in isolation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Microcytic hypochromic 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anemia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Deficiency of active pyridoxine is found in chronic alcohol dependence, chronic renal failure or autoimmune disorders, obesity, pregnancy, preeclampsia, eclampsia, and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malabsorptive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states such as celiac disease, inflammatory bowel disease, and bariatric surgery.</a:t>
            </a:r>
          </a:p>
          <a:p>
            <a:pPr marL="0" indent="0">
              <a:buNone/>
            </a:pP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024" y="0"/>
            <a:ext cx="4987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6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45969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3300"/>
                </a:solidFill>
                <a:latin typeface="Arial Black" panose="020B0A04020102020204" pitchFamily="34" charset="0"/>
              </a:rPr>
              <a:t>Biotin B7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725" y="869431"/>
            <a:ext cx="6086006" cy="58161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 smtClean="0"/>
              <a:t>•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Biologically active form – Binds to lysine residue of enzyme </a:t>
            </a:r>
            <a:endParaRPr lang="en-US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 </a:t>
            </a:r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Cofactor in carboxylation reactions, carrier of CO2 (acetyl-CoA to </a:t>
            </a:r>
            <a:r>
              <a:rPr lang="en-US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malonyl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-CoA, synthesis of fatty acids) – Regulation of gene expression 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–milk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egg yolk, tomato, almond, peanuts, avocado, mushroom –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synthesized by intestinal bacteria 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RDA – At least 30 mg/day 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Deficiency </a:t>
            </a:r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Rare </a:t>
            </a:r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 in high-risk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populations, such as those who experience </a:t>
            </a:r>
            <a:r>
              <a:rPr lang="en-US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biotinidase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deficiency,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alcoholism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chronic use of </a:t>
            </a:r>
            <a:r>
              <a:rPr lang="en-US" sz="1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epileptic medications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pregnant or breastfeeding women.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Biotin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deficiency is associated with hair thinning, a scaly rash around the eyes, nose, mouth, and perineum, nail changes, skin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infections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Excessive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biotin levels have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known toxic effects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057" y="2547156"/>
            <a:ext cx="5517943" cy="4138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7486"/>
          <a:stretch/>
        </p:blipFill>
        <p:spPr>
          <a:xfrm>
            <a:off x="5936105" y="3747"/>
            <a:ext cx="6362403" cy="152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8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852" y="36042"/>
            <a:ext cx="11602387" cy="69954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3300"/>
                </a:solidFill>
                <a:latin typeface="Arial Black" panose="020B0A04020102020204" pitchFamily="34" charset="0"/>
              </a:rPr>
              <a:t>Vitamin </a:t>
            </a:r>
            <a:r>
              <a:rPr lang="en-US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B9 (Folate</a:t>
            </a:r>
            <a:r>
              <a:rPr lang="en-US" dirty="0">
                <a:solidFill>
                  <a:srgbClr val="FF3300"/>
                </a:solidFill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852" y="735583"/>
            <a:ext cx="7045378" cy="5470345"/>
          </a:xfrm>
        </p:spPr>
        <p:txBody>
          <a:bodyPr>
            <a:noAutofit/>
          </a:bodyPr>
          <a:lstStyle/>
          <a:p>
            <a:r>
              <a:rPr lang="en-GB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Function: </a:t>
            </a:r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nucleic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 synthesis and red blood cell production. </a:t>
            </a:r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involved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converting homocysteine to methionine, which is essential for hematopoiesis and prevention of megaloblastic anemia</a:t>
            </a:r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Sources: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 in dark green leafy vegetables, nuts, beans, dairy products, meat, poultry, grains, and </a:t>
            </a:r>
            <a:r>
              <a:rPr lang="en-US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brussels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sprouts</a:t>
            </a:r>
          </a:p>
          <a:p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Deficiency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associated with poor diet, alcoholism, and </a:t>
            </a:r>
            <a:r>
              <a:rPr lang="en-US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malabsorptive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disorders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Folate 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deficiency 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megaloblastic anemia, </a:t>
            </a:r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characterized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large erythrocytes with abnormal </a:t>
            </a:r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may report weakness, fatigue, poor concentration, irritability, headaches, and palpitations. Deficiency can also cause oral ulcerations and changes in skin, hair, and fingernails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Maternal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folate levels during pregnancy increase the chance of congenital birth defects, including fetal neural tube defects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congenital heart defects, in addition to low birth weight, preterm labor, and delayed fetal growth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230" y="1154243"/>
            <a:ext cx="4806847" cy="51716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5339" y="230913"/>
            <a:ext cx="4904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dosage for women of childbearing age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0.4–0.8 mg/d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60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11" y="169889"/>
            <a:ext cx="12057089" cy="8044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3300"/>
                </a:solidFill>
                <a:latin typeface="Arial Black" panose="020B0A04020102020204" pitchFamily="34" charset="0"/>
              </a:rPr>
              <a:t>Vitamin B12 (Cobalamin, Cyanocobalamin, </a:t>
            </a:r>
            <a:r>
              <a:rPr lang="en-US" dirty="0" err="1">
                <a:solidFill>
                  <a:srgbClr val="FF3300"/>
                </a:solidFill>
                <a:latin typeface="Arial Black" panose="020B0A04020102020204" pitchFamily="34" charset="0"/>
              </a:rPr>
              <a:t>Methylcobalamin</a:t>
            </a:r>
            <a:r>
              <a:rPr lang="en-US" dirty="0">
                <a:solidFill>
                  <a:srgbClr val="FF3300"/>
                </a:solidFill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804" y="974361"/>
            <a:ext cx="6221854" cy="5883639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SOURCES: found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animal products and fortified foods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BIOCHEMICAL FUNCTION: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Gastric acid helps to release cobalamin from animal protein.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Cobalamin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combines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an intrinsic factor to absorb in the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distal ileum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for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blood cell production, neurologic function, and myelin synthesis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It serves as a cofactor in DNA and RNA synthesis as well as hormone, protein, and lipid synthesis and metabolism</a:t>
            </a:r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Deficiency: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using proton pump inhibitors, H2 receptor antagonists, colchicine, and metformin are more likely to have cobalamin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malabsorption.</a:t>
            </a:r>
          </a:p>
          <a:p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Megaloblastic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anemia,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fatigue, low appetite, and neuropsychiatric symptoms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not treated, neuropsychiatric illness and irreversible neurologic damage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800" dirty="0" smtClean="0"/>
              <a:t>Cobalamin </a:t>
            </a:r>
            <a:r>
              <a:rPr lang="en-US" sz="1800" dirty="0"/>
              <a:t>deficiency </a:t>
            </a:r>
            <a:r>
              <a:rPr lang="en-US" sz="1800" dirty="0" smtClean="0"/>
              <a:t>is treated </a:t>
            </a:r>
            <a:r>
              <a:rPr lang="en-US" sz="1800" dirty="0"/>
              <a:t>with IM injections of 1000 mcg 3 times weekly for 2 weeks followed by weekly injections for 1 month to replenish stores. Patients can then receive monthly cobalamin 1000 mcg injections or oral cobalamin 1000–2000 mcg daily for maintenance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658" y="974361"/>
            <a:ext cx="5670342" cy="3629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70829" y="4913176"/>
            <a:ext cx="4572000" cy="1384995"/>
          </a:xfrm>
          <a:prstGeom prst="rect">
            <a:avLst/>
          </a:prstGeom>
          <a:solidFill>
            <a:srgbClr val="F0E23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one </a:t>
            </a:r>
            <a:r>
              <a:rPr lang="en-US" dirty="0">
                <a:solidFill>
                  <a:srgbClr val="FF0000"/>
                </a:solidFill>
              </a:rPr>
              <a:t>third of Jordanian adults have vitamin B12 deficiency with no gender differences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1200" dirty="0">
                <a:solidFill>
                  <a:schemeClr val="tx2"/>
                </a:solidFill>
                <a:hlinkClick r:id="rId3"/>
              </a:rPr>
              <a:t>https://</a:t>
            </a:r>
            <a:r>
              <a:rPr lang="en-US" sz="1200" dirty="0" smtClean="0">
                <a:solidFill>
                  <a:schemeClr val="tx2"/>
                </a:solidFill>
                <a:hlinkClick r:id="rId3"/>
              </a:rPr>
              <a:t>doi.org/10.1159/000355440</a:t>
            </a:r>
            <a:endParaRPr lang="en-US" sz="1200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69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9928"/>
            <a:ext cx="10058402" cy="639580"/>
          </a:xfrm>
        </p:spPr>
        <p:txBody>
          <a:bodyPr/>
          <a:lstStyle/>
          <a:p>
            <a:r>
              <a:rPr lang="en-GB" dirty="0" smtClean="0"/>
              <a:t>Vitamin 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834" y="749508"/>
            <a:ext cx="5460093" cy="595109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BIOCHEMICAL FUNCTION: </a:t>
            </a:r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One of the main Antioxidant 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in blood and cells • Augments functional activity of immune cells • Assists collagen, carnitine, serotonin, and adrenaline </a:t>
            </a:r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production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As a result, deficiency affects the skin, tendons, ligaments and bones</a:t>
            </a:r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.</a:t>
            </a:r>
            <a:endParaRPr lang="en-US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Immune function: Immune cells contain high levels of vitamin C. During an infection, its levels are quickly depleted</a:t>
            </a:r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The </a:t>
            </a:r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most common form is known as ascorbic acid</a:t>
            </a:r>
            <a: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.</a:t>
            </a:r>
            <a:endParaRPr lang="en-US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Unlike the B vitamins, vitamin C doesn’t act as a coenzyme</a:t>
            </a:r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,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Source</a:t>
            </a:r>
            <a:r>
              <a:rPr lang="en-GB" dirty="0">
                <a:solidFill>
                  <a:srgbClr val="002060"/>
                </a:solidFill>
                <a:latin typeface="Arial Black" panose="020B0A04020102020204" pitchFamily="34" charset="0"/>
              </a:rPr>
              <a:t>: </a:t>
            </a:r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Chili peppers, sweet peppers, guavas, kiwifruits, strawberries, oranges, kale, spinach, broccoli, grapefruit, potatoes, </a:t>
            </a:r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tomatoes</a:t>
            </a: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Arial Black" panose="020B0A04020102020204" pitchFamily="34" charset="0"/>
              </a:rPr>
              <a:t>Supplement: </a:t>
            </a:r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Men: 90 mg (125 mg*) Women: 75 mg (110 mg*) </a:t>
            </a:r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* </a:t>
            </a:r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Smokers</a:t>
            </a:r>
            <a:endParaRPr lang="en-US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27" y="1154243"/>
            <a:ext cx="6477073" cy="410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0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814" y="259829"/>
            <a:ext cx="10058402" cy="59461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Vitamin C deficiency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813" y="1114268"/>
            <a:ext cx="6164705" cy="5496394"/>
          </a:xfrm>
        </p:spPr>
        <p:txBody>
          <a:bodyPr>
            <a:normAutofit/>
          </a:bodyPr>
          <a:lstStyle/>
          <a:p>
            <a:r>
              <a:rPr lang="en-US" sz="17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SCURVY : Rare </a:t>
            </a:r>
            <a:r>
              <a:rPr lang="en-US" sz="1700" dirty="0">
                <a:solidFill>
                  <a:srgbClr val="FF0000"/>
                </a:solidFill>
                <a:latin typeface="Arial Black" panose="020B0A04020102020204" pitchFamily="34" charset="0"/>
              </a:rPr>
              <a:t>nowadays especially severe forms</a:t>
            </a:r>
            <a:r>
              <a:rPr lang="en-US" sz="17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.</a:t>
            </a:r>
          </a:p>
          <a:p>
            <a:r>
              <a:rPr lang="en-US" sz="1800" dirty="0">
                <a:solidFill>
                  <a:srgbClr val="002060"/>
                </a:solidFill>
              </a:rPr>
              <a:t>Characterized by the breakdown of connective tissue</a:t>
            </a:r>
            <a:r>
              <a:rPr lang="en-US" sz="1800" dirty="0" smtClean="0">
                <a:solidFill>
                  <a:srgbClr val="002060"/>
                </a:solidFill>
              </a:rPr>
              <a:t>.</a:t>
            </a:r>
            <a:endParaRPr lang="en-US" sz="17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en-US" sz="1700" u="sng" dirty="0">
                <a:solidFill>
                  <a:srgbClr val="002060"/>
                </a:solidFill>
                <a:latin typeface="Arial Black" panose="020B0A04020102020204" pitchFamily="34" charset="0"/>
              </a:rPr>
              <a:t>Deficiency </a:t>
            </a:r>
            <a:r>
              <a:rPr lang="en-US" sz="1700" u="sng" dirty="0">
                <a:solidFill>
                  <a:srgbClr val="002060"/>
                </a:solidFill>
                <a:latin typeface="Arial Black" panose="020B0A04020102020204" pitchFamily="34" charset="0"/>
              </a:rPr>
              <a:t>is usually a result </a:t>
            </a:r>
            <a:r>
              <a:rPr lang="en-US" sz="1700" u="sng" dirty="0">
                <a:solidFill>
                  <a:srgbClr val="002060"/>
                </a:solidFill>
                <a:latin typeface="Arial Black" panose="020B0A04020102020204" pitchFamily="34" charset="0"/>
              </a:rPr>
              <a:t>of:</a:t>
            </a:r>
          </a:p>
          <a:p>
            <a:pPr>
              <a:buFontTx/>
              <a:buChar char="-"/>
            </a:pPr>
            <a:r>
              <a:rPr lang="en-US" sz="1700" dirty="0">
                <a:solidFill>
                  <a:srgbClr val="002060"/>
                </a:solidFill>
                <a:latin typeface="Arial Black" panose="020B0A04020102020204" pitchFamily="34" charset="0"/>
              </a:rPr>
              <a:t>low </a:t>
            </a:r>
            <a:r>
              <a:rPr lang="en-US" sz="1700" dirty="0">
                <a:solidFill>
                  <a:srgbClr val="002060"/>
                </a:solidFill>
                <a:latin typeface="Arial Black" panose="020B0A04020102020204" pitchFamily="34" charset="0"/>
              </a:rPr>
              <a:t>consumption of fresh fruits and </a:t>
            </a:r>
            <a:r>
              <a:rPr lang="en-US" sz="1700" dirty="0">
                <a:solidFill>
                  <a:srgbClr val="002060"/>
                </a:solidFill>
                <a:latin typeface="Arial Black" panose="020B0A04020102020204" pitchFamily="34" charset="0"/>
              </a:rPr>
              <a:t>vegetables</a:t>
            </a:r>
          </a:p>
          <a:p>
            <a:pPr>
              <a:buFontTx/>
              <a:buChar char="-"/>
            </a:pPr>
            <a:r>
              <a:rPr lang="en-US" sz="1700" dirty="0">
                <a:solidFill>
                  <a:srgbClr val="002060"/>
                </a:solidFill>
                <a:latin typeface="Arial Black" panose="020B0A04020102020204" pitchFamily="34" charset="0"/>
              </a:rPr>
              <a:t>Displaced </a:t>
            </a:r>
            <a:r>
              <a:rPr lang="en-US" sz="1700" dirty="0">
                <a:solidFill>
                  <a:srgbClr val="002060"/>
                </a:solidFill>
                <a:latin typeface="Arial Black" panose="020B0A04020102020204" pitchFamily="34" charset="0"/>
              </a:rPr>
              <a:t>populations who rely on cooked, fortified rations and who do not have access to fresh fruits and vegetables are at a high risk for deficiency</a:t>
            </a:r>
            <a:r>
              <a:rPr lang="en-US" sz="1700" dirty="0">
                <a:solidFill>
                  <a:srgbClr val="002060"/>
                </a:solidFill>
                <a:latin typeface="Arial Black" panose="020B0A04020102020204" pitchFamily="34" charset="0"/>
              </a:rPr>
              <a:t>. </a:t>
            </a:r>
            <a:r>
              <a:rPr lang="en-US" sz="1700" dirty="0">
                <a:solidFill>
                  <a:srgbClr val="002060"/>
                </a:solidFill>
                <a:latin typeface="Arial Black" panose="020B0A04020102020204" pitchFamily="34" charset="0"/>
              </a:rPr>
              <a:t>Outbreaks have been repeatedly reported from refugee camps</a:t>
            </a:r>
            <a:r>
              <a:rPr lang="en-US" sz="1700" dirty="0">
                <a:solidFill>
                  <a:srgbClr val="002060"/>
                </a:solidFill>
                <a:latin typeface="Arial Black" panose="020B0A04020102020204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1700" dirty="0">
                <a:solidFill>
                  <a:srgbClr val="002060"/>
                </a:solidFill>
                <a:latin typeface="Arial Black" panose="020B0A04020102020204" pitchFamily="34" charset="0"/>
              </a:rPr>
              <a:t>Chronic </a:t>
            </a:r>
            <a:r>
              <a:rPr lang="en-US" sz="1700" dirty="0">
                <a:solidFill>
                  <a:srgbClr val="002060"/>
                </a:solidFill>
                <a:latin typeface="Arial Black" panose="020B0A04020102020204" pitchFamily="34" charset="0"/>
              </a:rPr>
              <a:t>alcoholics, institutionalized elderly </a:t>
            </a:r>
            <a:endParaRPr lang="en-US" sz="17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r>
              <a:rPr lang="en-US" sz="1700" dirty="0">
                <a:solidFill>
                  <a:srgbClr val="FF0000"/>
                </a:solidFill>
                <a:latin typeface="Arial Black" panose="020B0A04020102020204" pitchFamily="34" charset="0"/>
              </a:rPr>
              <a:t>vitamin </a:t>
            </a:r>
            <a:r>
              <a:rPr lang="en-US" sz="1700" dirty="0">
                <a:solidFill>
                  <a:srgbClr val="FF0000"/>
                </a:solidFill>
                <a:latin typeface="Arial Black" panose="020B0A04020102020204" pitchFamily="34" charset="0"/>
              </a:rPr>
              <a:t>C </a:t>
            </a:r>
            <a:r>
              <a:rPr lang="en-US" sz="1700" dirty="0">
                <a:solidFill>
                  <a:srgbClr val="FF0000"/>
                </a:solidFill>
                <a:latin typeface="Arial Black" panose="020B0A04020102020204" pitchFamily="34" charset="0"/>
              </a:rPr>
              <a:t>is low in cow’s milk, </a:t>
            </a:r>
            <a:r>
              <a:rPr lang="en-US" sz="1700" dirty="0">
                <a:solidFill>
                  <a:srgbClr val="FF0000"/>
                </a:solidFill>
                <a:latin typeface="Arial Black" panose="020B0A04020102020204" pitchFamily="34" charset="0"/>
              </a:rPr>
              <a:t>infants </a:t>
            </a:r>
            <a:r>
              <a:rPr lang="en-US" sz="1700" dirty="0">
                <a:solidFill>
                  <a:srgbClr val="FF0000"/>
                </a:solidFill>
                <a:latin typeface="Arial Black" panose="020B0A04020102020204" pitchFamily="34" charset="0"/>
              </a:rPr>
              <a:t>can be at </a:t>
            </a:r>
            <a:r>
              <a:rPr lang="en-US" sz="17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high risk </a:t>
            </a:r>
            <a:r>
              <a:rPr lang="en-US" sz="1700" dirty="0">
                <a:solidFill>
                  <a:srgbClr val="FF0000"/>
                </a:solidFill>
                <a:latin typeface="Arial Black" panose="020B0A04020102020204" pitchFamily="34" charset="0"/>
              </a:rPr>
              <a:t>for vitamin C deficiency.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1944"/>
          <a:stretch/>
        </p:blipFill>
        <p:spPr>
          <a:xfrm>
            <a:off x="7187837" y="3246097"/>
            <a:ext cx="4265843" cy="3611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518" y="0"/>
            <a:ext cx="5742482" cy="324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8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428" y="126166"/>
            <a:ext cx="2547703" cy="2547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710" y="126166"/>
            <a:ext cx="5763718" cy="3825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256" y="4381500"/>
            <a:ext cx="3571875" cy="2476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984BED-1034-4BBB-AD12-1D67124C2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790" y="324854"/>
            <a:ext cx="2933700" cy="29116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790" y="4029220"/>
            <a:ext cx="3790950" cy="2533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68656" y="2407821"/>
            <a:ext cx="2219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Perifollicular </a:t>
            </a:r>
            <a:r>
              <a:rPr lang="en-US" b="1" dirty="0" err="1">
                <a:solidFill>
                  <a:srgbClr val="FF0000"/>
                </a:solidFill>
              </a:rPr>
              <a:t>haemorrhage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AND corkscrew </a:t>
            </a:r>
            <a:r>
              <a:rPr lang="en-US" b="1" dirty="0">
                <a:solidFill>
                  <a:srgbClr val="FF0000"/>
                </a:solidFill>
              </a:rPr>
              <a:t>hair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4476" y="4180434"/>
            <a:ext cx="3639874" cy="241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2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689" y="-2381"/>
            <a:ext cx="10058402" cy="642461"/>
          </a:xfrm>
        </p:spPr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Introduction: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84420" y="656017"/>
            <a:ext cx="9599113" cy="1061266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Micronutrients are classically </a:t>
            </a:r>
            <a:r>
              <a:rPr lang="en-US" dirty="0">
                <a:latin typeface="Arial Black" panose="020B0A04020102020204" pitchFamily="34" charset="0"/>
              </a:rPr>
              <a:t>divided into four groups: </a:t>
            </a:r>
            <a:endParaRPr lang="en-US" dirty="0" smtClean="0">
              <a:latin typeface="Arial Black" panose="020B0A04020102020204" pitchFamily="34" charset="0"/>
            </a:endParaRPr>
          </a:p>
        </p:txBody>
      </p:sp>
      <p:graphicFrame>
        <p:nvGraphicFramePr>
          <p:cNvPr id="9" name="Content Placeholder 8" descr="Basic Block List showing 6 groups of boxes, each a different color, arranged from left to right and top to bottom by row with 2 boxes in each row.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04318361"/>
              </p:ext>
            </p:extLst>
          </p:nvPr>
        </p:nvGraphicFramePr>
        <p:xfrm>
          <a:off x="3030582" y="1240971"/>
          <a:ext cx="8516983" cy="5063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3278900"/>
              </p:ext>
            </p:extLst>
          </p:nvPr>
        </p:nvGraphicFramePr>
        <p:xfrm>
          <a:off x="0" y="2101146"/>
          <a:ext cx="5335451" cy="3094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3" y="4843072"/>
            <a:ext cx="6858002" cy="914400"/>
          </a:xfrm>
        </p:spPr>
        <p:txBody>
          <a:bodyPr/>
          <a:lstStyle/>
          <a:p>
            <a:pPr algn="ctr"/>
            <a:r>
              <a:rPr lang="en-GB" dirty="0" smtClean="0"/>
              <a:t>THANK YOU</a:t>
            </a:r>
            <a:endParaRPr lang="en-US" dirty="0"/>
          </a:p>
        </p:txBody>
      </p:sp>
      <p:pic>
        <p:nvPicPr>
          <p:cNvPr id="4" name="Picture Placeholder 8" descr="Three young children in raincoats holding hands and playing outsid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3702" y="446702"/>
            <a:ext cx="5504226" cy="423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3875" y="0"/>
            <a:ext cx="10058402" cy="661851"/>
          </a:xfrm>
        </p:spPr>
        <p:txBody>
          <a:bodyPr>
            <a:normAutofit fontScale="90000"/>
          </a:bodyPr>
          <a:lstStyle/>
          <a:p>
            <a:r>
              <a:rPr lang="en-US" dirty="0"/>
              <a:t>Risk factors for micronutrient </a:t>
            </a:r>
            <a:r>
              <a:rPr lang="en-US" dirty="0" smtClean="0"/>
              <a:t>malnutrition: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3875" y="661852"/>
            <a:ext cx="11840891" cy="601326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Monotonous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diet resulting in low micronutrient intake, and poor bioavailability, especially of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minerals.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Low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intake of animal source foods. </a:t>
            </a:r>
            <a:endParaRPr lang="en-US" sz="1600" dirty="0" smtClean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Increased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physiological demands for growth during pregnancy and lactation. </a:t>
            </a:r>
            <a:endParaRPr lang="en-US" sz="1600" dirty="0" smtClean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Increased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demand due to acute infection (especially if infection episodes are frequent), chronic infection (e.g. tuberculosis, malaria and HIV/AIDS) and disease (e.g. cancer). </a:t>
            </a:r>
            <a:endParaRPr lang="en-US" sz="1600" dirty="0" smtClean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Poor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general nutritional status, in particular, protein–energy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malnutrition (PEM).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Malabsorption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due to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diarrhoea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 or the presence of intestinal parasites (e.g. Giardia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lamblia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, hookworms). </a:t>
            </a:r>
            <a:endParaRPr lang="en-US" sz="1600" dirty="0" smtClean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Increased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excretion (e.g. due to schistosomiasis). </a:t>
            </a:r>
            <a:endParaRPr lang="en-US" sz="1600" dirty="0" smtClean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Seasonal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variations in food availability, food shortages. </a:t>
            </a:r>
            <a:endParaRPr lang="en-US" sz="1600" dirty="0" smtClean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Social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deprivation, illiteracy, low education. </a:t>
            </a:r>
            <a:endParaRPr lang="en-US" sz="1600" dirty="0" smtClean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Poor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economic status and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poverty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Low prevalence of breastfeeding. </a:t>
            </a:r>
          </a:p>
          <a:p>
            <a:pPr marL="0" indent="0">
              <a:buNone/>
            </a:pPr>
            <a:endParaRPr lang="en-US" sz="1600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22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Micronutrients deficiencies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Many of these deficiencies are preventable through nutrition education and consumption of a healthy diet containing diverse foods, as well as food fortification and supplementation, where needed. 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3308" b="10517"/>
          <a:stretch/>
        </p:blipFill>
        <p:spPr>
          <a:xfrm>
            <a:off x="6251694" y="3432748"/>
            <a:ext cx="5755427" cy="319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5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5431"/>
            <a:ext cx="10058402" cy="504669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Vitamins:</a:t>
            </a:r>
            <a:endParaRPr lang="en-US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43" y="3381375"/>
            <a:ext cx="4453041" cy="3476625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73152" y="2832078"/>
            <a:ext cx="5952743" cy="33438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</a:t>
            </a:r>
            <a:r>
              <a:rPr lang="en-US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n 1930s, </a:t>
            </a: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commercially produced tablets of yeast-extract vitamin B complex and semi-synthetic vitamin C became available</a:t>
            </a:r>
            <a:r>
              <a:rPr lang="en-US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.</a:t>
            </a:r>
            <a:endParaRPr lang="en-US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r>
              <a:rPr lang="en-US" b="1" dirty="0">
                <a:solidFill>
                  <a:srgbClr val="FF0000"/>
                </a:solidFill>
              </a:rPr>
              <a:t>13 vitamins are known, </a:t>
            </a:r>
            <a:r>
              <a:rPr lang="en-US" dirty="0"/>
              <a:t>4 fat soluble </a:t>
            </a:r>
            <a:r>
              <a:rPr lang="en-US" dirty="0" smtClean="0"/>
              <a:t>(ADEK) </a:t>
            </a:r>
            <a:r>
              <a:rPr lang="en-US" dirty="0"/>
              <a:t>&amp; 9 water soluble (C, </a:t>
            </a:r>
            <a:r>
              <a:rPr lang="en-US" dirty="0" smtClean="0"/>
              <a:t>the </a:t>
            </a:r>
            <a:r>
              <a:rPr lang="en-US" dirty="0"/>
              <a:t>B group)</a:t>
            </a:r>
            <a:endParaRPr lang="en-US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6243"/>
          <a:stretch/>
        </p:blipFill>
        <p:spPr>
          <a:xfrm>
            <a:off x="6775554" y="2049481"/>
            <a:ext cx="5397421" cy="1334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23" y="570333"/>
            <a:ext cx="3972393" cy="1980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6577" y="66447"/>
            <a:ext cx="6808681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5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754" y="229849"/>
            <a:ext cx="10058402" cy="684551"/>
          </a:xfrm>
        </p:spPr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Vitamin 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754" y="914400"/>
            <a:ext cx="11542426" cy="34027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 Black" panose="020B0A04020102020204" pitchFamily="34" charset="0"/>
              </a:rPr>
              <a:t>Vitamin </a:t>
            </a:r>
            <a:r>
              <a:rPr lang="en-US" dirty="0">
                <a:latin typeface="Arial Black" panose="020B0A04020102020204" pitchFamily="34" charset="0"/>
              </a:rPr>
              <a:t>A </a:t>
            </a:r>
            <a:r>
              <a:rPr lang="en-US" dirty="0" smtClean="0">
                <a:latin typeface="Arial Black" panose="020B0A04020102020204" pitchFamily="34" charset="0"/>
              </a:rPr>
              <a:t>is normally </a:t>
            </a:r>
            <a:r>
              <a:rPr lang="en-US" dirty="0">
                <a:latin typeface="Arial Black" panose="020B0A04020102020204" pitchFamily="34" charset="0"/>
              </a:rPr>
              <a:t>provided as a mixture of preformed vitamin 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A </a:t>
            </a:r>
            <a:r>
              <a:rPr lang="en-US" u="sng" dirty="0">
                <a:solidFill>
                  <a:srgbClr val="FF0000"/>
                </a:solidFill>
                <a:latin typeface="Arial Black" panose="020B0A04020102020204" pitchFamily="34" charset="0"/>
              </a:rPr>
              <a:t>(</a:t>
            </a:r>
            <a:r>
              <a:rPr lang="en-US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retinol) </a:t>
            </a:r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(present 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in animal source </a:t>
            </a:r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foods) , 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and </a:t>
            </a:r>
            <a:r>
              <a:rPr lang="en-US" dirty="0" err="1">
                <a:solidFill>
                  <a:srgbClr val="FF0000"/>
                </a:solidFill>
                <a:latin typeface="Arial Black" panose="020B0A04020102020204" pitchFamily="34" charset="0"/>
              </a:rPr>
              <a:t>provitamin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 A </a:t>
            </a:r>
            <a:r>
              <a:rPr lang="en-US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(carotenoids) (</a:t>
            </a:r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derived from foods of vegetable </a:t>
            </a:r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origin) </a:t>
            </a:r>
            <a:r>
              <a:rPr lang="en-US" dirty="0" smtClean="0">
                <a:latin typeface="Arial Black" panose="020B0A04020102020204" pitchFamily="34" charset="0"/>
              </a:rPr>
              <a:t>which have </a:t>
            </a:r>
            <a:r>
              <a:rPr lang="en-US" dirty="0">
                <a:latin typeface="Arial Black" panose="020B0A04020102020204" pitchFamily="34" charset="0"/>
              </a:rPr>
              <a:t>to be converted into retinol by tissues such as the intestinal mucosa and the liver in order to be utilized by cells. </a:t>
            </a:r>
            <a:endParaRPr lang="en-US" dirty="0" smtClean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387" y="4317167"/>
            <a:ext cx="7390255" cy="254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6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833" y="209862"/>
            <a:ext cx="11403766" cy="6648138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008000"/>
                </a:solidFill>
              </a:rPr>
              <a:t>Sources of vitamin </a:t>
            </a:r>
            <a:r>
              <a:rPr lang="en-US" sz="4800" b="1" dirty="0" smtClean="0">
                <a:solidFill>
                  <a:srgbClr val="008000"/>
                </a:solidFill>
              </a:rPr>
              <a:t>A</a:t>
            </a:r>
          </a:p>
          <a:p>
            <a:pPr marL="0" indent="0">
              <a:buNone/>
            </a:pPr>
            <a:r>
              <a:rPr lang="en-US" sz="4800" b="1" dirty="0" smtClean="0">
                <a:solidFill>
                  <a:srgbClr val="008000"/>
                </a:solidFill>
              </a:rPr>
              <a:t>(</a:t>
            </a:r>
            <a:r>
              <a:rPr lang="en-US" sz="4800" b="1" dirty="0">
                <a:solidFill>
                  <a:srgbClr val="008000"/>
                </a:solidFill>
              </a:rPr>
              <a:t>retinol) </a:t>
            </a:r>
            <a:endParaRPr lang="en-US" sz="4800" b="1" dirty="0">
              <a:solidFill>
                <a:srgbClr val="008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Cheese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Eggs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Liver</a:t>
            </a:r>
          </a:p>
          <a:p>
            <a:pPr marL="0" indent="0">
              <a:buNone/>
            </a:pPr>
            <a:r>
              <a:rPr lang="en-US" sz="4800" b="1" dirty="0" smtClean="0">
                <a:solidFill>
                  <a:srgbClr val="008000"/>
                </a:solidFill>
              </a:rPr>
              <a:t>Sources </a:t>
            </a:r>
            <a:r>
              <a:rPr lang="en-US" sz="4800" b="1" dirty="0">
                <a:solidFill>
                  <a:srgbClr val="008000"/>
                </a:solidFill>
              </a:rPr>
              <a:t>of beta-carotene which the body can convert into retinol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Yellow, red and green </a:t>
            </a:r>
            <a:r>
              <a:rPr 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(leafy) 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vegetables, such as spinach, carrots, sweet potatoes and red peppers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Yellow and orange fruits, 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such as mango, papaya and </a:t>
            </a:r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apricots</a:t>
            </a:r>
          </a:p>
          <a:p>
            <a:pPr lvl="1">
              <a:buFontTx/>
              <a:buChar char="-"/>
            </a:pPr>
            <a:endParaRPr lang="en-US" dirty="0"/>
          </a:p>
        </p:txBody>
      </p:sp>
      <p:pic>
        <p:nvPicPr>
          <p:cNvPr id="3074" name="Picture 2" descr="Vitamin A Rich Foods: 26 Natural Sources of Vitamin 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76" y="0"/>
            <a:ext cx="4581317" cy="289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13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714531"/>
          </a:xfrm>
        </p:spPr>
        <p:txBody>
          <a:bodyPr/>
          <a:lstStyle/>
          <a:p>
            <a:r>
              <a:rPr lang="en-GB" dirty="0" smtClean="0"/>
              <a:t>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646" y="1019330"/>
            <a:ext cx="11017770" cy="2430681"/>
          </a:xfrm>
        </p:spPr>
        <p:txBody>
          <a:bodyPr>
            <a:normAutofit fontScale="70000" lnSpcReduction="20000"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Immunity: 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activation of T lymphocyte, maturation of WBC &amp; integrity of physiological 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barrier.</a:t>
            </a:r>
          </a:p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integrity of eye &amp;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 of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rodopsin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necessary for dark adaptation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Regulation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gene expression: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vital to cell differentiation &amp; physiologic 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</a:p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</a:p>
          <a:p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539" y="3450012"/>
            <a:ext cx="5011747" cy="340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3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73816803"/>
</p:tagLst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946</TotalTime>
  <Words>2424</Words>
  <Application>Microsoft Office PowerPoint</Application>
  <PresentationFormat>Widescreen</PresentationFormat>
  <Paragraphs>198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Arial Rounded MT Bold</vt:lpstr>
      <vt:lpstr>Segoe Print</vt:lpstr>
      <vt:lpstr>Wingdings</vt:lpstr>
      <vt:lpstr>Nature Illustration 16x9</vt:lpstr>
      <vt:lpstr> Micronutrients (Vitamins) </vt:lpstr>
      <vt:lpstr>Introduction </vt:lpstr>
      <vt:lpstr>Introduction:</vt:lpstr>
      <vt:lpstr>Risk factors for micronutrient malnutrition:</vt:lpstr>
      <vt:lpstr>Micronutrients deficiencies</vt:lpstr>
      <vt:lpstr>Vitamins:</vt:lpstr>
      <vt:lpstr>Vitamin A</vt:lpstr>
      <vt:lpstr>PowerPoint Presentation</vt:lpstr>
      <vt:lpstr>Functions</vt:lpstr>
      <vt:lpstr>Vitamin A deficiency</vt:lpstr>
      <vt:lpstr>PowerPoint Presentation</vt:lpstr>
      <vt:lpstr>PowerPoint Presentation</vt:lpstr>
      <vt:lpstr>FUNCTIONS</vt:lpstr>
      <vt:lpstr>Sources of Vitamin D</vt:lpstr>
      <vt:lpstr>Vitamin D deficiency</vt:lpstr>
      <vt:lpstr>Vitamin E</vt:lpstr>
      <vt:lpstr>Vitamin E Deficiency:</vt:lpstr>
      <vt:lpstr>Vitamin K</vt:lpstr>
      <vt:lpstr>The B Vitamins</vt:lpstr>
      <vt:lpstr>Vitamin B1</vt:lpstr>
      <vt:lpstr>Riboflavin B2</vt:lpstr>
      <vt:lpstr>Niacin B3</vt:lpstr>
      <vt:lpstr>Pyridoxine B6</vt:lpstr>
      <vt:lpstr>Biotin B7</vt:lpstr>
      <vt:lpstr>Vitamin B9 (Folate)</vt:lpstr>
      <vt:lpstr>Vitamin B12 (Cobalamin, Cyanocobalamin, Methylcobalamin)</vt:lpstr>
      <vt:lpstr>Vitamin C</vt:lpstr>
      <vt:lpstr>Vitamin C deficiency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Vitamins  and  Minerals</dc:title>
  <dc:creator>Dr. Israa Al-Rawashdeh</dc:creator>
  <cp:lastModifiedBy>Dr. Israa Al-Rawashdeh</cp:lastModifiedBy>
  <cp:revision>180</cp:revision>
  <dcterms:created xsi:type="dcterms:W3CDTF">2023-04-08T14:53:32Z</dcterms:created>
  <dcterms:modified xsi:type="dcterms:W3CDTF">2023-04-09T06:41:46Z</dcterms:modified>
</cp:coreProperties>
</file>