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309" r:id="rId4"/>
    <p:sldId id="311" r:id="rId5"/>
    <p:sldId id="301" r:id="rId6"/>
    <p:sldId id="310" r:id="rId7"/>
    <p:sldId id="302" r:id="rId8"/>
    <p:sldId id="312" r:id="rId9"/>
    <p:sldId id="303" r:id="rId10"/>
    <p:sldId id="304" r:id="rId11"/>
    <p:sldId id="306" r:id="rId12"/>
    <p:sldId id="307" r:id="rId13"/>
    <p:sldId id="308" r:id="rId14"/>
    <p:sldId id="263" r:id="rId15"/>
    <p:sldId id="264" r:id="rId16"/>
    <p:sldId id="268" r:id="rId17"/>
    <p:sldId id="271" r:id="rId18"/>
    <p:sldId id="270" r:id="rId19"/>
    <p:sldId id="272" r:id="rId20"/>
    <p:sldId id="273" r:id="rId21"/>
    <p:sldId id="313" r:id="rId22"/>
    <p:sldId id="289" r:id="rId23"/>
    <p:sldId id="290" r:id="rId24"/>
    <p:sldId id="292" r:id="rId25"/>
    <p:sldId id="294" r:id="rId26"/>
    <p:sldId id="315" r:id="rId27"/>
    <p:sldId id="3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D3258-0530-4629-A5C3-6BAF3C23F038}" type="doc">
      <dgm:prSet loTypeId="urn:microsoft.com/office/officeart/2008/layout/HorizontalMultiLevelHierarchy" loCatId="hierarchy" qsTypeId="urn:microsoft.com/office/officeart/2005/8/quickstyle/simple5" qsCatId="simple" csTypeId="urn:microsoft.com/office/officeart/2005/8/colors/colorful3" csCatId="colorful" phldr="1"/>
      <dgm:spPr/>
      <dgm:t>
        <a:bodyPr/>
        <a:lstStyle/>
        <a:p>
          <a:endParaRPr lang="en-GB"/>
        </a:p>
      </dgm:t>
    </dgm:pt>
    <dgm:pt modelId="{AA44863A-220B-4D9A-87D7-CBB317806B47}">
      <dgm:prSet phldrT="[Text]"/>
      <dgm:spPr/>
      <dgm:t>
        <a:bodyPr/>
        <a:lstStyle/>
        <a:p>
          <a:r>
            <a:rPr lang="en-GB" b="1" smtClean="0"/>
            <a:t>MCH Services</a:t>
          </a:r>
          <a:endParaRPr lang="en-GB" b="1" dirty="0"/>
        </a:p>
      </dgm:t>
    </dgm:pt>
    <dgm:pt modelId="{E3AB9CF1-9B47-4FBB-97FB-9B5044FA212D}" type="parTrans" cxnId="{7D9B57A2-4394-4D3E-A677-D483978B2A78}">
      <dgm:prSet/>
      <dgm:spPr/>
      <dgm:t>
        <a:bodyPr/>
        <a:lstStyle/>
        <a:p>
          <a:endParaRPr lang="en-GB"/>
        </a:p>
      </dgm:t>
    </dgm:pt>
    <dgm:pt modelId="{B50FE65E-5CD6-4B0F-8ACC-0C8C9E8795D3}" type="sibTrans" cxnId="{7D9B57A2-4394-4D3E-A677-D483978B2A78}">
      <dgm:prSet/>
      <dgm:spPr/>
      <dgm:t>
        <a:bodyPr/>
        <a:lstStyle/>
        <a:p>
          <a:endParaRPr lang="en-GB"/>
        </a:p>
      </dgm:t>
    </dgm:pt>
    <dgm:pt modelId="{704ECF78-648D-4259-9ACE-84C369ED1BBD}">
      <dgm:prSet phldrT="[Text]"/>
      <dgm:spPr/>
      <dgm:t>
        <a:bodyPr/>
        <a:lstStyle/>
        <a:p>
          <a:r>
            <a:rPr lang="en-GB" b="1" dirty="0" smtClean="0">
              <a:solidFill>
                <a:srgbClr val="7030A0"/>
              </a:solidFill>
            </a:rPr>
            <a:t>Premarital care</a:t>
          </a:r>
          <a:endParaRPr lang="en-GB" b="1" dirty="0">
            <a:solidFill>
              <a:srgbClr val="7030A0"/>
            </a:solidFill>
          </a:endParaRPr>
        </a:p>
      </dgm:t>
    </dgm:pt>
    <dgm:pt modelId="{BD08EF6F-C5A7-44F5-8842-6E1EEC68B5D0}" type="parTrans" cxnId="{EF14FFFB-3C41-4D34-A1A4-E1DA0CEEAD19}">
      <dgm:prSet/>
      <dgm:spPr/>
      <dgm:t>
        <a:bodyPr/>
        <a:lstStyle/>
        <a:p>
          <a:endParaRPr lang="en-GB"/>
        </a:p>
      </dgm:t>
    </dgm:pt>
    <dgm:pt modelId="{3513411E-C552-4427-A118-FC8E00D46A67}" type="sibTrans" cxnId="{EF14FFFB-3C41-4D34-A1A4-E1DA0CEEAD19}">
      <dgm:prSet/>
      <dgm:spPr/>
      <dgm:t>
        <a:bodyPr/>
        <a:lstStyle/>
        <a:p>
          <a:endParaRPr lang="en-GB"/>
        </a:p>
      </dgm:t>
    </dgm:pt>
    <dgm:pt modelId="{9B11A7FE-8619-4DB1-B9AE-BCF1A7ED3638}">
      <dgm:prSet phldrT="[Text]"/>
      <dgm:spPr/>
      <dgm:t>
        <a:bodyPr/>
        <a:lstStyle/>
        <a:p>
          <a:r>
            <a:rPr lang="en-GB" b="1" dirty="0" smtClean="0">
              <a:solidFill>
                <a:srgbClr val="7030A0"/>
              </a:solidFill>
            </a:rPr>
            <a:t>Maternal healthcare</a:t>
          </a:r>
          <a:endParaRPr lang="en-GB" b="1" dirty="0">
            <a:solidFill>
              <a:srgbClr val="7030A0"/>
            </a:solidFill>
          </a:endParaRPr>
        </a:p>
      </dgm:t>
    </dgm:pt>
    <dgm:pt modelId="{23F4B5C4-C58F-40E6-A3F0-7ED43E1CA364}" type="parTrans" cxnId="{3822260A-40BD-4A75-B2E7-6A7B01CE9A8E}">
      <dgm:prSet/>
      <dgm:spPr/>
      <dgm:t>
        <a:bodyPr/>
        <a:lstStyle/>
        <a:p>
          <a:endParaRPr lang="en-GB"/>
        </a:p>
      </dgm:t>
    </dgm:pt>
    <dgm:pt modelId="{01995375-1844-46AC-B62F-595E5BB5F78B}" type="sibTrans" cxnId="{3822260A-40BD-4A75-B2E7-6A7B01CE9A8E}">
      <dgm:prSet/>
      <dgm:spPr/>
      <dgm:t>
        <a:bodyPr/>
        <a:lstStyle/>
        <a:p>
          <a:endParaRPr lang="en-GB"/>
        </a:p>
      </dgm:t>
    </dgm:pt>
    <dgm:pt modelId="{107D5522-439B-4527-A2E1-F3395990E758}">
      <dgm:prSet phldrT="[Text]"/>
      <dgm:spPr/>
      <dgm:t>
        <a:bodyPr/>
        <a:lstStyle/>
        <a:p>
          <a:r>
            <a:rPr lang="en-GB" b="1" dirty="0" smtClean="0">
              <a:solidFill>
                <a:srgbClr val="7030A0"/>
              </a:solidFill>
            </a:rPr>
            <a:t>Family planning</a:t>
          </a:r>
          <a:endParaRPr lang="en-GB" b="1" dirty="0">
            <a:solidFill>
              <a:srgbClr val="7030A0"/>
            </a:solidFill>
          </a:endParaRPr>
        </a:p>
      </dgm:t>
    </dgm:pt>
    <dgm:pt modelId="{2F1F487F-40AF-43CC-94A9-8B1FDA353856}" type="parTrans" cxnId="{79F6797A-0403-430E-B05A-71D901DC4287}">
      <dgm:prSet/>
      <dgm:spPr/>
      <dgm:t>
        <a:bodyPr/>
        <a:lstStyle/>
        <a:p>
          <a:endParaRPr lang="en-GB"/>
        </a:p>
      </dgm:t>
    </dgm:pt>
    <dgm:pt modelId="{EA07D7AC-A949-4101-BA4E-049D6F391C9C}" type="sibTrans" cxnId="{79F6797A-0403-430E-B05A-71D901DC4287}">
      <dgm:prSet/>
      <dgm:spPr/>
      <dgm:t>
        <a:bodyPr/>
        <a:lstStyle/>
        <a:p>
          <a:endParaRPr lang="en-GB"/>
        </a:p>
      </dgm:t>
    </dgm:pt>
    <dgm:pt modelId="{29BEC028-7A3F-4468-8ED0-38A338184437}">
      <dgm:prSet/>
      <dgm:spPr/>
      <dgm:t>
        <a:bodyPr/>
        <a:lstStyle/>
        <a:p>
          <a:r>
            <a:rPr lang="en-GB" b="1" dirty="0" smtClean="0">
              <a:solidFill>
                <a:srgbClr val="7030A0"/>
              </a:solidFill>
            </a:rPr>
            <a:t>Child healthcare</a:t>
          </a:r>
          <a:endParaRPr lang="en-GB" b="1" dirty="0">
            <a:solidFill>
              <a:srgbClr val="7030A0"/>
            </a:solidFill>
          </a:endParaRPr>
        </a:p>
      </dgm:t>
    </dgm:pt>
    <dgm:pt modelId="{1A32EFB4-12D5-4A0F-8737-70DB92034297}" type="parTrans" cxnId="{7E001CA7-E42A-4666-91EF-FADECD0D6E9D}">
      <dgm:prSet/>
      <dgm:spPr/>
      <dgm:t>
        <a:bodyPr/>
        <a:lstStyle/>
        <a:p>
          <a:endParaRPr lang="en-GB"/>
        </a:p>
      </dgm:t>
    </dgm:pt>
    <dgm:pt modelId="{EEBF7977-43DD-434F-B543-16B2BABE3D84}" type="sibTrans" cxnId="{7E001CA7-E42A-4666-91EF-FADECD0D6E9D}">
      <dgm:prSet/>
      <dgm:spPr/>
      <dgm:t>
        <a:bodyPr/>
        <a:lstStyle/>
        <a:p>
          <a:endParaRPr lang="en-GB"/>
        </a:p>
      </dgm:t>
    </dgm:pt>
    <dgm:pt modelId="{E07EF34B-03AF-4333-A79D-AF0F47F916EE}" type="pres">
      <dgm:prSet presAssocID="{C03D3258-0530-4629-A5C3-6BAF3C23F038}" presName="Name0" presStyleCnt="0">
        <dgm:presLayoutVars>
          <dgm:chPref val="1"/>
          <dgm:dir/>
          <dgm:animOne val="branch"/>
          <dgm:animLvl val="lvl"/>
          <dgm:resizeHandles val="exact"/>
        </dgm:presLayoutVars>
      </dgm:prSet>
      <dgm:spPr/>
      <dgm:t>
        <a:bodyPr/>
        <a:lstStyle/>
        <a:p>
          <a:endParaRPr lang="en-GB"/>
        </a:p>
      </dgm:t>
    </dgm:pt>
    <dgm:pt modelId="{738C1F06-DB30-471E-9ADD-9E7CFD66137B}" type="pres">
      <dgm:prSet presAssocID="{AA44863A-220B-4D9A-87D7-CBB317806B47}" presName="root1" presStyleCnt="0"/>
      <dgm:spPr/>
    </dgm:pt>
    <dgm:pt modelId="{20F5153A-B6DF-478A-B5AB-D3F30433E376}" type="pres">
      <dgm:prSet presAssocID="{AA44863A-220B-4D9A-87D7-CBB317806B47}" presName="LevelOneTextNode" presStyleLbl="node0" presStyleIdx="0" presStyleCnt="1">
        <dgm:presLayoutVars>
          <dgm:chPref val="3"/>
        </dgm:presLayoutVars>
      </dgm:prSet>
      <dgm:spPr/>
      <dgm:t>
        <a:bodyPr/>
        <a:lstStyle/>
        <a:p>
          <a:endParaRPr lang="en-GB"/>
        </a:p>
      </dgm:t>
    </dgm:pt>
    <dgm:pt modelId="{0F439F5F-00BD-4DBB-9A1B-4D5BF01AB74A}" type="pres">
      <dgm:prSet presAssocID="{AA44863A-220B-4D9A-87D7-CBB317806B47}" presName="level2hierChild" presStyleCnt="0"/>
      <dgm:spPr/>
    </dgm:pt>
    <dgm:pt modelId="{0C1BF242-2F15-44CD-AC92-440DE04DEE9B}" type="pres">
      <dgm:prSet presAssocID="{BD08EF6F-C5A7-44F5-8842-6E1EEC68B5D0}" presName="conn2-1" presStyleLbl="parChTrans1D2" presStyleIdx="0" presStyleCnt="4"/>
      <dgm:spPr/>
      <dgm:t>
        <a:bodyPr/>
        <a:lstStyle/>
        <a:p>
          <a:endParaRPr lang="en-GB"/>
        </a:p>
      </dgm:t>
    </dgm:pt>
    <dgm:pt modelId="{8729DC7F-B898-4FC4-8C62-C94F76173796}" type="pres">
      <dgm:prSet presAssocID="{BD08EF6F-C5A7-44F5-8842-6E1EEC68B5D0}" presName="connTx" presStyleLbl="parChTrans1D2" presStyleIdx="0" presStyleCnt="4"/>
      <dgm:spPr/>
      <dgm:t>
        <a:bodyPr/>
        <a:lstStyle/>
        <a:p>
          <a:endParaRPr lang="en-GB"/>
        </a:p>
      </dgm:t>
    </dgm:pt>
    <dgm:pt modelId="{8A603CEE-3A2A-4460-8523-16EC06CADF95}" type="pres">
      <dgm:prSet presAssocID="{704ECF78-648D-4259-9ACE-84C369ED1BBD}" presName="root2" presStyleCnt="0"/>
      <dgm:spPr/>
    </dgm:pt>
    <dgm:pt modelId="{8A5E1BB3-8EEF-4A12-81F7-21B03C05D251}" type="pres">
      <dgm:prSet presAssocID="{704ECF78-648D-4259-9ACE-84C369ED1BBD}" presName="LevelTwoTextNode" presStyleLbl="node2" presStyleIdx="0" presStyleCnt="4">
        <dgm:presLayoutVars>
          <dgm:chPref val="3"/>
        </dgm:presLayoutVars>
      </dgm:prSet>
      <dgm:spPr/>
      <dgm:t>
        <a:bodyPr/>
        <a:lstStyle/>
        <a:p>
          <a:endParaRPr lang="en-GB"/>
        </a:p>
      </dgm:t>
    </dgm:pt>
    <dgm:pt modelId="{B8745C70-FAFB-46E0-B05E-84CD28C89232}" type="pres">
      <dgm:prSet presAssocID="{704ECF78-648D-4259-9ACE-84C369ED1BBD}" presName="level3hierChild" presStyleCnt="0"/>
      <dgm:spPr/>
    </dgm:pt>
    <dgm:pt modelId="{3473E062-7615-4032-A942-3DAEDFB0B7C6}" type="pres">
      <dgm:prSet presAssocID="{23F4B5C4-C58F-40E6-A3F0-7ED43E1CA364}" presName="conn2-1" presStyleLbl="parChTrans1D2" presStyleIdx="1" presStyleCnt="4"/>
      <dgm:spPr/>
      <dgm:t>
        <a:bodyPr/>
        <a:lstStyle/>
        <a:p>
          <a:endParaRPr lang="en-GB"/>
        </a:p>
      </dgm:t>
    </dgm:pt>
    <dgm:pt modelId="{626AB089-347E-44DF-BC49-50AE262C66B9}" type="pres">
      <dgm:prSet presAssocID="{23F4B5C4-C58F-40E6-A3F0-7ED43E1CA364}" presName="connTx" presStyleLbl="parChTrans1D2" presStyleIdx="1" presStyleCnt="4"/>
      <dgm:spPr/>
      <dgm:t>
        <a:bodyPr/>
        <a:lstStyle/>
        <a:p>
          <a:endParaRPr lang="en-GB"/>
        </a:p>
      </dgm:t>
    </dgm:pt>
    <dgm:pt modelId="{8999D799-4264-4D29-88E9-42980AE979B1}" type="pres">
      <dgm:prSet presAssocID="{9B11A7FE-8619-4DB1-B9AE-BCF1A7ED3638}" presName="root2" presStyleCnt="0"/>
      <dgm:spPr/>
    </dgm:pt>
    <dgm:pt modelId="{86E3F1B7-1E59-48EB-AFC4-688B88AC65E6}" type="pres">
      <dgm:prSet presAssocID="{9B11A7FE-8619-4DB1-B9AE-BCF1A7ED3638}" presName="LevelTwoTextNode" presStyleLbl="node2" presStyleIdx="1" presStyleCnt="4">
        <dgm:presLayoutVars>
          <dgm:chPref val="3"/>
        </dgm:presLayoutVars>
      </dgm:prSet>
      <dgm:spPr/>
      <dgm:t>
        <a:bodyPr/>
        <a:lstStyle/>
        <a:p>
          <a:endParaRPr lang="en-GB"/>
        </a:p>
      </dgm:t>
    </dgm:pt>
    <dgm:pt modelId="{3B9978E4-6440-431D-B18E-09E16512F47D}" type="pres">
      <dgm:prSet presAssocID="{9B11A7FE-8619-4DB1-B9AE-BCF1A7ED3638}" presName="level3hierChild" presStyleCnt="0"/>
      <dgm:spPr/>
    </dgm:pt>
    <dgm:pt modelId="{2F44E1A7-21E6-418C-802F-3090E9A91B4A}" type="pres">
      <dgm:prSet presAssocID="{2F1F487F-40AF-43CC-94A9-8B1FDA353856}" presName="conn2-1" presStyleLbl="parChTrans1D2" presStyleIdx="2" presStyleCnt="4"/>
      <dgm:spPr/>
      <dgm:t>
        <a:bodyPr/>
        <a:lstStyle/>
        <a:p>
          <a:endParaRPr lang="en-GB"/>
        </a:p>
      </dgm:t>
    </dgm:pt>
    <dgm:pt modelId="{10C2A30B-49C5-4499-9445-803EE41B5A05}" type="pres">
      <dgm:prSet presAssocID="{2F1F487F-40AF-43CC-94A9-8B1FDA353856}" presName="connTx" presStyleLbl="parChTrans1D2" presStyleIdx="2" presStyleCnt="4"/>
      <dgm:spPr/>
      <dgm:t>
        <a:bodyPr/>
        <a:lstStyle/>
        <a:p>
          <a:endParaRPr lang="en-GB"/>
        </a:p>
      </dgm:t>
    </dgm:pt>
    <dgm:pt modelId="{462C5CC7-9F22-473B-AF7A-AD063F07C202}" type="pres">
      <dgm:prSet presAssocID="{107D5522-439B-4527-A2E1-F3395990E758}" presName="root2" presStyleCnt="0"/>
      <dgm:spPr/>
    </dgm:pt>
    <dgm:pt modelId="{6AF5FC46-86D8-4EFE-8FB1-7C9805A4B0B2}" type="pres">
      <dgm:prSet presAssocID="{107D5522-439B-4527-A2E1-F3395990E758}" presName="LevelTwoTextNode" presStyleLbl="node2" presStyleIdx="2" presStyleCnt="4">
        <dgm:presLayoutVars>
          <dgm:chPref val="3"/>
        </dgm:presLayoutVars>
      </dgm:prSet>
      <dgm:spPr/>
      <dgm:t>
        <a:bodyPr/>
        <a:lstStyle/>
        <a:p>
          <a:endParaRPr lang="en-GB"/>
        </a:p>
      </dgm:t>
    </dgm:pt>
    <dgm:pt modelId="{DC137408-9E6B-41F8-BB22-89AEEFFC0A34}" type="pres">
      <dgm:prSet presAssocID="{107D5522-439B-4527-A2E1-F3395990E758}" presName="level3hierChild" presStyleCnt="0"/>
      <dgm:spPr/>
    </dgm:pt>
    <dgm:pt modelId="{AEDEEB6C-E041-41D5-B2AB-19F576079DF6}" type="pres">
      <dgm:prSet presAssocID="{1A32EFB4-12D5-4A0F-8737-70DB92034297}" presName="conn2-1" presStyleLbl="parChTrans1D2" presStyleIdx="3" presStyleCnt="4"/>
      <dgm:spPr/>
      <dgm:t>
        <a:bodyPr/>
        <a:lstStyle/>
        <a:p>
          <a:endParaRPr lang="en-GB"/>
        </a:p>
      </dgm:t>
    </dgm:pt>
    <dgm:pt modelId="{64EFDB18-A0EF-4B51-BB93-C3BD19A69803}" type="pres">
      <dgm:prSet presAssocID="{1A32EFB4-12D5-4A0F-8737-70DB92034297}" presName="connTx" presStyleLbl="parChTrans1D2" presStyleIdx="3" presStyleCnt="4"/>
      <dgm:spPr/>
      <dgm:t>
        <a:bodyPr/>
        <a:lstStyle/>
        <a:p>
          <a:endParaRPr lang="en-GB"/>
        </a:p>
      </dgm:t>
    </dgm:pt>
    <dgm:pt modelId="{B7E252EA-AAED-412F-A4CB-50EF3370742F}" type="pres">
      <dgm:prSet presAssocID="{29BEC028-7A3F-4468-8ED0-38A338184437}" presName="root2" presStyleCnt="0"/>
      <dgm:spPr/>
    </dgm:pt>
    <dgm:pt modelId="{03013613-A45F-42C7-B19E-9B912CF588B5}" type="pres">
      <dgm:prSet presAssocID="{29BEC028-7A3F-4468-8ED0-38A338184437}" presName="LevelTwoTextNode" presStyleLbl="node2" presStyleIdx="3" presStyleCnt="4">
        <dgm:presLayoutVars>
          <dgm:chPref val="3"/>
        </dgm:presLayoutVars>
      </dgm:prSet>
      <dgm:spPr/>
      <dgm:t>
        <a:bodyPr/>
        <a:lstStyle/>
        <a:p>
          <a:endParaRPr lang="en-GB"/>
        </a:p>
      </dgm:t>
    </dgm:pt>
    <dgm:pt modelId="{9FC56878-4C02-4F1F-8457-F1BD3DE8F37A}" type="pres">
      <dgm:prSet presAssocID="{29BEC028-7A3F-4468-8ED0-38A338184437}" presName="level3hierChild" presStyleCnt="0"/>
      <dgm:spPr/>
    </dgm:pt>
  </dgm:ptLst>
  <dgm:cxnLst>
    <dgm:cxn modelId="{C1191380-47C3-4FC4-85F5-4A0A5095125D}" type="presOf" srcId="{BD08EF6F-C5A7-44F5-8842-6E1EEC68B5D0}" destId="{0C1BF242-2F15-44CD-AC92-440DE04DEE9B}" srcOrd="0" destOrd="0" presId="urn:microsoft.com/office/officeart/2008/layout/HorizontalMultiLevelHierarchy"/>
    <dgm:cxn modelId="{24360326-5D4F-4F1E-BD9E-3DD40E1AC3AC}" type="presOf" srcId="{2F1F487F-40AF-43CC-94A9-8B1FDA353856}" destId="{10C2A30B-49C5-4499-9445-803EE41B5A05}" srcOrd="1" destOrd="0" presId="urn:microsoft.com/office/officeart/2008/layout/HorizontalMultiLevelHierarchy"/>
    <dgm:cxn modelId="{EF14FFFB-3C41-4D34-A1A4-E1DA0CEEAD19}" srcId="{AA44863A-220B-4D9A-87D7-CBB317806B47}" destId="{704ECF78-648D-4259-9ACE-84C369ED1BBD}" srcOrd="0" destOrd="0" parTransId="{BD08EF6F-C5A7-44F5-8842-6E1EEC68B5D0}" sibTransId="{3513411E-C552-4427-A118-FC8E00D46A67}"/>
    <dgm:cxn modelId="{4310C8B4-F7FB-4CB5-961B-11770BE5A4EA}" type="presOf" srcId="{29BEC028-7A3F-4468-8ED0-38A338184437}" destId="{03013613-A45F-42C7-B19E-9B912CF588B5}" srcOrd="0" destOrd="0" presId="urn:microsoft.com/office/officeart/2008/layout/HorizontalMultiLevelHierarchy"/>
    <dgm:cxn modelId="{05625D6E-A14C-4EC9-A499-4813DC8A5BF4}" type="presOf" srcId="{23F4B5C4-C58F-40E6-A3F0-7ED43E1CA364}" destId="{626AB089-347E-44DF-BC49-50AE262C66B9}" srcOrd="1" destOrd="0" presId="urn:microsoft.com/office/officeart/2008/layout/HorizontalMultiLevelHierarchy"/>
    <dgm:cxn modelId="{F67BC720-C104-4C3C-ACCB-2F77876348F1}" type="presOf" srcId="{23F4B5C4-C58F-40E6-A3F0-7ED43E1CA364}" destId="{3473E062-7615-4032-A942-3DAEDFB0B7C6}" srcOrd="0" destOrd="0" presId="urn:microsoft.com/office/officeart/2008/layout/HorizontalMultiLevelHierarchy"/>
    <dgm:cxn modelId="{7E001CA7-E42A-4666-91EF-FADECD0D6E9D}" srcId="{AA44863A-220B-4D9A-87D7-CBB317806B47}" destId="{29BEC028-7A3F-4468-8ED0-38A338184437}" srcOrd="3" destOrd="0" parTransId="{1A32EFB4-12D5-4A0F-8737-70DB92034297}" sibTransId="{EEBF7977-43DD-434F-B543-16B2BABE3D84}"/>
    <dgm:cxn modelId="{79F6797A-0403-430E-B05A-71D901DC4287}" srcId="{AA44863A-220B-4D9A-87D7-CBB317806B47}" destId="{107D5522-439B-4527-A2E1-F3395990E758}" srcOrd="2" destOrd="0" parTransId="{2F1F487F-40AF-43CC-94A9-8B1FDA353856}" sibTransId="{EA07D7AC-A949-4101-BA4E-049D6F391C9C}"/>
    <dgm:cxn modelId="{13DAC55A-481A-41C8-BB93-78C5255C9271}" type="presOf" srcId="{107D5522-439B-4527-A2E1-F3395990E758}" destId="{6AF5FC46-86D8-4EFE-8FB1-7C9805A4B0B2}" srcOrd="0" destOrd="0" presId="urn:microsoft.com/office/officeart/2008/layout/HorizontalMultiLevelHierarchy"/>
    <dgm:cxn modelId="{3822260A-40BD-4A75-B2E7-6A7B01CE9A8E}" srcId="{AA44863A-220B-4D9A-87D7-CBB317806B47}" destId="{9B11A7FE-8619-4DB1-B9AE-BCF1A7ED3638}" srcOrd="1" destOrd="0" parTransId="{23F4B5C4-C58F-40E6-A3F0-7ED43E1CA364}" sibTransId="{01995375-1844-46AC-B62F-595E5BB5F78B}"/>
    <dgm:cxn modelId="{E2CBD824-F2CD-428A-BD71-E564E4DDC240}" type="presOf" srcId="{704ECF78-648D-4259-9ACE-84C369ED1BBD}" destId="{8A5E1BB3-8EEF-4A12-81F7-21B03C05D251}" srcOrd="0" destOrd="0" presId="urn:microsoft.com/office/officeart/2008/layout/HorizontalMultiLevelHierarchy"/>
    <dgm:cxn modelId="{7D9B57A2-4394-4D3E-A677-D483978B2A78}" srcId="{C03D3258-0530-4629-A5C3-6BAF3C23F038}" destId="{AA44863A-220B-4D9A-87D7-CBB317806B47}" srcOrd="0" destOrd="0" parTransId="{E3AB9CF1-9B47-4FBB-97FB-9B5044FA212D}" sibTransId="{B50FE65E-5CD6-4B0F-8ACC-0C8C9E8795D3}"/>
    <dgm:cxn modelId="{035EEF6B-5961-4B0E-B54B-62EDC0054793}" type="presOf" srcId="{1A32EFB4-12D5-4A0F-8737-70DB92034297}" destId="{64EFDB18-A0EF-4B51-BB93-C3BD19A69803}" srcOrd="1" destOrd="0" presId="urn:microsoft.com/office/officeart/2008/layout/HorizontalMultiLevelHierarchy"/>
    <dgm:cxn modelId="{4C8941AD-CF17-4BD5-9E05-42F8DE2BAD49}" type="presOf" srcId="{2F1F487F-40AF-43CC-94A9-8B1FDA353856}" destId="{2F44E1A7-21E6-418C-802F-3090E9A91B4A}" srcOrd="0" destOrd="0" presId="urn:microsoft.com/office/officeart/2008/layout/HorizontalMultiLevelHierarchy"/>
    <dgm:cxn modelId="{1575FEC8-DA8D-41EA-ABB9-81E6EDD83799}" type="presOf" srcId="{AA44863A-220B-4D9A-87D7-CBB317806B47}" destId="{20F5153A-B6DF-478A-B5AB-D3F30433E376}" srcOrd="0" destOrd="0" presId="urn:microsoft.com/office/officeart/2008/layout/HorizontalMultiLevelHierarchy"/>
    <dgm:cxn modelId="{BB10242E-C0C0-429B-81F8-B0EBE7CADD1E}" type="presOf" srcId="{BD08EF6F-C5A7-44F5-8842-6E1EEC68B5D0}" destId="{8729DC7F-B898-4FC4-8C62-C94F76173796}" srcOrd="1" destOrd="0" presId="urn:microsoft.com/office/officeart/2008/layout/HorizontalMultiLevelHierarchy"/>
    <dgm:cxn modelId="{2BCBAB2F-14F7-43BC-9188-2A39545A7457}" type="presOf" srcId="{C03D3258-0530-4629-A5C3-6BAF3C23F038}" destId="{E07EF34B-03AF-4333-A79D-AF0F47F916EE}" srcOrd="0" destOrd="0" presId="urn:microsoft.com/office/officeart/2008/layout/HorizontalMultiLevelHierarchy"/>
    <dgm:cxn modelId="{3F1CA989-6BB1-44D5-A970-B61C4B25A0B2}" type="presOf" srcId="{1A32EFB4-12D5-4A0F-8737-70DB92034297}" destId="{AEDEEB6C-E041-41D5-B2AB-19F576079DF6}" srcOrd="0" destOrd="0" presId="urn:microsoft.com/office/officeart/2008/layout/HorizontalMultiLevelHierarchy"/>
    <dgm:cxn modelId="{238D0B37-A47B-4A02-8BA9-5D3AFADA1771}" type="presOf" srcId="{9B11A7FE-8619-4DB1-B9AE-BCF1A7ED3638}" destId="{86E3F1B7-1E59-48EB-AFC4-688B88AC65E6}" srcOrd="0" destOrd="0" presId="urn:microsoft.com/office/officeart/2008/layout/HorizontalMultiLevelHierarchy"/>
    <dgm:cxn modelId="{9B919C14-8D1C-4873-A366-4E645EBD5DE2}" type="presParOf" srcId="{E07EF34B-03AF-4333-A79D-AF0F47F916EE}" destId="{738C1F06-DB30-471E-9ADD-9E7CFD66137B}" srcOrd="0" destOrd="0" presId="urn:microsoft.com/office/officeart/2008/layout/HorizontalMultiLevelHierarchy"/>
    <dgm:cxn modelId="{D49F5D2C-0122-48A9-A6F2-510FE695B473}" type="presParOf" srcId="{738C1F06-DB30-471E-9ADD-9E7CFD66137B}" destId="{20F5153A-B6DF-478A-B5AB-D3F30433E376}" srcOrd="0" destOrd="0" presId="urn:microsoft.com/office/officeart/2008/layout/HorizontalMultiLevelHierarchy"/>
    <dgm:cxn modelId="{CCEDF4E5-520B-49FA-BF10-27A37CE44F73}" type="presParOf" srcId="{738C1F06-DB30-471E-9ADD-9E7CFD66137B}" destId="{0F439F5F-00BD-4DBB-9A1B-4D5BF01AB74A}" srcOrd="1" destOrd="0" presId="urn:microsoft.com/office/officeart/2008/layout/HorizontalMultiLevelHierarchy"/>
    <dgm:cxn modelId="{27C79D48-AC1B-448F-96D2-614E8DDBD912}" type="presParOf" srcId="{0F439F5F-00BD-4DBB-9A1B-4D5BF01AB74A}" destId="{0C1BF242-2F15-44CD-AC92-440DE04DEE9B}" srcOrd="0" destOrd="0" presId="urn:microsoft.com/office/officeart/2008/layout/HorizontalMultiLevelHierarchy"/>
    <dgm:cxn modelId="{AC99208F-3A98-4A97-9961-02AE0EBCF06B}" type="presParOf" srcId="{0C1BF242-2F15-44CD-AC92-440DE04DEE9B}" destId="{8729DC7F-B898-4FC4-8C62-C94F76173796}" srcOrd="0" destOrd="0" presId="urn:microsoft.com/office/officeart/2008/layout/HorizontalMultiLevelHierarchy"/>
    <dgm:cxn modelId="{333D0BD0-9412-4C37-ACA7-B59D10BC99C1}" type="presParOf" srcId="{0F439F5F-00BD-4DBB-9A1B-4D5BF01AB74A}" destId="{8A603CEE-3A2A-4460-8523-16EC06CADF95}" srcOrd="1" destOrd="0" presId="urn:microsoft.com/office/officeart/2008/layout/HorizontalMultiLevelHierarchy"/>
    <dgm:cxn modelId="{FE1BF548-2B8B-4B9C-8473-B6714A9E4F4E}" type="presParOf" srcId="{8A603CEE-3A2A-4460-8523-16EC06CADF95}" destId="{8A5E1BB3-8EEF-4A12-81F7-21B03C05D251}" srcOrd="0" destOrd="0" presId="urn:microsoft.com/office/officeart/2008/layout/HorizontalMultiLevelHierarchy"/>
    <dgm:cxn modelId="{50DAB647-B902-4855-889C-5323E06176C9}" type="presParOf" srcId="{8A603CEE-3A2A-4460-8523-16EC06CADF95}" destId="{B8745C70-FAFB-46E0-B05E-84CD28C89232}" srcOrd="1" destOrd="0" presId="urn:microsoft.com/office/officeart/2008/layout/HorizontalMultiLevelHierarchy"/>
    <dgm:cxn modelId="{0000175B-F237-4D8E-A56B-58BA6130FF86}" type="presParOf" srcId="{0F439F5F-00BD-4DBB-9A1B-4D5BF01AB74A}" destId="{3473E062-7615-4032-A942-3DAEDFB0B7C6}" srcOrd="2" destOrd="0" presId="urn:microsoft.com/office/officeart/2008/layout/HorizontalMultiLevelHierarchy"/>
    <dgm:cxn modelId="{09E65DC4-D250-4A2F-A3CC-0BC1F57FD81E}" type="presParOf" srcId="{3473E062-7615-4032-A942-3DAEDFB0B7C6}" destId="{626AB089-347E-44DF-BC49-50AE262C66B9}" srcOrd="0" destOrd="0" presId="urn:microsoft.com/office/officeart/2008/layout/HorizontalMultiLevelHierarchy"/>
    <dgm:cxn modelId="{BF4A966F-B4D2-472B-B55A-2FCE387BFF50}" type="presParOf" srcId="{0F439F5F-00BD-4DBB-9A1B-4D5BF01AB74A}" destId="{8999D799-4264-4D29-88E9-42980AE979B1}" srcOrd="3" destOrd="0" presId="urn:microsoft.com/office/officeart/2008/layout/HorizontalMultiLevelHierarchy"/>
    <dgm:cxn modelId="{66A45700-BC5E-478D-881A-13463017D4DE}" type="presParOf" srcId="{8999D799-4264-4D29-88E9-42980AE979B1}" destId="{86E3F1B7-1E59-48EB-AFC4-688B88AC65E6}" srcOrd="0" destOrd="0" presId="urn:microsoft.com/office/officeart/2008/layout/HorizontalMultiLevelHierarchy"/>
    <dgm:cxn modelId="{B21DF6D7-CA0B-491F-BC2B-45EBFA8CEAA3}" type="presParOf" srcId="{8999D799-4264-4D29-88E9-42980AE979B1}" destId="{3B9978E4-6440-431D-B18E-09E16512F47D}" srcOrd="1" destOrd="0" presId="urn:microsoft.com/office/officeart/2008/layout/HorizontalMultiLevelHierarchy"/>
    <dgm:cxn modelId="{DE565995-07BB-417D-AFAD-2DE075CFB8F8}" type="presParOf" srcId="{0F439F5F-00BD-4DBB-9A1B-4D5BF01AB74A}" destId="{2F44E1A7-21E6-418C-802F-3090E9A91B4A}" srcOrd="4" destOrd="0" presId="urn:microsoft.com/office/officeart/2008/layout/HorizontalMultiLevelHierarchy"/>
    <dgm:cxn modelId="{50B3EE8E-14C6-42B7-A3CC-8EA878EC8FDD}" type="presParOf" srcId="{2F44E1A7-21E6-418C-802F-3090E9A91B4A}" destId="{10C2A30B-49C5-4499-9445-803EE41B5A05}" srcOrd="0" destOrd="0" presId="urn:microsoft.com/office/officeart/2008/layout/HorizontalMultiLevelHierarchy"/>
    <dgm:cxn modelId="{178698C9-ADB4-4356-85B3-CDC61FBA384F}" type="presParOf" srcId="{0F439F5F-00BD-4DBB-9A1B-4D5BF01AB74A}" destId="{462C5CC7-9F22-473B-AF7A-AD063F07C202}" srcOrd="5" destOrd="0" presId="urn:microsoft.com/office/officeart/2008/layout/HorizontalMultiLevelHierarchy"/>
    <dgm:cxn modelId="{277828FC-3469-498E-8064-2D1335263601}" type="presParOf" srcId="{462C5CC7-9F22-473B-AF7A-AD063F07C202}" destId="{6AF5FC46-86D8-4EFE-8FB1-7C9805A4B0B2}" srcOrd="0" destOrd="0" presId="urn:microsoft.com/office/officeart/2008/layout/HorizontalMultiLevelHierarchy"/>
    <dgm:cxn modelId="{786E62C4-8BFA-4C93-B9E2-2E583AAA4A28}" type="presParOf" srcId="{462C5CC7-9F22-473B-AF7A-AD063F07C202}" destId="{DC137408-9E6B-41F8-BB22-89AEEFFC0A34}" srcOrd="1" destOrd="0" presId="urn:microsoft.com/office/officeart/2008/layout/HorizontalMultiLevelHierarchy"/>
    <dgm:cxn modelId="{87776AF5-66BA-4313-AD13-B946F859FC0F}" type="presParOf" srcId="{0F439F5F-00BD-4DBB-9A1B-4D5BF01AB74A}" destId="{AEDEEB6C-E041-41D5-B2AB-19F576079DF6}" srcOrd="6" destOrd="0" presId="urn:microsoft.com/office/officeart/2008/layout/HorizontalMultiLevelHierarchy"/>
    <dgm:cxn modelId="{BE058C01-FDBF-4D1F-AE46-634773F9B3D8}" type="presParOf" srcId="{AEDEEB6C-E041-41D5-B2AB-19F576079DF6}" destId="{64EFDB18-A0EF-4B51-BB93-C3BD19A69803}" srcOrd="0" destOrd="0" presId="urn:microsoft.com/office/officeart/2008/layout/HorizontalMultiLevelHierarchy"/>
    <dgm:cxn modelId="{86C34CBD-D577-47BB-9693-9BD8AB1A68E8}" type="presParOf" srcId="{0F439F5F-00BD-4DBB-9A1B-4D5BF01AB74A}" destId="{B7E252EA-AAED-412F-A4CB-50EF3370742F}" srcOrd="7" destOrd="0" presId="urn:microsoft.com/office/officeart/2008/layout/HorizontalMultiLevelHierarchy"/>
    <dgm:cxn modelId="{2C1ECCD8-A016-400B-8536-7354657C12B8}" type="presParOf" srcId="{B7E252EA-AAED-412F-A4CB-50EF3370742F}" destId="{03013613-A45F-42C7-B19E-9B912CF588B5}" srcOrd="0" destOrd="0" presId="urn:microsoft.com/office/officeart/2008/layout/HorizontalMultiLevelHierarchy"/>
    <dgm:cxn modelId="{4E747576-2330-45BC-80F1-CE9124A33656}" type="presParOf" srcId="{B7E252EA-AAED-412F-A4CB-50EF3370742F}" destId="{9FC56878-4C02-4F1F-8457-F1BD3DE8F37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B21689-8508-4E97-98AA-911A5C3E217B}"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n-GB"/>
        </a:p>
      </dgm:t>
    </dgm:pt>
    <dgm:pt modelId="{2897E94A-87CF-45C1-BADB-D06483A03E8A}">
      <dgm:prSet phldrT="[Text]"/>
      <dgm:spPr/>
      <dgm:t>
        <a:bodyPr/>
        <a:lstStyle/>
        <a:p>
          <a:r>
            <a:rPr lang="en-US" b="1" u="sng" smtClean="0"/>
            <a:t>Health Education</a:t>
          </a:r>
          <a:endParaRPr lang="en-GB" dirty="0"/>
        </a:p>
      </dgm:t>
    </dgm:pt>
    <dgm:pt modelId="{64D2F40D-585D-4B13-A209-AE420E139D5B}" type="parTrans" cxnId="{2781ECDC-7D94-4DED-9F7F-EBE07A249AD6}">
      <dgm:prSet/>
      <dgm:spPr/>
      <dgm:t>
        <a:bodyPr/>
        <a:lstStyle/>
        <a:p>
          <a:endParaRPr lang="en-GB"/>
        </a:p>
      </dgm:t>
    </dgm:pt>
    <dgm:pt modelId="{638D44D6-F36B-437F-827A-8714EC2DFB5B}" type="sibTrans" cxnId="{2781ECDC-7D94-4DED-9F7F-EBE07A249AD6}">
      <dgm:prSet/>
      <dgm:spPr/>
      <dgm:t>
        <a:bodyPr/>
        <a:lstStyle/>
        <a:p>
          <a:endParaRPr lang="en-GB"/>
        </a:p>
      </dgm:t>
    </dgm:pt>
    <dgm:pt modelId="{59DDF27D-BCE6-404F-BFD5-42B2568518F3}">
      <dgm:prSet phldrT="[Text]"/>
      <dgm:spPr/>
      <dgm:t>
        <a:bodyPr/>
        <a:lstStyle/>
        <a:p>
          <a:r>
            <a:rPr lang="en-US" b="1" u="sng" dirty="0" smtClean="0"/>
            <a:t>Family life education</a:t>
          </a:r>
          <a:endParaRPr lang="en-GB" b="1" dirty="0"/>
        </a:p>
      </dgm:t>
    </dgm:pt>
    <dgm:pt modelId="{C29F636E-D95C-47AE-87C1-83ABFDD78E28}" type="parTrans" cxnId="{0EAC67A0-D047-46EA-9D0B-53B4F39E0609}">
      <dgm:prSet/>
      <dgm:spPr/>
      <dgm:t>
        <a:bodyPr/>
        <a:lstStyle/>
        <a:p>
          <a:endParaRPr lang="en-GB"/>
        </a:p>
      </dgm:t>
    </dgm:pt>
    <dgm:pt modelId="{04269B23-03CD-4C25-9DA3-37DFB4886A0C}" type="sibTrans" cxnId="{0EAC67A0-D047-46EA-9D0B-53B4F39E0609}">
      <dgm:prSet/>
      <dgm:spPr/>
      <dgm:t>
        <a:bodyPr/>
        <a:lstStyle/>
        <a:p>
          <a:endParaRPr lang="en-GB"/>
        </a:p>
      </dgm:t>
    </dgm:pt>
    <dgm:pt modelId="{F5B56C35-37BB-4513-BABF-B31D2393A2C4}">
      <dgm:prSet phldrT="[Text]"/>
      <dgm:spPr/>
      <dgm:t>
        <a:bodyPr/>
        <a:lstStyle/>
        <a:p>
          <a:r>
            <a:rPr lang="en-US" b="1" u="sng" dirty="0" smtClean="0">
              <a:effectLst>
                <a:outerShdw blurRad="38100" dist="38100" dir="2700000" algn="tl">
                  <a:srgbClr val="000000">
                    <a:alpha val="43137"/>
                  </a:srgbClr>
                </a:outerShdw>
              </a:effectLst>
            </a:rPr>
            <a:t>Medical assessment and care</a:t>
          </a:r>
          <a:endParaRPr lang="en-GB" dirty="0"/>
        </a:p>
      </dgm:t>
    </dgm:pt>
    <dgm:pt modelId="{13D3808F-B7BD-4DA6-9456-AE2846465234}" type="parTrans" cxnId="{06675772-E532-41C2-9A8A-16F2F750FDC5}">
      <dgm:prSet/>
      <dgm:spPr/>
      <dgm:t>
        <a:bodyPr/>
        <a:lstStyle/>
        <a:p>
          <a:endParaRPr lang="en-GB"/>
        </a:p>
      </dgm:t>
    </dgm:pt>
    <dgm:pt modelId="{850B5A28-41BE-4222-9F1B-A75571DD1FA4}" type="sibTrans" cxnId="{06675772-E532-41C2-9A8A-16F2F750FDC5}">
      <dgm:prSet/>
      <dgm:spPr/>
      <dgm:t>
        <a:bodyPr/>
        <a:lstStyle/>
        <a:p>
          <a:endParaRPr lang="en-GB"/>
        </a:p>
      </dgm:t>
    </dgm:pt>
    <dgm:pt modelId="{E20880BC-AC37-422A-B677-1E62295CC9BB}">
      <dgm:prSet/>
      <dgm:spPr/>
      <dgm:t>
        <a:bodyPr/>
        <a:lstStyle/>
        <a:p>
          <a:pPr rtl="0"/>
          <a:r>
            <a:rPr lang="en-US" b="1" u="sng" dirty="0" smtClean="0"/>
            <a:t>Genetic Services</a:t>
          </a:r>
          <a:endParaRPr lang="en-GB" dirty="0"/>
        </a:p>
      </dgm:t>
    </dgm:pt>
    <dgm:pt modelId="{343E711F-A295-4AE9-A563-0187A40C1F88}" type="parTrans" cxnId="{F83D4606-AC68-4703-8C9A-A4F0C3965722}">
      <dgm:prSet/>
      <dgm:spPr/>
      <dgm:t>
        <a:bodyPr/>
        <a:lstStyle/>
        <a:p>
          <a:endParaRPr lang="en-GB"/>
        </a:p>
      </dgm:t>
    </dgm:pt>
    <dgm:pt modelId="{F4442D83-2AD0-436D-A68D-0936B4E7E26E}" type="sibTrans" cxnId="{F83D4606-AC68-4703-8C9A-A4F0C3965722}">
      <dgm:prSet/>
      <dgm:spPr/>
      <dgm:t>
        <a:bodyPr/>
        <a:lstStyle/>
        <a:p>
          <a:endParaRPr lang="en-GB"/>
        </a:p>
      </dgm:t>
    </dgm:pt>
    <dgm:pt modelId="{228FA32A-47D8-4C9A-BA0F-3945B6313F5E}">
      <dgm:prSet/>
      <dgm:spPr/>
      <dgm:t>
        <a:bodyPr/>
        <a:lstStyle/>
        <a:p>
          <a:r>
            <a:rPr lang="en-GB" b="1" u="sng" dirty="0" smtClean="0"/>
            <a:t>Family planning</a:t>
          </a:r>
          <a:endParaRPr lang="en-GB" b="1" u="sng" dirty="0"/>
        </a:p>
      </dgm:t>
    </dgm:pt>
    <dgm:pt modelId="{5F3ADA7C-9D80-44B8-9B95-3FA183FB8589}" type="parTrans" cxnId="{333E863F-BF09-413E-A53C-D6E1692A3A56}">
      <dgm:prSet/>
      <dgm:spPr/>
      <dgm:t>
        <a:bodyPr/>
        <a:lstStyle/>
        <a:p>
          <a:endParaRPr lang="en-GB"/>
        </a:p>
      </dgm:t>
    </dgm:pt>
    <dgm:pt modelId="{CA5F1163-4900-4F4C-850A-55E2B770C321}" type="sibTrans" cxnId="{333E863F-BF09-413E-A53C-D6E1692A3A56}">
      <dgm:prSet/>
      <dgm:spPr/>
      <dgm:t>
        <a:bodyPr/>
        <a:lstStyle/>
        <a:p>
          <a:endParaRPr lang="en-GB"/>
        </a:p>
      </dgm:t>
    </dgm:pt>
    <dgm:pt modelId="{0E863BF2-F834-4DA8-882A-E4F4DF9F83E7}" type="pres">
      <dgm:prSet presAssocID="{09B21689-8508-4E97-98AA-911A5C3E217B}" presName="linear" presStyleCnt="0">
        <dgm:presLayoutVars>
          <dgm:dir/>
          <dgm:animLvl val="lvl"/>
          <dgm:resizeHandles val="exact"/>
        </dgm:presLayoutVars>
      </dgm:prSet>
      <dgm:spPr/>
      <dgm:t>
        <a:bodyPr/>
        <a:lstStyle/>
        <a:p>
          <a:endParaRPr lang="en-GB"/>
        </a:p>
      </dgm:t>
    </dgm:pt>
    <dgm:pt modelId="{40AE95B5-70AA-4B1C-85F3-9098CD229000}" type="pres">
      <dgm:prSet presAssocID="{2897E94A-87CF-45C1-BADB-D06483A03E8A}" presName="parentLin" presStyleCnt="0"/>
      <dgm:spPr/>
    </dgm:pt>
    <dgm:pt modelId="{3679B79C-D9B8-4AF3-94C0-59E5E7115AE0}" type="pres">
      <dgm:prSet presAssocID="{2897E94A-87CF-45C1-BADB-D06483A03E8A}" presName="parentLeftMargin" presStyleLbl="node1" presStyleIdx="0" presStyleCnt="5"/>
      <dgm:spPr/>
      <dgm:t>
        <a:bodyPr/>
        <a:lstStyle/>
        <a:p>
          <a:endParaRPr lang="en-GB"/>
        </a:p>
      </dgm:t>
    </dgm:pt>
    <dgm:pt modelId="{669A6DC9-C2B8-48BB-AFBA-073DC5041EB5}" type="pres">
      <dgm:prSet presAssocID="{2897E94A-87CF-45C1-BADB-D06483A03E8A}" presName="parentText" presStyleLbl="node1" presStyleIdx="0" presStyleCnt="5">
        <dgm:presLayoutVars>
          <dgm:chMax val="0"/>
          <dgm:bulletEnabled val="1"/>
        </dgm:presLayoutVars>
      </dgm:prSet>
      <dgm:spPr/>
      <dgm:t>
        <a:bodyPr/>
        <a:lstStyle/>
        <a:p>
          <a:endParaRPr lang="en-GB"/>
        </a:p>
      </dgm:t>
    </dgm:pt>
    <dgm:pt modelId="{4E53FC3B-F85F-4A2E-A1A1-CEC03B120118}" type="pres">
      <dgm:prSet presAssocID="{2897E94A-87CF-45C1-BADB-D06483A03E8A}" presName="negativeSpace" presStyleCnt="0"/>
      <dgm:spPr/>
    </dgm:pt>
    <dgm:pt modelId="{4FD0D488-970A-49C8-810C-8D36C67E586B}" type="pres">
      <dgm:prSet presAssocID="{2897E94A-87CF-45C1-BADB-D06483A03E8A}" presName="childText" presStyleLbl="conFgAcc1" presStyleIdx="0" presStyleCnt="5">
        <dgm:presLayoutVars>
          <dgm:bulletEnabled val="1"/>
        </dgm:presLayoutVars>
      </dgm:prSet>
      <dgm:spPr/>
    </dgm:pt>
    <dgm:pt modelId="{AE07E046-1391-4D03-BE5B-858B8402CDBC}" type="pres">
      <dgm:prSet presAssocID="{638D44D6-F36B-437F-827A-8714EC2DFB5B}" presName="spaceBetweenRectangles" presStyleCnt="0"/>
      <dgm:spPr/>
    </dgm:pt>
    <dgm:pt modelId="{55A5EF79-0620-41E6-968F-9762DB973D90}" type="pres">
      <dgm:prSet presAssocID="{59DDF27D-BCE6-404F-BFD5-42B2568518F3}" presName="parentLin" presStyleCnt="0"/>
      <dgm:spPr/>
    </dgm:pt>
    <dgm:pt modelId="{D01D813D-5DDD-4B41-B363-6F30DC925372}" type="pres">
      <dgm:prSet presAssocID="{59DDF27D-BCE6-404F-BFD5-42B2568518F3}" presName="parentLeftMargin" presStyleLbl="node1" presStyleIdx="0" presStyleCnt="5"/>
      <dgm:spPr/>
      <dgm:t>
        <a:bodyPr/>
        <a:lstStyle/>
        <a:p>
          <a:endParaRPr lang="en-GB"/>
        </a:p>
      </dgm:t>
    </dgm:pt>
    <dgm:pt modelId="{93B1DDEF-29CE-41AF-AC20-2ABCECDD1ACD}" type="pres">
      <dgm:prSet presAssocID="{59DDF27D-BCE6-404F-BFD5-42B2568518F3}" presName="parentText" presStyleLbl="node1" presStyleIdx="1" presStyleCnt="5">
        <dgm:presLayoutVars>
          <dgm:chMax val="0"/>
          <dgm:bulletEnabled val="1"/>
        </dgm:presLayoutVars>
      </dgm:prSet>
      <dgm:spPr/>
      <dgm:t>
        <a:bodyPr/>
        <a:lstStyle/>
        <a:p>
          <a:endParaRPr lang="en-GB"/>
        </a:p>
      </dgm:t>
    </dgm:pt>
    <dgm:pt modelId="{EDA5E4A5-47E7-49B6-9F96-DF7BD2E466CB}" type="pres">
      <dgm:prSet presAssocID="{59DDF27D-BCE6-404F-BFD5-42B2568518F3}" presName="negativeSpace" presStyleCnt="0"/>
      <dgm:spPr/>
    </dgm:pt>
    <dgm:pt modelId="{300AD836-A823-4A8A-92BF-DB97882725DD}" type="pres">
      <dgm:prSet presAssocID="{59DDF27D-BCE6-404F-BFD5-42B2568518F3}" presName="childText" presStyleLbl="conFgAcc1" presStyleIdx="1" presStyleCnt="5">
        <dgm:presLayoutVars>
          <dgm:bulletEnabled val="1"/>
        </dgm:presLayoutVars>
      </dgm:prSet>
      <dgm:spPr/>
    </dgm:pt>
    <dgm:pt modelId="{04D2AE44-B972-4B63-9776-2745721227DD}" type="pres">
      <dgm:prSet presAssocID="{04269B23-03CD-4C25-9DA3-37DFB4886A0C}" presName="spaceBetweenRectangles" presStyleCnt="0"/>
      <dgm:spPr/>
    </dgm:pt>
    <dgm:pt modelId="{8D732541-561F-467F-A16A-32BB2392B710}" type="pres">
      <dgm:prSet presAssocID="{F5B56C35-37BB-4513-BABF-B31D2393A2C4}" presName="parentLin" presStyleCnt="0"/>
      <dgm:spPr/>
    </dgm:pt>
    <dgm:pt modelId="{15B36B82-957B-4E35-AB05-45EE5247BE65}" type="pres">
      <dgm:prSet presAssocID="{F5B56C35-37BB-4513-BABF-B31D2393A2C4}" presName="parentLeftMargin" presStyleLbl="node1" presStyleIdx="1" presStyleCnt="5"/>
      <dgm:spPr/>
      <dgm:t>
        <a:bodyPr/>
        <a:lstStyle/>
        <a:p>
          <a:endParaRPr lang="en-GB"/>
        </a:p>
      </dgm:t>
    </dgm:pt>
    <dgm:pt modelId="{DBAE9B73-5E01-45D5-9E7B-0CFD6D28F482}" type="pres">
      <dgm:prSet presAssocID="{F5B56C35-37BB-4513-BABF-B31D2393A2C4}" presName="parentText" presStyleLbl="node1" presStyleIdx="2" presStyleCnt="5">
        <dgm:presLayoutVars>
          <dgm:chMax val="0"/>
          <dgm:bulletEnabled val="1"/>
        </dgm:presLayoutVars>
      </dgm:prSet>
      <dgm:spPr/>
      <dgm:t>
        <a:bodyPr/>
        <a:lstStyle/>
        <a:p>
          <a:endParaRPr lang="en-GB"/>
        </a:p>
      </dgm:t>
    </dgm:pt>
    <dgm:pt modelId="{66252048-F729-4E9C-86CB-0F53FD268CB3}" type="pres">
      <dgm:prSet presAssocID="{F5B56C35-37BB-4513-BABF-B31D2393A2C4}" presName="negativeSpace" presStyleCnt="0"/>
      <dgm:spPr/>
    </dgm:pt>
    <dgm:pt modelId="{306998D8-4164-4105-B742-81082E61B691}" type="pres">
      <dgm:prSet presAssocID="{F5B56C35-37BB-4513-BABF-B31D2393A2C4}" presName="childText" presStyleLbl="conFgAcc1" presStyleIdx="2" presStyleCnt="5">
        <dgm:presLayoutVars>
          <dgm:bulletEnabled val="1"/>
        </dgm:presLayoutVars>
      </dgm:prSet>
      <dgm:spPr/>
    </dgm:pt>
    <dgm:pt modelId="{2B4BCC4A-42E7-4FA7-B532-561519968036}" type="pres">
      <dgm:prSet presAssocID="{850B5A28-41BE-4222-9F1B-A75571DD1FA4}" presName="spaceBetweenRectangles" presStyleCnt="0"/>
      <dgm:spPr/>
    </dgm:pt>
    <dgm:pt modelId="{09ED126F-29DD-4A66-82CC-AF575287988C}" type="pres">
      <dgm:prSet presAssocID="{E20880BC-AC37-422A-B677-1E62295CC9BB}" presName="parentLin" presStyleCnt="0"/>
      <dgm:spPr/>
    </dgm:pt>
    <dgm:pt modelId="{F69ECABB-737B-4880-A484-F531D263EC35}" type="pres">
      <dgm:prSet presAssocID="{E20880BC-AC37-422A-B677-1E62295CC9BB}" presName="parentLeftMargin" presStyleLbl="node1" presStyleIdx="2" presStyleCnt="5"/>
      <dgm:spPr/>
      <dgm:t>
        <a:bodyPr/>
        <a:lstStyle/>
        <a:p>
          <a:endParaRPr lang="en-GB"/>
        </a:p>
      </dgm:t>
    </dgm:pt>
    <dgm:pt modelId="{442F9B1E-792D-4B41-8EF7-49E60DDC1860}" type="pres">
      <dgm:prSet presAssocID="{E20880BC-AC37-422A-B677-1E62295CC9BB}" presName="parentText" presStyleLbl="node1" presStyleIdx="3" presStyleCnt="5">
        <dgm:presLayoutVars>
          <dgm:chMax val="0"/>
          <dgm:bulletEnabled val="1"/>
        </dgm:presLayoutVars>
      </dgm:prSet>
      <dgm:spPr/>
      <dgm:t>
        <a:bodyPr/>
        <a:lstStyle/>
        <a:p>
          <a:endParaRPr lang="en-GB"/>
        </a:p>
      </dgm:t>
    </dgm:pt>
    <dgm:pt modelId="{F6AD650C-7FAA-49DC-A1F2-BCC7CBB27794}" type="pres">
      <dgm:prSet presAssocID="{E20880BC-AC37-422A-B677-1E62295CC9BB}" presName="negativeSpace" presStyleCnt="0"/>
      <dgm:spPr/>
    </dgm:pt>
    <dgm:pt modelId="{43DA8F08-D649-4303-9928-26E0B7CCE28E}" type="pres">
      <dgm:prSet presAssocID="{E20880BC-AC37-422A-B677-1E62295CC9BB}" presName="childText" presStyleLbl="conFgAcc1" presStyleIdx="3" presStyleCnt="5">
        <dgm:presLayoutVars>
          <dgm:bulletEnabled val="1"/>
        </dgm:presLayoutVars>
      </dgm:prSet>
      <dgm:spPr/>
    </dgm:pt>
    <dgm:pt modelId="{62C9DE0A-B9A0-4C29-A519-3A48729E993A}" type="pres">
      <dgm:prSet presAssocID="{F4442D83-2AD0-436D-A68D-0936B4E7E26E}" presName="spaceBetweenRectangles" presStyleCnt="0"/>
      <dgm:spPr/>
    </dgm:pt>
    <dgm:pt modelId="{AEC2B805-4B20-4C09-8E74-0C8903010889}" type="pres">
      <dgm:prSet presAssocID="{228FA32A-47D8-4C9A-BA0F-3945B6313F5E}" presName="parentLin" presStyleCnt="0"/>
      <dgm:spPr/>
    </dgm:pt>
    <dgm:pt modelId="{342B178C-3645-420D-883E-AE85E1E7EAC3}" type="pres">
      <dgm:prSet presAssocID="{228FA32A-47D8-4C9A-BA0F-3945B6313F5E}" presName="parentLeftMargin" presStyleLbl="node1" presStyleIdx="3" presStyleCnt="5"/>
      <dgm:spPr/>
      <dgm:t>
        <a:bodyPr/>
        <a:lstStyle/>
        <a:p>
          <a:endParaRPr lang="en-GB"/>
        </a:p>
      </dgm:t>
    </dgm:pt>
    <dgm:pt modelId="{DF7AA2D8-7CDA-44EA-98C6-89F37E35320E}" type="pres">
      <dgm:prSet presAssocID="{228FA32A-47D8-4C9A-BA0F-3945B6313F5E}" presName="parentText" presStyleLbl="node1" presStyleIdx="4" presStyleCnt="5">
        <dgm:presLayoutVars>
          <dgm:chMax val="0"/>
          <dgm:bulletEnabled val="1"/>
        </dgm:presLayoutVars>
      </dgm:prSet>
      <dgm:spPr/>
      <dgm:t>
        <a:bodyPr/>
        <a:lstStyle/>
        <a:p>
          <a:endParaRPr lang="en-GB"/>
        </a:p>
      </dgm:t>
    </dgm:pt>
    <dgm:pt modelId="{7A57FD8F-C73E-4F8B-8814-5B56516E31B5}" type="pres">
      <dgm:prSet presAssocID="{228FA32A-47D8-4C9A-BA0F-3945B6313F5E}" presName="negativeSpace" presStyleCnt="0"/>
      <dgm:spPr/>
    </dgm:pt>
    <dgm:pt modelId="{334D77CE-6CCB-4C06-AF65-EF95F74A8DA0}" type="pres">
      <dgm:prSet presAssocID="{228FA32A-47D8-4C9A-BA0F-3945B6313F5E}" presName="childText" presStyleLbl="conFgAcc1" presStyleIdx="4" presStyleCnt="5">
        <dgm:presLayoutVars>
          <dgm:bulletEnabled val="1"/>
        </dgm:presLayoutVars>
      </dgm:prSet>
      <dgm:spPr/>
    </dgm:pt>
  </dgm:ptLst>
  <dgm:cxnLst>
    <dgm:cxn modelId="{C596A69F-70C0-4F2A-938B-8A09EAD40E38}" type="presOf" srcId="{E20880BC-AC37-422A-B677-1E62295CC9BB}" destId="{F69ECABB-737B-4880-A484-F531D263EC35}" srcOrd="0" destOrd="0" presId="urn:microsoft.com/office/officeart/2005/8/layout/list1"/>
    <dgm:cxn modelId="{489F21B4-1F5D-4C4E-9CE0-0CED22DE1989}" type="presOf" srcId="{2897E94A-87CF-45C1-BADB-D06483A03E8A}" destId="{3679B79C-D9B8-4AF3-94C0-59E5E7115AE0}" srcOrd="0" destOrd="0" presId="urn:microsoft.com/office/officeart/2005/8/layout/list1"/>
    <dgm:cxn modelId="{6ACA6EF1-96CE-4A89-8E9F-9C8DA6DA15AB}" type="presOf" srcId="{09B21689-8508-4E97-98AA-911A5C3E217B}" destId="{0E863BF2-F834-4DA8-882A-E4F4DF9F83E7}" srcOrd="0" destOrd="0" presId="urn:microsoft.com/office/officeart/2005/8/layout/list1"/>
    <dgm:cxn modelId="{2D57D771-C409-4AE9-80C0-269D8322ED45}" type="presOf" srcId="{59DDF27D-BCE6-404F-BFD5-42B2568518F3}" destId="{93B1DDEF-29CE-41AF-AC20-2ABCECDD1ACD}" srcOrd="1" destOrd="0" presId="urn:microsoft.com/office/officeart/2005/8/layout/list1"/>
    <dgm:cxn modelId="{333E863F-BF09-413E-A53C-D6E1692A3A56}" srcId="{09B21689-8508-4E97-98AA-911A5C3E217B}" destId="{228FA32A-47D8-4C9A-BA0F-3945B6313F5E}" srcOrd="4" destOrd="0" parTransId="{5F3ADA7C-9D80-44B8-9B95-3FA183FB8589}" sibTransId="{CA5F1163-4900-4F4C-850A-55E2B770C321}"/>
    <dgm:cxn modelId="{DC2AD1A1-385D-42C1-BE82-10A1BE26552A}" type="presOf" srcId="{2897E94A-87CF-45C1-BADB-D06483A03E8A}" destId="{669A6DC9-C2B8-48BB-AFBA-073DC5041EB5}" srcOrd="1" destOrd="0" presId="urn:microsoft.com/office/officeart/2005/8/layout/list1"/>
    <dgm:cxn modelId="{2781ECDC-7D94-4DED-9F7F-EBE07A249AD6}" srcId="{09B21689-8508-4E97-98AA-911A5C3E217B}" destId="{2897E94A-87CF-45C1-BADB-D06483A03E8A}" srcOrd="0" destOrd="0" parTransId="{64D2F40D-585D-4B13-A209-AE420E139D5B}" sibTransId="{638D44D6-F36B-437F-827A-8714EC2DFB5B}"/>
    <dgm:cxn modelId="{0EAC67A0-D047-46EA-9D0B-53B4F39E0609}" srcId="{09B21689-8508-4E97-98AA-911A5C3E217B}" destId="{59DDF27D-BCE6-404F-BFD5-42B2568518F3}" srcOrd="1" destOrd="0" parTransId="{C29F636E-D95C-47AE-87C1-83ABFDD78E28}" sibTransId="{04269B23-03CD-4C25-9DA3-37DFB4886A0C}"/>
    <dgm:cxn modelId="{F1F7ADEE-0DB2-4E3D-AA95-270AC3349A6B}" type="presOf" srcId="{F5B56C35-37BB-4513-BABF-B31D2393A2C4}" destId="{15B36B82-957B-4E35-AB05-45EE5247BE65}" srcOrd="0" destOrd="0" presId="urn:microsoft.com/office/officeart/2005/8/layout/list1"/>
    <dgm:cxn modelId="{06675772-E532-41C2-9A8A-16F2F750FDC5}" srcId="{09B21689-8508-4E97-98AA-911A5C3E217B}" destId="{F5B56C35-37BB-4513-BABF-B31D2393A2C4}" srcOrd="2" destOrd="0" parTransId="{13D3808F-B7BD-4DA6-9456-AE2846465234}" sibTransId="{850B5A28-41BE-4222-9F1B-A75571DD1FA4}"/>
    <dgm:cxn modelId="{8F83E642-F855-4A28-BD1A-254FB7255479}" type="presOf" srcId="{228FA32A-47D8-4C9A-BA0F-3945B6313F5E}" destId="{DF7AA2D8-7CDA-44EA-98C6-89F37E35320E}" srcOrd="1" destOrd="0" presId="urn:microsoft.com/office/officeart/2005/8/layout/list1"/>
    <dgm:cxn modelId="{507D2E0B-48D6-4FA8-985F-7AF528599A48}" type="presOf" srcId="{228FA32A-47D8-4C9A-BA0F-3945B6313F5E}" destId="{342B178C-3645-420D-883E-AE85E1E7EAC3}" srcOrd="0" destOrd="0" presId="urn:microsoft.com/office/officeart/2005/8/layout/list1"/>
    <dgm:cxn modelId="{F83D4606-AC68-4703-8C9A-A4F0C3965722}" srcId="{09B21689-8508-4E97-98AA-911A5C3E217B}" destId="{E20880BC-AC37-422A-B677-1E62295CC9BB}" srcOrd="3" destOrd="0" parTransId="{343E711F-A295-4AE9-A563-0187A40C1F88}" sibTransId="{F4442D83-2AD0-436D-A68D-0936B4E7E26E}"/>
    <dgm:cxn modelId="{F642186C-9951-422B-AB5F-C9A31D83097C}" type="presOf" srcId="{F5B56C35-37BB-4513-BABF-B31D2393A2C4}" destId="{DBAE9B73-5E01-45D5-9E7B-0CFD6D28F482}" srcOrd="1" destOrd="0" presId="urn:microsoft.com/office/officeart/2005/8/layout/list1"/>
    <dgm:cxn modelId="{EDCBFF0F-80D7-480B-A692-1CDBBC697AB2}" type="presOf" srcId="{59DDF27D-BCE6-404F-BFD5-42B2568518F3}" destId="{D01D813D-5DDD-4B41-B363-6F30DC925372}" srcOrd="0" destOrd="0" presId="urn:microsoft.com/office/officeart/2005/8/layout/list1"/>
    <dgm:cxn modelId="{12DC777D-B555-41E2-AE75-3668AB272209}" type="presOf" srcId="{E20880BC-AC37-422A-B677-1E62295CC9BB}" destId="{442F9B1E-792D-4B41-8EF7-49E60DDC1860}" srcOrd="1" destOrd="0" presId="urn:microsoft.com/office/officeart/2005/8/layout/list1"/>
    <dgm:cxn modelId="{C18D249A-BE4D-4AA7-BB5F-2AEB238400FD}" type="presParOf" srcId="{0E863BF2-F834-4DA8-882A-E4F4DF9F83E7}" destId="{40AE95B5-70AA-4B1C-85F3-9098CD229000}" srcOrd="0" destOrd="0" presId="urn:microsoft.com/office/officeart/2005/8/layout/list1"/>
    <dgm:cxn modelId="{327A1650-F8B2-4738-AF66-0C697B4E3296}" type="presParOf" srcId="{40AE95B5-70AA-4B1C-85F3-9098CD229000}" destId="{3679B79C-D9B8-4AF3-94C0-59E5E7115AE0}" srcOrd="0" destOrd="0" presId="urn:microsoft.com/office/officeart/2005/8/layout/list1"/>
    <dgm:cxn modelId="{8D8467D4-9AAD-4244-AB76-350359EEC06C}" type="presParOf" srcId="{40AE95B5-70AA-4B1C-85F3-9098CD229000}" destId="{669A6DC9-C2B8-48BB-AFBA-073DC5041EB5}" srcOrd="1" destOrd="0" presId="urn:microsoft.com/office/officeart/2005/8/layout/list1"/>
    <dgm:cxn modelId="{3504EEA9-2582-4724-992C-4F2E40BCE2A8}" type="presParOf" srcId="{0E863BF2-F834-4DA8-882A-E4F4DF9F83E7}" destId="{4E53FC3B-F85F-4A2E-A1A1-CEC03B120118}" srcOrd="1" destOrd="0" presId="urn:microsoft.com/office/officeart/2005/8/layout/list1"/>
    <dgm:cxn modelId="{60FB59F3-9D80-439A-845E-AFB1ADEF1DF9}" type="presParOf" srcId="{0E863BF2-F834-4DA8-882A-E4F4DF9F83E7}" destId="{4FD0D488-970A-49C8-810C-8D36C67E586B}" srcOrd="2" destOrd="0" presId="urn:microsoft.com/office/officeart/2005/8/layout/list1"/>
    <dgm:cxn modelId="{9FE127BD-22C8-4C1A-9E2F-9BE0A53A8CD7}" type="presParOf" srcId="{0E863BF2-F834-4DA8-882A-E4F4DF9F83E7}" destId="{AE07E046-1391-4D03-BE5B-858B8402CDBC}" srcOrd="3" destOrd="0" presId="urn:microsoft.com/office/officeart/2005/8/layout/list1"/>
    <dgm:cxn modelId="{48763876-18A4-484B-93C0-CB8558289D10}" type="presParOf" srcId="{0E863BF2-F834-4DA8-882A-E4F4DF9F83E7}" destId="{55A5EF79-0620-41E6-968F-9762DB973D90}" srcOrd="4" destOrd="0" presId="urn:microsoft.com/office/officeart/2005/8/layout/list1"/>
    <dgm:cxn modelId="{6FC9C8F7-BD0C-40F7-B9B4-D138262CE442}" type="presParOf" srcId="{55A5EF79-0620-41E6-968F-9762DB973D90}" destId="{D01D813D-5DDD-4B41-B363-6F30DC925372}" srcOrd="0" destOrd="0" presId="urn:microsoft.com/office/officeart/2005/8/layout/list1"/>
    <dgm:cxn modelId="{859EABF9-4F9D-4310-B570-78A028F59EB3}" type="presParOf" srcId="{55A5EF79-0620-41E6-968F-9762DB973D90}" destId="{93B1DDEF-29CE-41AF-AC20-2ABCECDD1ACD}" srcOrd="1" destOrd="0" presId="urn:microsoft.com/office/officeart/2005/8/layout/list1"/>
    <dgm:cxn modelId="{FFBEF002-AECD-41ED-BFD1-CE07DE036128}" type="presParOf" srcId="{0E863BF2-F834-4DA8-882A-E4F4DF9F83E7}" destId="{EDA5E4A5-47E7-49B6-9F96-DF7BD2E466CB}" srcOrd="5" destOrd="0" presId="urn:microsoft.com/office/officeart/2005/8/layout/list1"/>
    <dgm:cxn modelId="{ABFE4DE5-E83A-4169-9B34-1B47AF109E59}" type="presParOf" srcId="{0E863BF2-F834-4DA8-882A-E4F4DF9F83E7}" destId="{300AD836-A823-4A8A-92BF-DB97882725DD}" srcOrd="6" destOrd="0" presId="urn:microsoft.com/office/officeart/2005/8/layout/list1"/>
    <dgm:cxn modelId="{FD87AD23-0209-4EF8-A153-A92ECB607A80}" type="presParOf" srcId="{0E863BF2-F834-4DA8-882A-E4F4DF9F83E7}" destId="{04D2AE44-B972-4B63-9776-2745721227DD}" srcOrd="7" destOrd="0" presId="urn:microsoft.com/office/officeart/2005/8/layout/list1"/>
    <dgm:cxn modelId="{8CFD4511-CA75-437E-B1D8-D2DBA26A0156}" type="presParOf" srcId="{0E863BF2-F834-4DA8-882A-E4F4DF9F83E7}" destId="{8D732541-561F-467F-A16A-32BB2392B710}" srcOrd="8" destOrd="0" presId="urn:microsoft.com/office/officeart/2005/8/layout/list1"/>
    <dgm:cxn modelId="{826FB7DB-D04B-4729-8AC4-24A9489144EA}" type="presParOf" srcId="{8D732541-561F-467F-A16A-32BB2392B710}" destId="{15B36B82-957B-4E35-AB05-45EE5247BE65}" srcOrd="0" destOrd="0" presId="urn:microsoft.com/office/officeart/2005/8/layout/list1"/>
    <dgm:cxn modelId="{813009EB-20D3-427A-848A-8BDEDE5E32DC}" type="presParOf" srcId="{8D732541-561F-467F-A16A-32BB2392B710}" destId="{DBAE9B73-5E01-45D5-9E7B-0CFD6D28F482}" srcOrd="1" destOrd="0" presId="urn:microsoft.com/office/officeart/2005/8/layout/list1"/>
    <dgm:cxn modelId="{97DE55C6-769E-4B69-85DB-881BA256B02C}" type="presParOf" srcId="{0E863BF2-F834-4DA8-882A-E4F4DF9F83E7}" destId="{66252048-F729-4E9C-86CB-0F53FD268CB3}" srcOrd="9" destOrd="0" presId="urn:microsoft.com/office/officeart/2005/8/layout/list1"/>
    <dgm:cxn modelId="{144A714A-0C86-484C-8AC0-BB26A05DB0DC}" type="presParOf" srcId="{0E863BF2-F834-4DA8-882A-E4F4DF9F83E7}" destId="{306998D8-4164-4105-B742-81082E61B691}" srcOrd="10" destOrd="0" presId="urn:microsoft.com/office/officeart/2005/8/layout/list1"/>
    <dgm:cxn modelId="{18A20066-C99F-474B-95C1-7845F7F17B36}" type="presParOf" srcId="{0E863BF2-F834-4DA8-882A-E4F4DF9F83E7}" destId="{2B4BCC4A-42E7-4FA7-B532-561519968036}" srcOrd="11" destOrd="0" presId="urn:microsoft.com/office/officeart/2005/8/layout/list1"/>
    <dgm:cxn modelId="{C2B1679D-A789-4CE7-9A3C-E90A27B33723}" type="presParOf" srcId="{0E863BF2-F834-4DA8-882A-E4F4DF9F83E7}" destId="{09ED126F-29DD-4A66-82CC-AF575287988C}" srcOrd="12" destOrd="0" presId="urn:microsoft.com/office/officeart/2005/8/layout/list1"/>
    <dgm:cxn modelId="{DF50E222-5CB4-418D-ACCD-A89F4C7FDB3C}" type="presParOf" srcId="{09ED126F-29DD-4A66-82CC-AF575287988C}" destId="{F69ECABB-737B-4880-A484-F531D263EC35}" srcOrd="0" destOrd="0" presId="urn:microsoft.com/office/officeart/2005/8/layout/list1"/>
    <dgm:cxn modelId="{F9F6E26E-A04C-4AB8-8EA1-D13DDAA5E3EE}" type="presParOf" srcId="{09ED126F-29DD-4A66-82CC-AF575287988C}" destId="{442F9B1E-792D-4B41-8EF7-49E60DDC1860}" srcOrd="1" destOrd="0" presId="urn:microsoft.com/office/officeart/2005/8/layout/list1"/>
    <dgm:cxn modelId="{0BB23539-C47C-431B-8559-DB38E0188A7D}" type="presParOf" srcId="{0E863BF2-F834-4DA8-882A-E4F4DF9F83E7}" destId="{F6AD650C-7FAA-49DC-A1F2-BCC7CBB27794}" srcOrd="13" destOrd="0" presId="urn:microsoft.com/office/officeart/2005/8/layout/list1"/>
    <dgm:cxn modelId="{93A76D48-351A-497C-B9FD-4C552793D027}" type="presParOf" srcId="{0E863BF2-F834-4DA8-882A-E4F4DF9F83E7}" destId="{43DA8F08-D649-4303-9928-26E0B7CCE28E}" srcOrd="14" destOrd="0" presId="urn:microsoft.com/office/officeart/2005/8/layout/list1"/>
    <dgm:cxn modelId="{363222C6-5799-4D19-BBD3-26892EC3E861}" type="presParOf" srcId="{0E863BF2-F834-4DA8-882A-E4F4DF9F83E7}" destId="{62C9DE0A-B9A0-4C29-A519-3A48729E993A}" srcOrd="15" destOrd="0" presId="urn:microsoft.com/office/officeart/2005/8/layout/list1"/>
    <dgm:cxn modelId="{F010C33F-FCFC-47FF-A03B-1932857B7F5B}" type="presParOf" srcId="{0E863BF2-F834-4DA8-882A-E4F4DF9F83E7}" destId="{AEC2B805-4B20-4C09-8E74-0C8903010889}" srcOrd="16" destOrd="0" presId="urn:microsoft.com/office/officeart/2005/8/layout/list1"/>
    <dgm:cxn modelId="{3CB2DD6F-7BDA-4475-81E7-845D7470A049}" type="presParOf" srcId="{AEC2B805-4B20-4C09-8E74-0C8903010889}" destId="{342B178C-3645-420D-883E-AE85E1E7EAC3}" srcOrd="0" destOrd="0" presId="urn:microsoft.com/office/officeart/2005/8/layout/list1"/>
    <dgm:cxn modelId="{49AE4C78-07B6-471B-83DB-D9BC55983120}" type="presParOf" srcId="{AEC2B805-4B20-4C09-8E74-0C8903010889}" destId="{DF7AA2D8-7CDA-44EA-98C6-89F37E35320E}" srcOrd="1" destOrd="0" presId="urn:microsoft.com/office/officeart/2005/8/layout/list1"/>
    <dgm:cxn modelId="{1EE8E63D-F78A-471F-8E4F-CB9DC40A3F5D}" type="presParOf" srcId="{0E863BF2-F834-4DA8-882A-E4F4DF9F83E7}" destId="{7A57FD8F-C73E-4F8B-8814-5B56516E31B5}" srcOrd="17" destOrd="0" presId="urn:microsoft.com/office/officeart/2005/8/layout/list1"/>
    <dgm:cxn modelId="{12A04B2D-ED62-4CB1-AA18-4688A2ECF40B}" type="presParOf" srcId="{0E863BF2-F834-4DA8-882A-E4F4DF9F83E7}" destId="{334D77CE-6CCB-4C06-AF65-EF95F74A8DA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EEB6C-E041-41D5-B2AB-19F576079DF6}">
      <dsp:nvSpPr>
        <dsp:cNvPr id="0" name=""/>
        <dsp:cNvSpPr/>
      </dsp:nvSpPr>
      <dsp:spPr>
        <a:xfrm>
          <a:off x="4028048" y="2757091"/>
          <a:ext cx="687287" cy="1964427"/>
        </a:xfrm>
        <a:custGeom>
          <a:avLst/>
          <a:gdLst/>
          <a:ahLst/>
          <a:cxnLst/>
          <a:rect l="0" t="0" r="0" b="0"/>
          <a:pathLst>
            <a:path>
              <a:moveTo>
                <a:pt x="0" y="0"/>
              </a:moveTo>
              <a:lnTo>
                <a:pt x="343643" y="0"/>
              </a:lnTo>
              <a:lnTo>
                <a:pt x="343643" y="1964427"/>
              </a:lnTo>
              <a:lnTo>
                <a:pt x="687287" y="196442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a:off x="4319662" y="3687274"/>
        <a:ext cx="104059" cy="104059"/>
      </dsp:txXfrm>
    </dsp:sp>
    <dsp:sp modelId="{2F44E1A7-21E6-418C-802F-3090E9A91B4A}">
      <dsp:nvSpPr>
        <dsp:cNvPr id="0" name=""/>
        <dsp:cNvSpPr/>
      </dsp:nvSpPr>
      <dsp:spPr>
        <a:xfrm>
          <a:off x="4028048" y="2757091"/>
          <a:ext cx="687287" cy="654809"/>
        </a:xfrm>
        <a:custGeom>
          <a:avLst/>
          <a:gdLst/>
          <a:ahLst/>
          <a:cxnLst/>
          <a:rect l="0" t="0" r="0" b="0"/>
          <a:pathLst>
            <a:path>
              <a:moveTo>
                <a:pt x="0" y="0"/>
              </a:moveTo>
              <a:lnTo>
                <a:pt x="343643" y="0"/>
              </a:lnTo>
              <a:lnTo>
                <a:pt x="343643" y="654809"/>
              </a:lnTo>
              <a:lnTo>
                <a:pt x="687287" y="65480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47960" y="3060763"/>
        <a:ext cx="47464" cy="47464"/>
      </dsp:txXfrm>
    </dsp:sp>
    <dsp:sp modelId="{3473E062-7615-4032-A942-3DAEDFB0B7C6}">
      <dsp:nvSpPr>
        <dsp:cNvPr id="0" name=""/>
        <dsp:cNvSpPr/>
      </dsp:nvSpPr>
      <dsp:spPr>
        <a:xfrm>
          <a:off x="4028048" y="2102281"/>
          <a:ext cx="687287" cy="654809"/>
        </a:xfrm>
        <a:custGeom>
          <a:avLst/>
          <a:gdLst/>
          <a:ahLst/>
          <a:cxnLst/>
          <a:rect l="0" t="0" r="0" b="0"/>
          <a:pathLst>
            <a:path>
              <a:moveTo>
                <a:pt x="0" y="654809"/>
              </a:moveTo>
              <a:lnTo>
                <a:pt x="343643" y="654809"/>
              </a:lnTo>
              <a:lnTo>
                <a:pt x="343643" y="0"/>
              </a:lnTo>
              <a:lnTo>
                <a:pt x="68728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47960" y="2405954"/>
        <a:ext cx="47464" cy="47464"/>
      </dsp:txXfrm>
    </dsp:sp>
    <dsp:sp modelId="{0C1BF242-2F15-44CD-AC92-440DE04DEE9B}">
      <dsp:nvSpPr>
        <dsp:cNvPr id="0" name=""/>
        <dsp:cNvSpPr/>
      </dsp:nvSpPr>
      <dsp:spPr>
        <a:xfrm>
          <a:off x="4028048" y="792663"/>
          <a:ext cx="687287" cy="1964427"/>
        </a:xfrm>
        <a:custGeom>
          <a:avLst/>
          <a:gdLst/>
          <a:ahLst/>
          <a:cxnLst/>
          <a:rect l="0" t="0" r="0" b="0"/>
          <a:pathLst>
            <a:path>
              <a:moveTo>
                <a:pt x="0" y="1964427"/>
              </a:moveTo>
              <a:lnTo>
                <a:pt x="343643" y="1964427"/>
              </a:lnTo>
              <a:lnTo>
                <a:pt x="343643" y="0"/>
              </a:lnTo>
              <a:lnTo>
                <a:pt x="68728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a:off x="4319662" y="1722847"/>
        <a:ext cx="104059" cy="104059"/>
      </dsp:txXfrm>
    </dsp:sp>
    <dsp:sp modelId="{20F5153A-B6DF-478A-B5AB-D3F30433E376}">
      <dsp:nvSpPr>
        <dsp:cNvPr id="0" name=""/>
        <dsp:cNvSpPr/>
      </dsp:nvSpPr>
      <dsp:spPr>
        <a:xfrm rot="16200000">
          <a:off x="747110" y="2233243"/>
          <a:ext cx="5514182" cy="1047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GB" sz="6500" b="1" kern="1200" smtClean="0"/>
            <a:t>MCH Services</a:t>
          </a:r>
          <a:endParaRPr lang="en-GB" sz="6500" b="1" kern="1200" dirty="0"/>
        </a:p>
      </dsp:txBody>
      <dsp:txXfrm>
        <a:off x="747110" y="2233243"/>
        <a:ext cx="5514182" cy="1047694"/>
      </dsp:txXfrm>
    </dsp:sp>
    <dsp:sp modelId="{8A5E1BB3-8EEF-4A12-81F7-21B03C05D251}">
      <dsp:nvSpPr>
        <dsp:cNvPr id="0" name=""/>
        <dsp:cNvSpPr/>
      </dsp:nvSpPr>
      <dsp:spPr>
        <a:xfrm>
          <a:off x="4715336" y="268816"/>
          <a:ext cx="3436438" cy="1047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b="1" kern="1200" dirty="0" smtClean="0">
              <a:solidFill>
                <a:srgbClr val="7030A0"/>
              </a:solidFill>
            </a:rPr>
            <a:t>Premarital care</a:t>
          </a:r>
          <a:endParaRPr lang="en-GB" sz="3500" b="1" kern="1200" dirty="0">
            <a:solidFill>
              <a:srgbClr val="7030A0"/>
            </a:solidFill>
          </a:endParaRPr>
        </a:p>
      </dsp:txBody>
      <dsp:txXfrm>
        <a:off x="4715336" y="268816"/>
        <a:ext cx="3436438" cy="1047694"/>
      </dsp:txXfrm>
    </dsp:sp>
    <dsp:sp modelId="{86E3F1B7-1E59-48EB-AFC4-688B88AC65E6}">
      <dsp:nvSpPr>
        <dsp:cNvPr id="0" name=""/>
        <dsp:cNvSpPr/>
      </dsp:nvSpPr>
      <dsp:spPr>
        <a:xfrm>
          <a:off x="4715336" y="1578434"/>
          <a:ext cx="3436438" cy="1047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b="1" kern="1200" dirty="0" smtClean="0">
              <a:solidFill>
                <a:srgbClr val="7030A0"/>
              </a:solidFill>
            </a:rPr>
            <a:t>Maternal healthcare</a:t>
          </a:r>
          <a:endParaRPr lang="en-GB" sz="3500" b="1" kern="1200" dirty="0">
            <a:solidFill>
              <a:srgbClr val="7030A0"/>
            </a:solidFill>
          </a:endParaRPr>
        </a:p>
      </dsp:txBody>
      <dsp:txXfrm>
        <a:off x="4715336" y="1578434"/>
        <a:ext cx="3436438" cy="1047694"/>
      </dsp:txXfrm>
    </dsp:sp>
    <dsp:sp modelId="{6AF5FC46-86D8-4EFE-8FB1-7C9805A4B0B2}">
      <dsp:nvSpPr>
        <dsp:cNvPr id="0" name=""/>
        <dsp:cNvSpPr/>
      </dsp:nvSpPr>
      <dsp:spPr>
        <a:xfrm>
          <a:off x="4715336" y="2888052"/>
          <a:ext cx="3436438" cy="1047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b="1" kern="1200" dirty="0" smtClean="0">
              <a:solidFill>
                <a:srgbClr val="7030A0"/>
              </a:solidFill>
            </a:rPr>
            <a:t>Family planning</a:t>
          </a:r>
          <a:endParaRPr lang="en-GB" sz="3500" b="1" kern="1200" dirty="0">
            <a:solidFill>
              <a:srgbClr val="7030A0"/>
            </a:solidFill>
          </a:endParaRPr>
        </a:p>
      </dsp:txBody>
      <dsp:txXfrm>
        <a:off x="4715336" y="2888052"/>
        <a:ext cx="3436438" cy="1047694"/>
      </dsp:txXfrm>
    </dsp:sp>
    <dsp:sp modelId="{03013613-A45F-42C7-B19E-9B912CF588B5}">
      <dsp:nvSpPr>
        <dsp:cNvPr id="0" name=""/>
        <dsp:cNvSpPr/>
      </dsp:nvSpPr>
      <dsp:spPr>
        <a:xfrm>
          <a:off x="4715336" y="4197671"/>
          <a:ext cx="3436438" cy="1047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b="1" kern="1200" dirty="0" smtClean="0">
              <a:solidFill>
                <a:srgbClr val="7030A0"/>
              </a:solidFill>
            </a:rPr>
            <a:t>Child healthcare</a:t>
          </a:r>
          <a:endParaRPr lang="en-GB" sz="3500" b="1" kern="1200" dirty="0">
            <a:solidFill>
              <a:srgbClr val="7030A0"/>
            </a:solidFill>
          </a:endParaRPr>
        </a:p>
      </dsp:txBody>
      <dsp:txXfrm>
        <a:off x="4715336" y="4197671"/>
        <a:ext cx="3436438" cy="1047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0D488-970A-49C8-810C-8D36C67E586B}">
      <dsp:nvSpPr>
        <dsp:cNvPr id="0" name=""/>
        <dsp:cNvSpPr/>
      </dsp:nvSpPr>
      <dsp:spPr>
        <a:xfrm>
          <a:off x="0" y="420670"/>
          <a:ext cx="11127345" cy="579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69A6DC9-C2B8-48BB-AFBA-073DC5041EB5}">
      <dsp:nvSpPr>
        <dsp:cNvPr id="0" name=""/>
        <dsp:cNvSpPr/>
      </dsp:nvSpPr>
      <dsp:spPr>
        <a:xfrm>
          <a:off x="556367" y="81190"/>
          <a:ext cx="7789141" cy="678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411" tIns="0" rIns="294411" bIns="0" numCol="1" spcCol="1270" anchor="ctr" anchorCtr="0">
          <a:noAutofit/>
        </a:bodyPr>
        <a:lstStyle/>
        <a:p>
          <a:pPr lvl="0" algn="l" defTabSz="1022350">
            <a:lnSpc>
              <a:spcPct val="90000"/>
            </a:lnSpc>
            <a:spcBef>
              <a:spcPct val="0"/>
            </a:spcBef>
            <a:spcAft>
              <a:spcPct val="35000"/>
            </a:spcAft>
          </a:pPr>
          <a:r>
            <a:rPr lang="en-US" sz="2300" b="1" u="sng" kern="1200" smtClean="0"/>
            <a:t>Health Education</a:t>
          </a:r>
          <a:endParaRPr lang="en-GB" sz="2300" kern="1200" dirty="0"/>
        </a:p>
      </dsp:txBody>
      <dsp:txXfrm>
        <a:off x="589511" y="114334"/>
        <a:ext cx="7722853" cy="612672"/>
      </dsp:txXfrm>
    </dsp:sp>
    <dsp:sp modelId="{300AD836-A823-4A8A-92BF-DB97882725DD}">
      <dsp:nvSpPr>
        <dsp:cNvPr id="0" name=""/>
        <dsp:cNvSpPr/>
      </dsp:nvSpPr>
      <dsp:spPr>
        <a:xfrm>
          <a:off x="0" y="1463950"/>
          <a:ext cx="11127345" cy="579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3B1DDEF-29CE-41AF-AC20-2ABCECDD1ACD}">
      <dsp:nvSpPr>
        <dsp:cNvPr id="0" name=""/>
        <dsp:cNvSpPr/>
      </dsp:nvSpPr>
      <dsp:spPr>
        <a:xfrm>
          <a:off x="556367" y="1124469"/>
          <a:ext cx="7789141" cy="6789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411" tIns="0" rIns="294411" bIns="0" numCol="1" spcCol="1270" anchor="ctr" anchorCtr="0">
          <a:noAutofit/>
        </a:bodyPr>
        <a:lstStyle/>
        <a:p>
          <a:pPr lvl="0" algn="l" defTabSz="1022350">
            <a:lnSpc>
              <a:spcPct val="90000"/>
            </a:lnSpc>
            <a:spcBef>
              <a:spcPct val="0"/>
            </a:spcBef>
            <a:spcAft>
              <a:spcPct val="35000"/>
            </a:spcAft>
          </a:pPr>
          <a:r>
            <a:rPr lang="en-US" sz="2300" b="1" u="sng" kern="1200" dirty="0" smtClean="0"/>
            <a:t>Family life education</a:t>
          </a:r>
          <a:endParaRPr lang="en-GB" sz="2300" b="1" kern="1200" dirty="0"/>
        </a:p>
      </dsp:txBody>
      <dsp:txXfrm>
        <a:off x="589511" y="1157613"/>
        <a:ext cx="7722853" cy="612672"/>
      </dsp:txXfrm>
    </dsp:sp>
    <dsp:sp modelId="{306998D8-4164-4105-B742-81082E61B691}">
      <dsp:nvSpPr>
        <dsp:cNvPr id="0" name=""/>
        <dsp:cNvSpPr/>
      </dsp:nvSpPr>
      <dsp:spPr>
        <a:xfrm>
          <a:off x="0" y="2507230"/>
          <a:ext cx="11127345" cy="5796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BAE9B73-5E01-45D5-9E7B-0CFD6D28F482}">
      <dsp:nvSpPr>
        <dsp:cNvPr id="0" name=""/>
        <dsp:cNvSpPr/>
      </dsp:nvSpPr>
      <dsp:spPr>
        <a:xfrm>
          <a:off x="556367" y="2167750"/>
          <a:ext cx="7789141" cy="6789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411" tIns="0" rIns="294411" bIns="0" numCol="1" spcCol="1270" anchor="ctr" anchorCtr="0">
          <a:noAutofit/>
        </a:bodyPr>
        <a:lstStyle/>
        <a:p>
          <a:pPr lvl="0" algn="l" defTabSz="1022350">
            <a:lnSpc>
              <a:spcPct val="90000"/>
            </a:lnSpc>
            <a:spcBef>
              <a:spcPct val="0"/>
            </a:spcBef>
            <a:spcAft>
              <a:spcPct val="35000"/>
            </a:spcAft>
          </a:pPr>
          <a:r>
            <a:rPr lang="en-US" sz="2300" b="1" u="sng" kern="1200" dirty="0" smtClean="0">
              <a:effectLst>
                <a:outerShdw blurRad="38100" dist="38100" dir="2700000" algn="tl">
                  <a:srgbClr val="000000">
                    <a:alpha val="43137"/>
                  </a:srgbClr>
                </a:outerShdw>
              </a:effectLst>
            </a:rPr>
            <a:t>Medical assessment and care</a:t>
          </a:r>
          <a:endParaRPr lang="en-GB" sz="2300" kern="1200" dirty="0"/>
        </a:p>
      </dsp:txBody>
      <dsp:txXfrm>
        <a:off x="589511" y="2200894"/>
        <a:ext cx="7722853" cy="612672"/>
      </dsp:txXfrm>
    </dsp:sp>
    <dsp:sp modelId="{43DA8F08-D649-4303-9928-26E0B7CCE28E}">
      <dsp:nvSpPr>
        <dsp:cNvPr id="0" name=""/>
        <dsp:cNvSpPr/>
      </dsp:nvSpPr>
      <dsp:spPr>
        <a:xfrm>
          <a:off x="0" y="3550510"/>
          <a:ext cx="11127345" cy="579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42F9B1E-792D-4B41-8EF7-49E60DDC1860}">
      <dsp:nvSpPr>
        <dsp:cNvPr id="0" name=""/>
        <dsp:cNvSpPr/>
      </dsp:nvSpPr>
      <dsp:spPr>
        <a:xfrm>
          <a:off x="556367" y="3211030"/>
          <a:ext cx="7789141" cy="6789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411" tIns="0" rIns="294411" bIns="0" numCol="1" spcCol="1270" anchor="ctr" anchorCtr="0">
          <a:noAutofit/>
        </a:bodyPr>
        <a:lstStyle/>
        <a:p>
          <a:pPr lvl="0" algn="l" defTabSz="1022350" rtl="0">
            <a:lnSpc>
              <a:spcPct val="90000"/>
            </a:lnSpc>
            <a:spcBef>
              <a:spcPct val="0"/>
            </a:spcBef>
            <a:spcAft>
              <a:spcPct val="35000"/>
            </a:spcAft>
          </a:pPr>
          <a:r>
            <a:rPr lang="en-US" sz="2300" b="1" u="sng" kern="1200" dirty="0" smtClean="0"/>
            <a:t>Genetic Services</a:t>
          </a:r>
          <a:endParaRPr lang="en-GB" sz="2300" kern="1200" dirty="0"/>
        </a:p>
      </dsp:txBody>
      <dsp:txXfrm>
        <a:off x="589511" y="3244174"/>
        <a:ext cx="7722853" cy="612672"/>
      </dsp:txXfrm>
    </dsp:sp>
    <dsp:sp modelId="{334D77CE-6CCB-4C06-AF65-EF95F74A8DA0}">
      <dsp:nvSpPr>
        <dsp:cNvPr id="0" name=""/>
        <dsp:cNvSpPr/>
      </dsp:nvSpPr>
      <dsp:spPr>
        <a:xfrm>
          <a:off x="0" y="4593790"/>
          <a:ext cx="11127345" cy="5796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F7AA2D8-7CDA-44EA-98C6-89F37E35320E}">
      <dsp:nvSpPr>
        <dsp:cNvPr id="0" name=""/>
        <dsp:cNvSpPr/>
      </dsp:nvSpPr>
      <dsp:spPr>
        <a:xfrm>
          <a:off x="556367" y="4254310"/>
          <a:ext cx="7789141" cy="6789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4411" tIns="0" rIns="294411" bIns="0" numCol="1" spcCol="1270" anchor="ctr" anchorCtr="0">
          <a:noAutofit/>
        </a:bodyPr>
        <a:lstStyle/>
        <a:p>
          <a:pPr lvl="0" algn="l" defTabSz="1022350">
            <a:lnSpc>
              <a:spcPct val="90000"/>
            </a:lnSpc>
            <a:spcBef>
              <a:spcPct val="0"/>
            </a:spcBef>
            <a:spcAft>
              <a:spcPct val="35000"/>
            </a:spcAft>
          </a:pPr>
          <a:r>
            <a:rPr lang="en-GB" sz="2300" b="1" u="sng" kern="1200" dirty="0" smtClean="0"/>
            <a:t>Family planning</a:t>
          </a:r>
          <a:endParaRPr lang="en-GB" sz="2300" b="1" u="sng" kern="1200" dirty="0"/>
        </a:p>
      </dsp:txBody>
      <dsp:txXfrm>
        <a:off x="589511" y="4287454"/>
        <a:ext cx="7722853" cy="61267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3DC333-C1EC-4DA6-815E-F9A3D8134E55}"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3662E-C6BE-4FDF-9998-9BC02C2E8CBD}" type="slidenum">
              <a:rPr lang="en-GB" smtClean="0"/>
              <a:t>‹#›</a:t>
            </a:fld>
            <a:endParaRPr lang="en-GB"/>
          </a:p>
        </p:txBody>
      </p:sp>
    </p:spTree>
    <p:extLst>
      <p:ext uri="{BB962C8B-B14F-4D97-AF65-F5344CB8AC3E}">
        <p14:creationId xmlns:p14="http://schemas.microsoft.com/office/powerpoint/2010/main" val="181061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3DC333-C1EC-4DA6-815E-F9A3D8134E55}"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3662E-C6BE-4FDF-9998-9BC02C2E8CBD}" type="slidenum">
              <a:rPr lang="en-GB" smtClean="0"/>
              <a:t>‹#›</a:t>
            </a:fld>
            <a:endParaRPr lang="en-GB"/>
          </a:p>
        </p:txBody>
      </p:sp>
    </p:spTree>
    <p:extLst>
      <p:ext uri="{BB962C8B-B14F-4D97-AF65-F5344CB8AC3E}">
        <p14:creationId xmlns:p14="http://schemas.microsoft.com/office/powerpoint/2010/main" val="2193338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3DC333-C1EC-4DA6-815E-F9A3D8134E55}"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3662E-C6BE-4FDF-9998-9BC02C2E8CBD}" type="slidenum">
              <a:rPr lang="en-GB" smtClean="0"/>
              <a:t>‹#›</a:t>
            </a:fld>
            <a:endParaRPr lang="en-GB"/>
          </a:p>
        </p:txBody>
      </p:sp>
    </p:spTree>
    <p:extLst>
      <p:ext uri="{BB962C8B-B14F-4D97-AF65-F5344CB8AC3E}">
        <p14:creationId xmlns:p14="http://schemas.microsoft.com/office/powerpoint/2010/main" val="33277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3DC333-C1EC-4DA6-815E-F9A3D8134E55}"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3662E-C6BE-4FDF-9998-9BC02C2E8CBD}" type="slidenum">
              <a:rPr lang="en-GB" smtClean="0"/>
              <a:t>‹#›</a:t>
            </a:fld>
            <a:endParaRPr lang="en-GB"/>
          </a:p>
        </p:txBody>
      </p:sp>
    </p:spTree>
    <p:extLst>
      <p:ext uri="{BB962C8B-B14F-4D97-AF65-F5344CB8AC3E}">
        <p14:creationId xmlns:p14="http://schemas.microsoft.com/office/powerpoint/2010/main" val="220978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3DC333-C1EC-4DA6-815E-F9A3D8134E55}" type="datetimeFigureOut">
              <a:rPr lang="en-GB" smtClean="0"/>
              <a:t>15/10/2019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83662E-C6BE-4FDF-9998-9BC02C2E8CBD}" type="slidenum">
              <a:rPr lang="en-GB" smtClean="0"/>
              <a:t>‹#›</a:t>
            </a:fld>
            <a:endParaRPr lang="en-GB"/>
          </a:p>
        </p:txBody>
      </p:sp>
    </p:spTree>
    <p:extLst>
      <p:ext uri="{BB962C8B-B14F-4D97-AF65-F5344CB8AC3E}">
        <p14:creationId xmlns:p14="http://schemas.microsoft.com/office/powerpoint/2010/main" val="424078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3DC333-C1EC-4DA6-815E-F9A3D8134E55}" type="datetimeFigureOut">
              <a:rPr lang="en-GB" smtClean="0"/>
              <a:t>15/10/2019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83662E-C6BE-4FDF-9998-9BC02C2E8CBD}" type="slidenum">
              <a:rPr lang="en-GB" smtClean="0"/>
              <a:t>‹#›</a:t>
            </a:fld>
            <a:endParaRPr lang="en-GB"/>
          </a:p>
        </p:txBody>
      </p:sp>
    </p:spTree>
    <p:extLst>
      <p:ext uri="{BB962C8B-B14F-4D97-AF65-F5344CB8AC3E}">
        <p14:creationId xmlns:p14="http://schemas.microsoft.com/office/powerpoint/2010/main" val="36103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3DC333-C1EC-4DA6-815E-F9A3D8134E55}" type="datetimeFigureOut">
              <a:rPr lang="en-GB" smtClean="0"/>
              <a:t>15/10/2019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83662E-C6BE-4FDF-9998-9BC02C2E8CBD}" type="slidenum">
              <a:rPr lang="en-GB" smtClean="0"/>
              <a:t>‹#›</a:t>
            </a:fld>
            <a:endParaRPr lang="en-GB"/>
          </a:p>
        </p:txBody>
      </p:sp>
    </p:spTree>
    <p:extLst>
      <p:ext uri="{BB962C8B-B14F-4D97-AF65-F5344CB8AC3E}">
        <p14:creationId xmlns:p14="http://schemas.microsoft.com/office/powerpoint/2010/main" val="176022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3DC333-C1EC-4DA6-815E-F9A3D8134E55}" type="datetimeFigureOut">
              <a:rPr lang="en-GB" smtClean="0"/>
              <a:t>15/10/2019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83662E-C6BE-4FDF-9998-9BC02C2E8CBD}" type="slidenum">
              <a:rPr lang="en-GB" smtClean="0"/>
              <a:t>‹#›</a:t>
            </a:fld>
            <a:endParaRPr lang="en-GB"/>
          </a:p>
        </p:txBody>
      </p:sp>
    </p:spTree>
    <p:extLst>
      <p:ext uri="{BB962C8B-B14F-4D97-AF65-F5344CB8AC3E}">
        <p14:creationId xmlns:p14="http://schemas.microsoft.com/office/powerpoint/2010/main" val="78314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DC333-C1EC-4DA6-815E-F9A3D8134E55}" type="datetimeFigureOut">
              <a:rPr lang="en-GB" smtClean="0"/>
              <a:t>15/10/2019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83662E-C6BE-4FDF-9998-9BC02C2E8CBD}" type="slidenum">
              <a:rPr lang="en-GB" smtClean="0"/>
              <a:t>‹#›</a:t>
            </a:fld>
            <a:endParaRPr lang="en-GB"/>
          </a:p>
        </p:txBody>
      </p:sp>
    </p:spTree>
    <p:extLst>
      <p:ext uri="{BB962C8B-B14F-4D97-AF65-F5344CB8AC3E}">
        <p14:creationId xmlns:p14="http://schemas.microsoft.com/office/powerpoint/2010/main" val="276016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DC333-C1EC-4DA6-815E-F9A3D8134E55}" type="datetimeFigureOut">
              <a:rPr lang="en-GB" smtClean="0"/>
              <a:t>15/10/2019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83662E-C6BE-4FDF-9998-9BC02C2E8CBD}" type="slidenum">
              <a:rPr lang="en-GB" smtClean="0"/>
              <a:t>‹#›</a:t>
            </a:fld>
            <a:endParaRPr lang="en-GB"/>
          </a:p>
        </p:txBody>
      </p:sp>
    </p:spTree>
    <p:extLst>
      <p:ext uri="{BB962C8B-B14F-4D97-AF65-F5344CB8AC3E}">
        <p14:creationId xmlns:p14="http://schemas.microsoft.com/office/powerpoint/2010/main" val="96339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DC333-C1EC-4DA6-815E-F9A3D8134E55}" type="datetimeFigureOut">
              <a:rPr lang="en-GB" smtClean="0"/>
              <a:t>15/10/2019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83662E-C6BE-4FDF-9998-9BC02C2E8CBD}" type="slidenum">
              <a:rPr lang="en-GB" smtClean="0"/>
              <a:t>‹#›</a:t>
            </a:fld>
            <a:endParaRPr lang="en-GB"/>
          </a:p>
        </p:txBody>
      </p:sp>
    </p:spTree>
    <p:extLst>
      <p:ext uri="{BB962C8B-B14F-4D97-AF65-F5344CB8AC3E}">
        <p14:creationId xmlns:p14="http://schemas.microsoft.com/office/powerpoint/2010/main" val="145724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DC333-C1EC-4DA6-815E-F9A3D8134E55}" type="datetimeFigureOut">
              <a:rPr lang="en-GB" smtClean="0"/>
              <a:t>15/10/2019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3662E-C6BE-4FDF-9998-9BC02C2E8CBD}" type="slidenum">
              <a:rPr lang="en-GB" smtClean="0"/>
              <a:t>‹#›</a:t>
            </a:fld>
            <a:endParaRPr lang="en-GB"/>
          </a:p>
        </p:txBody>
      </p:sp>
    </p:spTree>
    <p:extLst>
      <p:ext uri="{BB962C8B-B14F-4D97-AF65-F5344CB8AC3E}">
        <p14:creationId xmlns:p14="http://schemas.microsoft.com/office/powerpoint/2010/main" val="2419743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ncyclopedia.com/medicine/divisions-diagnostics-and-procedures/medicine/public-healt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7787" y="466312"/>
            <a:ext cx="9144000" cy="1223759"/>
          </a:xfrm>
        </p:spPr>
        <p:txBody>
          <a:bodyPr>
            <a:normAutofit fontScale="90000"/>
          </a:bodyPr>
          <a:lstStyle/>
          <a:p>
            <a:r>
              <a:rPr lang="en-GB" b="1" dirty="0" smtClean="0">
                <a:solidFill>
                  <a:srgbClr val="7030A0"/>
                </a:solidFill>
                <a:effectLst>
                  <a:outerShdw blurRad="38100" dist="38100" dir="2700000" algn="tl">
                    <a:srgbClr val="000000">
                      <a:alpha val="43137"/>
                    </a:srgbClr>
                  </a:outerShdw>
                </a:effectLst>
              </a:rPr>
              <a:t>Maternal and child health</a:t>
            </a:r>
            <a:br>
              <a:rPr lang="en-GB" b="1" dirty="0" smtClean="0">
                <a:solidFill>
                  <a:srgbClr val="7030A0"/>
                </a:solidFill>
                <a:effectLst>
                  <a:outerShdw blurRad="38100" dist="38100" dir="2700000" algn="tl">
                    <a:srgbClr val="000000">
                      <a:alpha val="43137"/>
                    </a:srgbClr>
                  </a:outerShdw>
                </a:effectLst>
              </a:rPr>
            </a:br>
            <a:r>
              <a:rPr lang="en-GB" b="1" dirty="0" smtClean="0">
                <a:solidFill>
                  <a:srgbClr val="7030A0"/>
                </a:solidFill>
                <a:effectLst>
                  <a:outerShdw blurRad="38100" dist="38100" dir="2700000" algn="tl">
                    <a:srgbClr val="000000">
                      <a:alpha val="43137"/>
                    </a:srgbClr>
                  </a:outerShdw>
                </a:effectLst>
              </a:rPr>
              <a:t>(MCH) </a:t>
            </a:r>
            <a:endParaRPr lang="en-GB" b="1" dirty="0">
              <a:solidFill>
                <a:srgbClr val="7030A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62637" y="5044471"/>
            <a:ext cx="9144000" cy="1655762"/>
          </a:xfrm>
        </p:spPr>
        <p:txBody>
          <a:bodyPr>
            <a:normAutofit lnSpcReduction="10000"/>
          </a:bodyPr>
          <a:lstStyle/>
          <a:p>
            <a:r>
              <a:rPr lang="en-US" dirty="0" smtClean="0">
                <a:solidFill>
                  <a:schemeClr val="tx1"/>
                </a:solidFill>
              </a:rPr>
              <a:t>Dr. Israa Al-Rawashdeh </a:t>
            </a:r>
            <a:r>
              <a:rPr lang="en-US" dirty="0" err="1" smtClean="0">
                <a:solidFill>
                  <a:schemeClr val="tx1"/>
                </a:solidFill>
              </a:rPr>
              <a:t>MD,MPH,PhD</a:t>
            </a:r>
            <a:endParaRPr lang="en-US" dirty="0" smtClean="0">
              <a:solidFill>
                <a:schemeClr val="tx1"/>
              </a:solidFill>
            </a:endParaRPr>
          </a:p>
          <a:p>
            <a:r>
              <a:rPr lang="en-US" dirty="0" smtClean="0">
                <a:solidFill>
                  <a:schemeClr val="tx1"/>
                </a:solidFill>
              </a:rPr>
              <a:t>Faculty of Medicine</a:t>
            </a:r>
          </a:p>
          <a:p>
            <a:r>
              <a:rPr lang="en-US" dirty="0" err="1" smtClean="0">
                <a:solidFill>
                  <a:schemeClr val="tx1"/>
                </a:solidFill>
              </a:rPr>
              <a:t>Mutah</a:t>
            </a:r>
            <a:r>
              <a:rPr lang="en-US" dirty="0" smtClean="0">
                <a:solidFill>
                  <a:schemeClr val="tx1"/>
                </a:solidFill>
              </a:rPr>
              <a:t> University</a:t>
            </a:r>
          </a:p>
          <a:p>
            <a:r>
              <a:rPr lang="en-GB" dirty="0" smtClean="0"/>
              <a:t>2019</a:t>
            </a:r>
          </a:p>
          <a:p>
            <a:endParaRPr lang="en-GB" dirty="0"/>
          </a:p>
        </p:txBody>
      </p:sp>
      <p:pic>
        <p:nvPicPr>
          <p:cNvPr id="4" name="Picture 3"/>
          <p:cNvPicPr>
            <a:picLocks noChangeAspect="1"/>
          </p:cNvPicPr>
          <p:nvPr/>
        </p:nvPicPr>
        <p:blipFill>
          <a:blip r:embed="rId2"/>
          <a:stretch>
            <a:fillRect/>
          </a:stretch>
        </p:blipFill>
        <p:spPr>
          <a:xfrm>
            <a:off x="4378818" y="1669475"/>
            <a:ext cx="3065172" cy="3395592"/>
          </a:xfrm>
          <a:prstGeom prst="rect">
            <a:avLst/>
          </a:prstGeom>
        </p:spPr>
      </p:pic>
    </p:spTree>
    <p:extLst>
      <p:ext uri="{BB962C8B-B14F-4D97-AF65-F5344CB8AC3E}">
        <p14:creationId xmlns:p14="http://schemas.microsoft.com/office/powerpoint/2010/main" val="177477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Maternal Health Problems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More than 150 million women become pregnant in developing countries each year and an estimated 500,000 of them die from pregnancy-related causes. </a:t>
            </a:r>
          </a:p>
          <a:p>
            <a:r>
              <a:rPr lang="en-GB" dirty="0" smtClean="0"/>
              <a:t>Maternal health problems are also the causes for more than seven million pregnancies to result in stillbirths or infant deaths within the first week of life. </a:t>
            </a:r>
          </a:p>
          <a:p>
            <a:r>
              <a:rPr lang="en-GB" dirty="0" smtClean="0"/>
              <a:t>Maternal death, of a woman in reproductive age, has a further impact by causing grave economic and social hardship for her family and community. </a:t>
            </a:r>
          </a:p>
          <a:p>
            <a:r>
              <a:rPr lang="en-GB" dirty="0" smtClean="0"/>
              <a:t>Other than their health problems most women in the developing countries lack access to modern health care services and increases the magnitude of death from preventable problems</a:t>
            </a:r>
            <a:endParaRPr lang="en-GB" dirty="0"/>
          </a:p>
        </p:txBody>
      </p:sp>
    </p:spTree>
    <p:extLst>
      <p:ext uri="{BB962C8B-B14F-4D97-AF65-F5344CB8AC3E}">
        <p14:creationId xmlns:p14="http://schemas.microsoft.com/office/powerpoint/2010/main" val="224043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Maternal mortality</a:t>
            </a:r>
            <a:endParaRPr lang="en-GB" dirty="0"/>
          </a:p>
        </p:txBody>
      </p:sp>
      <p:sp>
        <p:nvSpPr>
          <p:cNvPr id="3" name="Content Placeholder 2"/>
          <p:cNvSpPr>
            <a:spLocks noGrp="1"/>
          </p:cNvSpPr>
          <p:nvPr>
            <p:ph idx="1"/>
          </p:nvPr>
        </p:nvSpPr>
        <p:spPr/>
        <p:txBody>
          <a:bodyPr>
            <a:normAutofit lnSpcReduction="10000"/>
          </a:bodyPr>
          <a:lstStyle/>
          <a:p>
            <a:r>
              <a:rPr lang="en-GB" dirty="0" smtClean="0"/>
              <a:t>Maternal mortality is defined as the death of a woman while pregnant or within 42 days of termination of pregnancy irrespective of the site and duration of pregnancy from any acutely related to or aggravated by the pregnancy or its management but not from accidental or incidental causes. </a:t>
            </a:r>
          </a:p>
          <a:p>
            <a:r>
              <a:rPr lang="en-GB" dirty="0" smtClean="0"/>
              <a:t>Maternal mortality is the leading cause of death among women of reproductive age in most of the developing world. </a:t>
            </a:r>
          </a:p>
          <a:p>
            <a:r>
              <a:rPr lang="en-GB" dirty="0" smtClean="0"/>
              <a:t>Globally, an estimated 500,000 women die as a result of pregnancy each year. </a:t>
            </a:r>
          </a:p>
          <a:p>
            <a:r>
              <a:rPr lang="en-GB" dirty="0" smtClean="0"/>
              <a:t>It is the statistical indicator, which shows the greatest disparity between developed, and developing countries. </a:t>
            </a:r>
          </a:p>
        </p:txBody>
      </p:sp>
    </p:spTree>
    <p:extLst>
      <p:ext uri="{BB962C8B-B14F-4D97-AF65-F5344CB8AC3E}">
        <p14:creationId xmlns:p14="http://schemas.microsoft.com/office/powerpoint/2010/main" val="355849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Maternal mortality constitutes a small part of the larger maternal morbidity and suffering, because for every maternal death there are a lot of women suffering from acute and chronic illnesses during pregnancy, delivery and 6 weeks after. </a:t>
            </a:r>
          </a:p>
          <a:p>
            <a:r>
              <a:rPr lang="en-GB" dirty="0" smtClean="0"/>
              <a:t>Most of the deaths, 99%, are in developing countries. The magnitude of maternal death is very high in Sub-Saharan Africa and South Asia.</a:t>
            </a:r>
            <a:endParaRPr lang="en-GB" dirty="0"/>
          </a:p>
        </p:txBody>
      </p:sp>
    </p:spTree>
    <p:extLst>
      <p:ext uri="{BB962C8B-B14F-4D97-AF65-F5344CB8AC3E}">
        <p14:creationId xmlns:p14="http://schemas.microsoft.com/office/powerpoint/2010/main" val="406751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Major Causes of Maternal Mortality</a:t>
            </a:r>
            <a:endParaRPr lang="en-GB" dirty="0"/>
          </a:p>
        </p:txBody>
      </p:sp>
      <p:sp>
        <p:nvSpPr>
          <p:cNvPr id="3" name="Content Placeholder 2"/>
          <p:cNvSpPr>
            <a:spLocks noGrp="1"/>
          </p:cNvSpPr>
          <p:nvPr>
            <p:ph idx="1"/>
          </p:nvPr>
        </p:nvSpPr>
        <p:spPr/>
        <p:txBody>
          <a:bodyPr/>
          <a:lstStyle/>
          <a:p>
            <a:r>
              <a:rPr lang="en-GB" dirty="0" smtClean="0"/>
              <a:t>There are five major causes of maternal mortality, especially in the developing countries. These are :</a:t>
            </a:r>
          </a:p>
          <a:p>
            <a:pPr marL="514350" indent="-514350">
              <a:buFont typeface="+mj-lt"/>
              <a:buAutoNum type="arabicPeriod"/>
            </a:pPr>
            <a:r>
              <a:rPr lang="en-GB" dirty="0" smtClean="0"/>
              <a:t>• Haemorrhage </a:t>
            </a:r>
          </a:p>
          <a:p>
            <a:pPr marL="514350" indent="-514350">
              <a:buFont typeface="+mj-lt"/>
              <a:buAutoNum type="arabicPeriod"/>
            </a:pPr>
            <a:r>
              <a:rPr lang="en-GB" dirty="0" smtClean="0"/>
              <a:t>• Infection </a:t>
            </a:r>
          </a:p>
          <a:p>
            <a:pPr marL="514350" indent="-514350">
              <a:buFont typeface="+mj-lt"/>
              <a:buAutoNum type="arabicPeriod"/>
            </a:pPr>
            <a:r>
              <a:rPr lang="en-GB" dirty="0" smtClean="0"/>
              <a:t>• Hypertensive disorders of pregnancy</a:t>
            </a:r>
          </a:p>
          <a:p>
            <a:pPr marL="514350" indent="-514350">
              <a:buFont typeface="+mj-lt"/>
              <a:buAutoNum type="arabicPeriod"/>
            </a:pPr>
            <a:r>
              <a:rPr lang="en-GB" dirty="0" smtClean="0"/>
              <a:t>• Obstructed labour </a:t>
            </a:r>
          </a:p>
          <a:p>
            <a:pPr marL="514350" indent="-514350">
              <a:buFont typeface="+mj-lt"/>
              <a:buAutoNum type="arabicPeriod"/>
            </a:pPr>
            <a:r>
              <a:rPr lang="en-GB" dirty="0" smtClean="0"/>
              <a:t>• Abortion</a:t>
            </a:r>
            <a:endParaRPr lang="en-GB" dirty="0"/>
          </a:p>
        </p:txBody>
      </p:sp>
    </p:spTree>
    <p:extLst>
      <p:ext uri="{BB962C8B-B14F-4D97-AF65-F5344CB8AC3E}">
        <p14:creationId xmlns:p14="http://schemas.microsoft.com/office/powerpoint/2010/main" val="357944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solidFill>
                  <a:srgbClr val="00B050"/>
                </a:solidFill>
                <a:effectLst>
                  <a:outerShdw blurRad="38100" dist="38100" dir="2700000" algn="tl">
                    <a:srgbClr val="000000">
                      <a:alpha val="43137"/>
                    </a:srgbClr>
                  </a:outerShdw>
                </a:effectLst>
                <a:latin typeface="Arial Black" panose="020B0A04020102020204" pitchFamily="34" charset="0"/>
              </a:rPr>
              <a:t>Elements of MCH services</a:t>
            </a:r>
            <a:endParaRPr lang="en-GB" b="1" dirty="0">
              <a:solidFill>
                <a:srgbClr val="00B050"/>
              </a:solidFill>
              <a:effectLst>
                <a:outerShdw blurRad="38100" dist="38100" dir="2700000" algn="tl">
                  <a:srgbClr val="000000">
                    <a:alpha val="43137"/>
                  </a:srgbClr>
                </a:outerShdw>
              </a:effectLst>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8214222"/>
              </p:ext>
            </p:extLst>
          </p:nvPr>
        </p:nvGraphicFramePr>
        <p:xfrm>
          <a:off x="900544" y="1078418"/>
          <a:ext cx="11132128" cy="5514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57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Premarital care:</a:t>
            </a:r>
            <a:endParaRPr lang="en-GB" dirty="0"/>
          </a:p>
        </p:txBody>
      </p:sp>
      <p:sp>
        <p:nvSpPr>
          <p:cNvPr id="3" name="Content Placeholder 2"/>
          <p:cNvSpPr>
            <a:spLocks noGrp="1"/>
          </p:cNvSpPr>
          <p:nvPr>
            <p:ph idx="1"/>
          </p:nvPr>
        </p:nvSpPr>
        <p:spPr/>
        <p:txBody>
          <a:bodyPr>
            <a:normAutofit/>
          </a:bodyPr>
          <a:lstStyle/>
          <a:p>
            <a:pPr marL="109728" indent="0">
              <a:buNone/>
              <a:defRPr/>
            </a:pPr>
            <a:r>
              <a:rPr lang="en-GB" sz="3600" dirty="0" smtClean="0"/>
              <a:t>It is a </a:t>
            </a:r>
            <a:r>
              <a:rPr lang="en-GB" sz="3600" dirty="0" err="1" smtClean="0"/>
              <a:t>promotive</a:t>
            </a:r>
            <a:r>
              <a:rPr lang="en-GB" sz="3600" dirty="0" smtClean="0"/>
              <a:t> and preventive care to prepare and help couples </a:t>
            </a:r>
            <a:r>
              <a:rPr lang="en-GB" sz="3600" dirty="0"/>
              <a:t>on their way to marriage </a:t>
            </a:r>
            <a:r>
              <a:rPr lang="en-GB" sz="3600" dirty="0" smtClean="0"/>
              <a:t>to </a:t>
            </a:r>
            <a:r>
              <a:rPr lang="en-GB" sz="3600" dirty="0"/>
              <a:t>have a happy and successful marital life including delivery of healthy off-springs that grow up in a healthy environment</a:t>
            </a:r>
            <a:r>
              <a:rPr lang="en-GB" sz="3600" dirty="0" smtClean="0"/>
              <a:t>.</a:t>
            </a:r>
          </a:p>
          <a:p>
            <a:pPr marL="109728" indent="0">
              <a:buNone/>
              <a:defRPr/>
            </a:pPr>
            <a:r>
              <a:rPr lang="en-GB" sz="3600" dirty="0" smtClean="0"/>
              <a:t> </a:t>
            </a:r>
            <a:endParaRPr lang="en-GB" sz="3600" dirty="0"/>
          </a:p>
        </p:txBody>
      </p:sp>
    </p:spTree>
    <p:extLst>
      <p:ext uri="{BB962C8B-B14F-4D97-AF65-F5344CB8AC3E}">
        <p14:creationId xmlns:p14="http://schemas.microsoft.com/office/powerpoint/2010/main" val="395824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premarital services</a:t>
            </a:r>
            <a:endParaRPr lang="en-GB" dirty="0"/>
          </a:p>
        </p:txBody>
      </p:sp>
      <p:sp>
        <p:nvSpPr>
          <p:cNvPr id="3" name="Content Placeholder 2"/>
          <p:cNvSpPr>
            <a:spLocks noGrp="1"/>
          </p:cNvSpPr>
          <p:nvPr>
            <p:ph idx="1"/>
          </p:nvPr>
        </p:nvSpPr>
        <p:spPr/>
        <p:txBody>
          <a:bodyPr>
            <a:normAutofit fontScale="85000" lnSpcReduction="20000"/>
          </a:bodyPr>
          <a:lstStyle/>
          <a:p>
            <a:pPr marL="457200" indent="-457200"/>
            <a:r>
              <a:rPr lang="en-GB" dirty="0"/>
              <a:t>Disseminating awareness with regard to the concept of the comprehensive, healthy marriage</a:t>
            </a:r>
          </a:p>
          <a:p>
            <a:pPr marL="457200" indent="-457200"/>
            <a:r>
              <a:rPr lang="en-GB" dirty="0"/>
              <a:t>Limiting the spread of some genetic blood diseases: sickle-cell </a:t>
            </a:r>
            <a:r>
              <a:rPr lang="en-GB" dirty="0" err="1"/>
              <a:t>anemia</a:t>
            </a:r>
            <a:r>
              <a:rPr lang="en-GB" dirty="0"/>
              <a:t> (SCA) and thalassemia, and some infectious diseases: hepatitis B, C and AIDS/HIV.</a:t>
            </a:r>
          </a:p>
          <a:p>
            <a:pPr marL="457200" indent="-457200"/>
            <a:r>
              <a:rPr lang="en-GB" dirty="0"/>
              <a:t>Diagnosing the diseases that represent a risk factor during pregnancy such as cardiac and chronic renal diseases </a:t>
            </a:r>
          </a:p>
          <a:p>
            <a:pPr marL="457200" indent="-457200"/>
            <a:r>
              <a:rPr lang="en-GB" dirty="0"/>
              <a:t>Reducing the financial burdens of treating these diseases on the family and community.</a:t>
            </a:r>
          </a:p>
          <a:p>
            <a:pPr marL="457200" indent="-457200"/>
            <a:r>
              <a:rPr lang="en-GB" dirty="0"/>
              <a:t>Reducing pressure over health services (e.g. health canters, hospitals, and blood banks).</a:t>
            </a:r>
          </a:p>
          <a:p>
            <a:pPr marL="457200" indent="-457200"/>
            <a:r>
              <a:rPr lang="en-GB" dirty="0"/>
              <a:t>Reducing the psychosocial burden on families who might be at risk of health problems which could have be avoided by premarital screening services.</a:t>
            </a:r>
          </a:p>
          <a:p>
            <a:pPr marL="457200" indent="-457200"/>
            <a:r>
              <a:rPr lang="en-GB" dirty="0"/>
              <a:t>Increase the accessibility for these services to all potential couples.</a:t>
            </a:r>
          </a:p>
          <a:p>
            <a:endParaRPr lang="en-GB" dirty="0"/>
          </a:p>
        </p:txBody>
      </p:sp>
    </p:spTree>
    <p:extLst>
      <p:ext uri="{BB962C8B-B14F-4D97-AF65-F5344CB8AC3E}">
        <p14:creationId xmlns:p14="http://schemas.microsoft.com/office/powerpoint/2010/main" val="1908543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528034" y="1341438"/>
            <a:ext cx="10032016" cy="4904816"/>
          </a:xfrm>
        </p:spPr>
        <p:txBody>
          <a:bodyPr/>
          <a:lstStyle/>
          <a:p>
            <a:pPr>
              <a:defRPr/>
            </a:pPr>
            <a:r>
              <a:rPr lang="en-US" b="1" dirty="0">
                <a:cs typeface="Arial" pitchFamily="34" charset="0"/>
              </a:rPr>
              <a:t>There is a high rate of consanguineous marriages in MENA region (29-64 </a:t>
            </a:r>
            <a:r>
              <a:rPr lang="en-US" b="1" dirty="0" smtClean="0">
                <a:cs typeface="Arial" pitchFamily="34" charset="0"/>
              </a:rPr>
              <a:t>% in Jordan).</a:t>
            </a:r>
            <a:endParaRPr lang="en-US" b="1" dirty="0">
              <a:cs typeface="Arial" pitchFamily="34" charset="0"/>
            </a:endParaRPr>
          </a:p>
          <a:p>
            <a:pPr>
              <a:defRPr/>
            </a:pPr>
            <a:r>
              <a:rPr lang="en-US" b="1" dirty="0">
                <a:cs typeface="Arial" pitchFamily="34" charset="0"/>
              </a:rPr>
              <a:t>Relative high rates of some congenital and genetic disorders e.g. </a:t>
            </a:r>
            <a:r>
              <a:rPr lang="en-US" b="1" dirty="0" smtClean="0">
                <a:cs typeface="Arial" pitchFamily="34" charset="0"/>
              </a:rPr>
              <a:t>Thalassemia, </a:t>
            </a:r>
            <a:r>
              <a:rPr lang="en-GB" b="1" dirty="0">
                <a:cs typeface="Arial" pitchFamily="34" charset="0"/>
              </a:rPr>
              <a:t>sickle cell </a:t>
            </a:r>
            <a:r>
              <a:rPr lang="en-GB" b="1" dirty="0" smtClean="0">
                <a:cs typeface="Arial" pitchFamily="34" charset="0"/>
              </a:rPr>
              <a:t>anaemia and </a:t>
            </a:r>
            <a:r>
              <a:rPr lang="en-GB" b="1" dirty="0">
                <a:cs typeface="Arial" pitchFamily="34" charset="0"/>
              </a:rPr>
              <a:t>infectious diseases (e.g. hepatitis B, </a:t>
            </a:r>
            <a:r>
              <a:rPr lang="en-GB" b="1" dirty="0" smtClean="0">
                <a:cs typeface="Arial" pitchFamily="34" charset="0"/>
              </a:rPr>
              <a:t>hepatitis and C)</a:t>
            </a:r>
          </a:p>
          <a:p>
            <a:pPr>
              <a:defRPr/>
            </a:pPr>
            <a:r>
              <a:rPr lang="en-US" b="1" dirty="0" smtClean="0">
                <a:cs typeface="Arial" pitchFamily="34" charset="0"/>
              </a:rPr>
              <a:t>Increasing prevalence </a:t>
            </a:r>
            <a:r>
              <a:rPr lang="en-US" b="1" dirty="0">
                <a:cs typeface="Arial" pitchFamily="34" charset="0"/>
              </a:rPr>
              <a:t>of STDs and AIDS</a:t>
            </a:r>
          </a:p>
          <a:p>
            <a:pPr algn="l" rtl="0" eaLnBrk="1" hangingPunct="1">
              <a:defRPr/>
            </a:pPr>
            <a:r>
              <a:rPr lang="en-US" b="1" dirty="0">
                <a:cs typeface="Arial" pitchFamily="34" charset="0"/>
              </a:rPr>
              <a:t>Changing social dynamics and increasing economic pressures</a:t>
            </a:r>
          </a:p>
          <a:p>
            <a:pPr marL="0" indent="0" algn="l" rtl="0" eaLnBrk="1" hangingPunct="1">
              <a:buNone/>
              <a:defRPr/>
            </a:pPr>
            <a:endParaRPr lang="en-US" dirty="0">
              <a:effectLst>
                <a:outerShdw blurRad="38100" dist="38100" dir="2700000" algn="tl">
                  <a:srgbClr val="000000">
                    <a:alpha val="43137"/>
                  </a:srgbClr>
                </a:outerShdw>
              </a:effectLst>
              <a:cs typeface="Arial" pitchFamily="34" charset="0"/>
            </a:endParaRPr>
          </a:p>
          <a:p>
            <a:pPr algn="l" rtl="0" eaLnBrk="1" hangingPunct="1">
              <a:defRPr/>
            </a:pPr>
            <a:endParaRPr lang="ar-EG" dirty="0" smtClean="0"/>
          </a:p>
        </p:txBody>
      </p:sp>
      <p:sp>
        <p:nvSpPr>
          <p:cNvPr id="3" name="Title 2"/>
          <p:cNvSpPr>
            <a:spLocks noGrp="1"/>
          </p:cNvSpPr>
          <p:nvPr>
            <p:ph type="title"/>
          </p:nvPr>
        </p:nvSpPr>
        <p:spPr>
          <a:xfrm>
            <a:off x="180305" y="116632"/>
            <a:ext cx="11397802" cy="1224806"/>
          </a:xfrm>
        </p:spPr>
        <p:txBody>
          <a:bodyPr>
            <a:normAutofit/>
          </a:bodyPr>
          <a:lstStyle/>
          <a:p>
            <a:pPr>
              <a:defRPr/>
            </a:pPr>
            <a:r>
              <a:rPr lang="en-US" b="1" dirty="0">
                <a:solidFill>
                  <a:srgbClr val="00B050"/>
                </a:solidFill>
                <a:effectLst>
                  <a:outerShdw blurRad="38100" dist="38100" dir="2700000" algn="tl">
                    <a:srgbClr val="000000">
                      <a:alpha val="43137"/>
                    </a:srgbClr>
                  </a:outerShdw>
                </a:effectLst>
              </a:rPr>
              <a:t>Justifications for premarital </a:t>
            </a:r>
            <a:r>
              <a:rPr lang="en-US" b="1" dirty="0" smtClean="0">
                <a:solidFill>
                  <a:srgbClr val="00B050"/>
                </a:solidFill>
                <a:effectLst>
                  <a:outerShdw blurRad="38100" dist="38100" dir="2700000" algn="tl">
                    <a:srgbClr val="000000">
                      <a:alpha val="43137"/>
                    </a:srgbClr>
                  </a:outerShdw>
                </a:effectLst>
              </a:rPr>
              <a:t>screening:</a:t>
            </a:r>
            <a:endParaRPr lang="ar-EG"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5408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r>
              <a:rPr lang="en-GB" altLang="en-US" dirty="0" smtClean="0"/>
              <a:t>The concept of premarital healthcare including counselling is well recognized in the developed countries. However, in developing countries, premarital counselling clinics are not yet popular.</a:t>
            </a:r>
            <a:endParaRPr lang="ar-JO" altLang="en-US" dirty="0" smtClean="0"/>
          </a:p>
        </p:txBody>
      </p:sp>
      <p:sp>
        <p:nvSpPr>
          <p:cNvPr id="3" name="Title 2"/>
          <p:cNvSpPr>
            <a:spLocks noGrp="1"/>
          </p:cNvSpPr>
          <p:nvPr>
            <p:ph type="title"/>
          </p:nvPr>
        </p:nvSpPr>
        <p:spPr/>
        <p:txBody>
          <a:bodyPr/>
          <a:lstStyle/>
          <a:p>
            <a:pPr>
              <a:defRPr/>
            </a:pPr>
            <a:r>
              <a:rPr lang="en-GB" dirty="0" smtClean="0"/>
              <a:t>However,</a:t>
            </a:r>
            <a:endParaRPr lang="ar-EG" dirty="0"/>
          </a:p>
        </p:txBody>
      </p:sp>
    </p:spTree>
    <p:extLst>
      <p:ext uri="{BB962C8B-B14F-4D97-AF65-F5344CB8AC3E}">
        <p14:creationId xmlns:p14="http://schemas.microsoft.com/office/powerpoint/2010/main" val="92775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idx="1"/>
          </p:nvPr>
        </p:nvSpPr>
        <p:spPr>
          <a:xfrm>
            <a:off x="1524000" y="260350"/>
            <a:ext cx="9144000" cy="6408738"/>
          </a:xfrm>
        </p:spPr>
        <p:txBody>
          <a:bodyPr/>
          <a:lstStyle/>
          <a:p>
            <a:pPr marL="109537" indent="0">
              <a:buNone/>
              <a:defRPr/>
            </a:pPr>
            <a:r>
              <a:rPr lang="en-US" b="1" dirty="0" smtClean="0"/>
              <a:t>Premarital counseling can be carried out in </a:t>
            </a:r>
            <a:r>
              <a:rPr lang="en-US" b="1" u="sng" dirty="0" smtClean="0">
                <a:solidFill>
                  <a:schemeClr val="accent3"/>
                </a:solidFill>
              </a:rPr>
              <a:t>MCH centers</a:t>
            </a:r>
            <a:r>
              <a:rPr lang="en-US" b="1" dirty="0" smtClean="0"/>
              <a:t>. </a:t>
            </a:r>
          </a:p>
          <a:p>
            <a:pPr marL="109537" indent="0">
              <a:buNone/>
              <a:defRPr/>
            </a:pPr>
            <a:r>
              <a:rPr lang="en-US" dirty="0" smtClean="0"/>
              <a:t>This has the following </a:t>
            </a:r>
            <a:r>
              <a:rPr lang="en-US" b="1" u="sng" dirty="0" smtClean="0">
                <a:solidFill>
                  <a:schemeClr val="accent2">
                    <a:lumMod val="75000"/>
                  </a:schemeClr>
                </a:solidFill>
              </a:rPr>
              <a:t>advantages:</a:t>
            </a:r>
          </a:p>
          <a:p>
            <a:pPr marL="109537" indent="0">
              <a:buNone/>
              <a:defRPr/>
            </a:pPr>
            <a:r>
              <a:rPr lang="en-US" dirty="0"/>
              <a:t>a. Lowering the expenses</a:t>
            </a:r>
          </a:p>
          <a:p>
            <a:pPr marL="109537" indent="0">
              <a:buNone/>
              <a:defRPr/>
            </a:pPr>
            <a:r>
              <a:rPr lang="en-US" dirty="0"/>
              <a:t>b. The target population will perceive it as a “family welfare service” but not as a clinic for screening of </a:t>
            </a:r>
            <a:r>
              <a:rPr lang="en-US" dirty="0" smtClean="0"/>
              <a:t>STDs (reducing stigma)</a:t>
            </a:r>
            <a:endParaRPr lang="en-US" dirty="0"/>
          </a:p>
          <a:p>
            <a:pPr marL="109537" indent="0">
              <a:buNone/>
              <a:defRPr/>
            </a:pPr>
            <a:r>
              <a:rPr lang="en-US" dirty="0"/>
              <a:t>c. Future mothers could identify the services offered </a:t>
            </a:r>
            <a:r>
              <a:rPr lang="en-US" dirty="0" smtClean="0"/>
              <a:t>to them </a:t>
            </a:r>
            <a:r>
              <a:rPr lang="en-US" dirty="0"/>
              <a:t>leading to better utilization of MCH services</a:t>
            </a:r>
            <a:endParaRPr lang="en-US" sz="2400" dirty="0"/>
          </a:p>
          <a:p>
            <a:pPr marL="109537" indent="0">
              <a:buNone/>
              <a:defRPr/>
            </a:pPr>
            <a:r>
              <a:rPr lang="en-US" sz="2400" b="1" dirty="0"/>
              <a:t>By whom:</a:t>
            </a:r>
          </a:p>
          <a:p>
            <a:pPr marL="109537" indent="0">
              <a:buNone/>
              <a:defRPr/>
            </a:pPr>
            <a:r>
              <a:rPr lang="en-US" sz="2400" dirty="0"/>
              <a:t>  O Physicians,           O Public health nurse</a:t>
            </a:r>
          </a:p>
          <a:p>
            <a:pPr marL="109537" indent="0">
              <a:buNone/>
              <a:defRPr/>
            </a:pPr>
            <a:r>
              <a:rPr lang="en-US" sz="2400" dirty="0"/>
              <a:t>  O Social workers      O Mental health specialist</a:t>
            </a:r>
          </a:p>
          <a:p>
            <a:pPr marL="109537" indent="0">
              <a:buNone/>
              <a:defRPr/>
            </a:pPr>
            <a:endParaRPr lang="en-US" sz="2400" dirty="0"/>
          </a:p>
          <a:p>
            <a:pPr marL="109537" indent="0">
              <a:buNone/>
              <a:defRPr/>
            </a:pPr>
            <a:endParaRPr lang="ar-EG" sz="2400" dirty="0"/>
          </a:p>
        </p:txBody>
      </p:sp>
    </p:spTree>
    <p:extLst>
      <p:ext uri="{BB962C8B-B14F-4D97-AF65-F5344CB8AC3E}">
        <p14:creationId xmlns:p14="http://schemas.microsoft.com/office/powerpoint/2010/main" val="347485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sz="half" idx="1"/>
          </p:nvPr>
        </p:nvSpPr>
        <p:spPr>
          <a:xfrm>
            <a:off x="838199" y="1390918"/>
            <a:ext cx="5730025" cy="4786045"/>
          </a:xfrm>
        </p:spPr>
        <p:txBody>
          <a:bodyPr>
            <a:normAutofit fontScale="92500" lnSpcReduction="20000"/>
          </a:bodyPr>
          <a:lstStyle/>
          <a:p>
            <a:r>
              <a:rPr lang="en-GB" dirty="0"/>
              <a:t>Maternal &amp; child health is one of the important elements of primary health care. </a:t>
            </a:r>
            <a:endParaRPr lang="en-GB" dirty="0" smtClean="0"/>
          </a:p>
          <a:p>
            <a:r>
              <a:rPr lang="en-GB" dirty="0" smtClean="0"/>
              <a:t>The health of mothers and children is a key indicator of general health in any setting.</a:t>
            </a:r>
          </a:p>
          <a:p>
            <a:r>
              <a:rPr lang="en-GB" dirty="0" smtClean="0"/>
              <a:t>Investing in the health of women and children is a vital part of the </a:t>
            </a:r>
            <a:r>
              <a:rPr lang="en-GB" b="1" i="1" dirty="0" smtClean="0">
                <a:solidFill>
                  <a:srgbClr val="00B050"/>
                </a:solidFill>
              </a:rPr>
              <a:t>right to health.</a:t>
            </a:r>
          </a:p>
          <a:p>
            <a:r>
              <a:rPr lang="en-GB" dirty="0" smtClean="0"/>
              <a:t>Pregnant women, infants and small children are more susceptible to infections and many other causes of illness than others, and thus in need of greater care and attention than other groups.</a:t>
            </a:r>
            <a:endParaRPr lang="en-GB" dirty="0"/>
          </a:p>
        </p:txBody>
      </p:sp>
      <p:sp>
        <p:nvSpPr>
          <p:cNvPr id="5" name="Content Placeholder 4"/>
          <p:cNvSpPr>
            <a:spLocks noGrp="1"/>
          </p:cNvSpPr>
          <p:nvPr>
            <p:ph sz="half" idx="2"/>
          </p:nvPr>
        </p:nvSpPr>
        <p:spPr/>
        <p:txBody>
          <a:bodyPr>
            <a:normAutofit fontScale="92500" lnSpcReduction="20000"/>
          </a:bodyPr>
          <a:lstStyle/>
          <a:p>
            <a:endParaRPr lang="en-GB"/>
          </a:p>
        </p:txBody>
      </p:sp>
      <p:pic>
        <p:nvPicPr>
          <p:cNvPr id="4" name="Picture 3"/>
          <p:cNvPicPr>
            <a:picLocks noChangeAspect="1"/>
          </p:cNvPicPr>
          <p:nvPr/>
        </p:nvPicPr>
        <p:blipFill>
          <a:blip r:embed="rId2"/>
          <a:stretch>
            <a:fillRect/>
          </a:stretch>
        </p:blipFill>
        <p:spPr>
          <a:xfrm>
            <a:off x="6935560" y="294122"/>
            <a:ext cx="4418240" cy="6365539"/>
          </a:xfrm>
          <a:prstGeom prst="rect">
            <a:avLst/>
          </a:prstGeom>
        </p:spPr>
      </p:pic>
    </p:spTree>
    <p:extLst>
      <p:ext uri="{BB962C8B-B14F-4D97-AF65-F5344CB8AC3E}">
        <p14:creationId xmlns:p14="http://schemas.microsoft.com/office/powerpoint/2010/main" val="44444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lstStyle/>
          <a:p>
            <a:pPr marL="514350" indent="-514350">
              <a:buFont typeface="+mj-lt"/>
              <a:buAutoNum type="arabicPeriod"/>
            </a:pPr>
            <a:r>
              <a:rPr lang="en-GB" altLang="en-US" dirty="0" smtClean="0"/>
              <a:t>Couples about to marry</a:t>
            </a:r>
          </a:p>
          <a:p>
            <a:pPr marL="514350" indent="-514350">
              <a:buFont typeface="+mj-lt"/>
              <a:buAutoNum type="arabicPeriod"/>
            </a:pPr>
            <a:r>
              <a:rPr lang="en-GB" altLang="en-US" dirty="0" smtClean="0"/>
              <a:t>The newly weds</a:t>
            </a:r>
          </a:p>
          <a:p>
            <a:pPr marL="514350" indent="-514350">
              <a:buFont typeface="+mj-lt"/>
              <a:buAutoNum type="arabicPeriod"/>
            </a:pPr>
            <a:r>
              <a:rPr lang="en-GB" altLang="en-US" dirty="0" smtClean="0"/>
              <a:t>Any individual seeking advise</a:t>
            </a:r>
            <a:endParaRPr lang="ar-JO" altLang="en-US" dirty="0" smtClean="0"/>
          </a:p>
        </p:txBody>
      </p:sp>
      <p:sp>
        <p:nvSpPr>
          <p:cNvPr id="3" name="Title 2"/>
          <p:cNvSpPr>
            <a:spLocks noGrp="1"/>
          </p:cNvSpPr>
          <p:nvPr>
            <p:ph type="title"/>
          </p:nvPr>
        </p:nvSpPr>
        <p:spPr/>
        <p:txBody>
          <a:bodyPr/>
          <a:lstStyle/>
          <a:p>
            <a:pPr>
              <a:defRPr/>
            </a:pPr>
            <a:r>
              <a:rPr lang="en-GB" dirty="0" smtClean="0"/>
              <a:t>Target population</a:t>
            </a:r>
            <a:endParaRPr lang="ar-EG" dirty="0"/>
          </a:p>
        </p:txBody>
      </p:sp>
    </p:spTree>
    <p:extLst>
      <p:ext uri="{BB962C8B-B14F-4D97-AF65-F5344CB8AC3E}">
        <p14:creationId xmlns:p14="http://schemas.microsoft.com/office/powerpoint/2010/main" val="1085095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Components of premarital counseling:</a:t>
            </a:r>
            <a:br>
              <a:rPr lang="en-US" dirty="0" smtClean="0">
                <a:solidFill>
                  <a:schemeClr val="bg2">
                    <a:lumMod val="50000"/>
                  </a:schemeClr>
                </a:solidFill>
              </a:rPr>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405122"/>
              </p:ext>
            </p:extLst>
          </p:nvPr>
        </p:nvGraphicFramePr>
        <p:xfrm>
          <a:off x="515155" y="1223493"/>
          <a:ext cx="11127345" cy="5254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078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1416050" y="981075"/>
            <a:ext cx="9251950" cy="5761038"/>
          </a:xfrm>
        </p:spPr>
        <p:txBody>
          <a:bodyPr/>
          <a:lstStyle/>
          <a:p>
            <a:pPr marL="0" indent="0" algn="l" rtl="0" eaLnBrk="1" hangingPunct="1">
              <a:buNone/>
              <a:defRPr/>
            </a:pPr>
            <a:r>
              <a:rPr lang="en-US" b="1" u="sng" dirty="0" smtClean="0">
                <a:solidFill>
                  <a:schemeClr val="accent2">
                    <a:lumMod val="75000"/>
                  </a:schemeClr>
                </a:solidFill>
              </a:rPr>
              <a:t>1. Health </a:t>
            </a:r>
            <a:r>
              <a:rPr lang="en-US" b="1" u="sng" dirty="0">
                <a:solidFill>
                  <a:schemeClr val="accent2">
                    <a:lumMod val="75000"/>
                  </a:schemeClr>
                </a:solidFill>
              </a:rPr>
              <a:t>Education:</a:t>
            </a:r>
          </a:p>
          <a:p>
            <a:pPr marL="452437" indent="-342900">
              <a:buFont typeface="Wingdings" panose="05000000000000000000" pitchFamily="2" charset="2"/>
              <a:buChar char="q"/>
              <a:defRPr/>
            </a:pPr>
            <a:r>
              <a:rPr lang="en-US" b="1" dirty="0" smtClean="0"/>
              <a:t>Importance </a:t>
            </a:r>
            <a:r>
              <a:rPr lang="en-US" b="1" dirty="0"/>
              <a:t>of good health</a:t>
            </a:r>
          </a:p>
          <a:p>
            <a:pPr marL="566737" indent="-457200">
              <a:buFont typeface="Wingdings" panose="05000000000000000000" pitchFamily="2" charset="2"/>
              <a:buChar char="q"/>
              <a:defRPr/>
            </a:pPr>
            <a:r>
              <a:rPr lang="en-US" b="1" dirty="0" smtClean="0"/>
              <a:t>Nutrition </a:t>
            </a:r>
            <a:r>
              <a:rPr lang="en-US" b="1" dirty="0"/>
              <a:t>of family members including nutrition during pregnancy, delivery, puerperium, infancy and childhood</a:t>
            </a:r>
          </a:p>
          <a:p>
            <a:pPr marL="566737" indent="-457200">
              <a:buFont typeface="Wingdings" panose="05000000000000000000" pitchFamily="2" charset="2"/>
              <a:buChar char="q"/>
              <a:defRPr/>
            </a:pPr>
            <a:r>
              <a:rPr lang="en-US" b="1" dirty="0" smtClean="0"/>
              <a:t>Health </a:t>
            </a:r>
            <a:r>
              <a:rPr lang="en-US" b="1" dirty="0"/>
              <a:t>care and its sources (health services)</a:t>
            </a:r>
          </a:p>
          <a:p>
            <a:pPr marL="566737" indent="-457200">
              <a:buFont typeface="Wingdings" panose="05000000000000000000" pitchFamily="2" charset="2"/>
              <a:buChar char="q"/>
              <a:defRPr/>
            </a:pPr>
            <a:r>
              <a:rPr lang="en-US" b="1" dirty="0" smtClean="0"/>
              <a:t>Community </a:t>
            </a:r>
            <a:r>
              <a:rPr lang="en-US" b="1" dirty="0"/>
              <a:t>health problems, and their prevention</a:t>
            </a:r>
          </a:p>
          <a:p>
            <a:pPr marL="566737" indent="-457200">
              <a:buFont typeface="Wingdings" panose="05000000000000000000" pitchFamily="2" charset="2"/>
              <a:buChar char="q"/>
              <a:defRPr/>
            </a:pPr>
            <a:r>
              <a:rPr lang="en-US" b="1" dirty="0" smtClean="0"/>
              <a:t>Prevention </a:t>
            </a:r>
            <a:r>
              <a:rPr lang="en-US" b="1" dirty="0"/>
              <a:t>of communicable diseases including STDs</a:t>
            </a:r>
          </a:p>
          <a:p>
            <a:pPr marL="566737" indent="-457200">
              <a:buFont typeface="Wingdings" panose="05000000000000000000" pitchFamily="2" charset="2"/>
              <a:buChar char="q"/>
              <a:defRPr/>
            </a:pPr>
            <a:r>
              <a:rPr lang="en-US" b="1" dirty="0" smtClean="0"/>
              <a:t>Physiology </a:t>
            </a:r>
            <a:r>
              <a:rPr lang="en-US" b="1" dirty="0"/>
              <a:t>of reproduction</a:t>
            </a:r>
          </a:p>
          <a:p>
            <a:pPr marL="566737" indent="-457200">
              <a:buFont typeface="Wingdings" panose="05000000000000000000" pitchFamily="2" charset="2"/>
              <a:buChar char="q"/>
              <a:defRPr/>
            </a:pPr>
            <a:r>
              <a:rPr lang="en-US" b="1" dirty="0" smtClean="0"/>
              <a:t>Hazards </a:t>
            </a:r>
            <a:r>
              <a:rPr lang="en-US" b="1" dirty="0"/>
              <a:t>of smoking and addiction</a:t>
            </a:r>
          </a:p>
          <a:p>
            <a:pPr marL="109537" indent="0">
              <a:buNone/>
              <a:defRPr/>
            </a:pPr>
            <a:endParaRPr lang="ar-EG" dirty="0"/>
          </a:p>
        </p:txBody>
      </p:sp>
      <p:sp>
        <p:nvSpPr>
          <p:cNvPr id="3" name="Title 2"/>
          <p:cNvSpPr>
            <a:spLocks noGrp="1"/>
          </p:cNvSpPr>
          <p:nvPr>
            <p:ph type="title"/>
          </p:nvPr>
        </p:nvSpPr>
        <p:spPr>
          <a:xfrm>
            <a:off x="1775520" y="274638"/>
            <a:ext cx="8435280" cy="778098"/>
          </a:xfrm>
        </p:spPr>
        <p:txBody>
          <a:bodyPr>
            <a:normAutofit fontScale="90000"/>
          </a:bodyPr>
          <a:lstStyle/>
          <a:p>
            <a:pPr>
              <a:defRPr/>
            </a:pPr>
            <a:r>
              <a:rPr lang="en-US" sz="3600" dirty="0">
                <a:solidFill>
                  <a:schemeClr val="bg2">
                    <a:lumMod val="50000"/>
                  </a:schemeClr>
                </a:solidFill>
              </a:rPr>
              <a:t>Components of premarital counseling:</a:t>
            </a:r>
            <a:br>
              <a:rPr lang="en-US" sz="3600" dirty="0">
                <a:solidFill>
                  <a:schemeClr val="bg2">
                    <a:lumMod val="50000"/>
                  </a:schemeClr>
                </a:solidFill>
              </a:rPr>
            </a:br>
            <a:endParaRPr lang="ar-EG" dirty="0"/>
          </a:p>
        </p:txBody>
      </p:sp>
    </p:spTree>
    <p:extLst>
      <p:ext uri="{BB962C8B-B14F-4D97-AF65-F5344CB8AC3E}">
        <p14:creationId xmlns:p14="http://schemas.microsoft.com/office/powerpoint/2010/main" val="3055010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a:xfrm>
            <a:off x="1416050" y="981076"/>
            <a:ext cx="9359900" cy="5026025"/>
          </a:xfrm>
        </p:spPr>
        <p:txBody>
          <a:bodyPr/>
          <a:lstStyle/>
          <a:p>
            <a:pPr marL="565150" indent="-457200">
              <a:buFont typeface="Wingdings" panose="05000000000000000000" pitchFamily="2" charset="2"/>
              <a:buChar char="q"/>
            </a:pPr>
            <a:r>
              <a:rPr lang="en-US" altLang="en-US" b="1" dirty="0" smtClean="0">
                <a:cs typeface="Arial" panose="020B0604020202020204" pitchFamily="34" charset="0"/>
              </a:rPr>
              <a:t>Role </a:t>
            </a:r>
            <a:r>
              <a:rPr lang="en-US" altLang="en-US" b="1" dirty="0">
                <a:cs typeface="Arial" panose="020B0604020202020204" pitchFamily="34" charset="0"/>
              </a:rPr>
              <a:t>of each partner in the family</a:t>
            </a:r>
          </a:p>
          <a:p>
            <a:pPr marL="565150" indent="-457200">
              <a:buFont typeface="Wingdings" panose="05000000000000000000" pitchFamily="2" charset="2"/>
              <a:buChar char="q"/>
            </a:pPr>
            <a:r>
              <a:rPr lang="en-US" altLang="en-US" b="1" dirty="0" smtClean="0">
                <a:cs typeface="Arial" panose="020B0604020202020204" pitchFamily="34" charset="0"/>
              </a:rPr>
              <a:t>The </a:t>
            </a:r>
            <a:r>
              <a:rPr lang="en-US" altLang="en-US" b="1" dirty="0">
                <a:cs typeface="Arial" panose="020B0604020202020204" pitchFamily="34" charset="0"/>
              </a:rPr>
              <a:t>relation between the husband and the wife, as well as the parents and the children</a:t>
            </a:r>
          </a:p>
          <a:p>
            <a:pPr marL="565150" indent="-457200">
              <a:buFont typeface="Wingdings" panose="05000000000000000000" pitchFamily="2" charset="2"/>
              <a:buChar char="q"/>
            </a:pPr>
            <a:r>
              <a:rPr lang="en-US" altLang="en-US" b="1" dirty="0" smtClean="0">
                <a:cs typeface="Arial" panose="020B0604020202020204" pitchFamily="34" charset="0"/>
              </a:rPr>
              <a:t>Sexual </a:t>
            </a:r>
            <a:r>
              <a:rPr lang="en-US" altLang="en-US" b="1" dirty="0">
                <a:cs typeface="Arial" panose="020B0604020202020204" pitchFamily="34" charset="0"/>
              </a:rPr>
              <a:t>education</a:t>
            </a:r>
          </a:p>
          <a:p>
            <a:pPr marL="565150" indent="-457200">
              <a:buFont typeface="Wingdings" panose="05000000000000000000" pitchFamily="2" charset="2"/>
              <a:buChar char="q"/>
            </a:pPr>
            <a:r>
              <a:rPr lang="en-US" altLang="en-US" b="1" dirty="0" smtClean="0">
                <a:cs typeface="Arial" panose="020B0604020202020204" pitchFamily="34" charset="0"/>
              </a:rPr>
              <a:t>Motherhood </a:t>
            </a:r>
            <a:r>
              <a:rPr lang="en-US" altLang="en-US" b="1" dirty="0">
                <a:cs typeface="Arial" panose="020B0604020202020204" pitchFamily="34" charset="0"/>
              </a:rPr>
              <a:t>and fatherhood</a:t>
            </a:r>
          </a:p>
          <a:p>
            <a:pPr marL="565150" indent="-457200">
              <a:buFont typeface="Wingdings" panose="05000000000000000000" pitchFamily="2" charset="2"/>
              <a:buChar char="q"/>
            </a:pPr>
            <a:r>
              <a:rPr lang="en-US" altLang="en-US" b="1" dirty="0" smtClean="0">
                <a:cs typeface="Arial" panose="020B0604020202020204" pitchFamily="34" charset="0"/>
              </a:rPr>
              <a:t>The </a:t>
            </a:r>
            <a:r>
              <a:rPr lang="en-US" altLang="en-US" b="1" dirty="0">
                <a:cs typeface="Arial" panose="020B0604020202020204" pitchFamily="34" charset="0"/>
              </a:rPr>
              <a:t>needs (physical, mental and social) of different members of the family</a:t>
            </a:r>
          </a:p>
          <a:p>
            <a:pPr marL="565150" indent="-457200">
              <a:buFont typeface="Wingdings" panose="05000000000000000000" pitchFamily="2" charset="2"/>
              <a:buChar char="q"/>
            </a:pPr>
            <a:r>
              <a:rPr lang="en-US" altLang="en-US" b="1" dirty="0" smtClean="0">
                <a:cs typeface="Arial" panose="020B0604020202020204" pitchFamily="34" charset="0"/>
              </a:rPr>
              <a:t>Role </a:t>
            </a:r>
            <a:r>
              <a:rPr lang="en-US" altLang="en-US" b="1" dirty="0">
                <a:cs typeface="Arial" panose="020B0604020202020204" pitchFamily="34" charset="0"/>
              </a:rPr>
              <a:t>of the family in the community.</a:t>
            </a:r>
          </a:p>
          <a:p>
            <a:pPr marL="107950" indent="0">
              <a:buNone/>
            </a:pPr>
            <a:endParaRPr lang="en-US" altLang="en-US" b="1" dirty="0">
              <a:cs typeface="Arial" panose="020B0604020202020204" pitchFamily="34" charset="0"/>
            </a:endParaRPr>
          </a:p>
          <a:p>
            <a:pPr marL="107950" indent="0">
              <a:buNone/>
            </a:pPr>
            <a:endParaRPr lang="ar-EG" altLang="en-US" dirty="0" smtClean="0"/>
          </a:p>
        </p:txBody>
      </p:sp>
      <p:sp>
        <p:nvSpPr>
          <p:cNvPr id="3" name="Title 2"/>
          <p:cNvSpPr>
            <a:spLocks noGrp="1"/>
          </p:cNvSpPr>
          <p:nvPr>
            <p:ph type="title"/>
          </p:nvPr>
        </p:nvSpPr>
        <p:spPr>
          <a:xfrm>
            <a:off x="1703512" y="274638"/>
            <a:ext cx="8712968" cy="706090"/>
          </a:xfrm>
        </p:spPr>
        <p:txBody>
          <a:bodyPr>
            <a:noAutofit/>
          </a:bodyPr>
          <a:lstStyle/>
          <a:p>
            <a:pPr>
              <a:defRPr/>
            </a:pPr>
            <a:r>
              <a:rPr lang="en-US" sz="3600" u="sng" dirty="0" smtClean="0">
                <a:solidFill>
                  <a:schemeClr val="accent2"/>
                </a:solidFill>
              </a:rPr>
              <a:t>2. Family </a:t>
            </a:r>
            <a:r>
              <a:rPr lang="en-US" sz="3600" u="sng" dirty="0">
                <a:solidFill>
                  <a:schemeClr val="accent2"/>
                </a:solidFill>
              </a:rPr>
              <a:t>life education:</a:t>
            </a:r>
            <a:r>
              <a:rPr lang="en-US" sz="3200" u="sng" dirty="0">
                <a:solidFill>
                  <a:schemeClr val="accent2"/>
                </a:solidFill>
              </a:rPr>
              <a:t/>
            </a:r>
            <a:br>
              <a:rPr lang="en-US" sz="3200" u="sng" dirty="0">
                <a:solidFill>
                  <a:schemeClr val="accent2"/>
                </a:solidFill>
              </a:rPr>
            </a:br>
            <a:endParaRPr lang="ar-EG" sz="3200" u="sng" dirty="0">
              <a:solidFill>
                <a:schemeClr val="accent2"/>
              </a:solidFill>
            </a:endParaRPr>
          </a:p>
        </p:txBody>
      </p:sp>
    </p:spTree>
    <p:extLst>
      <p:ext uri="{BB962C8B-B14F-4D97-AF65-F5344CB8AC3E}">
        <p14:creationId xmlns:p14="http://schemas.microsoft.com/office/powerpoint/2010/main" val="4085494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1524000" y="115889"/>
            <a:ext cx="9144000" cy="6626225"/>
          </a:xfrm>
        </p:spPr>
        <p:txBody>
          <a:bodyPr/>
          <a:lstStyle/>
          <a:p>
            <a:pPr marL="0" indent="0" algn="l" rtl="0" eaLnBrk="1" hangingPunct="1">
              <a:buNone/>
              <a:defRPr/>
            </a:pPr>
            <a:r>
              <a:rPr lang="en-US" b="1" u="sng" dirty="0" smtClean="0">
                <a:solidFill>
                  <a:schemeClr val="accent2"/>
                </a:solidFill>
                <a:effectLst>
                  <a:outerShdw blurRad="38100" dist="38100" dir="2700000" algn="tl">
                    <a:srgbClr val="000000">
                      <a:alpha val="43137"/>
                    </a:srgbClr>
                  </a:outerShdw>
                </a:effectLst>
              </a:rPr>
              <a:t>3. Medical </a:t>
            </a:r>
            <a:r>
              <a:rPr lang="en-US" b="1" u="sng" dirty="0">
                <a:solidFill>
                  <a:schemeClr val="accent2"/>
                </a:solidFill>
                <a:effectLst>
                  <a:outerShdw blurRad="38100" dist="38100" dir="2700000" algn="tl">
                    <a:srgbClr val="000000">
                      <a:alpha val="43137"/>
                    </a:srgbClr>
                  </a:outerShdw>
                </a:effectLst>
              </a:rPr>
              <a:t>assessment and care</a:t>
            </a:r>
            <a:r>
              <a:rPr lang="en-US" sz="2000" b="1" dirty="0">
                <a:effectLst>
                  <a:outerShdw blurRad="38100" dist="38100" dir="2700000" algn="tl">
                    <a:srgbClr val="000000">
                      <a:alpha val="43137"/>
                    </a:srgbClr>
                  </a:outerShdw>
                </a:effectLst>
              </a:rPr>
              <a:t>:</a:t>
            </a:r>
            <a:br>
              <a:rPr lang="en-US" sz="2000" b="1" dirty="0">
                <a:effectLst>
                  <a:outerShdw blurRad="38100" dist="38100" dir="2700000" algn="tl">
                    <a:srgbClr val="000000">
                      <a:alpha val="43137"/>
                    </a:srgbClr>
                  </a:outerShdw>
                </a:effectLst>
              </a:rPr>
            </a:br>
            <a:endParaRPr lang="en-US" sz="2000" b="1" dirty="0">
              <a:effectLst>
                <a:outerShdw blurRad="38100" dist="38100" dir="2700000" algn="tl">
                  <a:srgbClr val="000000">
                    <a:alpha val="43137"/>
                  </a:srgbClr>
                </a:outerShdw>
              </a:effectLst>
            </a:endParaRPr>
          </a:p>
          <a:p>
            <a:pPr marL="109537" indent="0">
              <a:buNone/>
              <a:defRPr/>
            </a:pPr>
            <a:r>
              <a:rPr lang="en-US" sz="2400" b="1" dirty="0">
                <a:effectLst>
                  <a:outerShdw blurRad="38100" dist="38100" dir="2700000" algn="tl">
                    <a:srgbClr val="000000">
                      <a:alpha val="43137"/>
                    </a:srgbClr>
                  </a:outerShdw>
                </a:effectLst>
              </a:rPr>
              <a:t>This aims at detection of health problems and genetic risks that might affect the reproductive health of the couple  through:</a:t>
            </a:r>
          </a:p>
          <a:p>
            <a:pPr marL="109537" indent="0">
              <a:buNone/>
              <a:defRPr/>
            </a:pPr>
            <a:r>
              <a:rPr lang="en-US" b="1" dirty="0">
                <a:effectLst>
                  <a:outerShdw blurRad="38100" dist="38100" dir="2700000" algn="tl">
                    <a:srgbClr val="000000">
                      <a:alpha val="43137"/>
                    </a:srgbClr>
                  </a:outerShdw>
                </a:effectLst>
              </a:rPr>
              <a:t>a. </a:t>
            </a:r>
            <a:r>
              <a:rPr lang="en-US" b="1" u="sng" dirty="0">
                <a:effectLst>
                  <a:outerShdw blurRad="38100" dist="38100" dir="2700000" algn="tl">
                    <a:srgbClr val="000000">
                      <a:alpha val="43137"/>
                    </a:srgbClr>
                  </a:outerShdw>
                </a:effectLst>
              </a:rPr>
              <a:t>History</a:t>
            </a:r>
            <a:r>
              <a:rPr lang="en-US" b="1" u="sng"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personal, medical and family history</a:t>
            </a:r>
          </a:p>
          <a:p>
            <a:pPr marL="109537" indent="0">
              <a:buNone/>
              <a:defRPr/>
            </a:pPr>
            <a:r>
              <a:rPr lang="en-US" b="1" dirty="0">
                <a:effectLst>
                  <a:outerShdw blurRad="38100" dist="38100" dir="2700000" algn="tl">
                    <a:srgbClr val="000000">
                      <a:alpha val="43137"/>
                    </a:srgbClr>
                  </a:outerShdw>
                </a:effectLst>
              </a:rPr>
              <a:t>b. </a:t>
            </a:r>
            <a:r>
              <a:rPr lang="en-US" b="1" u="sng" dirty="0">
                <a:effectLst>
                  <a:outerShdw blurRad="38100" dist="38100" dir="2700000" algn="tl">
                    <a:srgbClr val="000000">
                      <a:alpha val="43137"/>
                    </a:srgbClr>
                  </a:outerShdw>
                </a:effectLst>
              </a:rPr>
              <a:t>Clinical examination</a:t>
            </a:r>
          </a:p>
          <a:p>
            <a:pPr marL="109537" indent="0">
              <a:buNone/>
              <a:defRPr/>
            </a:pPr>
            <a:r>
              <a:rPr lang="en-US" b="1" dirty="0">
                <a:effectLst>
                  <a:outerShdw blurRad="38100" dist="38100" dir="2700000" algn="tl">
                    <a:srgbClr val="000000">
                      <a:alpha val="43137"/>
                    </a:srgbClr>
                  </a:outerShdw>
                </a:effectLst>
              </a:rPr>
              <a:t>c. </a:t>
            </a:r>
            <a:r>
              <a:rPr lang="en-US" b="1" u="sng" dirty="0">
                <a:effectLst>
                  <a:outerShdw blurRad="38100" dist="38100" dir="2700000" algn="tl">
                    <a:srgbClr val="000000">
                      <a:alpha val="43137"/>
                    </a:srgbClr>
                  </a:outerShdw>
                </a:effectLst>
              </a:rPr>
              <a:t>Investigations: </a:t>
            </a:r>
            <a:r>
              <a:rPr lang="en-US" b="1" dirty="0">
                <a:effectLst>
                  <a:outerShdw blurRad="38100" dist="38100" dir="2700000" algn="tl">
                    <a:srgbClr val="000000">
                      <a:alpha val="43137"/>
                    </a:srgbClr>
                  </a:outerShdw>
                </a:effectLst>
              </a:rPr>
              <a:t>laboratory investigations for blood groups, German measles titer and STDs</a:t>
            </a:r>
          </a:p>
          <a:p>
            <a:pPr marL="109537" indent="0">
              <a:buNone/>
              <a:defRPr/>
            </a:pPr>
            <a:r>
              <a:rPr lang="en-US" b="1" dirty="0">
                <a:effectLst>
                  <a:outerShdw blurRad="38100" dist="38100" dir="2700000" algn="tl">
                    <a:srgbClr val="000000">
                      <a:alpha val="43137"/>
                    </a:srgbClr>
                  </a:outerShdw>
                </a:effectLst>
              </a:rPr>
              <a:t>d. </a:t>
            </a:r>
            <a:r>
              <a:rPr lang="en-US" b="1" u="sng" dirty="0">
                <a:effectLst>
                  <a:outerShdw blurRad="38100" dist="38100" dir="2700000" algn="tl">
                    <a:srgbClr val="000000">
                      <a:alpha val="43137"/>
                    </a:srgbClr>
                  </a:outerShdw>
                </a:effectLst>
              </a:rPr>
              <a:t>Referral </a:t>
            </a:r>
            <a:r>
              <a:rPr lang="en-US" b="1" dirty="0">
                <a:effectLst>
                  <a:outerShdw blurRad="38100" dist="38100" dir="2700000" algn="tl">
                    <a:srgbClr val="000000">
                      <a:alpha val="43137"/>
                    </a:srgbClr>
                  </a:outerShdw>
                </a:effectLst>
              </a:rPr>
              <a:t>to more specialized services when needed:</a:t>
            </a:r>
          </a:p>
          <a:p>
            <a:pPr marL="109537" indent="0">
              <a:buNone/>
              <a:defRPr/>
            </a:pPr>
            <a:r>
              <a:rPr lang="en-US" sz="2400" b="1" dirty="0">
                <a:effectLst>
                  <a:outerShdw blurRad="38100" dist="38100" dir="2700000" algn="tl">
                    <a:srgbClr val="000000">
                      <a:alpha val="43137"/>
                    </a:srgbClr>
                  </a:outerShdw>
                </a:effectLst>
              </a:rPr>
              <a:t>   </a:t>
            </a:r>
            <a:r>
              <a:rPr lang="en-US" sz="2400" b="1" dirty="0">
                <a:solidFill>
                  <a:srgbClr val="00B050"/>
                </a:solidFill>
                <a:effectLst>
                  <a:outerShdw blurRad="38100" dist="38100" dir="2700000" algn="tl">
                    <a:srgbClr val="000000">
                      <a:alpha val="43137"/>
                    </a:srgbClr>
                  </a:outerShdw>
                </a:effectLst>
              </a:rPr>
              <a:t>Consanguinity and genetic disorders       STDs</a:t>
            </a:r>
          </a:p>
          <a:p>
            <a:pPr marL="109537" indent="0">
              <a:buNone/>
              <a:defRPr/>
            </a:pPr>
            <a:r>
              <a:rPr lang="en-US" sz="2400" b="1" dirty="0">
                <a:solidFill>
                  <a:srgbClr val="00B050"/>
                </a:solidFill>
                <a:effectLst>
                  <a:outerShdw blurRad="38100" dist="38100" dir="2700000" algn="tl">
                    <a:srgbClr val="000000">
                      <a:alpha val="43137"/>
                    </a:srgbClr>
                  </a:outerShdw>
                </a:effectLst>
              </a:rPr>
              <a:t>   Chronic disorders: cardiovascular (rheumatic heart),  kidney, Diabetes, tuberculosis, tumors etc.</a:t>
            </a:r>
          </a:p>
          <a:p>
            <a:pPr marL="109537" indent="0">
              <a:buNone/>
              <a:defRPr/>
            </a:pPr>
            <a:r>
              <a:rPr lang="en-US" sz="2400" b="1" dirty="0">
                <a:solidFill>
                  <a:srgbClr val="00B050"/>
                </a:solidFill>
                <a:effectLst>
                  <a:outerShdw blurRad="38100" dist="38100" dir="2700000" algn="tl">
                    <a:srgbClr val="000000">
                      <a:alpha val="43137"/>
                    </a:srgbClr>
                  </a:outerShdw>
                </a:effectLst>
              </a:rPr>
              <a:t>          Mental disorders        Menstrual cycle problems</a:t>
            </a:r>
          </a:p>
          <a:p>
            <a:pPr marL="109537" indent="0">
              <a:buNone/>
              <a:defRPr/>
            </a:pPr>
            <a:endParaRPr lang="ar-EG" dirty="0" smtClean="0"/>
          </a:p>
        </p:txBody>
      </p:sp>
    </p:spTree>
    <p:extLst>
      <p:ext uri="{BB962C8B-B14F-4D97-AF65-F5344CB8AC3E}">
        <p14:creationId xmlns:p14="http://schemas.microsoft.com/office/powerpoint/2010/main" val="3361321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1" y="476250"/>
            <a:ext cx="8964613" cy="5530850"/>
          </a:xfrm>
        </p:spPr>
        <p:txBody>
          <a:bodyPr/>
          <a:lstStyle/>
          <a:p>
            <a:pPr marL="0" indent="0" algn="l" rtl="0" eaLnBrk="1" hangingPunct="1">
              <a:buNone/>
              <a:defRPr/>
            </a:pPr>
            <a:r>
              <a:rPr lang="en-US" b="1" u="sng" dirty="0" smtClean="0">
                <a:solidFill>
                  <a:schemeClr val="accent2"/>
                </a:solidFill>
              </a:rPr>
              <a:t>5. Genetic </a:t>
            </a:r>
            <a:r>
              <a:rPr lang="en-US" b="1" u="sng" dirty="0">
                <a:solidFill>
                  <a:schemeClr val="accent2"/>
                </a:solidFill>
              </a:rPr>
              <a:t>Services</a:t>
            </a:r>
          </a:p>
          <a:p>
            <a:pPr marL="109537" indent="0">
              <a:buNone/>
              <a:defRPr/>
            </a:pPr>
            <a:r>
              <a:rPr lang="en-US" b="1" dirty="0"/>
              <a:t> Screening for common genetic disorders e.g. Thalassemia</a:t>
            </a:r>
          </a:p>
          <a:p>
            <a:pPr marL="109537" indent="0">
              <a:buNone/>
              <a:defRPr/>
            </a:pPr>
            <a:r>
              <a:rPr lang="en-US" b="1" dirty="0"/>
              <a:t> Genetic counseling for special genetic problems</a:t>
            </a:r>
          </a:p>
          <a:p>
            <a:pPr marL="0" indent="0" algn="l" rtl="0" eaLnBrk="1" hangingPunct="1">
              <a:buNone/>
              <a:defRPr/>
            </a:pPr>
            <a:r>
              <a:rPr lang="en-US" b="1" u="sng" dirty="0" smtClean="0">
                <a:solidFill>
                  <a:schemeClr val="accent2"/>
                </a:solidFill>
              </a:rPr>
              <a:t>6. Family </a:t>
            </a:r>
            <a:r>
              <a:rPr lang="en-US" b="1" u="sng" dirty="0">
                <a:solidFill>
                  <a:schemeClr val="accent2"/>
                </a:solidFill>
              </a:rPr>
              <a:t>Planning:</a:t>
            </a:r>
          </a:p>
          <a:p>
            <a:pPr marL="109537" indent="0">
              <a:buNone/>
              <a:defRPr/>
            </a:pPr>
            <a:r>
              <a:rPr lang="en-US" b="1" dirty="0"/>
              <a:t>Health education</a:t>
            </a:r>
          </a:p>
          <a:p>
            <a:pPr marL="109537" indent="0">
              <a:buNone/>
              <a:defRPr/>
            </a:pPr>
            <a:r>
              <a:rPr lang="en-US" b="1" dirty="0"/>
              <a:t>Counseling and guidance concerning the sources and suitable methods for newly married couples</a:t>
            </a:r>
          </a:p>
          <a:p>
            <a:pPr marL="109537" indent="0">
              <a:buNone/>
              <a:defRPr/>
            </a:pPr>
            <a:endParaRPr lang="en-US" b="1" dirty="0"/>
          </a:p>
          <a:p>
            <a:pPr marL="109537" indent="0">
              <a:buNone/>
              <a:defRPr/>
            </a:pPr>
            <a:endParaRPr lang="ar-EG" dirty="0"/>
          </a:p>
        </p:txBody>
      </p:sp>
    </p:spTree>
    <p:extLst>
      <p:ext uri="{BB962C8B-B14F-4D97-AF65-F5344CB8AC3E}">
        <p14:creationId xmlns:p14="http://schemas.microsoft.com/office/powerpoint/2010/main" val="641832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Jordan,</a:t>
            </a:r>
            <a:endParaRPr lang="en-GB" dirty="0"/>
          </a:p>
        </p:txBody>
      </p:sp>
      <p:sp>
        <p:nvSpPr>
          <p:cNvPr id="3" name="Content Placeholder 2"/>
          <p:cNvSpPr>
            <a:spLocks noGrp="1"/>
          </p:cNvSpPr>
          <p:nvPr>
            <p:ph idx="1"/>
          </p:nvPr>
        </p:nvSpPr>
        <p:spPr/>
        <p:txBody>
          <a:bodyPr/>
          <a:lstStyle/>
          <a:p>
            <a:r>
              <a:rPr lang="en-GB" dirty="0" smtClean="0"/>
              <a:t>Pre marriage tests include prenuptial lab tests and they are limited to the detection of thalassemia and sickle-cell </a:t>
            </a:r>
            <a:r>
              <a:rPr lang="en-GB" dirty="0" err="1" smtClean="0"/>
              <a:t>anemia</a:t>
            </a:r>
            <a:endParaRPr lang="en-GB" dirty="0"/>
          </a:p>
        </p:txBody>
      </p:sp>
    </p:spTree>
    <p:extLst>
      <p:ext uri="{BB962C8B-B14F-4D97-AF65-F5344CB8AC3E}">
        <p14:creationId xmlns:p14="http://schemas.microsoft.com/office/powerpoint/2010/main" val="3058380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ctr"/>
            <a:r>
              <a:rPr lang="en-GB" sz="4000" dirty="0" smtClean="0"/>
              <a:t>Thank you</a:t>
            </a:r>
            <a:endParaRPr lang="en-GB" sz="4000" dirty="0"/>
          </a:p>
        </p:txBody>
      </p:sp>
      <p:pic>
        <p:nvPicPr>
          <p:cNvPr id="4" name="Picture 3"/>
          <p:cNvPicPr>
            <a:picLocks noChangeAspect="1"/>
          </p:cNvPicPr>
          <p:nvPr/>
        </p:nvPicPr>
        <p:blipFill>
          <a:blip r:embed="rId2"/>
          <a:stretch>
            <a:fillRect/>
          </a:stretch>
        </p:blipFill>
        <p:spPr>
          <a:xfrm>
            <a:off x="838200" y="161496"/>
            <a:ext cx="10488501" cy="6696504"/>
          </a:xfrm>
          <a:prstGeom prst="rect">
            <a:avLst/>
          </a:prstGeom>
        </p:spPr>
      </p:pic>
    </p:spTree>
    <p:extLst>
      <p:ext uri="{BB962C8B-B14F-4D97-AF65-F5344CB8AC3E}">
        <p14:creationId xmlns:p14="http://schemas.microsoft.com/office/powerpoint/2010/main" val="379788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MCH refers to:</a:t>
            </a:r>
            <a:endParaRPr lang="en-GB" dirty="0"/>
          </a:p>
        </p:txBody>
      </p:sp>
      <p:sp>
        <p:nvSpPr>
          <p:cNvPr id="3" name="Content Placeholder 2"/>
          <p:cNvSpPr>
            <a:spLocks noGrp="1"/>
          </p:cNvSpPr>
          <p:nvPr>
            <p:ph idx="1"/>
          </p:nvPr>
        </p:nvSpPr>
        <p:spPr/>
        <p:txBody>
          <a:bodyPr/>
          <a:lstStyle/>
          <a:p>
            <a:r>
              <a:rPr lang="en-GB" dirty="0" smtClean="0"/>
              <a:t>The </a:t>
            </a:r>
            <a:r>
              <a:rPr lang="en-GB" dirty="0" err="1"/>
              <a:t>p</a:t>
            </a:r>
            <a:r>
              <a:rPr lang="en-GB" dirty="0" err="1" smtClean="0"/>
              <a:t>romotive</a:t>
            </a:r>
            <a:r>
              <a:rPr lang="en-GB" dirty="0" smtClean="0"/>
              <a:t>, preventive, curative and rehabilitative health services for the mothers and children.</a:t>
            </a:r>
          </a:p>
          <a:p>
            <a:r>
              <a:rPr lang="en-GB" dirty="0" smtClean="0"/>
              <a:t>The targets for MCH are all women in their reproductive age groups, i.e., 15 - 49 years of age, children, school age population and adolescents.</a:t>
            </a:r>
          </a:p>
          <a:p>
            <a:endParaRPr lang="en-GB" dirty="0"/>
          </a:p>
        </p:txBody>
      </p:sp>
    </p:spTree>
    <p:extLst>
      <p:ext uri="{BB962C8B-B14F-4D97-AF65-F5344CB8AC3E}">
        <p14:creationId xmlns:p14="http://schemas.microsoft.com/office/powerpoint/2010/main" val="47452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HISTORICAL DEVELOPMENT</a:t>
            </a:r>
            <a:endParaRPr lang="en-GB" b="1" dirty="0"/>
          </a:p>
        </p:txBody>
      </p:sp>
      <p:sp>
        <p:nvSpPr>
          <p:cNvPr id="3" name="Content Placeholder 2"/>
          <p:cNvSpPr>
            <a:spLocks noGrp="1"/>
          </p:cNvSpPr>
          <p:nvPr>
            <p:ph idx="1"/>
          </p:nvPr>
        </p:nvSpPr>
        <p:spPr/>
        <p:txBody>
          <a:bodyPr/>
          <a:lstStyle/>
          <a:p>
            <a:r>
              <a:rPr lang="en-GB" dirty="0" smtClean="0"/>
              <a:t>One </a:t>
            </a:r>
            <a:r>
              <a:rPr lang="en-GB" dirty="0"/>
              <a:t>of the greatest achievements of </a:t>
            </a:r>
            <a:r>
              <a:rPr lang="en-GB" dirty="0">
                <a:hlinkClick r:id="rId2"/>
              </a:rPr>
              <a:t>public health</a:t>
            </a:r>
            <a:r>
              <a:rPr lang="en-GB" dirty="0"/>
              <a:t> in the twentieth century  was the dramatic improvement in the health of mothers and </a:t>
            </a:r>
            <a:r>
              <a:rPr lang="en-GB" dirty="0" smtClean="0"/>
              <a:t>babies. </a:t>
            </a:r>
          </a:p>
          <a:p>
            <a:r>
              <a:rPr lang="en-GB" dirty="0" smtClean="0"/>
              <a:t>While </a:t>
            </a:r>
            <a:r>
              <a:rPr lang="en-GB" dirty="0"/>
              <a:t>improvements in living standards, educational levels, and environmental conditions have contributed most to these improvements, public health MCH programs have also played a role.</a:t>
            </a:r>
          </a:p>
          <a:p>
            <a:endParaRPr lang="en-GB" dirty="0"/>
          </a:p>
        </p:txBody>
      </p:sp>
    </p:spTree>
    <p:extLst>
      <p:ext uri="{BB962C8B-B14F-4D97-AF65-F5344CB8AC3E}">
        <p14:creationId xmlns:p14="http://schemas.microsoft.com/office/powerpoint/2010/main" val="4146406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Rational for the provision of MCH Care</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 Mothers and children make up over 2/3 of the whole population worldwide. Women in reproductive age (15 – 49) constitute 21%, pregnant women, 4.5%, children under 15, 40.5%, children under 5, 18%, under 3, 12% and infants: 4%. </a:t>
            </a:r>
          </a:p>
          <a:p>
            <a:r>
              <a:rPr lang="en-GB" dirty="0" smtClean="0"/>
              <a:t>Maternal mortality is an adverse outcome of many pregnancies. </a:t>
            </a:r>
            <a:r>
              <a:rPr lang="en-GB" dirty="0"/>
              <a:t>O</a:t>
            </a:r>
            <a:r>
              <a:rPr lang="en-GB" dirty="0" smtClean="0"/>
              <a:t>ver 40% of the pregnancies in developing countries result in complications, illnesses, or permanent disability for the mother or child.</a:t>
            </a:r>
          </a:p>
          <a:p>
            <a:r>
              <a:rPr lang="en-GB" dirty="0" smtClean="0"/>
              <a:t>About 80% of maternal deaths are directed obstetric deaths. They result "from obstetric complications of the pregnant state (pregnancy, labour, and </a:t>
            </a:r>
            <a:r>
              <a:rPr lang="en-GB" dirty="0" err="1" smtClean="0"/>
              <a:t>puerperium</a:t>
            </a:r>
            <a:r>
              <a:rPr lang="en-GB" dirty="0" smtClean="0"/>
              <a:t>), from intervention, omissions, incorrect treatment, or from a chain of events resulting from any of the above. </a:t>
            </a:r>
          </a:p>
          <a:p>
            <a:r>
              <a:rPr lang="en-GB" dirty="0" smtClean="0"/>
              <a:t>Most pregnant women in the developing world receive insufficient or no prenatal care and deliver without help from appropriately trained health care providers.</a:t>
            </a:r>
          </a:p>
        </p:txBody>
      </p:sp>
    </p:spTree>
    <p:extLst>
      <p:ext uri="{BB962C8B-B14F-4D97-AF65-F5344CB8AC3E}">
        <p14:creationId xmlns:p14="http://schemas.microsoft.com/office/powerpoint/2010/main" val="283034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 More than 7 million </a:t>
            </a:r>
            <a:r>
              <a:rPr lang="en-GB" dirty="0" err="1" smtClean="0"/>
              <a:t>newborn</a:t>
            </a:r>
            <a:r>
              <a:rPr lang="en-GB" dirty="0" smtClean="0"/>
              <a:t> deaths are believed to result from maternal health problems and their mismanagement. </a:t>
            </a:r>
          </a:p>
          <a:p>
            <a:r>
              <a:rPr lang="en-GB" dirty="0" smtClean="0"/>
              <a:t>Poorly timed unwanted pregnancies carry high risks of morbidity and mortality, as well as social and economic costs</a:t>
            </a:r>
          </a:p>
          <a:p>
            <a:r>
              <a:rPr lang="en-GB" dirty="0" smtClean="0"/>
              <a:t>Poor maternal health affects women's productivity, their families' welfare, and socio-economic development. </a:t>
            </a:r>
          </a:p>
          <a:p>
            <a:r>
              <a:rPr lang="en-GB" dirty="0" smtClean="0"/>
              <a:t>Large number of women suffers severe chronic illnesses that can be exacerbated by pregnancy and the mother's weakened immune system and levels of these illnesses are extremely high. </a:t>
            </a:r>
          </a:p>
          <a:p>
            <a:r>
              <a:rPr lang="en-GB" dirty="0" smtClean="0"/>
              <a:t> Many women suffer pregnancy-related disabilities like uterine prolapse long after delivery due to early marriage and childbearing and high fertility. </a:t>
            </a:r>
          </a:p>
          <a:p>
            <a:endParaRPr lang="en-GB" dirty="0"/>
          </a:p>
        </p:txBody>
      </p:sp>
    </p:spTree>
    <p:extLst>
      <p:ext uri="{BB962C8B-B14F-4D97-AF65-F5344CB8AC3E}">
        <p14:creationId xmlns:p14="http://schemas.microsoft.com/office/powerpoint/2010/main" val="632436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Nutritional problems are severe among pregnant mothers and 60 to 70 percent of pregnant women in developing countries are estimated to be anaemic. Women with poor nutritional status are more likely to deliver a low-birth -weight infant. </a:t>
            </a:r>
            <a:endParaRPr lang="en-GB" dirty="0"/>
          </a:p>
          <a:p>
            <a:r>
              <a:rPr lang="en-GB" dirty="0" smtClean="0"/>
              <a:t>Majority of perinatal deaths are associated with maternal complications, poor management techniques during labour and delivery, and maternal health and nutritional status before and during pregnancy. </a:t>
            </a:r>
          </a:p>
          <a:p>
            <a:r>
              <a:rPr lang="en-GB" dirty="0" smtClean="0"/>
              <a:t>Women often lack access to relevant information, trained providers and supplies, emergency transport, and other essential services. </a:t>
            </a:r>
          </a:p>
          <a:p>
            <a:r>
              <a:rPr lang="en-GB" dirty="0" smtClean="0"/>
              <a:t> Cultural attitudes and practices impede women's use of services that are available. </a:t>
            </a:r>
            <a:endParaRPr lang="en-GB" dirty="0"/>
          </a:p>
        </p:txBody>
      </p:sp>
    </p:spTree>
    <p:extLst>
      <p:ext uri="{BB962C8B-B14F-4D97-AF65-F5344CB8AC3E}">
        <p14:creationId xmlns:p14="http://schemas.microsoft.com/office/powerpoint/2010/main" val="50806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Thus,</a:t>
            </a:r>
            <a:endParaRPr lang="en-GB" dirty="0"/>
          </a:p>
        </p:txBody>
      </p:sp>
      <p:sp>
        <p:nvSpPr>
          <p:cNvPr id="3" name="Content Placeholder 2"/>
          <p:cNvSpPr>
            <a:spLocks noGrp="1"/>
          </p:cNvSpPr>
          <p:nvPr>
            <p:ph idx="1"/>
          </p:nvPr>
        </p:nvSpPr>
        <p:spPr/>
        <p:txBody>
          <a:bodyPr/>
          <a:lstStyle/>
          <a:p>
            <a:r>
              <a:rPr lang="en-GB" dirty="0" smtClean="0"/>
              <a:t>Maternal and child health programmes should focus on addressing these problems, and on identifying cost-effective health-related program interventions that are likely to reduce maternal and child morbidity and mortality. </a:t>
            </a:r>
          </a:p>
          <a:p>
            <a:r>
              <a:rPr lang="en-GB" dirty="0"/>
              <a:t>T</a:t>
            </a:r>
            <a:r>
              <a:rPr lang="en-GB" dirty="0" smtClean="0"/>
              <a:t>he importance of MCH care lies in that MCH services are necessary for solving the immediate problems for mothers and children as well as the welfare of the family, the community and the country as a whole. </a:t>
            </a:r>
          </a:p>
          <a:p>
            <a:r>
              <a:rPr lang="en-GB" dirty="0" smtClean="0"/>
              <a:t>MCH has to be addressed in terms of national productivity and futurity of a country. </a:t>
            </a:r>
            <a:endParaRPr lang="en-GB" dirty="0"/>
          </a:p>
        </p:txBody>
      </p:sp>
    </p:spTree>
    <p:extLst>
      <p:ext uri="{BB962C8B-B14F-4D97-AF65-F5344CB8AC3E}">
        <p14:creationId xmlns:p14="http://schemas.microsoft.com/office/powerpoint/2010/main" val="424467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and Targets of MCH by WHO</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To reduce maternal morbidity and mortality due to pregnancy and child birth </a:t>
            </a:r>
          </a:p>
          <a:p>
            <a:r>
              <a:rPr lang="en-GB" dirty="0" smtClean="0"/>
              <a:t> To reduce perinatal and neonatal morbidity and mortality </a:t>
            </a:r>
          </a:p>
          <a:p>
            <a:r>
              <a:rPr lang="en-GB" dirty="0" smtClean="0"/>
              <a:t>To promote reproductive health awareness for young children </a:t>
            </a:r>
          </a:p>
          <a:p>
            <a:r>
              <a:rPr lang="en-GB" dirty="0" smtClean="0"/>
              <a:t>To reduce the levels of unwanted pregnancies in all women of reproductive age.</a:t>
            </a:r>
          </a:p>
          <a:p>
            <a:r>
              <a:rPr lang="en-GB" dirty="0" smtClean="0"/>
              <a:t>To reduce the incidence and prevalence of sexually transmitted infections, (e.g. HIV infection). </a:t>
            </a:r>
          </a:p>
          <a:p>
            <a:r>
              <a:rPr lang="en-GB" dirty="0" smtClean="0"/>
              <a:t>To reduce the incidence and prevalence of cervical cancer </a:t>
            </a:r>
          </a:p>
          <a:p>
            <a:r>
              <a:rPr lang="en-GB" dirty="0" smtClean="0"/>
              <a:t>To reduce female genital mutilation and provide </a:t>
            </a:r>
            <a:r>
              <a:rPr lang="en-GB" dirty="0" err="1" smtClean="0"/>
              <a:t>approparaite</a:t>
            </a:r>
            <a:r>
              <a:rPr lang="en-GB" dirty="0" smtClean="0"/>
              <a:t> care for females who have already undergone genital mutilation </a:t>
            </a:r>
          </a:p>
          <a:p>
            <a:r>
              <a:rPr lang="en-GB" dirty="0" smtClean="0"/>
              <a:t>To reduce domestic and sexual violence and ensure proper </a:t>
            </a:r>
            <a:r>
              <a:rPr lang="en-GB" dirty="0" err="1" smtClean="0"/>
              <a:t>mananagment</a:t>
            </a:r>
            <a:r>
              <a:rPr lang="en-GB" dirty="0" smtClean="0"/>
              <a:t> of the victims. </a:t>
            </a:r>
            <a:endParaRPr lang="en-GB" dirty="0"/>
          </a:p>
        </p:txBody>
      </p:sp>
    </p:spTree>
    <p:extLst>
      <p:ext uri="{BB962C8B-B14F-4D97-AF65-F5344CB8AC3E}">
        <p14:creationId xmlns:p14="http://schemas.microsoft.com/office/powerpoint/2010/main" val="2185892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1639</Words>
  <Application>Microsoft Office PowerPoint</Application>
  <PresentationFormat>Widescreen</PresentationFormat>
  <Paragraphs>140</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Calibri</vt:lpstr>
      <vt:lpstr>Calibri Light</vt:lpstr>
      <vt:lpstr>Times New Roman</vt:lpstr>
      <vt:lpstr>Wingdings</vt:lpstr>
      <vt:lpstr>Office Theme</vt:lpstr>
      <vt:lpstr>Maternal and child health (MCH) </vt:lpstr>
      <vt:lpstr>Introduction</vt:lpstr>
      <vt:lpstr>MCH refers to:</vt:lpstr>
      <vt:lpstr>HISTORICAL DEVELOPMENT</vt:lpstr>
      <vt:lpstr>Rational for the provision of MCH Care</vt:lpstr>
      <vt:lpstr>Cont.</vt:lpstr>
      <vt:lpstr>Cont.</vt:lpstr>
      <vt:lpstr>Thus,</vt:lpstr>
      <vt:lpstr>Objectives and Targets of MCH by WHO</vt:lpstr>
      <vt:lpstr>Maternal Health Problems</vt:lpstr>
      <vt:lpstr>Maternal mortality</vt:lpstr>
      <vt:lpstr>PowerPoint Presentation</vt:lpstr>
      <vt:lpstr>Major Causes of Maternal Mortality</vt:lpstr>
      <vt:lpstr>Elements of MCH services</vt:lpstr>
      <vt:lpstr>1. Premarital care:</vt:lpstr>
      <vt:lpstr>Objectives of premarital services</vt:lpstr>
      <vt:lpstr>Justifications for premarital screening:</vt:lpstr>
      <vt:lpstr>However,</vt:lpstr>
      <vt:lpstr>PowerPoint Presentation</vt:lpstr>
      <vt:lpstr>Target population</vt:lpstr>
      <vt:lpstr>Components of premarital counseling: </vt:lpstr>
      <vt:lpstr>Components of premarital counseling: </vt:lpstr>
      <vt:lpstr>2. Family life education: </vt:lpstr>
      <vt:lpstr>PowerPoint Presentation</vt:lpstr>
      <vt:lpstr>PowerPoint Presentation</vt:lpstr>
      <vt:lpstr>In Jordan,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israa rawashdeh</dc:creator>
  <cp:lastModifiedBy>israa rawashdeh</cp:lastModifiedBy>
  <cp:revision>52</cp:revision>
  <dcterms:created xsi:type="dcterms:W3CDTF">2019-10-14T17:41:46Z</dcterms:created>
  <dcterms:modified xsi:type="dcterms:W3CDTF">2019-10-15T04:50:59Z</dcterms:modified>
</cp:coreProperties>
</file>