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05" r:id="rId1"/>
  </p:sldMasterIdLst>
  <p:sldIdLst>
    <p:sldId id="274" r:id="rId2"/>
    <p:sldId id="275" r:id="rId3"/>
    <p:sldId id="276" r:id="rId4"/>
    <p:sldId id="277" r:id="rId5"/>
    <p:sldId id="278" r:id="rId6"/>
    <p:sldId id="279" r:id="rId7"/>
    <p:sldId id="280" r:id="rId8"/>
    <p:sldId id="281" r:id="rId9"/>
    <p:sldId id="282" r:id="rId10"/>
    <p:sldId id="283" r:id="rId11"/>
    <p:sldId id="284" r:id="rId12"/>
    <p:sldId id="285" r:id="rId13"/>
    <p:sldId id="287" r:id="rId14"/>
    <p:sldId id="288" r:id="rId15"/>
    <p:sldId id="286" r:id="rId16"/>
    <p:sldId id="289" r:id="rId17"/>
    <p:sldId id="290" r:id="rId18"/>
    <p:sldId id="291" r:id="rId19"/>
    <p:sldId id="292" r:id="rId20"/>
    <p:sldId id="293" r:id="rId21"/>
    <p:sldId id="295" r:id="rId22"/>
    <p:sldId id="294" r:id="rId23"/>
  </p:sldIdLst>
  <p:sldSz cx="9144000" cy="6858000" type="screen4x3"/>
  <p:notesSz cx="6858000" cy="9144000"/>
  <p:defaultTextStyle>
    <a:defPPr>
      <a:defRPr lang="ar-SA"/>
    </a:defPPr>
    <a:lvl1pPr algn="l" rtl="0" eaLnBrk="0" fontAlgn="base" hangingPunct="0">
      <a:spcBef>
        <a:spcPct val="0"/>
      </a:spcBef>
      <a:spcAft>
        <a:spcPct val="0"/>
      </a:spcAft>
      <a:defRPr b="1" kern="1200">
        <a:solidFill>
          <a:schemeClr val="tx1"/>
        </a:solidFill>
        <a:latin typeface="Comic Sans MS" panose="030F0702030302020204" pitchFamily="66"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Comic Sans MS" panose="030F0702030302020204" pitchFamily="66"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Comic Sans MS" panose="030F0702030302020204" pitchFamily="66"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Comic Sans MS" panose="030F0702030302020204" pitchFamily="66"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Comic Sans MS" panose="030F0702030302020204" pitchFamily="66" charset="0"/>
        <a:ea typeface="+mn-ea"/>
        <a:cs typeface="Arial" panose="020B0604020202020204" pitchFamily="34" charset="0"/>
      </a:defRPr>
    </a:lvl5pPr>
    <a:lvl6pPr marL="2286000" algn="l" defTabSz="914400" rtl="0" eaLnBrk="1" latinLnBrk="0" hangingPunct="1">
      <a:defRPr b="1" kern="1200">
        <a:solidFill>
          <a:schemeClr val="tx1"/>
        </a:solidFill>
        <a:latin typeface="Comic Sans MS" panose="030F0702030302020204" pitchFamily="66" charset="0"/>
        <a:ea typeface="+mn-ea"/>
        <a:cs typeface="Arial" panose="020B0604020202020204" pitchFamily="34" charset="0"/>
      </a:defRPr>
    </a:lvl6pPr>
    <a:lvl7pPr marL="2743200" algn="l" defTabSz="914400" rtl="0" eaLnBrk="1" latinLnBrk="0" hangingPunct="1">
      <a:defRPr b="1" kern="1200">
        <a:solidFill>
          <a:schemeClr val="tx1"/>
        </a:solidFill>
        <a:latin typeface="Comic Sans MS" panose="030F0702030302020204" pitchFamily="66" charset="0"/>
        <a:ea typeface="+mn-ea"/>
        <a:cs typeface="Arial" panose="020B0604020202020204" pitchFamily="34" charset="0"/>
      </a:defRPr>
    </a:lvl7pPr>
    <a:lvl8pPr marL="3200400" algn="l" defTabSz="914400" rtl="0" eaLnBrk="1" latinLnBrk="0" hangingPunct="1">
      <a:defRPr b="1" kern="1200">
        <a:solidFill>
          <a:schemeClr val="tx1"/>
        </a:solidFill>
        <a:latin typeface="Comic Sans MS" panose="030F0702030302020204" pitchFamily="66" charset="0"/>
        <a:ea typeface="+mn-ea"/>
        <a:cs typeface="Arial" panose="020B0604020202020204" pitchFamily="34" charset="0"/>
      </a:defRPr>
    </a:lvl8pPr>
    <a:lvl9pPr marL="3657600" algn="l" defTabSz="914400" rtl="0" eaLnBrk="1" latinLnBrk="0" hangingPunct="1">
      <a:defRPr b="1" kern="1200">
        <a:solidFill>
          <a:schemeClr val="tx1"/>
        </a:solidFill>
        <a:latin typeface="Comic Sans MS" panose="030F0702030302020204" pitchFamily="66"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38" autoAdjust="0"/>
    <p:restoredTop sz="94671" autoAdjust="0"/>
  </p:normalViewPr>
  <p:slideViewPr>
    <p:cSldViewPr>
      <p:cViewPr varScale="1">
        <p:scale>
          <a:sx n="69" d="100"/>
          <a:sy n="69" d="100"/>
        </p:scale>
        <p:origin x="-1410" y="-102"/>
      </p:cViewPr>
      <p:guideLst>
        <p:guide orient="horz" pos="2160"/>
        <p:guide pos="2880"/>
      </p:guideLst>
    </p:cSldViewPr>
  </p:slideViewPr>
  <p:outlineViewPr>
    <p:cViewPr>
      <p:scale>
        <a:sx n="33" d="100"/>
        <a:sy n="33" d="100"/>
      </p:scale>
      <p:origin x="12"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9">
            <a:extLst>
              <a:ext uri="{FF2B5EF4-FFF2-40B4-BE49-F238E27FC236}">
                <a16:creationId xmlns:a16="http://schemas.microsoft.com/office/drawing/2014/main" id="{E1773E71-6E8B-47E7-8F74-FC833C42AD5B}"/>
              </a:ext>
            </a:extLst>
          </p:cNvPr>
          <p:cNvSpPr>
            <a:spLocks noGrp="1"/>
          </p:cNvSpPr>
          <p:nvPr>
            <p:ph type="dt" sz="half" idx="10"/>
          </p:nvPr>
        </p:nvSpPr>
        <p:spPr/>
        <p:txBody>
          <a:bodyPr/>
          <a:lstStyle>
            <a:lvl1pPr>
              <a:defRPr/>
            </a:lvl1pPr>
          </a:lstStyle>
          <a:p>
            <a:pPr>
              <a:defRPr/>
            </a:pPr>
            <a:endParaRPr lang="en-US"/>
          </a:p>
        </p:txBody>
      </p:sp>
      <p:sp>
        <p:nvSpPr>
          <p:cNvPr id="5" name="Footer Placeholder 21">
            <a:extLst>
              <a:ext uri="{FF2B5EF4-FFF2-40B4-BE49-F238E27FC236}">
                <a16:creationId xmlns:a16="http://schemas.microsoft.com/office/drawing/2014/main" id="{4C3D3A3A-A505-4BE4-94BF-2D0BB30E5E34}"/>
              </a:ext>
            </a:extLst>
          </p:cNvPr>
          <p:cNvSpPr>
            <a:spLocks noGrp="1"/>
          </p:cNvSpPr>
          <p:nvPr>
            <p:ph type="ftr" sz="quarter" idx="11"/>
          </p:nvPr>
        </p:nvSpPr>
        <p:spPr/>
        <p:txBody>
          <a:bodyPr/>
          <a:lstStyle>
            <a:lvl1pPr>
              <a:defRPr/>
            </a:lvl1pPr>
          </a:lstStyle>
          <a:p>
            <a:pPr>
              <a:defRPr/>
            </a:pPr>
            <a:endParaRPr lang="en-CA"/>
          </a:p>
        </p:txBody>
      </p:sp>
      <p:sp>
        <p:nvSpPr>
          <p:cNvPr id="6" name="Slide Number Placeholder 17">
            <a:extLst>
              <a:ext uri="{FF2B5EF4-FFF2-40B4-BE49-F238E27FC236}">
                <a16:creationId xmlns:a16="http://schemas.microsoft.com/office/drawing/2014/main" id="{D7E00DE8-71ED-4BA9-8D73-15814B5B0F71}"/>
              </a:ext>
            </a:extLst>
          </p:cNvPr>
          <p:cNvSpPr>
            <a:spLocks noGrp="1"/>
          </p:cNvSpPr>
          <p:nvPr>
            <p:ph type="sldNum" sz="quarter" idx="12"/>
          </p:nvPr>
        </p:nvSpPr>
        <p:spPr/>
        <p:txBody>
          <a:bodyPr/>
          <a:lstStyle>
            <a:lvl1pPr>
              <a:defRPr/>
            </a:lvl1pPr>
          </a:lstStyle>
          <a:p>
            <a:fld id="{CE85A2AB-D67A-4542-AE07-9D09D9C3043E}" type="slidenum">
              <a:rPr lang="ar-SA" altLang="en-US"/>
              <a:pPr/>
              <a:t>‹#›</a:t>
            </a:fld>
            <a:endParaRPr lang="en-CA" altLang="en-US"/>
          </a:p>
        </p:txBody>
      </p:sp>
    </p:spTree>
    <p:extLst>
      <p:ext uri="{BB962C8B-B14F-4D97-AF65-F5344CB8AC3E}">
        <p14:creationId xmlns:p14="http://schemas.microsoft.com/office/powerpoint/2010/main" val="1783819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38197BB9-0A20-4BE3-9508-1AEC7784FD66}"/>
              </a:ext>
            </a:extLst>
          </p:cNvPr>
          <p:cNvSpPr>
            <a:spLocks noGrp="1"/>
          </p:cNvSpPr>
          <p:nvPr>
            <p:ph type="dt" sz="half" idx="10"/>
          </p:nvPr>
        </p:nvSpPr>
        <p:spPr/>
        <p:txBody>
          <a:bodyPr/>
          <a:lstStyle>
            <a:lvl1pPr>
              <a:defRPr/>
            </a:lvl1pPr>
          </a:lstStyle>
          <a:p>
            <a:pPr>
              <a:defRPr/>
            </a:pPr>
            <a:endParaRPr lang="en-US"/>
          </a:p>
        </p:txBody>
      </p:sp>
      <p:sp>
        <p:nvSpPr>
          <p:cNvPr id="5" name="Footer Placeholder 21">
            <a:extLst>
              <a:ext uri="{FF2B5EF4-FFF2-40B4-BE49-F238E27FC236}">
                <a16:creationId xmlns:a16="http://schemas.microsoft.com/office/drawing/2014/main" id="{424D744C-6905-4579-89F5-6A92BA02E759}"/>
              </a:ext>
            </a:extLst>
          </p:cNvPr>
          <p:cNvSpPr>
            <a:spLocks noGrp="1"/>
          </p:cNvSpPr>
          <p:nvPr>
            <p:ph type="ftr" sz="quarter" idx="11"/>
          </p:nvPr>
        </p:nvSpPr>
        <p:spPr/>
        <p:txBody>
          <a:bodyPr/>
          <a:lstStyle>
            <a:lvl1pPr>
              <a:defRPr/>
            </a:lvl1pPr>
          </a:lstStyle>
          <a:p>
            <a:pPr>
              <a:defRPr/>
            </a:pPr>
            <a:endParaRPr lang="en-CA"/>
          </a:p>
        </p:txBody>
      </p:sp>
      <p:sp>
        <p:nvSpPr>
          <p:cNvPr id="6" name="Slide Number Placeholder 17">
            <a:extLst>
              <a:ext uri="{FF2B5EF4-FFF2-40B4-BE49-F238E27FC236}">
                <a16:creationId xmlns:a16="http://schemas.microsoft.com/office/drawing/2014/main" id="{7BD33321-9797-425A-A6E9-8AA2AB5F350E}"/>
              </a:ext>
            </a:extLst>
          </p:cNvPr>
          <p:cNvSpPr>
            <a:spLocks noGrp="1"/>
          </p:cNvSpPr>
          <p:nvPr>
            <p:ph type="sldNum" sz="quarter" idx="12"/>
          </p:nvPr>
        </p:nvSpPr>
        <p:spPr/>
        <p:txBody>
          <a:bodyPr/>
          <a:lstStyle>
            <a:lvl1pPr>
              <a:defRPr/>
            </a:lvl1pPr>
          </a:lstStyle>
          <a:p>
            <a:fld id="{EBCF498E-35A2-4ED2-8B7A-34521704FAD0}" type="slidenum">
              <a:rPr lang="ar-SA" altLang="en-US"/>
              <a:pPr/>
              <a:t>‹#›</a:t>
            </a:fld>
            <a:endParaRPr lang="en-CA" altLang="en-US"/>
          </a:p>
        </p:txBody>
      </p:sp>
    </p:spTree>
    <p:extLst>
      <p:ext uri="{BB962C8B-B14F-4D97-AF65-F5344CB8AC3E}">
        <p14:creationId xmlns:p14="http://schemas.microsoft.com/office/powerpoint/2010/main" val="74134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B8CFDE0A-75B7-4A8A-BA85-C66817BD3789}"/>
              </a:ext>
            </a:extLst>
          </p:cNvPr>
          <p:cNvSpPr>
            <a:spLocks noGrp="1"/>
          </p:cNvSpPr>
          <p:nvPr>
            <p:ph type="dt" sz="half" idx="10"/>
          </p:nvPr>
        </p:nvSpPr>
        <p:spPr/>
        <p:txBody>
          <a:bodyPr/>
          <a:lstStyle>
            <a:lvl1pPr>
              <a:defRPr/>
            </a:lvl1pPr>
          </a:lstStyle>
          <a:p>
            <a:pPr>
              <a:defRPr/>
            </a:pPr>
            <a:endParaRPr lang="en-US"/>
          </a:p>
        </p:txBody>
      </p:sp>
      <p:sp>
        <p:nvSpPr>
          <p:cNvPr id="5" name="Footer Placeholder 21">
            <a:extLst>
              <a:ext uri="{FF2B5EF4-FFF2-40B4-BE49-F238E27FC236}">
                <a16:creationId xmlns:a16="http://schemas.microsoft.com/office/drawing/2014/main" id="{1C0A2B50-9B66-49D4-AF13-A3F90EDECA03}"/>
              </a:ext>
            </a:extLst>
          </p:cNvPr>
          <p:cNvSpPr>
            <a:spLocks noGrp="1"/>
          </p:cNvSpPr>
          <p:nvPr>
            <p:ph type="ftr" sz="quarter" idx="11"/>
          </p:nvPr>
        </p:nvSpPr>
        <p:spPr/>
        <p:txBody>
          <a:bodyPr/>
          <a:lstStyle>
            <a:lvl1pPr>
              <a:defRPr/>
            </a:lvl1pPr>
          </a:lstStyle>
          <a:p>
            <a:pPr>
              <a:defRPr/>
            </a:pPr>
            <a:endParaRPr lang="en-CA"/>
          </a:p>
        </p:txBody>
      </p:sp>
      <p:sp>
        <p:nvSpPr>
          <p:cNvPr id="6" name="Slide Number Placeholder 17">
            <a:extLst>
              <a:ext uri="{FF2B5EF4-FFF2-40B4-BE49-F238E27FC236}">
                <a16:creationId xmlns:a16="http://schemas.microsoft.com/office/drawing/2014/main" id="{8D7D5596-35A4-4E6C-8345-CD0E4EA64ADE}"/>
              </a:ext>
            </a:extLst>
          </p:cNvPr>
          <p:cNvSpPr>
            <a:spLocks noGrp="1"/>
          </p:cNvSpPr>
          <p:nvPr>
            <p:ph type="sldNum" sz="quarter" idx="12"/>
          </p:nvPr>
        </p:nvSpPr>
        <p:spPr/>
        <p:txBody>
          <a:bodyPr/>
          <a:lstStyle>
            <a:lvl1pPr>
              <a:defRPr/>
            </a:lvl1pPr>
          </a:lstStyle>
          <a:p>
            <a:fld id="{61C94C46-D36A-4927-8AB8-FC999B664177}" type="slidenum">
              <a:rPr lang="ar-SA" altLang="en-US"/>
              <a:pPr/>
              <a:t>‹#›</a:t>
            </a:fld>
            <a:endParaRPr lang="en-CA" altLang="en-US"/>
          </a:p>
        </p:txBody>
      </p:sp>
    </p:spTree>
    <p:extLst>
      <p:ext uri="{BB962C8B-B14F-4D97-AF65-F5344CB8AC3E}">
        <p14:creationId xmlns:p14="http://schemas.microsoft.com/office/powerpoint/2010/main" val="1050658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1E2F8F27-9D44-4EA6-BAC3-2F3B1DF61493}"/>
              </a:ext>
            </a:extLst>
          </p:cNvPr>
          <p:cNvSpPr>
            <a:spLocks noGrp="1"/>
          </p:cNvSpPr>
          <p:nvPr>
            <p:ph type="dt" sz="half" idx="10"/>
          </p:nvPr>
        </p:nvSpPr>
        <p:spPr/>
        <p:txBody>
          <a:bodyPr/>
          <a:lstStyle>
            <a:lvl1pPr>
              <a:defRPr/>
            </a:lvl1pPr>
          </a:lstStyle>
          <a:p>
            <a:pPr>
              <a:defRPr/>
            </a:pPr>
            <a:endParaRPr lang="en-US"/>
          </a:p>
        </p:txBody>
      </p:sp>
      <p:sp>
        <p:nvSpPr>
          <p:cNvPr id="5" name="Footer Placeholder 21">
            <a:extLst>
              <a:ext uri="{FF2B5EF4-FFF2-40B4-BE49-F238E27FC236}">
                <a16:creationId xmlns:a16="http://schemas.microsoft.com/office/drawing/2014/main" id="{BBED8330-AB2E-425E-B80D-267C4F6AE2C0}"/>
              </a:ext>
            </a:extLst>
          </p:cNvPr>
          <p:cNvSpPr>
            <a:spLocks noGrp="1"/>
          </p:cNvSpPr>
          <p:nvPr>
            <p:ph type="ftr" sz="quarter" idx="11"/>
          </p:nvPr>
        </p:nvSpPr>
        <p:spPr/>
        <p:txBody>
          <a:bodyPr/>
          <a:lstStyle>
            <a:lvl1pPr>
              <a:defRPr/>
            </a:lvl1pPr>
          </a:lstStyle>
          <a:p>
            <a:pPr>
              <a:defRPr/>
            </a:pPr>
            <a:endParaRPr lang="en-CA"/>
          </a:p>
        </p:txBody>
      </p:sp>
      <p:sp>
        <p:nvSpPr>
          <p:cNvPr id="6" name="Slide Number Placeholder 17">
            <a:extLst>
              <a:ext uri="{FF2B5EF4-FFF2-40B4-BE49-F238E27FC236}">
                <a16:creationId xmlns:a16="http://schemas.microsoft.com/office/drawing/2014/main" id="{CA39073B-EC6D-4279-BC5D-D354BC455ABE}"/>
              </a:ext>
            </a:extLst>
          </p:cNvPr>
          <p:cNvSpPr>
            <a:spLocks noGrp="1"/>
          </p:cNvSpPr>
          <p:nvPr>
            <p:ph type="sldNum" sz="quarter" idx="12"/>
          </p:nvPr>
        </p:nvSpPr>
        <p:spPr/>
        <p:txBody>
          <a:bodyPr/>
          <a:lstStyle>
            <a:lvl1pPr>
              <a:defRPr/>
            </a:lvl1pPr>
          </a:lstStyle>
          <a:p>
            <a:fld id="{B4BD4A62-EA8E-43C1-8CD2-51C33A51808A}" type="slidenum">
              <a:rPr lang="ar-SA" altLang="en-US"/>
              <a:pPr/>
              <a:t>‹#›</a:t>
            </a:fld>
            <a:endParaRPr lang="en-CA" altLang="en-US"/>
          </a:p>
        </p:txBody>
      </p:sp>
    </p:spTree>
    <p:extLst>
      <p:ext uri="{BB962C8B-B14F-4D97-AF65-F5344CB8AC3E}">
        <p14:creationId xmlns:p14="http://schemas.microsoft.com/office/powerpoint/2010/main" val="833802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9">
            <a:extLst>
              <a:ext uri="{FF2B5EF4-FFF2-40B4-BE49-F238E27FC236}">
                <a16:creationId xmlns:a16="http://schemas.microsoft.com/office/drawing/2014/main" id="{BCB74A1D-2EF4-4D78-864B-48DFF2CE2C53}"/>
              </a:ext>
            </a:extLst>
          </p:cNvPr>
          <p:cNvSpPr>
            <a:spLocks noGrp="1"/>
          </p:cNvSpPr>
          <p:nvPr>
            <p:ph type="dt" sz="half" idx="10"/>
          </p:nvPr>
        </p:nvSpPr>
        <p:spPr/>
        <p:txBody>
          <a:bodyPr/>
          <a:lstStyle>
            <a:lvl1pPr>
              <a:defRPr/>
            </a:lvl1pPr>
          </a:lstStyle>
          <a:p>
            <a:pPr>
              <a:defRPr/>
            </a:pPr>
            <a:endParaRPr lang="en-US"/>
          </a:p>
        </p:txBody>
      </p:sp>
      <p:sp>
        <p:nvSpPr>
          <p:cNvPr id="5" name="Footer Placeholder 21">
            <a:extLst>
              <a:ext uri="{FF2B5EF4-FFF2-40B4-BE49-F238E27FC236}">
                <a16:creationId xmlns:a16="http://schemas.microsoft.com/office/drawing/2014/main" id="{31ADD909-2EBB-434E-B2E9-3F6A43F1CB73}"/>
              </a:ext>
            </a:extLst>
          </p:cNvPr>
          <p:cNvSpPr>
            <a:spLocks noGrp="1"/>
          </p:cNvSpPr>
          <p:nvPr>
            <p:ph type="ftr" sz="quarter" idx="11"/>
          </p:nvPr>
        </p:nvSpPr>
        <p:spPr/>
        <p:txBody>
          <a:bodyPr/>
          <a:lstStyle>
            <a:lvl1pPr>
              <a:defRPr/>
            </a:lvl1pPr>
          </a:lstStyle>
          <a:p>
            <a:pPr>
              <a:defRPr/>
            </a:pPr>
            <a:endParaRPr lang="en-CA"/>
          </a:p>
        </p:txBody>
      </p:sp>
      <p:sp>
        <p:nvSpPr>
          <p:cNvPr id="6" name="Slide Number Placeholder 17">
            <a:extLst>
              <a:ext uri="{FF2B5EF4-FFF2-40B4-BE49-F238E27FC236}">
                <a16:creationId xmlns:a16="http://schemas.microsoft.com/office/drawing/2014/main" id="{31111936-0CEE-4F1F-8AA9-AAA35DD31BD2}"/>
              </a:ext>
            </a:extLst>
          </p:cNvPr>
          <p:cNvSpPr>
            <a:spLocks noGrp="1"/>
          </p:cNvSpPr>
          <p:nvPr>
            <p:ph type="sldNum" sz="quarter" idx="12"/>
          </p:nvPr>
        </p:nvSpPr>
        <p:spPr/>
        <p:txBody>
          <a:bodyPr/>
          <a:lstStyle>
            <a:lvl1pPr>
              <a:defRPr/>
            </a:lvl1pPr>
          </a:lstStyle>
          <a:p>
            <a:fld id="{5B2F13A8-AD77-4235-B938-10ACCA610503}" type="slidenum">
              <a:rPr lang="ar-SA" altLang="en-US"/>
              <a:pPr/>
              <a:t>‹#›</a:t>
            </a:fld>
            <a:endParaRPr lang="en-CA" altLang="en-US"/>
          </a:p>
        </p:txBody>
      </p:sp>
    </p:spTree>
    <p:extLst>
      <p:ext uri="{BB962C8B-B14F-4D97-AF65-F5344CB8AC3E}">
        <p14:creationId xmlns:p14="http://schemas.microsoft.com/office/powerpoint/2010/main" val="1394851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a:extLst>
              <a:ext uri="{FF2B5EF4-FFF2-40B4-BE49-F238E27FC236}">
                <a16:creationId xmlns:a16="http://schemas.microsoft.com/office/drawing/2014/main" id="{7B0F8870-49DF-40DB-A8DB-5F53062E8049}"/>
              </a:ext>
            </a:extLst>
          </p:cNvPr>
          <p:cNvSpPr>
            <a:spLocks noGrp="1"/>
          </p:cNvSpPr>
          <p:nvPr>
            <p:ph type="dt" sz="half" idx="10"/>
          </p:nvPr>
        </p:nvSpPr>
        <p:spPr/>
        <p:txBody>
          <a:bodyPr/>
          <a:lstStyle>
            <a:lvl1pPr>
              <a:defRPr/>
            </a:lvl1pPr>
          </a:lstStyle>
          <a:p>
            <a:pPr>
              <a:defRPr/>
            </a:pPr>
            <a:endParaRPr lang="en-US"/>
          </a:p>
        </p:txBody>
      </p:sp>
      <p:sp>
        <p:nvSpPr>
          <p:cNvPr id="6" name="Footer Placeholder 21">
            <a:extLst>
              <a:ext uri="{FF2B5EF4-FFF2-40B4-BE49-F238E27FC236}">
                <a16:creationId xmlns:a16="http://schemas.microsoft.com/office/drawing/2014/main" id="{EFE65FFC-FDAE-41BB-B694-25EB359C1F21}"/>
              </a:ext>
            </a:extLst>
          </p:cNvPr>
          <p:cNvSpPr>
            <a:spLocks noGrp="1"/>
          </p:cNvSpPr>
          <p:nvPr>
            <p:ph type="ftr" sz="quarter" idx="11"/>
          </p:nvPr>
        </p:nvSpPr>
        <p:spPr/>
        <p:txBody>
          <a:bodyPr/>
          <a:lstStyle>
            <a:lvl1pPr>
              <a:defRPr/>
            </a:lvl1pPr>
          </a:lstStyle>
          <a:p>
            <a:pPr>
              <a:defRPr/>
            </a:pPr>
            <a:endParaRPr lang="en-CA"/>
          </a:p>
        </p:txBody>
      </p:sp>
      <p:sp>
        <p:nvSpPr>
          <p:cNvPr id="7" name="Slide Number Placeholder 17">
            <a:extLst>
              <a:ext uri="{FF2B5EF4-FFF2-40B4-BE49-F238E27FC236}">
                <a16:creationId xmlns:a16="http://schemas.microsoft.com/office/drawing/2014/main" id="{E639632C-5A84-4FD7-BBE9-6DB53A09DD04}"/>
              </a:ext>
            </a:extLst>
          </p:cNvPr>
          <p:cNvSpPr>
            <a:spLocks noGrp="1"/>
          </p:cNvSpPr>
          <p:nvPr>
            <p:ph type="sldNum" sz="quarter" idx="12"/>
          </p:nvPr>
        </p:nvSpPr>
        <p:spPr/>
        <p:txBody>
          <a:bodyPr/>
          <a:lstStyle>
            <a:lvl1pPr>
              <a:defRPr/>
            </a:lvl1pPr>
          </a:lstStyle>
          <a:p>
            <a:fld id="{A618C65A-5445-45EC-BA03-678FA99F6C50}" type="slidenum">
              <a:rPr lang="ar-SA" altLang="en-US"/>
              <a:pPr/>
              <a:t>‹#›</a:t>
            </a:fld>
            <a:endParaRPr lang="en-CA" altLang="en-US"/>
          </a:p>
        </p:txBody>
      </p:sp>
    </p:spTree>
    <p:extLst>
      <p:ext uri="{BB962C8B-B14F-4D97-AF65-F5344CB8AC3E}">
        <p14:creationId xmlns:p14="http://schemas.microsoft.com/office/powerpoint/2010/main" val="3550774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a:extLst>
              <a:ext uri="{FF2B5EF4-FFF2-40B4-BE49-F238E27FC236}">
                <a16:creationId xmlns:a16="http://schemas.microsoft.com/office/drawing/2014/main" id="{46ADA5BD-5A59-460C-9492-359F3D6A17D6}"/>
              </a:ext>
            </a:extLst>
          </p:cNvPr>
          <p:cNvSpPr>
            <a:spLocks noGrp="1"/>
          </p:cNvSpPr>
          <p:nvPr>
            <p:ph type="dt" sz="half" idx="10"/>
          </p:nvPr>
        </p:nvSpPr>
        <p:spPr/>
        <p:txBody>
          <a:bodyPr/>
          <a:lstStyle>
            <a:lvl1pPr>
              <a:defRPr/>
            </a:lvl1pPr>
          </a:lstStyle>
          <a:p>
            <a:pPr>
              <a:defRPr/>
            </a:pPr>
            <a:endParaRPr lang="en-US"/>
          </a:p>
        </p:txBody>
      </p:sp>
      <p:sp>
        <p:nvSpPr>
          <p:cNvPr id="8" name="Footer Placeholder 21">
            <a:extLst>
              <a:ext uri="{FF2B5EF4-FFF2-40B4-BE49-F238E27FC236}">
                <a16:creationId xmlns:a16="http://schemas.microsoft.com/office/drawing/2014/main" id="{49D71D23-6B5A-43ED-BBC7-D2AF62775710}"/>
              </a:ext>
            </a:extLst>
          </p:cNvPr>
          <p:cNvSpPr>
            <a:spLocks noGrp="1"/>
          </p:cNvSpPr>
          <p:nvPr>
            <p:ph type="ftr" sz="quarter" idx="11"/>
          </p:nvPr>
        </p:nvSpPr>
        <p:spPr/>
        <p:txBody>
          <a:bodyPr/>
          <a:lstStyle>
            <a:lvl1pPr>
              <a:defRPr/>
            </a:lvl1pPr>
          </a:lstStyle>
          <a:p>
            <a:pPr>
              <a:defRPr/>
            </a:pPr>
            <a:endParaRPr lang="en-CA"/>
          </a:p>
        </p:txBody>
      </p:sp>
      <p:sp>
        <p:nvSpPr>
          <p:cNvPr id="9" name="Slide Number Placeholder 17">
            <a:extLst>
              <a:ext uri="{FF2B5EF4-FFF2-40B4-BE49-F238E27FC236}">
                <a16:creationId xmlns:a16="http://schemas.microsoft.com/office/drawing/2014/main" id="{EF016465-0D9B-4F89-A8F5-08C4A8D8949A}"/>
              </a:ext>
            </a:extLst>
          </p:cNvPr>
          <p:cNvSpPr>
            <a:spLocks noGrp="1"/>
          </p:cNvSpPr>
          <p:nvPr>
            <p:ph type="sldNum" sz="quarter" idx="12"/>
          </p:nvPr>
        </p:nvSpPr>
        <p:spPr/>
        <p:txBody>
          <a:bodyPr/>
          <a:lstStyle>
            <a:lvl1pPr>
              <a:defRPr/>
            </a:lvl1pPr>
          </a:lstStyle>
          <a:p>
            <a:fld id="{948DF891-110E-4698-B086-6B608ED696C0}" type="slidenum">
              <a:rPr lang="ar-SA" altLang="en-US"/>
              <a:pPr/>
              <a:t>‹#›</a:t>
            </a:fld>
            <a:endParaRPr lang="en-CA" altLang="en-US"/>
          </a:p>
        </p:txBody>
      </p:sp>
    </p:spTree>
    <p:extLst>
      <p:ext uri="{BB962C8B-B14F-4D97-AF65-F5344CB8AC3E}">
        <p14:creationId xmlns:p14="http://schemas.microsoft.com/office/powerpoint/2010/main" val="4014583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a:t>Click to edit Master title style</a:t>
            </a:r>
          </a:p>
        </p:txBody>
      </p:sp>
      <p:sp>
        <p:nvSpPr>
          <p:cNvPr id="3" name="Date Placeholder 9">
            <a:extLst>
              <a:ext uri="{FF2B5EF4-FFF2-40B4-BE49-F238E27FC236}">
                <a16:creationId xmlns:a16="http://schemas.microsoft.com/office/drawing/2014/main" id="{870AF531-313F-4EE0-BA7C-E33EECF73A56}"/>
              </a:ext>
            </a:extLst>
          </p:cNvPr>
          <p:cNvSpPr>
            <a:spLocks noGrp="1"/>
          </p:cNvSpPr>
          <p:nvPr>
            <p:ph type="dt" sz="half" idx="10"/>
          </p:nvPr>
        </p:nvSpPr>
        <p:spPr/>
        <p:txBody>
          <a:bodyPr/>
          <a:lstStyle>
            <a:lvl1pPr>
              <a:defRPr/>
            </a:lvl1pPr>
          </a:lstStyle>
          <a:p>
            <a:pPr>
              <a:defRPr/>
            </a:pPr>
            <a:endParaRPr lang="en-US"/>
          </a:p>
        </p:txBody>
      </p:sp>
      <p:sp>
        <p:nvSpPr>
          <p:cNvPr id="4" name="Footer Placeholder 21">
            <a:extLst>
              <a:ext uri="{FF2B5EF4-FFF2-40B4-BE49-F238E27FC236}">
                <a16:creationId xmlns:a16="http://schemas.microsoft.com/office/drawing/2014/main" id="{5CCCEECB-8A20-4FE8-9BC2-4EF50FB0BB26}"/>
              </a:ext>
            </a:extLst>
          </p:cNvPr>
          <p:cNvSpPr>
            <a:spLocks noGrp="1"/>
          </p:cNvSpPr>
          <p:nvPr>
            <p:ph type="ftr" sz="quarter" idx="11"/>
          </p:nvPr>
        </p:nvSpPr>
        <p:spPr/>
        <p:txBody>
          <a:bodyPr/>
          <a:lstStyle>
            <a:lvl1pPr>
              <a:defRPr/>
            </a:lvl1pPr>
          </a:lstStyle>
          <a:p>
            <a:pPr>
              <a:defRPr/>
            </a:pPr>
            <a:endParaRPr lang="en-CA"/>
          </a:p>
        </p:txBody>
      </p:sp>
      <p:sp>
        <p:nvSpPr>
          <p:cNvPr id="5" name="Slide Number Placeholder 17">
            <a:extLst>
              <a:ext uri="{FF2B5EF4-FFF2-40B4-BE49-F238E27FC236}">
                <a16:creationId xmlns:a16="http://schemas.microsoft.com/office/drawing/2014/main" id="{D1111E03-C011-4AA2-A2EB-B57E3EDCA8F4}"/>
              </a:ext>
            </a:extLst>
          </p:cNvPr>
          <p:cNvSpPr>
            <a:spLocks noGrp="1"/>
          </p:cNvSpPr>
          <p:nvPr>
            <p:ph type="sldNum" sz="quarter" idx="12"/>
          </p:nvPr>
        </p:nvSpPr>
        <p:spPr/>
        <p:txBody>
          <a:bodyPr/>
          <a:lstStyle>
            <a:lvl1pPr>
              <a:defRPr/>
            </a:lvl1pPr>
          </a:lstStyle>
          <a:p>
            <a:fld id="{71D74C42-7108-40F3-A23E-5AD930E1F05E}" type="slidenum">
              <a:rPr lang="ar-SA" altLang="en-US"/>
              <a:pPr/>
              <a:t>‹#›</a:t>
            </a:fld>
            <a:endParaRPr lang="en-CA" altLang="en-US"/>
          </a:p>
        </p:txBody>
      </p:sp>
    </p:spTree>
    <p:extLst>
      <p:ext uri="{BB962C8B-B14F-4D97-AF65-F5344CB8AC3E}">
        <p14:creationId xmlns:p14="http://schemas.microsoft.com/office/powerpoint/2010/main" val="2115321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a:extLst>
              <a:ext uri="{FF2B5EF4-FFF2-40B4-BE49-F238E27FC236}">
                <a16:creationId xmlns:a16="http://schemas.microsoft.com/office/drawing/2014/main" id="{31B62A2A-C80B-40CC-8439-6606E1F62E11}"/>
              </a:ext>
            </a:extLst>
          </p:cNvPr>
          <p:cNvSpPr>
            <a:spLocks noGrp="1"/>
          </p:cNvSpPr>
          <p:nvPr>
            <p:ph type="dt" sz="half" idx="10"/>
          </p:nvPr>
        </p:nvSpPr>
        <p:spPr/>
        <p:txBody>
          <a:bodyPr/>
          <a:lstStyle>
            <a:lvl1pPr>
              <a:defRPr/>
            </a:lvl1pPr>
          </a:lstStyle>
          <a:p>
            <a:pPr>
              <a:defRPr/>
            </a:pPr>
            <a:endParaRPr lang="en-US"/>
          </a:p>
        </p:txBody>
      </p:sp>
      <p:sp>
        <p:nvSpPr>
          <p:cNvPr id="3" name="Footer Placeholder 21">
            <a:extLst>
              <a:ext uri="{FF2B5EF4-FFF2-40B4-BE49-F238E27FC236}">
                <a16:creationId xmlns:a16="http://schemas.microsoft.com/office/drawing/2014/main" id="{C2FA3B27-9954-48E2-97E7-7B61B1E4C49C}"/>
              </a:ext>
            </a:extLst>
          </p:cNvPr>
          <p:cNvSpPr>
            <a:spLocks noGrp="1"/>
          </p:cNvSpPr>
          <p:nvPr>
            <p:ph type="ftr" sz="quarter" idx="11"/>
          </p:nvPr>
        </p:nvSpPr>
        <p:spPr/>
        <p:txBody>
          <a:bodyPr/>
          <a:lstStyle>
            <a:lvl1pPr>
              <a:defRPr/>
            </a:lvl1pPr>
          </a:lstStyle>
          <a:p>
            <a:pPr>
              <a:defRPr/>
            </a:pPr>
            <a:endParaRPr lang="en-CA"/>
          </a:p>
        </p:txBody>
      </p:sp>
      <p:sp>
        <p:nvSpPr>
          <p:cNvPr id="4" name="Slide Number Placeholder 17">
            <a:extLst>
              <a:ext uri="{FF2B5EF4-FFF2-40B4-BE49-F238E27FC236}">
                <a16:creationId xmlns:a16="http://schemas.microsoft.com/office/drawing/2014/main" id="{5AEAA9B2-E140-4DDD-BF31-1A57F2B096CD}"/>
              </a:ext>
            </a:extLst>
          </p:cNvPr>
          <p:cNvSpPr>
            <a:spLocks noGrp="1"/>
          </p:cNvSpPr>
          <p:nvPr>
            <p:ph type="sldNum" sz="quarter" idx="12"/>
          </p:nvPr>
        </p:nvSpPr>
        <p:spPr/>
        <p:txBody>
          <a:bodyPr/>
          <a:lstStyle>
            <a:lvl1pPr>
              <a:defRPr/>
            </a:lvl1pPr>
          </a:lstStyle>
          <a:p>
            <a:fld id="{90E862BF-B594-408A-A210-5C842FACD8C3}" type="slidenum">
              <a:rPr lang="ar-SA" altLang="en-US"/>
              <a:pPr/>
              <a:t>‹#›</a:t>
            </a:fld>
            <a:endParaRPr lang="en-CA" altLang="en-US"/>
          </a:p>
        </p:txBody>
      </p:sp>
    </p:spTree>
    <p:extLst>
      <p:ext uri="{BB962C8B-B14F-4D97-AF65-F5344CB8AC3E}">
        <p14:creationId xmlns:p14="http://schemas.microsoft.com/office/powerpoint/2010/main" val="2007031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a:extLst>
              <a:ext uri="{FF2B5EF4-FFF2-40B4-BE49-F238E27FC236}">
                <a16:creationId xmlns:a16="http://schemas.microsoft.com/office/drawing/2014/main" id="{28023AEB-38B3-4C8A-98DC-5D61167732B2}"/>
              </a:ext>
            </a:extLst>
          </p:cNvPr>
          <p:cNvSpPr>
            <a:spLocks noGrp="1"/>
          </p:cNvSpPr>
          <p:nvPr>
            <p:ph type="dt" sz="half" idx="10"/>
          </p:nvPr>
        </p:nvSpPr>
        <p:spPr/>
        <p:txBody>
          <a:bodyPr/>
          <a:lstStyle>
            <a:lvl1pPr>
              <a:defRPr/>
            </a:lvl1pPr>
          </a:lstStyle>
          <a:p>
            <a:pPr>
              <a:defRPr/>
            </a:pPr>
            <a:endParaRPr lang="en-US"/>
          </a:p>
        </p:txBody>
      </p:sp>
      <p:sp>
        <p:nvSpPr>
          <p:cNvPr id="6" name="Footer Placeholder 21">
            <a:extLst>
              <a:ext uri="{FF2B5EF4-FFF2-40B4-BE49-F238E27FC236}">
                <a16:creationId xmlns:a16="http://schemas.microsoft.com/office/drawing/2014/main" id="{0CB83C50-A5A7-49DB-9520-C5FBC4A066B0}"/>
              </a:ext>
            </a:extLst>
          </p:cNvPr>
          <p:cNvSpPr>
            <a:spLocks noGrp="1"/>
          </p:cNvSpPr>
          <p:nvPr>
            <p:ph type="ftr" sz="quarter" idx="11"/>
          </p:nvPr>
        </p:nvSpPr>
        <p:spPr/>
        <p:txBody>
          <a:bodyPr/>
          <a:lstStyle>
            <a:lvl1pPr>
              <a:defRPr/>
            </a:lvl1pPr>
          </a:lstStyle>
          <a:p>
            <a:pPr>
              <a:defRPr/>
            </a:pPr>
            <a:endParaRPr lang="en-CA"/>
          </a:p>
        </p:txBody>
      </p:sp>
      <p:sp>
        <p:nvSpPr>
          <p:cNvPr id="7" name="Slide Number Placeholder 17">
            <a:extLst>
              <a:ext uri="{FF2B5EF4-FFF2-40B4-BE49-F238E27FC236}">
                <a16:creationId xmlns:a16="http://schemas.microsoft.com/office/drawing/2014/main" id="{C4A6FD57-7E00-4104-97C2-4A5716390C32}"/>
              </a:ext>
            </a:extLst>
          </p:cNvPr>
          <p:cNvSpPr>
            <a:spLocks noGrp="1"/>
          </p:cNvSpPr>
          <p:nvPr>
            <p:ph type="sldNum" sz="quarter" idx="12"/>
          </p:nvPr>
        </p:nvSpPr>
        <p:spPr/>
        <p:txBody>
          <a:bodyPr/>
          <a:lstStyle>
            <a:lvl1pPr>
              <a:defRPr/>
            </a:lvl1pPr>
          </a:lstStyle>
          <a:p>
            <a:fld id="{2DF2B050-D5AE-4226-8F68-BEA57816DC2F}" type="slidenum">
              <a:rPr lang="ar-SA" altLang="en-US"/>
              <a:pPr/>
              <a:t>‹#›</a:t>
            </a:fld>
            <a:endParaRPr lang="en-CA" altLang="en-US"/>
          </a:p>
        </p:txBody>
      </p:sp>
    </p:spTree>
    <p:extLst>
      <p:ext uri="{BB962C8B-B14F-4D97-AF65-F5344CB8AC3E}">
        <p14:creationId xmlns:p14="http://schemas.microsoft.com/office/powerpoint/2010/main" val="3385076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13">
            <a:extLst>
              <a:ext uri="{FF2B5EF4-FFF2-40B4-BE49-F238E27FC236}">
                <a16:creationId xmlns:a16="http://schemas.microsoft.com/office/drawing/2014/main" id="{B7F34F67-5998-4D98-B341-567BDB7E411C}"/>
              </a:ext>
            </a:extLst>
          </p:cNvPr>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rtl="1" eaLnBrk="1" hangingPunct="1">
              <a:defRPr/>
            </a:pPr>
            <a:endParaRPr lang="en-US"/>
          </a:p>
        </p:txBody>
      </p:sp>
      <p:sp>
        <p:nvSpPr>
          <p:cNvPr id="6" name="Right Triangle 5">
            <a:extLst>
              <a:ext uri="{FF2B5EF4-FFF2-40B4-BE49-F238E27FC236}">
                <a16:creationId xmlns:a16="http://schemas.microsoft.com/office/drawing/2014/main" id="{E8D41D1B-AF1D-4710-97DF-32F3F63CD221}"/>
              </a:ext>
            </a:extLst>
          </p:cNvPr>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rtl="1" eaLnBrk="1" hangingPunct="1">
              <a:defRPr/>
            </a:pPr>
            <a:endParaRPr lang="en-US"/>
          </a:p>
        </p:txBody>
      </p:sp>
      <p:sp>
        <p:nvSpPr>
          <p:cNvPr id="7" name="Freeform 15">
            <a:extLst>
              <a:ext uri="{FF2B5EF4-FFF2-40B4-BE49-F238E27FC236}">
                <a16:creationId xmlns:a16="http://schemas.microsoft.com/office/drawing/2014/main" id="{503EE202-A6DA-48E3-8D8F-7FEC0BE6337B}"/>
              </a:ext>
            </a:extLst>
          </p:cNvPr>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cs typeface="+mn-cs"/>
            </a:endParaRPr>
          </a:p>
        </p:txBody>
      </p:sp>
      <p:sp>
        <p:nvSpPr>
          <p:cNvPr id="8" name="Freeform 16">
            <a:extLst>
              <a:ext uri="{FF2B5EF4-FFF2-40B4-BE49-F238E27FC236}">
                <a16:creationId xmlns:a16="http://schemas.microsoft.com/office/drawing/2014/main" id="{FA84C9FF-27B1-46C6-9B61-0DA168B03E69}"/>
              </a:ext>
            </a:extLst>
          </p:cNvPr>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4">
            <a:extLst>
              <a:ext uri="{FF2B5EF4-FFF2-40B4-BE49-F238E27FC236}">
                <a16:creationId xmlns:a16="http://schemas.microsoft.com/office/drawing/2014/main" id="{A511F7C0-AC18-4A44-AD20-E967BE1D1697}"/>
              </a:ext>
            </a:extLst>
          </p:cNvPr>
          <p:cNvSpPr>
            <a:spLocks noGrp="1"/>
          </p:cNvSpPr>
          <p:nvPr>
            <p:ph type="dt" sz="half" idx="10"/>
          </p:nvPr>
        </p:nvSpPr>
        <p:spPr/>
        <p:txBody>
          <a:bodyPr/>
          <a:lstStyle>
            <a:lvl1pPr>
              <a:defRPr/>
            </a:lvl1pPr>
          </a:lstStyle>
          <a:p>
            <a:pPr>
              <a:defRPr/>
            </a:pPr>
            <a:endParaRPr lang="en-US"/>
          </a:p>
        </p:txBody>
      </p:sp>
      <p:sp>
        <p:nvSpPr>
          <p:cNvPr id="10" name="Footer Placeholder 5">
            <a:extLst>
              <a:ext uri="{FF2B5EF4-FFF2-40B4-BE49-F238E27FC236}">
                <a16:creationId xmlns:a16="http://schemas.microsoft.com/office/drawing/2014/main" id="{0B6953DE-60CA-499F-81FE-1D066158C117}"/>
              </a:ext>
            </a:extLst>
          </p:cNvPr>
          <p:cNvSpPr>
            <a:spLocks noGrp="1"/>
          </p:cNvSpPr>
          <p:nvPr>
            <p:ph type="ftr" sz="quarter" idx="11"/>
          </p:nvPr>
        </p:nvSpPr>
        <p:spPr/>
        <p:txBody>
          <a:bodyPr/>
          <a:lstStyle>
            <a:lvl1pPr>
              <a:defRPr/>
            </a:lvl1pPr>
          </a:lstStyle>
          <a:p>
            <a:pPr>
              <a:defRPr/>
            </a:pPr>
            <a:endParaRPr lang="en-CA"/>
          </a:p>
        </p:txBody>
      </p:sp>
      <p:sp>
        <p:nvSpPr>
          <p:cNvPr id="11" name="Slide Number Placeholder 6">
            <a:extLst>
              <a:ext uri="{FF2B5EF4-FFF2-40B4-BE49-F238E27FC236}">
                <a16:creationId xmlns:a16="http://schemas.microsoft.com/office/drawing/2014/main" id="{2E8CDC35-CDC3-43E5-A415-6F34AC94DEEE}"/>
              </a:ext>
            </a:extLst>
          </p:cNvPr>
          <p:cNvSpPr>
            <a:spLocks noGrp="1"/>
          </p:cNvSpPr>
          <p:nvPr>
            <p:ph type="sldNum" sz="quarter" idx="12"/>
          </p:nvPr>
        </p:nvSpPr>
        <p:spPr>
          <a:xfrm>
            <a:off x="8077200" y="6356350"/>
            <a:ext cx="609600" cy="365125"/>
          </a:xfrm>
        </p:spPr>
        <p:txBody>
          <a:bodyPr/>
          <a:lstStyle>
            <a:lvl1pPr>
              <a:defRPr/>
            </a:lvl1pPr>
          </a:lstStyle>
          <a:p>
            <a:fld id="{A3899DE2-86B1-48E6-B9D7-78037090DCCD}" type="slidenum">
              <a:rPr lang="ar-SA" altLang="en-US"/>
              <a:pPr/>
              <a:t>‹#›</a:t>
            </a:fld>
            <a:endParaRPr lang="en-CA" altLang="en-US"/>
          </a:p>
        </p:txBody>
      </p:sp>
    </p:spTree>
    <p:extLst>
      <p:ext uri="{BB962C8B-B14F-4D97-AF65-F5344CB8AC3E}">
        <p14:creationId xmlns:p14="http://schemas.microsoft.com/office/powerpoint/2010/main" val="619766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18DF846B-6D00-451C-98BD-9FF87F5E565E}"/>
              </a:ext>
            </a:extLst>
          </p:cNvPr>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cs typeface="+mn-cs"/>
            </a:endParaRPr>
          </a:p>
        </p:txBody>
      </p:sp>
      <p:sp>
        <p:nvSpPr>
          <p:cNvPr id="8" name="Freeform 7">
            <a:extLst>
              <a:ext uri="{FF2B5EF4-FFF2-40B4-BE49-F238E27FC236}">
                <a16:creationId xmlns:a16="http://schemas.microsoft.com/office/drawing/2014/main" id="{080AD31A-DA94-4D8D-BE02-D70BC4D60B91}"/>
              </a:ext>
            </a:extLst>
          </p:cNvPr>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cs typeface="+mn-cs"/>
            </a:endParaRPr>
          </a:p>
        </p:txBody>
      </p:sp>
      <p:sp>
        <p:nvSpPr>
          <p:cNvPr id="1028" name="Title Placeholder 8">
            <a:extLst>
              <a:ext uri="{FF2B5EF4-FFF2-40B4-BE49-F238E27FC236}">
                <a16:creationId xmlns:a16="http://schemas.microsoft.com/office/drawing/2014/main" id="{81287A1D-4C21-4973-B731-0312D49659B7}"/>
              </a:ext>
            </a:extLst>
          </p:cNvPr>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n-US"/>
              <a:t>Click to edit Master title style</a:t>
            </a:r>
          </a:p>
        </p:txBody>
      </p:sp>
      <p:sp>
        <p:nvSpPr>
          <p:cNvPr id="1029" name="Text Placeholder 29">
            <a:extLst>
              <a:ext uri="{FF2B5EF4-FFF2-40B4-BE49-F238E27FC236}">
                <a16:creationId xmlns:a16="http://schemas.microsoft.com/office/drawing/2014/main" id="{66E6D57E-34DC-4435-B3C1-55271DC04D15}"/>
              </a:ext>
            </a:extLst>
          </p:cNvPr>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 name="Date Placeholder 9">
            <a:extLst>
              <a:ext uri="{FF2B5EF4-FFF2-40B4-BE49-F238E27FC236}">
                <a16:creationId xmlns:a16="http://schemas.microsoft.com/office/drawing/2014/main" id="{F110562F-0B6D-453E-848A-D98564D3F46A}"/>
              </a:ext>
            </a:extLst>
          </p:cNvPr>
          <p:cNvSpPr>
            <a:spLocks noGrp="1"/>
          </p:cNvSpPr>
          <p:nvPr>
            <p:ph type="dt" sz="half" idx="2"/>
          </p:nvPr>
        </p:nvSpPr>
        <p:spPr>
          <a:xfrm>
            <a:off x="457200" y="6356350"/>
            <a:ext cx="2133600" cy="365125"/>
          </a:xfrm>
          <a:prstGeom prst="rect">
            <a:avLst/>
          </a:prstGeom>
        </p:spPr>
        <p:txBody>
          <a:bodyPr vert="horz" lIns="0" tIns="0" rIns="0" bIns="0" anchor="b"/>
          <a:lstStyle>
            <a:lvl1pPr algn="l" rtl="1" eaLnBrk="1" latinLnBrk="0" hangingPunct="1">
              <a:defRPr kumimoji="0" sz="1200">
                <a:solidFill>
                  <a:schemeClr val="tx2">
                    <a:shade val="90000"/>
                  </a:schemeClr>
                </a:solidFill>
                <a:cs typeface="Arial" charset="0"/>
              </a:defRPr>
            </a:lvl1pPr>
          </a:lstStyle>
          <a:p>
            <a:pPr>
              <a:defRPr/>
            </a:pPr>
            <a:endParaRPr lang="en-US"/>
          </a:p>
        </p:txBody>
      </p:sp>
      <p:sp>
        <p:nvSpPr>
          <p:cNvPr id="22" name="Footer Placeholder 21">
            <a:extLst>
              <a:ext uri="{FF2B5EF4-FFF2-40B4-BE49-F238E27FC236}">
                <a16:creationId xmlns:a16="http://schemas.microsoft.com/office/drawing/2014/main" id="{F950E6E4-1E4B-47CC-8F93-E7D872784458}"/>
              </a:ext>
            </a:extLst>
          </p:cNvPr>
          <p:cNvSpPr>
            <a:spLocks noGrp="1"/>
          </p:cNvSpPr>
          <p:nvPr>
            <p:ph type="ftr" sz="quarter" idx="3"/>
          </p:nvPr>
        </p:nvSpPr>
        <p:spPr>
          <a:xfrm>
            <a:off x="2667000" y="6356350"/>
            <a:ext cx="3352800" cy="365125"/>
          </a:xfrm>
          <a:prstGeom prst="rect">
            <a:avLst/>
          </a:prstGeom>
        </p:spPr>
        <p:txBody>
          <a:bodyPr vert="horz" lIns="0" tIns="0" rIns="0" bIns="0" anchor="b"/>
          <a:lstStyle>
            <a:lvl1pPr algn="l" rtl="1" eaLnBrk="1" latinLnBrk="0" hangingPunct="1">
              <a:defRPr kumimoji="0" sz="1200">
                <a:solidFill>
                  <a:schemeClr val="tx2">
                    <a:shade val="90000"/>
                  </a:schemeClr>
                </a:solidFill>
                <a:cs typeface="Arial" charset="0"/>
              </a:defRPr>
            </a:lvl1pPr>
          </a:lstStyle>
          <a:p>
            <a:pPr>
              <a:defRPr/>
            </a:pPr>
            <a:endParaRPr lang="en-CA"/>
          </a:p>
        </p:txBody>
      </p:sp>
      <p:sp>
        <p:nvSpPr>
          <p:cNvPr id="18" name="Slide Number Placeholder 17">
            <a:extLst>
              <a:ext uri="{FF2B5EF4-FFF2-40B4-BE49-F238E27FC236}">
                <a16:creationId xmlns:a16="http://schemas.microsoft.com/office/drawing/2014/main" id="{C2371718-38B0-4F10-B282-98034D441758}"/>
              </a:ext>
            </a:extLst>
          </p:cNvPr>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rtl="1" eaLnBrk="1" hangingPunct="1">
              <a:defRPr sz="1200">
                <a:solidFill>
                  <a:srgbClr val="40403F"/>
                </a:solidFill>
              </a:defRPr>
            </a:lvl1pPr>
          </a:lstStyle>
          <a:p>
            <a:fld id="{6E24D654-B4F1-45B1-A81C-450F4426434A}" type="slidenum">
              <a:rPr lang="ar-SA" altLang="en-US"/>
              <a:pPr/>
              <a:t>‹#›</a:t>
            </a:fld>
            <a:endParaRPr lang="en-CA" altLang="en-US"/>
          </a:p>
        </p:txBody>
      </p:sp>
      <p:grpSp>
        <p:nvGrpSpPr>
          <p:cNvPr id="1033" name="Group 1">
            <a:extLst>
              <a:ext uri="{FF2B5EF4-FFF2-40B4-BE49-F238E27FC236}">
                <a16:creationId xmlns:a16="http://schemas.microsoft.com/office/drawing/2014/main" id="{BDEB62EE-4849-474B-859E-7AFBE31D6C91}"/>
              </a:ext>
            </a:extLst>
          </p:cNvPr>
          <p:cNvGrpSpPr>
            <a:grpSpLocks/>
          </p:cNvGrpSpPr>
          <p:nvPr/>
        </p:nvGrpSpPr>
        <p:grpSpPr bwMode="auto">
          <a:xfrm>
            <a:off x="-19050" y="203200"/>
            <a:ext cx="9180513" cy="647700"/>
            <a:chOff x="-19045" y="216550"/>
            <a:chExt cx="9180548" cy="649224"/>
          </a:xfrm>
        </p:grpSpPr>
        <p:sp>
          <p:nvSpPr>
            <p:cNvPr id="12" name="Freeform 11">
              <a:extLst>
                <a:ext uri="{FF2B5EF4-FFF2-40B4-BE49-F238E27FC236}">
                  <a16:creationId xmlns:a16="http://schemas.microsoft.com/office/drawing/2014/main" id="{82276815-C4FE-439F-BB74-4A55610DDA18}"/>
                </a:ext>
              </a:extLst>
            </p:cNvPr>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lgn="r" rtl="1" eaLnBrk="1" hangingPunct="1">
                <a:defRPr/>
              </a:pPr>
              <a:endParaRPr lang="en-US">
                <a:cs typeface="Arial" charset="0"/>
              </a:endParaRPr>
            </a:p>
          </p:txBody>
        </p:sp>
        <p:sp>
          <p:nvSpPr>
            <p:cNvPr id="13" name="Freeform 12">
              <a:extLst>
                <a:ext uri="{FF2B5EF4-FFF2-40B4-BE49-F238E27FC236}">
                  <a16:creationId xmlns:a16="http://schemas.microsoft.com/office/drawing/2014/main" id="{65B1852E-5DF9-48FD-B0D5-3A0A59F7B8F0}"/>
                </a:ext>
              </a:extLst>
            </p:cNvPr>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lgn="r" rtl="1" eaLnBrk="1" hangingPunct="1">
                <a:defRPr/>
              </a:pPr>
              <a:endParaRPr lang="en-US">
                <a:cs typeface="Arial" charset="0"/>
              </a:endParaRPr>
            </a:p>
          </p:txBody>
        </p:sp>
      </p:grpSp>
    </p:spTree>
  </p:cSld>
  <p:clrMap bg1="lt1" tx1="dk1" bg2="lt2" tx2="dk2" accent1="accent1" accent2="accent2" accent3="accent3" accent4="accent4" accent5="accent5" accent6="accent6" hlink="hlink" folHlink="folHlink"/>
  <p:sldLayoutIdLst>
    <p:sldLayoutId id="2147483938" r:id="rId1"/>
    <p:sldLayoutId id="2147483939" r:id="rId2"/>
    <p:sldLayoutId id="2147483940" r:id="rId3"/>
    <p:sldLayoutId id="2147483941" r:id="rId4"/>
    <p:sldLayoutId id="2147483942" r:id="rId5"/>
    <p:sldLayoutId id="2147483943" r:id="rId6"/>
    <p:sldLayoutId id="2147483944" r:id="rId7"/>
    <p:sldLayoutId id="2147483945" r:id="rId8"/>
    <p:sldLayoutId id="2147483948" r:id="rId9"/>
    <p:sldLayoutId id="2147483946" r:id="rId10"/>
    <p:sldLayoutId id="2147483947"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cs typeface="Times New Roman" pitchFamily="18" charset="0"/>
        </a:defRPr>
      </a:lvl2pPr>
      <a:lvl3pPr algn="l" rtl="0" eaLnBrk="0" fontAlgn="base" hangingPunct="0">
        <a:spcBef>
          <a:spcPct val="0"/>
        </a:spcBef>
        <a:spcAft>
          <a:spcPct val="0"/>
        </a:spcAft>
        <a:defRPr sz="5000">
          <a:solidFill>
            <a:schemeClr val="tx2"/>
          </a:solidFill>
          <a:latin typeface="Calibri" pitchFamily="34" charset="0"/>
          <a:cs typeface="Times New Roman" pitchFamily="18" charset="0"/>
        </a:defRPr>
      </a:lvl3pPr>
      <a:lvl4pPr algn="l" rtl="0" eaLnBrk="0" fontAlgn="base" hangingPunct="0">
        <a:spcBef>
          <a:spcPct val="0"/>
        </a:spcBef>
        <a:spcAft>
          <a:spcPct val="0"/>
        </a:spcAft>
        <a:defRPr sz="5000">
          <a:solidFill>
            <a:schemeClr val="tx2"/>
          </a:solidFill>
          <a:latin typeface="Calibri" pitchFamily="34" charset="0"/>
          <a:cs typeface="Times New Roman" pitchFamily="18" charset="0"/>
        </a:defRPr>
      </a:lvl4pPr>
      <a:lvl5pPr algn="l" rtl="0" eaLnBrk="0" fontAlgn="base" hangingPunct="0">
        <a:spcBef>
          <a:spcPct val="0"/>
        </a:spcBef>
        <a:spcAft>
          <a:spcPct val="0"/>
        </a:spcAft>
        <a:defRPr sz="5000">
          <a:solidFill>
            <a:schemeClr val="tx2"/>
          </a:solidFill>
          <a:latin typeface="Calibri" pitchFamily="34" charset="0"/>
          <a:cs typeface="Times New Roman" pitchFamily="18" charset="0"/>
        </a:defRPr>
      </a:lvl5pPr>
      <a:lvl6pPr marL="457200" algn="l" rtl="0" fontAlgn="base">
        <a:spcBef>
          <a:spcPct val="0"/>
        </a:spcBef>
        <a:spcAft>
          <a:spcPct val="0"/>
        </a:spcAft>
        <a:defRPr sz="5000">
          <a:solidFill>
            <a:schemeClr val="tx2"/>
          </a:solidFill>
          <a:latin typeface="Calibri" pitchFamily="34" charset="0"/>
          <a:cs typeface="Times New Roman" pitchFamily="18" charset="0"/>
        </a:defRPr>
      </a:lvl6pPr>
      <a:lvl7pPr marL="914400" algn="l" rtl="0" fontAlgn="base">
        <a:spcBef>
          <a:spcPct val="0"/>
        </a:spcBef>
        <a:spcAft>
          <a:spcPct val="0"/>
        </a:spcAft>
        <a:defRPr sz="5000">
          <a:solidFill>
            <a:schemeClr val="tx2"/>
          </a:solidFill>
          <a:latin typeface="Calibri" pitchFamily="34" charset="0"/>
          <a:cs typeface="Times New Roman" pitchFamily="18" charset="0"/>
        </a:defRPr>
      </a:lvl7pPr>
      <a:lvl8pPr marL="1371600" algn="l" rtl="0" fontAlgn="base">
        <a:spcBef>
          <a:spcPct val="0"/>
        </a:spcBef>
        <a:spcAft>
          <a:spcPct val="0"/>
        </a:spcAft>
        <a:defRPr sz="5000">
          <a:solidFill>
            <a:schemeClr val="tx2"/>
          </a:solidFill>
          <a:latin typeface="Calibri" pitchFamily="34" charset="0"/>
          <a:cs typeface="Times New Roman" pitchFamily="18" charset="0"/>
        </a:defRPr>
      </a:lvl8pPr>
      <a:lvl9pPr marL="1828800" algn="l" rtl="0" fontAlgn="base">
        <a:spcBef>
          <a:spcPct val="0"/>
        </a:spcBef>
        <a:spcAft>
          <a:spcPct val="0"/>
        </a:spcAft>
        <a:defRPr sz="5000">
          <a:solidFill>
            <a:schemeClr val="tx2"/>
          </a:solidFill>
          <a:latin typeface="Calibri" pitchFamily="34" charset="0"/>
          <a:cs typeface="Times New Roman" pitchFamily="18" charset="0"/>
        </a:defRPr>
      </a:lvl9pPr>
    </p:titleStyle>
    <p:bodyStyle>
      <a:lvl1pPr marL="273050" indent="-273050" algn="l" rtl="0" eaLnBrk="0" fontAlgn="base" hangingPunct="0">
        <a:spcBef>
          <a:spcPct val="20000"/>
        </a:spcBef>
        <a:spcAft>
          <a:spcPct val="0"/>
        </a:spcAft>
        <a:buClr>
          <a:srgbClr val="08A1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8A1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7C984A"/>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7FB8E90A-59F9-4ABE-B951-23BA2557B7C8}"/>
              </a:ext>
            </a:extLst>
          </p:cNvPr>
          <p:cNvSpPr>
            <a:spLocks noGrp="1" noChangeArrowheads="1"/>
          </p:cNvSpPr>
          <p:nvPr>
            <p:ph type="title"/>
          </p:nvPr>
        </p:nvSpPr>
        <p:spPr>
          <a:xfrm>
            <a:off x="0" y="928688"/>
            <a:ext cx="9144000" cy="1143000"/>
          </a:xfrm>
        </p:spPr>
        <p:txBody>
          <a:bodyPr>
            <a:normAutofit/>
          </a:bodyPr>
          <a:lstStyle/>
          <a:p>
            <a:pPr algn="ctr" eaLnBrk="1" fontAlgn="auto" hangingPunct="1">
              <a:spcAft>
                <a:spcPts val="0"/>
              </a:spcAft>
              <a:defRPr/>
            </a:pPr>
            <a:r>
              <a:rPr lang="en-US" b="1" dirty="0">
                <a:solidFill>
                  <a:schemeClr val="accent3">
                    <a:lumMod val="75000"/>
                  </a:schemeClr>
                </a:solidFill>
              </a:rPr>
              <a:t>   Rickets</a:t>
            </a:r>
          </a:p>
        </p:txBody>
      </p:sp>
      <p:sp>
        <p:nvSpPr>
          <p:cNvPr id="3075" name="Rectangle 3">
            <a:extLst>
              <a:ext uri="{FF2B5EF4-FFF2-40B4-BE49-F238E27FC236}">
                <a16:creationId xmlns:a16="http://schemas.microsoft.com/office/drawing/2014/main" id="{0CE65E23-A5D2-4A99-99F9-2F301EB5E7AC}"/>
              </a:ext>
            </a:extLst>
          </p:cNvPr>
          <p:cNvSpPr>
            <a:spLocks noGrp="1" noChangeArrowheads="1"/>
          </p:cNvSpPr>
          <p:nvPr>
            <p:ph idx="1"/>
          </p:nvPr>
        </p:nvSpPr>
        <p:spPr>
          <a:xfrm>
            <a:off x="714375" y="2428875"/>
            <a:ext cx="8229600" cy="2736850"/>
          </a:xfrm>
        </p:spPr>
        <p:txBody>
          <a:bodyPr>
            <a:normAutofit fontScale="70000" lnSpcReduction="20000"/>
          </a:bodyPr>
          <a:lstStyle/>
          <a:p>
            <a:pPr algn="ctr" eaLnBrk="1" hangingPunct="1">
              <a:buFontTx/>
              <a:buNone/>
              <a:defRPr/>
            </a:pPr>
            <a:r>
              <a:rPr lang="en-US" altLang="en-US" sz="4000" dirty="0">
                <a:solidFill>
                  <a:schemeClr val="tx2"/>
                </a:solidFill>
                <a:cs typeface="Arial" panose="020B0604020202020204" pitchFamily="34" charset="0"/>
              </a:rPr>
              <a:t>Done by: Waleed Al-Omari</a:t>
            </a:r>
          </a:p>
          <a:p>
            <a:pPr algn="ctr" eaLnBrk="1" hangingPunct="1">
              <a:buFontTx/>
              <a:buNone/>
              <a:defRPr/>
            </a:pPr>
            <a:r>
              <a:rPr lang="en-US" altLang="en-US" sz="4000" dirty="0">
                <a:solidFill>
                  <a:schemeClr val="tx2"/>
                </a:solidFill>
                <a:cs typeface="Arial" panose="020B0604020202020204" pitchFamily="34" charset="0"/>
              </a:rPr>
              <a:t>Zaid Ismael</a:t>
            </a:r>
          </a:p>
          <a:p>
            <a:pPr algn="ctr" eaLnBrk="1" hangingPunct="1">
              <a:buFontTx/>
              <a:buNone/>
              <a:defRPr/>
            </a:pPr>
            <a:r>
              <a:rPr lang="en-US" altLang="en-US" sz="4000" dirty="0">
                <a:solidFill>
                  <a:schemeClr val="tx2"/>
                </a:solidFill>
                <a:cs typeface="Arial" panose="020B0604020202020204" pitchFamily="34" charset="0"/>
              </a:rPr>
              <a:t>Ibrahim </a:t>
            </a:r>
            <a:r>
              <a:rPr lang="en-US" altLang="en-US" sz="4000" dirty="0" err="1">
                <a:solidFill>
                  <a:schemeClr val="tx2"/>
                </a:solidFill>
                <a:cs typeface="Arial" panose="020B0604020202020204" pitchFamily="34" charset="0"/>
              </a:rPr>
              <a:t>ghayyadah</a:t>
            </a:r>
            <a:endParaRPr lang="en-US" altLang="en-US" sz="4000" dirty="0">
              <a:solidFill>
                <a:schemeClr val="tx2"/>
              </a:solidFill>
              <a:cs typeface="Arial" panose="020B0604020202020204" pitchFamily="34" charset="0"/>
            </a:endParaRPr>
          </a:p>
          <a:p>
            <a:pPr eaLnBrk="1" hangingPunct="1">
              <a:buFontTx/>
              <a:buNone/>
              <a:defRPr/>
            </a:pPr>
            <a:endParaRPr lang="en-US" altLang="en-US" sz="4000" dirty="0">
              <a:solidFill>
                <a:schemeClr val="tx2"/>
              </a:solidFill>
              <a:cs typeface="Arial" panose="020B0604020202020204" pitchFamily="34" charset="0"/>
            </a:endParaRPr>
          </a:p>
          <a:p>
            <a:pPr algn="ctr" eaLnBrk="1" hangingPunct="1">
              <a:buFontTx/>
              <a:buNone/>
              <a:defRPr/>
            </a:pPr>
            <a:r>
              <a:rPr lang="en-US" altLang="en-US" sz="4000" dirty="0">
                <a:solidFill>
                  <a:schemeClr val="tx2"/>
                </a:solidFill>
                <a:cs typeface="Arial" panose="020B0604020202020204" pitchFamily="34" charset="0"/>
              </a:rPr>
              <a:t>Supervised by: Dr.Salma Ajarmeh</a:t>
            </a:r>
          </a:p>
          <a:p>
            <a:pPr algn="ctr" eaLnBrk="1" hangingPunct="1">
              <a:buFont typeface="Wingdings 2" panose="05020102010507070707" pitchFamily="18" charset="2"/>
              <a:buNone/>
              <a:defRPr/>
            </a:pPr>
            <a:r>
              <a:rPr lang="ar-JO" sz="4000" dirty="0">
                <a:solidFill>
                  <a:schemeClr val="tx2"/>
                </a:solidFill>
                <a:latin typeface="Angsana New" pitchFamily="18" charset="-34"/>
              </a:rPr>
              <a:t>تبييض الطالب : رائد علي</a:t>
            </a:r>
          </a:p>
          <a:p>
            <a:pPr algn="ctr" eaLnBrk="1" hangingPunct="1">
              <a:buFontTx/>
              <a:buNone/>
              <a:defRPr/>
            </a:pPr>
            <a:endParaRPr lang="en-US" altLang="en-US" sz="4000" dirty="0">
              <a:solidFill>
                <a:schemeClr val="tx2"/>
              </a:solidFill>
              <a:cs typeface="Arial" panose="020B0604020202020204" pitchFamily="34" charset="0"/>
            </a:endParaRPr>
          </a:p>
        </p:txBody>
      </p:sp>
      <p:pic>
        <p:nvPicPr>
          <p:cNvPr id="3076" name="Picture 3" descr="13412199_1802209396678398_7266792316639849479_o.png">
            <a:extLst>
              <a:ext uri="{FF2B5EF4-FFF2-40B4-BE49-F238E27FC236}">
                <a16:creationId xmlns:a16="http://schemas.microsoft.com/office/drawing/2014/main" id="{116D7A7C-3E5B-47E7-B19F-E22C24CA091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43250" y="5000625"/>
            <a:ext cx="3286125"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A0018F12-4EDF-4367-9A0C-2BA9244881C2}"/>
              </a:ext>
            </a:extLst>
          </p:cNvPr>
          <p:cNvSpPr>
            <a:spLocks noGrp="1"/>
          </p:cNvSpPr>
          <p:nvPr>
            <p:ph type="title"/>
          </p:nvPr>
        </p:nvSpPr>
        <p:spPr/>
        <p:txBody>
          <a:bodyPr/>
          <a:lstStyle/>
          <a:p>
            <a:r>
              <a:rPr lang="en-US" altLang="en-US" b="1">
                <a:cs typeface="Times New Roman" panose="02020603050405020304" pitchFamily="18" charset="0"/>
              </a:rPr>
              <a:t>Vitamin D actions </a:t>
            </a:r>
            <a:endParaRPr lang="en-GB" altLang="en-US">
              <a:cs typeface="Times New Roman" panose="02020603050405020304" pitchFamily="18" charset="0"/>
            </a:endParaRPr>
          </a:p>
        </p:txBody>
      </p:sp>
      <p:sp>
        <p:nvSpPr>
          <p:cNvPr id="3" name="Content Placeholder 2">
            <a:extLst>
              <a:ext uri="{FF2B5EF4-FFF2-40B4-BE49-F238E27FC236}">
                <a16:creationId xmlns:a16="http://schemas.microsoft.com/office/drawing/2014/main" id="{2AE952C4-9FA6-4F97-87A3-4553206FEA2F}"/>
              </a:ext>
            </a:extLst>
          </p:cNvPr>
          <p:cNvSpPr>
            <a:spLocks noGrp="1"/>
          </p:cNvSpPr>
          <p:nvPr>
            <p:ph idx="1"/>
          </p:nvPr>
        </p:nvSpPr>
        <p:spPr>
          <a:xfrm>
            <a:off x="457200" y="1935163"/>
            <a:ext cx="8229600" cy="4589462"/>
          </a:xfrm>
        </p:spPr>
        <p:txBody>
          <a:bodyPr>
            <a:normAutofit fontScale="85000" lnSpcReduction="20000"/>
          </a:bodyPr>
          <a:lstStyle/>
          <a:p>
            <a:pPr marL="514350" indent="-514350">
              <a:buFont typeface="Wingdings 2" panose="05020102010507070707" pitchFamily="18" charset="2"/>
              <a:buAutoNum type="arabicParenR"/>
              <a:defRPr/>
            </a:pPr>
            <a:r>
              <a:rPr lang="en-US" dirty="0"/>
              <a:t>In the intestine, this binding results in a marked increase in calcium absorption, which is highly dependent on 1,25-D. there is also increase in phosphorus absorption, but this effect is less significant because most dietary phosphorus absorption is vitamin D independent.</a:t>
            </a:r>
          </a:p>
          <a:p>
            <a:pPr marL="0" indent="0">
              <a:buFont typeface="Wingdings 2" panose="05020102010507070707" pitchFamily="18" charset="2"/>
              <a:buNone/>
              <a:defRPr/>
            </a:pPr>
            <a:endParaRPr lang="en-GB" dirty="0"/>
          </a:p>
          <a:p>
            <a:pPr marL="0" indent="0">
              <a:buFont typeface="Wingdings 2" panose="05020102010507070707" pitchFamily="18" charset="2"/>
              <a:buNone/>
              <a:defRPr/>
            </a:pPr>
            <a:r>
              <a:rPr lang="en-US" dirty="0">
                <a:solidFill>
                  <a:srgbClr val="00B0F0"/>
                </a:solidFill>
              </a:rPr>
              <a:t>2) </a:t>
            </a:r>
            <a:r>
              <a:rPr lang="en-US" dirty="0"/>
              <a:t>1,25-D also has direct effects on bone, including mediating resorption.</a:t>
            </a:r>
          </a:p>
          <a:p>
            <a:pPr marL="0" indent="0">
              <a:buFont typeface="Wingdings 2" panose="05020102010507070707" pitchFamily="18" charset="2"/>
              <a:buNone/>
              <a:defRPr/>
            </a:pPr>
            <a:endParaRPr lang="en-GB" dirty="0"/>
          </a:p>
          <a:p>
            <a:pPr marL="0" indent="0">
              <a:buFont typeface="Wingdings 2" panose="05020102010507070707" pitchFamily="18" charset="2"/>
              <a:buNone/>
              <a:defRPr/>
            </a:pPr>
            <a:r>
              <a:rPr lang="en-US" dirty="0">
                <a:solidFill>
                  <a:srgbClr val="00B0F0"/>
                </a:solidFill>
              </a:rPr>
              <a:t>3) </a:t>
            </a:r>
            <a:r>
              <a:rPr lang="en-US" dirty="0"/>
              <a:t>1,25-D directly suppresses PTH secretion by the parathyroid gland, thus completing a negative feedback loop. PTH secretion is also suppressed by the increase in serum calcium mediated by 1,25-D.</a:t>
            </a:r>
          </a:p>
          <a:p>
            <a:pPr marL="0" indent="0">
              <a:buFont typeface="Wingdings 2" panose="05020102010507070707" pitchFamily="18" charset="2"/>
              <a:buNone/>
              <a:defRPr/>
            </a:pPr>
            <a:endParaRPr lang="en-GB" dirty="0"/>
          </a:p>
          <a:p>
            <a:pPr marL="0" indent="0">
              <a:buFont typeface="Wingdings 2" panose="05020102010507070707" pitchFamily="18" charset="2"/>
              <a:buNone/>
              <a:defRPr/>
            </a:pPr>
            <a:r>
              <a:rPr lang="en-US" dirty="0">
                <a:solidFill>
                  <a:srgbClr val="00B0F0"/>
                </a:solidFill>
              </a:rPr>
              <a:t>4) </a:t>
            </a:r>
            <a:r>
              <a:rPr lang="en-US" dirty="0"/>
              <a:t>1,25-D inhibits its own synthesis in the kidney and increases the synthesis of inactive metabolites</a:t>
            </a:r>
            <a:endParaRPr lang="en-GB" dirty="0"/>
          </a:p>
          <a:p>
            <a:pPr>
              <a:defRPr/>
            </a:pP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B93C00B8-73E1-4705-B27C-EA16AB495285}"/>
              </a:ext>
            </a:extLst>
          </p:cNvPr>
          <p:cNvSpPr>
            <a:spLocks noGrp="1"/>
          </p:cNvSpPr>
          <p:nvPr>
            <p:ph type="title"/>
          </p:nvPr>
        </p:nvSpPr>
        <p:spPr>
          <a:xfrm>
            <a:off x="611188" y="2857500"/>
            <a:ext cx="8229600" cy="1143000"/>
          </a:xfrm>
        </p:spPr>
        <p:txBody>
          <a:bodyPr/>
          <a:lstStyle/>
          <a:p>
            <a:r>
              <a:rPr lang="en-US" altLang="en-US" b="1">
                <a:cs typeface="Times New Roman" panose="02020603050405020304" pitchFamily="18" charset="0"/>
              </a:rPr>
              <a:t>Types of vitamin D deficiency: </a:t>
            </a:r>
            <a:br>
              <a:rPr lang="en-GB" altLang="en-US">
                <a:cs typeface="Times New Roman" panose="02020603050405020304" pitchFamily="18" charset="0"/>
              </a:rPr>
            </a:br>
            <a:endParaRPr lang="en-GB" altLang="en-US">
              <a:cs typeface="Times New Roman" panose="02020603050405020304" pitchFamily="18" charset="0"/>
            </a:endParaRPr>
          </a:p>
        </p:txBody>
      </p:sp>
      <p:sp>
        <p:nvSpPr>
          <p:cNvPr id="13315" name="Content Placeholder 2">
            <a:extLst>
              <a:ext uri="{FF2B5EF4-FFF2-40B4-BE49-F238E27FC236}">
                <a16:creationId xmlns:a16="http://schemas.microsoft.com/office/drawing/2014/main" id="{CE045102-450C-4704-9A19-EF247F7A5D0C}"/>
              </a:ext>
            </a:extLst>
          </p:cNvPr>
          <p:cNvSpPr>
            <a:spLocks noGrp="1"/>
          </p:cNvSpPr>
          <p:nvPr>
            <p:ph idx="1"/>
          </p:nvPr>
        </p:nvSpPr>
        <p:spPr>
          <a:xfrm>
            <a:off x="539750" y="2276475"/>
            <a:ext cx="8229600" cy="4389438"/>
          </a:xfrm>
        </p:spPr>
        <p:txBody>
          <a:bodyPr/>
          <a:lstStyle/>
          <a:p>
            <a:pPr marL="393700" lvl="1" indent="0">
              <a:buFont typeface="Wingdings 2" panose="05020102010507070707" pitchFamily="18" charset="2"/>
              <a:buNone/>
            </a:pPr>
            <a:endParaRPr lang="en-GB" altLang="en-US">
              <a:cs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9CD06A-B9FB-46A6-A10C-8E5BD3FA906A}"/>
              </a:ext>
            </a:extLst>
          </p:cNvPr>
          <p:cNvSpPr>
            <a:spLocks noGrp="1"/>
          </p:cNvSpPr>
          <p:nvPr>
            <p:ph type="title"/>
          </p:nvPr>
        </p:nvSpPr>
        <p:spPr>
          <a:xfrm>
            <a:off x="425450" y="765175"/>
            <a:ext cx="8229600" cy="719138"/>
          </a:xfrm>
        </p:spPr>
        <p:txBody>
          <a:bodyPr>
            <a:normAutofit fontScale="90000"/>
          </a:bodyPr>
          <a:lstStyle/>
          <a:p>
            <a:pPr>
              <a:defRPr/>
            </a:pPr>
            <a:r>
              <a:rPr lang="en-US" sz="4000" dirty="0"/>
              <a:t>Nutritional Vitamin D Deficiency</a:t>
            </a:r>
            <a:br>
              <a:rPr lang="en-GB" sz="4000" dirty="0"/>
            </a:br>
            <a:endParaRPr lang="en-GB" sz="4000" dirty="0"/>
          </a:p>
        </p:txBody>
      </p:sp>
      <p:sp>
        <p:nvSpPr>
          <p:cNvPr id="3" name="Content Placeholder 2">
            <a:extLst>
              <a:ext uri="{FF2B5EF4-FFF2-40B4-BE49-F238E27FC236}">
                <a16:creationId xmlns:a16="http://schemas.microsoft.com/office/drawing/2014/main" id="{09FD6319-1273-40E1-831F-37B51D60BBFB}"/>
              </a:ext>
            </a:extLst>
          </p:cNvPr>
          <p:cNvSpPr>
            <a:spLocks noGrp="1"/>
          </p:cNvSpPr>
          <p:nvPr>
            <p:ph idx="1"/>
          </p:nvPr>
        </p:nvSpPr>
        <p:spPr>
          <a:xfrm>
            <a:off x="419100" y="1484313"/>
            <a:ext cx="8229600" cy="4752975"/>
          </a:xfrm>
        </p:spPr>
        <p:txBody>
          <a:bodyPr>
            <a:normAutofit fontScale="77500" lnSpcReduction="20000"/>
          </a:bodyPr>
          <a:lstStyle/>
          <a:p>
            <a:pPr>
              <a:defRPr/>
            </a:pPr>
            <a:r>
              <a:rPr lang="en-US" dirty="0"/>
              <a:t>Vitamin D deficiency most commonly occurs in infancy because of a combination of poor intake and inadequate cutaneous synthesis.</a:t>
            </a:r>
          </a:p>
          <a:p>
            <a:pPr>
              <a:defRPr/>
            </a:pPr>
            <a:endParaRPr lang="en-US" dirty="0"/>
          </a:p>
          <a:p>
            <a:pPr>
              <a:defRPr/>
            </a:pPr>
            <a:r>
              <a:rPr lang="en-US" dirty="0"/>
              <a:t> Transplacental transport of vitamin D, mostly 25-D, typically provides enough vitamin D for the 1st 2 </a:t>
            </a:r>
            <a:r>
              <a:rPr lang="en-US" dirty="0" err="1"/>
              <a:t>mo</a:t>
            </a:r>
            <a:r>
              <a:rPr lang="en-US" dirty="0"/>
              <a:t> of life unless there is severe maternal vitamin D deficiency.</a:t>
            </a:r>
          </a:p>
          <a:p>
            <a:pPr>
              <a:defRPr/>
            </a:pPr>
            <a:endParaRPr lang="en-US" dirty="0"/>
          </a:p>
          <a:p>
            <a:pPr>
              <a:defRPr/>
            </a:pPr>
            <a:r>
              <a:rPr lang="en-US" dirty="0"/>
              <a:t> Infants who receive formula receive adequate vitamin D, even without cutaneous synthesis.</a:t>
            </a:r>
          </a:p>
          <a:p>
            <a:pPr>
              <a:defRPr/>
            </a:pPr>
            <a:endParaRPr lang="en-US" dirty="0"/>
          </a:p>
          <a:p>
            <a:pPr>
              <a:defRPr/>
            </a:pPr>
            <a:r>
              <a:rPr lang="en-US" dirty="0"/>
              <a:t> Because of the low vitamin D content of breast milk, breastfed infants rely on cutaneous synthesis or vitamin supplements.</a:t>
            </a:r>
          </a:p>
          <a:p>
            <a:pPr>
              <a:defRPr/>
            </a:pPr>
            <a:endParaRPr lang="en-US" dirty="0"/>
          </a:p>
          <a:p>
            <a:pPr>
              <a:defRPr/>
            </a:pPr>
            <a:r>
              <a:rPr lang="en-US" dirty="0"/>
              <a:t>Cutaneous synthesis can be limited because of the ineffectiveness of the winter sun in stimulating vitamin D synthesis and decreased cutaneous synthesis because of increased skin pigmentation. </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54EA7-12F3-4300-A4A9-827062E5DDDB}"/>
              </a:ext>
            </a:extLst>
          </p:cNvPr>
          <p:cNvSpPr>
            <a:spLocks noGrp="1"/>
          </p:cNvSpPr>
          <p:nvPr>
            <p:ph type="title"/>
          </p:nvPr>
        </p:nvSpPr>
        <p:spPr>
          <a:xfrm>
            <a:off x="611188" y="1125538"/>
            <a:ext cx="8229600" cy="722312"/>
          </a:xfrm>
        </p:spPr>
        <p:txBody>
          <a:bodyPr>
            <a:normAutofit fontScale="90000"/>
          </a:bodyPr>
          <a:lstStyle/>
          <a:p>
            <a:pPr>
              <a:defRPr/>
            </a:pPr>
            <a:r>
              <a:rPr lang="en-US" sz="4000" dirty="0"/>
              <a:t>Congenital Vitamin D Deficiency</a:t>
            </a:r>
            <a:br>
              <a:rPr lang="en-GB" sz="4000" dirty="0"/>
            </a:br>
            <a:endParaRPr lang="en-GB" sz="4000" dirty="0"/>
          </a:p>
        </p:txBody>
      </p:sp>
      <p:sp>
        <p:nvSpPr>
          <p:cNvPr id="15363" name="Content Placeholder 2">
            <a:extLst>
              <a:ext uri="{FF2B5EF4-FFF2-40B4-BE49-F238E27FC236}">
                <a16:creationId xmlns:a16="http://schemas.microsoft.com/office/drawing/2014/main" id="{F63BCBEF-A32C-4ADC-92F4-FFB46A5965FA}"/>
              </a:ext>
            </a:extLst>
          </p:cNvPr>
          <p:cNvSpPr>
            <a:spLocks noGrp="1"/>
          </p:cNvSpPr>
          <p:nvPr>
            <p:ph idx="1"/>
          </p:nvPr>
        </p:nvSpPr>
        <p:spPr>
          <a:xfrm>
            <a:off x="457200" y="1989138"/>
            <a:ext cx="8229600" cy="3957637"/>
          </a:xfrm>
        </p:spPr>
        <p:txBody>
          <a:bodyPr/>
          <a:lstStyle/>
          <a:p>
            <a:r>
              <a:rPr lang="en-US" altLang="en-US" b="1">
                <a:cs typeface="Arial" panose="020B0604020202020204" pitchFamily="34" charset="0"/>
              </a:rPr>
              <a:t>Congenital rickets </a:t>
            </a:r>
            <a:r>
              <a:rPr lang="en-US" altLang="en-US">
                <a:cs typeface="Arial" panose="020B0604020202020204" pitchFamily="34" charset="0"/>
              </a:rPr>
              <a:t>occurs when there is severe maternal vitamin D deficiency.</a:t>
            </a:r>
          </a:p>
          <a:p>
            <a:endParaRPr lang="en-US" altLang="en-US">
              <a:cs typeface="Arial" panose="020B0604020202020204" pitchFamily="34" charset="0"/>
            </a:endParaRPr>
          </a:p>
          <a:p>
            <a:r>
              <a:rPr lang="en-US" altLang="en-US">
                <a:cs typeface="Arial" panose="020B0604020202020204" pitchFamily="34" charset="0"/>
              </a:rPr>
              <a:t> These newborns can have symptomatic hypocalcemia, intrauterine growth retardation, and decreased bone ossification, along with classic rachitic changes.</a:t>
            </a:r>
            <a:endParaRPr lang="en-GB" altLang="en-US">
              <a:cs typeface="Arial" panose="020B0604020202020204" pitchFamily="34" charset="0"/>
            </a:endParaRPr>
          </a:p>
          <a:p>
            <a:endParaRPr lang="en-GB" altLang="en-US">
              <a:cs typeface="Arial" panose="020B0604020202020204" pitchFamily="34" charset="0"/>
            </a:endParaRPr>
          </a:p>
        </p:txBody>
      </p:sp>
      <p:sp>
        <p:nvSpPr>
          <p:cNvPr id="15364" name="Rectangle 3">
            <a:extLst>
              <a:ext uri="{FF2B5EF4-FFF2-40B4-BE49-F238E27FC236}">
                <a16:creationId xmlns:a16="http://schemas.microsoft.com/office/drawing/2014/main" id="{D45BED4B-2E8A-48BF-8256-A214C0B97AA4}"/>
              </a:ext>
            </a:extLst>
          </p:cNvPr>
          <p:cNvSpPr>
            <a:spLocks noChangeArrowheads="1"/>
          </p:cNvSpPr>
          <p:nvPr/>
        </p:nvSpPr>
        <p:spPr bwMode="auto">
          <a:xfrm>
            <a:off x="1403350" y="5300663"/>
            <a:ext cx="6121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Comic Sans MS" panose="030F0702030302020204" pitchFamily="66" charset="0"/>
                <a:cs typeface="Arial" panose="020B0604020202020204" pitchFamily="34" charset="0"/>
              </a:defRPr>
            </a:lvl1pPr>
            <a:lvl2pPr marL="742950" indent="-285750">
              <a:defRPr b="1">
                <a:solidFill>
                  <a:schemeClr val="tx1"/>
                </a:solidFill>
                <a:latin typeface="Comic Sans MS" panose="030F0702030302020204" pitchFamily="66" charset="0"/>
                <a:cs typeface="Arial" panose="020B0604020202020204" pitchFamily="34" charset="0"/>
              </a:defRPr>
            </a:lvl2pPr>
            <a:lvl3pPr marL="1143000" indent="-228600">
              <a:defRPr b="1">
                <a:solidFill>
                  <a:schemeClr val="tx1"/>
                </a:solidFill>
                <a:latin typeface="Comic Sans MS" panose="030F0702030302020204" pitchFamily="66" charset="0"/>
                <a:cs typeface="Arial" panose="020B0604020202020204" pitchFamily="34" charset="0"/>
              </a:defRPr>
            </a:lvl3pPr>
            <a:lvl4pPr marL="1600200" indent="-228600">
              <a:defRPr b="1">
                <a:solidFill>
                  <a:schemeClr val="tx1"/>
                </a:solidFill>
                <a:latin typeface="Comic Sans MS" panose="030F0702030302020204" pitchFamily="66" charset="0"/>
                <a:cs typeface="Arial" panose="020B0604020202020204" pitchFamily="34" charset="0"/>
              </a:defRPr>
            </a:lvl4pPr>
            <a:lvl5pPr marL="2057400" indent="-228600">
              <a:defRPr b="1">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Comic Sans MS" panose="030F0702030302020204" pitchFamily="66" charset="0"/>
                <a:cs typeface="Arial" panose="020B0604020202020204" pitchFamily="34" charset="0"/>
              </a:defRPr>
            </a:lvl9pPr>
          </a:lstStyle>
          <a:p>
            <a:r>
              <a:rPr lang="en-US" altLang="es-ES" sz="1200"/>
              <a:t>Transplacental transport of vitamin D, mostly 25-D, typically provides enough vitamin D for the 1st 2 mo of life unless there is severe maternal vitamin D deficiency.</a:t>
            </a:r>
            <a:endParaRPr lang="ar-JO" altLang="es-ES" sz="12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83A923B5-A961-4D72-AF61-D2D9BF68E07A}"/>
              </a:ext>
            </a:extLst>
          </p:cNvPr>
          <p:cNvSpPr>
            <a:spLocks noGrp="1"/>
          </p:cNvSpPr>
          <p:nvPr>
            <p:ph type="title"/>
          </p:nvPr>
        </p:nvSpPr>
        <p:spPr/>
        <p:txBody>
          <a:bodyPr/>
          <a:lstStyle/>
          <a:p>
            <a:r>
              <a:rPr lang="en-US" altLang="en-US">
                <a:cs typeface="Times New Roman" panose="02020603050405020304" pitchFamily="18" charset="0"/>
              </a:rPr>
              <a:t>Secondary Vitamin D Deficiency</a:t>
            </a:r>
            <a:br>
              <a:rPr lang="en-GB" altLang="en-US">
                <a:cs typeface="Times New Roman" panose="02020603050405020304" pitchFamily="18" charset="0"/>
              </a:rPr>
            </a:br>
            <a:endParaRPr lang="en-GB" altLang="en-US">
              <a:cs typeface="Times New Roman" panose="02020603050405020304" pitchFamily="18" charset="0"/>
            </a:endParaRPr>
          </a:p>
        </p:txBody>
      </p:sp>
      <p:sp>
        <p:nvSpPr>
          <p:cNvPr id="3" name="Content Placeholder 2">
            <a:extLst>
              <a:ext uri="{FF2B5EF4-FFF2-40B4-BE49-F238E27FC236}">
                <a16:creationId xmlns:a16="http://schemas.microsoft.com/office/drawing/2014/main" id="{C3A6295B-9103-41D5-B996-56F86FC2169C}"/>
              </a:ext>
            </a:extLst>
          </p:cNvPr>
          <p:cNvSpPr>
            <a:spLocks noGrp="1"/>
          </p:cNvSpPr>
          <p:nvPr>
            <p:ph idx="1"/>
          </p:nvPr>
        </p:nvSpPr>
        <p:spPr>
          <a:xfrm>
            <a:off x="457200" y="1935163"/>
            <a:ext cx="8229600" cy="4518025"/>
          </a:xfrm>
        </p:spPr>
        <p:txBody>
          <a:bodyPr>
            <a:normAutofit fontScale="92500" lnSpcReduction="20000"/>
          </a:bodyPr>
          <a:lstStyle/>
          <a:p>
            <a:pPr>
              <a:defRPr/>
            </a:pPr>
            <a:r>
              <a:rPr lang="en-US" dirty="0"/>
              <a:t>Along with inadequate intake, vitamin D deficiency can develop due: </a:t>
            </a:r>
            <a:endParaRPr lang="en-GB" dirty="0"/>
          </a:p>
          <a:p>
            <a:pPr marL="0" indent="0">
              <a:buFont typeface="Wingdings 2" panose="05020102010507070707" pitchFamily="18" charset="2"/>
              <a:buNone/>
              <a:defRPr/>
            </a:pPr>
            <a:r>
              <a:rPr lang="en-US" dirty="0"/>
              <a:t>1-Inadequate absorption.</a:t>
            </a:r>
            <a:endParaRPr lang="en-GB" dirty="0"/>
          </a:p>
          <a:p>
            <a:pPr marL="0" indent="0">
              <a:buFont typeface="Wingdings 2" panose="05020102010507070707" pitchFamily="18" charset="2"/>
              <a:buNone/>
              <a:defRPr/>
            </a:pPr>
            <a:r>
              <a:rPr lang="en-US" dirty="0"/>
              <a:t>2-Decreased hydroxylation in the liver.</a:t>
            </a:r>
            <a:endParaRPr lang="en-GB" dirty="0"/>
          </a:p>
          <a:p>
            <a:pPr marL="0" indent="0">
              <a:buFont typeface="Wingdings 2" panose="05020102010507070707" pitchFamily="18" charset="2"/>
              <a:buNone/>
              <a:defRPr/>
            </a:pPr>
            <a:r>
              <a:rPr lang="en-US" dirty="0"/>
              <a:t>3-Increased degradation.</a:t>
            </a:r>
          </a:p>
          <a:p>
            <a:pPr marL="0" indent="0">
              <a:buFont typeface="Wingdings 2" panose="05020102010507070707" pitchFamily="18" charset="2"/>
              <a:buNone/>
              <a:defRPr/>
            </a:pPr>
            <a:endParaRPr lang="en-US" dirty="0"/>
          </a:p>
          <a:p>
            <a:pPr>
              <a:defRPr/>
            </a:pPr>
            <a:r>
              <a:rPr lang="en-US" dirty="0"/>
              <a:t>Because vitamin D is fat-soluble, its absorption may be decreased in patients with a variety of liver and GI diseases Including </a:t>
            </a:r>
            <a:r>
              <a:rPr lang="en-US" u="sng" dirty="0"/>
              <a:t>cholestatic liver disease</a:t>
            </a:r>
            <a:r>
              <a:rPr lang="en-US" dirty="0"/>
              <a:t>, defects in bile acid metabolism, </a:t>
            </a:r>
            <a:r>
              <a:rPr lang="en-US" u="sng" dirty="0"/>
              <a:t>cystic fibrosis </a:t>
            </a:r>
            <a:r>
              <a:rPr lang="en-US" dirty="0"/>
              <a:t>and other causes of </a:t>
            </a:r>
            <a:r>
              <a:rPr lang="en-US" u="sng" dirty="0"/>
              <a:t>pancreatic dysfunction, celiac disease, and Crohn disease. </a:t>
            </a:r>
          </a:p>
          <a:p>
            <a:pPr marL="0" indent="0">
              <a:buFont typeface="Wingdings 2" panose="05020102010507070707" pitchFamily="18" charset="2"/>
              <a:buNone/>
              <a:defRPr/>
            </a:pPr>
            <a:endParaRPr lang="en-US" dirty="0"/>
          </a:p>
          <a:p>
            <a:pPr marL="0" indent="0">
              <a:buFont typeface="Wingdings 2" panose="05020102010507070707" pitchFamily="18" charset="2"/>
              <a:buNone/>
              <a:defRPr/>
            </a:pPr>
            <a:r>
              <a:rPr lang="en-US" dirty="0"/>
              <a:t> </a:t>
            </a:r>
            <a:endParaRPr lang="en-GB" dirty="0"/>
          </a:p>
          <a:p>
            <a:pPr>
              <a:defRPr/>
            </a:pP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5173654A-5E49-4C67-8616-728A25B72AB9}"/>
              </a:ext>
            </a:extLst>
          </p:cNvPr>
          <p:cNvSpPr>
            <a:spLocks noGrp="1"/>
          </p:cNvSpPr>
          <p:nvPr>
            <p:ph type="title"/>
          </p:nvPr>
        </p:nvSpPr>
        <p:spPr>
          <a:xfrm>
            <a:off x="250825" y="44450"/>
            <a:ext cx="8229600" cy="1143000"/>
          </a:xfrm>
        </p:spPr>
        <p:txBody>
          <a:bodyPr/>
          <a:lstStyle/>
          <a:p>
            <a:r>
              <a:rPr lang="en-US" altLang="en-US">
                <a:cs typeface="Times New Roman" panose="02020603050405020304" pitchFamily="18" charset="0"/>
              </a:rPr>
              <a:t>CONT..</a:t>
            </a:r>
            <a:endParaRPr lang="en-GB" altLang="en-US">
              <a:cs typeface="Times New Roman" panose="02020603050405020304" pitchFamily="18" charset="0"/>
            </a:endParaRPr>
          </a:p>
        </p:txBody>
      </p:sp>
      <p:sp>
        <p:nvSpPr>
          <p:cNvPr id="3" name="Content Placeholder 2">
            <a:extLst>
              <a:ext uri="{FF2B5EF4-FFF2-40B4-BE49-F238E27FC236}">
                <a16:creationId xmlns:a16="http://schemas.microsoft.com/office/drawing/2014/main" id="{228A49FE-1441-4BBC-ADE2-5ACAC8A9AEA5}"/>
              </a:ext>
            </a:extLst>
          </p:cNvPr>
          <p:cNvSpPr>
            <a:spLocks noGrp="1"/>
          </p:cNvSpPr>
          <p:nvPr>
            <p:ph idx="1"/>
          </p:nvPr>
        </p:nvSpPr>
        <p:spPr>
          <a:xfrm>
            <a:off x="457200" y="1331913"/>
            <a:ext cx="8229600" cy="5121275"/>
          </a:xfrm>
        </p:spPr>
        <p:txBody>
          <a:bodyPr>
            <a:normAutofit fontScale="77500" lnSpcReduction="20000"/>
          </a:bodyPr>
          <a:lstStyle/>
          <a:p>
            <a:pPr>
              <a:defRPr/>
            </a:pPr>
            <a:r>
              <a:rPr lang="en-US" dirty="0"/>
              <a:t>Malabsorption of vitamin D can also occur with intestinal lymphangiectasia and after intestinal resection.</a:t>
            </a:r>
          </a:p>
          <a:p>
            <a:pPr>
              <a:defRPr/>
            </a:pPr>
            <a:endParaRPr lang="en-US" dirty="0"/>
          </a:p>
          <a:p>
            <a:pPr>
              <a:defRPr/>
            </a:pPr>
            <a:r>
              <a:rPr lang="en-US" dirty="0"/>
              <a:t> Severe liver disease, which is usually also associated with malabsorption, can cause a decrease in 25-D formation as a consequence of insufficient Enzyme activity.</a:t>
            </a:r>
          </a:p>
          <a:p>
            <a:pPr>
              <a:defRPr/>
            </a:pPr>
            <a:endParaRPr lang="en-US" dirty="0"/>
          </a:p>
          <a:p>
            <a:pPr>
              <a:defRPr/>
            </a:pPr>
            <a:r>
              <a:rPr lang="en-US" dirty="0"/>
              <a:t> Because of the large reserve of 25-hydroxlase activity in the liver, vitamin D deficiency as a result of liver disease usually requires a loss of &gt;90% of liver function</a:t>
            </a:r>
          </a:p>
          <a:p>
            <a:pPr>
              <a:defRPr/>
            </a:pPr>
            <a:endParaRPr lang="en-US" dirty="0"/>
          </a:p>
          <a:p>
            <a:pPr>
              <a:defRPr/>
            </a:pPr>
            <a:r>
              <a:rPr lang="en-US" dirty="0"/>
              <a:t>A variety of medications increase the degradation of vitamin D by inducing the cytochrome P450 system</a:t>
            </a:r>
          </a:p>
          <a:p>
            <a:pPr>
              <a:defRPr/>
            </a:pPr>
            <a:endParaRPr lang="en-US" dirty="0"/>
          </a:p>
          <a:p>
            <a:pPr>
              <a:defRPr/>
            </a:pPr>
            <a:r>
              <a:rPr lang="en-US" dirty="0"/>
              <a:t>Rickets as a consequence of vitamin D deficiency Can develop in children receiving anticonvulsants, such as phenobarbital or phenytoin, or </a:t>
            </a:r>
            <a:r>
              <a:rPr lang="en-US" dirty="0" err="1"/>
              <a:t>antituberculosis</a:t>
            </a:r>
            <a:r>
              <a:rPr lang="en-US" dirty="0"/>
              <a:t> medications, such as isoniazid or rifampin.</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CC55EFB3-4846-47E2-AA3A-D23E60DF5448}"/>
              </a:ext>
            </a:extLst>
          </p:cNvPr>
          <p:cNvSpPr>
            <a:spLocks noGrp="1"/>
          </p:cNvSpPr>
          <p:nvPr>
            <p:ph type="title"/>
          </p:nvPr>
        </p:nvSpPr>
        <p:spPr>
          <a:xfrm>
            <a:off x="454025" y="333375"/>
            <a:ext cx="8229600" cy="1143000"/>
          </a:xfrm>
        </p:spPr>
        <p:txBody>
          <a:bodyPr/>
          <a:lstStyle/>
          <a:p>
            <a:r>
              <a:rPr lang="en-US" altLang="en-US" sz="4000">
                <a:cs typeface="Times New Roman" panose="02020603050405020304" pitchFamily="18" charset="0"/>
              </a:rPr>
              <a:t>Vitamin D–Dependent Rickets, Type 1</a:t>
            </a:r>
            <a:br>
              <a:rPr lang="en-GB" altLang="en-US" sz="4000">
                <a:cs typeface="Times New Roman" panose="02020603050405020304" pitchFamily="18" charset="0"/>
              </a:rPr>
            </a:br>
            <a:endParaRPr lang="en-GB" altLang="en-US" sz="4000">
              <a:cs typeface="Times New Roman" panose="02020603050405020304" pitchFamily="18" charset="0"/>
            </a:endParaRPr>
          </a:p>
        </p:txBody>
      </p:sp>
      <p:sp>
        <p:nvSpPr>
          <p:cNvPr id="3" name="Content Placeholder 2">
            <a:extLst>
              <a:ext uri="{FF2B5EF4-FFF2-40B4-BE49-F238E27FC236}">
                <a16:creationId xmlns:a16="http://schemas.microsoft.com/office/drawing/2014/main" id="{ABB9C33A-C763-49DB-B449-B62F18009C6C}"/>
              </a:ext>
            </a:extLst>
          </p:cNvPr>
          <p:cNvSpPr>
            <a:spLocks noGrp="1"/>
          </p:cNvSpPr>
          <p:nvPr>
            <p:ph idx="1"/>
          </p:nvPr>
        </p:nvSpPr>
        <p:spPr>
          <a:xfrm>
            <a:off x="395288" y="1476375"/>
            <a:ext cx="8229600" cy="4389438"/>
          </a:xfrm>
        </p:spPr>
        <p:txBody>
          <a:bodyPr/>
          <a:lstStyle/>
          <a:p>
            <a:pPr>
              <a:defRPr/>
            </a:pPr>
            <a:r>
              <a:rPr lang="en-US" dirty="0"/>
              <a:t>Children with vitamin D–dependent rickets type 1, an autosomal recessive disorder, have mutations in the gene encoding renal 1α-hydroxylase, preventing conversion of 25-D into 1,25-D.</a:t>
            </a:r>
          </a:p>
          <a:p>
            <a:pPr>
              <a:defRPr/>
            </a:pPr>
            <a:endParaRPr lang="en-US" dirty="0"/>
          </a:p>
          <a:p>
            <a:pPr>
              <a:defRPr/>
            </a:pPr>
            <a:r>
              <a:rPr lang="en-US" dirty="0"/>
              <a:t>These patients normally present </a:t>
            </a:r>
            <a:r>
              <a:rPr lang="en-US" u="sng" dirty="0"/>
              <a:t>during the 1st 2 </a:t>
            </a:r>
            <a:r>
              <a:rPr lang="en-US" u="sng" dirty="0" err="1"/>
              <a:t>yr</a:t>
            </a:r>
            <a:r>
              <a:rPr lang="en-US" u="sng" dirty="0"/>
              <a:t> of life </a:t>
            </a:r>
            <a:r>
              <a:rPr lang="en-US" dirty="0"/>
              <a:t>and can have any of the classic features of rickets.</a:t>
            </a:r>
          </a:p>
          <a:p>
            <a:pPr marL="0" indent="0">
              <a:buFont typeface="Wingdings 2" panose="05020102010507070707" pitchFamily="18" charset="2"/>
              <a:buNone/>
              <a:defRPr/>
            </a:pPr>
            <a:endParaRPr lang="en-US" dirty="0"/>
          </a:p>
          <a:p>
            <a:pPr>
              <a:defRPr/>
            </a:pPr>
            <a:r>
              <a:rPr lang="en-US" u="sng" dirty="0"/>
              <a:t>They have normal levels of 25-D, but low levels of 1,25-D</a:t>
            </a:r>
            <a:r>
              <a:rPr lang="en-US" dirty="0"/>
              <a:t>.</a:t>
            </a:r>
            <a:endParaRPr lang="en-GB" dirty="0"/>
          </a:p>
          <a:p>
            <a:pPr>
              <a:defRPr/>
            </a:pP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E2F965CA-8949-4E3B-B056-3E43A980B97B}"/>
              </a:ext>
            </a:extLst>
          </p:cNvPr>
          <p:cNvSpPr>
            <a:spLocks noGrp="1"/>
          </p:cNvSpPr>
          <p:nvPr>
            <p:ph type="title"/>
          </p:nvPr>
        </p:nvSpPr>
        <p:spPr>
          <a:xfrm>
            <a:off x="441325" y="333375"/>
            <a:ext cx="8229600" cy="1143000"/>
          </a:xfrm>
        </p:spPr>
        <p:txBody>
          <a:bodyPr/>
          <a:lstStyle/>
          <a:p>
            <a:r>
              <a:rPr lang="en-US" altLang="en-US" sz="4000">
                <a:cs typeface="Times New Roman" panose="02020603050405020304" pitchFamily="18" charset="0"/>
              </a:rPr>
              <a:t>Vitamin D–Dependent Rickets, Type 2</a:t>
            </a:r>
            <a:br>
              <a:rPr lang="en-GB" altLang="en-US" sz="4000">
                <a:cs typeface="Times New Roman" panose="02020603050405020304" pitchFamily="18" charset="0"/>
              </a:rPr>
            </a:br>
            <a:endParaRPr lang="en-GB" altLang="en-US" sz="4000">
              <a:cs typeface="Times New Roman" panose="02020603050405020304" pitchFamily="18" charset="0"/>
            </a:endParaRPr>
          </a:p>
        </p:txBody>
      </p:sp>
      <p:sp>
        <p:nvSpPr>
          <p:cNvPr id="3" name="Content Placeholder 2">
            <a:extLst>
              <a:ext uri="{FF2B5EF4-FFF2-40B4-BE49-F238E27FC236}">
                <a16:creationId xmlns:a16="http://schemas.microsoft.com/office/drawing/2014/main" id="{DF5F6B05-8312-4AEE-BD15-045A7AA17022}"/>
              </a:ext>
            </a:extLst>
          </p:cNvPr>
          <p:cNvSpPr>
            <a:spLocks noGrp="1"/>
          </p:cNvSpPr>
          <p:nvPr>
            <p:ph idx="1"/>
          </p:nvPr>
        </p:nvSpPr>
        <p:spPr>
          <a:xfrm>
            <a:off x="434975" y="1628775"/>
            <a:ext cx="8229600" cy="4389438"/>
          </a:xfrm>
        </p:spPr>
        <p:txBody>
          <a:bodyPr>
            <a:normAutofit lnSpcReduction="10000"/>
          </a:bodyPr>
          <a:lstStyle/>
          <a:p>
            <a:pPr>
              <a:defRPr/>
            </a:pPr>
            <a:r>
              <a:rPr lang="en-US" dirty="0"/>
              <a:t>Patients with vitamin D–dependent rickets type 2 have mutations in the gene encoding the vitamin D receptor, preventing a normal physiologic response to 1,25-D.</a:t>
            </a:r>
          </a:p>
          <a:p>
            <a:pPr marL="0" indent="0">
              <a:buFont typeface="Wingdings 2" panose="05020102010507070707" pitchFamily="18" charset="2"/>
              <a:buNone/>
              <a:defRPr/>
            </a:pPr>
            <a:endParaRPr lang="en-US" dirty="0"/>
          </a:p>
          <a:p>
            <a:pPr>
              <a:defRPr/>
            </a:pPr>
            <a:r>
              <a:rPr lang="en-US" u="sng" dirty="0"/>
              <a:t>Levels of 1,25-D are extremely elevated </a:t>
            </a:r>
            <a:r>
              <a:rPr lang="en-US" dirty="0"/>
              <a:t>in this autosomal recessive disorder.</a:t>
            </a:r>
          </a:p>
          <a:p>
            <a:pPr marL="0" indent="0">
              <a:buFont typeface="Wingdings 2" panose="05020102010507070707" pitchFamily="18" charset="2"/>
              <a:buNone/>
              <a:defRPr/>
            </a:pPr>
            <a:endParaRPr lang="en-US" dirty="0"/>
          </a:p>
          <a:p>
            <a:pPr>
              <a:defRPr/>
            </a:pPr>
            <a:r>
              <a:rPr lang="en-US" u="sng" dirty="0"/>
              <a:t>Most patients present during infancy</a:t>
            </a:r>
            <a:r>
              <a:rPr lang="en-US" dirty="0"/>
              <a:t>, although rickets in less severely affected patients might not be diagnosed until adulthood. Less-severe disease is associated with a partially functional vitamin D receptor.</a:t>
            </a:r>
            <a:endParaRPr lang="en-GB" dirty="0"/>
          </a:p>
        </p:txBody>
      </p:sp>
      <p:sp>
        <p:nvSpPr>
          <p:cNvPr id="19460" name="TextBox 3">
            <a:extLst>
              <a:ext uri="{FF2B5EF4-FFF2-40B4-BE49-F238E27FC236}">
                <a16:creationId xmlns:a16="http://schemas.microsoft.com/office/drawing/2014/main" id="{781772AD-5AD1-42D2-8E16-E7A62113C06C}"/>
              </a:ext>
            </a:extLst>
          </p:cNvPr>
          <p:cNvSpPr txBox="1">
            <a:spLocks noChangeArrowheads="1"/>
          </p:cNvSpPr>
          <p:nvPr/>
        </p:nvSpPr>
        <p:spPr bwMode="auto">
          <a:xfrm>
            <a:off x="1763713" y="6165850"/>
            <a:ext cx="43926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Comic Sans MS" panose="030F0702030302020204" pitchFamily="66" charset="0"/>
                <a:cs typeface="Arial" panose="020B0604020202020204" pitchFamily="34" charset="0"/>
              </a:defRPr>
            </a:lvl1pPr>
            <a:lvl2pPr marL="742950" indent="-285750">
              <a:defRPr b="1">
                <a:solidFill>
                  <a:schemeClr val="tx1"/>
                </a:solidFill>
                <a:latin typeface="Comic Sans MS" panose="030F0702030302020204" pitchFamily="66" charset="0"/>
                <a:cs typeface="Arial" panose="020B0604020202020204" pitchFamily="34" charset="0"/>
              </a:defRPr>
            </a:lvl2pPr>
            <a:lvl3pPr marL="1143000" indent="-228600">
              <a:defRPr b="1">
                <a:solidFill>
                  <a:schemeClr val="tx1"/>
                </a:solidFill>
                <a:latin typeface="Comic Sans MS" panose="030F0702030302020204" pitchFamily="66" charset="0"/>
                <a:cs typeface="Arial" panose="020B0604020202020204" pitchFamily="34" charset="0"/>
              </a:defRPr>
            </a:lvl3pPr>
            <a:lvl4pPr marL="1600200" indent="-228600">
              <a:defRPr b="1">
                <a:solidFill>
                  <a:schemeClr val="tx1"/>
                </a:solidFill>
                <a:latin typeface="Comic Sans MS" panose="030F0702030302020204" pitchFamily="66" charset="0"/>
                <a:cs typeface="Arial" panose="020B0604020202020204" pitchFamily="34" charset="0"/>
              </a:defRPr>
            </a:lvl4pPr>
            <a:lvl5pPr marL="2057400" indent="-228600">
              <a:defRPr b="1">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Comic Sans MS" panose="030F0702030302020204" pitchFamily="66" charset="0"/>
                <a:cs typeface="Arial" panose="020B0604020202020204" pitchFamily="34" charset="0"/>
              </a:defRPr>
            </a:lvl9pPr>
          </a:lstStyle>
          <a:p>
            <a:r>
              <a:rPr lang="en-US" altLang="es-ES"/>
              <a:t>Usually ass. With systemic and cutanous manifestations </a:t>
            </a:r>
            <a:endParaRPr lang="ar-JO" altLang="es-E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2080E115-CC24-4C32-90AB-5DEE8AB7CA2B}"/>
              </a:ext>
            </a:extLst>
          </p:cNvPr>
          <p:cNvSpPr>
            <a:spLocks noGrp="1"/>
          </p:cNvSpPr>
          <p:nvPr>
            <p:ph type="title"/>
          </p:nvPr>
        </p:nvSpPr>
        <p:spPr/>
        <p:txBody>
          <a:bodyPr/>
          <a:lstStyle/>
          <a:p>
            <a:r>
              <a:rPr lang="en-US" altLang="en-US">
                <a:cs typeface="Times New Roman" panose="02020603050405020304" pitchFamily="18" charset="0"/>
              </a:rPr>
              <a:t>Chronic Kidney Disease </a:t>
            </a:r>
            <a:br>
              <a:rPr lang="en-GB" altLang="en-US">
                <a:cs typeface="Times New Roman" panose="02020603050405020304" pitchFamily="18" charset="0"/>
              </a:rPr>
            </a:br>
            <a:endParaRPr lang="en-GB" altLang="en-US">
              <a:cs typeface="Times New Roman" panose="02020603050405020304" pitchFamily="18" charset="0"/>
            </a:endParaRPr>
          </a:p>
        </p:txBody>
      </p:sp>
      <p:sp>
        <p:nvSpPr>
          <p:cNvPr id="3" name="Content Placeholder 2">
            <a:extLst>
              <a:ext uri="{FF2B5EF4-FFF2-40B4-BE49-F238E27FC236}">
                <a16:creationId xmlns:a16="http://schemas.microsoft.com/office/drawing/2014/main" id="{94963E8A-CCD4-4C26-8BCF-D3063431FB16}"/>
              </a:ext>
            </a:extLst>
          </p:cNvPr>
          <p:cNvSpPr>
            <a:spLocks noGrp="1"/>
          </p:cNvSpPr>
          <p:nvPr>
            <p:ph idx="1"/>
          </p:nvPr>
        </p:nvSpPr>
        <p:spPr/>
        <p:txBody>
          <a:bodyPr/>
          <a:lstStyle/>
          <a:p>
            <a:pPr>
              <a:defRPr/>
            </a:pPr>
            <a:r>
              <a:rPr lang="en-US" dirty="0"/>
              <a:t>With chronic kidney disease, there is decreased activity of 1α-hydroxylase in the kidney, leading to diminished production of 1,25-D. In chronic kidney disease.</a:t>
            </a:r>
          </a:p>
          <a:p>
            <a:pPr marL="0" indent="0">
              <a:buFont typeface="Wingdings 2" panose="05020102010507070707" pitchFamily="18" charset="2"/>
              <a:buNone/>
              <a:defRPr/>
            </a:pPr>
            <a:endParaRPr lang="en-US" dirty="0"/>
          </a:p>
          <a:p>
            <a:pPr>
              <a:defRPr/>
            </a:pPr>
            <a:r>
              <a:rPr lang="en-US" dirty="0"/>
              <a:t>unlike the other causes of vitamin D deficiency, patients have </a:t>
            </a:r>
            <a:r>
              <a:rPr lang="en-US" u="sng" dirty="0"/>
              <a:t>hyperphosphatemia</a:t>
            </a:r>
            <a:r>
              <a:rPr lang="en-US" dirty="0"/>
              <a:t> as a result of decreased renal excretion.</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B78F510E-434E-424D-B031-F94D1ABE9DD4}"/>
              </a:ext>
            </a:extLst>
          </p:cNvPr>
          <p:cNvSpPr>
            <a:spLocks noGrp="1"/>
          </p:cNvSpPr>
          <p:nvPr>
            <p:ph type="title"/>
          </p:nvPr>
        </p:nvSpPr>
        <p:spPr/>
        <p:txBody>
          <a:bodyPr/>
          <a:lstStyle/>
          <a:p>
            <a:r>
              <a:rPr lang="en-US" altLang="en-US">
                <a:cs typeface="Times New Roman" panose="02020603050405020304" pitchFamily="18" charset="0"/>
              </a:rPr>
              <a:t>CALCIUM DEFICIENCY</a:t>
            </a:r>
            <a:br>
              <a:rPr lang="en-GB" altLang="en-US">
                <a:cs typeface="Times New Roman" panose="02020603050405020304" pitchFamily="18" charset="0"/>
              </a:rPr>
            </a:br>
            <a:endParaRPr lang="en-GB" altLang="en-US">
              <a:cs typeface="Times New Roman" panose="02020603050405020304" pitchFamily="18" charset="0"/>
            </a:endParaRPr>
          </a:p>
        </p:txBody>
      </p:sp>
      <p:sp>
        <p:nvSpPr>
          <p:cNvPr id="3" name="Content Placeholder 2">
            <a:extLst>
              <a:ext uri="{FF2B5EF4-FFF2-40B4-BE49-F238E27FC236}">
                <a16:creationId xmlns:a16="http://schemas.microsoft.com/office/drawing/2014/main" id="{7A008E02-6101-4632-92DF-BE3B1F75A2FE}"/>
              </a:ext>
            </a:extLst>
          </p:cNvPr>
          <p:cNvSpPr>
            <a:spLocks noGrp="1"/>
          </p:cNvSpPr>
          <p:nvPr>
            <p:ph idx="1"/>
          </p:nvPr>
        </p:nvSpPr>
        <p:spPr>
          <a:xfrm>
            <a:off x="457200" y="1341438"/>
            <a:ext cx="8229600" cy="4983162"/>
          </a:xfrm>
        </p:spPr>
        <p:txBody>
          <a:bodyPr>
            <a:normAutofit fontScale="92500" lnSpcReduction="10000"/>
          </a:bodyPr>
          <a:lstStyle/>
          <a:p>
            <a:pPr>
              <a:defRPr/>
            </a:pPr>
            <a:r>
              <a:rPr lang="en-US" dirty="0"/>
              <a:t>Etiology:</a:t>
            </a:r>
          </a:p>
          <a:p>
            <a:pPr marL="0" indent="0">
              <a:buFont typeface="Wingdings 2" panose="05020102010507070707" pitchFamily="18" charset="2"/>
              <a:buNone/>
              <a:defRPr/>
            </a:pPr>
            <a:r>
              <a:rPr lang="en-US" dirty="0">
                <a:solidFill>
                  <a:srgbClr val="FF0000"/>
                </a:solidFill>
              </a:rPr>
              <a:t>1- </a:t>
            </a:r>
            <a:r>
              <a:rPr lang="en-US" dirty="0"/>
              <a:t>To inadequate dietary calcium, this form of rickets develops after children have been weaned from breast milk or formula and is more likely to occur in children who are weaned early, because breast milk and formula are excellent sources of calcium.</a:t>
            </a:r>
          </a:p>
          <a:p>
            <a:pPr marL="0" indent="0">
              <a:buFont typeface="Wingdings 2" panose="05020102010507070707" pitchFamily="18" charset="2"/>
              <a:buNone/>
              <a:defRPr/>
            </a:pPr>
            <a:endParaRPr lang="en-US" dirty="0"/>
          </a:p>
          <a:p>
            <a:pPr marL="0" indent="0">
              <a:buFont typeface="Wingdings 2" panose="05020102010507070707" pitchFamily="18" charset="2"/>
              <a:buNone/>
              <a:defRPr/>
            </a:pPr>
            <a:r>
              <a:rPr lang="en-US" dirty="0">
                <a:solidFill>
                  <a:srgbClr val="FF0000"/>
                </a:solidFill>
              </a:rPr>
              <a:t>2</a:t>
            </a:r>
            <a:r>
              <a:rPr lang="en-GB" dirty="0">
                <a:solidFill>
                  <a:srgbClr val="FF0000"/>
                </a:solidFill>
              </a:rPr>
              <a:t>- </a:t>
            </a:r>
            <a:r>
              <a:rPr lang="en-US" dirty="0"/>
              <a:t>Decrease absorption of dietary calcium by; oxalate, and phosphate.</a:t>
            </a:r>
          </a:p>
          <a:p>
            <a:pPr marL="0" indent="0">
              <a:buFont typeface="Wingdings 2" panose="05020102010507070707" pitchFamily="18" charset="2"/>
              <a:buNone/>
              <a:defRPr/>
            </a:pPr>
            <a:endParaRPr lang="en-US" dirty="0"/>
          </a:p>
          <a:p>
            <a:pPr marL="0" indent="0">
              <a:buFont typeface="Wingdings 2" panose="05020102010507070707" pitchFamily="18" charset="2"/>
              <a:buNone/>
              <a:defRPr/>
            </a:pPr>
            <a:r>
              <a:rPr lang="en-US" dirty="0">
                <a:solidFill>
                  <a:srgbClr val="FF0000"/>
                </a:solidFill>
              </a:rPr>
              <a:t>3- </a:t>
            </a:r>
            <a:r>
              <a:rPr lang="en-US" dirty="0"/>
              <a:t>Malabsorption of calcium can occur in celiac disease, intestinal abetalipoproteinemia, and after small bowel resection.</a:t>
            </a:r>
          </a:p>
          <a:p>
            <a:pPr marL="0" indent="0">
              <a:buFont typeface="Wingdings 2" panose="05020102010507070707" pitchFamily="18" charset="2"/>
              <a:buNone/>
              <a:defRPr/>
            </a:pPr>
            <a:r>
              <a:rPr lang="en-US" dirty="0">
                <a:solidFill>
                  <a:srgbClr val="FF0000"/>
                </a:solidFill>
              </a:rPr>
              <a:t>4- low PTH </a:t>
            </a:r>
            <a:endParaRPr lang="en-GB" dirty="0">
              <a:solidFill>
                <a:srgbClr val="FF0000"/>
              </a:solidFill>
            </a:endParaRPr>
          </a:p>
          <a:p>
            <a:pPr marL="0" indent="0">
              <a:buFont typeface="Wingdings 2" panose="05020102010507070707" pitchFamily="18" charset="2"/>
              <a:buNone/>
              <a:defRPr/>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836FC56B-C893-4A95-A2BB-B70D6FBE4DFF}"/>
              </a:ext>
            </a:extLst>
          </p:cNvPr>
          <p:cNvSpPr>
            <a:spLocks noGrp="1"/>
          </p:cNvSpPr>
          <p:nvPr>
            <p:ph type="title"/>
          </p:nvPr>
        </p:nvSpPr>
        <p:spPr/>
        <p:txBody>
          <a:bodyPr/>
          <a:lstStyle/>
          <a:p>
            <a:pPr algn="ctr"/>
            <a:r>
              <a:rPr lang="en-US" altLang="en-US">
                <a:cs typeface="Times New Roman" panose="02020603050405020304" pitchFamily="18" charset="0"/>
              </a:rPr>
              <a:t>Rickets </a:t>
            </a:r>
            <a:endParaRPr lang="en-GB" altLang="en-US">
              <a:cs typeface="Times New Roman" panose="02020603050405020304" pitchFamily="18" charset="0"/>
            </a:endParaRPr>
          </a:p>
        </p:txBody>
      </p:sp>
      <p:sp>
        <p:nvSpPr>
          <p:cNvPr id="4099" name="Content Placeholder 2">
            <a:extLst>
              <a:ext uri="{FF2B5EF4-FFF2-40B4-BE49-F238E27FC236}">
                <a16:creationId xmlns:a16="http://schemas.microsoft.com/office/drawing/2014/main" id="{78023550-BFC3-4A69-9EAF-215C6FE5A9BE}"/>
              </a:ext>
            </a:extLst>
          </p:cNvPr>
          <p:cNvSpPr>
            <a:spLocks noGrp="1"/>
          </p:cNvSpPr>
          <p:nvPr>
            <p:ph idx="1"/>
          </p:nvPr>
        </p:nvSpPr>
        <p:spPr/>
        <p:txBody>
          <a:bodyPr/>
          <a:lstStyle/>
          <a:p>
            <a:r>
              <a:rPr lang="en-US" altLang="en-US">
                <a:cs typeface="Arial" panose="020B0604020202020204" pitchFamily="34" charset="0"/>
              </a:rPr>
              <a:t>Bone consists of a protein matrix called </a:t>
            </a:r>
            <a:r>
              <a:rPr lang="en-US" altLang="en-US" i="1">
                <a:cs typeface="Arial" panose="020B0604020202020204" pitchFamily="34" charset="0"/>
              </a:rPr>
              <a:t>osteoid </a:t>
            </a:r>
            <a:r>
              <a:rPr lang="en-US" altLang="en-US">
                <a:cs typeface="Arial" panose="020B0604020202020204" pitchFamily="34" charset="0"/>
              </a:rPr>
              <a:t>and a mineral phase, principally composed of calcium and phosphate.</a:t>
            </a:r>
          </a:p>
          <a:p>
            <a:endParaRPr lang="en-US" altLang="en-US">
              <a:cs typeface="Arial" panose="020B0604020202020204" pitchFamily="34" charset="0"/>
            </a:endParaRPr>
          </a:p>
          <a:p>
            <a:r>
              <a:rPr lang="en-US" altLang="en-US">
                <a:cs typeface="Arial" panose="020B0604020202020204" pitchFamily="34" charset="0"/>
              </a:rPr>
              <a:t> Rickets is a disease of growing bone that is caused by unmineralized matrix at the growth plates and occurs in children only before fusion of the epiphyses</a:t>
            </a:r>
          </a:p>
          <a:p>
            <a:endParaRPr lang="en-US" altLang="en-US">
              <a:cs typeface="Arial" panose="020B0604020202020204" pitchFamily="34" charset="0"/>
            </a:endParaRPr>
          </a:p>
          <a:p>
            <a:r>
              <a:rPr lang="en-US" altLang="en-US">
                <a:cs typeface="Arial" panose="020B0604020202020204" pitchFamily="34" charset="0"/>
              </a:rPr>
              <a:t> Rickets is principally caused by vitamin D </a:t>
            </a:r>
            <a:endParaRPr lang="en-GB" altLang="en-US">
              <a:cs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D3D6C965-C3D6-482E-83F7-F6601D8C60F2}"/>
              </a:ext>
            </a:extLst>
          </p:cNvPr>
          <p:cNvSpPr>
            <a:spLocks noGrp="1"/>
          </p:cNvSpPr>
          <p:nvPr>
            <p:ph type="title"/>
          </p:nvPr>
        </p:nvSpPr>
        <p:spPr>
          <a:xfrm>
            <a:off x="439738" y="115888"/>
            <a:ext cx="8229600" cy="1143000"/>
          </a:xfrm>
        </p:spPr>
        <p:txBody>
          <a:bodyPr/>
          <a:lstStyle/>
          <a:p>
            <a:r>
              <a:rPr lang="en-US" altLang="en-US">
                <a:cs typeface="Times New Roman" panose="02020603050405020304" pitchFamily="18" charset="0"/>
              </a:rPr>
              <a:t>PHOSPHOROUS DEFICIENCY</a:t>
            </a:r>
            <a:endParaRPr lang="en-GB" altLang="en-US">
              <a:cs typeface="Times New Roman" panose="02020603050405020304" pitchFamily="18" charset="0"/>
            </a:endParaRPr>
          </a:p>
        </p:txBody>
      </p:sp>
      <p:sp>
        <p:nvSpPr>
          <p:cNvPr id="3" name="Content Placeholder 2">
            <a:extLst>
              <a:ext uri="{FF2B5EF4-FFF2-40B4-BE49-F238E27FC236}">
                <a16:creationId xmlns:a16="http://schemas.microsoft.com/office/drawing/2014/main" id="{96795DE9-E7FE-46A5-9FD6-F749DD2CC515}"/>
              </a:ext>
            </a:extLst>
          </p:cNvPr>
          <p:cNvSpPr>
            <a:spLocks noGrp="1"/>
          </p:cNvSpPr>
          <p:nvPr>
            <p:ph idx="1"/>
          </p:nvPr>
        </p:nvSpPr>
        <p:spPr>
          <a:xfrm>
            <a:off x="439738" y="1557338"/>
            <a:ext cx="8229600" cy="4679950"/>
          </a:xfrm>
        </p:spPr>
        <p:txBody>
          <a:bodyPr>
            <a:normAutofit fontScale="85000" lnSpcReduction="20000"/>
          </a:bodyPr>
          <a:lstStyle/>
          <a:p>
            <a:pPr>
              <a:defRPr/>
            </a:pPr>
            <a:r>
              <a:rPr lang="en-US" dirty="0"/>
              <a:t>Caused by:</a:t>
            </a:r>
          </a:p>
          <a:p>
            <a:pPr marL="0" indent="0">
              <a:buFont typeface="Wingdings 2" panose="05020102010507070707" pitchFamily="18" charset="2"/>
              <a:buNone/>
              <a:defRPr/>
            </a:pPr>
            <a:r>
              <a:rPr lang="en-US" dirty="0">
                <a:solidFill>
                  <a:srgbClr val="FF0000"/>
                </a:solidFill>
              </a:rPr>
              <a:t>1-</a:t>
            </a:r>
            <a:r>
              <a:rPr lang="en-US" dirty="0"/>
              <a:t> Inadequate Intake: </a:t>
            </a:r>
            <a:br>
              <a:rPr lang="en-US" dirty="0"/>
            </a:br>
            <a:r>
              <a:rPr lang="en-US" dirty="0"/>
              <a:t>Isolated malabsorption of phosphorus occurs in patients with long term use of aluminum-containing antacids.</a:t>
            </a:r>
          </a:p>
          <a:p>
            <a:pPr marL="0" indent="0">
              <a:buFont typeface="Wingdings 2" panose="05020102010507070707" pitchFamily="18" charset="2"/>
              <a:buNone/>
              <a:defRPr/>
            </a:pPr>
            <a:endParaRPr lang="en-US" dirty="0"/>
          </a:p>
          <a:p>
            <a:pPr marL="0" indent="0">
              <a:buFont typeface="Wingdings 2" panose="05020102010507070707" pitchFamily="18" charset="2"/>
              <a:buNone/>
              <a:defRPr/>
            </a:pPr>
            <a:r>
              <a:rPr lang="en-US" dirty="0">
                <a:solidFill>
                  <a:srgbClr val="FF0000"/>
                </a:solidFill>
              </a:rPr>
              <a:t>2- </a:t>
            </a:r>
            <a:r>
              <a:rPr lang="en-US" dirty="0"/>
              <a:t>X-Linked </a:t>
            </a:r>
            <a:r>
              <a:rPr lang="en-US" dirty="0" err="1"/>
              <a:t>Hypophosphatemic</a:t>
            </a:r>
            <a:r>
              <a:rPr lang="en-US" dirty="0"/>
              <a:t> Rickets:</a:t>
            </a:r>
            <a:br>
              <a:rPr lang="en-US" dirty="0"/>
            </a:br>
            <a:r>
              <a:rPr lang="en-US" dirty="0"/>
              <a:t>Among the genetic disorders causing rickets because of hypophosphatemia, X-linked </a:t>
            </a:r>
            <a:r>
              <a:rPr lang="en-US" dirty="0" err="1"/>
              <a:t>hypophosphatemic</a:t>
            </a:r>
            <a:r>
              <a:rPr lang="en-US" dirty="0"/>
              <a:t> rickets (XLH) is the most common, The defective gene is on the X chromosome, but female carriers are affected, so it is an X-linked dominant disorder. have an indirect role in inactivating </a:t>
            </a:r>
            <a:r>
              <a:rPr lang="en-US" b="1" dirty="0">
                <a:solidFill>
                  <a:srgbClr val="FF0000"/>
                </a:solidFill>
              </a:rPr>
              <a:t>FGF-23</a:t>
            </a:r>
            <a:r>
              <a:rPr lang="en-US" dirty="0"/>
              <a:t>. lead to increased levels of FGF-23. Because the actions of FGF-23 include </a:t>
            </a:r>
            <a:r>
              <a:rPr lang="en-US" u="sng" dirty="0"/>
              <a:t>inhibition of phosphate reabsorption in the proximal tubule</a:t>
            </a:r>
            <a:r>
              <a:rPr lang="en-US" dirty="0"/>
              <a:t>, </a:t>
            </a:r>
            <a:r>
              <a:rPr lang="en-US" u="sng" dirty="0"/>
              <a:t>phosphate excretion is increased</a:t>
            </a:r>
            <a:r>
              <a:rPr lang="en-US" dirty="0"/>
              <a:t>. FGF-23 also inhibits renal 1α-hydroxylase, leading to decreased production of 1,25-D..</a:t>
            </a:r>
          </a:p>
          <a:p>
            <a:pPr marL="0" indent="0">
              <a:buFont typeface="Wingdings 2" panose="05020102010507070707" pitchFamily="18" charset="2"/>
              <a:buNone/>
              <a:defRPr/>
            </a:pPr>
            <a:endParaRPr lang="en-GB" dirty="0"/>
          </a:p>
          <a:p>
            <a:pPr marL="0" indent="0">
              <a:buFont typeface="Wingdings 2" panose="05020102010507070707" pitchFamily="18" charset="2"/>
              <a:buNone/>
              <a:defRPr/>
            </a:pPr>
            <a:endParaRPr lang="en-GB" dirty="0"/>
          </a:p>
        </p:txBody>
      </p:sp>
      <p:sp>
        <p:nvSpPr>
          <p:cNvPr id="22532" name="TextBox 4">
            <a:extLst>
              <a:ext uri="{FF2B5EF4-FFF2-40B4-BE49-F238E27FC236}">
                <a16:creationId xmlns:a16="http://schemas.microsoft.com/office/drawing/2014/main" id="{F8A73240-625E-4EC9-B336-34F11159ECF9}"/>
              </a:ext>
            </a:extLst>
          </p:cNvPr>
          <p:cNvSpPr txBox="1">
            <a:spLocks noChangeArrowheads="1"/>
          </p:cNvSpPr>
          <p:nvPr/>
        </p:nvSpPr>
        <p:spPr bwMode="auto">
          <a:xfrm>
            <a:off x="2771775" y="5934075"/>
            <a:ext cx="525621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Comic Sans MS" panose="030F0702030302020204" pitchFamily="66" charset="0"/>
                <a:cs typeface="Arial" panose="020B0604020202020204" pitchFamily="34" charset="0"/>
              </a:defRPr>
            </a:lvl1pPr>
            <a:lvl2pPr marL="742950" indent="-285750">
              <a:defRPr b="1">
                <a:solidFill>
                  <a:schemeClr val="tx1"/>
                </a:solidFill>
                <a:latin typeface="Comic Sans MS" panose="030F0702030302020204" pitchFamily="66" charset="0"/>
                <a:cs typeface="Arial" panose="020B0604020202020204" pitchFamily="34" charset="0"/>
              </a:defRPr>
            </a:lvl2pPr>
            <a:lvl3pPr marL="1143000" indent="-228600">
              <a:defRPr b="1">
                <a:solidFill>
                  <a:schemeClr val="tx1"/>
                </a:solidFill>
                <a:latin typeface="Comic Sans MS" panose="030F0702030302020204" pitchFamily="66" charset="0"/>
                <a:cs typeface="Arial" panose="020B0604020202020204" pitchFamily="34" charset="0"/>
              </a:defRPr>
            </a:lvl3pPr>
            <a:lvl4pPr marL="1600200" indent="-228600">
              <a:defRPr b="1">
                <a:solidFill>
                  <a:schemeClr val="tx1"/>
                </a:solidFill>
                <a:latin typeface="Comic Sans MS" panose="030F0702030302020204" pitchFamily="66" charset="0"/>
                <a:cs typeface="Arial" panose="020B0604020202020204" pitchFamily="34" charset="0"/>
              </a:defRPr>
            </a:lvl4pPr>
            <a:lvl5pPr marL="2057400" indent="-228600">
              <a:defRPr b="1">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Comic Sans MS" panose="030F0702030302020204" pitchFamily="66" charset="0"/>
                <a:cs typeface="Arial" panose="020B0604020202020204" pitchFamily="34" charset="0"/>
              </a:defRPr>
            </a:lvl9pPr>
          </a:lstStyle>
          <a:p>
            <a:r>
              <a:rPr lang="en-US" altLang="es-ES"/>
              <a:t>Hyperphosphaturia : this distinuish hypophosphatemia of renal cause from other causes of hypo phospatemia</a:t>
            </a:r>
            <a:endParaRPr lang="ar-JO" altLang="es-ES"/>
          </a:p>
        </p:txBody>
      </p:sp>
      <p:sp>
        <p:nvSpPr>
          <p:cNvPr id="22533" name="TextBox 5">
            <a:extLst>
              <a:ext uri="{FF2B5EF4-FFF2-40B4-BE49-F238E27FC236}">
                <a16:creationId xmlns:a16="http://schemas.microsoft.com/office/drawing/2014/main" id="{02C40A53-E378-4E90-93BC-B4BFEE7D5BBC}"/>
              </a:ext>
            </a:extLst>
          </p:cNvPr>
          <p:cNvSpPr txBox="1">
            <a:spLocks noChangeArrowheads="1"/>
          </p:cNvSpPr>
          <p:nvPr/>
        </p:nvSpPr>
        <p:spPr bwMode="auto">
          <a:xfrm>
            <a:off x="3635375" y="0"/>
            <a:ext cx="32400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Comic Sans MS" panose="030F0702030302020204" pitchFamily="66" charset="0"/>
                <a:cs typeface="Arial" panose="020B0604020202020204" pitchFamily="34" charset="0"/>
              </a:defRPr>
            </a:lvl1pPr>
            <a:lvl2pPr marL="742950" indent="-285750">
              <a:defRPr b="1">
                <a:solidFill>
                  <a:schemeClr val="tx1"/>
                </a:solidFill>
                <a:latin typeface="Comic Sans MS" panose="030F0702030302020204" pitchFamily="66" charset="0"/>
                <a:cs typeface="Arial" panose="020B0604020202020204" pitchFamily="34" charset="0"/>
              </a:defRPr>
            </a:lvl2pPr>
            <a:lvl3pPr marL="1143000" indent="-228600">
              <a:defRPr b="1">
                <a:solidFill>
                  <a:schemeClr val="tx1"/>
                </a:solidFill>
                <a:latin typeface="Comic Sans MS" panose="030F0702030302020204" pitchFamily="66" charset="0"/>
                <a:cs typeface="Arial" panose="020B0604020202020204" pitchFamily="34" charset="0"/>
              </a:defRPr>
            </a:lvl3pPr>
            <a:lvl4pPr marL="1600200" indent="-228600">
              <a:defRPr b="1">
                <a:solidFill>
                  <a:schemeClr val="tx1"/>
                </a:solidFill>
                <a:latin typeface="Comic Sans MS" panose="030F0702030302020204" pitchFamily="66" charset="0"/>
                <a:cs typeface="Arial" panose="020B0604020202020204" pitchFamily="34" charset="0"/>
              </a:defRPr>
            </a:lvl4pPr>
            <a:lvl5pPr marL="2057400" indent="-228600">
              <a:defRPr b="1">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Comic Sans MS" panose="030F0702030302020204" pitchFamily="66" charset="0"/>
                <a:cs typeface="Arial" panose="020B0604020202020204" pitchFamily="34" charset="0"/>
              </a:defRPr>
            </a:lvl9pPr>
          </a:lstStyle>
          <a:p>
            <a:r>
              <a:rPr lang="en-US" altLang="es-ES"/>
              <a:t>Hypophosphatemic rickets</a:t>
            </a:r>
            <a:endParaRPr lang="ar-JO" altLang="es-E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D5088C8A-E56B-4AF9-AB0B-DF2D3B046D16}"/>
              </a:ext>
            </a:extLst>
          </p:cNvPr>
          <p:cNvSpPr>
            <a:spLocks noGrp="1"/>
          </p:cNvSpPr>
          <p:nvPr>
            <p:ph type="title"/>
          </p:nvPr>
        </p:nvSpPr>
        <p:spPr/>
        <p:txBody>
          <a:bodyPr/>
          <a:lstStyle/>
          <a:p>
            <a:r>
              <a:rPr lang="en-US" altLang="es-ES" sz="3200">
                <a:cs typeface="Times New Roman" panose="02020603050405020304" pitchFamily="18" charset="0"/>
              </a:rPr>
              <a:t>DDX of x-linked hypophosphatemic rickets </a:t>
            </a:r>
            <a:endParaRPr lang="ar-JO" altLang="es-ES" sz="3200"/>
          </a:p>
        </p:txBody>
      </p:sp>
      <p:sp>
        <p:nvSpPr>
          <p:cNvPr id="23555" name="Content Placeholder 2">
            <a:extLst>
              <a:ext uri="{FF2B5EF4-FFF2-40B4-BE49-F238E27FC236}">
                <a16:creationId xmlns:a16="http://schemas.microsoft.com/office/drawing/2014/main" id="{141EB70F-5ED2-47B4-A79D-4B74AE3A1FB9}"/>
              </a:ext>
            </a:extLst>
          </p:cNvPr>
          <p:cNvSpPr>
            <a:spLocks noGrp="1"/>
          </p:cNvSpPr>
          <p:nvPr>
            <p:ph idx="1"/>
          </p:nvPr>
        </p:nvSpPr>
        <p:spPr/>
        <p:txBody>
          <a:bodyPr/>
          <a:lstStyle/>
          <a:p>
            <a:r>
              <a:rPr lang="en-US" altLang="es-ES">
                <a:cs typeface="Arial" panose="020B0604020202020204" pitchFamily="34" charset="0"/>
              </a:rPr>
              <a:t>RTA : problem in the proxymal tubules &gt; lose of ca , p , and metabolic acidosis </a:t>
            </a:r>
          </a:p>
          <a:p>
            <a:r>
              <a:rPr lang="en-US" altLang="es-ES">
                <a:cs typeface="Arial" panose="020B0604020202020204" pitchFamily="34" charset="0"/>
              </a:rPr>
              <a:t>Fanconi disease : hypocalcemia and hypophosphatemia causes rickets </a:t>
            </a:r>
          </a:p>
          <a:p>
            <a:r>
              <a:rPr lang="en-US" altLang="es-ES">
                <a:cs typeface="Arial" panose="020B0604020202020204" pitchFamily="34" charset="0"/>
              </a:rPr>
              <a:t>You can differntiate them , here there is metabolic acidosis , here there are ca k loss in urine in addition to p</a:t>
            </a:r>
          </a:p>
          <a:p>
            <a:endParaRPr lang="ar-JO" altLang="es-ES"/>
          </a:p>
        </p:txBody>
      </p:sp>
      <p:sp>
        <p:nvSpPr>
          <p:cNvPr id="23556" name="TextBox 3">
            <a:extLst>
              <a:ext uri="{FF2B5EF4-FFF2-40B4-BE49-F238E27FC236}">
                <a16:creationId xmlns:a16="http://schemas.microsoft.com/office/drawing/2014/main" id="{5A63F298-E5E6-4F3E-8B8C-EC4B0D74B0B7}"/>
              </a:ext>
            </a:extLst>
          </p:cNvPr>
          <p:cNvSpPr txBox="1">
            <a:spLocks noChangeArrowheads="1"/>
          </p:cNvSpPr>
          <p:nvPr/>
        </p:nvSpPr>
        <p:spPr bwMode="auto">
          <a:xfrm>
            <a:off x="1476375" y="5876925"/>
            <a:ext cx="51117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Comic Sans MS" panose="030F0702030302020204" pitchFamily="66" charset="0"/>
                <a:cs typeface="Arial" panose="020B0604020202020204" pitchFamily="34" charset="0"/>
              </a:defRPr>
            </a:lvl1pPr>
            <a:lvl2pPr marL="742950" indent="-285750">
              <a:defRPr b="1">
                <a:solidFill>
                  <a:schemeClr val="tx1"/>
                </a:solidFill>
                <a:latin typeface="Comic Sans MS" panose="030F0702030302020204" pitchFamily="66" charset="0"/>
                <a:cs typeface="Arial" panose="020B0604020202020204" pitchFamily="34" charset="0"/>
              </a:defRPr>
            </a:lvl2pPr>
            <a:lvl3pPr marL="1143000" indent="-228600">
              <a:defRPr b="1">
                <a:solidFill>
                  <a:schemeClr val="tx1"/>
                </a:solidFill>
                <a:latin typeface="Comic Sans MS" panose="030F0702030302020204" pitchFamily="66" charset="0"/>
                <a:cs typeface="Arial" panose="020B0604020202020204" pitchFamily="34" charset="0"/>
              </a:defRPr>
            </a:lvl3pPr>
            <a:lvl4pPr marL="1600200" indent="-228600">
              <a:defRPr b="1">
                <a:solidFill>
                  <a:schemeClr val="tx1"/>
                </a:solidFill>
                <a:latin typeface="Comic Sans MS" panose="030F0702030302020204" pitchFamily="66" charset="0"/>
                <a:cs typeface="Arial" panose="020B0604020202020204" pitchFamily="34" charset="0"/>
              </a:defRPr>
            </a:lvl4pPr>
            <a:lvl5pPr marL="2057400" indent="-228600">
              <a:defRPr b="1">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Comic Sans MS" panose="030F0702030302020204" pitchFamily="66" charset="0"/>
                <a:cs typeface="Arial" panose="020B0604020202020204" pitchFamily="34" charset="0"/>
              </a:defRPr>
            </a:lvl9pPr>
          </a:lstStyle>
          <a:p>
            <a:r>
              <a:rPr lang="en-US" altLang="es-ES"/>
              <a:t>So calcium level, if low ok , but if normal this dosent exckude rickets </a:t>
            </a:r>
            <a:endParaRPr lang="ar-JO" altLang="es-E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4EA0DB11-0902-415E-A258-6D1A09123BD0}"/>
              </a:ext>
            </a:extLst>
          </p:cNvPr>
          <p:cNvSpPr>
            <a:spLocks noGrp="1"/>
          </p:cNvSpPr>
          <p:nvPr>
            <p:ph type="title"/>
          </p:nvPr>
        </p:nvSpPr>
        <p:spPr>
          <a:xfrm>
            <a:off x="323850" y="2565400"/>
            <a:ext cx="8229600" cy="1143000"/>
          </a:xfrm>
        </p:spPr>
        <p:txBody>
          <a:bodyPr/>
          <a:lstStyle/>
          <a:p>
            <a:endParaRPr lang="en-GB" altLang="en-US">
              <a:cs typeface="Times New Roman" panose="02020603050405020304" pitchFamily="18" charset="0"/>
            </a:endParaRPr>
          </a:p>
        </p:txBody>
      </p:sp>
      <p:pic>
        <p:nvPicPr>
          <p:cNvPr id="24579" name="Content Placeholder 4">
            <a:extLst>
              <a:ext uri="{FF2B5EF4-FFF2-40B4-BE49-F238E27FC236}">
                <a16:creationId xmlns:a16="http://schemas.microsoft.com/office/drawing/2014/main" id="{F72C28BA-48F1-48DF-8D25-F1963883FFD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0" y="0"/>
            <a:ext cx="9144000" cy="685800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A74E0-A52A-4C1D-B0C2-D75DFD6CD986}"/>
              </a:ext>
            </a:extLst>
          </p:cNvPr>
          <p:cNvSpPr>
            <a:spLocks noGrp="1"/>
          </p:cNvSpPr>
          <p:nvPr>
            <p:ph type="title"/>
          </p:nvPr>
        </p:nvSpPr>
        <p:spPr>
          <a:xfrm>
            <a:off x="434975" y="692150"/>
            <a:ext cx="8229600" cy="1143000"/>
          </a:xfrm>
        </p:spPr>
        <p:txBody>
          <a:bodyPr>
            <a:normAutofit fontScale="90000"/>
          </a:bodyPr>
          <a:lstStyle/>
          <a:p>
            <a:pPr algn="ctr">
              <a:defRPr/>
            </a:pPr>
            <a:br>
              <a:rPr lang="en-US" dirty="0"/>
            </a:br>
            <a:br>
              <a:rPr lang="en-US" dirty="0"/>
            </a:br>
            <a:r>
              <a:rPr lang="en-US" dirty="0"/>
              <a:t>Etiology</a:t>
            </a:r>
            <a:br>
              <a:rPr lang="en-GB" dirty="0"/>
            </a:br>
            <a:endParaRPr lang="en-GB" dirty="0"/>
          </a:p>
        </p:txBody>
      </p:sp>
      <p:sp>
        <p:nvSpPr>
          <p:cNvPr id="7" name="Content Placeholder 6">
            <a:extLst>
              <a:ext uri="{FF2B5EF4-FFF2-40B4-BE49-F238E27FC236}">
                <a16:creationId xmlns:a16="http://schemas.microsoft.com/office/drawing/2014/main" id="{8C99B82B-6D3B-47AE-AAE4-038E6F864F65}"/>
              </a:ext>
            </a:extLst>
          </p:cNvPr>
          <p:cNvSpPr>
            <a:spLocks noGrp="1"/>
          </p:cNvSpPr>
          <p:nvPr>
            <p:ph idx="1"/>
          </p:nvPr>
        </p:nvSpPr>
        <p:spPr>
          <a:xfrm>
            <a:off x="457200" y="1935163"/>
            <a:ext cx="4114800" cy="4389437"/>
          </a:xfrm>
        </p:spPr>
        <p:txBody>
          <a:bodyPr/>
          <a:lstStyle/>
          <a:p>
            <a:pPr>
              <a:defRPr/>
            </a:pPr>
            <a:r>
              <a:rPr lang="en-US" dirty="0"/>
              <a:t>Rickets caused by:</a:t>
            </a:r>
          </a:p>
          <a:p>
            <a:pPr marL="0" indent="0">
              <a:buFont typeface="Wingdings 2" panose="05020102010507070707" pitchFamily="18" charset="2"/>
              <a:buNone/>
              <a:defRPr/>
            </a:pPr>
            <a:r>
              <a:rPr lang="en-US" dirty="0"/>
              <a:t>1-Vitamin D disorders</a:t>
            </a:r>
            <a:endParaRPr lang="en-GB" dirty="0"/>
          </a:p>
          <a:p>
            <a:pPr marL="0" indent="0">
              <a:buFont typeface="Wingdings 2" panose="05020102010507070707" pitchFamily="18" charset="2"/>
              <a:buNone/>
              <a:defRPr/>
            </a:pPr>
            <a:r>
              <a:rPr lang="en-US" dirty="0"/>
              <a:t>2-Calcium deficiency</a:t>
            </a:r>
            <a:endParaRPr lang="en-GB" dirty="0"/>
          </a:p>
          <a:p>
            <a:pPr marL="0" indent="0">
              <a:buFont typeface="Wingdings 2" panose="05020102010507070707" pitchFamily="18" charset="2"/>
              <a:buNone/>
              <a:defRPr/>
            </a:pPr>
            <a:r>
              <a:rPr lang="en-US" dirty="0"/>
              <a:t>3-Phosphorous deficiency</a:t>
            </a:r>
            <a:endParaRPr lang="en-GB" dirty="0"/>
          </a:p>
          <a:p>
            <a:pPr marL="0" indent="0">
              <a:buFont typeface="Wingdings 2" panose="05020102010507070707" pitchFamily="18" charset="2"/>
              <a:buNone/>
              <a:defRPr/>
            </a:pPr>
            <a:r>
              <a:rPr lang="en-US" dirty="0"/>
              <a:t>4-Distal renal tubular acidosis.</a:t>
            </a:r>
            <a:endParaRPr lang="en-GB" dirty="0"/>
          </a:p>
          <a:p>
            <a:pPr marL="0" indent="0">
              <a:buFont typeface="Wingdings 2" panose="05020102010507070707" pitchFamily="18" charset="2"/>
              <a:buNone/>
              <a:defRPr/>
            </a:pPr>
            <a:r>
              <a:rPr lang="en-US" dirty="0"/>
              <a:t> </a:t>
            </a:r>
            <a:endParaRPr lang="en-GB" dirty="0"/>
          </a:p>
          <a:p>
            <a:pPr marL="0" indent="0">
              <a:buFont typeface="Wingdings 2" panose="05020102010507070707" pitchFamily="18" charset="2"/>
              <a:buNone/>
              <a:defRPr/>
            </a:pPr>
            <a:endParaRPr lang="en-GB" dirty="0"/>
          </a:p>
        </p:txBody>
      </p:sp>
      <p:pic>
        <p:nvPicPr>
          <p:cNvPr id="5124" name="Picture 8">
            <a:extLst>
              <a:ext uri="{FF2B5EF4-FFF2-40B4-BE49-F238E27FC236}">
                <a16:creationId xmlns:a16="http://schemas.microsoft.com/office/drawing/2014/main" id="{1284FD83-E98A-4E5E-93CB-0EDC904EE0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0200" y="1835150"/>
            <a:ext cx="4938713" cy="5022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FF86D03A-6B2A-4F96-9FA4-8E01E952D545}"/>
              </a:ext>
            </a:extLst>
          </p:cNvPr>
          <p:cNvSpPr>
            <a:spLocks noGrp="1"/>
          </p:cNvSpPr>
          <p:nvPr>
            <p:ph type="title"/>
          </p:nvPr>
        </p:nvSpPr>
        <p:spPr/>
        <p:txBody>
          <a:bodyPr/>
          <a:lstStyle/>
          <a:p>
            <a:endParaRPr lang="en-GB" altLang="en-US">
              <a:cs typeface="Times New Roman" panose="02020603050405020304" pitchFamily="18" charset="0"/>
            </a:endParaRPr>
          </a:p>
        </p:txBody>
      </p:sp>
      <p:sp>
        <p:nvSpPr>
          <p:cNvPr id="6147" name="Content Placeholder 2">
            <a:extLst>
              <a:ext uri="{FF2B5EF4-FFF2-40B4-BE49-F238E27FC236}">
                <a16:creationId xmlns:a16="http://schemas.microsoft.com/office/drawing/2014/main" id="{BFBA5F36-C300-4216-99D5-63AC4429BB47}"/>
              </a:ext>
            </a:extLst>
          </p:cNvPr>
          <p:cNvSpPr>
            <a:spLocks noGrp="1"/>
          </p:cNvSpPr>
          <p:nvPr>
            <p:ph idx="1"/>
          </p:nvPr>
        </p:nvSpPr>
        <p:spPr>
          <a:xfrm>
            <a:off x="457200" y="2816225"/>
            <a:ext cx="8229600" cy="4389438"/>
          </a:xfrm>
        </p:spPr>
        <p:txBody>
          <a:bodyPr/>
          <a:lstStyle/>
          <a:p>
            <a:pPr marL="0" indent="0" algn="ctr">
              <a:buFont typeface="Wingdings 2" panose="05020102010507070707" pitchFamily="18" charset="2"/>
              <a:buNone/>
            </a:pPr>
            <a:r>
              <a:rPr lang="en-US" altLang="en-US" sz="4800">
                <a:cs typeface="Arial" panose="020B0604020202020204" pitchFamily="34" charset="0"/>
              </a:rPr>
              <a:t>VITAMIN D DISORDERS</a:t>
            </a:r>
            <a:endParaRPr lang="en-GB" altLang="en-US" sz="4800">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600785FF-91C1-4B8A-A86E-8F9C755C0918}"/>
              </a:ext>
            </a:extLst>
          </p:cNvPr>
          <p:cNvSpPr>
            <a:spLocks noGrp="1"/>
          </p:cNvSpPr>
          <p:nvPr>
            <p:ph type="title"/>
          </p:nvPr>
        </p:nvSpPr>
        <p:spPr>
          <a:xfrm>
            <a:off x="457200" y="765175"/>
            <a:ext cx="8229600" cy="809625"/>
          </a:xfrm>
        </p:spPr>
        <p:txBody>
          <a:bodyPr/>
          <a:lstStyle/>
          <a:p>
            <a:pPr algn="ctr"/>
            <a:r>
              <a:rPr lang="en-US" altLang="en-US">
                <a:cs typeface="Times New Roman" panose="02020603050405020304" pitchFamily="18" charset="0"/>
              </a:rPr>
              <a:t>Vitamin D Physiology</a:t>
            </a:r>
            <a:endParaRPr lang="en-GB" altLang="en-US">
              <a:cs typeface="Times New Roman" panose="02020603050405020304" pitchFamily="18" charset="0"/>
            </a:endParaRPr>
          </a:p>
        </p:txBody>
      </p:sp>
      <p:pic>
        <p:nvPicPr>
          <p:cNvPr id="7171" name="Content Placeholder 4">
            <a:extLst>
              <a:ext uri="{FF2B5EF4-FFF2-40B4-BE49-F238E27FC236}">
                <a16:creationId xmlns:a16="http://schemas.microsoft.com/office/drawing/2014/main" id="{DA207ED4-331F-405E-AE8A-59911C5BF58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539750" y="1916113"/>
            <a:ext cx="7859713" cy="4681537"/>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8B0409D9-5627-41EE-8B75-856C8D1EE4D8}"/>
              </a:ext>
            </a:extLst>
          </p:cNvPr>
          <p:cNvSpPr>
            <a:spLocks noGrp="1"/>
          </p:cNvSpPr>
          <p:nvPr>
            <p:ph type="title"/>
          </p:nvPr>
        </p:nvSpPr>
        <p:spPr>
          <a:xfrm>
            <a:off x="471488" y="404813"/>
            <a:ext cx="8229600" cy="1143000"/>
          </a:xfrm>
        </p:spPr>
        <p:txBody>
          <a:bodyPr/>
          <a:lstStyle/>
          <a:p>
            <a:r>
              <a:rPr lang="en-US" altLang="en-US">
                <a:cs typeface="Times New Roman" panose="02020603050405020304" pitchFamily="18" charset="0"/>
              </a:rPr>
              <a:t>Cont..</a:t>
            </a:r>
            <a:endParaRPr lang="en-GB" altLang="en-US">
              <a:cs typeface="Times New Roman" panose="02020603050405020304" pitchFamily="18" charset="0"/>
            </a:endParaRPr>
          </a:p>
        </p:txBody>
      </p:sp>
      <p:sp>
        <p:nvSpPr>
          <p:cNvPr id="8195" name="Content Placeholder 2">
            <a:extLst>
              <a:ext uri="{FF2B5EF4-FFF2-40B4-BE49-F238E27FC236}">
                <a16:creationId xmlns:a16="http://schemas.microsoft.com/office/drawing/2014/main" id="{3D65B8A9-65C6-4ABA-A5CA-9F275F686DC5}"/>
              </a:ext>
            </a:extLst>
          </p:cNvPr>
          <p:cNvSpPr>
            <a:spLocks noGrp="1"/>
          </p:cNvSpPr>
          <p:nvPr>
            <p:ph idx="1"/>
          </p:nvPr>
        </p:nvSpPr>
        <p:spPr/>
        <p:txBody>
          <a:bodyPr>
            <a:normAutofit lnSpcReduction="10000"/>
          </a:bodyPr>
          <a:lstStyle/>
          <a:p>
            <a:pPr>
              <a:defRPr/>
            </a:pPr>
            <a:r>
              <a:rPr lang="en-US" altLang="en-US" dirty="0">
                <a:cs typeface="Arial" panose="020B0604020202020204" pitchFamily="34" charset="0"/>
              </a:rPr>
              <a:t>Vitamin D can be synthesized in skin epithelial cells and therefore technically is not a vitamin.</a:t>
            </a:r>
          </a:p>
          <a:p>
            <a:pPr marL="0" indent="0">
              <a:buFont typeface="Wingdings 2" panose="05020102010507070707" pitchFamily="18" charset="2"/>
              <a:buNone/>
              <a:defRPr/>
            </a:pPr>
            <a:endParaRPr lang="en-US" altLang="en-US" dirty="0">
              <a:cs typeface="Arial" panose="020B0604020202020204" pitchFamily="34" charset="0"/>
            </a:endParaRPr>
          </a:p>
          <a:p>
            <a:pPr>
              <a:defRPr/>
            </a:pPr>
            <a:r>
              <a:rPr lang="en-US" altLang="en-US" dirty="0">
                <a:cs typeface="Arial" panose="020B0604020202020204" pitchFamily="34" charset="0"/>
              </a:rPr>
              <a:t> Cutaneous synthesis is normally the most important source of vitamin D and depends on the conversion of 7-dehydrochlesterol </a:t>
            </a:r>
            <a:r>
              <a:rPr lang="en-US" altLang="en-US" b="1" dirty="0">
                <a:solidFill>
                  <a:srgbClr val="FF0000"/>
                </a:solidFill>
                <a:cs typeface="Arial" panose="020B0604020202020204" pitchFamily="34" charset="0"/>
              </a:rPr>
              <a:t>to vitamin D3 (3-cholecalciferol</a:t>
            </a:r>
            <a:r>
              <a:rPr lang="en-US" altLang="en-US" dirty="0">
                <a:cs typeface="Arial" panose="020B0604020202020204" pitchFamily="34" charset="0"/>
              </a:rPr>
              <a:t>) by ultraviolet B radiation from the sun.</a:t>
            </a:r>
          </a:p>
          <a:p>
            <a:pPr marL="0" indent="0">
              <a:buFont typeface="Wingdings 2" panose="05020102010507070707" pitchFamily="18" charset="2"/>
              <a:buNone/>
              <a:defRPr/>
            </a:pPr>
            <a:endParaRPr lang="en-US" altLang="en-US" dirty="0">
              <a:cs typeface="Arial" panose="020B0604020202020204" pitchFamily="34" charset="0"/>
            </a:endParaRPr>
          </a:p>
          <a:p>
            <a:pPr>
              <a:defRPr/>
            </a:pPr>
            <a:r>
              <a:rPr lang="en-US" altLang="en-US" dirty="0">
                <a:cs typeface="Arial" panose="020B0604020202020204" pitchFamily="34" charset="0"/>
              </a:rPr>
              <a:t>The efficiency of this process is decreased by melanin; hence, more sun exposure is necessary for vitamin D synthesis in people with increased skin pigmentation.</a:t>
            </a:r>
            <a:endParaRPr lang="en-GB" altLang="en-US" dirty="0">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A3D1A19-3DBA-46E9-8F17-85977ABB2E6E}"/>
              </a:ext>
            </a:extLst>
          </p:cNvPr>
          <p:cNvSpPr>
            <a:spLocks noGrp="1"/>
          </p:cNvSpPr>
          <p:nvPr>
            <p:ph type="title"/>
          </p:nvPr>
        </p:nvSpPr>
        <p:spPr>
          <a:xfrm>
            <a:off x="323850" y="-171450"/>
            <a:ext cx="8229600" cy="1155700"/>
          </a:xfrm>
        </p:spPr>
        <p:txBody>
          <a:bodyPr/>
          <a:lstStyle/>
          <a:p>
            <a:r>
              <a:rPr lang="en-US" altLang="en-US">
                <a:cs typeface="Times New Roman" panose="02020603050405020304" pitchFamily="18" charset="0"/>
              </a:rPr>
              <a:t>Cont.</a:t>
            </a:r>
            <a:endParaRPr lang="en-GB" altLang="en-US">
              <a:cs typeface="Times New Roman" panose="02020603050405020304" pitchFamily="18" charset="0"/>
            </a:endParaRPr>
          </a:p>
        </p:txBody>
      </p:sp>
      <p:sp>
        <p:nvSpPr>
          <p:cNvPr id="3" name="Content Placeholder 2">
            <a:extLst>
              <a:ext uri="{FF2B5EF4-FFF2-40B4-BE49-F238E27FC236}">
                <a16:creationId xmlns:a16="http://schemas.microsoft.com/office/drawing/2014/main" id="{035099FC-8E05-4F6A-B765-09E701B90BA7}"/>
              </a:ext>
            </a:extLst>
          </p:cNvPr>
          <p:cNvSpPr>
            <a:spLocks noGrp="1"/>
          </p:cNvSpPr>
          <p:nvPr>
            <p:ph idx="1"/>
          </p:nvPr>
        </p:nvSpPr>
        <p:spPr>
          <a:xfrm>
            <a:off x="457200" y="1004888"/>
            <a:ext cx="8229600" cy="5160962"/>
          </a:xfrm>
        </p:spPr>
        <p:txBody>
          <a:bodyPr>
            <a:normAutofit fontScale="92500" lnSpcReduction="20000"/>
          </a:bodyPr>
          <a:lstStyle/>
          <a:p>
            <a:pPr>
              <a:defRPr/>
            </a:pPr>
            <a:r>
              <a:rPr lang="en-US" dirty="0"/>
              <a:t>Measures to decrease sun exposure, such as covering the skin with clothing or applying sunscreen, also decrease vitamin D synthesis.</a:t>
            </a:r>
          </a:p>
          <a:p>
            <a:pPr marL="0" indent="0">
              <a:buFont typeface="Wingdings 2" panose="05020102010507070707" pitchFamily="18" charset="2"/>
              <a:buNone/>
              <a:defRPr/>
            </a:pPr>
            <a:endParaRPr lang="en-US" dirty="0"/>
          </a:p>
          <a:p>
            <a:pPr>
              <a:defRPr/>
            </a:pPr>
            <a:r>
              <a:rPr lang="en-US" dirty="0"/>
              <a:t> Children who spend less time outside have reduced vitamin D synthesis. The winter sun away from the equator is ineffective at mediating vitamin D synthesis.</a:t>
            </a:r>
          </a:p>
          <a:p>
            <a:pPr marL="0" indent="0">
              <a:buFont typeface="Wingdings 2" panose="05020102010507070707" pitchFamily="18" charset="2"/>
              <a:buNone/>
              <a:defRPr/>
            </a:pPr>
            <a:endParaRPr lang="en-GB" dirty="0"/>
          </a:p>
          <a:p>
            <a:pPr>
              <a:defRPr/>
            </a:pPr>
            <a:r>
              <a:rPr lang="en-US" dirty="0"/>
              <a:t>There are few natural dietary sources of vitamin D:</a:t>
            </a:r>
          </a:p>
          <a:p>
            <a:pPr marL="0" indent="0">
              <a:buFont typeface="Wingdings 2" panose="05020102010507070707" pitchFamily="18" charset="2"/>
              <a:buNone/>
              <a:defRPr/>
            </a:pPr>
            <a:r>
              <a:rPr lang="en-US" dirty="0"/>
              <a:t>   1- Fish liver oils have a high vitamin D content. </a:t>
            </a:r>
          </a:p>
          <a:p>
            <a:pPr marL="0" indent="0">
              <a:buFont typeface="Wingdings 2" panose="05020102010507070707" pitchFamily="18" charset="2"/>
              <a:buNone/>
              <a:defRPr/>
            </a:pPr>
            <a:r>
              <a:rPr lang="en-US" dirty="0"/>
              <a:t>   2-fatty fish </a:t>
            </a:r>
          </a:p>
          <a:p>
            <a:pPr marL="0" indent="0">
              <a:buFont typeface="Wingdings 2" panose="05020102010507070707" pitchFamily="18" charset="2"/>
              <a:buNone/>
              <a:defRPr/>
            </a:pPr>
            <a:r>
              <a:rPr lang="en-US" dirty="0"/>
              <a:t>   3-egg yolks</a:t>
            </a:r>
          </a:p>
          <a:p>
            <a:pPr marL="0" indent="0">
              <a:buFont typeface="Wingdings 2" panose="05020102010507070707" pitchFamily="18" charset="2"/>
              <a:buNone/>
              <a:defRPr/>
            </a:pPr>
            <a:endParaRPr lang="en-US" dirty="0"/>
          </a:p>
          <a:p>
            <a:pPr>
              <a:defRPr/>
            </a:pPr>
            <a:r>
              <a:rPr lang="en-US" dirty="0">
                <a:solidFill>
                  <a:srgbClr val="FF0000"/>
                </a:solidFill>
              </a:rPr>
              <a:t>Breast milk has a low vitamin D content.</a:t>
            </a:r>
            <a:endParaRPr lang="en-GB" dirty="0">
              <a:solidFill>
                <a:srgbClr val="FF0000"/>
              </a:solidFill>
            </a:endParaRPr>
          </a:p>
          <a:p>
            <a:pPr>
              <a:defRPr/>
            </a:pP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880454F4-8001-49BC-B8A4-9C15E739A728}"/>
              </a:ext>
            </a:extLst>
          </p:cNvPr>
          <p:cNvSpPr>
            <a:spLocks noGrp="1"/>
          </p:cNvSpPr>
          <p:nvPr>
            <p:ph type="title"/>
          </p:nvPr>
        </p:nvSpPr>
        <p:spPr>
          <a:xfrm>
            <a:off x="611188" y="0"/>
            <a:ext cx="8229600" cy="1143000"/>
          </a:xfrm>
        </p:spPr>
        <p:txBody>
          <a:bodyPr/>
          <a:lstStyle/>
          <a:p>
            <a:r>
              <a:rPr lang="en-US" altLang="en-US">
                <a:cs typeface="Times New Roman" panose="02020603050405020304" pitchFamily="18" charset="0"/>
              </a:rPr>
              <a:t>Cont..</a:t>
            </a:r>
            <a:endParaRPr lang="en-GB" altLang="en-US">
              <a:cs typeface="Times New Roman" panose="02020603050405020304" pitchFamily="18" charset="0"/>
            </a:endParaRPr>
          </a:p>
        </p:txBody>
      </p:sp>
      <p:sp>
        <p:nvSpPr>
          <p:cNvPr id="10243" name="Content Placeholder 2">
            <a:extLst>
              <a:ext uri="{FF2B5EF4-FFF2-40B4-BE49-F238E27FC236}">
                <a16:creationId xmlns:a16="http://schemas.microsoft.com/office/drawing/2014/main" id="{CD27F13A-80B6-453E-B119-83CD454D19AF}"/>
              </a:ext>
            </a:extLst>
          </p:cNvPr>
          <p:cNvSpPr>
            <a:spLocks noGrp="1"/>
          </p:cNvSpPr>
          <p:nvPr>
            <p:ph idx="1"/>
          </p:nvPr>
        </p:nvSpPr>
        <p:spPr>
          <a:xfrm>
            <a:off x="457200" y="1143000"/>
            <a:ext cx="8229600" cy="5181600"/>
          </a:xfrm>
        </p:spPr>
        <p:txBody>
          <a:bodyPr/>
          <a:lstStyle/>
          <a:p>
            <a:pPr>
              <a:defRPr/>
            </a:pPr>
            <a:r>
              <a:rPr lang="en-US" altLang="en-US" dirty="0">
                <a:cs typeface="Arial" panose="020B0604020202020204" pitchFamily="34" charset="0"/>
              </a:rPr>
              <a:t>vitamin D is transported bound to vitamin D–binding protein to the liver, where 25-hydroxlase converts vitamin D into 25-hydroxyvitamin D (25-D), </a:t>
            </a:r>
            <a:r>
              <a:rPr lang="en-US" altLang="en-US" dirty="0">
                <a:solidFill>
                  <a:srgbClr val="FF0000"/>
                </a:solidFill>
                <a:cs typeface="Arial" panose="020B0604020202020204" pitchFamily="34" charset="0"/>
              </a:rPr>
              <a:t>the most abundant circulating form of vitamin D.</a:t>
            </a:r>
          </a:p>
          <a:p>
            <a:pPr marL="0" indent="0">
              <a:buFont typeface="Wingdings 2" panose="05020102010507070707" pitchFamily="18" charset="2"/>
              <a:buNone/>
              <a:defRPr/>
            </a:pPr>
            <a:endParaRPr lang="en-US" altLang="en-US" dirty="0">
              <a:solidFill>
                <a:srgbClr val="FF0000"/>
              </a:solidFill>
              <a:cs typeface="Arial" panose="020B0604020202020204" pitchFamily="34" charset="0"/>
            </a:endParaRPr>
          </a:p>
          <a:p>
            <a:pPr>
              <a:defRPr/>
            </a:pPr>
            <a:r>
              <a:rPr lang="en-US" altLang="en-US" dirty="0">
                <a:cs typeface="Arial" panose="020B0604020202020204" pitchFamily="34" charset="0"/>
              </a:rPr>
              <a:t>Because there is little regulation of this liver hydroxylation step, measurement of 25-D </a:t>
            </a:r>
            <a:r>
              <a:rPr lang="en-US" altLang="en-US" dirty="0">
                <a:solidFill>
                  <a:srgbClr val="FF0000"/>
                </a:solidFill>
                <a:cs typeface="Arial" panose="020B0604020202020204" pitchFamily="34" charset="0"/>
              </a:rPr>
              <a:t>is the standard method for determining a patient’s vitamin D status.</a:t>
            </a:r>
          </a:p>
          <a:p>
            <a:pPr marL="0" indent="0">
              <a:buFont typeface="Wingdings 2" panose="05020102010507070707" pitchFamily="18" charset="2"/>
              <a:buNone/>
              <a:defRPr/>
            </a:pPr>
            <a:endParaRPr lang="en-US" altLang="en-US" dirty="0">
              <a:solidFill>
                <a:srgbClr val="FF0000"/>
              </a:solidFill>
              <a:cs typeface="Arial" panose="020B0604020202020204" pitchFamily="34" charset="0"/>
            </a:endParaRPr>
          </a:p>
          <a:p>
            <a:pPr>
              <a:defRPr/>
            </a:pPr>
            <a:r>
              <a:rPr lang="en-US" altLang="en-US" dirty="0">
                <a:cs typeface="Arial" panose="020B0604020202020204" pitchFamily="34" charset="0"/>
              </a:rPr>
              <a:t>The final step in activation occurs in the kidney, where 1α-hydroxylase adds a second hydroxyl group, resulting in 1,25-D. </a:t>
            </a:r>
            <a:endParaRPr lang="en-GB" altLang="en-US" dirty="0">
              <a:cs typeface="Arial" panose="020B0604020202020204" pitchFamily="34" charset="0"/>
            </a:endParaRPr>
          </a:p>
          <a:p>
            <a:pPr>
              <a:defRPr/>
            </a:pPr>
            <a:endParaRPr lang="en-GB" altLang="en-US" dirty="0">
              <a:solidFill>
                <a:srgbClr val="FF0000"/>
              </a:solidFill>
              <a:cs typeface="Arial" panose="020B0604020202020204" pitchFamily="34" charset="0"/>
            </a:endParaRPr>
          </a:p>
        </p:txBody>
      </p:sp>
      <p:sp>
        <p:nvSpPr>
          <p:cNvPr id="4" name="5-Point Star 3">
            <a:extLst>
              <a:ext uri="{FF2B5EF4-FFF2-40B4-BE49-F238E27FC236}">
                <a16:creationId xmlns:a16="http://schemas.microsoft.com/office/drawing/2014/main" id="{B0551A73-D448-4CCD-AFE4-EB686DC838E8}"/>
              </a:ext>
            </a:extLst>
          </p:cNvPr>
          <p:cNvSpPr/>
          <p:nvPr/>
        </p:nvSpPr>
        <p:spPr>
          <a:xfrm>
            <a:off x="0" y="2997200"/>
            <a:ext cx="971550" cy="158432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JO"/>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39061F4D-1A78-4861-9F98-F4C03FE0A79E}"/>
              </a:ext>
            </a:extLst>
          </p:cNvPr>
          <p:cNvSpPr>
            <a:spLocks noGrp="1"/>
          </p:cNvSpPr>
          <p:nvPr>
            <p:ph type="title"/>
          </p:nvPr>
        </p:nvSpPr>
        <p:spPr>
          <a:xfrm>
            <a:off x="457200" y="704850"/>
            <a:ext cx="8229600" cy="708025"/>
          </a:xfrm>
        </p:spPr>
        <p:txBody>
          <a:bodyPr/>
          <a:lstStyle/>
          <a:p>
            <a:r>
              <a:rPr lang="en-US" altLang="en-US">
                <a:cs typeface="Times New Roman" panose="02020603050405020304" pitchFamily="18" charset="0"/>
              </a:rPr>
              <a:t>Cont..</a:t>
            </a:r>
            <a:endParaRPr lang="en-GB" altLang="en-US">
              <a:cs typeface="Times New Roman" panose="02020603050405020304" pitchFamily="18" charset="0"/>
            </a:endParaRPr>
          </a:p>
        </p:txBody>
      </p:sp>
      <p:sp>
        <p:nvSpPr>
          <p:cNvPr id="3" name="Content Placeholder 2">
            <a:extLst>
              <a:ext uri="{FF2B5EF4-FFF2-40B4-BE49-F238E27FC236}">
                <a16:creationId xmlns:a16="http://schemas.microsoft.com/office/drawing/2014/main" id="{94F8BCED-8025-43EF-AF76-5CB6235CA96E}"/>
              </a:ext>
            </a:extLst>
          </p:cNvPr>
          <p:cNvSpPr>
            <a:spLocks noGrp="1"/>
          </p:cNvSpPr>
          <p:nvPr>
            <p:ph idx="1"/>
          </p:nvPr>
        </p:nvSpPr>
        <p:spPr>
          <a:xfrm>
            <a:off x="323850" y="1412875"/>
            <a:ext cx="8229600" cy="4970463"/>
          </a:xfrm>
        </p:spPr>
        <p:txBody>
          <a:bodyPr/>
          <a:lstStyle/>
          <a:p>
            <a:pPr>
              <a:defRPr/>
            </a:pPr>
            <a:r>
              <a:rPr lang="en-US" dirty="0"/>
              <a:t>The 1α-hydroxylase is upregulated by:</a:t>
            </a:r>
          </a:p>
          <a:p>
            <a:pPr marL="0" indent="0">
              <a:buFont typeface="Wingdings 2" panose="05020102010507070707" pitchFamily="18" charset="2"/>
              <a:buNone/>
              <a:defRPr/>
            </a:pPr>
            <a:r>
              <a:rPr lang="en-US" dirty="0"/>
              <a:t>     1-calcium levels </a:t>
            </a:r>
          </a:p>
          <a:p>
            <a:pPr marL="0" indent="0">
              <a:buFont typeface="Wingdings 2" panose="05020102010507070707" pitchFamily="18" charset="2"/>
              <a:buNone/>
              <a:defRPr/>
            </a:pPr>
            <a:r>
              <a:rPr lang="en-US" dirty="0"/>
              <a:t>     2-PTH </a:t>
            </a:r>
          </a:p>
          <a:p>
            <a:pPr marL="0" indent="0">
              <a:buFont typeface="Wingdings 2" panose="05020102010507070707" pitchFamily="18" charset="2"/>
              <a:buNone/>
              <a:defRPr/>
            </a:pPr>
            <a:r>
              <a:rPr lang="en-US" dirty="0"/>
              <a:t>     3-hypophosphatemia: hyperphosphatemia and 1,25-D inhibit this enzyme.</a:t>
            </a:r>
          </a:p>
          <a:p>
            <a:pPr marL="0" indent="0">
              <a:buFont typeface="Wingdings 2" panose="05020102010507070707" pitchFamily="18" charset="2"/>
              <a:buNone/>
              <a:defRPr/>
            </a:pPr>
            <a:endParaRPr lang="en-US" dirty="0"/>
          </a:p>
          <a:p>
            <a:pPr>
              <a:defRPr/>
            </a:pPr>
            <a:r>
              <a:rPr lang="en-US" dirty="0"/>
              <a:t> Most 1,25-D circulates bound to vitamin D–binding protein.</a:t>
            </a:r>
          </a:p>
          <a:p>
            <a:pPr marL="0" indent="0">
              <a:buFont typeface="Wingdings 2" panose="05020102010507070707" pitchFamily="18" charset="2"/>
              <a:buNone/>
              <a:defRPr/>
            </a:pPr>
            <a:endParaRPr lang="en-US" dirty="0"/>
          </a:p>
          <a:p>
            <a:pPr>
              <a:defRPr/>
            </a:pPr>
            <a:r>
              <a:rPr lang="en-US" dirty="0"/>
              <a:t>1,25-D acts by binding to an intracellular receptor. </a:t>
            </a:r>
            <a:endParaRPr lang="en-GB" dirty="0"/>
          </a:p>
          <a:p>
            <a:pPr>
              <a:defRPr/>
            </a:pPr>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884</TotalTime>
  <Words>1288</Words>
  <Application>Microsoft Office PowerPoint</Application>
  <PresentationFormat>On-screen Show (4:3)</PresentationFormat>
  <Paragraphs>134</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Flow</vt:lpstr>
      <vt:lpstr>   Rickets</vt:lpstr>
      <vt:lpstr>Rickets </vt:lpstr>
      <vt:lpstr>  Etiology </vt:lpstr>
      <vt:lpstr>PowerPoint Presentation</vt:lpstr>
      <vt:lpstr>Vitamin D Physiology</vt:lpstr>
      <vt:lpstr>Cont..</vt:lpstr>
      <vt:lpstr>Cont.</vt:lpstr>
      <vt:lpstr>Cont..</vt:lpstr>
      <vt:lpstr>Cont..</vt:lpstr>
      <vt:lpstr>Vitamin D actions </vt:lpstr>
      <vt:lpstr>Types of vitamin D deficiency:  </vt:lpstr>
      <vt:lpstr>Nutritional Vitamin D Deficiency </vt:lpstr>
      <vt:lpstr>Congenital Vitamin D Deficiency </vt:lpstr>
      <vt:lpstr>Secondary Vitamin D Deficiency </vt:lpstr>
      <vt:lpstr>CONT..</vt:lpstr>
      <vt:lpstr>Vitamin D–Dependent Rickets, Type 1 </vt:lpstr>
      <vt:lpstr>Vitamin D–Dependent Rickets, Type 2 </vt:lpstr>
      <vt:lpstr>Chronic Kidney Disease  </vt:lpstr>
      <vt:lpstr>CALCIUM DEFICIENCY </vt:lpstr>
      <vt:lpstr>PHOSPHOROUS DEFICIENCY</vt:lpstr>
      <vt:lpstr>DDX of x-linked hypophosphatemic rickets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Acute Poststreptococcal Glomerulonephritis</dc:title>
  <dc:creator>AK-47</dc:creator>
  <cp:lastModifiedBy>user</cp:lastModifiedBy>
  <cp:revision>102</cp:revision>
  <dcterms:created xsi:type="dcterms:W3CDTF">2006-12-17T19:42:05Z</dcterms:created>
  <dcterms:modified xsi:type="dcterms:W3CDTF">2020-04-24T17:06:56Z</dcterms:modified>
</cp:coreProperties>
</file>