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1" r:id="rId2"/>
    <p:sldId id="292" r:id="rId3"/>
    <p:sldId id="258" r:id="rId4"/>
    <p:sldId id="304" r:id="rId5"/>
    <p:sldId id="305" r:id="rId6"/>
    <p:sldId id="260" r:id="rId7"/>
    <p:sldId id="261" r:id="rId8"/>
    <p:sldId id="264" r:id="rId9"/>
    <p:sldId id="293" r:id="rId10"/>
    <p:sldId id="306" r:id="rId11"/>
    <p:sldId id="265" r:id="rId12"/>
    <p:sldId id="266" r:id="rId13"/>
    <p:sldId id="299" r:id="rId14"/>
    <p:sldId id="300" r:id="rId15"/>
    <p:sldId id="301" r:id="rId16"/>
    <p:sldId id="302" r:id="rId17"/>
    <p:sldId id="294" r:id="rId18"/>
    <p:sldId id="311" r:id="rId19"/>
    <p:sldId id="308" r:id="rId20"/>
    <p:sldId id="312" r:id="rId21"/>
    <p:sldId id="314" r:id="rId22"/>
    <p:sldId id="309" r:id="rId23"/>
    <p:sldId id="313" r:id="rId24"/>
    <p:sldId id="31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F285-050B-4E7B-ABCD-A4CBB02C1BBF}" type="datetimeFigureOut">
              <a:rPr lang="en-MY" smtClean="0"/>
              <a:t>4/4/2021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13FF-E789-47DC-A537-986B9A679B7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792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1787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596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157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5948-5AE0-4815-9FC1-64C62AD41437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858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9B00-B0F2-4755-A957-FE13E9B63913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658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FB2AF-DDAC-4C32-BB58-F0C7D8782ED5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636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DA7C-7748-4229-9137-98EE7DBBF91C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88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C295-92E3-45D1-B6F8-28737DC1E809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785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DC23-469A-4398-B490-35A2F77460F0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119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2C102-B450-444F-AA78-44EC7124E44F}" type="datetime1">
              <a:rPr lang="en-MY" smtClean="0"/>
              <a:t>4/4/2021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101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7152-07D8-4BFA-B80F-E046BA850605}" type="datetime1">
              <a:rPr lang="en-MY" smtClean="0"/>
              <a:t>4/4/2021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362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3C7A-BBB0-41A9-BC72-907FEA385A2D}" type="datetime1">
              <a:rPr lang="en-MY" smtClean="0"/>
              <a:t>4/4/2021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108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6FFC-B17E-450D-9724-8B7E53BE55DA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012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24A3-2FCB-467F-8951-51AA587AD521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598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562F6-A0D8-4A11-AB24-75E885DBBDF4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56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anine_transamina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Aspartate_transaminas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Tick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isbane" TargetMode="External"/><Relationship Id="rId2" Type="http://schemas.openxmlformats.org/officeDocument/2006/relationships/hyperlink" Target="https://en.wikipedia.org/wiki/Slaughterhous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s://en.wikipedia.org/wiki/Queenslan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Antibiotic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Quinolone_antibiotic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5875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5517232"/>
            <a:ext cx="68407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21157" y="3244334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169157">
            <a:off x="5643304" y="2398721"/>
            <a:ext cx="2952328" cy="310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CC84-5F87-4CB2-8461-606E87425256}" type="datetime1">
              <a:rPr lang="en-MY" smtClean="0"/>
              <a:t>4/4/2021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451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57" y="836712"/>
            <a:ext cx="846298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 chronic </a:t>
            </a:r>
            <a:r>
              <a:rPr lang="en-MY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Serology allows the detection of chronic infection by the appearance of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levels of the antibody 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chest X-ray</a:t>
            </a:r>
            <a:r>
              <a:rPr lang="en-MY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echocardiogram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look heart valves.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elevation of </a:t>
            </a:r>
            <a:r>
              <a:rPr lang="en-MY" sz="2300" u="sng" dirty="0" smtClean="0">
                <a:latin typeface="Times New Roman" pitchFamily="18" charset="0"/>
                <a:cs typeface="Times New Roman" pitchFamily="18" charset="0"/>
                <a:hlinkClick r:id="rId3" tooltip="Alanine transaminase"/>
              </a:rPr>
              <a:t>alanine transaminase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MY" sz="2300" u="sng" dirty="0" smtClean="0">
                <a:latin typeface="Times New Roman" pitchFamily="18" charset="0"/>
                <a:cs typeface="Times New Roman" pitchFamily="18" charset="0"/>
                <a:hlinkClick r:id="rId4" tooltip="Aspartate transaminase"/>
              </a:rPr>
              <a:t>aspartate transaminase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hepatitis  liver biopsy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Molecular detection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bacterial DNA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is increasingly used. </a:t>
            </a:r>
            <a:r>
              <a:rPr lang="en-MY" sz="23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Culture is technically difficult and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not routinely available in most microbiology laboratories</a:t>
            </a:r>
            <a:r>
              <a:rPr lang="en-MY" sz="2800" dirty="0" smtClean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4318" y="536831"/>
            <a:ext cx="2087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u="sng" dirty="0">
                <a:solidFill>
                  <a:srgbClr val="C00000"/>
                </a:solidFill>
                <a:latin typeface="Garamond" pitchFamily="18" charset="0"/>
              </a:rPr>
              <a:t>Q Fever Diagnosed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5012-FBF7-4191-B7EA-85B5E5CE138A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618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963"/>
            <a:ext cx="896448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Complications of Q Fever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Sometimes Q fever 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persist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back. </a:t>
            </a:r>
          </a:p>
          <a:p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This 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 to more serious complications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 the infection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affects</a:t>
            </a:r>
          </a:p>
          <a:p>
            <a:pPr>
              <a:lnSpc>
                <a:spcPct val="150000"/>
              </a:lnSpc>
            </a:pPr>
            <a:r>
              <a:rPr lang="en-MY" sz="2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Heart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 liver, Lungs, brain</a:t>
            </a:r>
          </a:p>
          <a:p>
            <a:pPr>
              <a:lnSpc>
                <a:spcPct val="150000"/>
              </a:lnSpc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risk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developing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fever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:</a:t>
            </a:r>
            <a:endParaRPr lang="en-MY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have an existing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heart valve disease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blood vessel abnormalities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have a 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weakened immune system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Pregnant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latin typeface="Garamond" pitchFamily="18" charset="0"/>
              </a:rPr>
              <a:t>According to the </a:t>
            </a:r>
            <a:r>
              <a:rPr lang="en-MY" sz="2400" b="1" u="sng" dirty="0">
                <a:latin typeface="Garamond" pitchFamily="18" charset="0"/>
                <a:hlinkClick r:id="rId2"/>
              </a:rPr>
              <a:t>CDC</a:t>
            </a:r>
            <a:endParaRPr lang="en-MY" sz="2400" b="1" u="sng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chronic Q fever</a:t>
            </a:r>
            <a:r>
              <a:rPr lang="en-MY" sz="2400" b="1" dirty="0">
                <a:latin typeface="Garamond" pitchFamily="18" charset="0"/>
              </a:rPr>
              <a:t> </a:t>
            </a:r>
            <a:r>
              <a:rPr lang="en-MY" sz="2400" dirty="0">
                <a:latin typeface="Garamond" pitchFamily="18" charset="0"/>
              </a:rPr>
              <a:t>occurs in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less than 5%</a:t>
            </a:r>
            <a:r>
              <a:rPr lang="en-MY" sz="2400" dirty="0">
                <a:latin typeface="Garamond" pitchFamily="18" charset="0"/>
              </a:rPr>
              <a:t>of infected patients.</a:t>
            </a:r>
          </a:p>
          <a:p>
            <a:r>
              <a:rPr lang="en-MY" sz="2400" dirty="0">
                <a:latin typeface="Garamond" pitchFamily="18" charset="0"/>
              </a:rPr>
              <a:t> </a:t>
            </a:r>
          </a:p>
          <a:p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03423" y="-145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09711" y="2818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106307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464-6C33-4632-9F85-F2CAB8F792DD}" type="datetime1">
              <a:rPr lang="en-MY" smtClean="0"/>
              <a:t>4/4/2021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333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411857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serious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complication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of Q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fever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is a heart condition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endocarditis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     This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fatal if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it isn’t treated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serious complications are less common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They include: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pneumonia or other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lung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issues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pregnancy problems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miscarriage,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stillbirth,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low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birth weight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premature birth,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Meningitis,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3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3688" y="467380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Complications of Q Fever Cont.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C688-BF4D-419D-B235-DECE17EAF9DB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14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472819"/>
            <a:ext cx="2346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Epidemiology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64877"/>
            <a:ext cx="904987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 fever-causing </a:t>
            </a:r>
            <a:r>
              <a:rPr lang="en-MY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en-MY" sz="23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i="1" dirty="0" err="1">
                <a:solidFill>
                  <a:srgbClr val="0070C0"/>
                </a:solidFill>
                <a:latin typeface="Garamond" pitchFamily="18" charset="0"/>
              </a:rPr>
              <a:t>Coxiella</a:t>
            </a:r>
            <a:r>
              <a:rPr lang="en-MY" sz="2400" b="1" i="1" dirty="0">
                <a:solidFill>
                  <a:srgbClr val="0070C0"/>
                </a:solidFill>
                <a:latin typeface="Garamond" pitchFamily="18" charset="0"/>
              </a:rPr>
              <a:t>  </a:t>
            </a:r>
            <a:r>
              <a:rPr lang="en-MY" sz="2400" b="1" i="1" dirty="0" err="1">
                <a:solidFill>
                  <a:srgbClr val="0070C0"/>
                </a:solidFill>
                <a:latin typeface="Garamond" pitchFamily="18" charset="0"/>
              </a:rPr>
              <a:t>burnetii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. </a:t>
            </a:r>
            <a:r>
              <a:rPr lang="en-MY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MY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pathogenic agent is found everywhere </a:t>
            </a:r>
            <a:endParaRPr lang="en-MY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except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Zealand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The bacterium is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extremely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sustainable and virulent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single organism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is able to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cause an infection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common source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of infection is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inhalation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of contaminated dust,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contact with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contaminated milk, meat, or wool, and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particularly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birthing products.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  <a:hlinkClick r:id="rId2" tooltip="Ticks"/>
              </a:rPr>
              <a:t>Ticks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 can transfer the pathogenic agent to other animals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No transfer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between humans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studies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have shown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men to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be affected than women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,???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8763" y="3560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115244" y="6041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2634" y="49960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7681-1DA6-4CBC-970B-EF3948536988}" type="datetime1">
              <a:rPr lang="en-MY" smtClean="0"/>
              <a:t>4/4/2021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5505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88" y="37131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      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risk” occupations include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Veterinary  personnel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 err="1" smtClean="0">
                <a:latin typeface="Times New Roman" pitchFamily="18" charset="0"/>
                <a:cs typeface="Times New Roman" pitchFamily="18" charset="0"/>
              </a:rPr>
              <a:t>Stockyard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workers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Farmers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Sheep shearers</a:t>
            </a:r>
            <a:r>
              <a:rPr lang="ar-AE" sz="2300" dirty="0">
                <a:latin typeface="Times New Roman" pitchFamily="18" charset="0"/>
                <a:cs typeface="Times New Roman" pitchFamily="18" charset="0"/>
              </a:rPr>
              <a:t> جزاز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Animal transporters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Laboratory workers handling potentially infected veterinary samples or visiting 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abattoirs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Hide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(leather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), tannery workers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n-US" sz="24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endParaRPr lang="en-MY" sz="24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b="1" dirty="0" smtClean="0">
                <a:latin typeface="Garamond" pitchFamily="18" charset="0"/>
              </a:rPr>
              <a:t>Q</a:t>
            </a:r>
            <a:r>
              <a:rPr lang="en-MY" b="1" dirty="0">
                <a:latin typeface="Garamond" pitchFamily="18" charset="0"/>
              </a:rPr>
              <a:t> fever was first described in 1935 by</a:t>
            </a:r>
            <a:r>
              <a:rPr lang="en-MY" dirty="0">
                <a:latin typeface="Garamond" pitchFamily="18" charset="0"/>
              </a:rPr>
              <a:t> Edward </a:t>
            </a:r>
            <a:r>
              <a:rPr lang="en-MY" dirty="0" smtClean="0">
                <a:latin typeface="Garamond" pitchFamily="18" charset="0"/>
              </a:rPr>
              <a:t>Holbrook</a:t>
            </a:r>
            <a:r>
              <a:rPr lang="en-MY" b="1" i="1" dirty="0">
                <a:latin typeface="Garamond" pitchFamily="18" charset="0"/>
              </a:rPr>
              <a:t> in </a:t>
            </a:r>
            <a:r>
              <a:rPr lang="en-MY" b="1" i="1" dirty="0">
                <a:latin typeface="Garamond" pitchFamily="18" charset="0"/>
                <a:hlinkClick r:id="rId2" tooltip="Slaughterhouse"/>
              </a:rPr>
              <a:t>slaughterhouse</a:t>
            </a:r>
            <a:r>
              <a:rPr lang="en-MY" b="1" i="1" dirty="0">
                <a:latin typeface="Garamond" pitchFamily="18" charset="0"/>
              </a:rPr>
              <a:t> workers in </a:t>
            </a:r>
            <a:r>
              <a:rPr lang="en-MY" b="1" i="1" dirty="0">
                <a:latin typeface="Garamond" pitchFamily="18" charset="0"/>
                <a:hlinkClick r:id="rId3" tooltip="Brisbane"/>
              </a:rPr>
              <a:t>Brisbane</a:t>
            </a:r>
            <a:r>
              <a:rPr lang="en-MY" b="1" i="1" dirty="0">
                <a:latin typeface="Garamond" pitchFamily="18" charset="0"/>
              </a:rPr>
              <a:t>, </a:t>
            </a:r>
            <a:r>
              <a:rPr lang="en-MY" b="1" i="1" dirty="0">
                <a:latin typeface="Garamond" pitchFamily="18" charset="0"/>
                <a:hlinkClick r:id="rId4" tooltip="Queensland"/>
              </a:rPr>
              <a:t>Queensland</a:t>
            </a:r>
            <a:r>
              <a:rPr lang="en-MY" b="1" i="1" dirty="0">
                <a:latin typeface="Garamond" pitchFamily="18" charset="0"/>
              </a:rPr>
              <a:t>. </a:t>
            </a:r>
          </a:p>
          <a:p>
            <a:pPr lvl="0"/>
            <a:r>
              <a:rPr lang="en-MY" b="1" i="1" dirty="0">
                <a:latin typeface="Garamond" pitchFamily="18" charset="0"/>
              </a:rPr>
              <a:t>The "Q" stands for "query" and was applied at a time when the causative agent was unknown</a:t>
            </a:r>
            <a:r>
              <a:rPr lang="en-MY" sz="2400" b="1" i="1" dirty="0">
                <a:latin typeface="Garamond" pitchFamily="18" charset="0"/>
              </a:rPr>
              <a:t>; </a:t>
            </a:r>
            <a:endParaRPr lang="en-MY" sz="24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80312" y="764704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248E-2F33-4496-8846-987A2F61D46B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66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72818"/>
            <a:ext cx="817240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 of acute </a:t>
            </a:r>
            <a:r>
              <a:rPr lang="en-MY" sz="24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 fever </a:t>
            </a:r>
            <a:endParaRPr lang="en-MY" sz="24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 tooltip="Antibiotic"/>
              </a:rPr>
              <a:t>antibiotics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is very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and should be given </a:t>
            </a:r>
            <a:endParaRPr lang="en-MY" sz="23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Commonly used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antibiotics include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doxycycline , </a:t>
            </a: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tetracycline chloramphenicol </a:t>
            </a:r>
            <a:r>
              <a:rPr lang="en-MY" sz="2300" b="1" dirty="0" err="1" smtClean="0">
                <a:latin typeface="Times New Roman" pitchFamily="18" charset="0"/>
                <a:cs typeface="Times New Roman" pitchFamily="18" charset="0"/>
              </a:rPr>
              <a:t>ofloxacin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err="1" smtClean="0">
                <a:latin typeface="Times New Roman" pitchFamily="18" charset="0"/>
                <a:cs typeface="Times New Roman" pitchFamily="18" charset="0"/>
              </a:rPr>
              <a:t>Profloxacin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 . </a:t>
            </a:r>
          </a:p>
          <a:p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depends on the severity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symptoms.</a:t>
            </a:r>
          </a:p>
          <a:p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MY" sz="2300" u="sng" dirty="0" smtClean="0">
                <a:latin typeface="Times New Roman" pitchFamily="18" charset="0"/>
                <a:cs typeface="Times New Roman" pitchFamily="18" charset="0"/>
              </a:rPr>
              <a:t> Q fever </a:t>
            </a:r>
            <a:endParaRPr lang="en-MY" sz="23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MY" sz="2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resolve w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ithin a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few weeks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without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any treatment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Severe Infection</a:t>
            </a:r>
            <a:endParaRPr lang="en-MY" sz="23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Doxycycline is the antibiotic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choice </a:t>
            </a:r>
          </a:p>
          <a:p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begin taking it immediately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if Q fever is suspected </a:t>
            </a:r>
          </a:p>
          <a:p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even before laboratory results are available.</a:t>
            </a:r>
            <a:r>
              <a:rPr lang="en-MY" sz="23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2-3 weeks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The symptoms, including fever,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subside within 72 hours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Failure to respond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to doxycycline may suggest that the illness isn’t Q fever.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-92452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720884" y="63508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1038-7174-4751-9109-2BAFF97FC77E}" type="datetime1">
              <a:rPr lang="en-MY" smtClean="0"/>
              <a:t>4/4/2021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5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0301"/>
            <a:ext cx="91440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Antibiotics are typically given for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months 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MY" sz="2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 fever is more difficult to treat and </a:t>
            </a:r>
            <a:endParaRPr lang="en-MY" sz="23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up to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 years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treatment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doxycycli</a:t>
            </a:r>
            <a:r>
              <a:rPr lang="en-MY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ne.</a:t>
            </a:r>
            <a:r>
              <a:rPr lang="en-MY" sz="23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  <a:hlinkClick r:id="rId2" tooltip="Quinolone antibiotic"/>
              </a:rPr>
              <a:t>quinolones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 or doxycycline with  </a:t>
            </a:r>
            <a:r>
              <a:rPr lang="en-MY" sz="2300" dirty="0" err="1" smtClean="0">
                <a:latin typeface="Times New Roman" pitchFamily="18" charset="0"/>
                <a:cs typeface="Times New Roman" pitchFamily="18" charset="0"/>
              </a:rPr>
              <a:t>hydroxychloroquine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What Is the Outlook After Treatment?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Antibiotics are usually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very effective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endocarditis,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and fatality from the disease is very </a:t>
            </a:r>
            <a:r>
              <a:rPr lang="en-MY" sz="2300" b="1" i="1" dirty="0">
                <a:latin typeface="Times New Roman" pitchFamily="18" charset="0"/>
                <a:cs typeface="Times New Roman" pitchFamily="18" charset="0"/>
              </a:rPr>
              <a:t>uncommon. </a:t>
            </a:r>
            <a:endParaRPr lang="en-MY" sz="23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with however, need an early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MY" sz="23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MY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318930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7E0E-15A2-49E0-9478-86D134E4CECD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923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4600" y="238231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Prevention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411" y="761451"/>
            <a:ext cx="90788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Q fever vaccine </a:t>
            </a:r>
            <a:r>
              <a:rPr lang="en-MY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(Q-VAX</a:t>
            </a:r>
            <a:r>
              <a:rPr lang="en-MY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®)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been licensed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for use in Australia since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1989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shown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highly effectiv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in preventing Q fever infection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humans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Protection is offered by Q-</a:t>
            </a:r>
            <a:r>
              <a:rPr lang="en-MY" sz="2300" b="1" dirty="0" err="1">
                <a:latin typeface="Times New Roman" pitchFamily="18" charset="0"/>
                <a:cs typeface="Times New Roman" pitchFamily="18" charset="0"/>
              </a:rPr>
              <a:t>Vax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Since the introduction of the vaccination for high- risk occupations, the rates of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fever infection have dropped markedly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vaccine is made in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Australia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vaccine is a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injection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0.5 ml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sub-cutaneous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injection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given in the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upper arm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sz="2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assuming both blood and skin tests are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endParaRPr lang="en-MY" sz="23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protective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immunity lasts for many years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Revaccination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is not generally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pre-vaccination  ????</a:t>
            </a: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308304" y="6286544"/>
            <a:ext cx="1770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C9E-8160-4BB2-B4D7-2FEF021BA1A5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638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3808" y="0"/>
            <a:ext cx="2015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Prevention Cont. ..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179" y="3472557"/>
            <a:ext cx="81369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MY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What </a:t>
            </a:r>
            <a:r>
              <a:rPr lang="en-MY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pre-vaccination screening</a:t>
            </a:r>
            <a:r>
              <a:rPr lang="en-MY" sz="26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MY" sz="26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avoid the risk of a severe reaction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vaccine should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 be given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those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been in contact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with the bacteria in the past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pre-existing immunity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because vaccinating people who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already have an immunity </a:t>
            </a:r>
            <a:endParaRPr lang="en-MY" sz="23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result in a severe local reaction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72" y="548680"/>
            <a:ext cx="892899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The vaccine is long-lasting  immunity (excess of 5 years).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Possible Side Effects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 to 50%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those vaccinated will have </a:t>
            </a:r>
          </a:p>
          <a:p>
            <a:pPr lvl="0"/>
            <a:r>
              <a:rPr lang="en-MY" sz="23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local tenderness, redness and swelling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the injection site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around 10%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vaccine recipient’s side effects will include </a:t>
            </a:r>
            <a:r>
              <a:rPr lang="en-MY" sz="23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mild influenza-like symptoms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such as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headache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chills and minor sweating.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Serious side effects are very rare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632F-EBE7-4D8E-B62F-352F6A804AD1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685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2696"/>
            <a:ext cx="83884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Pre-vaccination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screening has 3 stages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 interview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about Q fever infection or past vaccination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blood test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check for immunity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skin test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check for immunity.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It is possible to have been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contact with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Q fever bacteria and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get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sick </a:t>
            </a:r>
            <a:endParaRPr lang="en-MY" sz="2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pre-vaccination screening is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essential</a:t>
            </a:r>
          </a:p>
          <a:p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Annual screening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is typically recommended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Skin reactions such as redness are common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to 4 days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after skin testing, however these generally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resolve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day 7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when the skin test is read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F1B80-2B7B-4CA9-B4DC-8EAA9978667A}" type="datetime1">
              <a:rPr lang="en-MY" smtClean="0"/>
              <a:t>4/4/2021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833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5803" y="4005064"/>
            <a:ext cx="43924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 fever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77690" y="1916832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1684" y="404664"/>
            <a:ext cx="4060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ramond" pitchFamily="18" charset="0"/>
              </a:rPr>
              <a:t>(Biohazards)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576969">
            <a:off x="6554894" y="333698"/>
            <a:ext cx="2016224" cy="204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6E32-5DCB-4D47-8300-5173AEE676A8}" type="datetime1">
              <a:rPr lang="en-MY" smtClean="0"/>
              <a:t>4/4/2021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14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7175" y="692696"/>
            <a:ext cx="9063671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What should be considered </a:t>
            </a:r>
            <a:r>
              <a:rPr lang="en-MY" sz="23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vaccination?</a:t>
            </a:r>
            <a:endParaRPr lang="en-MY" sz="23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Allow 15 days after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vaccination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starting work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 an at-risk environment. 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Keep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worker’s record in a safe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place as is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important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particularly if the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worker change his jobs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as the new employer will need this evidence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3356992"/>
            <a:ext cx="93245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n-MY" sz="2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2001, Australia introduced a national Q fever vaccination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program for people working in “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risk” occupations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Vaccinated or previously exposed people may have their status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recorded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Australian Q Fever Register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which may be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condition of employment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meat processing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industry</a:t>
            </a: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BD42-8B5D-4898-9FBF-E35DD5041335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9451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457" y="348020"/>
            <a:ext cx="9164458" cy="433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Who should be vaccinated?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vaccine is strongly recommended for people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who work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high-risk occupations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People whose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work in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contact with high-risk animals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animal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products </a:t>
            </a:r>
            <a:endParaRPr lang="en-MY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can also be infected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outside of work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especially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or visit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rural areas by breathing in infected particles and dust in the environment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6A33-71A6-4897-838D-795B7CF06235}" type="datetime1">
              <a:rPr lang="en-MY" smtClean="0"/>
              <a:t>4/4/2021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2989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292" y="764704"/>
            <a:ext cx="882576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High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risk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people for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Q </a:t>
            </a:r>
            <a:r>
              <a:rPr lang="en-MY" sz="2600" b="1" dirty="0">
                <a:latin typeface="Garamond" pitchFamily="18" charset="0"/>
              </a:rPr>
              <a:t>fever </a:t>
            </a:r>
            <a:r>
              <a:rPr lang="en-MY" sz="2600" dirty="0">
                <a:latin typeface="Garamond" pitchFamily="18" charset="0"/>
              </a:rPr>
              <a:t>and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not vaccinated</a:t>
            </a:r>
            <a:r>
              <a:rPr lang="en-MY" sz="2600" dirty="0">
                <a:latin typeface="Garamond" pitchFamily="18" charset="0"/>
              </a:rPr>
              <a:t>, 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the following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preventive steps:</a:t>
            </a:r>
            <a:endParaRPr lang="en-MY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Properly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disinfect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decontaminate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exposed areas.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Properly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dispose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all birth materials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after a livestock animal has given birth.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Washing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hands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properly.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Quarantine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infected animals.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Milk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pasteurization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 animals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routinely for infection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Restrict the airflow from barnyards and animal holding facilities to other areas.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9E94-9B2F-4429-8C54-C4FD5044BD18}" type="datetime1">
              <a:rPr lang="en-MY" smtClean="0"/>
              <a:t>4/4/2021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6546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5" y="620688"/>
            <a:ext cx="87304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Preliminary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results suggest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vaccination of animals </a:t>
            </a:r>
            <a:endParaRPr lang="en-MY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may be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a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method of control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Published trials proved that use of a registered phase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dirty="0" err="1">
                <a:latin typeface="Times New Roman" pitchFamily="18" charset="0"/>
                <a:cs typeface="Times New Roman" pitchFamily="18" charset="0"/>
              </a:rPr>
              <a:t>Coxevac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infected farms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tool of major  interest to manage or </a:t>
            </a:r>
            <a:r>
              <a:rPr lang="en-MY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prevent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early or late abortion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repeat breeding, </a:t>
            </a:r>
            <a:endParaRPr lang="en-MY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decreases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in milk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9E5F-C42D-4D1F-B845-418C1D30A37F}" type="datetime1">
              <a:rPr lang="en-MY" smtClean="0"/>
              <a:t>4/4/2021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83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2" y="188639"/>
            <a:ext cx="8609524" cy="58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07190" y="5591105"/>
            <a:ext cx="2191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  ????</a:t>
            </a:r>
            <a:endParaRPr lang="en-MY" sz="4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DB86-F07F-48FF-96B8-EF0DB9C672E5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18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70877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049" y="623286"/>
            <a:ext cx="88286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Q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fever</a:t>
            </a:r>
            <a:r>
              <a:rPr lang="en-MY" sz="2400" dirty="0">
                <a:latin typeface="Garamond" pitchFamily="18" charset="0"/>
              </a:rPr>
              <a:t>, also called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query fever</a:t>
            </a:r>
            <a:r>
              <a:rPr lang="en-MY" sz="2400" b="1" dirty="0">
                <a:latin typeface="Garamond" pitchFamily="18" charset="0"/>
              </a:rPr>
              <a:t>, </a:t>
            </a:r>
            <a:r>
              <a:rPr lang="en-MY" sz="2400" dirty="0">
                <a:latin typeface="Garamond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latin typeface="Garamond" pitchFamily="18" charset="0"/>
              </a:rPr>
              <a:t>A bacterial infection caused by the bacteria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 </a:t>
            </a:r>
            <a:r>
              <a:rPr lang="en-MY" sz="2400" b="1" i="1" dirty="0" err="1">
                <a:solidFill>
                  <a:srgbClr val="0070C0"/>
                </a:solidFill>
                <a:latin typeface="Garamond" pitchFamily="18" charset="0"/>
              </a:rPr>
              <a:t>Coxiella</a:t>
            </a:r>
            <a:r>
              <a:rPr lang="en-MY" sz="2400" b="1" i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400" b="1" i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400" b="1" i="1" dirty="0" err="1" smtClean="0">
                <a:solidFill>
                  <a:srgbClr val="0070C0"/>
                </a:solidFill>
                <a:latin typeface="Garamond" pitchFamily="18" charset="0"/>
              </a:rPr>
              <a:t>burnetii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. </a:t>
            </a:r>
            <a:endParaRPr lang="en-MY" sz="24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</a:rPr>
              <a:t>Affects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humans and other 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</a:rPr>
              <a:t>animals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latin typeface="Garamond" pitchFamily="18" charset="0"/>
              </a:rPr>
              <a:t>It is a </a:t>
            </a:r>
            <a:r>
              <a:rPr lang="en-MY" sz="2400" dirty="0" smtClean="0">
                <a:latin typeface="Garamond" pitchFamily="18" charset="0"/>
              </a:rPr>
              <a:t>zoonotic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latin typeface="Garamond" pitchFamily="18" charset="0"/>
              </a:rPr>
              <a:t>Most</a:t>
            </a:r>
            <a:r>
              <a:rPr lang="en-MY" sz="2400" dirty="0" smtClean="0">
                <a:latin typeface="Garamond" pitchFamily="18" charset="0"/>
              </a:rPr>
              <a:t> </a:t>
            </a:r>
            <a:r>
              <a:rPr lang="en-MY" sz="2400" dirty="0">
                <a:latin typeface="Garamond" pitchFamily="18" charset="0"/>
              </a:rPr>
              <a:t>common </a:t>
            </a:r>
            <a:r>
              <a:rPr lang="en-MY" sz="2400" b="1" dirty="0">
                <a:latin typeface="Garamond" pitchFamily="18" charset="0"/>
              </a:rPr>
              <a:t>animal reservoirs</a:t>
            </a:r>
            <a:r>
              <a:rPr lang="en-MY" sz="2400" dirty="0">
                <a:latin typeface="Garamond" pitchFamily="18" charset="0"/>
              </a:rPr>
              <a:t> are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cattle,</a:t>
            </a:r>
            <a:r>
              <a:rPr lang="en-MY" sz="2400" dirty="0">
                <a:solidFill>
                  <a:schemeClr val="tx2"/>
                </a:solidFill>
                <a:latin typeface="Garamond" pitchFamily="18" charset="0"/>
              </a:rPr>
              <a:t> sheep, and </a:t>
            </a:r>
            <a:r>
              <a:rPr lang="en-MY" sz="2400" dirty="0" smtClean="0">
                <a:solidFill>
                  <a:schemeClr val="tx2"/>
                </a:solidFill>
                <a:latin typeface="Garamond" pitchFamily="18" charset="0"/>
              </a:rPr>
              <a:t>goats</a:t>
            </a:r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latin typeface="Garamond" pitchFamily="18" charset="0"/>
              </a:rPr>
              <a:t>and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other domestic mammals including  cats, </a:t>
            </a:r>
            <a:r>
              <a:rPr lang="en-MY" sz="2400" b="1" dirty="0">
                <a:latin typeface="Garamond" pitchFamily="18" charset="0"/>
              </a:rPr>
              <a:t>and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</a:rPr>
              <a:t>dogs</a:t>
            </a:r>
            <a:r>
              <a:rPr lang="en-MY" sz="24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Humans</a:t>
            </a:r>
            <a:r>
              <a:rPr lang="en-MY" sz="2400" dirty="0">
                <a:latin typeface="Garamond" pitchFamily="18" charset="0"/>
              </a:rPr>
              <a:t> </a:t>
            </a:r>
            <a:r>
              <a:rPr lang="en-MY" sz="2400" b="1" dirty="0">
                <a:latin typeface="Garamond" pitchFamily="18" charset="0"/>
              </a:rPr>
              <a:t>typically get </a:t>
            </a:r>
            <a:r>
              <a:rPr lang="en-MY" sz="2400" b="1" dirty="0" smtClean="0">
                <a:latin typeface="Garamond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infection</a:t>
            </a:r>
            <a:r>
              <a:rPr lang="en-MY" sz="2400" b="1" dirty="0">
                <a:latin typeface="Garamond" pitchFamily="18" charset="0"/>
              </a:rPr>
              <a:t> </a:t>
            </a:r>
            <a:r>
              <a:rPr lang="en-MY" sz="2400" b="1" dirty="0" smtClean="0">
                <a:latin typeface="Garamond" pitchFamily="18" charset="0"/>
              </a:rPr>
              <a:t> as a results </a:t>
            </a:r>
            <a:r>
              <a:rPr lang="en-MY" sz="2400" b="1" dirty="0">
                <a:latin typeface="Garamond" pitchFamily="18" charset="0"/>
              </a:rPr>
              <a:t>from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latin typeface="Garamond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Inhalation</a:t>
            </a:r>
            <a:r>
              <a:rPr lang="en-MY" sz="2400" b="1" dirty="0">
                <a:latin typeface="Garamond" pitchFamily="18" charset="0"/>
              </a:rPr>
              <a:t> </a:t>
            </a:r>
            <a:r>
              <a:rPr lang="en-MY" sz="2400" dirty="0">
                <a:latin typeface="Garamond" pitchFamily="18" charset="0"/>
              </a:rPr>
              <a:t>of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a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spore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latin typeface="Garamond" pitchFamily="18" charset="0"/>
              </a:rPr>
              <a:t>in </a:t>
            </a:r>
            <a:r>
              <a:rPr lang="en-MY" sz="2400" b="1" dirty="0">
                <a:latin typeface="Garamond" pitchFamily="18" charset="0"/>
              </a:rPr>
              <a:t>dust </a:t>
            </a:r>
            <a:r>
              <a:rPr lang="en-MY" sz="2400" dirty="0">
                <a:latin typeface="Garamond" pitchFamily="18" charset="0"/>
              </a:rPr>
              <a:t>that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was contaminated </a:t>
            </a:r>
            <a:r>
              <a:rPr lang="en-MY" sz="2400" b="1" dirty="0">
                <a:latin typeface="Garamond" pitchFamily="18" charset="0"/>
              </a:rPr>
              <a:t>by infected </a:t>
            </a:r>
            <a:r>
              <a:rPr lang="en-MY" sz="2400" b="1" dirty="0" smtClean="0">
                <a:latin typeface="Garamond" pitchFamily="18" charset="0"/>
              </a:rPr>
              <a:t>animals</a:t>
            </a:r>
            <a:endParaRPr lang="en-MY" sz="2400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dirty="0">
                <a:latin typeface="Garamond" pitchFamily="18" charset="0"/>
              </a:rPr>
              <a:t>from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contact </a:t>
            </a:r>
            <a:r>
              <a:rPr lang="en-MY" sz="2400" b="1" dirty="0">
                <a:latin typeface="Garamond" pitchFamily="18" charset="0"/>
              </a:rPr>
              <a:t>with </a:t>
            </a:r>
            <a:r>
              <a:rPr lang="en-MY" sz="2400" dirty="0">
                <a:latin typeface="Garamond" pitchFamily="18" charset="0"/>
              </a:rPr>
              <a:t>the 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milk, urine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faeces, </a:t>
            </a:r>
            <a:r>
              <a:rPr lang="en-MY" sz="2400" b="1" dirty="0">
                <a:latin typeface="Garamond" pitchFamily="18" charset="0"/>
              </a:rPr>
              <a:t>vaginal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mucus</a:t>
            </a:r>
            <a:r>
              <a:rPr lang="en-MY" sz="2400" dirty="0">
                <a:latin typeface="Garamond" pitchFamily="18" charset="0"/>
              </a:rPr>
              <a:t> or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semen,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 </a:t>
            </a:r>
            <a:r>
              <a:rPr lang="en-MY" sz="2400" b="1" dirty="0">
                <a:latin typeface="Garamond" pitchFamily="18" charset="0"/>
              </a:rPr>
              <a:t>of infected animals.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Rarely, </a:t>
            </a:r>
            <a:r>
              <a:rPr lang="en-MY" sz="2400" dirty="0">
                <a:latin typeface="Garamond" pitchFamily="18" charset="0"/>
              </a:rPr>
              <a:t>the disease is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 tick -borne</a:t>
            </a:r>
            <a:r>
              <a:rPr lang="en-MY" sz="2400" b="1" dirty="0" smtClean="0">
                <a:latin typeface="Garamond" pitchFamily="18" charset="0"/>
              </a:rPr>
              <a:t>.</a:t>
            </a:r>
            <a:r>
              <a:rPr lang="en-MY" sz="2400" b="1" baseline="30000" dirty="0" smtClean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Humans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are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vulnerable to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Q fever</a:t>
            </a:r>
            <a:r>
              <a:rPr lang="en-MY" sz="2400" dirty="0">
                <a:latin typeface="Garamond" pitchFamily="18" charset="0"/>
              </a:rPr>
              <a:t>, and infection can result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from even a few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organisms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198FE-BD11-45CB-9EB1-DB848CE14045}" type="datetime1">
              <a:rPr lang="en-MY" smtClean="0"/>
              <a:t>4/4/2021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61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70" y="692696"/>
            <a:ext cx="925252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highest amounts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of bacteria are found in 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birth products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placenta, amniotic fluid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infected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  <a:endParaRPr lang="en-US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Farmers, </a:t>
            </a:r>
            <a:endParaRPr lang="en-MY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veterinarians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, and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 with these animals in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labs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 disease may cause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 symptoms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similar to the flu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clear up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few weeks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without any treatment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many people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no symptoms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at all. </a:t>
            </a:r>
          </a:p>
          <a:p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rare cases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a more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serious form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disease develops if the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infection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chronic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means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persists for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months</a:t>
            </a:r>
            <a:r>
              <a:rPr lang="en-MY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3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there are some case reports indicating that it may persist</a:t>
            </a:r>
            <a:r>
              <a:rPr lang="en-MY" sz="23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than six months</a:t>
            </a:r>
            <a:r>
              <a:rPr lang="en-MY" sz="2300" i="1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25683" y="1412776"/>
            <a:ext cx="2846717" cy="892552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the highest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</a:p>
          <a:p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of being infected</a:t>
            </a:r>
            <a:r>
              <a:rPr lang="en-MY" sz="2800" dirty="0">
                <a:latin typeface="Garamond" pitchFamily="18" charset="0"/>
              </a:rPr>
              <a:t>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964873" y="1385067"/>
            <a:ext cx="2360809" cy="844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4844-BDE6-4ABE-B565-701C1D100705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56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814645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serious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form also can develop if the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infection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recurrent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with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heart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valve problems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or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weak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immune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4006" y="1830478"/>
            <a:ext cx="4603576" cy="800219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the highest risk of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developing these types of Q fever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059832" y="1954971"/>
            <a:ext cx="659504" cy="6696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467544" y="2507500"/>
            <a:ext cx="8382419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1100" b="1" dirty="0">
              <a:solidFill>
                <a:srgbClr val="FFC000"/>
              </a:solidFill>
              <a:latin typeface="Garamond" pitchFamily="18" charset="0"/>
            </a:endParaRPr>
          </a:p>
          <a:p>
            <a:r>
              <a:rPr lang="en-MY" sz="2800" b="1" dirty="0" smtClean="0">
                <a:latin typeface="Garamond" pitchFamily="18" charset="0"/>
              </a:rPr>
              <a:t>     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animals transmit the bacteria in: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Urine, </a:t>
            </a:r>
            <a:r>
              <a:rPr lang="en-MY" sz="23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feces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milk, fluids from giving birth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These substances can </a:t>
            </a:r>
            <a:r>
              <a:rPr lang="en-MY" sz="23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dry inside </a:t>
            </a:r>
            <a:r>
              <a:rPr lang="en-MY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barnyard where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dust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float in the air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Humans get Q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fever when they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  breathe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the contaminated air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In rare cases,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drinking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unpasteurized milk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can cause infection.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cannot be spread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one human to another</a:t>
            </a:r>
            <a:r>
              <a:rPr lang="en-MY" sz="2800" b="1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 The exact frequency of Q fever isn’t known because most cases aren’t reported</a:t>
            </a:r>
            <a:r>
              <a:rPr lang="en-MY" sz="1400" dirty="0">
                <a:latin typeface="Garamond" pitchFamily="18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79D8-223C-4B0B-BDE5-D396BA553487}" type="datetime1">
              <a:rPr lang="en-MY" smtClean="0"/>
              <a:t>4/4/2021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87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48680"/>
            <a:ext cx="895539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Signs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Incubation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is usually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2-3weeks.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Symptoms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can vary significantly from one person to another</a:t>
            </a:r>
            <a:r>
              <a:rPr lang="en-MY" sz="2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most common manifestation is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flu-like symptoms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with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abrupt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onset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fever, malaise, profuse perspiration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sever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headache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muscle pain, loose of appetite, </a:t>
            </a:r>
            <a:r>
              <a:rPr lang="en-MY" sz="2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MY" sz="23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respiratory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problems,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dry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cough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confusion, chills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 and </a:t>
            </a:r>
            <a:r>
              <a:rPr lang="en-MY" sz="2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gastro intestinal  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as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nausea vomiting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and diarrhoea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About half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 infected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individuals </a:t>
            </a:r>
            <a:r>
              <a:rPr lang="en-MY" sz="2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exhibit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During its course, the disease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 progress to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atypical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pneumonia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which can result in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life-threatening  acute respiratory distress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syndrome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whereby such symptoms usually occur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4-5  days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infection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37035" y="5724430"/>
            <a:ext cx="108012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307965" y="6299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548A1-7686-48CB-88A8-56422A55F547}" type="datetime1">
              <a:rPr lang="en-MY" smtClean="0"/>
              <a:t>4/4/2021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20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430" y="1014276"/>
            <a:ext cx="878146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MY" sz="2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often, Q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fever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hepatitis,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asymptomatic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or </a:t>
            </a:r>
            <a:endParaRPr lang="en-MY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symptomatic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malaise,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fever, </a:t>
            </a:r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liver enlargement, and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pain in the right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upper quadrant of the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abdomen</a:t>
            </a: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transaminase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values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are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often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elevated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jaundice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is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uncommon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Retinal </a:t>
            </a:r>
            <a:r>
              <a:rPr lang="en-MY" sz="23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vasculitis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rare manifestation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Q fever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en-MY" sz="28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aseline="30000" dirty="0" smtClean="0">
                <a:latin typeface="Garamond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form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of Q fever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endocarditis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can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occur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months or decades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following the infection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is usually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fatal if untreated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However, with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appropriate treatment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mortality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falls to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around 10%.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79674"/>
            <a:ext cx="2823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Signs&amp; Symptoms Cont.  ..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927798" y="6309320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3988" y="5509028"/>
            <a:ext cx="1188134" cy="64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80859" y="-116265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61B9-C017-4D64-B0B5-0A1FFA0561C1}" type="datetime1">
              <a:rPr lang="en-MY" smtClean="0"/>
              <a:t>4/4/2021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476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20688"/>
            <a:ext cx="862969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 Is at Risk for Q Fever?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Since the bacteria usually infect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cattle,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sheep, and goats,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people who are at highest risk for infection include</a:t>
            </a:r>
            <a:r>
              <a:rPr lang="en-MY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farmers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veterinarians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 around sheep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work in the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dairy industry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work in a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meat processing facilities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work in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 laboratories with livestock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work in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 laboratories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with </a:t>
            </a:r>
            <a:r>
              <a:rPr lang="en-MY" sz="2300" i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MY" sz="2300" i="1" dirty="0" err="1">
                <a:latin typeface="Times New Roman" pitchFamily="18" charset="0"/>
                <a:cs typeface="Times New Roman" pitchFamily="18" charset="0"/>
              </a:rPr>
              <a:t>burnetii</a:t>
            </a:r>
            <a:endParaRPr lang="en-MY" sz="23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people who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live close to a farm</a:t>
            </a:r>
          </a:p>
        </p:txBody>
      </p:sp>
      <p:sp>
        <p:nvSpPr>
          <p:cNvPr id="3" name="Rectangle 2"/>
          <p:cNvSpPr/>
          <p:nvPr/>
        </p:nvSpPr>
        <p:spPr>
          <a:xfrm>
            <a:off x="7668344" y="3974"/>
            <a:ext cx="96135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Q Fever</a:t>
            </a:r>
            <a:endParaRPr lang="en-MY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0691" y="1913468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0FCE-3D9F-4A0E-BEFC-C922D6E3648B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446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548680"/>
            <a:ext cx="861125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Diagnosed </a:t>
            </a:r>
            <a:r>
              <a:rPr lang="en-MY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Q </a:t>
            </a:r>
            <a:r>
              <a:rPr lang="en-MY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Fever </a:t>
            </a:r>
            <a:endParaRPr lang="en-MY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It’s </a:t>
            </a:r>
            <a:r>
              <a:rPr lang="en-MY" sz="23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difficult </a:t>
            </a:r>
            <a:r>
              <a:rPr lang="en-MY" sz="23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3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diagnose Q fever based on symptoms alone</a:t>
            </a:r>
            <a:r>
              <a:rPr lang="en-MY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suspect of Q fever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any  case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flu-like symptoms or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serious </a:t>
            </a:r>
            <a:r>
              <a:rPr lang="en-MY" sz="23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complications </a:t>
            </a:r>
            <a:r>
              <a:rPr lang="en-MY" sz="23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Q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live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an </a:t>
            </a:r>
            <a:endParaRPr lang="en-MY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puts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him 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high risk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</a:p>
          <a:p>
            <a:pPr algn="ctr"/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ask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questions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en-MY" sz="2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endParaRPr lang="en-MY" sz="23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if  he 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recently been </a:t>
            </a:r>
            <a:r>
              <a:rPr lang="en-MY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exposed to barnyard or farm animals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fever is diagnosed </a:t>
            </a:r>
            <a:r>
              <a:rPr lang="en-MY" sz="23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blood antibody test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the </a:t>
            </a:r>
            <a:r>
              <a:rPr lang="en-MY" sz="2300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Centers</a:t>
            </a:r>
            <a:r>
              <a:rPr lang="en-MY" sz="2300" b="1" u="sng" dirty="0">
                <a:latin typeface="Times New Roman" pitchFamily="18" charset="0"/>
                <a:cs typeface="Times New Roman" pitchFamily="18" charset="0"/>
                <a:hlinkClick r:id="rId2"/>
              </a:rPr>
              <a:t> for Disease Control </a:t>
            </a:r>
            <a:endParaRPr lang="en-MY" sz="23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antibody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frequently appears negative </a:t>
            </a:r>
            <a:endParaRPr lang="en-MY" sz="2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7- 10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days of sickness</a:t>
            </a:r>
            <a:r>
              <a:rPr lang="en-MY" sz="2800" b="1" dirty="0">
                <a:solidFill>
                  <a:srgbClr val="0070C0"/>
                </a:solidFill>
                <a:latin typeface="Garamond" pitchFamily="18" charset="0"/>
              </a:rPr>
              <a:t>. </a:t>
            </a:r>
            <a:endParaRPr lang="en-MY" sz="2800" b="1" dirty="0" smtClean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940152" y="6237312"/>
            <a:ext cx="29226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1400" dirty="0">
                <a:latin typeface="Garamond" pitchFamily="18" charset="0"/>
              </a:rPr>
              <a:t>In a </a:t>
            </a:r>
            <a:r>
              <a:rPr lang="en-MY" sz="1400" b="1" dirty="0">
                <a:latin typeface="Garamond" pitchFamily="18" charset="0"/>
              </a:rPr>
              <a:t>chronic infection, </a:t>
            </a:r>
            <a:endParaRPr lang="en-MY" sz="1400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54A8-5227-41EC-90E0-3B5221129BB1}" type="datetime1">
              <a:rPr lang="en-MY" smtClean="0"/>
              <a:t>4/4/2021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420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4" ma:contentTypeDescription="Create a new document." ma:contentTypeScope="" ma:versionID="7f12e0e65badb37fa0b061fa071a32c4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b487f39c957a35a8765c7d4b73aac880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216AA0-E859-43BD-8FE5-0EF88BF85A13}"/>
</file>

<file path=customXml/itemProps2.xml><?xml version="1.0" encoding="utf-8"?>
<ds:datastoreItem xmlns:ds="http://schemas.openxmlformats.org/officeDocument/2006/customXml" ds:itemID="{C1139379-AA72-4A7F-83DB-F71D4E1A3CAB}"/>
</file>

<file path=customXml/itemProps3.xml><?xml version="1.0" encoding="utf-8"?>
<ds:datastoreItem xmlns:ds="http://schemas.openxmlformats.org/officeDocument/2006/customXml" ds:itemID="{BCA87526-7B7D-4A34-9CEB-E6297509BA36}"/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1205</Words>
  <Application>Microsoft Office PowerPoint</Application>
  <PresentationFormat>On-screen Show (4:3)</PresentationFormat>
  <Paragraphs>302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87</cp:revision>
  <dcterms:created xsi:type="dcterms:W3CDTF">2020-02-21T17:31:27Z</dcterms:created>
  <dcterms:modified xsi:type="dcterms:W3CDTF">2021-04-04T15:58:14Z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