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9" r:id="rId3"/>
    <p:sldId id="257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80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1" r:id="rId25"/>
    <p:sldId id="277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A7608-300E-4A37-96DE-B617B78DF41F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17D57-AC86-4D26-B80E-44F719F61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6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fld id="{3B63D811-84ED-4AC7-8B92-3BA9D7F389AA}" type="slidenum">
              <a:rPr lang="ar-SA" altLang="en-US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4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7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0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0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31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6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1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8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0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9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7F3C-4E2F-4609-9C85-542703ABB792}" type="datetimeFigureOut">
              <a:rPr lang="en-US" smtClean="0"/>
              <a:t>13/05/2024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C52D-2E1C-42FE-9F3D-5134B59C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5400" b="1" dirty="0">
                <a:solidFill>
                  <a:srgbClr val="FF0000"/>
                </a:solidFill>
                <a:latin typeface="Century Gothic" panose="020B0502020202020204"/>
                <a:ea typeface="+mn-ea"/>
                <a:cs typeface="+mn-cs"/>
              </a:rPr>
              <a:t>DRUGS ACTING ON UTERUS</a:t>
            </a:r>
            <a:br>
              <a:rPr lang="en-US" altLang="en-US" sz="5400" b="1" dirty="0">
                <a:solidFill>
                  <a:srgbClr val="FF0000"/>
                </a:solidFill>
                <a:latin typeface="Century Gothic" panose="020B0502020202020204"/>
                <a:ea typeface="+mn-ea"/>
                <a:cs typeface="+mn-cs"/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en-US" sz="2800" b="1" i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By</a:t>
            </a:r>
            <a:r>
              <a:rPr lang="en-US" alt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/>
            </a:r>
            <a:br>
              <a:rPr lang="en-US" alt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</a:br>
            <a:r>
              <a:rPr lang="en-US" altLang="en-US" sz="28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Dr.Nashwa</a:t>
            </a:r>
            <a: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 Abo-</a:t>
            </a:r>
            <a:r>
              <a:rPr lang="en-US" altLang="en-US" sz="28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Rayah</a:t>
            </a:r>
            <a: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/>
            </a:r>
            <a:b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</a:br>
            <a: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associate prof. of clinical &amp; experimental pharmacology</a:t>
            </a:r>
            <a:b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</a:br>
            <a:r>
              <a:rPr lang="en-US" altLang="en-US" sz="28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Mutah</a:t>
            </a:r>
            <a:r>
              <a:rPr lang="en-US" altLang="en-US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 University- Faculty of </a:t>
            </a:r>
            <a:r>
              <a:rPr lang="en-US" alt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Medicine- JORDAN</a:t>
            </a:r>
          </a:p>
          <a:p>
            <a:r>
              <a:rPr 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/>
              </a:rPr>
              <a:t>UG module 2023/2024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727" y="227960"/>
            <a:ext cx="1676545" cy="12497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92" y="5385749"/>
            <a:ext cx="1092883" cy="127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25315" y="0"/>
            <a:ext cx="11755316" cy="6705600"/>
          </a:xfrm>
        </p:spPr>
        <p:txBody>
          <a:bodyPr/>
          <a:lstStyle/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Adverse effects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rare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proper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supervision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1- With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IV infusion doses, tetanic uterine contractions can occur which obstructs  intramural uterine blood flow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causing: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fetal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distress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death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ea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Uterine rupture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occur  esp.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obstructed labor.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2-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large doses ,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pressure increases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vasoconstriction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228599" y="228600"/>
            <a:ext cx="11808069" cy="6400800"/>
          </a:xfrm>
        </p:spPr>
        <p:txBody>
          <a:bodyPr/>
          <a:lstStyle/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3- W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ater intoxication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rarely occur due to large volume of IV infused fluid.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(may be fatal)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incidence of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neonatal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jaundice: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increased osmotic fragility of RBC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Contra-indications: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Fetal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distress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Prematurity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fetus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3-Fetal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malpresentation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e.g. breech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&amp;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Cephalopelvic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disproportion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i.e. contracted pelvis: both predispose to  uterine rupture.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Prolapse of umbilical cord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following rupture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fetal membranes.</a:t>
            </a:r>
          </a:p>
        </p:txBody>
      </p:sp>
    </p:spTree>
    <p:extLst>
      <p:ext uri="{BB962C8B-B14F-4D97-AF65-F5344CB8AC3E}">
        <p14:creationId xmlns:p14="http://schemas.microsoft.com/office/powerpoint/2010/main" val="15637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A picture containing baby, newborn&#10;&#10;Description automatically generated with medium confid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38601"/>
            <a:ext cx="563880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6" descr="A picture containing clipart, sketch, line art, drawing&#10;&#10;Description automatically gene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52400"/>
            <a:ext cx="467201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8" descr="A baby in a womb&#10;&#10;Description automatically generated with low confide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526" y="238126"/>
            <a:ext cx="3724275" cy="361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6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Precautions</a:t>
            </a:r>
            <a:br>
              <a:rPr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alt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Content Placeholder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pregnancy</a:t>
            </a:r>
          </a:p>
          <a:p>
            <a:pPr eaLnBrk="1" hangingPunct="1"/>
            <a:r>
              <a:rPr lang="en-US" alt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</a:t>
            </a:r>
            <a:r>
              <a:rPr lang="en-US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section</a:t>
            </a:r>
          </a:p>
          <a:p>
            <a:pPr eaLnBrk="1" hangingPunct="1"/>
            <a:r>
              <a:rPr lang="en-US" alt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Hypertension</a:t>
            </a:r>
            <a:endParaRPr lang="en-US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9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Ergonovine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Ergometrine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methylergonovine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89185"/>
            <a:ext cx="10515600" cy="478777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selective than other ergot alkaloids in stimulating the uterus and 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ergot alkaloid of choice in obstetrics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owerful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 on uterine muscles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ossibly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actions (5-HT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l-G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lpha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 agonist actions). 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to prevent postpartum hemorrhage by causing  powerful , sustained uterine contraction.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34108" y="457200"/>
            <a:ext cx="11614638" cy="6096000"/>
          </a:xfrm>
        </p:spPr>
        <p:txBody>
          <a:bodyPr/>
          <a:lstStyle/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 of administration: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IM at time of delivery of placenta or after delivery of fetus but never before.  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effects: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B.P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</a:t>
            </a:r>
          </a:p>
          <a:p>
            <a:pPr marL="514350" indent="-514350" algn="justLow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Hypertension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in pre-eclampsia 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Peripheral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vascular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marL="514350" indent="-514350" algn="justLow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Angina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Prostaglandins (PGs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16523" y="1371600"/>
            <a:ext cx="11737731" cy="4805363"/>
          </a:xfrm>
        </p:spPr>
        <p:txBody>
          <a:bodyPr rtlCol="0">
            <a:normAutofit fontScale="85000" lnSpcReduction="10000"/>
          </a:bodyPr>
          <a:lstStyle/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PGE2 (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Dinoprostone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commonly used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vaginal</a:t>
            </a:r>
            <a:r>
              <a:rPr lang="en-US" altLang="en-US" sz="1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A. To stimulate uterine contractions 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for: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Induction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labor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as vaginal gel or insert 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oxytocin is needed for induction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labor, it is given after 6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passed after PG use to avoid excessive uterine contractions.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Induction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abortion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vaginal suppository is used.         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For softening the cervix</a:t>
            </a:r>
            <a:r>
              <a:rPr lang="en-US" alt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term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This shortens time to onset of labor and labor time.        </a:t>
            </a:r>
          </a:p>
          <a:p>
            <a:pPr marL="0" indent="0" algn="justLow">
              <a:lnSpc>
                <a:spcPct val="12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PGE2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affects collagenase of cervix that breaks down the collagen network and softens it.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184638" y="228600"/>
            <a:ext cx="11772900" cy="6400800"/>
          </a:xfrm>
        </p:spPr>
        <p:txBody>
          <a:bodyPr rtlCol="0">
            <a:no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Gemeprost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PGE1 analogue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used as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vaginal suppository to induce early medical abortion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trimester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Misoprostol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oral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vaginal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supp.: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for induction of medical abortion in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trimester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when </a:t>
            </a:r>
            <a:r>
              <a:rPr lang="en-US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gemeprost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not available.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6715" y="149468"/>
            <a:ext cx="11966331" cy="6403731"/>
          </a:xfrm>
        </p:spPr>
        <p:txBody>
          <a:bodyPr rtlCol="0">
            <a:norm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PGF</a:t>
            </a:r>
            <a:r>
              <a:rPr lang="en-US" altLang="en-US" sz="3200" b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altLang="en-US" sz="3200" b="1" u="sng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Dinoprost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 commonly used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vaginally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intra-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amniotically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induction of abortion in second trimester</a:t>
            </a:r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Intra-amniotic 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PGF</a:t>
            </a:r>
            <a:r>
              <a:rPr lang="en-US" altLang="en-US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altLang="en-US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up to 100% success rate with fewer and less severe S.Es than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endParaRPr lang="en-US" alt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 effects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PGF</a:t>
            </a:r>
            <a:r>
              <a:rPr lang="en-US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alt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causes more G.I. side effects (vomiting, diarrhea) than PGE</a:t>
            </a:r>
            <a:r>
              <a:rPr lang="en-US" alt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2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 noChangeArrowheads="1"/>
          </p:cNvSpPr>
          <p:nvPr>
            <p:ph type="title"/>
          </p:nvPr>
        </p:nvSpPr>
        <p:spPr>
          <a:xfrm>
            <a:off x="1981200" y="2789238"/>
            <a:ext cx="8229600" cy="1173162"/>
          </a:xfrm>
        </p:spPr>
        <p:txBody>
          <a:bodyPr/>
          <a:lstStyle/>
          <a:p>
            <a:pPr algn="ctr" eaLnBrk="1" hangingPunct="1"/>
            <a:r>
              <a:rPr alt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Tocolytics</a:t>
            </a:r>
            <a:r>
              <a:rPr alt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878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Uterine contractions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Drugs affecting uterine contractions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Oxytocin: actins, mechanism of action, kinetics, indications, side effects , precautions and contraindications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rgometrine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mechanism of action, uses, side effects and contraindications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Prostaglandins PGs: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dinoprostone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gemeprost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misoprostol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dinoprost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ocolytic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drugs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9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tocolytic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drugs?</a:t>
            </a:r>
            <a:endParaRPr alt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4447" y="2133600"/>
            <a:ext cx="11289322" cy="3932238"/>
          </a:xfrm>
        </p:spPr>
        <p:txBody>
          <a:bodyPr rtlCol="0">
            <a:norm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Drugs that inhibit uterine contractions </a:t>
            </a:r>
          </a:p>
        </p:txBody>
      </p:sp>
    </p:spTree>
    <p:extLst>
      <p:ext uri="{BB962C8B-B14F-4D97-AF65-F5344CB8AC3E}">
        <p14:creationId xmlns:p14="http://schemas.microsoft.com/office/powerpoint/2010/main" val="30793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202223" y="0"/>
            <a:ext cx="11843239" cy="6553200"/>
          </a:xfrm>
        </p:spPr>
        <p:txBody>
          <a:bodyPr rtlCol="0">
            <a:norm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Indications: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Delay, inhibit or prevent premature labor (&lt;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weeks of pregnancy).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hint: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regular uterine contractions can stabilize on bed rest &amp; local warmth.  When this is insufficient, then a tocolytic drug is used.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Betamethasone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given IV to mother or into cord blood to stimulate maturation of fetal lung (by enhancing surfactant formation); it is preferred to dexamethasone because it is bound less to plasma proteins.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632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B</a:t>
            </a:r>
            <a:r>
              <a:rPr lang="en-US" altLang="en-US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adrenoceptor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agonists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78169"/>
            <a:ext cx="10515600" cy="4998794"/>
          </a:xfrm>
        </p:spPr>
        <p:txBody>
          <a:bodyPr rtlCol="0">
            <a:no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Ritodrine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Terbutaline, salbutamol </a:t>
            </a:r>
            <a:endParaRPr lang="en-US" alt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 of administration: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IV infusion in 5%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dextrose</a:t>
            </a:r>
            <a:endParaRPr lang="en-US" alt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effects: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Tachycardia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increased cardiac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Sometimes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left ventricular failure in mother occurs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overload of infusion fluid and marked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tachycardia.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Hypokalemia 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Tx/>
              <a:buChar char="-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Hyperglycemia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Calcium channel blocker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acting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Nifedipine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Nicardipine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Route of administration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effects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hypotension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6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Atosiban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analogue of oxytocin that act as  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antagonist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inhibiting oxytocin binding to its receptor.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IV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282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3"/>
          <p:cNvSpPr/>
          <p:nvPr/>
        </p:nvSpPr>
        <p:spPr>
          <a:xfrm>
            <a:off x="2093913" y="749300"/>
            <a:ext cx="7645400" cy="4248150"/>
          </a:xfrm>
          <a:prstGeom prst="rect">
            <a:avLst/>
          </a:prstGeom>
        </p:spPr>
        <p:txBody>
          <a:bodyPr lIns="91424" tIns="45712" rIns="91424" bIns="45712">
            <a:spAutoFit/>
          </a:bodyPr>
          <a:lstStyle/>
          <a:p>
            <a:pPr marL="457120" indent="-457120" algn="ctr" rtl="1">
              <a:lnSpc>
                <a:spcPct val="150000"/>
              </a:lnSpc>
              <a:defRPr/>
            </a:pPr>
            <a:r>
              <a:rPr lang="en-US" b="1" i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References</a:t>
            </a:r>
          </a:p>
          <a:p>
            <a:pPr marL="457120" indent="-457120" algn="ctr" rtl="1">
              <a:lnSpc>
                <a:spcPct val="150000"/>
              </a:lnSpc>
              <a:defRPr/>
            </a:pPr>
            <a:r>
              <a:rPr lang="en-US" b="1" i="1" dirty="0">
                <a:latin typeface="Arial" charset="0"/>
                <a:cs typeface="Times New Roman" pitchFamily="18" charset="0"/>
              </a:rPr>
              <a:t>Lippincott's Illustrated Review</a:t>
            </a:r>
          </a:p>
          <a:p>
            <a:pPr marL="457120" indent="-457120" algn="ctr" rtl="1">
              <a:lnSpc>
                <a:spcPct val="150000"/>
              </a:lnSpc>
              <a:defRPr/>
            </a:pPr>
            <a:r>
              <a:rPr lang="en-US" i="1" dirty="0">
                <a:latin typeface="Arial" charset="0"/>
                <a:cs typeface="Times New Roman" pitchFamily="18" charset="0"/>
              </a:rPr>
              <a:t> Pharmacology, 5</a:t>
            </a:r>
            <a:r>
              <a:rPr lang="en-US" i="1" baseline="30000" dirty="0">
                <a:latin typeface="Arial" charset="0"/>
                <a:cs typeface="Times New Roman" pitchFamily="18" charset="0"/>
              </a:rPr>
              <a:t>th</a:t>
            </a:r>
            <a:r>
              <a:rPr lang="en-US" i="1" dirty="0">
                <a:latin typeface="Arial" charset="0"/>
                <a:cs typeface="Times New Roman" pitchFamily="18" charset="0"/>
              </a:rPr>
              <a:t> edition</a:t>
            </a:r>
          </a:p>
          <a:p>
            <a:pPr marL="457120" indent="-457120" algn="ctr" rtl="1">
              <a:lnSpc>
                <a:spcPct val="150000"/>
              </a:lnSpc>
              <a:defRPr/>
            </a:pPr>
            <a:r>
              <a:rPr lang="en-US" b="1" i="1" dirty="0">
                <a:latin typeface="Arial" charset="0"/>
                <a:cs typeface="Times New Roman" pitchFamily="18" charset="0"/>
              </a:rPr>
              <a:t>Lippincott Williams &amp; Wilkins</a:t>
            </a:r>
            <a:r>
              <a:rPr lang="en-US" i="1" dirty="0">
                <a:latin typeface="Arial" charset="0"/>
                <a:cs typeface="Times New Roman" pitchFamily="18" charset="0"/>
              </a:rPr>
              <a:t> </a:t>
            </a:r>
          </a:p>
          <a:p>
            <a:pPr algn="ctr" rtl="1">
              <a:lnSpc>
                <a:spcPct val="150000"/>
              </a:lnSpc>
              <a:defRPr/>
            </a:pPr>
            <a:endParaRPr lang="en-US" i="1" dirty="0">
              <a:latin typeface="Arial" charset="0"/>
              <a:cs typeface="Times New Roman" pitchFamily="18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en-US" b="1" i="1" dirty="0">
                <a:latin typeface="Arial" charset="0"/>
                <a:cs typeface="Times New Roman" pitchFamily="18" charset="0"/>
              </a:rPr>
              <a:t>  </a:t>
            </a:r>
            <a:r>
              <a:rPr lang="en-US" b="1" i="1" dirty="0" err="1">
                <a:latin typeface="Arial" charset="0"/>
                <a:cs typeface="Times New Roman" pitchFamily="18" charset="0"/>
              </a:rPr>
              <a:t>Katzung</a:t>
            </a:r>
            <a:r>
              <a:rPr lang="en-US" b="1" i="1" dirty="0">
                <a:latin typeface="Arial" charset="0"/>
                <a:cs typeface="Times New Roman" pitchFamily="18" charset="0"/>
              </a:rPr>
              <a:t> </a:t>
            </a:r>
            <a:r>
              <a:rPr lang="en-US" i="1" dirty="0">
                <a:latin typeface="Arial" charset="0"/>
                <a:cs typeface="Times New Roman" pitchFamily="18" charset="0"/>
              </a:rPr>
              <a:t>by Anthony Trevor, Bertram </a:t>
            </a:r>
            <a:r>
              <a:rPr lang="en-US" i="1" dirty="0" err="1">
                <a:latin typeface="Arial" charset="0"/>
                <a:cs typeface="Times New Roman" pitchFamily="18" charset="0"/>
              </a:rPr>
              <a:t>Katzung</a:t>
            </a:r>
            <a:r>
              <a:rPr lang="en-US" i="1" dirty="0">
                <a:latin typeface="Arial" charset="0"/>
                <a:cs typeface="Times New Roman" pitchFamily="18" charset="0"/>
              </a:rPr>
              <a:t>, and Susan Masters . last edition  McGraw Hill, </a:t>
            </a:r>
          </a:p>
          <a:p>
            <a:pPr algn="ctr" rtl="1">
              <a:lnSpc>
                <a:spcPct val="150000"/>
              </a:lnSpc>
              <a:defRPr/>
            </a:pPr>
            <a:endParaRPr lang="en-US" i="1" dirty="0">
              <a:latin typeface="Arial" charset="0"/>
              <a:cs typeface="Times New Roman" pitchFamily="18" charset="0"/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en-US" b="1" i="1" dirty="0">
                <a:latin typeface="Arial" charset="0"/>
                <a:cs typeface="Times New Roman" pitchFamily="18" charset="0"/>
              </a:rPr>
              <a:t>  Rang &amp; Dale's Pharmacology:  </a:t>
            </a:r>
            <a:r>
              <a:rPr lang="en-US" i="1" dirty="0">
                <a:latin typeface="Arial" charset="0"/>
                <a:cs typeface="Times New Roman" pitchFamily="18" charset="0"/>
              </a:rPr>
              <a:t>by Humphrey P. Rang     ;  James M. Ritter ;  Rod Flower Churchill Livingstone; 6 edition</a:t>
            </a:r>
          </a:p>
        </p:txBody>
      </p:sp>
    </p:spTree>
    <p:extLst>
      <p:ext uri="{BB962C8B-B14F-4D97-AF65-F5344CB8AC3E}">
        <p14:creationId xmlns:p14="http://schemas.microsoft.com/office/powerpoint/2010/main" val="21251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4267200" y="2944814"/>
            <a:ext cx="5829300" cy="1227137"/>
          </a:xfrm>
          <a:prstGeom prst="rect">
            <a:avLst/>
          </a:prstGeom>
          <a:noFill/>
          <a:ln>
            <a:noFill/>
          </a:ln>
        </p:spPr>
        <p:txBody>
          <a:bodyPr wrap="none" lIns="117784" tIns="58892" rIns="117784" bIns="58892"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  <a:buNone/>
              <a:defRPr/>
            </a:pPr>
            <a:r>
              <a:rPr lang="en-US" altLang="en-US" sz="7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963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Uterine contractions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262"/>
            <a:ext cx="10515600" cy="4875701"/>
          </a:xfrm>
        </p:spPr>
        <p:txBody>
          <a:bodyPr>
            <a:normAutofit lnSpcReduction="10000"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Uterine smooth muscle is characterized by high level of  spontaneous contractile activity.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It is innervated by autonomic nervous system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Uterine contractions are muscle contractions of the uterine smooth muscle that occur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enstrual cycle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Ovulation 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Parturition</a:t>
            </a:r>
          </a:p>
        </p:txBody>
      </p:sp>
      <p:pic>
        <p:nvPicPr>
          <p:cNvPr id="17411" name="Picture 4" descr="20_5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7830" y="1617784"/>
            <a:ext cx="9592407" cy="4495800"/>
          </a:xfrm>
        </p:spPr>
      </p:pic>
    </p:spTree>
    <p:extLst>
      <p:ext uri="{BB962C8B-B14F-4D97-AF65-F5344CB8AC3E}">
        <p14:creationId xmlns:p14="http://schemas.microsoft.com/office/powerpoint/2010/main" val="3635414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affecting uterus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501162" y="1538654"/>
            <a:ext cx="10852638" cy="4862146"/>
          </a:xfrm>
        </p:spPr>
        <p:txBody>
          <a:bodyPr rtlCol="0">
            <a:normAutofit lnSpcReduction="10000"/>
          </a:bodyPr>
          <a:lstStyle/>
          <a:p>
            <a:pPr marL="0" indent="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Stimulatory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Muscarinic agonists 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l-G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lph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Adrenoceptor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agonists (ergot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Oxytocin 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PGE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PGF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5-HT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agonists</a:t>
            </a:r>
          </a:p>
          <a:p>
            <a:pPr marL="0" indent="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adrenoceptor agonists 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Calcium channel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blockers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Atosiban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Oxytocin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33146"/>
            <a:ext cx="10515600" cy="5117123"/>
          </a:xfrm>
        </p:spPr>
        <p:txBody>
          <a:bodyPr rtlCol="0">
            <a:normAutofit fontScale="92500"/>
          </a:bodyPr>
          <a:lstStyle/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The main drugs used 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clinically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increase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uterine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contractility include </a:t>
            </a: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Oxytocin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PGs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Ergot derivatives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(Ergonovine)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 </a:t>
            </a: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Oxytocin (Pitocin, </a:t>
            </a:r>
            <a:r>
              <a:rPr lang="en-US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Syntocinon</a:t>
            </a: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Oxytocin and vasopressin are nonapeptide hormones, synthesized in hypothalamus, then transported to posterior pituitary where they are stored and released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Pharmacological 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ctions 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oxytocin </a:t>
            </a:r>
            <a:r>
              <a:rPr lang="en-US" alt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ontraction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myoepithelial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cells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surrounding secretory alveoli of breast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milk ejection in lactating females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en-US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7659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86862" y="304800"/>
            <a:ext cx="11447584" cy="6172200"/>
          </a:xfrm>
        </p:spPr>
        <p:txBody>
          <a:bodyPr>
            <a:normAutofit fontScale="85000" lnSpcReduction="20000"/>
          </a:bodyPr>
          <a:lstStyle/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nduction of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intermittent uterine 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contractions and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maintains 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labor: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eaches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during pushing phase of labor and it contributes to initiation of parturition.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contractions can be inhibited by B</a:t>
            </a:r>
            <a:r>
              <a:rPr lang="en-US" alt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-adrenoceptor agonists or by general anesthetics. 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Uterine involution 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Oxytocin 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weak antidiuretic or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pressor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activity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32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</a:p>
          <a:p>
            <a:pPr marL="514350" indent="-514350" algn="justLow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Stimulation of oxytocin receptors</a:t>
            </a:r>
          </a:p>
          <a:p>
            <a:pPr marL="514350" indent="-514350" algn="justLow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PGs levels intrauterine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74946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>
          <a:xfrm>
            <a:off x="729763" y="20515"/>
            <a:ext cx="10717822" cy="1371600"/>
          </a:xfrm>
        </p:spPr>
        <p:txBody>
          <a:bodyPr/>
          <a:lstStyle/>
          <a:p>
            <a:pPr algn="ctr" eaLnBrk="1" hangingPunct="1"/>
            <a:r>
              <a:rPr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PKs of oxytocin</a:t>
            </a: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39615" y="1676400"/>
            <a:ext cx="11262947" cy="4021138"/>
          </a:xfrm>
        </p:spPr>
        <p:txBody>
          <a:bodyPr/>
          <a:lstStyle/>
          <a:p>
            <a:pPr marL="0" indent="0" algn="justLow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given orally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since it is destroyed by proteolytic enzymes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stomach and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intestine (trypsin and chymotrypsin). </a:t>
            </a:r>
          </a:p>
          <a:p>
            <a:pPr marL="0" indent="0" algn="justLow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bound to plasma proteins</a:t>
            </a:r>
          </a:p>
          <a:p>
            <a:pPr marL="0" indent="0" algn="justLow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Eliminated by liver and kidney (plasma t½~ 5 min).</a:t>
            </a:r>
          </a:p>
          <a:p>
            <a:pPr marL="0" indent="0" eaLnBrk="1" hangingPunct="1">
              <a:lnSpc>
                <a:spcPct val="100000"/>
              </a:lnSpc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325315" y="298938"/>
            <a:ext cx="11430000" cy="6101862"/>
          </a:xfrm>
        </p:spPr>
        <p:txBody>
          <a:bodyPr>
            <a:normAutofit fontScale="92500" lnSpcReduction="10000"/>
          </a:bodyPr>
          <a:lstStyle/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Therapeutic uses </a:t>
            </a:r>
            <a:r>
              <a:rPr lang="en-US" alt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oxytocin: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Induction of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infusion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in: 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1- Conditions requiring 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vaginal delivery at </a:t>
            </a:r>
            <a:r>
              <a:rPr lang="en-US" alt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37-38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weeks: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diabetes, pre-eclampsia,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Rh-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isoimmunization</a:t>
            </a: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Delayed onset of labor at term: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post-maturity </a:t>
            </a: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uterine inertia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to  enhance uterine contractions in incomplete abortion and full-term labor</a:t>
            </a:r>
          </a:p>
          <a:p>
            <a:pPr marL="0" lvl="1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of post-partum hemorrhage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(PPH):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IV infusion or IM injection with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ergonovine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induce milk let-down after labor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by nasal spray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Clinically oxytocin is given only when uterine cervix is soft and  dilated</a:t>
            </a: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6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6F38A30AC92843AE16898DF8F72B88" ma:contentTypeVersion="12" ma:contentTypeDescription="Create a new document." ma:contentTypeScope="" ma:versionID="3ed1b644b1534691a3794d4c231f93e0">
  <xsd:schema xmlns:xsd="http://www.w3.org/2001/XMLSchema" xmlns:xs="http://www.w3.org/2001/XMLSchema" xmlns:p="http://schemas.microsoft.com/office/2006/metadata/properties" xmlns:ns2="ab6e7952-11f4-4207-b842-9e3a72296ebc" xmlns:ns3="41add20f-1b05-40fe-a26a-962cda6c0049" targetNamespace="http://schemas.microsoft.com/office/2006/metadata/properties" ma:root="true" ma:fieldsID="2e82e9fce3b5be6abad6ba73b524143b" ns2:_="" ns3:_="">
    <xsd:import namespace="ab6e7952-11f4-4207-b842-9e3a72296ebc"/>
    <xsd:import namespace="41add20f-1b05-40fe-a26a-962cda6c00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e7952-11f4-4207-b842-9e3a72296e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dd20f-1b05-40fe-a26a-962cda6c004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f5dbf24-7cad-4e1c-a9d7-c52488913cf4}" ma:internalName="TaxCatchAll" ma:showField="CatchAllData" ma:web="41add20f-1b05-40fe-a26a-962cda6c00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1add20f-1b05-40fe-a26a-962cda6c0049" xsi:nil="true"/>
    <lcf76f155ced4ddcb4097134ff3c332f xmlns="ab6e7952-11f4-4207-b842-9e3a72296eb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2DA136-E389-47BB-A765-375C12A2AF27}"/>
</file>

<file path=customXml/itemProps2.xml><?xml version="1.0" encoding="utf-8"?>
<ds:datastoreItem xmlns:ds="http://schemas.openxmlformats.org/officeDocument/2006/customXml" ds:itemID="{15EC69A0-C532-4CC3-BAF3-F9A813D43B03}"/>
</file>

<file path=customXml/itemProps3.xml><?xml version="1.0" encoding="utf-8"?>
<ds:datastoreItem xmlns:ds="http://schemas.openxmlformats.org/officeDocument/2006/customXml" ds:itemID="{97AF9CEC-E70A-44CD-B1C2-B1CAC97EEDA5}"/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1177</Words>
  <Application>Microsoft Office PowerPoint</Application>
  <PresentationFormat>Widescreen</PresentationFormat>
  <Paragraphs>199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Comic Sans MS</vt:lpstr>
      <vt:lpstr>Times New Roman</vt:lpstr>
      <vt:lpstr>Office Theme</vt:lpstr>
      <vt:lpstr>DRUGS ACTING ON UTERUS </vt:lpstr>
      <vt:lpstr>Objectives </vt:lpstr>
      <vt:lpstr>Uterine contractions</vt:lpstr>
      <vt:lpstr>Parturition</vt:lpstr>
      <vt:lpstr>Drugs affecting uterus</vt:lpstr>
      <vt:lpstr>1. Oxytocin </vt:lpstr>
      <vt:lpstr>PowerPoint Presentation</vt:lpstr>
      <vt:lpstr>PKs of oxytocin</vt:lpstr>
      <vt:lpstr>PowerPoint Presentation</vt:lpstr>
      <vt:lpstr>PowerPoint Presentation</vt:lpstr>
      <vt:lpstr>PowerPoint Presentation</vt:lpstr>
      <vt:lpstr>PowerPoint Presentation</vt:lpstr>
      <vt:lpstr>Precautions </vt:lpstr>
      <vt:lpstr>2. Ergonovine (Ergometrine) and methylergonovine</vt:lpstr>
      <vt:lpstr>PowerPoint Presentation</vt:lpstr>
      <vt:lpstr>3.  Prostaglandins (PGs)</vt:lpstr>
      <vt:lpstr>PowerPoint Presentation</vt:lpstr>
      <vt:lpstr>PowerPoint Presentation</vt:lpstr>
      <vt:lpstr>Tocolytics </vt:lpstr>
      <vt:lpstr>What are tocolytic drugs?</vt:lpstr>
      <vt:lpstr>PowerPoint Presentation</vt:lpstr>
      <vt:lpstr>1.   B2 - adrenoceptor agonists </vt:lpstr>
      <vt:lpstr>2. Calcium channel blocker </vt:lpstr>
      <vt:lpstr>3-  Atosiban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ACTING ON UTERUS </dc:title>
  <dc:creator>Admin</dc:creator>
  <cp:lastModifiedBy>Admin</cp:lastModifiedBy>
  <cp:revision>61</cp:revision>
  <dcterms:created xsi:type="dcterms:W3CDTF">2024-05-08T09:15:32Z</dcterms:created>
  <dcterms:modified xsi:type="dcterms:W3CDTF">2024-05-13T10:04:21Z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0x0101004A6F38A30AC92843AE16898DF8F72B88</vt:lpwstr>
  </property>
</Properties>
</file>