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84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300" r:id="rId45"/>
    <p:sldId id="298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6" r:id="rId61"/>
    <p:sldId id="317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930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30T22:18:26.686"/>
    </inkml:context>
    <inkml:brush xml:id="br0">
      <inkml:brushProperty name="width" value="0.11429" units="cm"/>
      <inkml:brushProperty name="height" value="0.11429" units="cm"/>
      <inkml:brushProperty name="color" value="#FFFFFF"/>
    </inkml:brush>
  </inkml:definitions>
  <inkml:trace contextRef="#ctx0" brushRef="#br0">1059 1055 12610,'-36'-43'0,"0"-1"0,1 1 0,0 0 0,1 2 0,1 0-444,0 1 0,-1 1 1,1 0-1,-1 2 1,0 3-1,-1 2-3,-2 1 1,0-1 0,1-1 0,1 0 0,0 4-1,0 0 1,1-1 0,-1-2 320,1-2 1,-1-1-1,-1 2 1,0 0 91,-4-5 1,2 2-1,2 6 1,0 1-1,0-2 1,1 1-1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90AA-E283-4BF7-A9CE-86DDF441FDF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7C606-119F-4BC7-8A82-9A8B1CA2E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0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90AA-E283-4BF7-A9CE-86DDF441FDF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7C606-119F-4BC7-8A82-9A8B1CA2E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0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90AA-E283-4BF7-A9CE-86DDF441FDF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7C606-119F-4BC7-8A82-9A8B1CA2E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8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90AA-E283-4BF7-A9CE-86DDF441FDF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7C606-119F-4BC7-8A82-9A8B1CA2E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7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90AA-E283-4BF7-A9CE-86DDF441FDF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7C606-119F-4BC7-8A82-9A8B1CA2E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1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90AA-E283-4BF7-A9CE-86DDF441FDF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7C606-119F-4BC7-8A82-9A8B1CA2E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90AA-E283-4BF7-A9CE-86DDF441FDF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7C606-119F-4BC7-8A82-9A8B1CA2E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76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90AA-E283-4BF7-A9CE-86DDF441FDF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7C606-119F-4BC7-8A82-9A8B1CA2E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3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90AA-E283-4BF7-A9CE-86DDF441FDF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7C606-119F-4BC7-8A82-9A8B1CA2E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90AA-E283-4BF7-A9CE-86DDF441FDF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7C606-119F-4BC7-8A82-9A8B1CA2E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9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90AA-E283-4BF7-A9CE-86DDF441FDF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7C606-119F-4BC7-8A82-9A8B1CA2E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4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790AA-E283-4BF7-A9CE-86DDF441FDF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7C606-119F-4BC7-8A82-9A8B1CA2E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mplevene.co.uk/mplevene/images/products/small/SIGNET.TOP.2.350.jpg&amp;imgrefurl=http://www.mplevene.co.uk/searchresults.aspx?categoryid=1284&amp;h=350&amp;w=458&amp;sz=29&amp;hl=en&amp;start=2&amp;tbnid=eR3Q7L1e_TPqnM:&amp;tbnh=98&amp;tbnw=128&amp;prev=/images?q=signet+ring&amp;svnum=10&amp;hl=en&amp;lr=&amp;safe=off&amp;rls=GGLG,GGLG:2006-02,GGLG:en&amp;sa=N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file:///E:\acland\head%20&amp;%20neck\05%20-%20The%20Larynx%20and%20its%20Surroundings.mp4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E5EAB7-D5E3-4FA8-AB4D-247FA0F6D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-30163"/>
            <a:ext cx="8067675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4258CE3F-9F34-41E4-A82E-1F166008E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124200"/>
            <a:ext cx="8778875" cy="37163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rtlCol="1">
            <a:normAutofit fontScale="3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الأستاذ </a:t>
            </a:r>
            <a:r>
              <a:rPr kumimoji="0" lang="ar-SA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الدكتور</a:t>
            </a:r>
            <a:r>
              <a:rPr kumimoji="0" lang="ar-EG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يوسف حسين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5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sz="8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أستاذ</a:t>
            </a:r>
            <a:r>
              <a:rPr kumimoji="0" lang="ar-EG" sz="8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EG" sz="8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التشريح وعلم الأجنة</a:t>
            </a:r>
            <a:r>
              <a:rPr kumimoji="0" lang="ar-EG" sz="8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en-US" sz="8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ar-EG" sz="8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8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كلية الطب – </a:t>
            </a:r>
            <a:r>
              <a:rPr kumimoji="0" lang="ar-EG" sz="8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جامعة </a:t>
            </a:r>
            <a:r>
              <a:rPr kumimoji="0" lang="ar-EG" sz="8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الزقازيق- مصر</a:t>
            </a:r>
            <a:endParaRPr kumimoji="0" lang="en-US" sz="8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8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8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دكتوراة</a:t>
            </a:r>
            <a:r>
              <a:rPr kumimoji="0" lang="ar-EG" sz="8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EG" sz="8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من جامعة كولونيا المانيا</a:t>
            </a: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8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د. يوسف حسين (استاذ التشريح)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3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2C31ED69-C1D2-404C-9D9A-1D3848A3E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0"/>
            <a:ext cx="20875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أهلا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3BAB2CA8-2E1B-4DD1-9915-6A356C80C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2305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وسهلا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958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جامعة مؤتة\Integrated Modules\1- Respiratory system\Images Resp system\Nose\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9"/>
          <a:stretch/>
        </p:blipFill>
        <p:spPr>
          <a:xfrm>
            <a:off x="132382" y="404664"/>
            <a:ext cx="8879236" cy="6048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55DADE-3951-4D00-9059-C960D3AC38AB}"/>
              </a:ext>
            </a:extLst>
          </p:cNvPr>
          <p:cNvSpPr txBox="1"/>
          <p:nvPr/>
        </p:nvSpPr>
        <p:spPr>
          <a:xfrm>
            <a:off x="539552" y="260648"/>
            <a:ext cx="1008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6326F5-F9CD-4FC8-8EBE-5C1885502489}"/>
              </a:ext>
            </a:extLst>
          </p:cNvPr>
          <p:cNvSpPr txBox="1"/>
          <p:nvPr/>
        </p:nvSpPr>
        <p:spPr>
          <a:xfrm>
            <a:off x="8311286" y="229489"/>
            <a:ext cx="832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395557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7292" t="8499" r="60416" b="48334"/>
          <a:stretch>
            <a:fillRect/>
          </a:stretch>
        </p:blipFill>
        <p:spPr bwMode="auto">
          <a:xfrm>
            <a:off x="1043608" y="713296"/>
            <a:ext cx="6500858" cy="543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3"/>
          <p:cNvSpPr>
            <a:spLocks/>
          </p:cNvSpPr>
          <p:nvPr/>
        </p:nvSpPr>
        <p:spPr bwMode="auto">
          <a:xfrm flipH="1">
            <a:off x="0" y="2616925"/>
            <a:ext cx="3743908" cy="360039"/>
          </a:xfrm>
          <a:prstGeom prst="callout2">
            <a:avLst>
              <a:gd name="adj1" fmla="val -64193"/>
              <a:gd name="adj2" fmla="val -14562"/>
              <a:gd name="adj3" fmla="val 74419"/>
              <a:gd name="adj4" fmla="val 3053"/>
              <a:gd name="adj5" fmla="val 40556"/>
              <a:gd name="adj6" fmla="val -29599"/>
            </a:avLst>
          </a:prstGeom>
          <a:noFill/>
          <a:ln w="3810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dirty="0">
                <a:solidFill>
                  <a:srgbClr val="0000FF"/>
                </a:solidFill>
              </a:rPr>
              <a:t>Ethmoidal </a:t>
            </a:r>
            <a:r>
              <a:rPr lang="en-US" sz="2800" b="1" dirty="0">
                <a:solidFill>
                  <a:srgbClr val="0000FF"/>
                </a:solidFill>
              </a:rPr>
              <a:t>air sinuses</a:t>
            </a:r>
          </a:p>
          <a:p>
            <a:pPr>
              <a:spcBef>
                <a:spcPct val="50000"/>
              </a:spcBef>
            </a:pPr>
            <a:r>
              <a:rPr lang="en-US" altLang="zh-CN" b="1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Between nose &amp; orbit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V="1">
            <a:off x="3743908" y="2616925"/>
            <a:ext cx="828092" cy="28741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0">
            <a:extLst>
              <a:ext uri="{FF2B5EF4-FFF2-40B4-BE49-F238E27FC236}">
                <a16:creationId xmlns:a16="http://schemas.microsoft.com/office/drawing/2014/main" xmlns="" id="{7BAA7751-7F67-4D18-A1CF-475FB001E289}"/>
              </a:ext>
            </a:extLst>
          </p:cNvPr>
          <p:cNvSpPr>
            <a:spLocks/>
          </p:cNvSpPr>
          <p:nvPr/>
        </p:nvSpPr>
        <p:spPr bwMode="auto">
          <a:xfrm flipH="1">
            <a:off x="-15625" y="210718"/>
            <a:ext cx="3528392" cy="1152128"/>
          </a:xfrm>
          <a:prstGeom prst="callout2">
            <a:avLst>
              <a:gd name="adj1" fmla="val 36868"/>
              <a:gd name="adj2" fmla="val 48850"/>
              <a:gd name="adj3" fmla="val 85231"/>
              <a:gd name="adj4" fmla="val 36222"/>
              <a:gd name="adj5" fmla="val 134392"/>
              <a:gd name="adj6" fmla="val 2981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frontal sinus</a:t>
            </a: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xmlns="" id="{22A4164C-08FE-4B2B-9DF0-ABFDB8416B92}"/>
              </a:ext>
            </a:extLst>
          </p:cNvPr>
          <p:cNvSpPr>
            <a:spLocks/>
          </p:cNvSpPr>
          <p:nvPr/>
        </p:nvSpPr>
        <p:spPr bwMode="auto">
          <a:xfrm flipH="1">
            <a:off x="6407696" y="1052736"/>
            <a:ext cx="2736304" cy="1152128"/>
          </a:xfrm>
          <a:prstGeom prst="callout2">
            <a:avLst>
              <a:gd name="adj1" fmla="val 79804"/>
              <a:gd name="adj2" fmla="val 50549"/>
              <a:gd name="adj3" fmla="val 130769"/>
              <a:gd name="adj4" fmla="val 39196"/>
              <a:gd name="adj5" fmla="val 178629"/>
              <a:gd name="adj6" fmla="val 109617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Sphenoidal sinus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48698B-C5ED-42E3-AC96-C28EB7186421}"/>
              </a:ext>
            </a:extLst>
          </p:cNvPr>
          <p:cNvSpPr txBox="1"/>
          <p:nvPr/>
        </p:nvSpPr>
        <p:spPr>
          <a:xfrm>
            <a:off x="3203848" y="-26697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Paranasal sinuses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9FF6B5-CB0F-4E70-9762-09AF37BADD24}"/>
              </a:ext>
            </a:extLst>
          </p:cNvPr>
          <p:cNvSpPr txBox="1"/>
          <p:nvPr/>
        </p:nvSpPr>
        <p:spPr>
          <a:xfrm>
            <a:off x="197097" y="3680264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Anterior</a:t>
            </a:r>
          </a:p>
          <a:p>
            <a:r>
              <a:rPr lang="en-US" sz="2400" b="1" dirty="0"/>
              <a:t>- Middle </a:t>
            </a:r>
          </a:p>
          <a:p>
            <a:r>
              <a:rPr lang="en-US" sz="2400" b="1" dirty="0"/>
              <a:t>- Posterior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5AEA55-C5F7-4FE0-80F2-76D0D26D3AA5}"/>
              </a:ext>
            </a:extLst>
          </p:cNvPr>
          <p:cNvSpPr txBox="1"/>
          <p:nvPr/>
        </p:nvSpPr>
        <p:spPr>
          <a:xfrm>
            <a:off x="149162" y="5475037"/>
            <a:ext cx="8640960" cy="1308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Sphenoidal sinus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is related to</a:t>
            </a: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Pituitary gland (above)</a:t>
            </a:r>
          </a:p>
          <a:p>
            <a:pPr lvl="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- Cavernous sinus (on each side)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7811BB-3728-4D8C-967A-7B543643EE57}"/>
              </a:ext>
            </a:extLst>
          </p:cNvPr>
          <p:cNvSpPr txBox="1"/>
          <p:nvPr/>
        </p:nvSpPr>
        <p:spPr>
          <a:xfrm>
            <a:off x="8311286" y="229489"/>
            <a:ext cx="832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677212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41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smtClean="0"/>
              <a:t>Maxillary sinus</a:t>
            </a:r>
            <a:endParaRPr lang="ar-EG" b="1" dirty="0"/>
          </a:p>
        </p:txBody>
      </p:sp>
      <p:pic>
        <p:nvPicPr>
          <p:cNvPr id="3" name="Picture 2" descr="D:\جامعة مؤتة\Integrated Modules\1- Respiratory system\Images Resp system\Nose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2071688"/>
            <a:ext cx="557212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91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2500" t="6134" r="60938" b="48334"/>
          <a:stretch>
            <a:fillRect/>
          </a:stretch>
        </p:blipFill>
        <p:spPr bwMode="auto">
          <a:xfrm>
            <a:off x="1909373" y="214290"/>
            <a:ext cx="5805899" cy="622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3"/>
          <p:cNvSpPr>
            <a:spLocks/>
          </p:cNvSpPr>
          <p:nvPr/>
        </p:nvSpPr>
        <p:spPr bwMode="auto">
          <a:xfrm flipH="1">
            <a:off x="0" y="2714620"/>
            <a:ext cx="2483768" cy="930404"/>
          </a:xfrm>
          <a:prstGeom prst="callout2">
            <a:avLst>
              <a:gd name="adj1" fmla="val 37331"/>
              <a:gd name="adj2" fmla="val 8821"/>
              <a:gd name="adj3" fmla="val 80641"/>
              <a:gd name="adj4" fmla="val -25148"/>
              <a:gd name="adj5" fmla="val 133562"/>
              <a:gd name="adj6" fmla="val -66406"/>
            </a:avLst>
          </a:prstGeom>
          <a:noFill/>
          <a:ln w="38100">
            <a:solidFill>
              <a:srgbClr val="00FFFF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The lateral wall of the nasal cavity </a:t>
            </a:r>
            <a:endParaRPr lang="en-US" altLang="zh-CN" sz="28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>
            <a:off x="6786578" y="2428868"/>
            <a:ext cx="1643106" cy="1204922"/>
          </a:xfrm>
          <a:prstGeom prst="callout2">
            <a:avLst>
              <a:gd name="adj1" fmla="val 94661"/>
              <a:gd name="adj2" fmla="val -1405"/>
              <a:gd name="adj3" fmla="val 1471"/>
              <a:gd name="adj4" fmla="val -605"/>
              <a:gd name="adj5" fmla="val 100224"/>
              <a:gd name="adj6" fmla="val -78177"/>
            </a:avLst>
          </a:prstGeom>
          <a:noFill/>
          <a:ln w="38100">
            <a:solidFill>
              <a:srgbClr val="00B0F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The floor of the orbit</a:t>
            </a:r>
            <a:endParaRPr lang="en-US" altLang="zh-CN" sz="2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5" name="AutoShape 13"/>
          <p:cNvSpPr>
            <a:spLocks/>
          </p:cNvSpPr>
          <p:nvPr/>
        </p:nvSpPr>
        <p:spPr bwMode="auto">
          <a:xfrm>
            <a:off x="6516216" y="4725144"/>
            <a:ext cx="2201500" cy="1143008"/>
          </a:xfrm>
          <a:prstGeom prst="callout2">
            <a:avLst>
              <a:gd name="adj1" fmla="val 94661"/>
              <a:gd name="adj2" fmla="val -1405"/>
              <a:gd name="adj3" fmla="val 1471"/>
              <a:gd name="adj4" fmla="val -605"/>
              <a:gd name="adj5" fmla="val -75114"/>
              <a:gd name="adj6" fmla="val -34520"/>
            </a:avLst>
          </a:prstGeom>
          <a:noFill/>
          <a:ln w="38100">
            <a:solidFill>
              <a:srgbClr val="00B0F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Zygomatic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process of maxilla</a:t>
            </a:r>
            <a:endParaRPr lang="en-US" altLang="zh-CN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772816"/>
            <a:ext cx="1800200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Base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48264" y="1772816"/>
            <a:ext cx="1458970" cy="7078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Roof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00892" y="4000505"/>
            <a:ext cx="138753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C1A56"/>
                </a:solidFill>
                <a:latin typeface="Arial" pitchFamily="34" charset="0"/>
                <a:cs typeface="Arial" pitchFamily="34" charset="0"/>
              </a:rPr>
              <a:t>Apex </a:t>
            </a:r>
          </a:p>
        </p:txBody>
      </p:sp>
      <p:sp>
        <p:nvSpPr>
          <p:cNvPr id="9" name="AutoShape 13"/>
          <p:cNvSpPr>
            <a:spLocks/>
          </p:cNvSpPr>
          <p:nvPr/>
        </p:nvSpPr>
        <p:spPr bwMode="auto">
          <a:xfrm>
            <a:off x="4499992" y="5357826"/>
            <a:ext cx="1857990" cy="1285884"/>
          </a:xfrm>
          <a:prstGeom prst="callout2">
            <a:avLst>
              <a:gd name="adj1" fmla="val 47254"/>
              <a:gd name="adj2" fmla="val 4063"/>
              <a:gd name="adj3" fmla="val 42952"/>
              <a:gd name="adj4" fmla="val -14276"/>
              <a:gd name="adj5" fmla="val -66821"/>
              <a:gd name="adj6" fmla="val -25475"/>
            </a:avLst>
          </a:prstGeom>
          <a:noFill/>
          <a:ln w="38100">
            <a:solidFill>
              <a:srgbClr val="00B0F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Alveolar process of maxilla</a:t>
            </a:r>
            <a:endParaRPr lang="en-US" altLang="zh-CN" sz="28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3768" y="5877272"/>
            <a:ext cx="1870498" cy="707886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Floor  </a:t>
            </a:r>
          </a:p>
        </p:txBody>
      </p:sp>
      <p:sp>
        <p:nvSpPr>
          <p:cNvPr id="11" name="Subtitle 3"/>
          <p:cNvSpPr txBox="1">
            <a:spLocks/>
          </p:cNvSpPr>
          <p:nvPr/>
        </p:nvSpPr>
        <p:spPr>
          <a:xfrm>
            <a:off x="179512" y="332656"/>
            <a:ext cx="2520280" cy="1368152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altLang="zh-CN" sz="4400" b="1" dirty="0">
                <a:solidFill>
                  <a:srgbClr val="0000FF"/>
                </a:solidFill>
              </a:rPr>
              <a:t>Maxillary sinus</a:t>
            </a:r>
            <a:endParaRPr lang="zh-CN" altLang="en-US" sz="4400" b="1" dirty="0">
              <a:solidFill>
                <a:srgbClr val="0000FF"/>
              </a:solidFill>
            </a:endParaRPr>
          </a:p>
        </p:txBody>
      </p:sp>
      <p:sp>
        <p:nvSpPr>
          <p:cNvPr id="12" name="AutoShape 13"/>
          <p:cNvSpPr>
            <a:spLocks/>
          </p:cNvSpPr>
          <p:nvPr/>
        </p:nvSpPr>
        <p:spPr bwMode="auto">
          <a:xfrm flipH="1">
            <a:off x="0" y="5301208"/>
            <a:ext cx="2664296" cy="1071570"/>
          </a:xfrm>
          <a:prstGeom prst="callout2">
            <a:avLst>
              <a:gd name="adj1" fmla="val 35117"/>
              <a:gd name="adj2" fmla="val 19044"/>
              <a:gd name="adj3" fmla="val 2325"/>
              <a:gd name="adj4" fmla="val -8617"/>
              <a:gd name="adj5" fmla="val -38313"/>
              <a:gd name="adj6" fmla="val -44412"/>
            </a:avLst>
          </a:prstGeom>
          <a:noFill/>
          <a:ln w="38100">
            <a:solidFill>
              <a:srgbClr val="00FFFF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Roots of upper teeth</a:t>
            </a:r>
            <a:endParaRPr lang="en-US" altLang="zh-CN" sz="28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13" name="Star: 5 Points 1">
            <a:extLst>
              <a:ext uri="{FF2B5EF4-FFF2-40B4-BE49-F238E27FC236}">
                <a16:creationId xmlns:a16="http://schemas.microsoft.com/office/drawing/2014/main" xmlns="" id="{AD7F3EEE-99BC-48A2-B369-882593E7E7F0}"/>
              </a:ext>
            </a:extLst>
          </p:cNvPr>
          <p:cNvSpPr/>
          <p:nvPr/>
        </p:nvSpPr>
        <p:spPr>
          <a:xfrm>
            <a:off x="3635896" y="3881900"/>
            <a:ext cx="432048" cy="44177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4">
            <a:extLst>
              <a:ext uri="{FF2B5EF4-FFF2-40B4-BE49-F238E27FC236}">
                <a16:creationId xmlns:a16="http://schemas.microsoft.com/office/drawing/2014/main" xmlns="" id="{EA3EE6A6-A601-4B6B-B5A3-F9F8705A6E37}"/>
              </a:ext>
            </a:extLst>
          </p:cNvPr>
          <p:cNvSpPr/>
          <p:nvPr/>
        </p:nvSpPr>
        <p:spPr>
          <a:xfrm>
            <a:off x="5221741" y="3779620"/>
            <a:ext cx="432048" cy="44177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2CF90A4-FA51-4989-BF68-5E6EAFD14246}"/>
              </a:ext>
            </a:extLst>
          </p:cNvPr>
          <p:cNvSpPr txBox="1"/>
          <p:nvPr/>
        </p:nvSpPr>
        <p:spPr>
          <a:xfrm>
            <a:off x="8311286" y="229489"/>
            <a:ext cx="832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119171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1B2CAC-F9BB-4782-829C-38EE4FFB8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388435" cy="6553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CA00FE-714B-4137-9F51-19D6C663B778}"/>
              </a:ext>
            </a:extLst>
          </p:cNvPr>
          <p:cNvSpPr txBox="1"/>
          <p:nvPr/>
        </p:nvSpPr>
        <p:spPr>
          <a:xfrm>
            <a:off x="8311286" y="229489"/>
            <a:ext cx="832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33877" y="1988840"/>
            <a:ext cx="138753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C1A56"/>
                </a:solidFill>
                <a:latin typeface="Arial" pitchFamily="34" charset="0"/>
                <a:cs typeface="Arial" pitchFamily="34" charset="0"/>
              </a:rPr>
              <a:t>Frontal sinus </a:t>
            </a:r>
            <a:endParaRPr lang="en-US" sz="1600" b="1" dirty="0">
              <a:solidFill>
                <a:srgbClr val="3C1A5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56376" y="2852936"/>
            <a:ext cx="138753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3C1A56"/>
                </a:solidFill>
                <a:latin typeface="Arial" pitchFamily="34" charset="0"/>
                <a:cs typeface="Arial" pitchFamily="34" charset="0"/>
              </a:rPr>
              <a:t>Ethmoid</a:t>
            </a:r>
            <a:r>
              <a:rPr lang="en-US" sz="1600" b="1" dirty="0" smtClean="0">
                <a:solidFill>
                  <a:srgbClr val="3C1A56"/>
                </a:solidFill>
                <a:latin typeface="Arial" pitchFamily="34" charset="0"/>
                <a:cs typeface="Arial" pitchFamily="34" charset="0"/>
              </a:rPr>
              <a:t> sinus </a:t>
            </a:r>
            <a:endParaRPr lang="en-US" sz="1600" b="1" dirty="0">
              <a:solidFill>
                <a:srgbClr val="3C1A5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6376" y="4221088"/>
            <a:ext cx="138753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C1A56"/>
                </a:solidFill>
                <a:latin typeface="Arial" pitchFamily="34" charset="0"/>
                <a:cs typeface="Arial" pitchFamily="34" charset="0"/>
              </a:rPr>
              <a:t>Maxillary sinus </a:t>
            </a:r>
            <a:endParaRPr lang="en-US" sz="1600" b="1" dirty="0">
              <a:solidFill>
                <a:srgbClr val="3C1A5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6376" y="5868561"/>
            <a:ext cx="138753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C1A56"/>
                </a:solidFill>
                <a:latin typeface="Arial" pitchFamily="34" charset="0"/>
                <a:cs typeface="Arial" pitchFamily="34" charset="0"/>
              </a:rPr>
              <a:t>Sphenoid</a:t>
            </a:r>
          </a:p>
          <a:p>
            <a:pPr algn="ctr"/>
            <a:r>
              <a:rPr lang="en-US" sz="1600" b="1" dirty="0" smtClean="0">
                <a:solidFill>
                  <a:srgbClr val="3C1A56"/>
                </a:solidFill>
                <a:latin typeface="Arial" pitchFamily="34" charset="0"/>
                <a:cs typeface="Arial" pitchFamily="34" charset="0"/>
              </a:rPr>
              <a:t>sinus </a:t>
            </a:r>
            <a:endParaRPr lang="en-US" sz="1600" b="1" dirty="0">
              <a:solidFill>
                <a:srgbClr val="3C1A5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71916" y="3926474"/>
            <a:ext cx="138753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C1A56"/>
                </a:solidFill>
                <a:latin typeface="Arial" pitchFamily="34" charset="0"/>
                <a:cs typeface="Arial" pitchFamily="34" charset="0"/>
              </a:rPr>
              <a:t>Nasal sputum</a:t>
            </a:r>
            <a:endParaRPr lang="en-US" sz="1600" b="1" dirty="0">
              <a:solidFill>
                <a:srgbClr val="3C1A5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818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0"/>
            <a:ext cx="9144000" cy="6858000"/>
          </a:xfrm>
          <a:prstGeom prst="rect">
            <a:avLst/>
          </a:prstGeom>
        </p:spPr>
      </p:pic>
      <p:sp>
        <p:nvSpPr>
          <p:cNvPr id="3" name="AutoShape 10">
            <a:extLst>
              <a:ext uri="{FF2B5EF4-FFF2-40B4-BE49-F238E27FC236}">
                <a16:creationId xmlns:a16="http://schemas.microsoft.com/office/drawing/2014/main" xmlns="" id="{7BAA7751-7F67-4D18-A1CF-475FB001E289}"/>
              </a:ext>
            </a:extLst>
          </p:cNvPr>
          <p:cNvSpPr>
            <a:spLocks/>
          </p:cNvSpPr>
          <p:nvPr/>
        </p:nvSpPr>
        <p:spPr bwMode="auto">
          <a:xfrm flipH="1">
            <a:off x="-180528" y="1052736"/>
            <a:ext cx="1368152" cy="720080"/>
          </a:xfrm>
          <a:prstGeom prst="callout2">
            <a:avLst>
              <a:gd name="adj1" fmla="val 54550"/>
              <a:gd name="adj2" fmla="val 26008"/>
              <a:gd name="adj3" fmla="val 127024"/>
              <a:gd name="adj4" fmla="val -25537"/>
              <a:gd name="adj5" fmla="val 208333"/>
              <a:gd name="adj6" fmla="val -51164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frontal sinus</a:t>
            </a:r>
          </a:p>
        </p:txBody>
      </p:sp>
      <p:sp>
        <p:nvSpPr>
          <p:cNvPr id="4" name="AutoShape 10">
            <a:extLst>
              <a:ext uri="{FF2B5EF4-FFF2-40B4-BE49-F238E27FC236}">
                <a16:creationId xmlns:a16="http://schemas.microsoft.com/office/drawing/2014/main" xmlns="" id="{7BAA7751-7F67-4D18-A1CF-475FB001E289}"/>
              </a:ext>
            </a:extLst>
          </p:cNvPr>
          <p:cNvSpPr>
            <a:spLocks/>
          </p:cNvSpPr>
          <p:nvPr/>
        </p:nvSpPr>
        <p:spPr bwMode="auto">
          <a:xfrm flipH="1">
            <a:off x="-108520" y="4293096"/>
            <a:ext cx="1368152" cy="720080"/>
          </a:xfrm>
          <a:prstGeom prst="callout2">
            <a:avLst>
              <a:gd name="adj1" fmla="val 41691"/>
              <a:gd name="adj2" fmla="val 6550"/>
              <a:gd name="adj3" fmla="val 27364"/>
              <a:gd name="adj4" fmla="val -33151"/>
              <a:gd name="adj5" fmla="val 57236"/>
              <a:gd name="adj6" fmla="val -112923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Maxillary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sinus</a:t>
            </a:r>
          </a:p>
        </p:txBody>
      </p:sp>
      <p:sp>
        <p:nvSpPr>
          <p:cNvPr id="5" name="AutoShape 10">
            <a:extLst>
              <a:ext uri="{FF2B5EF4-FFF2-40B4-BE49-F238E27FC236}">
                <a16:creationId xmlns:a16="http://schemas.microsoft.com/office/drawing/2014/main" xmlns="" id="{7BAA7751-7F67-4D18-A1CF-475FB001E289}"/>
              </a:ext>
            </a:extLst>
          </p:cNvPr>
          <p:cNvSpPr>
            <a:spLocks/>
          </p:cNvSpPr>
          <p:nvPr/>
        </p:nvSpPr>
        <p:spPr bwMode="auto">
          <a:xfrm flipH="1">
            <a:off x="-324544" y="3429000"/>
            <a:ext cx="1800200" cy="720080"/>
          </a:xfrm>
          <a:prstGeom prst="callout2">
            <a:avLst>
              <a:gd name="adj1" fmla="val 49728"/>
              <a:gd name="adj2" fmla="val 18766"/>
              <a:gd name="adj3" fmla="val 27364"/>
              <a:gd name="adj4" fmla="val -33151"/>
              <a:gd name="adj5" fmla="val 62058"/>
              <a:gd name="adj6" fmla="val -125782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Sphenoidal</a:t>
            </a:r>
            <a:endParaRPr lang="en-US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sinus</a:t>
            </a: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xmlns="" id="{7BAA7751-7F67-4D18-A1CF-475FB001E289}"/>
              </a:ext>
            </a:extLst>
          </p:cNvPr>
          <p:cNvSpPr>
            <a:spLocks/>
          </p:cNvSpPr>
          <p:nvPr/>
        </p:nvSpPr>
        <p:spPr bwMode="auto">
          <a:xfrm flipH="1">
            <a:off x="-252536" y="2564904"/>
            <a:ext cx="1656184" cy="720080"/>
          </a:xfrm>
          <a:prstGeom prst="callout2">
            <a:avLst>
              <a:gd name="adj1" fmla="val 41691"/>
              <a:gd name="adj2" fmla="val 6550"/>
              <a:gd name="adj3" fmla="val 27364"/>
              <a:gd name="adj4" fmla="val -33151"/>
              <a:gd name="adj5" fmla="val 145644"/>
              <a:gd name="adj6" fmla="val -161844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1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Hypophyseal</a:t>
            </a:r>
            <a:endParaRPr lang="en-US" sz="1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fossa</a:t>
            </a:r>
            <a:endParaRPr lang="en-US" sz="1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10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 l="42339" t="11806" r="25293" b="6488"/>
          <a:stretch>
            <a:fillRect/>
          </a:stretch>
        </p:blipFill>
        <p:spPr bwMode="auto">
          <a:xfrm>
            <a:off x="1476375" y="0"/>
            <a:ext cx="4699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444208" y="2760893"/>
            <a:ext cx="2592288" cy="707886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extension </a:t>
            </a:r>
            <a:endParaRPr lang="en-US" sz="3200" b="1" dirty="0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>
            <a:off x="1187624" y="3501008"/>
            <a:ext cx="1928826" cy="792088"/>
          </a:xfrm>
          <a:prstGeom prst="callout1">
            <a:avLst>
              <a:gd name="adj1" fmla="val 93416"/>
              <a:gd name="adj2" fmla="val 99650"/>
              <a:gd name="adj3" fmla="val 28462"/>
              <a:gd name="adj4" fmla="val 161830"/>
            </a:avLst>
          </a:prstGeom>
          <a:solidFill>
            <a:srgbClr val="99FF33"/>
          </a:solidFill>
          <a:ln w="38100">
            <a:solidFill>
              <a:srgbClr val="00FF00"/>
            </a:solidFill>
            <a:headEnd/>
            <a:tailEnd type="triangl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C00000"/>
                </a:solidFill>
              </a:rPr>
              <a:t>Larynx 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716463" y="4508500"/>
            <a:ext cx="1584325" cy="36036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99250" y="3773488"/>
            <a:ext cx="2179638" cy="5238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C6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</a:rPr>
              <a:t> vertebra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228184" y="4595644"/>
            <a:ext cx="28083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border of Cricoid cartilage </a:t>
            </a:r>
            <a:endParaRPr lang="ar-SA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240338" y="4016375"/>
            <a:ext cx="1458912" cy="1666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64300" y="2178050"/>
            <a:ext cx="21796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C3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vertebra</a:t>
            </a:r>
            <a:endParaRPr lang="en-US" sz="2800" b="1" dirty="0">
              <a:solidFill>
                <a:srgbClr val="C00000"/>
              </a:solidFill>
              <a:latin typeface="Calibri"/>
              <a:cs typeface="+mn-cs"/>
            </a:endParaRPr>
          </a:p>
        </p:txBody>
      </p:sp>
      <p:cxnSp>
        <p:nvCxnSpPr>
          <p:cNvPr id="10" name="Straight Arrow Connector 9"/>
          <p:cNvCxnSpPr>
            <a:cxnSpLocks/>
            <a:stCxn id="9" idx="1"/>
          </p:cNvCxnSpPr>
          <p:nvPr/>
        </p:nvCxnSpPr>
        <p:spPr>
          <a:xfrm flipH="1">
            <a:off x="4932363" y="2439988"/>
            <a:ext cx="1531937" cy="4016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8388350" y="6021388"/>
            <a:ext cx="576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2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6300788" y="404813"/>
            <a:ext cx="27352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/>
              <a:t>- extending from the root of the tongue to the trachea (from </a:t>
            </a:r>
            <a:r>
              <a:rPr lang="en-US" sz="2000" b="1"/>
              <a:t>C3 to C6 vertebra)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7083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 l="36621" t="5860" r="37744" b="14062"/>
          <a:stretch>
            <a:fillRect/>
          </a:stretch>
        </p:blipFill>
        <p:spPr bwMode="auto">
          <a:xfrm>
            <a:off x="3602038" y="333375"/>
            <a:ext cx="2500312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13"/>
          <p:cNvSpPr>
            <a:spLocks/>
          </p:cNvSpPr>
          <p:nvPr/>
        </p:nvSpPr>
        <p:spPr bwMode="auto">
          <a:xfrm>
            <a:off x="285720" y="2931331"/>
            <a:ext cx="2846120" cy="1489822"/>
          </a:xfrm>
          <a:prstGeom prst="callout2">
            <a:avLst>
              <a:gd name="adj1" fmla="val -18015"/>
              <a:gd name="adj2" fmla="val 139183"/>
              <a:gd name="adj3" fmla="val 58862"/>
              <a:gd name="adj4" fmla="val 58781"/>
              <a:gd name="adj5" fmla="val -208"/>
              <a:gd name="adj6" fmla="val 163491"/>
            </a:avLst>
          </a:prstGeom>
          <a:solidFill>
            <a:schemeClr val="bg1"/>
          </a:solidFill>
          <a:ln w="38100">
            <a:solidFill>
              <a:srgbClr val="00FF00"/>
            </a:solidFill>
            <a:headEnd type="none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Thyroid cartilage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(Adam's apple).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zh-CN" sz="2800" b="1" dirty="0">
              <a:ln w="11430"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444208" y="620688"/>
            <a:ext cx="2286016" cy="707886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3 paired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45824" y="1136938"/>
            <a:ext cx="2286016" cy="707886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3 single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857224" y="2144827"/>
            <a:ext cx="2202608" cy="708109"/>
          </a:xfrm>
          <a:prstGeom prst="callout2">
            <a:avLst>
              <a:gd name="adj1" fmla="val 9925"/>
              <a:gd name="adj2" fmla="val 100426"/>
              <a:gd name="adj3" fmla="val -4123"/>
              <a:gd name="adj4" fmla="val 101745"/>
              <a:gd name="adj5" fmla="val -141523"/>
              <a:gd name="adj6" fmla="val 181885"/>
            </a:avLst>
          </a:prstGeom>
          <a:solidFill>
            <a:schemeClr val="bg1"/>
          </a:solidFill>
          <a:ln w="38100">
            <a:solidFill>
              <a:srgbClr val="66FF33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Epiglottis</a:t>
            </a:r>
            <a:endParaRPr lang="en-US" altLang="zh-CN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13"/>
          <p:cNvSpPr>
            <a:spLocks/>
          </p:cNvSpPr>
          <p:nvPr/>
        </p:nvSpPr>
        <p:spPr bwMode="auto">
          <a:xfrm>
            <a:off x="785786" y="5429264"/>
            <a:ext cx="2000264" cy="1019175"/>
          </a:xfrm>
          <a:prstGeom prst="callout2">
            <a:avLst>
              <a:gd name="adj1" fmla="val 104205"/>
              <a:gd name="adj2" fmla="val 102966"/>
              <a:gd name="adj3" fmla="val 559"/>
              <a:gd name="adj4" fmla="val 97729"/>
              <a:gd name="adj5" fmla="val 13804"/>
              <a:gd name="adj6" fmla="val 179861"/>
            </a:avLst>
          </a:prstGeom>
          <a:solidFill>
            <a:schemeClr val="bg1"/>
          </a:solidFill>
          <a:ln w="38100">
            <a:solidFill>
              <a:srgbClr val="00FF00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Cricoid cartilage</a:t>
            </a:r>
            <a:endParaRPr lang="en-US" altLang="zh-CN" sz="32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13"/>
          <p:cNvSpPr>
            <a:spLocks/>
          </p:cNvSpPr>
          <p:nvPr/>
        </p:nvSpPr>
        <p:spPr bwMode="auto">
          <a:xfrm>
            <a:off x="6715140" y="4929198"/>
            <a:ext cx="1928826" cy="928694"/>
          </a:xfrm>
          <a:prstGeom prst="callout2">
            <a:avLst>
              <a:gd name="adj1" fmla="val -939"/>
              <a:gd name="adj2" fmla="val 47733"/>
              <a:gd name="adj3" fmla="val 1785"/>
              <a:gd name="adj4" fmla="val 1739"/>
              <a:gd name="adj5" fmla="val -61452"/>
              <a:gd name="adj6" fmla="val -68961"/>
            </a:avLst>
          </a:prstGeom>
          <a:solidFill>
            <a:srgbClr val="FF33CC"/>
          </a:solidFill>
          <a:ln w="38100">
            <a:solidFill>
              <a:srgbClr val="FF33CC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Arytenoid cartilage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13"/>
          <p:cNvSpPr>
            <a:spLocks/>
          </p:cNvSpPr>
          <p:nvPr/>
        </p:nvSpPr>
        <p:spPr bwMode="auto">
          <a:xfrm>
            <a:off x="6572264" y="3643314"/>
            <a:ext cx="2176200" cy="928694"/>
          </a:xfrm>
          <a:prstGeom prst="callout2">
            <a:avLst>
              <a:gd name="adj1" fmla="val 5373"/>
              <a:gd name="adj2" fmla="val 47733"/>
              <a:gd name="adj3" fmla="val 1785"/>
              <a:gd name="adj4" fmla="val 1739"/>
              <a:gd name="adj5" fmla="val -103"/>
              <a:gd name="adj6" fmla="val -54723"/>
            </a:avLst>
          </a:prstGeom>
          <a:solidFill>
            <a:srgbClr val="00FF00"/>
          </a:solidFill>
          <a:ln w="38100">
            <a:solidFill>
              <a:srgbClr val="00FF00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Corniculate cartilage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13"/>
          <p:cNvSpPr>
            <a:spLocks/>
          </p:cNvSpPr>
          <p:nvPr/>
        </p:nvSpPr>
        <p:spPr bwMode="auto">
          <a:xfrm>
            <a:off x="6572264" y="1785926"/>
            <a:ext cx="2248208" cy="928694"/>
          </a:xfrm>
          <a:prstGeom prst="callout2">
            <a:avLst>
              <a:gd name="adj1" fmla="val -939"/>
              <a:gd name="adj2" fmla="val 47733"/>
              <a:gd name="adj3" fmla="val 177897"/>
              <a:gd name="adj4" fmla="val -73090"/>
              <a:gd name="adj5" fmla="val 215435"/>
              <a:gd name="adj6" fmla="val -59619"/>
            </a:avLst>
          </a:prstGeom>
          <a:solidFill>
            <a:srgbClr val="FF33CC"/>
          </a:solidFill>
          <a:ln w="38100">
            <a:solidFill>
              <a:srgbClr val="FF33CC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Cuneiform cartilage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7544" y="332656"/>
            <a:ext cx="2952328" cy="769441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Cartilages 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388350" y="6021388"/>
            <a:ext cx="576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1328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7500" r="66145" b="49167"/>
          <a:stretch>
            <a:fillRect/>
          </a:stretch>
        </p:blipFill>
        <p:spPr bwMode="auto">
          <a:xfrm>
            <a:off x="2714625" y="500063"/>
            <a:ext cx="3571875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5244" y="509566"/>
            <a:ext cx="2476556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</a:rPr>
              <a:t>Epiglottis</a:t>
            </a:r>
            <a:endParaRPr lang="en-US" altLang="zh-CN" sz="4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>
            <a:off x="428596" y="2071678"/>
            <a:ext cx="2000264" cy="642942"/>
          </a:xfrm>
          <a:prstGeom prst="callout2">
            <a:avLst>
              <a:gd name="adj1" fmla="val 2024"/>
              <a:gd name="adj2" fmla="val 3919"/>
              <a:gd name="adj3" fmla="val 3051"/>
              <a:gd name="adj4" fmla="val 78681"/>
              <a:gd name="adj5" fmla="val -106535"/>
              <a:gd name="adj6" fmla="val 199935"/>
            </a:avLst>
          </a:prstGeom>
          <a:solidFill>
            <a:schemeClr val="bg1"/>
          </a:solidFill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</a:rPr>
              <a:t>Epiglottis</a:t>
            </a:r>
            <a:endParaRPr lang="en-US" altLang="zh-CN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156" y="142875"/>
            <a:ext cx="2714644" cy="156966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7030A0"/>
                </a:solidFill>
              </a:rPr>
              <a:t>Epiglottis is a leaf-shaped plate</a:t>
            </a: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180637" y="4509120"/>
            <a:ext cx="2748289" cy="1976536"/>
          </a:xfrm>
          <a:prstGeom prst="callout2">
            <a:avLst>
              <a:gd name="adj1" fmla="val 35199"/>
              <a:gd name="adj2" fmla="val 93379"/>
              <a:gd name="adj3" fmla="val -741"/>
              <a:gd name="adj4" fmla="val 107044"/>
              <a:gd name="adj5" fmla="val -62987"/>
              <a:gd name="adj6" fmla="val 160325"/>
            </a:avLst>
          </a:prstGeom>
          <a:solidFill>
            <a:schemeClr val="bg1"/>
          </a:solidFill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</a:rPr>
              <a:t>Narrow Inferior end to the inner aspect of thyroid</a:t>
            </a:r>
            <a:endParaRPr lang="en-US" altLang="zh-CN" sz="2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7625" y="142875"/>
            <a:ext cx="3017838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</a:rPr>
              <a:t>C3 vertebra</a:t>
            </a:r>
          </a:p>
        </p:txBody>
      </p:sp>
      <p:sp>
        <p:nvSpPr>
          <p:cNvPr id="8" name="AutoShape 13"/>
          <p:cNvSpPr>
            <a:spLocks/>
          </p:cNvSpPr>
          <p:nvPr/>
        </p:nvSpPr>
        <p:spPr bwMode="auto">
          <a:xfrm>
            <a:off x="6228184" y="1700809"/>
            <a:ext cx="2592288" cy="504055"/>
          </a:xfrm>
          <a:prstGeom prst="callout2">
            <a:avLst>
              <a:gd name="adj1" fmla="val 2024"/>
              <a:gd name="adj2" fmla="val 3919"/>
              <a:gd name="adj3" fmla="val 3051"/>
              <a:gd name="adj4" fmla="val 465"/>
              <a:gd name="adj5" fmla="val -172678"/>
              <a:gd name="adj6" fmla="val -64148"/>
            </a:avLst>
          </a:prstGeom>
          <a:solidFill>
            <a:schemeClr val="bg1"/>
          </a:solidFill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</a:rPr>
              <a:t>Free Upper margin </a:t>
            </a:r>
            <a:endParaRPr lang="en-US" altLang="zh-CN" sz="2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latin typeface="Comic Sans MS" pitchFamily="66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286500" y="4929188"/>
            <a:ext cx="25717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C00000"/>
                </a:solidFill>
                <a:latin typeface="Calibri" pitchFamily="34" charset="0"/>
              </a:rPr>
              <a:t>Post. Surface of epiglottis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8388350" y="6021388"/>
            <a:ext cx="576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48818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contrast="10000"/>
          </a:blip>
          <a:srcRect l="9895" t="7967" r="73357" b="46429"/>
          <a:stretch/>
        </p:blipFill>
        <p:spPr bwMode="auto">
          <a:xfrm>
            <a:off x="1915493" y="531201"/>
            <a:ext cx="5310922" cy="609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3"/>
          <p:cNvSpPr>
            <a:spLocks/>
          </p:cNvSpPr>
          <p:nvPr/>
        </p:nvSpPr>
        <p:spPr bwMode="auto">
          <a:xfrm>
            <a:off x="272419" y="4531729"/>
            <a:ext cx="1857388" cy="1428760"/>
          </a:xfrm>
          <a:prstGeom prst="callout2">
            <a:avLst>
              <a:gd name="adj1" fmla="val 40138"/>
              <a:gd name="adj2" fmla="val 77132"/>
              <a:gd name="adj3" fmla="val -10226"/>
              <a:gd name="adj4" fmla="val 116090"/>
              <a:gd name="adj5" fmla="val -28339"/>
              <a:gd name="adj6" fmla="val 145229"/>
            </a:avLst>
          </a:prstGeom>
          <a:solidFill>
            <a:schemeClr val="bg1"/>
          </a:solidFill>
          <a:ln w="38100">
            <a:solidFill>
              <a:srgbClr val="00B0F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dirty="0">
                <a:solidFill>
                  <a:srgbClr val="0000FF"/>
                </a:solidFill>
              </a:rPr>
              <a:t>Greater </a:t>
            </a:r>
            <a:r>
              <a:rPr lang="en-US" altLang="zh-CN" sz="2800" b="1" dirty="0" err="1">
                <a:solidFill>
                  <a:srgbClr val="0000FF"/>
                </a:solidFill>
              </a:rPr>
              <a:t>alar</a:t>
            </a:r>
            <a:r>
              <a:rPr lang="en-US" altLang="zh-CN" sz="2800" b="1" dirty="0">
                <a:solidFill>
                  <a:srgbClr val="0000FF"/>
                </a:solidFill>
              </a:rPr>
              <a:t> cartilage</a:t>
            </a:r>
            <a:endParaRPr lang="en-US" altLang="zh-CN" sz="2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 flipH="1">
            <a:off x="1272551" y="1867854"/>
            <a:ext cx="1857388" cy="500066"/>
          </a:xfrm>
          <a:prstGeom prst="callout2">
            <a:avLst>
              <a:gd name="adj1" fmla="val 3086"/>
              <a:gd name="adj2" fmla="val 12067"/>
              <a:gd name="adj3" fmla="val 1474"/>
              <a:gd name="adj4" fmla="val 1323"/>
              <a:gd name="adj5" fmla="val 107992"/>
              <a:gd name="adj6" fmla="val -64286"/>
            </a:avLst>
          </a:prstGeom>
          <a:solidFill>
            <a:schemeClr val="bg1"/>
          </a:solidFill>
          <a:ln w="38100">
            <a:solidFill>
              <a:srgbClr val="00B0F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</a:rPr>
              <a:t>Nasal bone</a:t>
            </a:r>
            <a:endParaRPr lang="en-US" altLang="zh-CN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5" name="AutoShape 13"/>
          <p:cNvSpPr>
            <a:spLocks/>
          </p:cNvSpPr>
          <p:nvPr/>
        </p:nvSpPr>
        <p:spPr bwMode="auto">
          <a:xfrm flipH="1">
            <a:off x="951080" y="260648"/>
            <a:ext cx="2357454" cy="785818"/>
          </a:xfrm>
          <a:prstGeom prst="callout2">
            <a:avLst>
              <a:gd name="adj1" fmla="val 3086"/>
              <a:gd name="adj2" fmla="val 12067"/>
              <a:gd name="adj3" fmla="val 1474"/>
              <a:gd name="adj4" fmla="val 1323"/>
              <a:gd name="adj5" fmla="val 262940"/>
              <a:gd name="adj6" fmla="val -71229"/>
            </a:avLst>
          </a:prstGeom>
          <a:solidFill>
            <a:schemeClr val="bg1"/>
          </a:solidFill>
          <a:ln w="38100">
            <a:solidFill>
              <a:srgbClr val="00B0F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</a:rPr>
              <a:t>frontal process of the maxilla</a:t>
            </a:r>
            <a:endParaRPr lang="en-US" altLang="zh-CN" sz="2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107504" y="2719472"/>
            <a:ext cx="2391654" cy="1428760"/>
          </a:xfrm>
          <a:prstGeom prst="callout2">
            <a:avLst>
              <a:gd name="adj1" fmla="val 56325"/>
              <a:gd name="adj2" fmla="val 87136"/>
              <a:gd name="adj3" fmla="val 37212"/>
              <a:gd name="adj4" fmla="val 116378"/>
              <a:gd name="adj5" fmla="val 31558"/>
              <a:gd name="adj6" fmla="val 151541"/>
            </a:avLst>
          </a:prstGeom>
          <a:solidFill>
            <a:schemeClr val="bg1"/>
          </a:solidFill>
          <a:ln w="38100">
            <a:solidFill>
              <a:srgbClr val="00B0F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</a:rPr>
              <a:t>nasal cartilage</a:t>
            </a:r>
            <a:endParaRPr lang="en-US" altLang="zh-CN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2129807" y="5960489"/>
            <a:ext cx="5892686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1" dirty="0">
                <a:solidFill>
                  <a:srgbClr val="C00000"/>
                </a:solidFill>
                <a:ea typeface="SimSun" pitchFamily="2" charset="-122"/>
              </a:rPr>
              <a:t>Boundaries External nose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C229893-51C7-458A-94AC-ECC8A6C3284F}"/>
              </a:ext>
            </a:extLst>
          </p:cNvPr>
          <p:cNvSpPr txBox="1"/>
          <p:nvPr/>
        </p:nvSpPr>
        <p:spPr>
          <a:xfrm>
            <a:off x="7869357" y="260648"/>
            <a:ext cx="653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AutoShape 13"/>
          <p:cNvSpPr>
            <a:spLocks/>
          </p:cNvSpPr>
          <p:nvPr/>
        </p:nvSpPr>
        <p:spPr bwMode="auto">
          <a:xfrm flipH="1">
            <a:off x="7226415" y="1867854"/>
            <a:ext cx="1857388" cy="1129098"/>
          </a:xfrm>
          <a:prstGeom prst="callout2">
            <a:avLst>
              <a:gd name="adj1" fmla="val 11184"/>
              <a:gd name="adj2" fmla="val 104374"/>
              <a:gd name="adj3" fmla="val 41967"/>
              <a:gd name="adj4" fmla="val 130553"/>
              <a:gd name="adj5" fmla="val 142411"/>
              <a:gd name="adj6" fmla="val 170789"/>
            </a:avLst>
          </a:prstGeom>
          <a:solidFill>
            <a:schemeClr val="bg1"/>
          </a:solidFill>
          <a:ln w="38100">
            <a:solidFill>
              <a:srgbClr val="00B0F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solidFill>
                  <a:srgbClr val="C00000"/>
                </a:solidFill>
              </a:rPr>
              <a:t>Infraorbital</a:t>
            </a:r>
            <a:r>
              <a:rPr lang="en-US" sz="2800" b="1" dirty="0" smtClean="0">
                <a:solidFill>
                  <a:srgbClr val="C00000"/>
                </a:solidFill>
              </a:rPr>
              <a:t> foramen</a:t>
            </a:r>
            <a:endParaRPr lang="en-US" altLang="zh-CN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9414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lum bright="-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1" t="14757" r="37469" b="8464"/>
          <a:stretch>
            <a:fillRect/>
          </a:stretch>
        </p:blipFill>
        <p:spPr bwMode="auto">
          <a:xfrm>
            <a:off x="2789312" y="584919"/>
            <a:ext cx="4237037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/>
          <p:cNvSpPr>
            <a:spLocks/>
          </p:cNvSpPr>
          <p:nvPr/>
        </p:nvSpPr>
        <p:spPr bwMode="auto">
          <a:xfrm>
            <a:off x="685800" y="1304528"/>
            <a:ext cx="2357454" cy="1357322"/>
          </a:xfrm>
          <a:prstGeom prst="callout2">
            <a:avLst>
              <a:gd name="adj1" fmla="val 2024"/>
              <a:gd name="adj2" fmla="val 3919"/>
              <a:gd name="adj3" fmla="val 3051"/>
              <a:gd name="adj4" fmla="val 78681"/>
              <a:gd name="adj5" fmla="val -4890"/>
              <a:gd name="adj6" fmla="val 155469"/>
            </a:avLst>
          </a:prstGeom>
          <a:solidFill>
            <a:schemeClr val="bg1"/>
          </a:solidFill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</a:rPr>
              <a:t>Lateral </a:t>
            </a:r>
            <a:r>
              <a:rPr lang="en-US" sz="2800" b="1" dirty="0" err="1">
                <a:solidFill>
                  <a:srgbClr val="0000FF"/>
                </a:solidFill>
              </a:rPr>
              <a:t>Glosso-epiglottic</a:t>
            </a:r>
            <a:r>
              <a:rPr lang="en-US" sz="2800" b="1" dirty="0">
                <a:solidFill>
                  <a:srgbClr val="0000FF"/>
                </a:solidFill>
              </a:rPr>
              <a:t> fold</a:t>
            </a:r>
            <a:endParaRPr lang="en-US" altLang="zh-CN" sz="2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>
            <a:off x="6374432" y="296416"/>
            <a:ext cx="2428892" cy="857256"/>
          </a:xfrm>
          <a:prstGeom prst="callout2">
            <a:avLst>
              <a:gd name="adj1" fmla="val 2024"/>
              <a:gd name="adj2" fmla="val 3919"/>
              <a:gd name="adj3" fmla="val 3051"/>
              <a:gd name="adj4" fmla="val 5793"/>
              <a:gd name="adj5" fmla="val 108270"/>
              <a:gd name="adj6" fmla="val -56178"/>
            </a:avLst>
          </a:prstGeom>
          <a:solidFill>
            <a:schemeClr val="bg1"/>
          </a:solidFill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</a:rPr>
              <a:t>Median </a:t>
            </a:r>
            <a:r>
              <a:rPr lang="en-US" sz="2400" b="1" dirty="0" err="1">
                <a:solidFill>
                  <a:srgbClr val="C00000"/>
                </a:solidFill>
              </a:rPr>
              <a:t>Glosso-epiglottic</a:t>
            </a:r>
            <a:r>
              <a:rPr lang="en-US" sz="2400" b="1" dirty="0">
                <a:solidFill>
                  <a:srgbClr val="C00000"/>
                </a:solidFill>
              </a:rPr>
              <a:t> fold</a:t>
            </a:r>
            <a:endParaRPr lang="en-US" altLang="zh-CN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AutoShape 13"/>
          <p:cNvSpPr>
            <a:spLocks/>
          </p:cNvSpPr>
          <p:nvPr/>
        </p:nvSpPr>
        <p:spPr bwMode="auto">
          <a:xfrm>
            <a:off x="1117848" y="152400"/>
            <a:ext cx="2000264" cy="642942"/>
          </a:xfrm>
          <a:prstGeom prst="callout2">
            <a:avLst>
              <a:gd name="adj1" fmla="val 2024"/>
              <a:gd name="adj2" fmla="val 3919"/>
              <a:gd name="adj3" fmla="val 3051"/>
              <a:gd name="adj4" fmla="val 78681"/>
              <a:gd name="adj5" fmla="val 98570"/>
              <a:gd name="adj6" fmla="val 198019"/>
            </a:avLst>
          </a:prstGeom>
          <a:solidFill>
            <a:schemeClr val="bg1"/>
          </a:solidFill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CC66FF"/>
                </a:solidFill>
              </a:rPr>
              <a:t>Epiglottis</a:t>
            </a:r>
            <a:endParaRPr lang="en-US" altLang="zh-CN" sz="3200" b="1" dirty="0">
              <a:ln w="11430"/>
              <a:solidFill>
                <a:srgbClr val="CC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1405880" y="3828798"/>
            <a:ext cx="1785950" cy="500066"/>
          </a:xfrm>
          <a:prstGeom prst="callout2">
            <a:avLst>
              <a:gd name="adj1" fmla="val -506648"/>
              <a:gd name="adj2" fmla="val 185445"/>
              <a:gd name="adj3" fmla="val 37489"/>
              <a:gd name="adj4" fmla="val 94493"/>
              <a:gd name="adj5" fmla="val -514922"/>
              <a:gd name="adj6" fmla="val 219145"/>
            </a:avLst>
          </a:prstGeom>
          <a:noFill/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Valleculae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endParaRPr lang="en-US" altLang="zh-CN" sz="2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374432" y="3619386"/>
            <a:ext cx="2304256" cy="1008112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Ant. Surface of epiglottis</a:t>
            </a:r>
          </a:p>
        </p:txBody>
      </p:sp>
      <p:sp>
        <p:nvSpPr>
          <p:cNvPr id="8" name="AutoShape 13"/>
          <p:cNvSpPr>
            <a:spLocks/>
          </p:cNvSpPr>
          <p:nvPr/>
        </p:nvSpPr>
        <p:spPr bwMode="auto">
          <a:xfrm flipH="1">
            <a:off x="6878488" y="2024608"/>
            <a:ext cx="1421350" cy="928694"/>
          </a:xfrm>
          <a:prstGeom prst="callout2">
            <a:avLst>
              <a:gd name="adj1" fmla="val -830"/>
              <a:gd name="adj2" fmla="val 100045"/>
              <a:gd name="adj3" fmla="val -38332"/>
              <a:gd name="adj4" fmla="val 148387"/>
              <a:gd name="adj5" fmla="val -20083"/>
              <a:gd name="adj6" fmla="val 212804"/>
            </a:avLst>
          </a:prstGeom>
          <a:solidFill>
            <a:schemeClr val="bg1"/>
          </a:solidFill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</a:rPr>
              <a:t>Root of tongue</a:t>
            </a:r>
            <a:endParaRPr lang="en-US" altLang="zh-CN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318574" y="5841132"/>
            <a:ext cx="576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07597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6" r="34216"/>
          <a:stretch>
            <a:fillRect/>
          </a:stretch>
        </p:blipFill>
        <p:spPr bwMode="auto">
          <a:xfrm>
            <a:off x="395288" y="1773238"/>
            <a:ext cx="26638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77"/>
          <a:stretch>
            <a:fillRect/>
          </a:stretch>
        </p:blipFill>
        <p:spPr bwMode="auto">
          <a:xfrm>
            <a:off x="5651500" y="1412875"/>
            <a:ext cx="295275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3"/>
          <p:cNvSpPr>
            <a:spLocks/>
          </p:cNvSpPr>
          <p:nvPr/>
        </p:nvSpPr>
        <p:spPr bwMode="auto">
          <a:xfrm>
            <a:off x="6804248" y="332656"/>
            <a:ext cx="1512168" cy="928694"/>
          </a:xfrm>
          <a:prstGeom prst="callout2">
            <a:avLst>
              <a:gd name="adj1" fmla="val 2637"/>
              <a:gd name="adj2" fmla="val -1510"/>
              <a:gd name="adj3" fmla="val 97510"/>
              <a:gd name="adj4" fmla="val -1553"/>
              <a:gd name="adj5" fmla="val 266226"/>
              <a:gd name="adj6" fmla="val 18391"/>
            </a:avLst>
          </a:prstGeom>
          <a:solidFill>
            <a:srgbClr val="7030A0"/>
          </a:solidFill>
          <a:ln w="38100">
            <a:solidFill>
              <a:srgbClr val="7030A0"/>
            </a:solidFill>
            <a:headEnd/>
            <a:tailEnd type="triangl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</a:rPr>
              <a:t>Thyroid notch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AutoShape 13"/>
          <p:cNvSpPr>
            <a:spLocks/>
          </p:cNvSpPr>
          <p:nvPr/>
        </p:nvSpPr>
        <p:spPr bwMode="auto">
          <a:xfrm>
            <a:off x="4067944" y="476672"/>
            <a:ext cx="1568216" cy="1019175"/>
          </a:xfrm>
          <a:prstGeom prst="callout2">
            <a:avLst>
              <a:gd name="adj1" fmla="val 3270"/>
              <a:gd name="adj2" fmla="val 102719"/>
              <a:gd name="adj3" fmla="val 95359"/>
              <a:gd name="adj4" fmla="val 99167"/>
              <a:gd name="adj5" fmla="val 289385"/>
              <a:gd name="adj6" fmla="val 137259"/>
            </a:avLst>
          </a:prstGeom>
          <a:solidFill>
            <a:schemeClr val="bg1"/>
          </a:solidFill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</a:rPr>
              <a:t>Thyroid lamina</a:t>
            </a:r>
            <a:endParaRPr lang="en-US" altLang="zh-CN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827584" y="476672"/>
            <a:ext cx="2000264" cy="1143008"/>
          </a:xfrm>
          <a:prstGeom prst="callout1">
            <a:avLst>
              <a:gd name="adj1" fmla="val 54305"/>
              <a:gd name="adj2" fmla="val 82460"/>
              <a:gd name="adj3" fmla="val 161390"/>
              <a:gd name="adj4" fmla="val 95000"/>
            </a:avLst>
          </a:prstGeom>
          <a:noFill/>
          <a:ln w="38100">
            <a:solidFill>
              <a:srgbClr val="7030A0"/>
            </a:solidFill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B050"/>
                </a:solidFill>
              </a:rPr>
              <a:t>Superior horn</a:t>
            </a:r>
            <a:endParaRPr lang="en-US" altLang="zh-CN" sz="36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AutoShape 13"/>
          <p:cNvSpPr>
            <a:spLocks/>
          </p:cNvSpPr>
          <p:nvPr/>
        </p:nvSpPr>
        <p:spPr bwMode="auto">
          <a:xfrm>
            <a:off x="467544" y="5157192"/>
            <a:ext cx="1728192" cy="1143008"/>
          </a:xfrm>
          <a:prstGeom prst="callout2">
            <a:avLst>
              <a:gd name="adj1" fmla="val 2024"/>
              <a:gd name="adj2" fmla="val 3919"/>
              <a:gd name="adj3" fmla="val 2459"/>
              <a:gd name="adj4" fmla="val 98999"/>
              <a:gd name="adj5" fmla="val -45316"/>
              <a:gd name="adj6" fmla="val 114561"/>
            </a:avLst>
          </a:prstGeom>
          <a:solidFill>
            <a:schemeClr val="bg1"/>
          </a:solidFill>
          <a:ln w="38100">
            <a:solidFill>
              <a:srgbClr val="7030A0"/>
            </a:solidFill>
            <a:headEnd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</a:rPr>
              <a:t>Inferior  horn</a:t>
            </a:r>
            <a:endParaRPr lang="en-US" altLang="zh-CN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AutoShape 13"/>
          <p:cNvSpPr>
            <a:spLocks/>
          </p:cNvSpPr>
          <p:nvPr/>
        </p:nvSpPr>
        <p:spPr bwMode="auto">
          <a:xfrm>
            <a:off x="3051175" y="4516438"/>
            <a:ext cx="3249613" cy="1143000"/>
          </a:xfrm>
          <a:prstGeom prst="callout2">
            <a:avLst>
              <a:gd name="adj1" fmla="val 3151"/>
              <a:gd name="adj2" fmla="val 97930"/>
              <a:gd name="adj3" fmla="val 2896"/>
              <a:gd name="adj4" fmla="val 94672"/>
              <a:gd name="adj5" fmla="val -75214"/>
              <a:gd name="adj6" fmla="val 124242"/>
            </a:avLst>
          </a:prstGeom>
          <a:ln>
            <a:solidFill>
              <a:srgbClr val="C00000"/>
            </a:solidFill>
            <a:headEnd/>
            <a:tailEnd type="triangl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228600" algn="just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tabLst>
                <a:tab pos="571500" algn="l"/>
              </a:tabLst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laryngeal prominence (Adam's apple).</a:t>
            </a:r>
            <a:endParaRPr lang="en-US" sz="2000" b="1" dirty="0">
              <a:solidFill>
                <a:prstClr val="white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AutoShape 13"/>
          <p:cNvSpPr>
            <a:spLocks/>
          </p:cNvSpPr>
          <p:nvPr/>
        </p:nvSpPr>
        <p:spPr bwMode="auto">
          <a:xfrm>
            <a:off x="3563888" y="3284984"/>
            <a:ext cx="1656184" cy="864096"/>
          </a:xfrm>
          <a:prstGeom prst="callout2">
            <a:avLst>
              <a:gd name="adj1" fmla="val 103094"/>
              <a:gd name="adj2" fmla="val 1310"/>
              <a:gd name="adj3" fmla="val 1785"/>
              <a:gd name="adj4" fmla="val 1739"/>
              <a:gd name="adj5" fmla="val 35957"/>
              <a:gd name="adj6" fmla="val -44879"/>
            </a:avLst>
          </a:prstGeom>
          <a:solidFill>
            <a:schemeClr val="bg1"/>
          </a:solidFill>
          <a:ln w="38100">
            <a:solidFill>
              <a:srgbClr val="FF0000"/>
            </a:solidFill>
            <a:headEnd/>
            <a:tailEnd type="triangl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Posterior  margin </a:t>
            </a:r>
            <a:endParaRPr lang="en-US" sz="2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AutoShape 13"/>
          <p:cNvSpPr>
            <a:spLocks/>
          </p:cNvSpPr>
          <p:nvPr/>
        </p:nvSpPr>
        <p:spPr bwMode="auto">
          <a:xfrm>
            <a:off x="1187624" y="1916832"/>
            <a:ext cx="1296144" cy="576064"/>
          </a:xfrm>
          <a:prstGeom prst="callout2">
            <a:avLst>
              <a:gd name="adj1" fmla="val 100155"/>
              <a:gd name="adj2" fmla="val 36201"/>
              <a:gd name="adj3" fmla="val 96584"/>
              <a:gd name="adj4" fmla="val 37013"/>
              <a:gd name="adj5" fmla="val 313739"/>
              <a:gd name="adj6" fmla="val 38407"/>
            </a:avLst>
          </a:prstGeom>
          <a:solidFill>
            <a:schemeClr val="bg1"/>
          </a:solidFill>
          <a:ln w="38100">
            <a:solidFill>
              <a:srgbClr val="FF0000"/>
            </a:solidFill>
            <a:headEnd/>
            <a:tailEnd type="triangl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Angle </a:t>
            </a:r>
            <a:endParaRPr lang="en-US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059832" y="5889466"/>
            <a:ext cx="4896544" cy="769441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Thyroid Cartilage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388350" y="6021388"/>
            <a:ext cx="576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78406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7188" t="14166" r="68230" b="60001"/>
          <a:stretch>
            <a:fillRect/>
          </a:stretch>
        </p:blipFill>
        <p:spPr bwMode="auto">
          <a:xfrm>
            <a:off x="2214563" y="1628775"/>
            <a:ext cx="4357687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13"/>
          <p:cNvSpPr>
            <a:spLocks/>
          </p:cNvSpPr>
          <p:nvPr/>
        </p:nvSpPr>
        <p:spPr bwMode="auto">
          <a:xfrm>
            <a:off x="6372200" y="4797152"/>
            <a:ext cx="1714512" cy="947737"/>
          </a:xfrm>
          <a:prstGeom prst="callout2">
            <a:avLst>
              <a:gd name="adj1" fmla="val 2024"/>
              <a:gd name="adj2" fmla="val 3919"/>
              <a:gd name="adj3" fmla="val -2309"/>
              <a:gd name="adj4" fmla="val 49792"/>
              <a:gd name="adj5" fmla="val -20999"/>
              <a:gd name="adj6" fmla="val -29344"/>
            </a:avLst>
          </a:prstGeom>
          <a:solidFill>
            <a:srgbClr val="FFFF00"/>
          </a:solidFill>
          <a:ln w="38100">
            <a:solidFill>
              <a:srgbClr val="66FF33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Cricoid cartilage</a:t>
            </a:r>
            <a:endParaRPr lang="en-US" altLang="zh-CN" sz="28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>
            <a:off x="6372200" y="1577882"/>
            <a:ext cx="1928826" cy="928694"/>
          </a:xfrm>
          <a:prstGeom prst="callout2">
            <a:avLst>
              <a:gd name="adj1" fmla="val 3342"/>
              <a:gd name="adj2" fmla="val 99262"/>
              <a:gd name="adj3" fmla="val 1785"/>
              <a:gd name="adj4" fmla="val 1739"/>
              <a:gd name="adj5" fmla="val 119297"/>
              <a:gd name="adj6" fmla="val -58111"/>
            </a:avLst>
          </a:prstGeom>
          <a:solidFill>
            <a:srgbClr val="FF33CC"/>
          </a:solidFill>
          <a:ln w="38100">
            <a:solidFill>
              <a:srgbClr val="FF33CC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Arytenoid cartilage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991" y="404664"/>
            <a:ext cx="431400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signet-ring shaped</a:t>
            </a:r>
          </a:p>
        </p:txBody>
      </p:sp>
      <p:sp>
        <p:nvSpPr>
          <p:cNvPr id="6" name="Rectangle 5"/>
          <p:cNvSpPr/>
          <p:nvPr/>
        </p:nvSpPr>
        <p:spPr>
          <a:xfrm>
            <a:off x="4500563" y="333375"/>
            <a:ext cx="4608512" cy="7683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Cricoid cartilage</a:t>
            </a:r>
            <a:endParaRPr lang="en-US" altLang="zh-CN" sz="44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13"/>
          <p:cNvSpPr>
            <a:spLocks/>
          </p:cNvSpPr>
          <p:nvPr/>
        </p:nvSpPr>
        <p:spPr bwMode="auto">
          <a:xfrm>
            <a:off x="395536" y="4077072"/>
            <a:ext cx="2376264" cy="864096"/>
          </a:xfrm>
          <a:prstGeom prst="callout2">
            <a:avLst>
              <a:gd name="adj1" fmla="val 45177"/>
              <a:gd name="adj2" fmla="val 79181"/>
              <a:gd name="adj3" fmla="val 43868"/>
              <a:gd name="adj4" fmla="val 99567"/>
              <a:gd name="adj5" fmla="val 166600"/>
              <a:gd name="adj6" fmla="val 161088"/>
            </a:avLst>
          </a:prstGeom>
          <a:solidFill>
            <a:schemeClr val="bg1"/>
          </a:solidFill>
          <a:ln w="38100">
            <a:solidFill>
              <a:srgbClr val="FF0000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Narrow anterior arch </a:t>
            </a:r>
            <a:endParaRPr lang="en-US" altLang="zh-CN" sz="28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13"/>
          <p:cNvSpPr>
            <a:spLocks/>
          </p:cNvSpPr>
          <p:nvPr/>
        </p:nvSpPr>
        <p:spPr bwMode="auto">
          <a:xfrm>
            <a:off x="251520" y="2708920"/>
            <a:ext cx="2520280" cy="936104"/>
          </a:xfrm>
          <a:prstGeom prst="callout1">
            <a:avLst>
              <a:gd name="adj1" fmla="val 81216"/>
              <a:gd name="adj2" fmla="val 77267"/>
              <a:gd name="adj3" fmla="val 115830"/>
              <a:gd name="adj4" fmla="val 151276"/>
            </a:avLst>
          </a:prstGeom>
          <a:noFill/>
          <a:ln w="38100">
            <a:solidFill>
              <a:srgbClr val="66FF33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Broad posterior lamina</a:t>
            </a:r>
            <a:endParaRPr lang="en-US" altLang="zh-CN" sz="28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13"/>
          <p:cNvSpPr>
            <a:spLocks/>
          </p:cNvSpPr>
          <p:nvPr/>
        </p:nvSpPr>
        <p:spPr bwMode="auto">
          <a:xfrm flipH="1">
            <a:off x="6084168" y="3090050"/>
            <a:ext cx="2736304" cy="936104"/>
          </a:xfrm>
          <a:prstGeom prst="callout1">
            <a:avLst>
              <a:gd name="adj1" fmla="val 23556"/>
              <a:gd name="adj2" fmla="val 96900"/>
              <a:gd name="adj3" fmla="val 10539"/>
              <a:gd name="adj4" fmla="val 122746"/>
            </a:avLst>
          </a:prstGeom>
          <a:noFill/>
          <a:ln w="38100">
            <a:solidFill>
              <a:srgbClr val="FF0000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Articular facet for Arytenoid cartilage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zh-CN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79512" y="5805835"/>
            <a:ext cx="8847584" cy="1077218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the only complete cartilaginous ring in the whole of air passage </a:t>
            </a:r>
          </a:p>
        </p:txBody>
      </p:sp>
      <p:pic>
        <p:nvPicPr>
          <p:cNvPr id="11" name="Picture 8" descr="SIGNE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196752"/>
            <a:ext cx="1687448" cy="12919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388350" y="6199188"/>
            <a:ext cx="576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03975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14166" r="68230" b="60001"/>
          <a:stretch>
            <a:fillRect/>
          </a:stretch>
        </p:blipFill>
        <p:spPr bwMode="auto">
          <a:xfrm>
            <a:off x="2286000" y="2033588"/>
            <a:ext cx="435768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/>
          <p:cNvSpPr>
            <a:spLocks/>
          </p:cNvSpPr>
          <p:nvPr/>
        </p:nvSpPr>
        <p:spPr bwMode="auto">
          <a:xfrm>
            <a:off x="6072198" y="4929198"/>
            <a:ext cx="1714512" cy="947737"/>
          </a:xfrm>
          <a:prstGeom prst="callout2">
            <a:avLst>
              <a:gd name="adj1" fmla="val 2024"/>
              <a:gd name="adj2" fmla="val 27623"/>
              <a:gd name="adj3" fmla="val -26430"/>
              <a:gd name="adj4" fmla="val 6829"/>
              <a:gd name="adj5" fmla="val -85627"/>
              <a:gd name="adj6" fmla="val -32307"/>
            </a:avLst>
          </a:prstGeom>
          <a:noFill/>
          <a:ln w="38100">
            <a:solidFill>
              <a:srgbClr val="0000FF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Cricoid lamina</a:t>
            </a:r>
            <a:endParaRPr lang="en-US" altLang="zh-CN" sz="28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>
            <a:off x="6500826" y="2285992"/>
            <a:ext cx="2643174" cy="928694"/>
          </a:xfrm>
          <a:prstGeom prst="callout2">
            <a:avLst>
              <a:gd name="adj1" fmla="val 34616"/>
              <a:gd name="adj2" fmla="val 17943"/>
              <a:gd name="adj3" fmla="val 40075"/>
              <a:gd name="adj4" fmla="val -4027"/>
              <a:gd name="adj5" fmla="val 86239"/>
              <a:gd name="adj6" fmla="val -42446"/>
            </a:avLst>
          </a:prstGeom>
          <a:noFill/>
          <a:ln w="38100">
            <a:solidFill>
              <a:srgbClr val="0000FF"/>
            </a:solidFill>
            <a:headEnd/>
            <a:tailEnd type="triangl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Arytenoid cartilage</a:t>
            </a:r>
          </a:p>
        </p:txBody>
      </p:sp>
      <p:sp>
        <p:nvSpPr>
          <p:cNvPr id="5" name="AutoShape 13"/>
          <p:cNvSpPr>
            <a:spLocks/>
          </p:cNvSpPr>
          <p:nvPr/>
        </p:nvSpPr>
        <p:spPr bwMode="auto">
          <a:xfrm>
            <a:off x="6500826" y="1214422"/>
            <a:ext cx="2319646" cy="928694"/>
          </a:xfrm>
          <a:prstGeom prst="callout2">
            <a:avLst>
              <a:gd name="adj1" fmla="val 43663"/>
              <a:gd name="adj2" fmla="val 3933"/>
              <a:gd name="adj3" fmla="val 56485"/>
              <a:gd name="adj4" fmla="val -9211"/>
              <a:gd name="adj5" fmla="val 143148"/>
              <a:gd name="adj6" fmla="val -57706"/>
            </a:avLst>
          </a:prstGeom>
          <a:noFill/>
          <a:ln w="38100">
            <a:solidFill>
              <a:srgbClr val="0000FF"/>
            </a:solidFill>
            <a:headEnd/>
            <a:tailEnd type="triangl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Corniculate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cartilage</a:t>
            </a:r>
          </a:p>
        </p:txBody>
      </p:sp>
      <p:sp>
        <p:nvSpPr>
          <p:cNvPr id="6" name="Rectangle 5"/>
          <p:cNvSpPr/>
          <p:nvPr/>
        </p:nvSpPr>
        <p:spPr>
          <a:xfrm>
            <a:off x="-77788" y="53975"/>
            <a:ext cx="9221788" cy="6461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Arytenoid cartilages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(Key cartilage)  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915" y="5821086"/>
            <a:ext cx="2866917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pyramidal in shape </a:t>
            </a:r>
          </a:p>
        </p:txBody>
      </p:sp>
      <p:sp>
        <p:nvSpPr>
          <p:cNvPr id="8" name="AutoShape 13"/>
          <p:cNvSpPr>
            <a:spLocks/>
          </p:cNvSpPr>
          <p:nvPr/>
        </p:nvSpPr>
        <p:spPr bwMode="auto">
          <a:xfrm>
            <a:off x="611560" y="1772816"/>
            <a:ext cx="1857388" cy="571504"/>
          </a:xfrm>
          <a:prstGeom prst="callout2">
            <a:avLst>
              <a:gd name="adj1" fmla="val 50913"/>
              <a:gd name="adj2" fmla="val 77765"/>
              <a:gd name="adj3" fmla="val 37456"/>
              <a:gd name="adj4" fmla="val 106032"/>
              <a:gd name="adj5" fmla="val 157921"/>
              <a:gd name="adj6" fmla="val 172290"/>
            </a:avLst>
          </a:prstGeom>
          <a:noFill/>
          <a:ln w="38100">
            <a:solidFill>
              <a:srgbClr val="0000FF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Apex </a:t>
            </a:r>
            <a:endParaRPr lang="en-US" altLang="zh-CN" sz="32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13"/>
          <p:cNvSpPr>
            <a:spLocks/>
          </p:cNvSpPr>
          <p:nvPr/>
        </p:nvSpPr>
        <p:spPr bwMode="auto">
          <a:xfrm>
            <a:off x="971600" y="4581128"/>
            <a:ext cx="1500198" cy="642941"/>
          </a:xfrm>
          <a:prstGeom prst="callout2">
            <a:avLst>
              <a:gd name="adj1" fmla="val 61283"/>
              <a:gd name="adj2" fmla="val 85188"/>
              <a:gd name="adj3" fmla="val -49457"/>
              <a:gd name="adj4" fmla="val 144908"/>
              <a:gd name="adj5" fmla="val -157846"/>
              <a:gd name="adj6" fmla="val 174960"/>
            </a:avLst>
          </a:prstGeom>
          <a:noFill/>
          <a:ln w="38100">
            <a:solidFill>
              <a:srgbClr val="0000FF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Base </a:t>
            </a:r>
            <a:endParaRPr lang="en-US" altLang="zh-CN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13"/>
          <p:cNvSpPr>
            <a:spLocks/>
          </p:cNvSpPr>
          <p:nvPr/>
        </p:nvSpPr>
        <p:spPr bwMode="auto">
          <a:xfrm>
            <a:off x="3643306" y="928670"/>
            <a:ext cx="1571636" cy="928694"/>
          </a:xfrm>
          <a:prstGeom prst="callout2">
            <a:avLst>
              <a:gd name="adj1" fmla="val 95394"/>
              <a:gd name="adj2" fmla="val 24460"/>
              <a:gd name="adj3" fmla="val 101769"/>
              <a:gd name="adj4" fmla="val 38717"/>
              <a:gd name="adj5" fmla="val 229301"/>
              <a:gd name="adj6" fmla="val 29181"/>
            </a:avLst>
          </a:prstGeom>
          <a:noFill/>
          <a:ln w="38100">
            <a:solidFill>
              <a:srgbClr val="0000FF"/>
            </a:solidFill>
            <a:headEnd/>
            <a:tailEnd type="triangl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Medial surface 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13"/>
          <p:cNvSpPr>
            <a:spLocks/>
          </p:cNvSpPr>
          <p:nvPr/>
        </p:nvSpPr>
        <p:spPr bwMode="auto">
          <a:xfrm>
            <a:off x="6300192" y="3429000"/>
            <a:ext cx="2558088" cy="928694"/>
          </a:xfrm>
          <a:prstGeom prst="callout2">
            <a:avLst>
              <a:gd name="adj1" fmla="val 29374"/>
              <a:gd name="adj2" fmla="val 26584"/>
              <a:gd name="adj3" fmla="val 25316"/>
              <a:gd name="adj4" fmla="val 1288"/>
              <a:gd name="adj5" fmla="val 18761"/>
              <a:gd name="adj6" fmla="val -27353"/>
            </a:avLst>
          </a:prstGeom>
          <a:noFill/>
          <a:ln w="38100">
            <a:solidFill>
              <a:srgbClr val="0000FF"/>
            </a:solidFill>
            <a:headEnd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Crico</a:t>
            </a:r>
            <a:r>
              <a:rPr lang="en-US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Arytenoid </a:t>
            </a:r>
            <a:r>
              <a:rPr lang="en-US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joint</a:t>
            </a:r>
            <a:endParaRPr lang="en-US" altLang="zh-CN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13"/>
          <p:cNvSpPr>
            <a:spLocks/>
          </p:cNvSpPr>
          <p:nvPr/>
        </p:nvSpPr>
        <p:spPr bwMode="auto">
          <a:xfrm>
            <a:off x="3275856" y="5661248"/>
            <a:ext cx="1842568" cy="1071569"/>
          </a:xfrm>
          <a:prstGeom prst="callout2">
            <a:avLst>
              <a:gd name="adj1" fmla="val 25728"/>
              <a:gd name="adj2" fmla="val 24596"/>
              <a:gd name="adj3" fmla="val -104766"/>
              <a:gd name="adj4" fmla="val 13727"/>
              <a:gd name="adj5" fmla="val -175623"/>
              <a:gd name="adj6" fmla="val 52542"/>
            </a:avLst>
          </a:prstGeom>
          <a:noFill/>
          <a:ln w="38100">
            <a:solidFill>
              <a:srgbClr val="0000FF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Vocal process </a:t>
            </a:r>
            <a:endParaRPr lang="en-US" altLang="zh-CN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utoShape 13"/>
          <p:cNvSpPr>
            <a:spLocks/>
          </p:cNvSpPr>
          <p:nvPr/>
        </p:nvSpPr>
        <p:spPr bwMode="auto">
          <a:xfrm>
            <a:off x="611560" y="3429000"/>
            <a:ext cx="2203178" cy="1071569"/>
          </a:xfrm>
          <a:prstGeom prst="callout2">
            <a:avLst>
              <a:gd name="adj1" fmla="val 51801"/>
              <a:gd name="adj2" fmla="val 83467"/>
              <a:gd name="adj3" fmla="val 1901"/>
              <a:gd name="adj4" fmla="val 99194"/>
              <a:gd name="adj5" fmla="val 10450"/>
              <a:gd name="adj6" fmla="val 119429"/>
            </a:avLst>
          </a:prstGeom>
          <a:noFill/>
          <a:ln w="38100">
            <a:solidFill>
              <a:srgbClr val="0000FF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Muscular  process </a:t>
            </a:r>
            <a:endParaRPr lang="en-US" altLang="zh-CN" sz="2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280400" y="6022975"/>
            <a:ext cx="86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976854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smtClean="0">
                <a:solidFill>
                  <a:srgbClr val="C00000"/>
                </a:solidFill>
                <a:cs typeface="Arial" charset="0"/>
              </a:rPr>
              <a:t>Joints of larynx (Synovial)</a:t>
            </a:r>
            <a:endParaRPr lang="ar-EG" altLang="en-US" b="1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0"/>
          <a:stretch>
            <a:fillRect/>
          </a:stretch>
        </p:blipFill>
        <p:spPr>
          <a:xfrm>
            <a:off x="-1588" y="1214438"/>
            <a:ext cx="8966201" cy="5621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3800" y="5643563"/>
            <a:ext cx="3168650" cy="10779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abduction and adduction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lang="en-US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388" y="5470525"/>
            <a:ext cx="3600450" cy="1076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Forward and backward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lang="en-US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888" y="2541588"/>
            <a:ext cx="15827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+mn-cs"/>
              </a:rPr>
              <a:t>Arytenoid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9825" y="4572000"/>
            <a:ext cx="11604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+mn-cs"/>
              </a:rPr>
              <a:t>Cricoid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900" y="4922838"/>
            <a:ext cx="129381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+mn-cs"/>
              </a:rPr>
              <a:t>Cricoid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1550" y="3473450"/>
            <a:ext cx="18716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+mn-cs"/>
              </a:rPr>
              <a:t>Inferior horn Thyroid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9800" y="928688"/>
            <a:ext cx="18716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+mn-cs"/>
              </a:rPr>
              <a:t>Anterior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4888" y="912813"/>
            <a:ext cx="17272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+mn-cs"/>
              </a:rPr>
              <a:t>Posterior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8280400" y="6022975"/>
            <a:ext cx="86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77258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457200" y="0"/>
            <a:ext cx="8229600" cy="69215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smtClean="0">
                <a:cs typeface="Times New Roman" pitchFamily="18" charset="0"/>
              </a:rPr>
              <a:t/>
            </a:r>
            <a:br>
              <a:rPr lang="en-US" altLang="en-US" b="1" smtClean="0">
                <a:cs typeface="Times New Roman" pitchFamily="18" charset="0"/>
              </a:rPr>
            </a:br>
            <a:r>
              <a:rPr lang="en-US" altLang="en-US" sz="3200" b="1" smtClean="0">
                <a:solidFill>
                  <a:srgbClr val="C00000"/>
                </a:solidFill>
                <a:cs typeface="Times New Roman" pitchFamily="18" charset="0"/>
              </a:rPr>
              <a:t>Membranes and ligaments of the larynx</a:t>
            </a:r>
            <a:r>
              <a:rPr lang="en-US" altLang="en-US" smtClean="0">
                <a:cs typeface="Times New Roman" pitchFamily="18" charset="0"/>
              </a:rPr>
              <a:t/>
            </a:r>
            <a:br>
              <a:rPr lang="en-US" altLang="en-US" smtClean="0">
                <a:cs typeface="Times New Roman" pitchFamily="18" charset="0"/>
              </a:rPr>
            </a:br>
            <a:endParaRPr lang="ar-EG" altLang="en-US"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" b="6131"/>
          <a:stretch>
            <a:fillRect/>
          </a:stretch>
        </p:blipFill>
        <p:spPr>
          <a:xfrm>
            <a:off x="604838" y="836613"/>
            <a:ext cx="8007350" cy="5832475"/>
          </a:xfrm>
          <a:prstGeom prst="rect">
            <a:avLst/>
          </a:prstGeom>
        </p:spPr>
      </p:pic>
      <p:sp>
        <p:nvSpPr>
          <p:cNvPr id="4" name="Callout: Bent Line with No Border 1"/>
          <p:cNvSpPr/>
          <p:nvPr/>
        </p:nvSpPr>
        <p:spPr>
          <a:xfrm>
            <a:off x="7885113" y="2420938"/>
            <a:ext cx="1258887" cy="692150"/>
          </a:xfrm>
          <a:prstGeom prst="callout2">
            <a:avLst>
              <a:gd name="adj1" fmla="val -39725"/>
              <a:gd name="adj2" fmla="val -15473"/>
              <a:gd name="adj3" fmla="val 36076"/>
              <a:gd name="adj4" fmla="val 11894"/>
              <a:gd name="adj5" fmla="val 84345"/>
              <a:gd name="adj6" fmla="val -145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Pierced by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00113" y="5084763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1"/>
              <a:t>Lateral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563938" y="1033463"/>
            <a:ext cx="576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900488" y="2986088"/>
            <a:ext cx="576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563938" y="4897438"/>
            <a:ext cx="576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2925763" y="5521325"/>
            <a:ext cx="1852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</a:rPr>
              <a:t>1st T ring</a:t>
            </a:r>
          </a:p>
        </p:txBody>
      </p:sp>
      <p:sp>
        <p:nvSpPr>
          <p:cNvPr id="10" name="Star: 5 Points 3"/>
          <p:cNvSpPr/>
          <p:nvPr/>
        </p:nvSpPr>
        <p:spPr>
          <a:xfrm>
            <a:off x="306388" y="1127125"/>
            <a:ext cx="298450" cy="261938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Star: 5 Points 12"/>
          <p:cNvSpPr/>
          <p:nvPr/>
        </p:nvSpPr>
        <p:spPr>
          <a:xfrm>
            <a:off x="6076950" y="1042988"/>
            <a:ext cx="298450" cy="26035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Star: 5 Points 13"/>
          <p:cNvSpPr/>
          <p:nvPr/>
        </p:nvSpPr>
        <p:spPr>
          <a:xfrm>
            <a:off x="7113588" y="5546725"/>
            <a:ext cx="298450" cy="26035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Star: 5 Points 14"/>
          <p:cNvSpPr/>
          <p:nvPr/>
        </p:nvSpPr>
        <p:spPr>
          <a:xfrm>
            <a:off x="452438" y="3752850"/>
            <a:ext cx="298450" cy="261938"/>
          </a:xfrm>
          <a:prstGeom prst="star5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Star: 5 Points 15"/>
          <p:cNvSpPr/>
          <p:nvPr/>
        </p:nvSpPr>
        <p:spPr>
          <a:xfrm>
            <a:off x="546100" y="5113338"/>
            <a:ext cx="298450" cy="261937"/>
          </a:xfrm>
          <a:prstGeom prst="star5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8280400" y="6022975"/>
            <a:ext cx="86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904744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981075"/>
            <a:ext cx="3052763" cy="52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6" y="188640"/>
            <a:ext cx="2016224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Conus</a:t>
            </a:r>
            <a:r>
              <a:rPr lang="en-US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elasticus</a:t>
            </a:r>
            <a:r>
              <a:rPr lang="en-US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endParaRPr lang="en-US" altLang="zh-CN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>
            <a:off x="6012160" y="3789040"/>
            <a:ext cx="2448272" cy="936103"/>
          </a:xfrm>
          <a:prstGeom prst="callout2">
            <a:avLst>
              <a:gd name="adj1" fmla="val 94422"/>
              <a:gd name="adj2" fmla="val 96850"/>
              <a:gd name="adj3" fmla="val 566"/>
              <a:gd name="adj4" fmla="val 2462"/>
              <a:gd name="adj5" fmla="val -11107"/>
              <a:gd name="adj6" fmla="val -42281"/>
            </a:avLst>
          </a:prstGeom>
          <a:solidFill>
            <a:srgbClr val="FFFF00"/>
          </a:solidFill>
          <a:ln w="38100">
            <a:solidFill>
              <a:srgbClr val="FFFF00"/>
            </a:solidFill>
            <a:headEnd/>
            <a:tailEnd type="triangl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Cricothyroid membrane</a:t>
            </a:r>
            <a:endParaRPr lang="en-US" altLang="zh-CN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5" name="AutoShape 13"/>
          <p:cNvSpPr>
            <a:spLocks/>
          </p:cNvSpPr>
          <p:nvPr/>
        </p:nvSpPr>
        <p:spPr bwMode="auto">
          <a:xfrm flipH="1">
            <a:off x="6228184" y="3068960"/>
            <a:ext cx="2520280" cy="576064"/>
          </a:xfrm>
          <a:prstGeom prst="callout2">
            <a:avLst>
              <a:gd name="adj1" fmla="val 96405"/>
              <a:gd name="adj2" fmla="val 100016"/>
              <a:gd name="adj3" fmla="val 11631"/>
              <a:gd name="adj4" fmla="val 97285"/>
              <a:gd name="adj5" fmla="val 52247"/>
              <a:gd name="adj6" fmla="val 119867"/>
            </a:avLst>
          </a:prstGeom>
          <a:solidFill>
            <a:schemeClr val="bg1"/>
          </a:solidFill>
          <a:ln w="38100">
            <a:solidFill>
              <a:srgbClr val="00FFFF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CC66FF"/>
                </a:solidFill>
              </a:rPr>
              <a:t>Thyroid angle </a:t>
            </a:r>
            <a:endParaRPr lang="en-US" altLang="zh-CN" sz="3200" b="1" dirty="0">
              <a:ln w="11430"/>
              <a:solidFill>
                <a:srgbClr val="CC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395536" y="2852936"/>
            <a:ext cx="2360304" cy="648072"/>
          </a:xfrm>
          <a:prstGeom prst="callout2">
            <a:avLst>
              <a:gd name="adj1" fmla="val 6226"/>
              <a:gd name="adj2" fmla="val 98761"/>
              <a:gd name="adj3" fmla="val 9186"/>
              <a:gd name="adj4" fmla="val 185022"/>
              <a:gd name="adj5" fmla="val 63407"/>
              <a:gd name="adj6" fmla="val 183438"/>
            </a:avLst>
          </a:prstGeom>
          <a:solidFill>
            <a:srgbClr val="FF0000"/>
          </a:solidFill>
          <a:ln w="38100">
            <a:solidFill>
              <a:srgbClr val="99FF33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vocal ligament</a:t>
            </a:r>
            <a:endParaRPr lang="en-US" altLang="zh-CN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AutoShape 13"/>
          <p:cNvSpPr>
            <a:spLocks/>
          </p:cNvSpPr>
          <p:nvPr/>
        </p:nvSpPr>
        <p:spPr bwMode="auto">
          <a:xfrm>
            <a:off x="1187624" y="3789040"/>
            <a:ext cx="1928826" cy="1152128"/>
          </a:xfrm>
          <a:prstGeom prst="callout2">
            <a:avLst>
              <a:gd name="adj1" fmla="val 1915"/>
              <a:gd name="adj2" fmla="val 98575"/>
              <a:gd name="adj3" fmla="val -13487"/>
              <a:gd name="adj4" fmla="val 165197"/>
              <a:gd name="adj5" fmla="val -52379"/>
              <a:gd name="adj6" fmla="val 170721"/>
            </a:avLst>
          </a:prstGeom>
          <a:solidFill>
            <a:srgbClr val="FF33CC"/>
          </a:solidFill>
          <a:ln w="38100">
            <a:solidFill>
              <a:srgbClr val="FF33CC"/>
            </a:solidFill>
            <a:headEnd/>
            <a:tailEnd type="triangl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</a:rPr>
              <a:t>Vocal process of Arytenoid cartilage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AutoShape 13"/>
          <p:cNvSpPr>
            <a:spLocks/>
          </p:cNvSpPr>
          <p:nvPr/>
        </p:nvSpPr>
        <p:spPr bwMode="auto">
          <a:xfrm>
            <a:off x="6300192" y="1988840"/>
            <a:ext cx="2376264" cy="504055"/>
          </a:xfrm>
          <a:prstGeom prst="callout2">
            <a:avLst>
              <a:gd name="adj1" fmla="val 88785"/>
              <a:gd name="adj2" fmla="val 899"/>
              <a:gd name="adj3" fmla="val 213381"/>
              <a:gd name="adj4" fmla="val -41966"/>
              <a:gd name="adj5" fmla="val 258498"/>
              <a:gd name="adj6" fmla="val -41654"/>
            </a:avLst>
          </a:prstGeom>
          <a:solidFill>
            <a:schemeClr val="bg1"/>
          </a:solidFill>
          <a:ln w="38100">
            <a:solidFill>
              <a:srgbClr val="99FF33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ln w="11430"/>
                <a:solidFill>
                  <a:srgbClr val="FF33CC"/>
                </a:solidFill>
              </a:rPr>
              <a:t>Upper free margin </a:t>
            </a:r>
            <a:endParaRPr lang="en-US" altLang="zh-CN" sz="2800" b="1" dirty="0">
              <a:ln w="11430"/>
              <a:solidFill>
                <a:srgbClr val="FF33CC"/>
              </a:solidFill>
              <a:latin typeface="Comic Sans MS" pitchFamily="66" charset="0"/>
            </a:endParaRPr>
          </a:p>
        </p:txBody>
      </p:sp>
      <p:sp>
        <p:nvSpPr>
          <p:cNvPr id="9" name="AutoShape 13"/>
          <p:cNvSpPr>
            <a:spLocks/>
          </p:cNvSpPr>
          <p:nvPr/>
        </p:nvSpPr>
        <p:spPr bwMode="auto">
          <a:xfrm>
            <a:off x="5868144" y="4869160"/>
            <a:ext cx="2304256" cy="504055"/>
          </a:xfrm>
          <a:prstGeom prst="callout2">
            <a:avLst>
              <a:gd name="adj1" fmla="val -3234"/>
              <a:gd name="adj2" fmla="val 341"/>
              <a:gd name="adj3" fmla="val 100329"/>
              <a:gd name="adj4" fmla="val 976"/>
              <a:gd name="adj5" fmla="val -154398"/>
              <a:gd name="adj6" fmla="val -40038"/>
            </a:avLst>
          </a:prstGeom>
          <a:solidFill>
            <a:schemeClr val="bg1"/>
          </a:solidFill>
          <a:ln w="38100">
            <a:solidFill>
              <a:srgbClr val="FF33CC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ln w="11430"/>
                <a:solidFill>
                  <a:srgbClr val="FF33CC"/>
                </a:solidFill>
              </a:rPr>
              <a:t>lower margin </a:t>
            </a:r>
            <a:endParaRPr lang="en-US" altLang="zh-CN" sz="2800" b="1" dirty="0">
              <a:ln w="11430"/>
              <a:solidFill>
                <a:srgbClr val="FF33CC"/>
              </a:solidFill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86172" y="277835"/>
            <a:ext cx="4982171" cy="58477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rPr>
              <a:t>Cricothyroid membrane</a:t>
            </a:r>
            <a:endParaRPr lang="en-US" altLang="zh-CN" sz="3200" b="1" dirty="0">
              <a:ln w="10541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11" name="AutoShape 13"/>
          <p:cNvSpPr>
            <a:spLocks/>
          </p:cNvSpPr>
          <p:nvPr/>
        </p:nvSpPr>
        <p:spPr bwMode="auto">
          <a:xfrm>
            <a:off x="476224" y="5301208"/>
            <a:ext cx="2929968" cy="947737"/>
          </a:xfrm>
          <a:prstGeom prst="callout2">
            <a:avLst>
              <a:gd name="adj1" fmla="val 33600"/>
              <a:gd name="adj2" fmla="val 90222"/>
              <a:gd name="adj3" fmla="val -23360"/>
              <a:gd name="adj4" fmla="val 100048"/>
              <a:gd name="adj5" fmla="val -99291"/>
              <a:gd name="adj6" fmla="val 133661"/>
            </a:avLst>
          </a:prstGeom>
          <a:noFill/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7030A0"/>
                </a:solidFill>
              </a:rPr>
              <a:t>Cricoid arch</a:t>
            </a:r>
            <a:endParaRPr lang="en-US" altLang="zh-CN" sz="3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280400" y="6022975"/>
            <a:ext cx="86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023872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836613"/>
            <a:ext cx="2924175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/>
          <p:cNvSpPr>
            <a:spLocks/>
          </p:cNvSpPr>
          <p:nvPr/>
        </p:nvSpPr>
        <p:spPr bwMode="auto">
          <a:xfrm>
            <a:off x="755576" y="1484784"/>
            <a:ext cx="2232248" cy="1019175"/>
          </a:xfrm>
          <a:prstGeom prst="callout2">
            <a:avLst>
              <a:gd name="adj1" fmla="val 94422"/>
              <a:gd name="adj2" fmla="val 96850"/>
              <a:gd name="adj3" fmla="val 4467"/>
              <a:gd name="adj4" fmla="val 96855"/>
              <a:gd name="adj5" fmla="val 80143"/>
              <a:gd name="adj6" fmla="val 169521"/>
            </a:avLst>
          </a:prstGeom>
          <a:solidFill>
            <a:srgbClr val="FFFF00"/>
          </a:solidFill>
          <a:ln w="38100">
            <a:solidFill>
              <a:srgbClr val="FFFF00"/>
            </a:solidFill>
            <a:headEnd/>
            <a:tailEnd type="triangl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</a:rPr>
              <a:t>Quadrangular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</a:rPr>
              <a:t>Membrane</a:t>
            </a:r>
            <a:endParaRPr lang="en-US" altLang="zh-CN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 flipH="1">
            <a:off x="6372200" y="2780928"/>
            <a:ext cx="2360304" cy="864096"/>
          </a:xfrm>
          <a:prstGeom prst="callout2">
            <a:avLst>
              <a:gd name="adj1" fmla="val 98245"/>
              <a:gd name="adj2" fmla="val 99322"/>
              <a:gd name="adj3" fmla="val 3051"/>
              <a:gd name="adj4" fmla="val 98557"/>
              <a:gd name="adj5" fmla="val -27588"/>
              <a:gd name="adj6" fmla="val 146383"/>
            </a:avLst>
          </a:prstGeom>
          <a:solidFill>
            <a:srgbClr val="99FF33"/>
          </a:solidFill>
          <a:ln w="38100">
            <a:solidFill>
              <a:srgbClr val="FF0000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ln w="11430"/>
                <a:solidFill>
                  <a:srgbClr val="C00000"/>
                </a:solidFill>
              </a:rPr>
              <a:t>Longer anterior attachment</a:t>
            </a:r>
            <a:endParaRPr lang="en-US" altLang="zh-CN" sz="2400" b="1" dirty="0">
              <a:ln w="11430"/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5" name="AutoShape 13"/>
          <p:cNvSpPr>
            <a:spLocks/>
          </p:cNvSpPr>
          <p:nvPr/>
        </p:nvSpPr>
        <p:spPr bwMode="auto">
          <a:xfrm flipH="1">
            <a:off x="6460168" y="1556792"/>
            <a:ext cx="2000264" cy="642942"/>
          </a:xfrm>
          <a:prstGeom prst="callout2">
            <a:avLst>
              <a:gd name="adj1" fmla="val 2024"/>
              <a:gd name="adj2" fmla="val 3919"/>
              <a:gd name="adj3" fmla="val 3051"/>
              <a:gd name="adj4" fmla="val 78681"/>
              <a:gd name="adj5" fmla="val 84142"/>
              <a:gd name="adj6" fmla="val 162243"/>
            </a:avLst>
          </a:prstGeom>
          <a:solidFill>
            <a:schemeClr val="bg1"/>
          </a:solidFill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CC66FF"/>
                </a:solidFill>
              </a:rPr>
              <a:t>Epiglottis</a:t>
            </a:r>
            <a:endParaRPr lang="en-US" altLang="zh-CN" sz="3200" b="1" dirty="0">
              <a:ln w="11430"/>
              <a:solidFill>
                <a:srgbClr val="CC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395536" y="2780928"/>
            <a:ext cx="2360304" cy="864096"/>
          </a:xfrm>
          <a:prstGeom prst="callout2">
            <a:avLst>
              <a:gd name="adj1" fmla="val 98245"/>
              <a:gd name="adj2" fmla="val 99322"/>
              <a:gd name="adj3" fmla="val 3051"/>
              <a:gd name="adj4" fmla="val 98557"/>
              <a:gd name="adj5" fmla="val 17"/>
              <a:gd name="adj6" fmla="val 156488"/>
            </a:avLst>
          </a:prstGeom>
          <a:solidFill>
            <a:srgbClr val="FF0000"/>
          </a:solidFill>
          <a:ln w="38100">
            <a:solidFill>
              <a:srgbClr val="FF0000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Short posterior attachment</a:t>
            </a:r>
            <a:endParaRPr lang="en-US" altLang="zh-CN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AutoShape 13"/>
          <p:cNvSpPr>
            <a:spLocks/>
          </p:cNvSpPr>
          <p:nvPr/>
        </p:nvSpPr>
        <p:spPr bwMode="auto">
          <a:xfrm>
            <a:off x="395536" y="3933056"/>
            <a:ext cx="3240360" cy="864096"/>
          </a:xfrm>
          <a:prstGeom prst="callout2">
            <a:avLst>
              <a:gd name="adj1" fmla="val 48947"/>
              <a:gd name="adj2" fmla="val 83682"/>
              <a:gd name="adj3" fmla="val -70233"/>
              <a:gd name="adj4" fmla="val 100701"/>
              <a:gd name="adj5" fmla="val -118964"/>
              <a:gd name="adj6" fmla="val 113373"/>
            </a:avLst>
          </a:prstGeom>
          <a:noFill/>
          <a:ln w="57150">
            <a:solidFill>
              <a:srgbClr val="FFFF00"/>
            </a:solidFill>
            <a:headEnd/>
            <a:tailEnd type="triangl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</a:rPr>
              <a:t>Arytenoid cartilage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AutoShape 13"/>
          <p:cNvSpPr>
            <a:spLocks/>
          </p:cNvSpPr>
          <p:nvPr/>
        </p:nvSpPr>
        <p:spPr bwMode="auto">
          <a:xfrm>
            <a:off x="3491880" y="53720"/>
            <a:ext cx="2592288" cy="782991"/>
          </a:xfrm>
          <a:prstGeom prst="callout2">
            <a:avLst>
              <a:gd name="adj1" fmla="val -3234"/>
              <a:gd name="adj2" fmla="val 341"/>
              <a:gd name="adj3" fmla="val 100329"/>
              <a:gd name="adj4" fmla="val 976"/>
              <a:gd name="adj5" fmla="val 297714"/>
              <a:gd name="adj6" fmla="val 42185"/>
            </a:avLst>
          </a:prstGeom>
          <a:solidFill>
            <a:schemeClr val="bg1"/>
          </a:solidFill>
          <a:ln w="38100">
            <a:solidFill>
              <a:srgbClr val="FF33CC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ln w="11430"/>
                <a:solidFill>
                  <a:srgbClr val="FF33CC"/>
                </a:solidFill>
              </a:rPr>
              <a:t>Upper free margin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aryepiglotic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fold</a:t>
            </a:r>
            <a:endParaRPr lang="en-US" altLang="zh-CN" sz="2400" b="1" dirty="0">
              <a:ln w="11430"/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" name="AutoShape 13"/>
          <p:cNvSpPr>
            <a:spLocks/>
          </p:cNvSpPr>
          <p:nvPr/>
        </p:nvSpPr>
        <p:spPr bwMode="auto">
          <a:xfrm>
            <a:off x="5868144" y="4149080"/>
            <a:ext cx="2592288" cy="504055"/>
          </a:xfrm>
          <a:prstGeom prst="callout2">
            <a:avLst>
              <a:gd name="adj1" fmla="val -3234"/>
              <a:gd name="adj2" fmla="val 341"/>
              <a:gd name="adj3" fmla="val 100329"/>
              <a:gd name="adj4" fmla="val 976"/>
              <a:gd name="adj5" fmla="val -219060"/>
              <a:gd name="adj6" fmla="val -31170"/>
            </a:avLst>
          </a:prstGeom>
          <a:solidFill>
            <a:schemeClr val="bg1"/>
          </a:solidFill>
          <a:ln w="38100">
            <a:solidFill>
              <a:srgbClr val="FF33CC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ln w="11430"/>
                <a:solidFill>
                  <a:srgbClr val="FF33CC"/>
                </a:solidFill>
              </a:rPr>
              <a:t>Lower free margin </a:t>
            </a:r>
            <a:endParaRPr lang="en-US" altLang="zh-CN" sz="2400" b="1" dirty="0">
              <a:ln w="11430"/>
              <a:solidFill>
                <a:srgbClr val="FF33CC"/>
              </a:solidFill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6136" y="4797152"/>
            <a:ext cx="271464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Vestibular ligament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omic Sans MS" pitchFamily="66" charset="0"/>
              </a:rPr>
              <a:t>False vocal cord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8280400" y="6049963"/>
            <a:ext cx="86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280378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888" y="141288"/>
            <a:ext cx="8569325" cy="6432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850" y="3357563"/>
            <a:ext cx="25923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Rima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vestibuli</a:t>
            </a:r>
            <a:endParaRPr lang="en-US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8125" y="3644900"/>
            <a:ext cx="23971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Rima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glottidis</a:t>
            </a:r>
            <a:endParaRPr lang="en-US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 flipH="1" flipV="1">
            <a:off x="4787900" y="3581400"/>
            <a:ext cx="1728788" cy="2635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2484438" y="3381375"/>
            <a:ext cx="2303462" cy="2000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35375" y="4365625"/>
            <a:ext cx="2160588" cy="4000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  <a:latin typeface="Calibri"/>
                <a:cs typeface="+mn-cs"/>
              </a:rPr>
              <a:t>Infraglottic</a:t>
            </a:r>
            <a:r>
              <a:rPr lang="en-US" sz="2000" b="1" dirty="0">
                <a:solidFill>
                  <a:prstClr val="black"/>
                </a:solidFill>
                <a:latin typeface="Calibri"/>
                <a:cs typeface="+mn-cs"/>
              </a:rPr>
              <a:t> part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8280400" y="6022975"/>
            <a:ext cx="86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54142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84313"/>
            <a:ext cx="4824413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/>
          <p:cNvSpPr>
            <a:spLocks/>
          </p:cNvSpPr>
          <p:nvPr/>
        </p:nvSpPr>
        <p:spPr bwMode="auto">
          <a:xfrm>
            <a:off x="6012160" y="5146303"/>
            <a:ext cx="3059832" cy="936104"/>
          </a:xfrm>
          <a:prstGeom prst="callout1">
            <a:avLst>
              <a:gd name="adj1" fmla="val 14121"/>
              <a:gd name="adj2" fmla="val 776"/>
              <a:gd name="adj3" fmla="val -115099"/>
              <a:gd name="adj4" fmla="val -35699"/>
            </a:avLst>
          </a:prstGeom>
          <a:noFill/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</a:rPr>
              <a:t>Aryepiglottic muscle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30101" y="0"/>
            <a:ext cx="7812360" cy="1758613"/>
          </a:xfrm>
          <a:prstGeom prst="doubleWave">
            <a:avLst>
              <a:gd name="adj1" fmla="val 6250"/>
              <a:gd name="adj2" fmla="val -428"/>
            </a:avLst>
          </a:prstGeom>
          <a:solidFill>
            <a:srgbClr val="C00000"/>
          </a:solidFill>
          <a:ln w="38100">
            <a:solidFill>
              <a:srgbClr val="FFFF00"/>
            </a:solidFill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Muscles Controls the inlet of larynx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(act as sphincter of the inlet)</a:t>
            </a:r>
          </a:p>
        </p:txBody>
      </p:sp>
      <p:sp>
        <p:nvSpPr>
          <p:cNvPr id="5" name="AutoShape 13"/>
          <p:cNvSpPr>
            <a:spLocks/>
          </p:cNvSpPr>
          <p:nvPr/>
        </p:nvSpPr>
        <p:spPr bwMode="auto">
          <a:xfrm>
            <a:off x="827584" y="5290319"/>
            <a:ext cx="1944216" cy="936104"/>
          </a:xfrm>
          <a:prstGeom prst="callout1">
            <a:avLst>
              <a:gd name="adj1" fmla="val 13382"/>
              <a:gd name="adj2" fmla="val 90446"/>
              <a:gd name="adj3" fmla="val -63824"/>
              <a:gd name="adj4" fmla="val 177979"/>
            </a:avLst>
          </a:prstGeom>
          <a:noFill/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</a:rPr>
              <a:t>Oblique Arytenoid muscle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174038" y="6226175"/>
            <a:ext cx="86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22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227763" y="2349500"/>
            <a:ext cx="2916237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200" b="1">
                <a:solidFill>
                  <a:srgbClr val="FF0000"/>
                </a:solidFill>
              </a:rPr>
              <a:t>Aryepiglottic muscle</a:t>
            </a:r>
          </a:p>
          <a:p>
            <a:pPr algn="ctr" eaLnBrk="1" hangingPunct="1"/>
            <a:r>
              <a:rPr lang="en-US" sz="2200" b="1"/>
              <a:t>From arytenoids cartilage to epiglottis</a:t>
            </a:r>
            <a:r>
              <a:rPr lang="en-US" sz="2200" b="1">
                <a:solidFill>
                  <a:srgbClr val="FF0000"/>
                </a:solidFill>
              </a:rPr>
              <a:t> </a:t>
            </a:r>
            <a:endParaRPr lang="en-US" sz="22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1873250"/>
            <a:ext cx="2843213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Oblique Arytenoid muscle </a:t>
            </a:r>
            <a:endParaRPr lang="en-US" sz="2200" b="1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200" b="1"/>
              <a:t>From muscular process of one arytenoids cartilage to apex of opposite one </a:t>
            </a:r>
          </a:p>
        </p:txBody>
      </p:sp>
    </p:spTree>
    <p:extLst>
      <p:ext uri="{BB962C8B-B14F-4D97-AF65-F5344CB8AC3E}">
        <p14:creationId xmlns:p14="http://schemas.microsoft.com/office/powerpoint/2010/main" val="224141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8855" t="6667" r="63020" b="48334"/>
          <a:stretch>
            <a:fillRect/>
          </a:stretch>
        </p:blipFill>
        <p:spPr bwMode="auto">
          <a:xfrm>
            <a:off x="1285852" y="357166"/>
            <a:ext cx="5857899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3"/>
          <p:cNvSpPr>
            <a:spLocks/>
          </p:cNvSpPr>
          <p:nvPr/>
        </p:nvSpPr>
        <p:spPr bwMode="auto">
          <a:xfrm>
            <a:off x="179512" y="836712"/>
            <a:ext cx="2535100" cy="1306404"/>
          </a:xfrm>
          <a:prstGeom prst="callout2">
            <a:avLst>
              <a:gd name="adj1" fmla="val 89435"/>
              <a:gd name="adj2" fmla="val 98733"/>
              <a:gd name="adj3" fmla="val 32306"/>
              <a:gd name="adj4" fmla="val 98830"/>
              <a:gd name="adj5" fmla="val 117057"/>
              <a:gd name="adj6" fmla="val 149964"/>
            </a:avLst>
          </a:prstGeom>
          <a:solidFill>
            <a:schemeClr val="bg1"/>
          </a:solidFill>
          <a:ln w="38100">
            <a:solidFill>
              <a:srgbClr val="00B0F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</a:rPr>
              <a:t>infratrochlear</a:t>
            </a:r>
            <a:r>
              <a:rPr lang="en-US" sz="2800" b="1" dirty="0">
                <a:solidFill>
                  <a:srgbClr val="0000FF"/>
                </a:solidFill>
              </a:rPr>
              <a:t> nerve </a:t>
            </a:r>
            <a:r>
              <a:rPr lang="en-US" sz="2800" b="1" dirty="0" err="1">
                <a:solidFill>
                  <a:srgbClr val="0000FF"/>
                </a:solidFill>
              </a:rPr>
              <a:t>ophth</a:t>
            </a:r>
            <a:r>
              <a:rPr lang="en-US" sz="2800" b="1" dirty="0">
                <a:solidFill>
                  <a:srgbClr val="0000FF"/>
                </a:solidFill>
              </a:rPr>
              <a:t> N.</a:t>
            </a:r>
            <a:endParaRPr lang="en-US" altLang="zh-CN" sz="2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>
            <a:off x="395536" y="2714620"/>
            <a:ext cx="2319076" cy="1506468"/>
          </a:xfrm>
          <a:prstGeom prst="callout2">
            <a:avLst>
              <a:gd name="adj1" fmla="val 8165"/>
              <a:gd name="adj2" fmla="val 98734"/>
              <a:gd name="adj3" fmla="val 50084"/>
              <a:gd name="adj4" fmla="val 98830"/>
              <a:gd name="adj5" fmla="val 36129"/>
              <a:gd name="adj6" fmla="val 138562"/>
            </a:avLst>
          </a:prstGeom>
          <a:solidFill>
            <a:schemeClr val="bg1"/>
          </a:solidFill>
          <a:ln w="38100">
            <a:solidFill>
              <a:srgbClr val="00B0F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7030A0"/>
                </a:solidFill>
              </a:rPr>
              <a:t>external nasal nerve </a:t>
            </a:r>
            <a:r>
              <a:rPr lang="en-US" sz="2800" b="1" dirty="0" err="1">
                <a:solidFill>
                  <a:srgbClr val="7030A0"/>
                </a:solidFill>
              </a:rPr>
              <a:t>ophth</a:t>
            </a:r>
            <a:r>
              <a:rPr lang="en-US" sz="2800" b="1" dirty="0">
                <a:solidFill>
                  <a:srgbClr val="7030A0"/>
                </a:solidFill>
              </a:rPr>
              <a:t>. N. </a:t>
            </a:r>
            <a:endParaRPr lang="en-US" altLang="zh-CN" sz="28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47317" y="5301208"/>
            <a:ext cx="3381824" cy="1200329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600" b="1" dirty="0"/>
              <a:t>Nerve supply</a:t>
            </a:r>
          </a:p>
          <a:p>
            <a:pPr algn="ctr"/>
            <a:r>
              <a:rPr lang="en-US" sz="3600" b="1" dirty="0"/>
              <a:t> of </a:t>
            </a:r>
            <a:r>
              <a:rPr lang="en-US" altLang="zh-CN" sz="3600" b="1" dirty="0">
                <a:solidFill>
                  <a:schemeClr val="bg1"/>
                </a:solidFill>
                <a:ea typeface="SimSun" pitchFamily="2" charset="-122"/>
              </a:rPr>
              <a:t>External nose</a:t>
            </a:r>
            <a:endParaRPr lang="en-US" sz="3600" b="1" dirty="0"/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6444208" y="2852936"/>
            <a:ext cx="2483768" cy="1214446"/>
          </a:xfrm>
          <a:prstGeom prst="callout2">
            <a:avLst>
              <a:gd name="adj1" fmla="val 25022"/>
              <a:gd name="adj2" fmla="val 6457"/>
              <a:gd name="adj3" fmla="val -900"/>
              <a:gd name="adj4" fmla="val -23699"/>
              <a:gd name="adj5" fmla="val 37557"/>
              <a:gd name="adj6" fmla="val -76976"/>
            </a:avLst>
          </a:prstGeom>
          <a:noFill/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</a:rPr>
              <a:t>Infraorbital nerve</a:t>
            </a:r>
          </a:p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</a:rPr>
              <a:t> Max. N </a:t>
            </a:r>
            <a:endParaRPr lang="en-US" altLang="zh-CN" sz="36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B1D10BE-0BA6-4F16-91EE-A53F1A2CC729}"/>
              </a:ext>
            </a:extLst>
          </p:cNvPr>
          <p:cNvSpPr txBox="1"/>
          <p:nvPr/>
        </p:nvSpPr>
        <p:spPr>
          <a:xfrm>
            <a:off x="179512" y="4792592"/>
            <a:ext cx="3381824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Blood supply of external nose as the nerve supply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45C6EEE-020E-453B-B3C9-7A470CE5E228}"/>
              </a:ext>
            </a:extLst>
          </p:cNvPr>
          <p:cNvSpPr txBox="1"/>
          <p:nvPr/>
        </p:nvSpPr>
        <p:spPr>
          <a:xfrm>
            <a:off x="8311286" y="229489"/>
            <a:ext cx="653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55443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11188" y="1485900"/>
            <a:ext cx="2592387" cy="5187950"/>
            <a:chOff x="240" y="1109"/>
            <a:chExt cx="1352" cy="2926"/>
          </a:xfrm>
        </p:grpSpPr>
        <p:pic>
          <p:nvPicPr>
            <p:cNvPr id="3" name="Picture 8"/>
            <p:cNvPicPr>
              <a:picLocks noChangeAspect="1" noChangeArrowheads="1"/>
            </p:cNvPicPr>
            <p:nvPr/>
          </p:nvPicPr>
          <p:blipFill>
            <a:blip r:embed="rId2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89" t="7986" r="53906" b="39409"/>
            <a:stretch>
              <a:fillRect/>
            </a:stretch>
          </p:blipFill>
          <p:spPr bwMode="auto">
            <a:xfrm>
              <a:off x="240" y="1109"/>
              <a:ext cx="1352" cy="2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376" y="3744"/>
              <a:ext cx="115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charset="0"/>
                  <a:cs typeface="+mn-cs"/>
                </a:rPr>
                <a:t>Lateral view</a:t>
              </a: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1220788"/>
            <a:ext cx="4148137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011863" y="6237288"/>
            <a:ext cx="1606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charset="0"/>
                <a:cs typeface="+mn-cs"/>
              </a:rPr>
              <a:t>Front view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4967288" y="4806950"/>
            <a:ext cx="1476375" cy="871538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13"/>
          <p:cNvSpPr>
            <a:spLocks/>
          </p:cNvSpPr>
          <p:nvPr/>
        </p:nvSpPr>
        <p:spPr bwMode="auto">
          <a:xfrm>
            <a:off x="3203848" y="4940398"/>
            <a:ext cx="2412268" cy="1297185"/>
          </a:xfrm>
          <a:prstGeom prst="callout2">
            <a:avLst>
              <a:gd name="adj1" fmla="val 19358"/>
              <a:gd name="adj2" fmla="val 5783"/>
              <a:gd name="adj3" fmla="val 7037"/>
              <a:gd name="adj4" fmla="val -12483"/>
              <a:gd name="adj5" fmla="val -35280"/>
              <a:gd name="adj6" fmla="val -67056"/>
            </a:avLst>
          </a:prstGeom>
          <a:solidFill>
            <a:schemeClr val="bg1"/>
          </a:solidFill>
          <a:ln w="38100">
            <a:solidFill>
              <a:srgbClr val="FF0000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</a:rPr>
              <a:t>Cricothyroid stretch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</a:rPr>
              <a:t>only muscle lies outside</a:t>
            </a:r>
            <a:endParaRPr lang="en-US" altLang="zh-CN" sz="28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719" y="0"/>
            <a:ext cx="9106462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Muscles which stretch and relax the vocal cords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8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  <a:t>Cricothyroid</a:t>
            </a:r>
            <a:r>
              <a:rPr lang="en-US" altLang="zh-CN" sz="2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  <a:t> muscle:</a:t>
            </a:r>
            <a:r>
              <a:rPr lang="en-US" altLang="zh-CN" sz="2800" dirty="0">
                <a:ln w="11430"/>
                <a:solidFill>
                  <a:schemeClr val="tx1"/>
                </a:solidFill>
                <a:cs typeface="Arial" panose="020B0604020202020204" pitchFamily="34" charset="0"/>
              </a:rPr>
              <a:t> From the arch of cricoid </a:t>
            </a:r>
            <a:r>
              <a:rPr lang="en-US" altLang="zh-CN" sz="2800" dirty="0" err="1">
                <a:ln w="11430"/>
                <a:solidFill>
                  <a:schemeClr val="tx1"/>
                </a:solidFill>
                <a:cs typeface="Arial" panose="020B0604020202020204" pitchFamily="34" charset="0"/>
              </a:rPr>
              <a:t>cartillage</a:t>
            </a:r>
            <a:r>
              <a:rPr lang="en-US" altLang="zh-CN" sz="2800" dirty="0">
                <a:ln w="11430"/>
                <a:solidFill>
                  <a:schemeClr val="tx1"/>
                </a:solidFill>
                <a:cs typeface="Arial" panose="020B0604020202020204" pitchFamily="34" charset="0"/>
              </a:rPr>
              <a:t> to the inferior horn and lamina of the thyroid </a:t>
            </a:r>
            <a:r>
              <a:rPr lang="en-US" altLang="zh-CN" sz="2800" dirty="0" err="1">
                <a:ln w="11430"/>
                <a:solidFill>
                  <a:schemeClr val="tx1"/>
                </a:solidFill>
                <a:cs typeface="Arial" panose="020B0604020202020204" pitchFamily="34" charset="0"/>
              </a:rPr>
              <a:t>cartilge</a:t>
            </a:r>
            <a:r>
              <a:rPr lang="en-US" altLang="zh-CN" sz="2800" dirty="0">
                <a:ln w="11430"/>
                <a:solidFill>
                  <a:schemeClr val="tx1"/>
                </a:solidFill>
                <a:cs typeface="Arial" panose="020B0604020202020204" pitchFamily="34" charset="0"/>
              </a:rPr>
              <a:t>  </a:t>
            </a:r>
            <a:endParaRPr lang="en-US" altLang="zh-CN" sz="28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8280400" y="6167438"/>
            <a:ext cx="86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23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084513" y="1916113"/>
            <a:ext cx="22796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/>
              <a:t>Thyro-arytenoid muscles </a:t>
            </a:r>
            <a:r>
              <a:rPr lang="en-US" b="1"/>
              <a:t>relax vocal cords </a:t>
            </a:r>
            <a:r>
              <a:rPr lang="en-US"/>
              <a:t>: from back of thyroid angle to arytenoids cartilage.</a:t>
            </a:r>
          </a:p>
        </p:txBody>
      </p:sp>
    </p:spTree>
    <p:extLst>
      <p:ext uri="{BB962C8B-B14F-4D97-AF65-F5344CB8AC3E}">
        <p14:creationId xmlns:p14="http://schemas.microsoft.com/office/powerpoint/2010/main" val="4265048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3"/>
          <a:stretch>
            <a:fillRect/>
          </a:stretch>
        </p:blipFill>
        <p:spPr bwMode="auto">
          <a:xfrm>
            <a:off x="1763713" y="382588"/>
            <a:ext cx="5762625" cy="614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/>
          <p:cNvSpPr>
            <a:spLocks/>
          </p:cNvSpPr>
          <p:nvPr/>
        </p:nvSpPr>
        <p:spPr bwMode="auto">
          <a:xfrm>
            <a:off x="6228184" y="3993777"/>
            <a:ext cx="2376264" cy="936104"/>
          </a:xfrm>
          <a:prstGeom prst="callout2">
            <a:avLst>
              <a:gd name="adj1" fmla="val 28922"/>
              <a:gd name="adj2" fmla="val 18977"/>
              <a:gd name="adj3" fmla="val 47202"/>
              <a:gd name="adj4" fmla="val -2363"/>
              <a:gd name="adj5" fmla="val 102924"/>
              <a:gd name="adj6" fmla="val -51661"/>
            </a:avLst>
          </a:prstGeom>
          <a:solidFill>
            <a:schemeClr val="bg1"/>
          </a:solidFill>
          <a:ln w="38100">
            <a:solidFill>
              <a:srgbClr val="C00000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</a:rPr>
              <a:t>Posterior </a:t>
            </a:r>
            <a:r>
              <a:rPr lang="en-US" sz="2800" b="1" dirty="0" err="1">
                <a:solidFill>
                  <a:srgbClr val="0000FF"/>
                </a:solidFill>
              </a:rPr>
              <a:t>cricoarytenoid</a:t>
            </a:r>
            <a:endParaRPr lang="en-US" altLang="zh-CN" sz="2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 flipH="1">
            <a:off x="-10328" y="2803343"/>
            <a:ext cx="2845308" cy="936104"/>
          </a:xfrm>
          <a:prstGeom prst="callout2">
            <a:avLst>
              <a:gd name="adj1" fmla="val 55820"/>
              <a:gd name="adj2" fmla="val 13400"/>
              <a:gd name="adj3" fmla="val 57408"/>
              <a:gd name="adj4" fmla="val -1731"/>
              <a:gd name="adj5" fmla="val 153781"/>
              <a:gd name="adj6" fmla="val -62432"/>
            </a:avLst>
          </a:prstGeom>
          <a:noFill/>
          <a:ln w="57150">
            <a:solidFill>
              <a:srgbClr val="00FFFF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Transverse Arytenoid (Only single)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altLang="zh-CN" sz="2800" b="1" dirty="0">
              <a:ln w="11430"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188" y="155575"/>
            <a:ext cx="79930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Calibri"/>
                <a:cs typeface="+mn-cs"/>
              </a:rPr>
              <a:t>Muscles abduct and adduct the vocal cord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8488" y="1258888"/>
            <a:ext cx="1801812" cy="46196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+mn-cs"/>
              </a:rPr>
              <a:t>Abduction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313" y="1257300"/>
            <a:ext cx="1801812" cy="4619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+mn-cs"/>
              </a:rPr>
              <a:t>Adduction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38" y="4178300"/>
            <a:ext cx="264160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Calibri"/>
                <a:cs typeface="+mn-cs"/>
              </a:rPr>
              <a:t>- Lateral cricoarytenoid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759450" y="4929188"/>
            <a:ext cx="32416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/>
              <a:t>The most important muscle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80400" y="6022975"/>
            <a:ext cx="86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141058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-17463"/>
            <a:ext cx="9144000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502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638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9" t="15733" r="50844" b="15343"/>
          <a:stretch>
            <a:fillRect/>
          </a:stretch>
        </p:blipFill>
        <p:spPr bwMode="auto">
          <a:xfrm>
            <a:off x="323850" y="0"/>
            <a:ext cx="3303588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llout: Line with No Border 6"/>
          <p:cNvSpPr/>
          <p:nvPr/>
        </p:nvSpPr>
        <p:spPr>
          <a:xfrm>
            <a:off x="3419872" y="620688"/>
            <a:ext cx="5616624" cy="720080"/>
          </a:xfrm>
          <a:prstGeom prst="callout1">
            <a:avLst>
              <a:gd name="adj1" fmla="val 27077"/>
              <a:gd name="adj2" fmla="val 576"/>
              <a:gd name="adj3" fmla="val -57776"/>
              <a:gd name="adj4" fmla="val -50587"/>
            </a:avLst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1- Superior Laryngeal N</a:t>
            </a:r>
          </a:p>
        </p:txBody>
      </p:sp>
      <p:sp>
        <p:nvSpPr>
          <p:cNvPr id="4" name="Callout: Line with No Border 10"/>
          <p:cNvSpPr/>
          <p:nvPr/>
        </p:nvSpPr>
        <p:spPr>
          <a:xfrm>
            <a:off x="3464842" y="1772816"/>
            <a:ext cx="5616624" cy="720080"/>
          </a:xfrm>
          <a:prstGeom prst="callout1">
            <a:avLst>
              <a:gd name="adj1" fmla="val 27077"/>
              <a:gd name="adj2" fmla="val 576"/>
              <a:gd name="adj3" fmla="val -20305"/>
              <a:gd name="adj4" fmla="val -42313"/>
            </a:avLst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Internal Laryngeal N</a:t>
            </a:r>
          </a:p>
        </p:txBody>
      </p:sp>
      <p:sp>
        <p:nvSpPr>
          <p:cNvPr id="5" name="Callout: Line with No Border 11"/>
          <p:cNvSpPr/>
          <p:nvPr/>
        </p:nvSpPr>
        <p:spPr>
          <a:xfrm>
            <a:off x="3449745" y="3152961"/>
            <a:ext cx="5616624" cy="720080"/>
          </a:xfrm>
          <a:prstGeom prst="callout1">
            <a:avLst>
              <a:gd name="adj1" fmla="val 27077"/>
              <a:gd name="adj2" fmla="val 576"/>
              <a:gd name="adj3" fmla="val -57776"/>
              <a:gd name="adj4" fmla="val -42313"/>
            </a:avLst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External Laryngeal N</a:t>
            </a:r>
          </a:p>
        </p:txBody>
      </p:sp>
      <p:sp>
        <p:nvSpPr>
          <p:cNvPr id="6" name="Callout: Line with No Border 12"/>
          <p:cNvSpPr/>
          <p:nvPr/>
        </p:nvSpPr>
        <p:spPr>
          <a:xfrm>
            <a:off x="3404774" y="4275081"/>
            <a:ext cx="5616624" cy="720080"/>
          </a:xfrm>
          <a:prstGeom prst="callout1">
            <a:avLst>
              <a:gd name="adj1" fmla="val 27077"/>
              <a:gd name="adj2" fmla="val 576"/>
              <a:gd name="adj3" fmla="val -24468"/>
              <a:gd name="adj4" fmla="val -22297"/>
            </a:avLst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Cricothyroid M</a:t>
            </a:r>
          </a:p>
        </p:txBody>
      </p:sp>
      <p:sp>
        <p:nvSpPr>
          <p:cNvPr id="7" name="Callout: Line with No Border 13"/>
          <p:cNvSpPr/>
          <p:nvPr/>
        </p:nvSpPr>
        <p:spPr>
          <a:xfrm>
            <a:off x="3203848" y="5685234"/>
            <a:ext cx="5877618" cy="720080"/>
          </a:xfrm>
          <a:prstGeom prst="callout1">
            <a:avLst>
              <a:gd name="adj1" fmla="val 27077"/>
              <a:gd name="adj2" fmla="val 576"/>
              <a:gd name="adj3" fmla="val -51530"/>
              <a:gd name="adj4" fmla="val -34348"/>
            </a:avLst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2- Recurrent Laryngeal N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05150" y="4763"/>
            <a:ext cx="5976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 b="1"/>
              <a:t>Nerve supply of larynx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280400" y="6267450"/>
            <a:ext cx="86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354091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ache"/>
          <p:cNvPicPr>
            <a:picLocks noChangeAspect="1" noChangeArrowheads="1"/>
          </p:cNvPicPr>
          <p:nvPr/>
        </p:nvPicPr>
        <p:blipFill>
          <a:blip r:embed="rId2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-1842" r="26445" b="2477"/>
          <a:stretch>
            <a:fillRect/>
          </a:stretch>
        </p:blipFill>
        <p:spPr bwMode="auto">
          <a:xfrm>
            <a:off x="1908175" y="333375"/>
            <a:ext cx="548481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930525" y="8985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ar-SA" alt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292725" y="260350"/>
            <a:ext cx="3313113" cy="762000"/>
          </a:xfrm>
          <a:prstGeom prst="rect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/>
              <a:t>Trachea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795963" y="1196975"/>
            <a:ext cx="2665412" cy="6413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/>
              <a:t>Beginning 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708400" y="5445125"/>
            <a:ext cx="1512888" cy="641350"/>
          </a:xfrm>
          <a:prstGeom prst="rect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/>
              <a:t>End 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3850" y="2997200"/>
            <a:ext cx="2270125" cy="64135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</a:rPr>
              <a:t>Length</a:t>
            </a: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H="1">
            <a:off x="4716463" y="1484313"/>
            <a:ext cx="1079500" cy="2159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 flipV="1">
            <a:off x="4500563" y="4365625"/>
            <a:ext cx="0" cy="1008063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AutoShape 13"/>
          <p:cNvSpPr>
            <a:spLocks/>
          </p:cNvSpPr>
          <p:nvPr/>
        </p:nvSpPr>
        <p:spPr bwMode="auto">
          <a:xfrm>
            <a:off x="3995738" y="1773238"/>
            <a:ext cx="288925" cy="2376487"/>
          </a:xfrm>
          <a:prstGeom prst="leftBrace">
            <a:avLst>
              <a:gd name="adj1" fmla="val 68544"/>
              <a:gd name="adj2" fmla="val 46093"/>
            </a:avLst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ar-SA" altLang="en-US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H="1">
            <a:off x="4859338" y="3716338"/>
            <a:ext cx="720725" cy="72072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3419475" y="3644900"/>
            <a:ext cx="865188" cy="72072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H="1" flipV="1">
            <a:off x="4211638" y="2708275"/>
            <a:ext cx="6477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AutoShape 17"/>
          <p:cNvSpPr>
            <a:spLocks/>
          </p:cNvSpPr>
          <p:nvPr/>
        </p:nvSpPr>
        <p:spPr bwMode="auto">
          <a:xfrm>
            <a:off x="6305550" y="2052638"/>
            <a:ext cx="2114550" cy="1085850"/>
          </a:xfrm>
          <a:prstGeom prst="borderCallout2">
            <a:avLst>
              <a:gd name="adj1" fmla="val 10528"/>
              <a:gd name="adj2" fmla="val -3602"/>
              <a:gd name="adj3" fmla="val 10528"/>
              <a:gd name="adj4" fmla="val -28227"/>
              <a:gd name="adj5" fmla="val 4384"/>
              <a:gd name="adj6" fmla="val -85435"/>
            </a:avLst>
          </a:prstGeom>
          <a:solidFill>
            <a:srgbClr val="9933FF"/>
          </a:solidFill>
          <a:ln w="57150">
            <a:solidFill>
              <a:schemeClr val="accent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</a:rPr>
              <a:t>Cervical part </a:t>
            </a:r>
          </a:p>
        </p:txBody>
      </p:sp>
      <p:sp>
        <p:nvSpPr>
          <p:cNvPr id="15" name="AutoShape 18"/>
          <p:cNvSpPr>
            <a:spLocks/>
          </p:cNvSpPr>
          <p:nvPr/>
        </p:nvSpPr>
        <p:spPr bwMode="auto">
          <a:xfrm>
            <a:off x="6567488" y="3373438"/>
            <a:ext cx="2114550" cy="1208087"/>
          </a:xfrm>
          <a:prstGeom prst="borderCallout2">
            <a:avLst>
              <a:gd name="adj1" fmla="val 9463"/>
              <a:gd name="adj2" fmla="val -3602"/>
              <a:gd name="adj3" fmla="val 9463"/>
              <a:gd name="adj4" fmla="val -31532"/>
              <a:gd name="adj5" fmla="val -23389"/>
              <a:gd name="adj6" fmla="val -96546"/>
            </a:avLst>
          </a:prstGeom>
          <a:solidFill>
            <a:srgbClr val="FF3300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</a:rPr>
              <a:t>Thoracic part 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187450" y="1484313"/>
            <a:ext cx="1655763" cy="641350"/>
          </a:xfrm>
          <a:prstGeom prst="rect">
            <a:avLst/>
          </a:prstGeom>
          <a:solidFill>
            <a:srgbClr val="99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</a:rPr>
              <a:t>6</a:t>
            </a:r>
            <a:r>
              <a:rPr lang="en-US" altLang="en-US" sz="3600" b="1" baseline="30000">
                <a:solidFill>
                  <a:srgbClr val="FFFF00"/>
                </a:solidFill>
              </a:rPr>
              <a:t>th</a:t>
            </a:r>
            <a:r>
              <a:rPr lang="en-US" altLang="en-US" sz="3600" b="1">
                <a:solidFill>
                  <a:srgbClr val="FFFF00"/>
                </a:solidFill>
              </a:rPr>
              <a:t> CV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138113" y="4510088"/>
            <a:ext cx="2124075" cy="11080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>
                <a:solidFill>
                  <a:srgbClr val="FFFF00"/>
                </a:solidFill>
              </a:rPr>
              <a:t>Lower border of T4, sternal angle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468313" y="3716338"/>
            <a:ext cx="1817687" cy="52387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10-15 cm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3114675" y="3373438"/>
            <a:ext cx="593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 b="1"/>
              <a:t>B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5389563" y="3373438"/>
            <a:ext cx="593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 b="1"/>
              <a:t>B</a:t>
            </a: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8280400" y="6022975"/>
            <a:ext cx="86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884741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8" t="15973" r="36583" b="32063"/>
          <a:stretch>
            <a:fillRect/>
          </a:stretch>
        </p:blipFill>
        <p:spPr bwMode="auto">
          <a:xfrm>
            <a:off x="2670175" y="85725"/>
            <a:ext cx="6364288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/>
          <p:cNvSpPr>
            <a:spLocks/>
          </p:cNvSpPr>
          <p:nvPr/>
        </p:nvSpPr>
        <p:spPr bwMode="auto">
          <a:xfrm>
            <a:off x="0" y="1739900"/>
            <a:ext cx="2479675" cy="1054100"/>
          </a:xfrm>
          <a:prstGeom prst="borderCallout2">
            <a:avLst>
              <a:gd name="adj1" fmla="val 10843"/>
              <a:gd name="adj2" fmla="val 103074"/>
              <a:gd name="adj3" fmla="val 10843"/>
              <a:gd name="adj4" fmla="val 114532"/>
              <a:gd name="adj5" fmla="val 70935"/>
              <a:gd name="adj6" fmla="val 141579"/>
            </a:avLst>
          </a:prstGeom>
          <a:solidFill>
            <a:srgbClr val="99FF33"/>
          </a:solidFill>
          <a:ln w="57150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</a:rPr>
              <a:t>cartilaginous rings </a:t>
            </a:r>
          </a:p>
        </p:txBody>
      </p:sp>
      <p:sp>
        <p:nvSpPr>
          <p:cNvPr id="4" name="AutoShape 7"/>
          <p:cNvSpPr>
            <a:spLocks/>
          </p:cNvSpPr>
          <p:nvPr/>
        </p:nvSpPr>
        <p:spPr bwMode="auto">
          <a:xfrm>
            <a:off x="107950" y="3986213"/>
            <a:ext cx="2998788" cy="2106612"/>
          </a:xfrm>
          <a:prstGeom prst="borderCallout2">
            <a:avLst>
              <a:gd name="adj1" fmla="val 10588"/>
              <a:gd name="adj2" fmla="val 103347"/>
              <a:gd name="adj3" fmla="val 10588"/>
              <a:gd name="adj4" fmla="val 118412"/>
              <a:gd name="adj5" fmla="val 61190"/>
              <a:gd name="adj6" fmla="val 173052"/>
            </a:avLst>
          </a:prstGeom>
          <a:solidFill>
            <a:schemeClr val="bg1">
              <a:lumMod val="95000"/>
            </a:schemeClr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/>
          <a:lstStyle>
            <a:lvl1pPr>
              <a:spcBef>
                <a:spcPct val="20000"/>
              </a:spcBef>
              <a:buChar char="•"/>
              <a:tabLst>
                <a:tab pos="1460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460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460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Low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en-US" sz="2400" b="1" dirty="0">
                <a:solidFill>
                  <a:srgbClr val="FF0000"/>
                </a:solidFill>
              </a:rPr>
              <a:t>Trachealis muscle </a:t>
            </a:r>
            <a:r>
              <a:rPr lang="en-US" altLang="en-US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allow dilatation of the esophagus during deglutition</a:t>
            </a:r>
            <a:r>
              <a:rPr lang="en-US" altLang="en-US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endParaRPr lang="en-US" alt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088" y="38100"/>
            <a:ext cx="8208962" cy="5095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460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460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460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Low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- It is formed of 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18-20 C-shaped </a:t>
            </a:r>
            <a:r>
              <a:rPr lang="en-US" altLang="en-US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cartilaginous rings.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48038" y="6075363"/>
            <a:ext cx="4679950" cy="5540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Esophagus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80400" y="6022975"/>
            <a:ext cx="86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565317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ronchi"/>
          <p:cNvPicPr>
            <a:picLocks noChangeAspect="1" noChangeArrowheads="1"/>
          </p:cNvPicPr>
          <p:nvPr/>
        </p:nvPicPr>
        <p:blipFill>
          <a:blip r:embed="rId2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r="66055" b="58885"/>
          <a:stretch>
            <a:fillRect/>
          </a:stretch>
        </p:blipFill>
        <p:spPr bwMode="auto">
          <a:xfrm>
            <a:off x="4294188" y="620713"/>
            <a:ext cx="48498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/>
          <p:cNvSpPr>
            <a:spLocks/>
          </p:cNvSpPr>
          <p:nvPr/>
        </p:nvSpPr>
        <p:spPr bwMode="auto">
          <a:xfrm>
            <a:off x="6567488" y="103188"/>
            <a:ext cx="2252662" cy="1871662"/>
          </a:xfrm>
          <a:prstGeom prst="borderCallout2">
            <a:avLst>
              <a:gd name="adj1" fmla="val 16782"/>
              <a:gd name="adj2" fmla="val -4106"/>
              <a:gd name="adj3" fmla="val 16782"/>
              <a:gd name="adj4" fmla="val -15398"/>
              <a:gd name="adj5" fmla="val 102856"/>
              <a:gd name="adj6" fmla="val -36417"/>
            </a:avLst>
          </a:prstGeom>
          <a:solidFill>
            <a:srgbClr val="0000FF"/>
          </a:solidFill>
          <a:ln w="57150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 eaLnBrk="1" hangingPunct="1"/>
            <a:r>
              <a:rPr lang="en-US" altLang="en-US" sz="3600" b="1">
                <a:solidFill>
                  <a:srgbClr val="FFFF00"/>
                </a:solidFill>
              </a:rPr>
              <a:t>Last ring Carina  </a:t>
            </a:r>
          </a:p>
        </p:txBody>
      </p:sp>
      <p:sp>
        <p:nvSpPr>
          <p:cNvPr id="4" name="AutoShape 14"/>
          <p:cNvSpPr>
            <a:spLocks/>
          </p:cNvSpPr>
          <p:nvPr/>
        </p:nvSpPr>
        <p:spPr bwMode="auto">
          <a:xfrm>
            <a:off x="5799138" y="3660775"/>
            <a:ext cx="1279525" cy="681038"/>
          </a:xfrm>
          <a:prstGeom prst="borderCallout2">
            <a:avLst>
              <a:gd name="adj1" fmla="val 16782"/>
              <a:gd name="adj2" fmla="val -5954"/>
              <a:gd name="adj3" fmla="val 16782"/>
              <a:gd name="adj4" fmla="val -7074"/>
              <a:gd name="adj5" fmla="val -238463"/>
              <a:gd name="adj6" fmla="val -10796"/>
            </a:avLst>
          </a:prstGeom>
          <a:solidFill>
            <a:srgbClr val="0000FF"/>
          </a:solidFill>
          <a:ln w="57150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</a:rPr>
              <a:t>Apex   </a:t>
            </a: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 flipH="1">
            <a:off x="5795963" y="1700213"/>
            <a:ext cx="647700" cy="433387"/>
          </a:xfrm>
          <a:prstGeom prst="line">
            <a:avLst/>
          </a:prstGeom>
          <a:noFill/>
          <a:ln w="76200">
            <a:solidFill>
              <a:srgbClr val="00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4787900" y="1700213"/>
            <a:ext cx="720725" cy="433387"/>
          </a:xfrm>
          <a:prstGeom prst="line">
            <a:avLst/>
          </a:prstGeom>
          <a:noFill/>
          <a:ln w="76200">
            <a:solidFill>
              <a:srgbClr val="00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3188" y="146050"/>
            <a:ext cx="4556125" cy="6832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>
              <a:buFontTx/>
              <a:buChar char="-"/>
              <a:defRPr/>
            </a:pPr>
            <a:r>
              <a:rPr lang="en-US" altLang="en-US" sz="2800" b="1" kern="0" dirty="0">
                <a:solidFill>
                  <a:srgbClr val="FF00FF"/>
                </a:solidFill>
                <a:latin typeface="Arial"/>
                <a:ea typeface="Times New Roman" panose="02020603050405020304" pitchFamily="18" charset="0"/>
                <a:cs typeface="Arial"/>
              </a:rPr>
              <a:t>Trachea</a:t>
            </a:r>
            <a:r>
              <a:rPr lang="en-US" altLang="en-US" sz="28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 is slightly deviated to the </a:t>
            </a:r>
            <a:r>
              <a:rPr lang="en-US" altLang="en-US" sz="2800" b="1" kern="0" dirty="0">
                <a:solidFill>
                  <a:srgbClr val="00B050"/>
                </a:solidFill>
                <a:latin typeface="Arial"/>
                <a:ea typeface="Times New Roman" panose="02020603050405020304" pitchFamily="18" charset="0"/>
                <a:cs typeface="Arial"/>
              </a:rPr>
              <a:t>right</a:t>
            </a:r>
            <a:r>
              <a:rPr lang="en-US" altLang="en-US" sz="2800" kern="0" dirty="0">
                <a:solidFill>
                  <a:srgbClr val="00B050"/>
                </a:solidFill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altLang="en-US" sz="2800" b="1" kern="0" dirty="0">
                <a:solidFill>
                  <a:srgbClr val="00B050"/>
                </a:solidFill>
                <a:latin typeface="Arial"/>
                <a:ea typeface="Times New Roman" panose="02020603050405020304" pitchFamily="18" charset="0"/>
                <a:cs typeface="Arial"/>
              </a:rPr>
              <a:t>of the median</a:t>
            </a:r>
            <a:r>
              <a:rPr lang="en-US" altLang="en-US" sz="2800" kern="0" dirty="0">
                <a:solidFill>
                  <a:srgbClr val="00B050"/>
                </a:solidFill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altLang="en-US" sz="28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plane</a:t>
            </a:r>
          </a:p>
          <a:p>
            <a:pPr marL="457200" indent="-457200" algn="just">
              <a:buFontTx/>
              <a:buChar char="-"/>
              <a:defRPr/>
            </a:pPr>
            <a:r>
              <a:rPr lang="en-US" altLang="en-US" sz="28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altLang="en-US" sz="2800" b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The lower tracheal ring </a:t>
            </a:r>
            <a:r>
              <a:rPr lang="en-US" altLang="en-US" sz="28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has a keel like extension known as </a:t>
            </a:r>
            <a:r>
              <a:rPr lang="en-US" altLang="en-US" sz="2800" b="1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Carina</a:t>
            </a:r>
            <a:r>
              <a:rPr lang="en-US" altLang="en-US" sz="28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.</a:t>
            </a:r>
          </a:p>
          <a:p>
            <a:pPr marL="457200" indent="-457200" algn="just">
              <a:buFontTx/>
              <a:buChar char="-"/>
              <a:defRPr/>
            </a:pPr>
            <a:r>
              <a:rPr lang="en-US" altLang="en-US" sz="2800" b="1" kern="0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Tracheostomy</a:t>
            </a:r>
            <a:br>
              <a:rPr lang="en-US" altLang="en-US" sz="2800" b="1" kern="0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</a:br>
            <a:r>
              <a:rPr lang="en-US" altLang="en-US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done between the 2</a:t>
            </a:r>
            <a:r>
              <a:rPr lang="en-US" altLang="en-US" sz="2800" kern="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3</a:t>
            </a:r>
            <a:r>
              <a:rPr lang="en-US" altLang="en-US" sz="2800" kern="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altLang="en-US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tracheal rings about 3 cm above the suprasternal notch (T2/T3) midway between cricoid and sternal notch</a:t>
            </a:r>
            <a:endParaRPr lang="en-US" sz="28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80400" y="6022975"/>
            <a:ext cx="8636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873926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00013"/>
            <a:ext cx="925195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656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901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7BB5DD-DED9-432C-A8CE-330F70D8A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49"/>
            <a:ext cx="9324527" cy="7048969"/>
          </a:xfrm>
          <a:prstGeom prst="rect">
            <a:avLst/>
          </a:prstGeom>
        </p:spPr>
      </p:pic>
      <p:sp>
        <p:nvSpPr>
          <p:cNvPr id="3" name="Callout: Line with No Border 2">
            <a:extLst>
              <a:ext uri="{FF2B5EF4-FFF2-40B4-BE49-F238E27FC236}">
                <a16:creationId xmlns:a16="http://schemas.microsoft.com/office/drawing/2014/main" xmlns="" id="{9B2712FF-C17C-4EC2-8D12-DC975892F42C}"/>
              </a:ext>
            </a:extLst>
          </p:cNvPr>
          <p:cNvSpPr/>
          <p:nvPr/>
        </p:nvSpPr>
        <p:spPr>
          <a:xfrm>
            <a:off x="7524328" y="2060848"/>
            <a:ext cx="1619672" cy="720080"/>
          </a:xfrm>
          <a:prstGeom prst="callout1">
            <a:avLst>
              <a:gd name="adj1" fmla="val 52058"/>
              <a:gd name="adj2" fmla="val 2773"/>
              <a:gd name="adj3" fmla="val 183279"/>
              <a:gd name="adj4" fmla="val -5869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Body of sphenoid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DDD2FD-F833-4502-8AE4-D2C22010F4C5}"/>
              </a:ext>
            </a:extLst>
          </p:cNvPr>
          <p:cNvSpPr/>
          <p:nvPr/>
        </p:nvSpPr>
        <p:spPr>
          <a:xfrm rot="1925090">
            <a:off x="7291131" y="2775066"/>
            <a:ext cx="113872" cy="15665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llout: Bent Line with No Border 6">
            <a:extLst>
              <a:ext uri="{FF2B5EF4-FFF2-40B4-BE49-F238E27FC236}">
                <a16:creationId xmlns:a16="http://schemas.microsoft.com/office/drawing/2014/main" xmlns="" id="{A3EDCBF3-7FC4-4C59-8DC4-5A50C19F58C6}"/>
              </a:ext>
            </a:extLst>
          </p:cNvPr>
          <p:cNvSpPr/>
          <p:nvPr/>
        </p:nvSpPr>
        <p:spPr>
          <a:xfrm>
            <a:off x="4788024" y="116632"/>
            <a:ext cx="4176464" cy="576064"/>
          </a:xfrm>
          <a:prstGeom prst="callout2">
            <a:avLst>
              <a:gd name="adj1" fmla="val 310193"/>
              <a:gd name="adj2" fmla="val -7256"/>
              <a:gd name="adj3" fmla="val 39567"/>
              <a:gd name="adj4" fmla="val 2715"/>
              <a:gd name="adj5" fmla="val 161941"/>
              <a:gd name="adj6" fmla="val -16159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Frontal sinus and frontal bone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1D1E4B-9B8E-48F2-9D9C-4B4A501EAD29}"/>
              </a:ext>
            </a:extLst>
          </p:cNvPr>
          <p:cNvSpPr txBox="1"/>
          <p:nvPr/>
        </p:nvSpPr>
        <p:spPr>
          <a:xfrm>
            <a:off x="107504" y="3137096"/>
            <a:ext cx="194421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Medial wall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7B18F3-F72B-4D77-B773-938DE243D96B}"/>
              </a:ext>
            </a:extLst>
          </p:cNvPr>
          <p:cNvSpPr txBox="1"/>
          <p:nvPr/>
        </p:nvSpPr>
        <p:spPr>
          <a:xfrm>
            <a:off x="3031154" y="6373490"/>
            <a:ext cx="123405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Floor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8E6C73-1002-4D3C-AD2D-3CD27F63AD4D}"/>
              </a:ext>
            </a:extLst>
          </p:cNvPr>
          <p:cNvSpPr txBox="1"/>
          <p:nvPr/>
        </p:nvSpPr>
        <p:spPr>
          <a:xfrm>
            <a:off x="3059832" y="1324"/>
            <a:ext cx="116204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Roof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F7999E4-056A-4105-B568-7B9A2A026484}"/>
              </a:ext>
            </a:extLst>
          </p:cNvPr>
          <p:cNvSpPr txBox="1"/>
          <p:nvPr/>
        </p:nvSpPr>
        <p:spPr>
          <a:xfrm>
            <a:off x="107504" y="5993514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Palatine process of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01E1D5-9EBE-4C20-B23B-0D194EA608BF}"/>
              </a:ext>
            </a:extLst>
          </p:cNvPr>
          <p:cNvSpPr txBox="1"/>
          <p:nvPr/>
        </p:nvSpPr>
        <p:spPr>
          <a:xfrm>
            <a:off x="8348289" y="5535811"/>
            <a:ext cx="653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6096" y="6250290"/>
            <a:ext cx="301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Horizontal plate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22483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D1EBFB43-1F1B-6947-A49D-E06B9AEFE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"/>
            <a:ext cx="88392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78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DC879E0-150B-4760-97C7-F7939925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3" t="12195" r="38666" b="24806"/>
          <a:stretch>
            <a:fillRect/>
          </a:stretch>
        </p:blipFill>
        <p:spPr bwMode="auto">
          <a:xfrm>
            <a:off x="3352800" y="0"/>
            <a:ext cx="4937125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3"/>
          <p:cNvSpPr>
            <a:spLocks/>
          </p:cNvSpPr>
          <p:nvPr/>
        </p:nvSpPr>
        <p:spPr bwMode="auto">
          <a:xfrm>
            <a:off x="609600" y="685800"/>
            <a:ext cx="2362200" cy="1152128"/>
          </a:xfrm>
          <a:prstGeom prst="callout2">
            <a:avLst>
              <a:gd name="adj1" fmla="val 1915"/>
              <a:gd name="adj2" fmla="val 98575"/>
              <a:gd name="adj3" fmla="val -9468"/>
              <a:gd name="adj4" fmla="val 158578"/>
              <a:gd name="adj5" fmla="val 226909"/>
              <a:gd name="adj6" fmla="val 229061"/>
            </a:avLst>
          </a:prstGeom>
          <a:solidFill>
            <a:srgbClr val="FF33CC"/>
          </a:solidFill>
          <a:ln w="38100">
            <a:solidFill>
              <a:srgbClr val="FF33CC"/>
            </a:solidFill>
            <a:headE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prstClr val="white"/>
                </a:solidFill>
                <a:latin typeface="Calibri"/>
              </a:rPr>
              <a:t>Hilum (root) of lung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Calibri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6" y="2057400"/>
            <a:ext cx="2109774" cy="1295400"/>
          </a:xfrm>
          <a:prstGeom prst="rect">
            <a:avLst/>
          </a:prstGeom>
        </p:spPr>
      </p:pic>
      <p:sp>
        <p:nvSpPr>
          <p:cNvPr id="5" name="AutoShape 13"/>
          <p:cNvSpPr>
            <a:spLocks/>
          </p:cNvSpPr>
          <p:nvPr/>
        </p:nvSpPr>
        <p:spPr bwMode="auto">
          <a:xfrm>
            <a:off x="228600" y="3733800"/>
            <a:ext cx="2362200" cy="1152128"/>
          </a:xfrm>
          <a:prstGeom prst="callout2">
            <a:avLst>
              <a:gd name="adj1" fmla="val 1915"/>
              <a:gd name="adj2" fmla="val 98575"/>
              <a:gd name="adj3" fmla="val -13487"/>
              <a:gd name="adj4" fmla="val 165197"/>
              <a:gd name="adj5" fmla="val 65163"/>
              <a:gd name="adj6" fmla="val 262181"/>
            </a:avLst>
          </a:prstGeom>
          <a:solidFill>
            <a:srgbClr val="FF33CC"/>
          </a:solidFill>
          <a:ln w="38100">
            <a:solidFill>
              <a:srgbClr val="FF33CC"/>
            </a:solidFill>
            <a:headE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prstClr val="white"/>
                </a:solidFill>
                <a:latin typeface="Calibri"/>
              </a:rPr>
              <a:t>Pulmonary ligament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50292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It is the thickened part of the pleura below the root of the lung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837635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BD090937-9B6F-2D44-B974-0CA07D0EB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0"/>
            <a:ext cx="84582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   Parts of the parietal pleura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04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E9052000-1619-48D5-9C60-35428F235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0" t="12195" r="36771" b="26146"/>
          <a:stretch>
            <a:fillRect/>
          </a:stretch>
        </p:blipFill>
        <p:spPr bwMode="auto">
          <a:xfrm>
            <a:off x="2835276" y="49213"/>
            <a:ext cx="5832475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1">
            <a:extLst>
              <a:ext uri="{FF2B5EF4-FFF2-40B4-BE49-F238E27FC236}">
                <a16:creationId xmlns:a16="http://schemas.microsoft.com/office/drawing/2014/main" xmlns="" id="{B923B1DC-0804-409E-B4FA-9D9F64BD912B}"/>
              </a:ext>
            </a:extLst>
          </p:cNvPr>
          <p:cNvSpPr>
            <a:spLocks/>
          </p:cNvSpPr>
          <p:nvPr/>
        </p:nvSpPr>
        <p:spPr bwMode="auto">
          <a:xfrm>
            <a:off x="0" y="3733800"/>
            <a:ext cx="2667000" cy="1055687"/>
          </a:xfrm>
          <a:prstGeom prst="borderCallout2">
            <a:avLst>
              <a:gd name="adj1" fmla="val 8707"/>
              <a:gd name="adj2" fmla="val 101957"/>
              <a:gd name="adj3" fmla="val 8992"/>
              <a:gd name="adj4" fmla="val 149274"/>
              <a:gd name="adj5" fmla="val -21788"/>
              <a:gd name="adj6" fmla="val 187115"/>
            </a:avLst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Phrenic  nerve  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AutoShape 11">
            <a:extLst>
              <a:ext uri="{FF2B5EF4-FFF2-40B4-BE49-F238E27FC236}">
                <a16:creationId xmlns:a16="http://schemas.microsoft.com/office/drawing/2014/main" xmlns="" id="{B923B1DC-0804-409E-B4FA-9D9F64BD912B}"/>
              </a:ext>
            </a:extLst>
          </p:cNvPr>
          <p:cNvSpPr>
            <a:spLocks/>
          </p:cNvSpPr>
          <p:nvPr/>
        </p:nvSpPr>
        <p:spPr bwMode="auto">
          <a:xfrm>
            <a:off x="168276" y="1600200"/>
            <a:ext cx="2191395" cy="1055687"/>
          </a:xfrm>
          <a:prstGeom prst="borderCallout2">
            <a:avLst>
              <a:gd name="adj1" fmla="val 8707"/>
              <a:gd name="adj2" fmla="val 101957"/>
              <a:gd name="adj3" fmla="val 8992"/>
              <a:gd name="adj4" fmla="val 149274"/>
              <a:gd name="adj5" fmla="val 158023"/>
              <a:gd name="adj6" fmla="val 166747"/>
            </a:avLst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Costal pleura   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794" y="2895600"/>
            <a:ext cx="1600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C3,4,5</a:t>
            </a:r>
            <a:endParaRPr lang="en-US" sz="4000" b="1" dirty="0"/>
          </a:p>
        </p:txBody>
      </p:sp>
      <p:sp>
        <p:nvSpPr>
          <p:cNvPr id="6" name="AutoShape 11">
            <a:extLst>
              <a:ext uri="{FF2B5EF4-FFF2-40B4-BE49-F238E27FC236}">
                <a16:creationId xmlns:a16="http://schemas.microsoft.com/office/drawing/2014/main" xmlns="" id="{B923B1DC-0804-409E-B4FA-9D9F64BD912B}"/>
              </a:ext>
            </a:extLst>
          </p:cNvPr>
          <p:cNvSpPr>
            <a:spLocks/>
          </p:cNvSpPr>
          <p:nvPr/>
        </p:nvSpPr>
        <p:spPr bwMode="auto">
          <a:xfrm>
            <a:off x="320676" y="457200"/>
            <a:ext cx="2667000" cy="1055687"/>
          </a:xfrm>
          <a:prstGeom prst="borderCallout2">
            <a:avLst>
              <a:gd name="adj1" fmla="val 8707"/>
              <a:gd name="adj2" fmla="val 101957"/>
              <a:gd name="adj3" fmla="val 8992"/>
              <a:gd name="adj4" fmla="val 149274"/>
              <a:gd name="adj5" fmla="val 209555"/>
              <a:gd name="adj6" fmla="val 171057"/>
            </a:avLst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Cervical pleura   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11">
            <a:extLst>
              <a:ext uri="{FF2B5EF4-FFF2-40B4-BE49-F238E27FC236}">
                <a16:creationId xmlns:a16="http://schemas.microsoft.com/office/drawing/2014/main" xmlns="" id="{B923B1DC-0804-409E-B4FA-9D9F64BD912B}"/>
              </a:ext>
            </a:extLst>
          </p:cNvPr>
          <p:cNvSpPr>
            <a:spLocks/>
          </p:cNvSpPr>
          <p:nvPr/>
        </p:nvSpPr>
        <p:spPr bwMode="auto">
          <a:xfrm>
            <a:off x="6557059" y="27993"/>
            <a:ext cx="2514600" cy="712787"/>
          </a:xfrm>
          <a:prstGeom prst="borderCallout2">
            <a:avLst>
              <a:gd name="adj1" fmla="val 7083"/>
              <a:gd name="adj2" fmla="val 230"/>
              <a:gd name="adj3" fmla="val 4120"/>
              <a:gd name="adj4" fmla="val -12291"/>
              <a:gd name="adj5" fmla="val 508346"/>
              <a:gd name="adj6" fmla="val -30554"/>
            </a:avLst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pericardium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xmlns="" id="{B923B1DC-0804-409E-B4FA-9D9F64BD912B}"/>
              </a:ext>
            </a:extLst>
          </p:cNvPr>
          <p:cNvSpPr>
            <a:spLocks/>
          </p:cNvSpPr>
          <p:nvPr/>
        </p:nvSpPr>
        <p:spPr bwMode="auto">
          <a:xfrm>
            <a:off x="5791200" y="5486400"/>
            <a:ext cx="3276600" cy="1055687"/>
          </a:xfrm>
          <a:prstGeom prst="borderCallout2">
            <a:avLst>
              <a:gd name="adj1" fmla="val -3353"/>
              <a:gd name="adj2" fmla="val -133"/>
              <a:gd name="adj3" fmla="val -876"/>
              <a:gd name="adj4" fmla="val 201"/>
              <a:gd name="adj5" fmla="val -83188"/>
              <a:gd name="adj6" fmla="val -42661"/>
            </a:avLst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diaphragmatic pleura   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11">
            <a:extLst>
              <a:ext uri="{FF2B5EF4-FFF2-40B4-BE49-F238E27FC236}">
                <a16:creationId xmlns:a16="http://schemas.microsoft.com/office/drawing/2014/main" xmlns="" id="{B923B1DC-0804-409E-B4FA-9D9F64BD912B}"/>
              </a:ext>
            </a:extLst>
          </p:cNvPr>
          <p:cNvSpPr>
            <a:spLocks/>
          </p:cNvSpPr>
          <p:nvPr/>
        </p:nvSpPr>
        <p:spPr bwMode="auto">
          <a:xfrm>
            <a:off x="6357396" y="4107084"/>
            <a:ext cx="2667000" cy="1055687"/>
          </a:xfrm>
          <a:prstGeom prst="borderCallout2">
            <a:avLst>
              <a:gd name="adj1" fmla="val 15285"/>
              <a:gd name="adj2" fmla="val -900"/>
              <a:gd name="adj3" fmla="val 13378"/>
              <a:gd name="adj4" fmla="val -1757"/>
              <a:gd name="adj5" fmla="val -16306"/>
              <a:gd name="adj6" fmla="val -62433"/>
            </a:avLst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mediastinal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pleura   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625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2FD4F859-6723-384E-990C-0F463738E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0"/>
            <a:ext cx="9166860" cy="69339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9398" y="-8930"/>
            <a:ext cx="6416802" cy="838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79398" y="-8930"/>
            <a:ext cx="6416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       Pleural recesses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45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5E098738-8D1A-2640-B483-7DCD2BBAE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29200" y="0"/>
            <a:ext cx="3200400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29200" y="0"/>
            <a:ext cx="3505200" cy="6155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chemeClr val="accent1">
                    <a:lumMod val="75000"/>
                  </a:schemeClr>
                </a:solidFill>
              </a:rPr>
              <a:t>To avoid possible</a:t>
            </a:r>
            <a:endParaRPr lang="en-US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96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E9052000-1619-48D5-9C60-35428F235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0" t="12195" r="36771" b="26146"/>
          <a:stretch>
            <a:fillRect/>
          </a:stretch>
        </p:blipFill>
        <p:spPr bwMode="auto">
          <a:xfrm>
            <a:off x="1665287" y="49213"/>
            <a:ext cx="5832475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1">
            <a:extLst>
              <a:ext uri="{FF2B5EF4-FFF2-40B4-BE49-F238E27FC236}">
                <a16:creationId xmlns:a16="http://schemas.microsoft.com/office/drawing/2014/main" xmlns="" id="{B923B1DC-0804-409E-B4FA-9D9F64BD912B}"/>
              </a:ext>
            </a:extLst>
          </p:cNvPr>
          <p:cNvSpPr>
            <a:spLocks/>
          </p:cNvSpPr>
          <p:nvPr/>
        </p:nvSpPr>
        <p:spPr bwMode="auto">
          <a:xfrm>
            <a:off x="152400" y="1916113"/>
            <a:ext cx="1800225" cy="685800"/>
          </a:xfrm>
          <a:prstGeom prst="borderCallout2">
            <a:avLst>
              <a:gd name="adj1" fmla="val 8707"/>
              <a:gd name="adj2" fmla="val 101957"/>
              <a:gd name="adj3" fmla="val 16667"/>
              <a:gd name="adj4" fmla="val 147972"/>
              <a:gd name="adj5" fmla="val 90046"/>
              <a:gd name="adj6" fmla="val 191889"/>
            </a:avLst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Pleura   </a:t>
            </a:r>
          </a:p>
        </p:txBody>
      </p:sp>
      <p:sp>
        <p:nvSpPr>
          <p:cNvPr id="4" name="Callout: Bent Line with No Border 1">
            <a:extLst>
              <a:ext uri="{FF2B5EF4-FFF2-40B4-BE49-F238E27FC236}">
                <a16:creationId xmlns:a16="http://schemas.microsoft.com/office/drawing/2014/main" xmlns="" id="{96C33F20-9F90-4603-A52C-4D2C0E5D5DF1}"/>
              </a:ext>
            </a:extLst>
          </p:cNvPr>
          <p:cNvSpPr/>
          <p:nvPr/>
        </p:nvSpPr>
        <p:spPr>
          <a:xfrm>
            <a:off x="3392487" y="5949951"/>
            <a:ext cx="2665413" cy="836613"/>
          </a:xfrm>
          <a:prstGeom prst="callout2">
            <a:avLst>
              <a:gd name="adj1" fmla="val -226093"/>
              <a:gd name="adj2" fmla="val 113970"/>
              <a:gd name="adj3" fmla="val 8181"/>
              <a:gd name="adj4" fmla="val 45868"/>
              <a:gd name="adj5" fmla="val -236269"/>
              <a:gd name="adj6" fmla="val -14569"/>
            </a:avLst>
          </a:prstGeom>
          <a:solidFill>
            <a:srgbClr val="00FF00"/>
          </a:solidFill>
          <a:ln w="76200" cap="flat" cmpd="sng" algn="ctr">
            <a:solidFill>
              <a:srgbClr val="2A01C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A01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49021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Position</a:t>
            </a:r>
            <a:endParaRPr lang="en-US" sz="3200" b="1" dirty="0"/>
          </a:p>
        </p:txBody>
      </p:sp>
      <p:sp>
        <p:nvSpPr>
          <p:cNvPr id="6" name="Callout: Bent Line with No Border 1">
            <a:extLst>
              <a:ext uri="{FF2B5EF4-FFF2-40B4-BE49-F238E27FC236}">
                <a16:creationId xmlns:a16="http://schemas.microsoft.com/office/drawing/2014/main" xmlns="" id="{96C33F20-9F90-4603-A52C-4D2C0E5D5DF1}"/>
              </a:ext>
            </a:extLst>
          </p:cNvPr>
          <p:cNvSpPr/>
          <p:nvPr/>
        </p:nvSpPr>
        <p:spPr>
          <a:xfrm>
            <a:off x="5867401" y="1109401"/>
            <a:ext cx="3276599" cy="836613"/>
          </a:xfrm>
          <a:prstGeom prst="callout2">
            <a:avLst>
              <a:gd name="adj1" fmla="val 339765"/>
              <a:gd name="adj2" fmla="val -37222"/>
              <a:gd name="adj3" fmla="val 6797"/>
              <a:gd name="adj4" fmla="val -761"/>
              <a:gd name="adj5" fmla="val 159416"/>
              <a:gd name="adj6" fmla="val -45656"/>
            </a:avLst>
          </a:prstGeom>
          <a:solidFill>
            <a:srgbClr val="00FF00"/>
          </a:solidFill>
          <a:ln w="76200" cap="flat" cmpd="sng" algn="ctr">
            <a:solidFill>
              <a:srgbClr val="2A01C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2A01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mediastinum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A01C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384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2A6E1D97-764B-477A-A435-E39297631EBD}"/>
              </a:ext>
            </a:extLst>
          </p:cNvPr>
          <p:cNvSpPr txBox="1">
            <a:spLocks/>
          </p:cNvSpPr>
          <p:nvPr/>
        </p:nvSpPr>
        <p:spPr>
          <a:xfrm>
            <a:off x="438150" y="1"/>
            <a:ext cx="8229600" cy="8366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smtClean="0">
                <a:solidFill>
                  <a:srgbClr val="C00000"/>
                </a:solidFill>
                <a:cs typeface="Times New Roman" panose="02020603050405020304" pitchFamily="18" charset="0"/>
              </a:rPr>
              <a:t>Lungs</a:t>
            </a:r>
            <a:endParaRPr lang="ar-EG" altLang="en-US" b="1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 descr="D:\جامعة مؤتة\Integrated Modules\1- Respiratory system\Images Resp system\Pleura lung\6.jpg">
            <a:extLst>
              <a:ext uri="{FF2B5EF4-FFF2-40B4-BE49-F238E27FC236}">
                <a16:creationId xmlns:a16="http://schemas.microsoft.com/office/drawing/2014/main" xmlns="" id="{BE3BA95C-88AF-4BFB-8623-944A15777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464" y="681039"/>
            <a:ext cx="8816975" cy="5437187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1706F78F-2AEE-42AB-A217-D60E4BF07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6" y="2154238"/>
            <a:ext cx="180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Upper lobe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F4383BB-0A74-464A-91AE-617225163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9850" y="3030538"/>
            <a:ext cx="1790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Upper lobe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3E8952-BA5C-4AA3-BC37-5C087AB2F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214" y="3933826"/>
            <a:ext cx="1476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Middle lobe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D68643-9024-4F19-A9A1-822E39C32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1" y="4710113"/>
            <a:ext cx="1903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Lower lobe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AEE5A5-1918-48E8-BF89-F8D38840E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613" y="4710113"/>
            <a:ext cx="1903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Lower lobe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C5F66267-73B1-4515-9AC6-898B927CC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5575"/>
            <a:ext cx="3905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C00000"/>
                </a:solidFill>
                <a:latin typeface="Arial" panose="020B0604020202020204" pitchFamily="34" charset="0"/>
              </a:rPr>
              <a:t>Lobes and borders</a:t>
            </a:r>
          </a:p>
        </p:txBody>
      </p:sp>
      <p:sp>
        <p:nvSpPr>
          <p:cNvPr id="10" name="Callout: Bent Line with No Border 3">
            <a:extLst>
              <a:ext uri="{FF2B5EF4-FFF2-40B4-BE49-F238E27FC236}">
                <a16:creationId xmlns:a16="http://schemas.microsoft.com/office/drawing/2014/main" xmlns="" id="{DD145300-8477-48E4-89D6-2849B160D66A}"/>
              </a:ext>
            </a:extLst>
          </p:cNvPr>
          <p:cNvSpPr/>
          <p:nvPr/>
        </p:nvSpPr>
        <p:spPr>
          <a:xfrm>
            <a:off x="7361238" y="6118226"/>
            <a:ext cx="1306512" cy="646113"/>
          </a:xfrm>
          <a:prstGeom prst="callout2">
            <a:avLst>
              <a:gd name="adj1" fmla="val -90816"/>
              <a:gd name="adj2" fmla="val -117832"/>
              <a:gd name="adj3" fmla="val 18750"/>
              <a:gd name="adj4" fmla="val -16667"/>
              <a:gd name="adj5" fmla="val -88371"/>
              <a:gd name="adj6" fmla="val -117785"/>
            </a:avLst>
          </a:prstGeom>
          <a:solidFill>
            <a:schemeClr val="bg1">
              <a:lumMod val="9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2A01C1"/>
                </a:solidFill>
                <a:latin typeface="Calibri"/>
              </a:rPr>
              <a:t>Base</a:t>
            </a:r>
          </a:p>
        </p:txBody>
      </p:sp>
      <p:sp>
        <p:nvSpPr>
          <p:cNvPr id="11" name="Callout: Line with No Border 1">
            <a:extLst>
              <a:ext uri="{FF2B5EF4-FFF2-40B4-BE49-F238E27FC236}">
                <a16:creationId xmlns:a16="http://schemas.microsoft.com/office/drawing/2014/main" xmlns="" id="{D97ECD05-437B-4FD5-AA40-5B147988CC36}"/>
              </a:ext>
            </a:extLst>
          </p:cNvPr>
          <p:cNvSpPr/>
          <p:nvPr/>
        </p:nvSpPr>
        <p:spPr>
          <a:xfrm>
            <a:off x="6137275" y="1125539"/>
            <a:ext cx="1790700" cy="460375"/>
          </a:xfrm>
          <a:prstGeom prst="callout1">
            <a:avLst>
              <a:gd name="adj1" fmla="val 28334"/>
              <a:gd name="adj2" fmla="val 1549"/>
              <a:gd name="adj3" fmla="val 29440"/>
              <a:gd name="adj4" fmla="val -52333"/>
            </a:avLst>
          </a:prstGeom>
          <a:solidFill>
            <a:schemeClr val="bg1">
              <a:lumMod val="95000"/>
            </a:schemeClr>
          </a:solidFill>
          <a:ln w="57150">
            <a:solidFill>
              <a:srgbClr val="2A0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2A01C1"/>
                </a:solidFill>
                <a:latin typeface="Calibri"/>
              </a:rPr>
              <a:t>Apex</a:t>
            </a:r>
          </a:p>
        </p:txBody>
      </p:sp>
      <p:sp>
        <p:nvSpPr>
          <p:cNvPr id="12" name="Callout: Line with No Border 12">
            <a:extLst>
              <a:ext uri="{FF2B5EF4-FFF2-40B4-BE49-F238E27FC236}">
                <a16:creationId xmlns:a16="http://schemas.microsoft.com/office/drawing/2014/main" xmlns="" id="{A47D78B0-7585-412E-8326-877CD3FDC1AA}"/>
              </a:ext>
            </a:extLst>
          </p:cNvPr>
          <p:cNvSpPr/>
          <p:nvPr/>
        </p:nvSpPr>
        <p:spPr>
          <a:xfrm>
            <a:off x="6940550" y="2800351"/>
            <a:ext cx="2135188" cy="460375"/>
          </a:xfrm>
          <a:prstGeom prst="callout1">
            <a:avLst>
              <a:gd name="adj1" fmla="val 34723"/>
              <a:gd name="adj2" fmla="val 11217"/>
              <a:gd name="adj3" fmla="val 26246"/>
              <a:gd name="adj4" fmla="val -19687"/>
            </a:avLst>
          </a:prstGeom>
          <a:solidFill>
            <a:schemeClr val="bg1">
              <a:lumMod val="95000"/>
            </a:schemeClr>
          </a:solidFill>
          <a:ln w="57150">
            <a:solidFill>
              <a:srgbClr val="2A0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2A01C1"/>
                </a:solidFill>
                <a:latin typeface="Calibri"/>
              </a:rPr>
              <a:t>Post. border</a:t>
            </a:r>
          </a:p>
        </p:txBody>
      </p:sp>
      <p:sp>
        <p:nvSpPr>
          <p:cNvPr id="13" name="Callout: Bent Line with No Border 14">
            <a:extLst>
              <a:ext uri="{FF2B5EF4-FFF2-40B4-BE49-F238E27FC236}">
                <a16:creationId xmlns:a16="http://schemas.microsoft.com/office/drawing/2014/main" xmlns="" id="{7770C598-4E4E-4277-AC62-6DC89E8FC364}"/>
              </a:ext>
            </a:extLst>
          </p:cNvPr>
          <p:cNvSpPr/>
          <p:nvPr/>
        </p:nvSpPr>
        <p:spPr>
          <a:xfrm>
            <a:off x="3040063" y="6172201"/>
            <a:ext cx="3384550" cy="646113"/>
          </a:xfrm>
          <a:prstGeom prst="callout2">
            <a:avLst>
              <a:gd name="adj1" fmla="val -401254"/>
              <a:gd name="adj2" fmla="val 51713"/>
              <a:gd name="adj3" fmla="val 11902"/>
              <a:gd name="adj4" fmla="val 45224"/>
              <a:gd name="adj5" fmla="val -273265"/>
              <a:gd name="adj6" fmla="val 35985"/>
            </a:avLst>
          </a:prstGeom>
          <a:solidFill>
            <a:schemeClr val="bg1">
              <a:lumMod val="9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2A01C1"/>
                </a:solidFill>
                <a:latin typeface="Calibri"/>
              </a:rPr>
              <a:t>Anterior border</a:t>
            </a:r>
          </a:p>
        </p:txBody>
      </p:sp>
      <p:sp>
        <p:nvSpPr>
          <p:cNvPr id="14" name="Callout: Line with No Border 15">
            <a:extLst>
              <a:ext uri="{FF2B5EF4-FFF2-40B4-BE49-F238E27FC236}">
                <a16:creationId xmlns:a16="http://schemas.microsoft.com/office/drawing/2014/main" xmlns="" id="{3705BF49-ED6A-4063-AEB3-7CD9088E440A}"/>
              </a:ext>
            </a:extLst>
          </p:cNvPr>
          <p:cNvSpPr/>
          <p:nvPr/>
        </p:nvSpPr>
        <p:spPr>
          <a:xfrm>
            <a:off x="7227888" y="5380038"/>
            <a:ext cx="1733550" cy="622300"/>
          </a:xfrm>
          <a:prstGeom prst="callout1">
            <a:avLst>
              <a:gd name="adj1" fmla="val 18861"/>
              <a:gd name="adj2" fmla="val 20705"/>
              <a:gd name="adj3" fmla="val 22335"/>
              <a:gd name="adj4" fmla="val -34466"/>
            </a:avLst>
          </a:prstGeom>
          <a:solidFill>
            <a:schemeClr val="bg1">
              <a:lumMod val="95000"/>
            </a:schemeClr>
          </a:solidFill>
          <a:ln w="57150">
            <a:solidFill>
              <a:srgbClr val="2A0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2A01C1"/>
                </a:solidFill>
                <a:latin typeface="Calibri"/>
              </a:rPr>
              <a:t>Inferior border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3367040-785B-4ED6-AA29-430AAD350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714" y="4979988"/>
            <a:ext cx="1158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2A01C1"/>
                </a:solidFill>
                <a:latin typeface="Arial" panose="020B0604020202020204" pitchFamily="34" charset="0"/>
              </a:rPr>
              <a:t>Lingula</a:t>
            </a:r>
          </a:p>
        </p:txBody>
      </p:sp>
      <p:sp>
        <p:nvSpPr>
          <p:cNvPr id="16" name="Callout: Line with No Border 17">
            <a:extLst>
              <a:ext uri="{FF2B5EF4-FFF2-40B4-BE49-F238E27FC236}">
                <a16:creationId xmlns:a16="http://schemas.microsoft.com/office/drawing/2014/main" xmlns="" id="{A2C51F4F-F8A5-4C46-BDED-CCEB5C5222ED}"/>
              </a:ext>
            </a:extLst>
          </p:cNvPr>
          <p:cNvSpPr/>
          <p:nvPr/>
        </p:nvSpPr>
        <p:spPr>
          <a:xfrm>
            <a:off x="7113588" y="4303714"/>
            <a:ext cx="1790700" cy="460375"/>
          </a:xfrm>
          <a:prstGeom prst="callout1">
            <a:avLst>
              <a:gd name="adj1" fmla="val 76253"/>
              <a:gd name="adj2" fmla="val 4843"/>
              <a:gd name="adj3" fmla="val 77359"/>
              <a:gd name="adj4" fmla="val -91039"/>
            </a:avLst>
          </a:prstGeom>
          <a:solidFill>
            <a:schemeClr val="bg1">
              <a:lumMod val="95000"/>
            </a:schemeClr>
          </a:solidFill>
          <a:ln w="57150">
            <a:solidFill>
              <a:srgbClr val="2A0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2A01C1"/>
                </a:solidFill>
                <a:latin typeface="Calibri"/>
              </a:rPr>
              <a:t>Cardiac notch</a:t>
            </a:r>
          </a:p>
        </p:txBody>
      </p:sp>
      <p:sp>
        <p:nvSpPr>
          <p:cNvPr id="17" name="Callout: Line with No Border 18">
            <a:extLst>
              <a:ext uri="{FF2B5EF4-FFF2-40B4-BE49-F238E27FC236}">
                <a16:creationId xmlns:a16="http://schemas.microsoft.com/office/drawing/2014/main" xmlns="" id="{95B74A6B-754D-4556-A2C4-3C83D9317514}"/>
              </a:ext>
            </a:extLst>
          </p:cNvPr>
          <p:cNvSpPr/>
          <p:nvPr/>
        </p:nvSpPr>
        <p:spPr>
          <a:xfrm>
            <a:off x="7100888" y="3709988"/>
            <a:ext cx="1860550" cy="481012"/>
          </a:xfrm>
          <a:prstGeom prst="callout1">
            <a:avLst>
              <a:gd name="adj1" fmla="val 80484"/>
              <a:gd name="adj2" fmla="val 5512"/>
              <a:gd name="adj3" fmla="val 78522"/>
              <a:gd name="adj4" fmla="val -21421"/>
            </a:avLst>
          </a:prstGeom>
          <a:solidFill>
            <a:schemeClr val="bg1">
              <a:lumMod val="95000"/>
            </a:schemeClr>
          </a:solidFill>
          <a:ln w="57150">
            <a:solidFill>
              <a:srgbClr val="2A0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2A01C1"/>
                </a:solidFill>
                <a:latin typeface="Calibri"/>
              </a:rPr>
              <a:t>Oblique fissure</a:t>
            </a:r>
          </a:p>
        </p:txBody>
      </p:sp>
      <p:sp>
        <p:nvSpPr>
          <p:cNvPr id="18" name="Callout: Line with No Border 19">
            <a:extLst>
              <a:ext uri="{FF2B5EF4-FFF2-40B4-BE49-F238E27FC236}">
                <a16:creationId xmlns:a16="http://schemas.microsoft.com/office/drawing/2014/main" xmlns="" id="{2663F80F-94E1-4D32-ADB0-12D4D7061CEA}"/>
              </a:ext>
            </a:extLst>
          </p:cNvPr>
          <p:cNvSpPr/>
          <p:nvPr/>
        </p:nvSpPr>
        <p:spPr>
          <a:xfrm>
            <a:off x="179389" y="4256089"/>
            <a:ext cx="1862137" cy="479425"/>
          </a:xfrm>
          <a:prstGeom prst="callout1">
            <a:avLst>
              <a:gd name="adj1" fmla="val 52875"/>
              <a:gd name="adj2" fmla="val 122818"/>
              <a:gd name="adj3" fmla="val 57048"/>
              <a:gd name="adj4" fmla="val 93507"/>
            </a:avLst>
          </a:prstGeom>
          <a:solidFill>
            <a:schemeClr val="bg1">
              <a:lumMod val="95000"/>
            </a:schemeClr>
          </a:solidFill>
          <a:ln w="57150">
            <a:solidFill>
              <a:srgbClr val="2A0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2A01C1"/>
                </a:solidFill>
                <a:latin typeface="Calibri"/>
              </a:rPr>
              <a:t>Oblique fissure</a:t>
            </a:r>
          </a:p>
        </p:txBody>
      </p:sp>
      <p:sp>
        <p:nvSpPr>
          <p:cNvPr id="19" name="Callout: Line with No Border 20">
            <a:extLst>
              <a:ext uri="{FF2B5EF4-FFF2-40B4-BE49-F238E27FC236}">
                <a16:creationId xmlns:a16="http://schemas.microsoft.com/office/drawing/2014/main" xmlns="" id="{0C4B4DC2-83ED-4AE8-9E6F-91C5B7CB5B2A}"/>
              </a:ext>
            </a:extLst>
          </p:cNvPr>
          <p:cNvSpPr/>
          <p:nvPr/>
        </p:nvSpPr>
        <p:spPr>
          <a:xfrm>
            <a:off x="30163" y="3579813"/>
            <a:ext cx="1860550" cy="481012"/>
          </a:xfrm>
          <a:prstGeom prst="callout1">
            <a:avLst>
              <a:gd name="adj1" fmla="val 40605"/>
              <a:gd name="adj2" fmla="val 157692"/>
              <a:gd name="adj3" fmla="val 47846"/>
              <a:gd name="adj4" fmla="val 94299"/>
            </a:avLst>
          </a:prstGeom>
          <a:solidFill>
            <a:schemeClr val="bg1">
              <a:lumMod val="95000"/>
            </a:schemeClr>
          </a:solidFill>
          <a:ln w="57150">
            <a:solidFill>
              <a:srgbClr val="2A0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2A01C1"/>
                </a:solidFill>
                <a:latin typeface="Calibri"/>
              </a:rPr>
              <a:t>Horizontal fissure</a:t>
            </a:r>
          </a:p>
        </p:txBody>
      </p:sp>
    </p:spTree>
    <p:extLst>
      <p:ext uri="{BB962C8B-B14F-4D97-AF65-F5344CB8AC3E}">
        <p14:creationId xmlns:p14="http://schemas.microsoft.com/office/powerpoint/2010/main" val="4704809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31C5AC2D-71A9-2448-9380-175B0269F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33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0"/>
            <a:ext cx="76962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0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   Surface anatomy of the pleura and lungs (ant.) </a:t>
            </a:r>
            <a:endParaRPr lang="x-none" sz="2800" b="1" smtClean="0">
              <a:solidFill>
                <a:srgbClr val="FF0000"/>
              </a:solidFill>
            </a:endParaRP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491387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8A765AE4-E903-3243-AB44-4444F11A2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824409" cy="65536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0"/>
            <a:ext cx="7696200" cy="68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0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   Surface anatomy of the pleura and lungs (post.) </a:t>
            </a:r>
            <a:endParaRPr lang="x-none" sz="2800" b="1" smtClean="0">
              <a:solidFill>
                <a:srgbClr val="FF0000"/>
              </a:solidFill>
            </a:endParaRP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44011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12915" t="6516" r="43527" b="39344"/>
          <a:stretch>
            <a:fillRect/>
          </a:stretch>
        </p:blipFill>
        <p:spPr bwMode="auto">
          <a:xfrm>
            <a:off x="1528854" y="260648"/>
            <a:ext cx="6552728" cy="61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3"/>
          <p:cNvSpPr>
            <a:spLocks/>
          </p:cNvSpPr>
          <p:nvPr/>
        </p:nvSpPr>
        <p:spPr bwMode="auto">
          <a:xfrm flipH="1">
            <a:off x="16686" y="4374794"/>
            <a:ext cx="2357454" cy="926414"/>
          </a:xfrm>
          <a:prstGeom prst="callout2">
            <a:avLst>
              <a:gd name="adj1" fmla="val 73358"/>
              <a:gd name="adj2" fmla="val -13961"/>
              <a:gd name="adj3" fmla="val 20234"/>
              <a:gd name="adj4" fmla="val 22489"/>
              <a:gd name="adj5" fmla="val -13361"/>
              <a:gd name="adj6" fmla="val -27415"/>
            </a:avLst>
          </a:prstGeom>
          <a:noFill/>
          <a:ln w="3810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C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maxilla</a:t>
            </a:r>
            <a:endParaRPr kumimoji="0" lang="en-US" altLang="zh-CN" sz="2800" b="1" i="0" u="none" strike="noStrike" kern="1200" cap="none" spc="0" normalizeH="0" baseline="0" noProof="0" dirty="0">
              <a:ln w="11430"/>
              <a:solidFill>
                <a:srgbClr val="3C1A5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omic Sans MS" pitchFamily="66" charset="0"/>
              <a:ea typeface="SimSun" pitchFamily="2" charset="-122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944" y="30104"/>
            <a:ext cx="3116879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Lateral wall</a:t>
            </a:r>
          </a:p>
        </p:txBody>
      </p:sp>
      <p:sp>
        <p:nvSpPr>
          <p:cNvPr id="5" name="AutoShape 13"/>
          <p:cNvSpPr>
            <a:spLocks/>
          </p:cNvSpPr>
          <p:nvPr/>
        </p:nvSpPr>
        <p:spPr bwMode="auto">
          <a:xfrm>
            <a:off x="3636052" y="5615414"/>
            <a:ext cx="2016224" cy="796983"/>
          </a:xfrm>
          <a:prstGeom prst="callout2">
            <a:avLst>
              <a:gd name="adj1" fmla="val 546"/>
              <a:gd name="adj2" fmla="val 86269"/>
              <a:gd name="adj3" fmla="val 4370"/>
              <a:gd name="adj4" fmla="val 75497"/>
              <a:gd name="adj5" fmla="val -111112"/>
              <a:gd name="adj6" fmla="val 76724"/>
            </a:avLst>
          </a:prstGeom>
          <a:noFill/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omic Sans MS" pitchFamily="66" charset="0"/>
                <a:ea typeface="SimSun" pitchFamily="2" charset="-122"/>
                <a:cs typeface="+mn-cs"/>
              </a:rPr>
              <a:t>Palatine bone</a:t>
            </a: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 flipH="1">
            <a:off x="-90818" y="3501008"/>
            <a:ext cx="2518570" cy="504056"/>
          </a:xfrm>
          <a:prstGeom prst="callout2">
            <a:avLst>
              <a:gd name="adj1" fmla="val 51412"/>
              <a:gd name="adj2" fmla="val 5734"/>
              <a:gd name="adj3" fmla="val 66982"/>
              <a:gd name="adj4" fmla="val -14813"/>
              <a:gd name="adj5" fmla="val -69193"/>
              <a:gd name="adj6" fmla="val -41565"/>
            </a:avLst>
          </a:prstGeom>
          <a:noFill/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lacrimal bone</a:t>
            </a:r>
            <a:endParaRPr kumimoji="0" lang="en-US" altLang="zh-CN" sz="2800" b="1" i="0" u="none" strike="noStrike" kern="1200" cap="none" spc="0" normalizeH="0" baseline="0" noProof="0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omic Sans MS" pitchFamily="66" charset="0"/>
              <a:ea typeface="SimSun" pitchFamily="2" charset="-122"/>
              <a:cs typeface="+mn-cs"/>
            </a:endParaRPr>
          </a:p>
        </p:txBody>
      </p:sp>
      <p:sp>
        <p:nvSpPr>
          <p:cNvPr id="7" name="AutoShape 13"/>
          <p:cNvSpPr>
            <a:spLocks/>
          </p:cNvSpPr>
          <p:nvPr/>
        </p:nvSpPr>
        <p:spPr bwMode="auto">
          <a:xfrm>
            <a:off x="7114832" y="3717032"/>
            <a:ext cx="1938350" cy="1062046"/>
          </a:xfrm>
          <a:prstGeom prst="callout2">
            <a:avLst>
              <a:gd name="adj1" fmla="val 18191"/>
              <a:gd name="adj2" fmla="val 26964"/>
              <a:gd name="adj3" fmla="val 19600"/>
              <a:gd name="adj4" fmla="val 1323"/>
              <a:gd name="adj5" fmla="val 23988"/>
              <a:gd name="adj6" fmla="val -29834"/>
            </a:avLst>
          </a:prstGeom>
          <a:noFill/>
          <a:ln w="38100">
            <a:solidFill>
              <a:srgbClr val="00B0F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medial Pterygoid plate of the sphenoid bone</a:t>
            </a:r>
            <a:endParaRPr kumimoji="0" lang="en-US" altLang="zh-CN" sz="2000" b="1" i="0" u="none" strike="noStrike" kern="1200" cap="none" spc="0" normalizeH="0" baseline="0" noProof="0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omic Sans MS" pitchFamily="66" charset="0"/>
              <a:ea typeface="SimSun" pitchFamily="2" charset="-122"/>
              <a:cs typeface="+mn-cs"/>
            </a:endParaRPr>
          </a:p>
        </p:txBody>
      </p:sp>
      <p:sp>
        <p:nvSpPr>
          <p:cNvPr id="8" name="AutoShape 13"/>
          <p:cNvSpPr>
            <a:spLocks/>
          </p:cNvSpPr>
          <p:nvPr/>
        </p:nvSpPr>
        <p:spPr bwMode="auto">
          <a:xfrm>
            <a:off x="4121142" y="1052736"/>
            <a:ext cx="2664296" cy="360040"/>
          </a:xfrm>
          <a:prstGeom prst="callout2">
            <a:avLst>
              <a:gd name="adj1" fmla="val 120195"/>
              <a:gd name="adj2" fmla="val 8768"/>
              <a:gd name="adj3" fmla="val 201649"/>
              <a:gd name="adj4" fmla="val 7006"/>
              <a:gd name="adj5" fmla="val 364869"/>
              <a:gd name="adj6" fmla="val 5977"/>
            </a:avLst>
          </a:prstGeom>
          <a:noFill/>
          <a:ln w="38100">
            <a:solidFill>
              <a:srgbClr val="00FFFF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Ethmoid bone</a:t>
            </a:r>
            <a:endParaRPr kumimoji="0" lang="en-US" altLang="zh-CN" sz="2400" b="1" i="0" u="none" strike="noStrike" kern="1200" cap="none" spc="0" normalizeH="0" baseline="0" noProof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omic Sans MS" pitchFamily="66" charset="0"/>
              <a:ea typeface="SimSun" pitchFamily="2" charset="-122"/>
              <a:cs typeface="+mn-cs"/>
            </a:endParaRPr>
          </a:p>
        </p:txBody>
      </p:sp>
      <p:sp>
        <p:nvSpPr>
          <p:cNvPr id="9" name="AutoShape 13"/>
          <p:cNvSpPr>
            <a:spLocks/>
          </p:cNvSpPr>
          <p:nvPr/>
        </p:nvSpPr>
        <p:spPr bwMode="auto">
          <a:xfrm flipH="1">
            <a:off x="-180528" y="1844824"/>
            <a:ext cx="2357454" cy="926414"/>
          </a:xfrm>
          <a:prstGeom prst="callout2">
            <a:avLst>
              <a:gd name="adj1" fmla="val 92775"/>
              <a:gd name="adj2" fmla="val 30550"/>
              <a:gd name="adj3" fmla="val 151299"/>
              <a:gd name="adj4" fmla="val -1038"/>
              <a:gd name="adj5" fmla="val 127639"/>
              <a:gd name="adj6" fmla="val -29221"/>
            </a:avLst>
          </a:prstGeom>
          <a:noFill/>
          <a:ln w="38100">
            <a:solidFill>
              <a:srgbClr val="66FF33"/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Frontal process of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maxilla</a:t>
            </a:r>
            <a:endParaRPr kumimoji="0" lang="en-US" altLang="zh-CN" sz="2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omic Sans MS" pitchFamily="66" charset="0"/>
              <a:ea typeface="SimSun" pitchFamily="2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2B6A61-9F5D-4A02-9DBF-52FF199EC802}"/>
              </a:ext>
            </a:extLst>
          </p:cNvPr>
          <p:cNvSpPr txBox="1"/>
          <p:nvPr/>
        </p:nvSpPr>
        <p:spPr>
          <a:xfrm>
            <a:off x="8095632" y="6037387"/>
            <a:ext cx="653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4429C8-E9C5-45F9-AF81-0E3ACF4005A4}"/>
              </a:ext>
            </a:extLst>
          </p:cNvPr>
          <p:cNvSpPr txBox="1"/>
          <p:nvPr/>
        </p:nvSpPr>
        <p:spPr>
          <a:xfrm>
            <a:off x="16686" y="1168330"/>
            <a:ext cx="2287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Nasal bone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5395583F-D466-4B7A-A2B7-0F8584B4587A}"/>
              </a:ext>
            </a:extLst>
          </p:cNvPr>
          <p:cNvCxnSpPr>
            <a:cxnSpLocks/>
          </p:cNvCxnSpPr>
          <p:nvPr/>
        </p:nvCxnSpPr>
        <p:spPr>
          <a:xfrm>
            <a:off x="1514804" y="1489087"/>
            <a:ext cx="859336" cy="2463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13">
            <a:extLst>
              <a:ext uri="{FF2B5EF4-FFF2-40B4-BE49-F238E27FC236}">
                <a16:creationId xmlns:a16="http://schemas.microsoft.com/office/drawing/2014/main" xmlns="" id="{F254E638-0845-42AD-80BC-EB14229BF843}"/>
              </a:ext>
            </a:extLst>
          </p:cNvPr>
          <p:cNvSpPr>
            <a:spLocks/>
          </p:cNvSpPr>
          <p:nvPr/>
        </p:nvSpPr>
        <p:spPr bwMode="auto">
          <a:xfrm>
            <a:off x="5598922" y="5722555"/>
            <a:ext cx="2016224" cy="796983"/>
          </a:xfrm>
          <a:prstGeom prst="callout2">
            <a:avLst>
              <a:gd name="adj1" fmla="val 546"/>
              <a:gd name="adj2" fmla="val 86269"/>
              <a:gd name="adj3" fmla="val 4370"/>
              <a:gd name="adj4" fmla="val 23454"/>
              <a:gd name="adj5" fmla="val -201394"/>
              <a:gd name="adj6" fmla="val -9519"/>
            </a:avLst>
          </a:prstGeom>
          <a:noFill/>
          <a:ln w="57150">
            <a:solidFill>
              <a:srgbClr val="FF3399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omic Sans MS" pitchFamily="66" charset="0"/>
                <a:ea typeface="SimSun" pitchFamily="2" charset="-122"/>
                <a:cs typeface="+mn-cs"/>
              </a:rPr>
              <a:t>Inferior concha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86DE8DE-07E7-4A33-BD09-2509B4B50FE9}"/>
              </a:ext>
            </a:extLst>
          </p:cNvPr>
          <p:cNvSpPr txBox="1"/>
          <p:nvPr/>
        </p:nvSpPr>
        <p:spPr>
          <a:xfrm>
            <a:off x="249040" y="377268"/>
            <a:ext cx="172819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Anterior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CF28E84-5BED-4C56-BC76-A30500C9F720}"/>
              </a:ext>
            </a:extLst>
          </p:cNvPr>
          <p:cNvSpPr txBox="1"/>
          <p:nvPr/>
        </p:nvSpPr>
        <p:spPr>
          <a:xfrm>
            <a:off x="6974857" y="437854"/>
            <a:ext cx="172819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Posterior</a:t>
            </a:r>
          </a:p>
        </p:txBody>
      </p:sp>
    </p:spTree>
    <p:extLst>
      <p:ext uri="{BB962C8B-B14F-4D97-AF65-F5344CB8AC3E}">
        <p14:creationId xmlns:p14="http://schemas.microsoft.com/office/powerpoint/2010/main" val="18231780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59CF1680-7964-A249-8BC2-7270DFE4B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2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xmlns="" id="{A798E713-D577-8546-981F-899A8B87D043}"/>
                  </a:ext>
                </a:extLst>
              </p14:cNvPr>
              <p14:cNvContentPartPr/>
              <p14:nvPr/>
            </p14:nvContentPartPr>
            <p14:xfrm>
              <a:off x="11126621" y="6408006"/>
              <a:ext cx="381240" cy="380045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A798E713-D577-8546-981F-899A8B87D0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16181" y="6397559"/>
                <a:ext cx="408600" cy="40742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/>
          <p:cNvSpPr/>
          <p:nvPr/>
        </p:nvSpPr>
        <p:spPr>
          <a:xfrm>
            <a:off x="609600" y="0"/>
            <a:ext cx="8001000" cy="68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" y="51137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Surface anatomy of the fissures of the lungs</a:t>
            </a:r>
            <a:endParaRPr lang="x-none" sz="3200" b="1" smtClean="0">
              <a:solidFill>
                <a:srgbClr val="FF0000"/>
              </a:solidFill>
            </a:endParaRP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817233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DC879E0-150B-4760-97C7-F7939925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3" t="12195" r="38666" b="24806"/>
          <a:stretch>
            <a:fillRect/>
          </a:stretch>
        </p:blipFill>
        <p:spPr bwMode="auto">
          <a:xfrm>
            <a:off x="2211388" y="44450"/>
            <a:ext cx="4937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xmlns="" id="{5276689C-B8E4-42DC-87E7-3B9D431E988E}"/>
              </a:ext>
            </a:extLst>
          </p:cNvPr>
          <p:cNvSpPr>
            <a:spLocks/>
          </p:cNvSpPr>
          <p:nvPr/>
        </p:nvSpPr>
        <p:spPr bwMode="auto">
          <a:xfrm>
            <a:off x="6489701" y="311151"/>
            <a:ext cx="2592387" cy="1173163"/>
          </a:xfrm>
          <a:prstGeom prst="borderCallout2">
            <a:avLst>
              <a:gd name="adj1" fmla="val 9741"/>
              <a:gd name="adj2" fmla="val -2940"/>
              <a:gd name="adj3" fmla="val 9741"/>
              <a:gd name="adj4" fmla="val -66995"/>
              <a:gd name="adj5" fmla="val 277537"/>
              <a:gd name="adj6" fmla="val -98042"/>
            </a:avLst>
          </a:prstGeom>
          <a:solidFill>
            <a:srgbClr val="FF0066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Arial" charset="0"/>
                <a:cs typeface="Arial" charset="0"/>
              </a:rPr>
              <a:t>mediastinal surface 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xmlns="" id="{4F0CAA2F-D92F-476B-99A6-5A075BC45F6C}"/>
              </a:ext>
            </a:extLst>
          </p:cNvPr>
          <p:cNvSpPr>
            <a:spLocks/>
          </p:cNvSpPr>
          <p:nvPr/>
        </p:nvSpPr>
        <p:spPr bwMode="auto">
          <a:xfrm>
            <a:off x="6883400" y="2106613"/>
            <a:ext cx="2184400" cy="1173162"/>
          </a:xfrm>
          <a:prstGeom prst="borderCallout2">
            <a:avLst>
              <a:gd name="adj1" fmla="val 9741"/>
              <a:gd name="adj2" fmla="val -3486"/>
              <a:gd name="adj3" fmla="val 9741"/>
              <a:gd name="adj4" fmla="val -19912"/>
              <a:gd name="adj5" fmla="val 78617"/>
              <a:gd name="adj6" fmla="val -33017"/>
            </a:avLst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Vertebral  surface</a:t>
            </a: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xmlns="" id="{AF2F9C64-5378-48F3-8657-499C6382D388}"/>
              </a:ext>
            </a:extLst>
          </p:cNvPr>
          <p:cNvSpPr>
            <a:spLocks/>
          </p:cNvSpPr>
          <p:nvPr/>
        </p:nvSpPr>
        <p:spPr bwMode="auto">
          <a:xfrm>
            <a:off x="7175501" y="4941888"/>
            <a:ext cx="1781175" cy="925512"/>
          </a:xfrm>
          <a:prstGeom prst="borderCallout2">
            <a:avLst>
              <a:gd name="adj1" fmla="val 12352"/>
              <a:gd name="adj2" fmla="val -4278"/>
              <a:gd name="adj3" fmla="val 12352"/>
              <a:gd name="adj4" fmla="val -54458"/>
              <a:gd name="adj5" fmla="val -151116"/>
              <a:gd name="adj6" fmla="val -131370"/>
            </a:avLst>
          </a:prstGeom>
          <a:solidFill>
            <a:srgbClr val="CCFF99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Hilum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 of lung 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xmlns="" id="{23461D3C-3C5C-48CB-8CA2-7AD892B97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64" y="235744"/>
            <a:ext cx="2121041" cy="1323975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Medial  surface </a:t>
            </a: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xmlns="" id="{9FB5D593-54F5-453F-9A9B-219980216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6027" y="765177"/>
            <a:ext cx="503237" cy="50482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xmlns="" id="{6C3B070E-F327-4478-B94E-04B2F3AA4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863" y="1700214"/>
            <a:ext cx="576263" cy="504825"/>
          </a:xfrm>
          <a:prstGeom prst="ellipse">
            <a:avLst/>
          </a:prstGeom>
          <a:solidFill>
            <a:srgbClr val="FF3300"/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FFF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9" name="AutoShape 14">
            <a:extLst>
              <a:ext uri="{FF2B5EF4-FFF2-40B4-BE49-F238E27FC236}">
                <a16:creationId xmlns:a16="http://schemas.microsoft.com/office/drawing/2014/main" xmlns="" id="{4E4037AD-E20C-4CF6-BD13-4DB8F7DB2972}"/>
              </a:ext>
            </a:extLst>
          </p:cNvPr>
          <p:cNvSpPr>
            <a:spLocks/>
          </p:cNvSpPr>
          <p:nvPr/>
        </p:nvSpPr>
        <p:spPr bwMode="auto">
          <a:xfrm>
            <a:off x="385762" y="2001838"/>
            <a:ext cx="1854200" cy="1046162"/>
          </a:xfrm>
          <a:prstGeom prst="borderCallout2">
            <a:avLst>
              <a:gd name="adj1" fmla="val 10926"/>
              <a:gd name="adj2" fmla="val 104111"/>
              <a:gd name="adj3" fmla="val 10926"/>
              <a:gd name="adj4" fmla="val 113185"/>
              <a:gd name="adj5" fmla="val 95296"/>
              <a:gd name="adj6" fmla="val 133218"/>
            </a:avLst>
          </a:prstGeom>
          <a:solidFill>
            <a:srgbClr val="9900FF"/>
          </a:solidFill>
          <a:ln w="57150">
            <a:solidFill>
              <a:srgbClr val="333399"/>
            </a:solidFill>
            <a:miter lim="800000"/>
            <a:headEnd/>
            <a:tailEnd type="triangl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cs typeface="Arial" charset="0"/>
              </a:rPr>
              <a:t>Anterior   border</a:t>
            </a:r>
          </a:p>
        </p:txBody>
      </p:sp>
      <p:sp>
        <p:nvSpPr>
          <p:cNvPr id="10" name="AutoShape 17">
            <a:extLst>
              <a:ext uri="{FF2B5EF4-FFF2-40B4-BE49-F238E27FC236}">
                <a16:creationId xmlns:a16="http://schemas.microsoft.com/office/drawing/2014/main" xmlns="" id="{D19FE668-1292-482E-B9B8-22785B8CA968}"/>
              </a:ext>
            </a:extLst>
          </p:cNvPr>
          <p:cNvSpPr>
            <a:spLocks/>
          </p:cNvSpPr>
          <p:nvPr/>
        </p:nvSpPr>
        <p:spPr bwMode="auto">
          <a:xfrm>
            <a:off x="7162800" y="3841750"/>
            <a:ext cx="1938338" cy="958850"/>
          </a:xfrm>
          <a:prstGeom prst="borderCallout2">
            <a:avLst>
              <a:gd name="adj1" fmla="val 11921"/>
              <a:gd name="adj2" fmla="val -3931"/>
              <a:gd name="adj3" fmla="val 11921"/>
              <a:gd name="adj4" fmla="val -3931"/>
              <a:gd name="adj5" fmla="val -17457"/>
              <a:gd name="adj6" fmla="val -11961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Posterior  border</a:t>
            </a:r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xmlns="" id="{14B49DA1-3FFA-46F7-9D44-12819189DF0E}"/>
              </a:ext>
            </a:extLst>
          </p:cNvPr>
          <p:cNvSpPr>
            <a:spLocks/>
          </p:cNvSpPr>
          <p:nvPr/>
        </p:nvSpPr>
        <p:spPr bwMode="auto">
          <a:xfrm>
            <a:off x="7391401" y="5943600"/>
            <a:ext cx="1781175" cy="925513"/>
          </a:xfrm>
          <a:prstGeom prst="borderCallout2">
            <a:avLst>
              <a:gd name="adj1" fmla="val 12352"/>
              <a:gd name="adj2" fmla="val -4278"/>
              <a:gd name="adj3" fmla="val 12352"/>
              <a:gd name="adj4" fmla="val -54458"/>
              <a:gd name="adj5" fmla="val -12720"/>
              <a:gd name="adj6" fmla="val -173243"/>
            </a:avLst>
          </a:prstGeom>
          <a:solidFill>
            <a:srgbClr val="CCFF99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Base of lung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89B0C8E-BCDC-445A-BE2C-26A1B60E8947}"/>
              </a:ext>
            </a:extLst>
          </p:cNvPr>
          <p:cNvSpPr txBox="1"/>
          <p:nvPr/>
        </p:nvSpPr>
        <p:spPr>
          <a:xfrm>
            <a:off x="123965" y="5712510"/>
            <a:ext cx="2123631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Right lung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xmlns="" id="{B178EB98-66A6-426B-96E1-A217C260C35E}"/>
              </a:ext>
            </a:extLst>
          </p:cNvPr>
          <p:cNvSpPr>
            <a:spLocks/>
          </p:cNvSpPr>
          <p:nvPr/>
        </p:nvSpPr>
        <p:spPr bwMode="auto">
          <a:xfrm>
            <a:off x="2298528" y="235743"/>
            <a:ext cx="1368011" cy="661987"/>
          </a:xfrm>
          <a:prstGeom prst="borderCallout2">
            <a:avLst>
              <a:gd name="adj1" fmla="val 10926"/>
              <a:gd name="adj2" fmla="val 104111"/>
              <a:gd name="adj3" fmla="val 10926"/>
              <a:gd name="adj4" fmla="val 113185"/>
              <a:gd name="adj5" fmla="val 63577"/>
              <a:gd name="adj6" fmla="val 152592"/>
            </a:avLst>
          </a:prstGeom>
          <a:solidFill>
            <a:srgbClr val="9900FF"/>
          </a:solidFill>
          <a:ln w="57150">
            <a:solidFill>
              <a:srgbClr val="333399"/>
            </a:solidFill>
            <a:miter lim="800000"/>
            <a:headEnd/>
            <a:tailEnd type="triangl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cs typeface="Arial" charset="0"/>
              </a:rPr>
              <a:t>Apex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7765E1A-7D64-4894-9D4F-963525E35666}"/>
              </a:ext>
            </a:extLst>
          </p:cNvPr>
          <p:cNvSpPr txBox="1"/>
          <p:nvPr/>
        </p:nvSpPr>
        <p:spPr>
          <a:xfrm>
            <a:off x="3426033" y="2221251"/>
            <a:ext cx="481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BA253B6-5DBF-4F2D-A130-8193D644B4B2}"/>
              </a:ext>
            </a:extLst>
          </p:cNvPr>
          <p:cNvSpPr txBox="1"/>
          <p:nvPr/>
        </p:nvSpPr>
        <p:spPr>
          <a:xfrm>
            <a:off x="3426033" y="4003054"/>
            <a:ext cx="481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51E9429-F6EF-4EDD-869E-4F53E93EB1B7}"/>
              </a:ext>
            </a:extLst>
          </p:cNvPr>
          <p:cNvSpPr txBox="1"/>
          <p:nvPr/>
        </p:nvSpPr>
        <p:spPr>
          <a:xfrm>
            <a:off x="4442791" y="4495731"/>
            <a:ext cx="481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B303630-C8C9-41A9-A1EC-83FB4AA33E87}"/>
              </a:ext>
            </a:extLst>
          </p:cNvPr>
          <p:cNvSpPr txBox="1"/>
          <p:nvPr/>
        </p:nvSpPr>
        <p:spPr>
          <a:xfrm>
            <a:off x="1826762" y="4172565"/>
            <a:ext cx="79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CCEA332-66DD-42FC-AD84-15A3A05F175E}"/>
              </a:ext>
            </a:extLst>
          </p:cNvPr>
          <p:cNvSpPr txBox="1"/>
          <p:nvPr/>
        </p:nvSpPr>
        <p:spPr>
          <a:xfrm>
            <a:off x="2982533" y="6146458"/>
            <a:ext cx="136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OF</a:t>
            </a:r>
          </a:p>
        </p:txBody>
      </p:sp>
    </p:spTree>
    <p:extLst>
      <p:ext uri="{BB962C8B-B14F-4D97-AF65-F5344CB8AC3E}">
        <p14:creationId xmlns:p14="http://schemas.microsoft.com/office/powerpoint/2010/main" val="42478759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87AF8168-AC87-8E43-A9F7-9473B7BE8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9"/>
            <a:ext cx="9144000" cy="6752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22185"/>
            <a:ext cx="2590800" cy="5874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62200" y="54282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Right Phrenic nerve 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5871258" y="22185"/>
            <a:ext cx="2282142" cy="5874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43600" y="147935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Groove for right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090375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1521A1E5-7A14-4D4B-8648-C0FE943AF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386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FCB5561B-CCD6-C947-BB65-675D0124E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5" y="1"/>
            <a:ext cx="8774465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67000" y="-17284"/>
            <a:ext cx="2590800" cy="5874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48000" y="-762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Left lung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570033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46A5789B-341F-5A44-878E-3AE7FA38E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1342"/>
            <a:ext cx="8970619" cy="66304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19200" y="151343"/>
            <a:ext cx="1676400" cy="4582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0" y="76200"/>
            <a:ext cx="191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common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476011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EE5186B1-DB9B-7949-8616-804B73842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38864"/>
            <a:ext cx="9629599" cy="69121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8600" y="381000"/>
            <a:ext cx="2057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38600" y="370582"/>
            <a:ext cx="205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Eparterial</a:t>
            </a:r>
            <a:r>
              <a:rPr lang="en-US" sz="3200" b="1" dirty="0" smtClean="0">
                <a:solidFill>
                  <a:schemeClr val="bg1"/>
                </a:solidFill>
              </a:rPr>
              <a:t> bronchus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764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F6261D95-FF6C-A747-953F-AF8F7CB87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86421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5200" y="0"/>
            <a:ext cx="16764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0" y="-446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Apical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95794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25E49103-5DE1-744D-A30D-66ABF17AB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5200" y="0"/>
            <a:ext cx="16764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0" y="-446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Apical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6858000" y="4465"/>
            <a:ext cx="11430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34200" y="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inferior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30217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9069FF1B-FB4C-A141-84EF-2D36561BF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" y="228600"/>
            <a:ext cx="8915400" cy="653638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533" y="228600"/>
            <a:ext cx="2707539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831CCA-58DE-0243-B428-8E3D58E8DB7C}"/>
              </a:ext>
            </a:extLst>
          </p:cNvPr>
          <p:cNvSpPr txBox="1"/>
          <p:nvPr/>
        </p:nvSpPr>
        <p:spPr>
          <a:xfrm>
            <a:off x="7533" y="253425"/>
            <a:ext cx="3259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</a:rPr>
              <a:t>Lymphatic</a:t>
            </a:r>
            <a:endParaRPr lang="x-none" sz="3200" b="1" dirty="0">
              <a:solidFill>
                <a:schemeClr val="bg1"/>
              </a:solidFill>
            </a:endParaRPr>
          </a:p>
        </p:txBody>
      </p:sp>
      <p:sp>
        <p:nvSpPr>
          <p:cNvPr id="5" name="AutoShape 18"/>
          <p:cNvSpPr>
            <a:spLocks/>
          </p:cNvSpPr>
          <p:nvPr/>
        </p:nvSpPr>
        <p:spPr bwMode="auto">
          <a:xfrm>
            <a:off x="5105226" y="228600"/>
            <a:ext cx="4038774" cy="1143000"/>
          </a:xfrm>
          <a:prstGeom prst="borderCallout2">
            <a:avLst>
              <a:gd name="adj1" fmla="val 9463"/>
              <a:gd name="adj2" fmla="val -3602"/>
              <a:gd name="adj3" fmla="val 16334"/>
              <a:gd name="adj4" fmla="val -46959"/>
              <a:gd name="adj5" fmla="val 159380"/>
              <a:gd name="adj6" fmla="val -64441"/>
            </a:avLst>
          </a:prstGeom>
          <a:solidFill>
            <a:srgbClr val="FF3300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 eaLnBrk="1" hangingPunct="1"/>
            <a:r>
              <a:rPr lang="en-US" altLang="en-US" sz="3200" b="1" dirty="0" smtClean="0">
                <a:solidFill>
                  <a:srgbClr val="FFFF00"/>
                </a:solidFill>
              </a:rPr>
              <a:t>5-Bronchomediastinal </a:t>
            </a:r>
            <a:r>
              <a:rPr lang="en-US" altLang="en-US" sz="3200" b="1" dirty="0" err="1" smtClean="0">
                <a:solidFill>
                  <a:srgbClr val="FFFF00"/>
                </a:solidFill>
              </a:rPr>
              <a:t>trunck</a:t>
            </a:r>
            <a:endParaRPr lang="en-US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20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12915" t="6516" r="43527" b="39344"/>
          <a:stretch>
            <a:fillRect/>
          </a:stretch>
        </p:blipFill>
        <p:spPr bwMode="auto">
          <a:xfrm>
            <a:off x="1367136" y="260648"/>
            <a:ext cx="6552728" cy="61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3"/>
          <p:cNvSpPr>
            <a:spLocks/>
          </p:cNvSpPr>
          <p:nvPr/>
        </p:nvSpPr>
        <p:spPr bwMode="auto">
          <a:xfrm>
            <a:off x="6244714" y="260648"/>
            <a:ext cx="2611254" cy="1368152"/>
          </a:xfrm>
          <a:prstGeom prst="callout2">
            <a:avLst>
              <a:gd name="adj1" fmla="val 32790"/>
              <a:gd name="adj2" fmla="val 9149"/>
              <a:gd name="adj3" fmla="val 99870"/>
              <a:gd name="adj4" fmla="val -3680"/>
              <a:gd name="adj5" fmla="val 159667"/>
              <a:gd name="adj6" fmla="val -47864"/>
            </a:avLst>
          </a:prstGeom>
          <a:noFill/>
          <a:ln w="38100">
            <a:solidFill>
              <a:srgbClr val="00FFFF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Superior concha of the ethmoid bone </a:t>
            </a:r>
            <a:endParaRPr lang="en-US" altLang="zh-CN" sz="24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>
            <a:off x="6605480" y="5000636"/>
            <a:ext cx="2071702" cy="1143008"/>
          </a:xfrm>
          <a:prstGeom prst="callout2">
            <a:avLst>
              <a:gd name="adj1" fmla="val 23720"/>
              <a:gd name="adj2" fmla="val 13468"/>
              <a:gd name="adj3" fmla="val -129319"/>
              <a:gd name="adj4" fmla="val -28102"/>
              <a:gd name="adj5" fmla="val -164137"/>
              <a:gd name="adj6" fmla="val -107501"/>
            </a:avLst>
          </a:prstGeom>
          <a:noFill/>
          <a:ln w="38100">
            <a:solidFill>
              <a:srgbClr val="00FFFF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middle concha</a:t>
            </a:r>
            <a:endParaRPr lang="en-US" altLang="zh-CN" sz="3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5" name="AutoShape 13"/>
          <p:cNvSpPr>
            <a:spLocks/>
          </p:cNvSpPr>
          <p:nvPr/>
        </p:nvSpPr>
        <p:spPr bwMode="auto">
          <a:xfrm flipH="1">
            <a:off x="-252536" y="4869160"/>
            <a:ext cx="2428892" cy="571504"/>
          </a:xfrm>
          <a:prstGeom prst="callout2">
            <a:avLst>
              <a:gd name="adj1" fmla="val 73261"/>
              <a:gd name="adj2" fmla="val 29239"/>
              <a:gd name="adj3" fmla="val 1474"/>
              <a:gd name="adj4" fmla="val 1323"/>
              <a:gd name="adj5" fmla="val -159228"/>
              <a:gd name="adj6" fmla="val -66086"/>
            </a:avLst>
          </a:prstGeom>
          <a:noFill/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inferior concha</a:t>
            </a:r>
            <a:endParaRPr lang="en-US" altLang="zh-CN" sz="28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24CD20-0AE8-4AC5-8C49-47B3885DCDE2}"/>
              </a:ext>
            </a:extLst>
          </p:cNvPr>
          <p:cNvSpPr txBox="1"/>
          <p:nvPr/>
        </p:nvSpPr>
        <p:spPr>
          <a:xfrm>
            <a:off x="7734714" y="6069991"/>
            <a:ext cx="653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90D99A-C38E-44C1-8284-62D9F3406085}"/>
              </a:ext>
            </a:extLst>
          </p:cNvPr>
          <p:cNvSpPr txBox="1"/>
          <p:nvPr/>
        </p:nvSpPr>
        <p:spPr>
          <a:xfrm>
            <a:off x="2176356" y="0"/>
            <a:ext cx="3600306" cy="707886"/>
          </a:xfrm>
          <a:prstGeom prst="rect">
            <a:avLst/>
          </a:prstGeom>
          <a:solidFill>
            <a:srgbClr val="00FFFF"/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Nasal conchae</a:t>
            </a:r>
          </a:p>
        </p:txBody>
      </p:sp>
      <p:sp>
        <p:nvSpPr>
          <p:cNvPr id="8" name="AutoShape 13"/>
          <p:cNvSpPr>
            <a:spLocks/>
          </p:cNvSpPr>
          <p:nvPr/>
        </p:nvSpPr>
        <p:spPr bwMode="auto">
          <a:xfrm flipH="1">
            <a:off x="-252536" y="726194"/>
            <a:ext cx="2133502" cy="571504"/>
          </a:xfrm>
          <a:prstGeom prst="callout2">
            <a:avLst>
              <a:gd name="adj1" fmla="val 17262"/>
              <a:gd name="adj2" fmla="val 23882"/>
              <a:gd name="adj3" fmla="val -94525"/>
              <a:gd name="adj4" fmla="val 5609"/>
              <a:gd name="adj5" fmla="val 68770"/>
              <a:gd name="adj6" fmla="val -46799"/>
            </a:avLst>
          </a:prstGeom>
          <a:noFill/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Frontal sinus</a:t>
            </a:r>
            <a:endParaRPr lang="en-US" altLang="zh-CN" sz="28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9" name="AutoShape 13"/>
          <p:cNvSpPr>
            <a:spLocks/>
          </p:cNvSpPr>
          <p:nvPr/>
        </p:nvSpPr>
        <p:spPr bwMode="auto">
          <a:xfrm>
            <a:off x="6965810" y="3632484"/>
            <a:ext cx="2286710" cy="1368152"/>
          </a:xfrm>
          <a:prstGeom prst="callout2">
            <a:avLst>
              <a:gd name="adj1" fmla="val 42815"/>
              <a:gd name="adj2" fmla="val 20529"/>
              <a:gd name="adj3" fmla="val 33035"/>
              <a:gd name="adj4" fmla="val -6306"/>
              <a:gd name="adj5" fmla="val -45850"/>
              <a:gd name="adj6" fmla="val -13722"/>
            </a:avLst>
          </a:prstGeom>
          <a:noFill/>
          <a:ln w="38100">
            <a:solidFill>
              <a:srgbClr val="00FFFF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Sphenoid air sinus</a:t>
            </a:r>
            <a:endParaRPr lang="en-US" altLang="zh-CN" sz="28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533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D928467A-A645-8C42-9054-99A57CDB0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7" y="250825"/>
            <a:ext cx="8960193" cy="6302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7DE573-902D-9841-87B7-8A54109777EB}"/>
              </a:ext>
            </a:extLst>
          </p:cNvPr>
          <p:cNvSpPr txBox="1"/>
          <p:nvPr/>
        </p:nvSpPr>
        <p:spPr>
          <a:xfrm>
            <a:off x="3451054" y="16384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</a:rPr>
              <a:t>Chest x-ray</a:t>
            </a:r>
            <a:endParaRPr lang="x-non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362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E2C84EF9-F4AE-2442-8665-490455E23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6" t="28830" r="31038" b="22535"/>
          <a:stretch/>
        </p:blipFill>
        <p:spPr>
          <a:xfrm>
            <a:off x="990600" y="0"/>
            <a:ext cx="746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27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7813" t="7500" r="57291" b="47501"/>
          <a:stretch>
            <a:fillRect/>
          </a:stretch>
        </p:blipFill>
        <p:spPr bwMode="auto">
          <a:xfrm>
            <a:off x="1428728" y="1285860"/>
            <a:ext cx="6204493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3"/>
          <p:cNvSpPr>
            <a:spLocks/>
          </p:cNvSpPr>
          <p:nvPr/>
        </p:nvSpPr>
        <p:spPr bwMode="auto">
          <a:xfrm flipH="1">
            <a:off x="0" y="4869160"/>
            <a:ext cx="2428892" cy="571504"/>
          </a:xfrm>
          <a:prstGeom prst="callout2">
            <a:avLst>
              <a:gd name="adj1" fmla="val 73261"/>
              <a:gd name="adj2" fmla="val 29239"/>
              <a:gd name="adj3" fmla="val 1474"/>
              <a:gd name="adj4" fmla="val 1323"/>
              <a:gd name="adj5" fmla="val -138911"/>
              <a:gd name="adj6" fmla="val -48757"/>
            </a:avLst>
          </a:prstGeom>
          <a:noFill/>
          <a:ln w="381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inferior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concha</a:t>
            </a:r>
            <a:endParaRPr lang="en-US" altLang="zh-CN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>
            <a:off x="6858016" y="5000636"/>
            <a:ext cx="2071702" cy="1143008"/>
          </a:xfrm>
          <a:prstGeom prst="callout2">
            <a:avLst>
              <a:gd name="adj1" fmla="val 54196"/>
              <a:gd name="adj2" fmla="val 21875"/>
              <a:gd name="adj3" fmla="val 1474"/>
              <a:gd name="adj4" fmla="val 1323"/>
              <a:gd name="adj5" fmla="val -148899"/>
              <a:gd name="adj6" fmla="val -114507"/>
            </a:avLst>
          </a:prstGeom>
          <a:noFill/>
          <a:ln w="381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middle concha</a:t>
            </a:r>
            <a:endParaRPr lang="en-US" altLang="zh-CN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5" name="AutoShape 13"/>
          <p:cNvSpPr>
            <a:spLocks/>
          </p:cNvSpPr>
          <p:nvPr/>
        </p:nvSpPr>
        <p:spPr bwMode="auto">
          <a:xfrm flipH="1">
            <a:off x="86722" y="961993"/>
            <a:ext cx="1834740" cy="435110"/>
          </a:xfrm>
          <a:prstGeom prst="callout2">
            <a:avLst>
              <a:gd name="adj1" fmla="val 108583"/>
              <a:gd name="adj2" fmla="val 18853"/>
              <a:gd name="adj3" fmla="val 157060"/>
              <a:gd name="adj4" fmla="val -10192"/>
              <a:gd name="adj5" fmla="val 265916"/>
              <a:gd name="adj6" fmla="val -65313"/>
            </a:avLst>
          </a:prstGeom>
          <a:noFill/>
          <a:ln w="38100">
            <a:solidFill>
              <a:srgbClr val="00B0F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Frontal sinus</a:t>
            </a:r>
            <a:endParaRPr lang="en-US" altLang="zh-CN" sz="2400" b="1" dirty="0">
              <a:ln w="11430"/>
              <a:solidFill>
                <a:srgbClr val="0070C0"/>
              </a:solidFill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6449" y="232377"/>
            <a:ext cx="3260829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400" b="1" dirty="0">
                <a:latin typeface="Arial" pitchFamily="34" charset="0"/>
                <a:cs typeface="Arial" pitchFamily="34" charset="0"/>
              </a:rPr>
              <a:t>Lateral wall</a:t>
            </a:r>
          </a:p>
        </p:txBody>
      </p:sp>
      <p:sp>
        <p:nvSpPr>
          <p:cNvPr id="7" name="AutoShape 13"/>
          <p:cNvSpPr>
            <a:spLocks/>
          </p:cNvSpPr>
          <p:nvPr/>
        </p:nvSpPr>
        <p:spPr bwMode="auto">
          <a:xfrm>
            <a:off x="395536" y="2636912"/>
            <a:ext cx="1767140" cy="936104"/>
          </a:xfrm>
          <a:prstGeom prst="callout2">
            <a:avLst>
              <a:gd name="adj1" fmla="val 96823"/>
              <a:gd name="adj2" fmla="val 96871"/>
              <a:gd name="adj3" fmla="val 19093"/>
              <a:gd name="adj4" fmla="val 94183"/>
              <a:gd name="adj5" fmla="val 41168"/>
              <a:gd name="adj6" fmla="val 258082"/>
            </a:avLst>
          </a:prstGeom>
          <a:solidFill>
            <a:schemeClr val="bg1"/>
          </a:solidFill>
          <a:ln w="38100">
            <a:solidFill>
              <a:srgbClr val="0000FF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Superior meatus</a:t>
            </a:r>
            <a:endParaRPr lang="en-US" altLang="zh-CN" sz="2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8" name="AutoShape 13"/>
          <p:cNvSpPr>
            <a:spLocks/>
          </p:cNvSpPr>
          <p:nvPr/>
        </p:nvSpPr>
        <p:spPr bwMode="auto">
          <a:xfrm flipH="1">
            <a:off x="2428860" y="5805264"/>
            <a:ext cx="2143140" cy="500066"/>
          </a:xfrm>
          <a:prstGeom prst="callout2">
            <a:avLst>
              <a:gd name="adj1" fmla="val 69117"/>
              <a:gd name="adj2" fmla="val 25104"/>
              <a:gd name="adj3" fmla="val 1474"/>
              <a:gd name="adj4" fmla="val 1323"/>
              <a:gd name="adj5" fmla="val -290180"/>
              <a:gd name="adj6" fmla="val 41659"/>
            </a:avLst>
          </a:prstGeom>
          <a:noFill/>
          <a:ln w="38100">
            <a:solidFill>
              <a:srgbClr val="0000FF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Inferior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meatus</a:t>
            </a:r>
            <a:endParaRPr lang="en-US" altLang="zh-CN" sz="2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9" name="AutoShape 13"/>
          <p:cNvSpPr>
            <a:spLocks/>
          </p:cNvSpPr>
          <p:nvPr/>
        </p:nvSpPr>
        <p:spPr bwMode="auto">
          <a:xfrm>
            <a:off x="2845924" y="429768"/>
            <a:ext cx="2880320" cy="856092"/>
          </a:xfrm>
          <a:prstGeom prst="callout2">
            <a:avLst>
              <a:gd name="adj1" fmla="val 91398"/>
              <a:gd name="adj2" fmla="val 62230"/>
              <a:gd name="adj3" fmla="val 108053"/>
              <a:gd name="adj4" fmla="val 57532"/>
              <a:gd name="adj5" fmla="val 249543"/>
              <a:gd name="adj6" fmla="val 65554"/>
            </a:avLst>
          </a:prstGeom>
          <a:solidFill>
            <a:schemeClr val="bg1"/>
          </a:solidFill>
          <a:ln w="38100">
            <a:solidFill>
              <a:srgbClr val="0000FF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Sphenoethmoidal</a:t>
            </a:r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recess</a:t>
            </a:r>
            <a:endParaRPr lang="en-US" altLang="zh-CN" sz="2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10" name="AutoShape 13"/>
          <p:cNvSpPr>
            <a:spLocks/>
          </p:cNvSpPr>
          <p:nvPr/>
        </p:nvSpPr>
        <p:spPr bwMode="auto">
          <a:xfrm>
            <a:off x="251520" y="3861048"/>
            <a:ext cx="1767710" cy="785818"/>
          </a:xfrm>
          <a:prstGeom prst="callout2">
            <a:avLst>
              <a:gd name="adj1" fmla="val 63819"/>
              <a:gd name="adj2" fmla="val 81737"/>
              <a:gd name="adj3" fmla="val 54555"/>
              <a:gd name="adj4" fmla="val 113721"/>
              <a:gd name="adj5" fmla="val -20113"/>
              <a:gd name="adj6" fmla="val 235190"/>
            </a:avLst>
          </a:prstGeom>
          <a:noFill/>
          <a:ln w="38100">
            <a:solidFill>
              <a:srgbClr val="0000FF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Middle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meatus</a:t>
            </a:r>
            <a:endParaRPr lang="en-US" altLang="zh-CN" sz="2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11" name="AutoShape 13"/>
          <p:cNvSpPr>
            <a:spLocks/>
          </p:cNvSpPr>
          <p:nvPr/>
        </p:nvSpPr>
        <p:spPr bwMode="auto">
          <a:xfrm>
            <a:off x="7036232" y="3861048"/>
            <a:ext cx="2000264" cy="571504"/>
          </a:xfrm>
          <a:prstGeom prst="callout2">
            <a:avLst>
              <a:gd name="adj1" fmla="val 51974"/>
              <a:gd name="adj2" fmla="val 10735"/>
              <a:gd name="adj3" fmla="val 41474"/>
              <a:gd name="adj4" fmla="val -13915"/>
              <a:gd name="adj5" fmla="val -190174"/>
              <a:gd name="adj6" fmla="val -77937"/>
            </a:avLst>
          </a:prstGeom>
          <a:noFill/>
          <a:ln w="38100">
            <a:solidFill>
              <a:srgbClr val="00B0F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sphenoid air sinus </a:t>
            </a:r>
            <a:endParaRPr lang="en-US" altLang="zh-CN" sz="32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xmlns="" id="{AE792047-EAB9-4B3D-B82B-1AC22D62AF22}"/>
              </a:ext>
            </a:extLst>
          </p:cNvPr>
          <p:cNvSpPr>
            <a:spLocks/>
          </p:cNvSpPr>
          <p:nvPr/>
        </p:nvSpPr>
        <p:spPr bwMode="auto">
          <a:xfrm flipH="1">
            <a:off x="152400" y="1943456"/>
            <a:ext cx="2162676" cy="435110"/>
          </a:xfrm>
          <a:prstGeom prst="callout2">
            <a:avLst>
              <a:gd name="adj1" fmla="val 108583"/>
              <a:gd name="adj2" fmla="val 18853"/>
              <a:gd name="adj3" fmla="val 157060"/>
              <a:gd name="adj4" fmla="val -10192"/>
              <a:gd name="adj5" fmla="val 207349"/>
              <a:gd name="adj6" fmla="val -109673"/>
            </a:avLst>
          </a:prstGeom>
          <a:noFill/>
          <a:ln w="381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Superior concha</a:t>
            </a:r>
            <a:endParaRPr lang="en-US" altLang="zh-CN" sz="2400" b="1" dirty="0">
              <a:ln w="11430"/>
              <a:solidFill>
                <a:srgbClr val="FF0000"/>
              </a:solidFill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1F9850-C38B-4470-8F11-D94515F5D2A0}"/>
              </a:ext>
            </a:extLst>
          </p:cNvPr>
          <p:cNvSpPr txBox="1"/>
          <p:nvPr/>
        </p:nvSpPr>
        <p:spPr>
          <a:xfrm>
            <a:off x="8184372" y="6055297"/>
            <a:ext cx="832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989762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77CEF-8E54-4260-92E5-9A2485E35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8" y="310329"/>
            <a:ext cx="8705843" cy="6547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429EB4-1000-4540-8769-1E4239B5FD03}"/>
              </a:ext>
            </a:extLst>
          </p:cNvPr>
          <p:cNvSpPr txBox="1"/>
          <p:nvPr/>
        </p:nvSpPr>
        <p:spPr>
          <a:xfrm>
            <a:off x="6740471" y="2681991"/>
            <a:ext cx="2184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Roof &amp; upper part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171C46-6871-4894-B31D-8E40C9178DC9}"/>
              </a:ext>
            </a:extLst>
          </p:cNvPr>
          <p:cNvSpPr txBox="1"/>
          <p:nvPr/>
        </p:nvSpPr>
        <p:spPr>
          <a:xfrm>
            <a:off x="8311286" y="229489"/>
            <a:ext cx="832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3AF9A0-CF6D-4DB2-BF1A-148AD997CE53}"/>
              </a:ext>
            </a:extLst>
          </p:cNvPr>
          <p:cNvSpPr txBox="1"/>
          <p:nvPr/>
        </p:nvSpPr>
        <p:spPr>
          <a:xfrm>
            <a:off x="6444208" y="4149080"/>
            <a:ext cx="248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Ophthalmic nerve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D0D8D4-24B7-4C3D-A6A5-677ABA72660F}"/>
              </a:ext>
            </a:extLst>
          </p:cNvPr>
          <p:cNvSpPr txBox="1"/>
          <p:nvPr/>
        </p:nvSpPr>
        <p:spPr>
          <a:xfrm>
            <a:off x="2987824" y="623731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Pterygopalatine ganglia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933056"/>
            <a:ext cx="1619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Posterior superior alveolar 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44208" y="5214710"/>
            <a:ext cx="2699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Anterior superior alveolar 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32167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305593" y="95014"/>
            <a:ext cx="8389939" cy="694407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smtClean="0">
                <a:solidFill>
                  <a:srgbClr val="C00000"/>
                </a:solidFill>
                <a:cs typeface="Times New Roman" panose="02020603050405020304" pitchFamily="18" charset="0"/>
              </a:rPr>
              <a:t/>
            </a:r>
            <a:br>
              <a:rPr lang="en-US" altLang="en-US" b="1" smtClean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en-US" altLang="en-US" b="1" smtClean="0">
                <a:solidFill>
                  <a:srgbClr val="C00000"/>
                </a:solidFill>
                <a:cs typeface="Times New Roman" panose="02020603050405020304" pitchFamily="18" charset="0"/>
              </a:rPr>
              <a:t>Arterial blood supply of the nose</a:t>
            </a:r>
            <a:r>
              <a:rPr lang="en-US" altLang="en-US" smtClean="0">
                <a:cs typeface="Times New Roman" panose="02020603050405020304" pitchFamily="18" charset="0"/>
              </a:rPr>
              <a:t/>
            </a:r>
            <a:br>
              <a:rPr lang="en-US" altLang="en-US" smtClean="0">
                <a:cs typeface="Times New Roman" panose="02020603050405020304" pitchFamily="18" charset="0"/>
              </a:rPr>
            </a:br>
            <a:endParaRPr lang="ar-EG" altLang="en-US" dirty="0"/>
          </a:p>
        </p:txBody>
      </p:sp>
      <p:pic>
        <p:nvPicPr>
          <p:cNvPr id="3" name="Picture 2" descr="D:\جامعة مؤتة\Integrated Modules\1- Respiratory system\Images Resp system\Nose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594" y="1417639"/>
            <a:ext cx="8389938" cy="5323729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6572250" y="3716338"/>
            <a:ext cx="2571750" cy="1477328"/>
          </a:xfrm>
          <a:prstGeom prst="rect">
            <a:avLst/>
          </a:prstGeom>
          <a:solidFill>
            <a:srgbClr val="FFFF00"/>
          </a:solidFill>
        </p:spPr>
        <p:txBody>
          <a:bodyPr rtlCol="1">
            <a:spAutoFit/>
          </a:bodyPr>
          <a:lstStyle/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 pitchFamily="18" charset="0"/>
                <a:cs typeface="Arial" panose="020B0604020202020204" pitchFamily="34" charset="0"/>
              </a:rPr>
              <a:t>Kieselbach’s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 pitchFamily="18" charset="0"/>
                <a:cs typeface="Arial" panose="020B0604020202020204" pitchFamily="34" charset="0"/>
              </a:rPr>
              <a:t> plexus,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Times New Roman" pitchFamily="18" charset="0"/>
                <a:cs typeface="Arial" panose="020B0604020202020204" pitchFamily="34" charset="0"/>
              </a:rPr>
              <a:t>- common site for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 pitchFamily="18" charset="0"/>
                <a:cs typeface="Arial" panose="020B0604020202020204" pitchFamily="34" charset="0"/>
              </a:rPr>
              <a:t>epistaxis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ar-E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9349DCC-DFAB-467C-8176-CE5DD3A188C9}"/>
              </a:ext>
            </a:extLst>
          </p:cNvPr>
          <p:cNvSpPr txBox="1"/>
          <p:nvPr/>
        </p:nvSpPr>
        <p:spPr>
          <a:xfrm>
            <a:off x="6380535" y="1269945"/>
            <a:ext cx="2549152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/>
              <a:t>2 ethmoidal ICA</a:t>
            </a:r>
          </a:p>
          <a:p>
            <a:r>
              <a:rPr lang="en-US" sz="2200" b="1" dirty="0"/>
              <a:t>2 palatine ECA</a:t>
            </a:r>
          </a:p>
          <a:p>
            <a:r>
              <a:rPr lang="en-US" sz="2200" b="1" dirty="0"/>
              <a:t>2 Superior ECA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14085A6-0358-499C-A818-B3E1D32463D7}"/>
              </a:ext>
            </a:extLst>
          </p:cNvPr>
          <p:cNvSpPr/>
          <p:nvPr/>
        </p:nvSpPr>
        <p:spPr>
          <a:xfrm>
            <a:off x="4572000" y="6228188"/>
            <a:ext cx="4357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Anterior superior alveolar artery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BD9457-7968-4F54-A058-473DABEA5725}"/>
              </a:ext>
            </a:extLst>
          </p:cNvPr>
          <p:cNvSpPr txBox="1"/>
          <p:nvPr/>
        </p:nvSpPr>
        <p:spPr>
          <a:xfrm>
            <a:off x="8311286" y="229489"/>
            <a:ext cx="832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667464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930</Words>
  <Application>Microsoft Office PowerPoint</Application>
  <PresentationFormat>On-screen Show (4:3)</PresentationFormat>
  <Paragraphs>344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13</cp:revision>
  <dcterms:created xsi:type="dcterms:W3CDTF">2020-10-30T21:12:22Z</dcterms:created>
  <dcterms:modified xsi:type="dcterms:W3CDTF">2020-10-31T10:49:22Z</dcterms:modified>
</cp:coreProperties>
</file>