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21" r:id="rId3"/>
    <p:sldId id="324" r:id="rId4"/>
    <p:sldId id="325" r:id="rId5"/>
    <p:sldId id="326" r:id="rId6"/>
    <p:sldId id="327" r:id="rId7"/>
    <p:sldId id="328" r:id="rId8"/>
    <p:sldId id="329" r:id="rId9"/>
    <p:sldId id="300" r:id="rId10"/>
    <p:sldId id="301" r:id="rId11"/>
    <p:sldId id="303" r:id="rId12"/>
    <p:sldId id="305" r:id="rId13"/>
    <p:sldId id="304" r:id="rId14"/>
    <p:sldId id="307" r:id="rId15"/>
    <p:sldId id="308" r:id="rId16"/>
    <p:sldId id="309" r:id="rId17"/>
    <p:sldId id="310" r:id="rId18"/>
    <p:sldId id="32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485" autoAdjust="0"/>
    <p:restoredTop sz="94280" autoAdjust="0"/>
  </p:normalViewPr>
  <p:slideViewPr>
    <p:cSldViewPr>
      <p:cViewPr varScale="1">
        <p:scale>
          <a:sx n="65" d="100"/>
          <a:sy n="65" d="100"/>
        </p:scale>
        <p:origin x="-169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83B4EEC-CE15-4DDA-8136-89B861156047}" type="datetimeFigureOut">
              <a:rPr lang="ar-SA" smtClean="0"/>
              <a:pPr/>
              <a:t>11/03/1442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51D70A3-9603-4AF0-A73E-9C6C02C4DB8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Common airborne /</a:t>
            </a:r>
            <a:r>
              <a:rPr lang="en-US" dirty="0" err="1"/>
              <a:t>dustborne</a:t>
            </a:r>
            <a:r>
              <a:rPr lang="en-US" dirty="0"/>
              <a:t>; usual methods of disinfection/ antisepsis: ineffective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70A3-9603-4AF0-A73E-9C6C02C4DB83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/>
              <a:t>toxins </a:t>
            </a:r>
          </a:p>
          <a:p>
            <a:pPr lvl="2"/>
            <a:r>
              <a:rPr lang="en-US" dirty="0"/>
              <a:t>alpha toxin –causes RBC rupture, edema and tissue destruction</a:t>
            </a:r>
          </a:p>
          <a:p>
            <a:pPr lvl="2"/>
            <a:r>
              <a:rPr lang="en-US" dirty="0"/>
              <a:t>Collagenase</a:t>
            </a:r>
          </a:p>
          <a:p>
            <a:pPr lvl="2"/>
            <a:r>
              <a:rPr lang="en-US" dirty="0"/>
              <a:t>Hyaluronidase</a:t>
            </a:r>
          </a:p>
          <a:p>
            <a:pPr lvl="2"/>
            <a:r>
              <a:rPr lang="en-US" dirty="0" err="1"/>
              <a:t>Dnase</a:t>
            </a:r>
            <a:endParaRPr lang="en-US" dirty="0"/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70A3-9603-4AF0-A73E-9C6C02C4DB83}" type="slidenum">
              <a:rPr lang="ar-SA" smtClean="0"/>
              <a:pPr/>
              <a:t>12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937185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70A3-9603-4AF0-A73E-9C6C02C4DB83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70A3-9603-4AF0-A73E-9C6C02C4DB83}" type="slidenum">
              <a:rPr lang="ar-SA" smtClean="0"/>
              <a:pPr/>
              <a:t>16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D70A3-9603-4AF0-A73E-9C6C02C4DB83}" type="slidenum">
              <a:rPr lang="ar-SA" smtClean="0"/>
              <a:pPr/>
              <a:t>17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5A66F-D163-4156-819D-21229696DFC3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5A66F-D163-4156-819D-21229696DFC3}" type="datetimeFigureOut">
              <a:rPr lang="en-US" smtClean="0"/>
              <a:pPr/>
              <a:t>10/27/2020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127EF-3681-42DF-A117-7F265295167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4459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General Microbiology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2020-2021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Orientation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to Gram Positive Bacteria of Medical Importance 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0" y="4133214"/>
            <a:ext cx="61171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1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Dr. Mohammad Odibate</a:t>
            </a:r>
          </a:p>
          <a:p>
            <a:pPr algn="ctr" rtl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Department of Microbiology and immunology </a:t>
            </a:r>
          </a:p>
          <a:p>
            <a:pPr algn="ctr" rtl="1"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Faculty of Medicine, Mu’tah University </a:t>
            </a:r>
          </a:p>
          <a:p>
            <a:pPr algn="ctr" rtl="1"/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rtl="1"/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180528" y="836712"/>
            <a:ext cx="3816424" cy="648072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rgbClr val="00B0F0"/>
                </a:solidFill>
              </a:rPr>
              <a:t>Bacillus cereus</a:t>
            </a:r>
            <a:endParaRPr lang="ar-SA" sz="3600" b="1" i="1" dirty="0">
              <a:solidFill>
                <a:srgbClr val="00B0F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8032" y="1484784"/>
            <a:ext cx="8070182" cy="452596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Grows in foods, spores survive cooking/ reheating.</a:t>
            </a:r>
          </a:p>
          <a:p>
            <a:pPr algn="just"/>
            <a:r>
              <a:rPr lang="en-US" dirty="0"/>
              <a:t>Ingestion of toxin-containing food causes nausea, vomiting, abdominal cramps, diarrhea; 24 hour duration.</a:t>
            </a:r>
          </a:p>
          <a:p>
            <a:pPr algn="just"/>
            <a:r>
              <a:rPr lang="en-US" dirty="0"/>
              <a:t>No treatment.</a:t>
            </a:r>
          </a:p>
          <a:p>
            <a:pPr algn="just"/>
            <a:r>
              <a:rPr lang="en-US" dirty="0"/>
              <a:t>Increasingly reported in </a:t>
            </a:r>
            <a:r>
              <a:rPr lang="en-US" dirty="0" err="1"/>
              <a:t>immunosuppressed</a:t>
            </a:r>
            <a:r>
              <a:rPr lang="en-US" dirty="0"/>
              <a:t>.</a:t>
            </a:r>
          </a:p>
          <a:p>
            <a:pPr algn="just"/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 Bacilli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600200"/>
            <a:ext cx="8534752" cy="525780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Normal flora colon, in low numbers.</a:t>
            </a:r>
          </a:p>
          <a:p>
            <a:pPr algn="just"/>
            <a:r>
              <a:rPr lang="en-US" dirty="0"/>
              <a:t>Causes antibiotic associated colitis </a:t>
            </a:r>
          </a:p>
          <a:p>
            <a:pPr algn="just"/>
            <a:r>
              <a:rPr lang="en-US" dirty="0"/>
              <a:t>Due to treatment with broad-spectrum antibiotics that kills other bacteria: </a:t>
            </a:r>
            <a:r>
              <a:rPr lang="en-US" i="1" dirty="0"/>
              <a:t>C. difficile overgrowth</a:t>
            </a:r>
          </a:p>
          <a:p>
            <a:pPr algn="just"/>
            <a:r>
              <a:rPr lang="en-US" dirty="0"/>
              <a:t>Enterotoxins that damage intestines.</a:t>
            </a:r>
          </a:p>
          <a:p>
            <a:pPr algn="just"/>
            <a:r>
              <a:rPr lang="en-US" dirty="0"/>
              <a:t>Major cause of diarrhea in hospitals.</a:t>
            </a:r>
          </a:p>
          <a:p>
            <a:pPr algn="just"/>
            <a:r>
              <a:rPr lang="en-US" dirty="0"/>
              <a:t>Treatment: stop antimicrobials/fluid electrolyte replacement.</a:t>
            </a:r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 Bacilli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95536" y="828001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3600" b="1" i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Clostridium difficile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600200"/>
            <a:ext cx="5544616" cy="5257800"/>
          </a:xfrm>
        </p:spPr>
        <p:txBody>
          <a:bodyPr>
            <a:normAutofit/>
          </a:bodyPr>
          <a:lstStyle/>
          <a:p>
            <a:r>
              <a:rPr lang="en-US" sz="3000" dirty="0"/>
              <a:t>Soft tissue :wound infections: </a:t>
            </a:r>
            <a:r>
              <a:rPr lang="en-US" sz="3000" dirty="0" err="1"/>
              <a:t>myonecrosis</a:t>
            </a:r>
            <a:endParaRPr lang="en-US" sz="3000" dirty="0"/>
          </a:p>
          <a:p>
            <a:r>
              <a:rPr lang="en-US" sz="3000" dirty="0"/>
              <a:t>Predisposing factors: infection of all types of wounds.</a:t>
            </a:r>
          </a:p>
          <a:p>
            <a:r>
              <a:rPr lang="en-US" sz="3000" dirty="0"/>
              <a:t>Virulence factors (lytic enzymes)</a:t>
            </a:r>
          </a:p>
          <a:p>
            <a:r>
              <a:rPr lang="en-US" sz="3000" dirty="0"/>
              <a:t>Treatment: antibiotics/amputation</a:t>
            </a:r>
            <a:endParaRPr lang="ar-SA" sz="3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 Bacilli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95536" y="828001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600" b="1" i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Clostridium </a:t>
            </a:r>
            <a:r>
              <a:rPr lang="en-US" sz="3600" b="1" i="1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perfringens</a:t>
            </a:r>
            <a:r>
              <a:rPr lang="en-US" sz="3600" b="1" i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(Gas Gangrene)</a:t>
            </a:r>
          </a:p>
        </p:txBody>
      </p:sp>
      <p:sp>
        <p:nvSpPr>
          <p:cNvPr id="17410" name="AutoShape 2" descr="Image result for Clostridium perfringens (Gas Gangrene)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916832"/>
            <a:ext cx="3285907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567333"/>
            <a:ext cx="5040560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en-US" sz="3600" dirty="0"/>
              <a:t>Common resident :of soil and GI tracts of animals. </a:t>
            </a:r>
          </a:p>
          <a:p>
            <a:pPr algn="just"/>
            <a:r>
              <a:rPr lang="en-US" sz="3600" dirty="0"/>
              <a:t>Causes tetanus or lockjaw, a neuromuscular disease.</a:t>
            </a:r>
          </a:p>
          <a:p>
            <a:pPr algn="just"/>
            <a:r>
              <a:rPr lang="en-US" sz="3600" dirty="0"/>
              <a:t>Most commonly among IV drug abusers and neonates in developing countries.</a:t>
            </a:r>
          </a:p>
          <a:p>
            <a:pPr algn="just"/>
            <a:endParaRPr lang="ar-SA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 Bacilli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95536" y="766445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Clostridium </a:t>
            </a:r>
            <a:r>
              <a:rPr lang="en-US" sz="3600" b="1" i="1" dirty="0" err="1">
                <a:solidFill>
                  <a:srgbClr val="00B0F0"/>
                </a:solidFill>
                <a:latin typeface="+mj-lt"/>
                <a:ea typeface="+mj-ea"/>
                <a:cs typeface="+mj-cs"/>
              </a:rPr>
              <a:t>tetani</a:t>
            </a:r>
            <a:r>
              <a:rPr lang="en-US" sz="3600" b="1" i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Tetanus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340768"/>
            <a:ext cx="3168352" cy="231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861048"/>
            <a:ext cx="292060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567333"/>
            <a:ext cx="4678240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3600" dirty="0"/>
              <a:t>Botulism–intoxication associated with inadequate food preservation</a:t>
            </a:r>
          </a:p>
          <a:p>
            <a:pPr algn="just"/>
            <a:r>
              <a:rPr lang="en-US" sz="3600" dirty="0"/>
              <a:t>Toxin carried to neuromuscular junctions: blocks the release of acetylcholine: necessary for muscle contraction to occur. </a:t>
            </a:r>
          </a:p>
          <a:p>
            <a:pPr algn="just"/>
            <a:r>
              <a:rPr lang="en-US" sz="3600" dirty="0"/>
              <a:t>Clinically</a:t>
            </a:r>
          </a:p>
          <a:p>
            <a:pPr lvl="1" algn="just"/>
            <a:r>
              <a:rPr lang="en-US" dirty="0"/>
              <a:t>Double or blurred vision </a:t>
            </a:r>
          </a:p>
          <a:p>
            <a:pPr lvl="1" algn="just"/>
            <a:r>
              <a:rPr lang="en-US" dirty="0"/>
              <a:t>Difficulty swallowing</a:t>
            </a:r>
          </a:p>
          <a:p>
            <a:pPr lvl="1" algn="just"/>
            <a:r>
              <a:rPr lang="en-US" dirty="0"/>
              <a:t>Neuromuscular symptoms</a:t>
            </a:r>
          </a:p>
          <a:p>
            <a:pPr algn="just"/>
            <a:endParaRPr lang="en-US" sz="3600" dirty="0"/>
          </a:p>
          <a:p>
            <a:pPr algn="just"/>
            <a:endParaRPr lang="ar-SA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 Bacilli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95536" y="766445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Clostridium </a:t>
            </a:r>
            <a:r>
              <a:rPr lang="en-US" sz="3600" b="1" i="1" dirty="0" err="1">
                <a:solidFill>
                  <a:srgbClr val="00B0F0"/>
                </a:solidFill>
              </a:rPr>
              <a:t>Botulinum</a:t>
            </a:r>
            <a:r>
              <a:rPr lang="en-US" sz="3600" b="1" i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6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Flaccid paralysis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8143207-0D60-4BB4-89A2-A196D53B1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385" y="1567333"/>
            <a:ext cx="3014572" cy="24894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5629A84-5B40-4769-B275-F9E58E207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104" y="4105675"/>
            <a:ext cx="3020368" cy="2707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2844" y="785794"/>
            <a:ext cx="6357982" cy="64294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Gram Positive Non-Spore-Formers</a:t>
            </a:r>
            <a:endParaRPr lang="ar-SA" sz="3200" b="1" dirty="0">
              <a:solidFill>
                <a:srgbClr val="00B0F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44" y="1600200"/>
            <a:ext cx="4714908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i="1" u="sng" dirty="0">
                <a:solidFill>
                  <a:srgbClr val="002060"/>
                </a:solidFill>
              </a:rPr>
              <a:t>Listeria monocytogenes</a:t>
            </a:r>
            <a:r>
              <a:rPr lang="en-US" b="1" u="sng" dirty="0">
                <a:solidFill>
                  <a:srgbClr val="002060"/>
                </a:solidFill>
              </a:rPr>
              <a:t>:</a:t>
            </a:r>
          </a:p>
          <a:p>
            <a:pPr algn="just"/>
            <a:r>
              <a:rPr lang="en-US" dirty="0"/>
              <a:t>Found in soil, water, luncheon meats, hot dogs, cheese.</a:t>
            </a:r>
          </a:p>
          <a:p>
            <a:pPr algn="just"/>
            <a:r>
              <a:rPr lang="en-US" dirty="0"/>
              <a:t>Resistant to long storage and refrigeration, heat, salt, pH extremes and bile.</a:t>
            </a:r>
            <a:endParaRPr lang="en-US" sz="3600" dirty="0"/>
          </a:p>
          <a:p>
            <a:pPr algn="just"/>
            <a:endParaRPr lang="ar-SA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 Bacilli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714488"/>
            <a:ext cx="3950036" cy="381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2844" y="785794"/>
            <a:ext cx="6357982" cy="64294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Gram Positive Non-Spore-Formers</a:t>
            </a:r>
            <a:endParaRPr lang="ar-SA" sz="3200" b="1" dirty="0">
              <a:solidFill>
                <a:srgbClr val="00B0F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06" y="1600200"/>
            <a:ext cx="5572164" cy="452596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3600" b="1" i="1" u="sng" dirty="0">
                <a:solidFill>
                  <a:srgbClr val="002060"/>
                </a:solidFill>
              </a:rPr>
              <a:t>Corynbacterium diptheriae:</a:t>
            </a:r>
          </a:p>
          <a:p>
            <a:pPr algn="just"/>
            <a:r>
              <a:rPr lang="en-US" sz="2800" dirty="0"/>
              <a:t>Virulence factors: </a:t>
            </a:r>
            <a:r>
              <a:rPr lang="en-US" sz="2800" dirty="0" err="1"/>
              <a:t>diphtherotoxin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Vaccine (DPT).</a:t>
            </a:r>
          </a:p>
          <a:p>
            <a:pPr algn="just"/>
            <a:r>
              <a:rPr lang="en-US" sz="2800" dirty="0"/>
              <a:t>Causes a pseudomembrane which can cause asphyxiation.</a:t>
            </a:r>
          </a:p>
          <a:p>
            <a:pPr algn="just"/>
            <a:r>
              <a:rPr lang="en-US" sz="2800" dirty="0"/>
              <a:t>Acquired via respiratory droplets from carriers or actively infected individuals.</a:t>
            </a:r>
            <a:endParaRPr lang="ar-SA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 Bacilli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3412" y="1643050"/>
            <a:ext cx="327774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2844" y="785794"/>
            <a:ext cx="6357982" cy="64294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Gram Positive Non-Spore-Formers</a:t>
            </a:r>
            <a:endParaRPr lang="ar-SA" sz="3200" b="1" dirty="0">
              <a:solidFill>
                <a:srgbClr val="00B0F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0836" y="1340768"/>
            <a:ext cx="5653292" cy="504351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800" b="1" i="1" u="sng" dirty="0">
                <a:solidFill>
                  <a:srgbClr val="002060"/>
                </a:solidFill>
              </a:rPr>
              <a:t>Mycobacterium</a:t>
            </a:r>
            <a:r>
              <a:rPr lang="en-US" sz="2800" b="1" u="sng" dirty="0">
                <a:solidFill>
                  <a:srgbClr val="002060"/>
                </a:solidFill>
              </a:rPr>
              <a:t>:</a:t>
            </a:r>
          </a:p>
          <a:p>
            <a:pPr algn="just"/>
            <a:r>
              <a:rPr lang="en-US" sz="2800" dirty="0"/>
              <a:t>Gram-positive irregular bacilli.</a:t>
            </a:r>
          </a:p>
          <a:p>
            <a:pPr algn="just"/>
            <a:r>
              <a:rPr lang="en-US" sz="2800" dirty="0"/>
              <a:t>Acid-fast staining: </a:t>
            </a:r>
            <a:r>
              <a:rPr lang="en-US" sz="2800" dirty="0" err="1"/>
              <a:t>mycolic</a:t>
            </a:r>
            <a:r>
              <a:rPr lang="en-US" sz="2800" dirty="0"/>
              <a:t> acids. </a:t>
            </a:r>
          </a:p>
          <a:p>
            <a:pPr algn="just"/>
            <a:r>
              <a:rPr lang="en-US" sz="2800" dirty="0"/>
              <a:t>Strict aerobes. </a:t>
            </a:r>
          </a:p>
          <a:p>
            <a:pPr algn="just"/>
            <a:r>
              <a:rPr lang="en-US" sz="2800" dirty="0"/>
              <a:t>Grow slowly.</a:t>
            </a:r>
            <a:endParaRPr lang="ar-OM" sz="2800" dirty="0"/>
          </a:p>
          <a:p>
            <a:pPr algn="just"/>
            <a:r>
              <a:rPr lang="en-US" sz="2800" dirty="0"/>
              <a:t>Virulence factors -contain complex </a:t>
            </a:r>
            <a:r>
              <a:rPr lang="en-US" sz="2800" dirty="0" smtClean="0"/>
              <a:t>waxes </a:t>
            </a:r>
            <a:r>
              <a:rPr lang="en-US" sz="2800" dirty="0"/>
              <a:t>that prevent destruction by lysosomes or macrophages.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 Bacilli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5585" y="2420888"/>
            <a:ext cx="330291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5" y="1233488"/>
            <a:ext cx="8172399" cy="457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 Bacilli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7623" y="2132856"/>
            <a:ext cx="17811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9671" y="509811"/>
            <a:ext cx="183832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4087" y="389037"/>
            <a:ext cx="10953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4087" y="1196752"/>
            <a:ext cx="7715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3887" y="251867"/>
            <a:ext cx="1704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9351" y="997471"/>
            <a:ext cx="3024336" cy="106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3930" y="2060848"/>
            <a:ext cx="7715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343" y="2564904"/>
            <a:ext cx="2016224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3815" y="3573016"/>
            <a:ext cx="15525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7303" y="4015333"/>
            <a:ext cx="21240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3815" y="5301208"/>
            <a:ext cx="8286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87463" y="5301208"/>
            <a:ext cx="13049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99631" y="3861048"/>
            <a:ext cx="8705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851226" y="3067397"/>
            <a:ext cx="1228725" cy="324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079951" y="2947417"/>
            <a:ext cx="3143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07943" y="4365104"/>
            <a:ext cx="29527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079951" y="5937845"/>
            <a:ext cx="3333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415980" y="2759199"/>
            <a:ext cx="6000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295975" y="4070201"/>
            <a:ext cx="4476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800031" y="3861048"/>
            <a:ext cx="10572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772200" y="4653136"/>
            <a:ext cx="13239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439991" y="6021288"/>
            <a:ext cx="164782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199631" y="1471439"/>
            <a:ext cx="6381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2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948264" y="2511177"/>
            <a:ext cx="12668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3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872039" y="3188965"/>
            <a:ext cx="1876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903487" y="3717032"/>
            <a:ext cx="14192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6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063727" y="4293096"/>
            <a:ext cx="9239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222822" y="454060"/>
            <a:ext cx="2408857" cy="52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8229600" cy="64294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Staphylococci General Characteristics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Common inhabitant of the skin and mucous membranes. </a:t>
            </a:r>
          </a:p>
          <a:p>
            <a:pPr algn="just"/>
            <a:r>
              <a:rPr lang="en-US" sz="2800" dirty="0"/>
              <a:t>Spherical cells arranged in irregular clusters.</a:t>
            </a:r>
          </a:p>
          <a:p>
            <a:pPr algn="just"/>
            <a:r>
              <a:rPr lang="en-US" sz="2800" dirty="0"/>
              <a:t>Produces many virulence factors</a:t>
            </a:r>
          </a:p>
          <a:p>
            <a:pPr algn="just">
              <a:buNone/>
            </a:pPr>
            <a:r>
              <a:rPr lang="en-US" sz="2800" b="1" dirty="0">
                <a:latin typeface="Calibri" pitchFamily="34" charset="0"/>
              </a:rPr>
              <a:t> </a:t>
            </a:r>
            <a:r>
              <a:rPr lang="en-US" sz="2800" b="1" u="sng" dirty="0">
                <a:latin typeface="Calibri" pitchFamily="34" charset="0"/>
              </a:rPr>
              <a:t> </a:t>
            </a:r>
            <a:endParaRPr lang="en-US" sz="2800" b="1" dirty="0">
              <a:latin typeface="Calibri" pitchFamily="34" charset="0"/>
            </a:endParaRPr>
          </a:p>
          <a:p>
            <a:pPr algn="just"/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Cocci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339" y="2276872"/>
            <a:ext cx="2273165" cy="1597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6776" y="4005064"/>
            <a:ext cx="2211728" cy="207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8229600" cy="64294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Staphylococci aureus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4762872" cy="4525963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Diseases:</a:t>
            </a:r>
          </a:p>
          <a:p>
            <a:pPr lvl="1" algn="just"/>
            <a:r>
              <a:rPr lang="en-US" sz="2400" dirty="0"/>
              <a:t>Food poisoning.</a:t>
            </a:r>
          </a:p>
          <a:p>
            <a:pPr lvl="1" algn="just"/>
            <a:r>
              <a:rPr lang="en-US" sz="2400" dirty="0"/>
              <a:t>Localized infections (Abscess formation).</a:t>
            </a:r>
          </a:p>
          <a:p>
            <a:pPr lvl="1" algn="just"/>
            <a:r>
              <a:rPr lang="en-US" sz="2400" dirty="0"/>
              <a:t>Spreading infections.</a:t>
            </a:r>
          </a:p>
          <a:p>
            <a:pPr lvl="1" algn="just"/>
            <a:r>
              <a:rPr lang="en-US" sz="2400" dirty="0"/>
              <a:t>Necrotizing infections.</a:t>
            </a:r>
          </a:p>
          <a:p>
            <a:pPr lvl="1" algn="just"/>
            <a:r>
              <a:rPr lang="en-US" sz="2400" dirty="0"/>
              <a:t>Systemic infections (ex. Osteomyelitis</a:t>
            </a:r>
            <a:r>
              <a:rPr lang="en-US" dirty="0">
                <a:latin typeface="Calibri" pitchFamily="34" charset="0"/>
              </a:rPr>
              <a:t>).</a:t>
            </a:r>
            <a:endParaRPr lang="en-US" sz="2800" b="1" dirty="0">
              <a:latin typeface="Calibri" pitchFamily="34" charset="0"/>
            </a:endParaRPr>
          </a:p>
          <a:p>
            <a:pPr algn="just"/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Cocci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مشاهدة صورة المصد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7880" y="2060848"/>
            <a:ext cx="4022104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Frequently involved in nosocomial and opportunistic infections. </a:t>
            </a:r>
          </a:p>
          <a:p>
            <a:pPr algn="just"/>
            <a:r>
              <a:rPr lang="en-US" i="1" dirty="0"/>
              <a:t>S. epidermidis </a:t>
            </a:r>
            <a:r>
              <a:rPr lang="en-US" dirty="0"/>
              <a:t>– lives on skin and mucous membranes; endocarditis, bacteremia, UTI. </a:t>
            </a:r>
          </a:p>
          <a:p>
            <a:pPr algn="just"/>
            <a:r>
              <a:rPr lang="en-US" i="1" dirty="0"/>
              <a:t>S. saprophyticus </a:t>
            </a:r>
            <a:r>
              <a:rPr lang="en-US" dirty="0"/>
              <a:t>– infrequently lives on skin, intestine, vagina; UTI.</a:t>
            </a:r>
          </a:p>
          <a:p>
            <a:pPr algn="just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928670"/>
            <a:ext cx="8229600" cy="64294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Coagulase-negative staphylococcus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Cocci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056" y="908720"/>
            <a:ext cx="2915816" cy="64294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70C0"/>
                </a:solidFill>
              </a:rPr>
              <a:t>Streptococci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Cocci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381000" y="1652736"/>
            <a:ext cx="838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n-US" sz="2400" dirty="0">
                <a:latin typeface="Calibri" pitchFamily="34" charset="0"/>
              </a:rPr>
              <a:t>Gram-positive </a:t>
            </a:r>
            <a:r>
              <a:rPr lang="en-US" sz="2400" dirty="0" err="1">
                <a:latin typeface="Calibri" pitchFamily="34" charset="0"/>
              </a:rPr>
              <a:t>cocci</a:t>
            </a:r>
            <a:r>
              <a:rPr lang="en-US" sz="2400" dirty="0">
                <a:latin typeface="Calibri" pitchFamily="34" charset="0"/>
              </a:rPr>
              <a:t> </a:t>
            </a:r>
          </a:p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n-US" sz="2400" dirty="0">
                <a:latin typeface="Calibri" pitchFamily="34" charset="0"/>
              </a:rPr>
              <a:t>Catalase  &amp; </a:t>
            </a:r>
            <a:r>
              <a:rPr lang="en-US" sz="2400" dirty="0" err="1">
                <a:latin typeface="Calibri" pitchFamily="34" charset="0"/>
              </a:rPr>
              <a:t>Coagulase</a:t>
            </a:r>
            <a:r>
              <a:rPr lang="en-US" sz="2400" dirty="0">
                <a:latin typeface="Calibri" pitchFamily="34" charset="0"/>
              </a:rPr>
              <a:t> negative</a:t>
            </a:r>
          </a:p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n-US" sz="2400" dirty="0">
                <a:latin typeface="Calibri" pitchFamily="34" charset="0"/>
              </a:rPr>
              <a:t>Sensitive to drying, heat, and disinfectants</a:t>
            </a:r>
          </a:p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n-US" sz="2400" dirty="0">
                <a:latin typeface="Calibri" pitchFamily="34" charset="0"/>
              </a:rPr>
              <a:t>Classification</a:t>
            </a:r>
          </a:p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endParaRPr lang="en-US" sz="2400" dirty="0"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1560" y="3403833"/>
            <a:ext cx="8027987" cy="211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         -hemolytic</a:t>
            </a:r>
            <a:r>
              <a:rPr lang="en-US" sz="2400" dirty="0">
                <a:latin typeface="Calibri" pitchFamily="34" charset="0"/>
                <a:sym typeface="Symbol" pitchFamily="18" charset="2"/>
              </a:rPr>
              <a:t>: partial </a:t>
            </a:r>
            <a:r>
              <a:rPr lang="en-US" sz="2400" dirty="0" err="1">
                <a:latin typeface="Calibri" pitchFamily="34" charset="0"/>
                <a:sym typeface="Symbol" pitchFamily="18" charset="2"/>
              </a:rPr>
              <a:t>hemolysis</a:t>
            </a:r>
            <a:r>
              <a:rPr lang="en-US" sz="2400" dirty="0">
                <a:latin typeface="Calibri" pitchFamily="34" charset="0"/>
                <a:sym typeface="Symbol" pitchFamily="18" charset="2"/>
              </a:rPr>
              <a:t> of RBCs</a:t>
            </a:r>
            <a:r>
              <a:rPr lang="en-US" sz="2400" dirty="0">
                <a:latin typeface="Calibri" pitchFamily="34" charset="0"/>
              </a:rPr>
              <a:t> </a:t>
            </a:r>
          </a:p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endParaRPr lang="en-US" sz="2400" i="1" dirty="0">
              <a:latin typeface="Calibri" pitchFamily="34" charset="0"/>
            </a:endParaRPr>
          </a:p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         -hemolytic</a:t>
            </a:r>
            <a:r>
              <a:rPr lang="en-US" sz="2400" dirty="0">
                <a:latin typeface="Calibri" pitchFamily="34" charset="0"/>
                <a:sym typeface="Symbol" pitchFamily="18" charset="2"/>
              </a:rPr>
              <a:t>: complete </a:t>
            </a:r>
            <a:r>
              <a:rPr lang="en-US" sz="2400" dirty="0" err="1">
                <a:latin typeface="Calibri" pitchFamily="34" charset="0"/>
                <a:sym typeface="Symbol" pitchFamily="18" charset="2"/>
              </a:rPr>
              <a:t>hemolysis</a:t>
            </a:r>
            <a:r>
              <a:rPr lang="en-US" sz="2400" dirty="0">
                <a:latin typeface="Calibri" pitchFamily="34" charset="0"/>
                <a:sym typeface="Symbol" pitchFamily="18" charset="2"/>
              </a:rPr>
              <a:t> of RBCs</a:t>
            </a:r>
          </a:p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endParaRPr lang="en-US" sz="2400" i="1" dirty="0">
              <a:latin typeface="Calibri" pitchFamily="34" charset="0"/>
            </a:endParaRPr>
          </a:p>
          <a:p>
            <a:pPr marL="411163" indent="-342900">
              <a:lnSpc>
                <a:spcPct val="90000"/>
              </a:lnSpc>
              <a:spcBef>
                <a:spcPts val="700"/>
              </a:spcBef>
              <a:buClr>
                <a:schemeClr val="tx2"/>
              </a:buClr>
              <a:buSzPct val="95000"/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  <a:sym typeface="Symbol" pitchFamily="18" charset="2"/>
              </a:rPr>
              <a:t>         -hemolytic</a:t>
            </a:r>
            <a:r>
              <a:rPr lang="en-US" sz="2400" dirty="0">
                <a:latin typeface="Calibri" pitchFamily="34" charset="0"/>
                <a:sym typeface="Symbol" pitchFamily="18" charset="2"/>
              </a:rPr>
              <a:t>: no </a:t>
            </a:r>
            <a:r>
              <a:rPr lang="en-US" sz="2400" dirty="0" err="1">
                <a:latin typeface="Calibri" pitchFamily="34" charset="0"/>
                <a:sym typeface="Symbol" pitchFamily="18" charset="2"/>
              </a:rPr>
              <a:t>hemolysis</a:t>
            </a:r>
            <a:r>
              <a:rPr lang="en-US" sz="2400" dirty="0">
                <a:latin typeface="Calibri" pitchFamily="34" charset="0"/>
                <a:sym typeface="Symbol" pitchFamily="18" charset="2"/>
              </a:rPr>
              <a:t> of RBCs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8313" y="1556792"/>
            <a:ext cx="3887787" cy="10668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2400" b="1" i="1" spc="-100" dirty="0"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72008" y="1484784"/>
            <a:ext cx="7772400" cy="4114800"/>
          </a:xfrm>
          <a:prstGeom prst="rect">
            <a:avLst/>
          </a:prstGeom>
        </p:spPr>
        <p:txBody>
          <a:bodyPr/>
          <a:lstStyle/>
          <a:p>
            <a:pPr marL="411480" indent="-342900">
              <a:spcBef>
                <a:spcPts val="700"/>
              </a:spcBef>
              <a:buClr>
                <a:schemeClr val="tx2"/>
              </a:buClr>
              <a:buSzPct val="95000"/>
              <a:defRPr/>
            </a:pPr>
            <a:r>
              <a:rPr lang="en-US" sz="3200" b="1" i="1" spc="-100" dirty="0">
                <a:solidFill>
                  <a:srgbClr val="00B050"/>
                </a:solidFill>
                <a:latin typeface="Calibri" pitchFamily="34" charset="0"/>
              </a:rPr>
              <a:t>S. </a:t>
            </a:r>
            <a:r>
              <a:rPr lang="en-US" sz="3200" b="1" i="1" spc="-100" dirty="0" err="1">
                <a:solidFill>
                  <a:srgbClr val="00B050"/>
                </a:solidFill>
                <a:latin typeface="Calibri" pitchFamily="34" charset="0"/>
              </a:rPr>
              <a:t>pyogenes</a:t>
            </a:r>
            <a:r>
              <a:rPr lang="en-US" sz="3200" b="1" i="1" spc="-100" dirty="0">
                <a:solidFill>
                  <a:srgbClr val="00B050"/>
                </a:solidFill>
                <a:latin typeface="Calibri" pitchFamily="34" charset="0"/>
              </a:rPr>
              <a:t> (Group A </a:t>
            </a:r>
            <a:r>
              <a:rPr lang="en-US" sz="3200" b="1" i="1" spc="-100" dirty="0" err="1">
                <a:solidFill>
                  <a:srgbClr val="00B050"/>
                </a:solidFill>
                <a:latin typeface="Calibri" pitchFamily="34" charset="0"/>
              </a:rPr>
              <a:t>sterp</a:t>
            </a:r>
            <a:r>
              <a:rPr lang="en-US" sz="3200" b="1" i="1" spc="-100" dirty="0">
                <a:solidFill>
                  <a:srgbClr val="00B050"/>
                </a:solidFill>
                <a:latin typeface="Calibri" pitchFamily="34" charset="0"/>
              </a:rPr>
              <a:t>):</a:t>
            </a:r>
            <a:endParaRPr lang="en-US" sz="3200" spc="-100" dirty="0">
              <a:solidFill>
                <a:srgbClr val="00B050"/>
              </a:solidFill>
              <a:latin typeface="Calibri" pitchFamily="34" charset="0"/>
              <a:cs typeface="Rod" pitchFamily="49" charset="-79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400" spc="-100" dirty="0">
                <a:latin typeface="Calibri" pitchFamily="34" charset="0"/>
                <a:cs typeface="Rod" pitchFamily="49" charset="-79"/>
              </a:rPr>
              <a:t>Group-A streptococci (GAS).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400" spc="-100" dirty="0">
                <a:latin typeface="Symbol" pitchFamily="18" charset="2"/>
                <a:cs typeface="+mn-cs"/>
              </a:rPr>
              <a:t>b</a:t>
            </a:r>
            <a:r>
              <a:rPr lang="en-US" sz="2400" spc="-100" dirty="0">
                <a:latin typeface="Calibri" pitchFamily="34" charset="0"/>
                <a:cs typeface="+mn-cs"/>
              </a:rPr>
              <a:t>- hemolytic.</a:t>
            </a:r>
            <a:endParaRPr lang="en-US" sz="2400" dirty="0">
              <a:latin typeface="Calibri" pitchFamily="34" charset="0"/>
              <a:cs typeface="+mn-cs"/>
            </a:endParaRP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400" dirty="0">
                <a:latin typeface="Calibri" pitchFamily="34" charset="0"/>
                <a:cs typeface="+mn-cs"/>
              </a:rPr>
              <a:t>Most serious streptococcal pathogen.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400" dirty="0">
                <a:latin typeface="Calibri" pitchFamily="34" charset="0"/>
                <a:cs typeface="+mn-cs"/>
              </a:rPr>
              <a:t>Inhabits throat, </a:t>
            </a:r>
            <a:r>
              <a:rPr lang="en-US" sz="2400" dirty="0" err="1">
                <a:latin typeface="Calibri" pitchFamily="34" charset="0"/>
                <a:cs typeface="+mn-cs"/>
              </a:rPr>
              <a:t>nasopharynx</a:t>
            </a:r>
            <a:r>
              <a:rPr lang="en-US" sz="2400" dirty="0">
                <a:latin typeface="Calibri" pitchFamily="34" charset="0"/>
                <a:cs typeface="+mn-cs"/>
              </a:rPr>
              <a:t>, occasionally skin.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400" dirty="0">
                <a:latin typeface="Calibri" pitchFamily="34" charset="0"/>
              </a:rPr>
              <a:t>Diseases:</a:t>
            </a:r>
          </a:p>
          <a:p>
            <a:pPr marL="1325880" lvl="2" indent="-342900">
              <a:spcBef>
                <a:spcPts val="700"/>
              </a:spcBef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400" dirty="0">
                <a:latin typeface="Calibri" pitchFamily="34" charset="0"/>
              </a:rPr>
              <a:t>Pharyngitis.</a:t>
            </a:r>
          </a:p>
          <a:p>
            <a:pPr marL="1325880" lvl="2" indent="-342900">
              <a:spcBef>
                <a:spcPts val="700"/>
              </a:spcBef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400" dirty="0">
                <a:latin typeface="Calibri" pitchFamily="34" charset="0"/>
              </a:rPr>
              <a:t>Skin infections.</a:t>
            </a:r>
          </a:p>
          <a:p>
            <a:pPr marL="1325880" lvl="2" indent="-342900">
              <a:spcBef>
                <a:spcPts val="700"/>
              </a:spcBef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400" dirty="0">
                <a:latin typeface="Calibri" pitchFamily="34" charset="0"/>
              </a:rPr>
              <a:t>Necrotizing infections.</a:t>
            </a:r>
          </a:p>
          <a:p>
            <a:pPr marL="1325880" lvl="2" indent="-342900">
              <a:spcBef>
                <a:spcPts val="700"/>
              </a:spcBef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r>
              <a:rPr lang="en-US" sz="2400" dirty="0">
                <a:latin typeface="Calibri" pitchFamily="34" charset="0"/>
              </a:rPr>
              <a:t>Systemic infections</a:t>
            </a:r>
          </a:p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endParaRPr lang="en-US" sz="2400" dirty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4056" y="908720"/>
            <a:ext cx="2915816" cy="64294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Streptococci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Cocci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8313" y="1556792"/>
            <a:ext cx="3887787" cy="106680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z="2400" b="1" i="1" spc="-100" dirty="0"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72008" y="1484784"/>
            <a:ext cx="7772400" cy="4114800"/>
          </a:xfrm>
          <a:prstGeom prst="rect">
            <a:avLst/>
          </a:prstGeom>
        </p:spPr>
        <p:txBody>
          <a:bodyPr/>
          <a:lstStyle/>
          <a:p>
            <a:pPr marL="411480" indent="-342900" fontAlgn="auto"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Courier New" pitchFamily="49" charset="0"/>
              <a:buChar char="o"/>
              <a:defRPr/>
            </a:pPr>
            <a:endParaRPr lang="en-US" sz="2400" dirty="0">
              <a:latin typeface="Calibri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3528" y="764704"/>
            <a:ext cx="5292080" cy="64294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>
              <a:spcBef>
                <a:spcPct val="0"/>
              </a:spcBef>
            </a:pPr>
            <a:r>
              <a:rPr lang="en-US" sz="3600" b="1" dirty="0"/>
              <a:t>Streptococcus pneumoniae</a:t>
            </a:r>
          </a:p>
          <a:p>
            <a:pPr lvl="0">
              <a:spcBef>
                <a:spcPct val="0"/>
              </a:spcBef>
            </a:pPr>
            <a:endParaRPr lang="en-US" sz="3600" b="1" dirty="0"/>
          </a:p>
          <a:p>
            <a:pPr lvl="0">
              <a:spcBef>
                <a:spcPct val="0"/>
              </a:spcBef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Cocci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95536" y="1340768"/>
            <a:ext cx="49685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n-US" sz="2800" dirty="0"/>
              <a:t>Pneumonia-inflammatory condition of the lung.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/>
              <a:t>Inhabits </a:t>
            </a:r>
            <a:r>
              <a:rPr lang="en-US" sz="2800" dirty="0" err="1"/>
              <a:t>nasopharynx</a:t>
            </a:r>
            <a:r>
              <a:rPr lang="en-US" sz="2800" dirty="0"/>
              <a:t> of healthy people.</a:t>
            </a:r>
          </a:p>
          <a:p>
            <a:pPr algn="just">
              <a:buFont typeface="Wingdings" pitchFamily="2" charset="2"/>
              <a:buChar char="ü"/>
            </a:pPr>
            <a:r>
              <a:rPr lang="en-US" sz="2800" dirty="0"/>
              <a:t>May also infect brain: (pneumococcal meningitis) and blood stream (</a:t>
            </a:r>
            <a:r>
              <a:rPr lang="en-US" sz="2800" dirty="0" err="1"/>
              <a:t>pneumococcus</a:t>
            </a:r>
            <a:r>
              <a:rPr lang="en-US" sz="2800" dirty="0"/>
              <a:t> septicemia).</a:t>
            </a:r>
          </a:p>
          <a:p>
            <a:pPr algn="just"/>
            <a:endParaRPr lang="ar-SA" sz="2800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7216" y="1700808"/>
            <a:ext cx="3716784" cy="35753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922710"/>
            <a:ext cx="4186808" cy="562074"/>
          </a:xfrm>
        </p:spPr>
        <p:txBody>
          <a:bodyPr>
            <a:noAutofit/>
          </a:bodyPr>
          <a:lstStyle/>
          <a:p>
            <a:r>
              <a:rPr lang="en-US" sz="3600" b="1" i="1" dirty="0">
                <a:solidFill>
                  <a:srgbClr val="00B0F0"/>
                </a:solidFill>
              </a:rPr>
              <a:t>Bacillus anthracis</a:t>
            </a:r>
            <a:endParaRPr lang="ar-SA" sz="3600" b="1" dirty="0">
              <a:solidFill>
                <a:srgbClr val="00B0F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556792"/>
            <a:ext cx="5266928" cy="4525963"/>
          </a:xfrm>
        </p:spPr>
        <p:txBody>
          <a:bodyPr>
            <a:normAutofit/>
          </a:bodyPr>
          <a:lstStyle/>
          <a:p>
            <a:r>
              <a:rPr lang="en-US" sz="2400" dirty="0"/>
              <a:t>Large, block-shaped rods</a:t>
            </a:r>
          </a:p>
          <a:p>
            <a:r>
              <a:rPr lang="en-US" sz="2400" dirty="0"/>
              <a:t>Central spores</a:t>
            </a:r>
          </a:p>
          <a:p>
            <a:r>
              <a:rPr lang="en-US" sz="2400" dirty="0"/>
              <a:t>Virulence factors –polypeptide capsule/</a:t>
            </a:r>
            <a:r>
              <a:rPr lang="en-US" sz="2400" dirty="0" err="1"/>
              <a:t>exotoxins</a:t>
            </a:r>
            <a:endParaRPr lang="en-US" sz="2400" dirty="0"/>
          </a:p>
          <a:p>
            <a:r>
              <a:rPr lang="en-US" sz="2400" dirty="0"/>
              <a:t>3 types of anthrax: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err="1"/>
              <a:t>Cutaneous</a:t>
            </a:r>
            <a:r>
              <a:rPr lang="en-US" sz="2000" dirty="0"/>
              <a:t>–spores enter through skin, black sore; least dangerous.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/>
              <a:t>Pulmonary–inhalation of spores.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/>
              <a:t>Gastrointestinal–ingested spores.</a:t>
            </a:r>
          </a:p>
          <a:p>
            <a:endParaRPr lang="ar-SA" sz="2400" dirty="0"/>
          </a:p>
          <a:p>
            <a:pPr>
              <a:buNone/>
            </a:pPr>
            <a:endParaRPr lang="ar-SA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8614"/>
            <a:ext cx="8229600" cy="7060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Medically Important Gram-Positive Bacilli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501008"/>
            <a:ext cx="2952328" cy="2356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980728"/>
            <a:ext cx="3024336" cy="227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E2C4C7B96C94992FCDCD516328081" ma:contentTypeVersion="3" ma:contentTypeDescription="Create a new document." ma:contentTypeScope="" ma:versionID="c01e398f8a868412e26a98135db085f7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69218052bc2637835f6b00bee49e84ff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ACD17F-27A7-4218-8DDC-10EFA4341721}"/>
</file>

<file path=customXml/itemProps2.xml><?xml version="1.0" encoding="utf-8"?>
<ds:datastoreItem xmlns:ds="http://schemas.openxmlformats.org/officeDocument/2006/customXml" ds:itemID="{3E747868-D8A2-4D22-A708-5CA6F773F571}"/>
</file>

<file path=customXml/itemProps3.xml><?xml version="1.0" encoding="utf-8"?>
<ds:datastoreItem xmlns:ds="http://schemas.openxmlformats.org/officeDocument/2006/customXml" ds:itemID="{25921B74-1A14-4C7F-A8A8-C183B7E44B4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1132</TotalTime>
  <Words>653</Words>
  <Application>Microsoft Office PowerPoint</Application>
  <PresentationFormat>On-screen Show (4:3)</PresentationFormat>
  <Paragraphs>125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 General Microbiology 2020-2021   Orientation to Gram Positive Bacteria of Medical Importance  </vt:lpstr>
      <vt:lpstr>Slide 2</vt:lpstr>
      <vt:lpstr>Staphylococci General Characteristics </vt:lpstr>
      <vt:lpstr>Staphylococci aureus</vt:lpstr>
      <vt:lpstr>Coagulase-negative staphylococcus</vt:lpstr>
      <vt:lpstr>Streptococci</vt:lpstr>
      <vt:lpstr>Slide 7</vt:lpstr>
      <vt:lpstr>Slide 8</vt:lpstr>
      <vt:lpstr>Bacillus anthracis</vt:lpstr>
      <vt:lpstr>Bacillus cereus</vt:lpstr>
      <vt:lpstr>Slide 11</vt:lpstr>
      <vt:lpstr>Slide 12</vt:lpstr>
      <vt:lpstr>Slide 13</vt:lpstr>
      <vt:lpstr>Slide 14</vt:lpstr>
      <vt:lpstr>Gram Positive Non-Spore-Formers</vt:lpstr>
      <vt:lpstr>Gram Positive Non-Spore-Formers</vt:lpstr>
      <vt:lpstr>Gram Positive Non-Spore-Formers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The Gram Positive Bacilli of Medical Importance </dc:title>
  <dc:creator>frf</dc:creator>
  <cp:lastModifiedBy>frf</cp:lastModifiedBy>
  <cp:revision>174</cp:revision>
  <dcterms:created xsi:type="dcterms:W3CDTF">2018-09-26T05:12:10Z</dcterms:created>
  <dcterms:modified xsi:type="dcterms:W3CDTF">2020-10-27T05:53:52Z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