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7" r:id="rId2"/>
    <p:sldId id="356" r:id="rId3"/>
    <p:sldId id="357" r:id="rId4"/>
    <p:sldId id="355" r:id="rId5"/>
    <p:sldId id="359" r:id="rId6"/>
    <p:sldId id="314" r:id="rId7"/>
    <p:sldId id="331" r:id="rId8"/>
    <p:sldId id="332" r:id="rId9"/>
    <p:sldId id="362" r:id="rId10"/>
    <p:sldId id="363" r:id="rId11"/>
    <p:sldId id="334" r:id="rId12"/>
    <p:sldId id="353" r:id="rId13"/>
    <p:sldId id="335" r:id="rId14"/>
    <p:sldId id="350" r:id="rId15"/>
    <p:sldId id="361" r:id="rId16"/>
    <p:sldId id="349" r:id="rId17"/>
    <p:sldId id="338" r:id="rId18"/>
    <p:sldId id="339" r:id="rId19"/>
    <p:sldId id="342" r:id="rId20"/>
    <p:sldId id="354" r:id="rId21"/>
    <p:sldId id="360" r:id="rId22"/>
    <p:sldId id="340" r:id="rId23"/>
    <p:sldId id="341" r:id="rId24"/>
    <p:sldId id="343" r:id="rId25"/>
    <p:sldId id="344" r:id="rId26"/>
    <p:sldId id="345" r:id="rId27"/>
    <p:sldId id="36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91" autoAdjust="0"/>
  </p:normalViewPr>
  <p:slideViewPr>
    <p:cSldViewPr>
      <p:cViewPr varScale="1">
        <p:scale>
          <a:sx n="69" d="100"/>
          <a:sy n="69" d="100"/>
        </p:scale>
        <p:origin x="13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2B2017-2D3A-4676-8400-5E2EB657C5BB}" type="datetimeFigureOut">
              <a:rPr lang="en-US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8F0CB3-7AFA-4732-99D7-84AAD31A4A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DB0A5-0937-41EF-AB03-C95E5511C19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934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dirty="0"/>
              <a:t>The outer capsid is formed by two proteins: VP7and VP4 </a:t>
            </a:r>
          </a:p>
          <a:p>
            <a:r>
              <a:rPr lang="en-GB" sz="1200" dirty="0"/>
              <a:t>Each of these surface proteins carries neutralization-specific epitopes that define the virus </a:t>
            </a:r>
            <a:r>
              <a:rPr lang="en-GB" sz="1200" dirty="0" err="1"/>
              <a:t>serotyp</a:t>
            </a:r>
            <a:endParaRPr lang="en-GB" sz="1200" dirty="0"/>
          </a:p>
          <a:p>
            <a:r>
              <a:rPr lang="en-GB" sz="1200" dirty="0"/>
              <a:t> 26 different VP4-specific types (P types, derived from protease-sensitive protein) and 15 different VP7-specific serotypes (G types, derived from glycoprotein) have been distinguished. </a:t>
            </a:r>
          </a:p>
          <a:p>
            <a:r>
              <a:rPr lang="en-GB" sz="1200" dirty="0"/>
              <a:t>Rotavirus has RNA polymerases for their replication &gt;  frequent point mutations &gt; </a:t>
            </a:r>
            <a:r>
              <a:rPr lang="en-GB" sz="1200" dirty="0">
                <a:solidFill>
                  <a:srgbClr val="FF0000"/>
                </a:solidFill>
              </a:rPr>
              <a:t>antigenic drift</a:t>
            </a:r>
            <a:endParaRPr lang="en-GB" sz="1200" dirty="0"/>
          </a:p>
          <a:p>
            <a:r>
              <a:rPr lang="en-GB" sz="1200" dirty="0"/>
              <a:t>Rotaviruses, like other segmented RNA viruses, undergo extensive reassortment in doubly infected cells &gt; </a:t>
            </a:r>
            <a:r>
              <a:rPr lang="en-GB" sz="1200" dirty="0">
                <a:solidFill>
                  <a:srgbClr val="FF0000"/>
                </a:solidFill>
              </a:rPr>
              <a:t>antigenic shift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F0CB3-7AFA-4732-99D7-84AAD31A4A36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2BCA4-3ADA-487C-A7F1-7C578DFDE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4990CF-C9A2-43ED-963F-F158ABC0B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A9782-29D2-4FC4-80F1-6AB9FDD39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1470F0-D56C-4A40-B64B-372CCD7CEC36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A94BF-B4F5-4FF1-929B-48822667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EE0E1-1F48-401E-8DC2-F886D44A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7F5A-11DB-4079-B546-5F62544B465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74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4CB3A-080E-44C1-AA31-ED5D4080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75C20-C104-4273-A270-5B78F8A08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88020-AF74-44A8-A684-88C5EA96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F2210C-0D62-4DB0-BC3D-B8BD1316C6A5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D9B1E-FCCD-4614-B02E-9FC4D6B4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EC23E-95F0-4E6E-9A6C-18B69655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8E4C6-E0AE-4791-A83A-62B3E7FC910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83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34536-B56E-4294-9F4A-01D18EC5A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E4B9D8-B88A-4C1D-B2CA-B2C348333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A204E-EDC3-4DBA-A9C0-8DA617B0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9AD083-39D8-4988-9643-24313377D6BE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BABE6-E7DE-4A12-B246-ACAFA577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33797-4D1A-441C-A62E-BDE8E4AE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F787A-1BBE-48A8-9B39-F6940D6EE0B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18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012D-E5BE-4E90-814B-EDABE625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FE6E4-2F4D-459C-9AEF-5BC7402E2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1556C-8D8A-4D36-A6D9-F38F0B499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DBF371-A413-47C2-A5B3-787962313FA1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F3C8-A251-4EDD-A610-B87A6151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5B18B-B8A1-48B3-9AAB-FBD69FB3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9C2F2-DAD1-4A13-B66D-3695C77193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5190-300E-49D5-8BD0-3B1087CDD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981A1-C641-4F22-BC2E-DBDE5711B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6EB60-BFE7-408F-8B8D-D8481EC3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92D4FB-B8D6-4BBA-81B4-04838B427D2F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E33FD-C307-4A40-A9A5-773C9891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88D6A-3D0E-4CC0-AFDA-6E7370A8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040D4-1396-41A2-8C0F-F9D6D624F50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17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7C32-8B87-4810-9525-A334632C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FE81-CBDF-4880-AC0F-07883B997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E063E-5BDC-444A-99D9-59887AF3B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0E12A-A2D5-4588-8114-4F8833789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8D9665-F71B-4B6F-9440-91AF917E925F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96A25-3F2F-4F79-89CC-4B939234E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14879-BE0B-4675-AAAF-79187CDE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191AC-B0FD-4EDE-A6E5-F6BED5C626E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4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A90D0-AECE-4A94-A71A-0B31EF55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64F9C-E2FC-445A-9B1F-87F308E20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6602C-F431-40DA-8F6B-390A5B2D9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F1BD3F-809A-4A30-8638-F199CE166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368466-6440-470C-A405-B8B012639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6D5D4-A19E-4CF5-B96A-3AC43A2A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0B13E-3935-4F26-BEEF-E07BF5083003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FA8AF7-445D-4992-84EE-F2D891DD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279615-8CE6-49CA-A7C9-862C9E458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4284C-CA44-4EAB-BA76-C7C02B1083E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1E56-CD1F-478F-96C0-BFBDA60A0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7E881-E603-4B4A-B567-C5D9D10C4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340E3D-1790-42EA-BF24-FA4DA7C5B3C8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8498E-24A0-4F00-9CD9-642EEEDB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3C6FCA-8EAB-4C1D-8F82-0468F6FF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190AA-66EC-4794-A890-6B8F17313E9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5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BF56B-FADF-4353-B662-13E2123C7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6D066-717E-4EEB-AD4C-01827EE20555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05046-9ACB-431B-B3C7-8C4F83CC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8BED4-0E0F-476C-818C-0B9CDE58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03B1B-5CAB-4A65-A2F9-52EFA60B5E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5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CEB6-D75C-409F-84DC-47784E94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79FAD-6DDB-4107-AE73-683132CF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D4DE8-F958-44BB-8EA5-655C0B72F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F55A1-8135-4A22-A167-7120489A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960C0B-68FD-4D5D-B83B-722C4B1F9D50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52293-D213-456E-B856-E84DF593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5F2D7-FAA5-4706-94A6-2A54602E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38565-2B27-4A20-9FCE-C754B61B699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2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C67D9-6271-4E65-A5D2-5BD5375F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588BBE-5D21-4C01-A97B-466813F6F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026A8-FEA5-404D-9939-0D0A258AC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369E4-E626-445E-9644-D513A5B5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BEC82B-89ED-462D-9CC7-5FE94868B433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6BD8D-22D5-493D-87D0-04BA2859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E40E8-DF41-4994-9BC3-94668156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9B2AA-1F3C-4F62-9E50-AE6B64D2093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44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23279D-5074-4C85-9141-E480C1FF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8E358-86FF-4B66-BB4D-5532E66A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A2419-2382-42AA-9096-8481225B0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1AE70F-B686-4D77-B110-71D9FEC6978D}" type="datetimeFigureOut">
              <a:rPr lang="en-US" smtClean="0"/>
              <a:pPr>
                <a:defRPr/>
              </a:pPr>
              <a:t>4/16/2022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190FF-7A60-4199-B8A0-7B34A9E1E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FFB3D-3CFC-45C9-9602-73B560CAA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2C8C75-6C51-4E27-A234-A694D3F877F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79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D293D6-516E-4572-B73C-3498CF015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960" y="2718429"/>
            <a:ext cx="7935811" cy="1102519"/>
          </a:xfrm>
        </p:spPr>
        <p:txBody>
          <a:bodyPr>
            <a:noAutofit/>
          </a:bodyPr>
          <a:lstStyle/>
          <a:p>
            <a:r>
              <a:rPr lang="fr-FR" altLang="ar-JO" sz="3600" b="1" dirty="0"/>
              <a:t>GIT Module </a:t>
            </a:r>
            <a:br>
              <a:rPr lang="fr-FR" altLang="ar-JO" sz="3600" b="1" dirty="0"/>
            </a:br>
            <a:r>
              <a:rPr lang="fr-FR" altLang="ar-JO" sz="3600" b="1" dirty="0"/>
              <a:t>2021-2022 </a:t>
            </a:r>
            <a:br>
              <a:rPr lang="fr-FR" altLang="ar-JO" sz="3600" b="1" dirty="0"/>
            </a:br>
            <a:r>
              <a:rPr lang="fr-FR" altLang="ar-JO" sz="3600" b="1" dirty="0"/>
              <a:t>(Rotaviruses, </a:t>
            </a:r>
            <a:r>
              <a:rPr lang="en-GB" altLang="ar-JO" sz="3600" b="1" dirty="0"/>
              <a:t>Caliciviruses</a:t>
            </a:r>
            <a:r>
              <a:rPr lang="en-GB" sz="3600" b="1" i="1" dirty="0"/>
              <a:t>, </a:t>
            </a:r>
            <a:r>
              <a:rPr lang="en-GB" altLang="ar-JO" sz="3600" b="1" dirty="0"/>
              <a:t>Adenoviruses</a:t>
            </a:r>
            <a:r>
              <a:rPr lang="en-US" altLang="en-US" sz="3000" b="1" dirty="0"/>
              <a:t>)</a:t>
            </a:r>
            <a:endParaRPr lang="en-US" altLang="ar-JO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D781B-E1DF-4249-8F04-5A816E0AAC2B}"/>
              </a:ext>
            </a:extLst>
          </p:cNvPr>
          <p:cNvSpPr txBox="1"/>
          <p:nvPr/>
        </p:nvSpPr>
        <p:spPr>
          <a:xfrm>
            <a:off x="2153023" y="4972051"/>
            <a:ext cx="5336717" cy="1631216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pPr algn="ctr" rtl="1"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Arial" charset="0"/>
              </a:rPr>
              <a:t>Dr. Mohammad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Arial" charset="0"/>
              </a:rPr>
              <a:t>Odaibat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Arial" charset="0"/>
            </a:endParaRPr>
          </a:p>
          <a:p>
            <a:pPr algn="ctr" rtl="1"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Arial" charset="0"/>
              </a:rPr>
              <a:t>Department of Microbiology and Pathology </a:t>
            </a:r>
          </a:p>
          <a:p>
            <a:pPr algn="ctr" rtl="1"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Arial" charset="0"/>
              </a:rPr>
              <a:t>Faculty of Medicine, Mutah University </a:t>
            </a:r>
          </a:p>
          <a:p>
            <a:pPr algn="ctr" rtl="1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Arial" charset="0"/>
            </a:endParaRPr>
          </a:p>
          <a:p>
            <a:pPr algn="ctr" rtl="1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Arial" charset="0"/>
            </a:endParaRPr>
          </a:p>
        </p:txBody>
      </p:sp>
      <p:pic>
        <p:nvPicPr>
          <p:cNvPr id="2050" name="Picture 2" descr="17,797 Human Digestive System Illustrations &amp; Clip Art - iStock">
            <a:extLst>
              <a:ext uri="{FF2B5EF4-FFF2-40B4-BE49-F238E27FC236}">
                <a16:creationId xmlns:a16="http://schemas.microsoft.com/office/drawing/2014/main" id="{91C3A6BC-0AF3-4815-BF32-3AA7E595E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261" y="379670"/>
            <a:ext cx="1763207" cy="176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algn="just"/>
            <a:r>
              <a:rPr lang="en-GB" sz="3200" dirty="0">
                <a:solidFill>
                  <a:srgbClr val="7030A0"/>
                </a:solidFill>
              </a:rPr>
              <a:t>Multiple</a:t>
            </a:r>
            <a:r>
              <a:rPr lang="en-GB" sz="3200" dirty="0"/>
              <a:t> rotavirus infections commonly occur during </a:t>
            </a:r>
            <a:r>
              <a:rPr lang="en-GB" sz="3200" dirty="0">
                <a:solidFill>
                  <a:srgbClr val="7030A0"/>
                </a:solidFill>
              </a:rPr>
              <a:t>infancy and early childhood</a:t>
            </a:r>
            <a:r>
              <a:rPr lang="en-GB" sz="3200" dirty="0"/>
              <a:t>; the </a:t>
            </a:r>
            <a:r>
              <a:rPr lang="en-GB" sz="3200" dirty="0">
                <a:solidFill>
                  <a:srgbClr val="7030A0"/>
                </a:solidFill>
              </a:rPr>
              <a:t>first</a:t>
            </a:r>
            <a:r>
              <a:rPr lang="en-GB" sz="3200" dirty="0"/>
              <a:t> rotavirus infection </a:t>
            </a:r>
            <a:r>
              <a:rPr lang="en-GB" sz="3200" dirty="0">
                <a:solidFill>
                  <a:srgbClr val="7030A0"/>
                </a:solidFill>
              </a:rPr>
              <a:t>typically results</a:t>
            </a:r>
            <a:r>
              <a:rPr lang="en-GB" sz="3200" dirty="0"/>
              <a:t> in the most </a:t>
            </a:r>
            <a:r>
              <a:rPr lang="en-GB" sz="3200" dirty="0">
                <a:solidFill>
                  <a:srgbClr val="7030A0"/>
                </a:solidFill>
              </a:rPr>
              <a:t>severe</a:t>
            </a:r>
            <a:r>
              <a:rPr lang="en-GB" sz="3200" dirty="0"/>
              <a:t> disease outcome, with </a:t>
            </a:r>
            <a:r>
              <a:rPr lang="en-GB" sz="3200" dirty="0">
                <a:solidFill>
                  <a:srgbClr val="7030A0"/>
                </a:solidFill>
              </a:rPr>
              <a:t>subsequent</a:t>
            </a:r>
            <a:r>
              <a:rPr lang="en-GB" sz="3200" dirty="0"/>
              <a:t> infections generally associated with milder disease or even </a:t>
            </a:r>
            <a:r>
              <a:rPr lang="en-GB" sz="3200" dirty="0">
                <a:solidFill>
                  <a:srgbClr val="7030A0"/>
                </a:solidFill>
              </a:rPr>
              <a:t>asymptomatic infection</a:t>
            </a:r>
            <a:r>
              <a:rPr lang="en-GB" sz="3200" dirty="0"/>
              <a:t>. </a:t>
            </a:r>
          </a:p>
          <a:p>
            <a:pPr algn="just"/>
            <a:endParaRPr lang="en-GB" sz="3200" dirty="0"/>
          </a:p>
          <a:p>
            <a:pPr algn="just"/>
            <a:r>
              <a:rPr lang="en-GB" sz="3200" dirty="0"/>
              <a:t>Extra-intestinal spread of rotaviruses in man has been documented, with occasional reports of infection in the liver and central nervous system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32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1D4B89-1F7D-41B1-B620-A382F056B27F}"/>
              </a:ext>
            </a:extLst>
          </p:cNvPr>
          <p:cNvSpPr txBox="1">
            <a:spLocks/>
          </p:cNvSpPr>
          <p:nvPr/>
        </p:nvSpPr>
        <p:spPr>
          <a:xfrm>
            <a:off x="421196" y="116023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/epidemiology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21196" y="17342"/>
            <a:ext cx="8229600" cy="634082"/>
          </a:xfrm>
        </p:spPr>
        <p:txBody>
          <a:bodyPr>
            <a:normAutofit fontScale="90000"/>
          </a:bodyPr>
          <a:lstStyle/>
          <a:p>
            <a:br>
              <a:rPr lang="en-GB" sz="3200" b="1" i="1" dirty="0"/>
            </a:br>
            <a:r>
              <a:rPr lang="en-GB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Rotaviruses/Pathogenesis and immunity 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544616"/>
          </a:xfrm>
        </p:spPr>
        <p:txBody>
          <a:bodyPr rtlCol="0">
            <a:noAutofit/>
          </a:bodyPr>
          <a:lstStyle/>
          <a:p>
            <a:pPr algn="just"/>
            <a:r>
              <a:rPr lang="en-GB" sz="2800" dirty="0"/>
              <a:t>Rotaviruses replicate exclusively in the differentiated epithelial cells at the tips of the small intestinal </a:t>
            </a:r>
            <a:r>
              <a:rPr lang="en-GB" sz="2800" dirty="0" err="1"/>
              <a:t>villi</a:t>
            </a:r>
            <a:r>
              <a:rPr lang="en-GB" sz="2800" dirty="0"/>
              <a:t>.</a:t>
            </a:r>
          </a:p>
          <a:p>
            <a:pPr algn="just">
              <a:buNone/>
            </a:pPr>
            <a:endParaRPr lang="en-GB" sz="2800" dirty="0"/>
          </a:p>
          <a:p>
            <a:pPr algn="just"/>
            <a:r>
              <a:rPr lang="en-GB" sz="2800" dirty="0"/>
              <a:t>Progeny virus is produced after 10-12 h, and released in large numbers into the intestinal lumen ready to infect other cells.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Biopsies show atrophy of the villi and mononuclear cell infiltrates in the lamina propria.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The cellular damage leads to malabsorption of nutrients, electrolytes and water, resulting in diarrhoea with vomiting followed by dehydration.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://www.sciencephoto.com/image/310015/350wm/P5200129-Small_intestine_villi,_SEM-S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005" y="3789040"/>
            <a:ext cx="3522971" cy="2736304"/>
          </a:xfrm>
          <a:prstGeom prst="rect">
            <a:avLst/>
          </a:prstGeom>
          <a:noFill/>
        </p:spPr>
      </p:pic>
      <p:pic>
        <p:nvPicPr>
          <p:cNvPr id="59406" name="Picture 14" descr="Small intestine anatom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7992888" cy="3096344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508104" y="5013176"/>
            <a:ext cx="129614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59408" name="Picture 16" descr="http://www.vetmed.vt.edu/education/Curriculum/VM8054/HISTO%20CASEBOOK/TGE%20IN%20SWINE/VILLOUS%20ATROPHY%20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717032"/>
            <a:ext cx="3672408" cy="2772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algn="just"/>
            <a:r>
              <a:rPr lang="en-GB" sz="3200" dirty="0"/>
              <a:t>Additional mechanism that may contribute to the pathogenesis of rotavirus diarrhoea include: </a:t>
            </a:r>
          </a:p>
          <a:p>
            <a:pPr algn="just"/>
            <a:endParaRPr lang="en-GB" sz="3200" dirty="0"/>
          </a:p>
          <a:p>
            <a:pPr lvl="1" algn="just">
              <a:buFont typeface="Wingdings"/>
              <a:buChar char="Ø"/>
            </a:pPr>
            <a:r>
              <a:rPr lang="en-GB" sz="2900" dirty="0"/>
              <a:t>stimulation of the enteric nervous system leading to increased paracellular permeability e.g via rotavirus </a:t>
            </a:r>
            <a:r>
              <a:rPr lang="en-GB" sz="2900" b="1" dirty="0">
                <a:solidFill>
                  <a:srgbClr val="FF0000"/>
                </a:solidFill>
              </a:rPr>
              <a:t>NSP4</a:t>
            </a:r>
            <a:r>
              <a:rPr lang="en-GB" sz="2900" dirty="0"/>
              <a:t>, which functions as a viral enterotoxin.</a:t>
            </a:r>
          </a:p>
          <a:p>
            <a:pPr lvl="0" algn="just">
              <a:buFont typeface="Wingdings"/>
              <a:buChar char="Ø"/>
            </a:pPr>
            <a:endParaRPr lang="en-GB" sz="3200" dirty="0"/>
          </a:p>
          <a:p>
            <a:pPr algn="just"/>
            <a:r>
              <a:rPr lang="en-GB" sz="3200" dirty="0"/>
              <a:t>Infection is followed by a mucosal humoral and cell-mediated immune response, and the virus is normally cleared within 1 week. 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32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1196" y="17342"/>
            <a:ext cx="8229600" cy="634082"/>
          </a:xfrm>
        </p:spPr>
        <p:txBody>
          <a:bodyPr>
            <a:normAutofit fontScale="90000"/>
          </a:bodyPr>
          <a:lstStyle/>
          <a:p>
            <a:br>
              <a:rPr lang="en-GB" sz="3200" b="1" i="1" dirty="0"/>
            </a:br>
            <a:r>
              <a:rPr lang="en-GB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Rotaviruses/Pathogenesis and immunity </a:t>
            </a:r>
            <a:br>
              <a:rPr lang="en-GB" sz="3200" dirty="0"/>
            </a:br>
            <a:endParaRPr lang="en-GB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algn="just"/>
            <a:endParaRPr lang="en-GB" sz="2800" dirty="0"/>
          </a:p>
          <a:p>
            <a:pPr algn="just"/>
            <a:r>
              <a:rPr lang="en-GB" sz="2800" dirty="0"/>
              <a:t>Rotavirus-specific immunoglobulin (</a:t>
            </a:r>
            <a:r>
              <a:rPr lang="en-GB" sz="2800" dirty="0" err="1"/>
              <a:t>Ig</a:t>
            </a:r>
            <a:r>
              <a:rPr lang="en-GB" sz="2800" dirty="0"/>
              <a:t>) A antibodies on the enteric mucosal surface are thought to mediate protective immunity.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Infection with one serotype provides serotype-specific (</a:t>
            </a:r>
            <a:r>
              <a:rPr lang="en-GB" sz="2800" dirty="0" err="1"/>
              <a:t>homotypic</a:t>
            </a:r>
            <a:r>
              <a:rPr lang="en-GB" sz="2800" dirty="0"/>
              <a:t>) protection, and repeated infections lead to partial cross-serotype (heterotypic) protection.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1196" y="17342"/>
            <a:ext cx="8229600" cy="634082"/>
          </a:xfrm>
        </p:spPr>
        <p:txBody>
          <a:bodyPr>
            <a:normAutofit fontScale="90000"/>
          </a:bodyPr>
          <a:lstStyle/>
          <a:p>
            <a:br>
              <a:rPr lang="en-GB" sz="3200" b="1" i="1" dirty="0"/>
            </a:br>
            <a:r>
              <a:rPr lang="en-GB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Rotaviruses/Pathogenesis and immunity </a:t>
            </a:r>
            <a:br>
              <a:rPr lang="en-GB" sz="3200" dirty="0"/>
            </a:br>
            <a:endParaRPr lang="en-GB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836712"/>
            <a:ext cx="58326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980728"/>
            <a:ext cx="576064" cy="87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844824"/>
            <a:ext cx="65527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2392085"/>
            <a:ext cx="576064" cy="46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2392085"/>
            <a:ext cx="576064" cy="46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5913" y="2880320"/>
            <a:ext cx="320992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48361" y="2952328"/>
            <a:ext cx="326707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9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7921" y="3384376"/>
            <a:ext cx="302433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0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4437112"/>
            <a:ext cx="504056" cy="38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40049" y="5127734"/>
            <a:ext cx="504056" cy="38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40049" y="3960440"/>
            <a:ext cx="504056" cy="38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1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7920" y="4392488"/>
            <a:ext cx="2991991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2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5913" y="5472608"/>
            <a:ext cx="3024336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3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68241" y="5501990"/>
            <a:ext cx="1047775" cy="447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4" name="Picture 1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88024" y="4869160"/>
            <a:ext cx="3456384" cy="72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6" name="Picture 2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3384376"/>
            <a:ext cx="352839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7" name="Picture 2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572000" y="5661248"/>
            <a:ext cx="3744416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21196" y="17342"/>
            <a:ext cx="8229600" cy="6340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n-GB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GB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Rotaviruses/Pathogenesis and immunity </a:t>
            </a:r>
            <a:br>
              <a:rPr lang="en-GB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21196" y="99694"/>
            <a:ext cx="8229600" cy="634082"/>
          </a:xfrm>
        </p:spPr>
        <p:txBody>
          <a:bodyPr/>
          <a:lstStyle/>
          <a:p>
            <a:pPr algn="ctr"/>
            <a:r>
              <a:rPr lang="en-GB" sz="39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 clinically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algn="just"/>
            <a:r>
              <a:rPr lang="en-GB" sz="3200" dirty="0"/>
              <a:t>The </a:t>
            </a:r>
            <a:r>
              <a:rPr lang="en-GB" sz="3200" dirty="0">
                <a:solidFill>
                  <a:srgbClr val="FF0000"/>
                </a:solidFill>
              </a:rPr>
              <a:t>onset of symptoms </a:t>
            </a:r>
            <a:r>
              <a:rPr lang="en-GB" sz="3200" dirty="0"/>
              <a:t>is abrupt after a </a:t>
            </a:r>
            <a:r>
              <a:rPr lang="en-GB" sz="3200" dirty="0">
                <a:solidFill>
                  <a:srgbClr val="FF0000"/>
                </a:solidFill>
              </a:rPr>
              <a:t>short incubation period of 1-2 days</a:t>
            </a:r>
          </a:p>
          <a:p>
            <a:pPr algn="just"/>
            <a:r>
              <a:rPr lang="en-GB" sz="3200" dirty="0"/>
              <a:t>Transmitted by </a:t>
            </a:r>
            <a:r>
              <a:rPr lang="en-GB" sz="3200" dirty="0">
                <a:solidFill>
                  <a:srgbClr val="FF0000"/>
                </a:solidFill>
              </a:rPr>
              <a:t>faecal oral route/fomites</a:t>
            </a:r>
            <a:r>
              <a:rPr lang="en-GB" sz="3200" dirty="0"/>
              <a:t>.</a:t>
            </a:r>
          </a:p>
          <a:p>
            <a:pPr algn="just"/>
            <a:r>
              <a:rPr lang="en-GB" sz="3200" dirty="0">
                <a:solidFill>
                  <a:srgbClr val="FF0000"/>
                </a:solidFill>
              </a:rPr>
              <a:t>Communicability: 2 days before onset and 10 days after</a:t>
            </a:r>
          </a:p>
          <a:p>
            <a:pPr algn="just"/>
            <a:r>
              <a:rPr lang="en-GB" sz="3200" dirty="0"/>
              <a:t>Fever, vomiting and watery diarrhoea are seen in the majority of infected children, lasting for 2-6 days.</a:t>
            </a:r>
          </a:p>
          <a:p>
            <a:pPr algn="just"/>
            <a:r>
              <a:rPr lang="en-GB" sz="3200" dirty="0"/>
              <a:t>If body fluids are not replaced, dehydration / metabolic acidosis follows that may range in severity from mild to life threatening.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21196" y="116023"/>
            <a:ext cx="8229600" cy="634082"/>
          </a:xfrm>
        </p:spPr>
        <p:txBody>
          <a:bodyPr/>
          <a:lstStyle/>
          <a:p>
            <a:pPr algn="ctr"/>
            <a:r>
              <a:rPr lang="en-GB" sz="39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 lab.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 lnSpcReduction="10000"/>
          </a:bodyPr>
          <a:lstStyle/>
          <a:p>
            <a:r>
              <a:rPr lang="en-GB" sz="2600" dirty="0"/>
              <a:t>At the peak of infection, as many as 10</a:t>
            </a:r>
            <a:r>
              <a:rPr lang="en-GB" sz="2600" baseline="30000" dirty="0"/>
              <a:t>11</a:t>
            </a:r>
            <a:r>
              <a:rPr lang="en-GB" sz="2600" dirty="0"/>
              <a:t> virus particles per millilitre of faeces are present, and can be detected by a variety of methods. </a:t>
            </a:r>
          </a:p>
          <a:p>
            <a:endParaRPr lang="en-GB" sz="2600" dirty="0"/>
          </a:p>
          <a:p>
            <a:pPr marL="514350" indent="-514350">
              <a:buAutoNum type="arabicPeriod"/>
            </a:pPr>
            <a:r>
              <a:rPr lang="en-GB" sz="2600" dirty="0"/>
              <a:t>Antigen detection tests, targeted on VP6, include latex agglutination assays, and ELISA assays.</a:t>
            </a:r>
          </a:p>
          <a:p>
            <a:pPr marL="514350" indent="-514350">
              <a:buAutoNum type="arabicPeriod"/>
            </a:pPr>
            <a:endParaRPr lang="en-GB" sz="2600" dirty="0"/>
          </a:p>
          <a:p>
            <a:pPr marL="514350" indent="-514350">
              <a:buAutoNum type="arabicPeriod"/>
            </a:pPr>
            <a:r>
              <a:rPr lang="en-GB" sz="2600" dirty="0"/>
              <a:t>Electron microscopy will easily detect the characteristic virus particles.</a:t>
            </a:r>
          </a:p>
          <a:p>
            <a:pPr marL="514350" indent="-514350">
              <a:buAutoNum type="arabicPeriod"/>
            </a:pPr>
            <a:endParaRPr lang="en-GB" sz="2600" dirty="0"/>
          </a:p>
          <a:p>
            <a:pPr marL="514350" indent="-514350">
              <a:buAutoNum type="arabicPeriod"/>
            </a:pPr>
            <a:r>
              <a:rPr lang="en-GB" sz="2600" dirty="0"/>
              <a:t>Rotaviruses can be propagated in cultures of monkey kidney cells (Not commonly used in diagnosis).</a:t>
            </a:r>
          </a:p>
          <a:p>
            <a:pPr marL="514350" indent="-514350">
              <a:buAutoNum type="arabicPeriod"/>
            </a:pPr>
            <a:endParaRPr lang="en-GB" sz="2600" dirty="0"/>
          </a:p>
          <a:p>
            <a:pPr marL="514350" indent="-514350">
              <a:buAutoNum type="arabicPeriod"/>
            </a:pPr>
            <a:r>
              <a:rPr lang="en-GB" sz="2600" dirty="0"/>
              <a:t>RT-PCR</a:t>
            </a:r>
          </a:p>
          <a:p>
            <a:pPr marL="514350" indent="-514350" algn="ctr" fontAlgn="auto">
              <a:spcAft>
                <a:spcPts val="0"/>
              </a:spcAft>
              <a:buNone/>
              <a:defRPr/>
            </a:pPr>
            <a:endParaRPr lang="en-GB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21196" y="9837"/>
            <a:ext cx="8229600" cy="634082"/>
          </a:xfrm>
        </p:spPr>
        <p:txBody>
          <a:bodyPr/>
          <a:lstStyle/>
          <a:p>
            <a:pPr algn="ctr"/>
            <a:r>
              <a:rPr lang="en-GB" sz="39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r>
              <a:rPr lang="en-GB" sz="2600" dirty="0"/>
              <a:t>No specific anti-rotavirus treatment is available routinely</a:t>
            </a:r>
          </a:p>
          <a:p>
            <a:endParaRPr lang="en-GB" sz="2600" dirty="0"/>
          </a:p>
          <a:p>
            <a:r>
              <a:rPr lang="en-GB" sz="2600" dirty="0"/>
              <a:t>Probiotic therapy (e.g. with </a:t>
            </a:r>
            <a:r>
              <a:rPr lang="en-GB" sz="2600" i="1" dirty="0"/>
              <a:t>Lactobacillus</a:t>
            </a:r>
            <a:r>
              <a:rPr lang="en-GB" sz="2600" dirty="0"/>
              <a:t>) has been shown in clinical trials to shorten the duration of symptoms of gastro-enteritis. </a:t>
            </a:r>
          </a:p>
          <a:p>
            <a:endParaRPr lang="en-GB" sz="2600" dirty="0"/>
          </a:p>
          <a:p>
            <a:r>
              <a:rPr lang="en-GB" sz="2600" dirty="0"/>
              <a:t>The mainstay of therapy consists of oral rehydration with fluids of specified electrolyte and glucose composition </a:t>
            </a:r>
          </a:p>
          <a:p>
            <a:endParaRPr lang="en-GB" sz="2600" dirty="0"/>
          </a:p>
          <a:p>
            <a:r>
              <a:rPr lang="en-GB" sz="2600" dirty="0"/>
              <a:t>Intravenous rehydration therapy is reserved for patients with severe dehydration, shock or reduced level of consciousness.</a:t>
            </a:r>
            <a:endParaRPr lang="en-GB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85998"/>
            <a:ext cx="8229600" cy="634082"/>
          </a:xfrm>
        </p:spPr>
        <p:txBody>
          <a:bodyPr/>
          <a:lstStyle/>
          <a:p>
            <a:pPr algn="ctr"/>
            <a:r>
              <a:rPr lang="en-GB" sz="39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746246"/>
            <a:ext cx="8712968" cy="5760640"/>
          </a:xfrm>
        </p:spPr>
        <p:txBody>
          <a:bodyPr rtlCol="0">
            <a:normAutofit/>
          </a:bodyPr>
          <a:lstStyle/>
          <a:p>
            <a:pPr algn="just"/>
            <a:r>
              <a:rPr lang="en-GB" sz="2800" dirty="0">
                <a:solidFill>
                  <a:srgbClr val="FF0000"/>
                </a:solidFill>
              </a:rPr>
              <a:t>hygienic measures </a:t>
            </a:r>
            <a:r>
              <a:rPr lang="en-GB" sz="2800" dirty="0"/>
              <a:t>such as handwashing, safe disposal of faeces and disinfection of contaminated surfaces.</a:t>
            </a:r>
          </a:p>
          <a:p>
            <a:pPr algn="just"/>
            <a:r>
              <a:rPr lang="en-GB" sz="2800" dirty="0"/>
              <a:t>Oral live-attenuated </a:t>
            </a:r>
            <a:r>
              <a:rPr lang="en-GB" sz="2800" dirty="0">
                <a:solidFill>
                  <a:srgbClr val="FF0000"/>
                </a:solidFill>
              </a:rPr>
              <a:t>vaccine</a:t>
            </a:r>
            <a:r>
              <a:rPr lang="en-GB" sz="2800" dirty="0"/>
              <a:t>: </a:t>
            </a:r>
          </a:p>
          <a:p>
            <a:pPr algn="just"/>
            <a:r>
              <a:rPr lang="en-GB" sz="2800" dirty="0"/>
              <a:t>The first licensed rotavirus vaccine, </a:t>
            </a:r>
            <a:r>
              <a:rPr lang="en-GB" sz="2800" dirty="0" err="1"/>
              <a:t>RotaShield</a:t>
            </a:r>
            <a:r>
              <a:rPr lang="en-GB" sz="2800" dirty="0"/>
              <a:t>, was withdrawn after this live oral vaccine was associated with the development of intestinal</a:t>
            </a:r>
            <a:r>
              <a:rPr lang="en-GB" sz="2800" dirty="0">
                <a:solidFill>
                  <a:srgbClr val="FF0000"/>
                </a:solidFill>
              </a:rPr>
              <a:t> intussusception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800" i="1" dirty="0"/>
          </a:p>
        </p:txBody>
      </p:sp>
      <p:pic>
        <p:nvPicPr>
          <p:cNvPr id="2050" name="Picture 2" descr="Intussusception (for Parents) - Nemours KidsHealth">
            <a:extLst>
              <a:ext uri="{FF2B5EF4-FFF2-40B4-BE49-F238E27FC236}">
                <a16:creationId xmlns:a16="http://schemas.microsoft.com/office/drawing/2014/main" id="{E7375A9D-8F48-4119-8E51-4CC8F6646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93000"/>
            <a:ext cx="5127836" cy="287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90664" y="285750"/>
            <a:ext cx="2962672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>
                <a:solidFill>
                  <a:srgbClr val="FF0000"/>
                </a:solidFill>
              </a:rPr>
              <a:t>GIT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60539"/>
            <a:ext cx="4248472" cy="5429250"/>
          </a:xfrm>
        </p:spPr>
        <p:txBody>
          <a:bodyPr rtlCol="0"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                                                            </a:t>
            </a:r>
          </a:p>
          <a:p>
            <a:pPr marL="514350" indent="-514350" fontAlgn="auto">
              <a:spcAft>
                <a:spcPts val="0"/>
              </a:spcAft>
              <a:defRPr/>
            </a:pPr>
            <a:endParaRPr lang="en-GB" sz="2800" i="1" dirty="0"/>
          </a:p>
          <a:p>
            <a:pPr eaLnBrk="1" hangingPunct="1">
              <a:buFont typeface="Arial" charset="0"/>
              <a:buNone/>
              <a:defRPr/>
            </a:pPr>
            <a:endParaRPr lang="en-GB" sz="2600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40FF97-C5C2-4B3F-99D3-25127520D25A}"/>
              </a:ext>
            </a:extLst>
          </p:cNvPr>
          <p:cNvSpPr txBox="1">
            <a:spLocks/>
          </p:cNvSpPr>
          <p:nvPr/>
        </p:nvSpPr>
        <p:spPr>
          <a:xfrm>
            <a:off x="3929100" y="3429000"/>
            <a:ext cx="3667236" cy="63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800" i="1" dirty="0">
                <a:solidFill>
                  <a:srgbClr val="FF0000"/>
                </a:solidFill>
              </a:rPr>
              <a:t>protozoa and parasites</a:t>
            </a:r>
          </a:p>
          <a:p>
            <a:pPr>
              <a:buFont typeface="Arial" charset="0"/>
              <a:buNone/>
              <a:defRPr/>
            </a:pPr>
            <a:endParaRPr lang="en-GB" sz="2600" i="1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44303DB-C780-4A74-831D-3633AA95E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591229"/>
              </p:ext>
            </p:extLst>
          </p:nvPr>
        </p:nvGraphicFramePr>
        <p:xfrm>
          <a:off x="483987" y="908720"/>
          <a:ext cx="3188778" cy="583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8778">
                  <a:extLst>
                    <a:ext uri="{9D8B030D-6E8A-4147-A177-3AD203B41FA5}">
                      <a16:colId xmlns:a16="http://schemas.microsoft.com/office/drawing/2014/main" val="993028968"/>
                    </a:ext>
                  </a:extLst>
                </a:gridCol>
              </a:tblGrid>
              <a:tr h="534824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Bacterial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93097"/>
                  </a:ext>
                </a:extLst>
              </a:tr>
              <a:tr h="493000">
                <a:tc>
                  <a:txBody>
                    <a:bodyPr/>
                    <a:lstStyle/>
                    <a:p>
                      <a:pPr eaLnBrk="1" hangingPunct="1">
                        <a:defRPr/>
                      </a:pPr>
                      <a:r>
                        <a:rPr lang="en-US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H. pylori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804419"/>
                  </a:ext>
                </a:extLst>
              </a:tr>
              <a:tr h="33276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Campylobacter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741748"/>
                  </a:ext>
                </a:extLst>
              </a:tr>
              <a:tr h="534824">
                <a:tc>
                  <a:txBody>
                    <a:bodyPr/>
                    <a:lstStyle/>
                    <a:p>
                      <a:r>
                        <a:rPr lang="en-GB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Salmonella</a:t>
                      </a:r>
                      <a:endParaRPr lang="en-US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867078"/>
                  </a:ext>
                </a:extLst>
              </a:tr>
              <a:tr h="5457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E.coli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131274"/>
                  </a:ext>
                </a:extLst>
              </a:tr>
              <a:tr h="534824">
                <a:tc>
                  <a:txBody>
                    <a:bodyPr/>
                    <a:lstStyle/>
                    <a:p>
                      <a:r>
                        <a:rPr lang="en-GB" sz="2800" b="1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Vibrios</a:t>
                      </a:r>
                      <a:endParaRPr lang="en-US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24251"/>
                  </a:ext>
                </a:extLst>
              </a:tr>
              <a:tr h="1186869">
                <a:tc>
                  <a:txBody>
                    <a:bodyPr/>
                    <a:lstStyle/>
                    <a:p>
                      <a:pPr marL="514350" indent="-514350" fontAlgn="auto">
                        <a:spcAft>
                          <a:spcPts val="0"/>
                        </a:spcAft>
                        <a:defRPr/>
                      </a:pPr>
                      <a:r>
                        <a:rPr lang="en-GB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S. aureus</a:t>
                      </a:r>
                    </a:p>
                    <a:p>
                      <a:pPr marL="514350" indent="-514350" fontAlgn="auto">
                        <a:spcAft>
                          <a:spcPts val="0"/>
                        </a:spcAft>
                        <a:defRPr/>
                      </a:pPr>
                      <a:r>
                        <a:rPr lang="en-GB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Bacillus cereus</a:t>
                      </a:r>
                    </a:p>
                    <a:p>
                      <a:pPr marL="58738" indent="-58738" fontAlgn="auto">
                        <a:spcAft>
                          <a:spcPts val="0"/>
                        </a:spcAft>
                        <a:tabLst/>
                        <a:defRPr/>
                      </a:pPr>
                      <a:r>
                        <a:rPr lang="en-GB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Clostridium botulinum and perfringens </a:t>
                      </a:r>
                    </a:p>
                    <a:p>
                      <a:pPr marL="514350" indent="-514350" fontAlgn="auto">
                        <a:spcAft>
                          <a:spcPts val="0"/>
                        </a:spcAft>
                        <a:defRPr/>
                      </a:pPr>
                      <a:r>
                        <a:rPr lang="en-GB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Shigella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600175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B71452D-C18A-4623-A16E-6F983BD64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13189"/>
              </p:ext>
            </p:extLst>
          </p:nvPr>
        </p:nvGraphicFramePr>
        <p:xfrm>
          <a:off x="3756306" y="908720"/>
          <a:ext cx="2962671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2671">
                  <a:extLst>
                    <a:ext uri="{9D8B030D-6E8A-4147-A177-3AD203B41FA5}">
                      <a16:colId xmlns:a16="http://schemas.microsoft.com/office/drawing/2014/main" val="180795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Viral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91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rotaviruses and others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928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hepatitis viruses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6656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ctr"/>
            <a:r>
              <a:rPr lang="en-GB" sz="39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algn="just"/>
            <a:endParaRPr lang="en-GB" sz="3200" dirty="0"/>
          </a:p>
          <a:p>
            <a:pPr algn="just"/>
            <a:r>
              <a:rPr lang="en-GB" sz="3200" dirty="0"/>
              <a:t>Two further live-attenuated/Live oral rotavirus vaccines (</a:t>
            </a:r>
            <a:r>
              <a:rPr lang="en-GB" sz="3200" dirty="0" err="1"/>
              <a:t>Rotarix</a:t>
            </a:r>
            <a:r>
              <a:rPr lang="en-GB" sz="3200" dirty="0"/>
              <a:t> and </a:t>
            </a:r>
            <a:r>
              <a:rPr lang="en-GB" sz="3200" dirty="0" err="1"/>
              <a:t>RotaTeq</a:t>
            </a:r>
            <a:r>
              <a:rPr lang="en-GB" sz="3200" dirty="0"/>
              <a:t>)</a:t>
            </a:r>
          </a:p>
          <a:p>
            <a:pPr algn="just"/>
            <a:r>
              <a:rPr lang="en-GB" sz="3200" dirty="0"/>
              <a:t> both appear to be safe with respect to intussusception. </a:t>
            </a:r>
          </a:p>
          <a:p>
            <a:pPr algn="just"/>
            <a:r>
              <a:rPr lang="en-GB" sz="3200" dirty="0"/>
              <a:t> vaccines are licensed for global use by FDA </a:t>
            </a:r>
          </a:p>
          <a:p>
            <a:pPr algn="just"/>
            <a:r>
              <a:rPr lang="en-GB" sz="3200" dirty="0"/>
              <a:t>Given at age of 6 weeks-32 weeks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83366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Adenoviruses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GB" sz="4000" dirty="0"/>
              <a:t>Adenoviruses serotypes 40 &amp; 41: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4000" dirty="0"/>
              <a:t>Adenoviruses are second to rotaviruses in causing diarrhoea 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4000" dirty="0"/>
              <a:t>Incubation period 8-10 days 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4000" dirty="0"/>
              <a:t>Diarrhoea last longer than Rotaviruses but tends to be milder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662880" y="59634"/>
            <a:ext cx="8229600" cy="634082"/>
          </a:xfrm>
        </p:spPr>
        <p:txBody>
          <a:bodyPr/>
          <a:lstStyle/>
          <a:p>
            <a:r>
              <a:rPr lang="en-GB" sz="3600" b="1" i="1" dirty="0">
                <a:solidFill>
                  <a:srgbClr val="7030A0"/>
                </a:solidFill>
              </a:rPr>
              <a:t>Caliciviruses / noroviruses &amp; </a:t>
            </a:r>
            <a:r>
              <a:rPr lang="en-GB" sz="3600" b="1" i="1" dirty="0" err="1">
                <a:solidFill>
                  <a:srgbClr val="7030A0"/>
                </a:solidFill>
              </a:rPr>
              <a:t>sapoviruses</a:t>
            </a:r>
            <a:endParaRPr lang="en-GB" sz="3600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GB" sz="3200" dirty="0"/>
              <a:t>General background:</a:t>
            </a:r>
            <a:endParaRPr lang="en-GB" sz="2800" dirty="0"/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 err="1"/>
              <a:t>Caliciviruses</a:t>
            </a:r>
            <a:r>
              <a:rPr lang="en-GB" sz="2800" dirty="0"/>
              <a:t> are nonenveloped with an </a:t>
            </a:r>
            <a:r>
              <a:rPr lang="en-GB" sz="2800" dirty="0" err="1"/>
              <a:t>icosahedral</a:t>
            </a:r>
            <a:r>
              <a:rPr lang="en-GB" sz="2800" dirty="0"/>
              <a:t> capsid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/>
              <a:t>+ss RNA without a polymerase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 err="1"/>
              <a:t>sapo</a:t>
            </a:r>
            <a:r>
              <a:rPr lang="en-GB" sz="2800" dirty="0"/>
              <a:t> and </a:t>
            </a:r>
            <a:r>
              <a:rPr lang="en-GB" sz="2800" dirty="0" err="1"/>
              <a:t>norovirus</a:t>
            </a:r>
            <a:r>
              <a:rPr lang="en-GB" sz="2800" dirty="0"/>
              <a:t> Replicate in the cytoplasm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 err="1"/>
              <a:t>Sapo</a:t>
            </a:r>
            <a:r>
              <a:rPr lang="en-GB" sz="2800" dirty="0"/>
              <a:t> and noroviruses have approximately 5 and 12 antigenic strains respectively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 err="1"/>
              <a:t>Sapovirus</a:t>
            </a:r>
            <a:r>
              <a:rPr lang="en-GB" sz="2800" dirty="0"/>
              <a:t> transmitted by faecal oral route, while </a:t>
            </a:r>
            <a:r>
              <a:rPr lang="en-GB" sz="2800" dirty="0" err="1"/>
              <a:t>norovirus</a:t>
            </a:r>
            <a:r>
              <a:rPr lang="en-GB" sz="2800" dirty="0"/>
              <a:t> routes can be faecal oral and airborne (inhalation of vomit, faecal material bed-linen or nappies) Both have similar host range &gt; human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i="1" dirty="0" err="1">
                <a:solidFill>
                  <a:srgbClr val="7030A0"/>
                </a:solidFill>
              </a:rPr>
              <a:t>Caliciviruses</a:t>
            </a:r>
            <a:r>
              <a:rPr lang="en-GB" sz="4000" b="1" i="1" dirty="0">
                <a:solidFill>
                  <a:srgbClr val="7030A0"/>
                </a:solidFill>
              </a:rPr>
              <a:t> / </a:t>
            </a:r>
            <a:r>
              <a:rPr lang="en-GB" sz="4000" b="1" i="1" dirty="0" err="1">
                <a:solidFill>
                  <a:srgbClr val="7030A0"/>
                </a:solidFill>
              </a:rPr>
              <a:t>noroviruses</a:t>
            </a:r>
            <a:r>
              <a:rPr lang="en-GB" sz="4000" b="1" i="1" dirty="0">
                <a:solidFill>
                  <a:srgbClr val="7030A0"/>
                </a:solidFill>
              </a:rPr>
              <a:t> &amp; </a:t>
            </a:r>
            <a:r>
              <a:rPr lang="en-GB" sz="4000" b="1" i="1" dirty="0" err="1">
                <a:solidFill>
                  <a:srgbClr val="7030A0"/>
                </a:solidFill>
              </a:rPr>
              <a:t>sapoviruses</a:t>
            </a:r>
            <a:endParaRPr lang="en-GB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19" y="634082"/>
            <a:ext cx="8496944" cy="5760640"/>
          </a:xfrm>
        </p:spPr>
        <p:txBody>
          <a:bodyPr rtlCol="0">
            <a:noAutofit/>
          </a:bodyPr>
          <a:lstStyle/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800" dirty="0">
                <a:solidFill>
                  <a:srgbClr val="FF0000"/>
                </a:solidFill>
              </a:rPr>
              <a:t>Pathogenesis:</a:t>
            </a:r>
          </a:p>
          <a:p>
            <a:pPr algn="just">
              <a:defRPr/>
            </a:pPr>
            <a:r>
              <a:rPr lang="en-GB" sz="2800" dirty="0"/>
              <a:t>Infects the proximal part of small intestine, mainly jejunum</a:t>
            </a:r>
          </a:p>
          <a:p>
            <a:pPr algn="just">
              <a:defRPr/>
            </a:pPr>
            <a:r>
              <a:rPr lang="en-GB" sz="2800" dirty="0"/>
              <a:t>Broadening and blunting of villi in the proximal part of the small Intestine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800" dirty="0"/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800" dirty="0">
                <a:solidFill>
                  <a:srgbClr val="FF0000"/>
                </a:solidFill>
              </a:rPr>
              <a:t>Clinically: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/>
              <a:t>The incubation period is between 12 and 72 h.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/>
              <a:t>Abdominal pain and vomiting which can be projectile (winter vomiting disease)</a:t>
            </a:r>
          </a:p>
          <a:p>
            <a:pPr marL="514350" indent="-514350" algn="just" fontAlgn="auto">
              <a:spcAft>
                <a:spcPts val="0"/>
              </a:spcAft>
              <a:defRPr/>
            </a:pPr>
            <a:r>
              <a:rPr lang="en-GB" sz="2800" dirty="0"/>
              <a:t>Some times: 'gastric flu' (i.e. diarrhoea, headache, fever, aching limbs and malaise)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6064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n-GB" sz="2800" dirty="0"/>
              <a:t>The norovirus is highly infectious and can lead to serious outbreaks in hospitals and community (infectious dose is &lt; 100 virions)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800" dirty="0"/>
              <a:t>Clinical symptoms usually resolve in 1-4 days.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en-GB" sz="2800" dirty="0"/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en-GB" sz="2800" dirty="0"/>
              <a:t>Diagnosis: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800" dirty="0"/>
              <a:t>Stool / blood sample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800" dirty="0"/>
              <a:t>Electron microscope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800" dirty="0"/>
              <a:t>ELISA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800" dirty="0"/>
              <a:t>RT-PCR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en-GB" sz="2800" dirty="0"/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en-GB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EDDB67-58E5-4179-B7A1-29EA2BE34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i="1" dirty="0" err="1">
                <a:solidFill>
                  <a:srgbClr val="7030A0"/>
                </a:solidFill>
              </a:rPr>
              <a:t>Caliciviruses</a:t>
            </a:r>
            <a:r>
              <a:rPr lang="en-GB" sz="4000" b="1" i="1" dirty="0">
                <a:solidFill>
                  <a:srgbClr val="7030A0"/>
                </a:solidFill>
              </a:rPr>
              <a:t> / </a:t>
            </a:r>
            <a:r>
              <a:rPr lang="en-GB" sz="4000" b="1" i="1" dirty="0" err="1">
                <a:solidFill>
                  <a:srgbClr val="7030A0"/>
                </a:solidFill>
              </a:rPr>
              <a:t>noroviruses</a:t>
            </a:r>
            <a:r>
              <a:rPr lang="en-GB" sz="4000" b="1" i="1" dirty="0">
                <a:solidFill>
                  <a:srgbClr val="7030A0"/>
                </a:solidFill>
              </a:rPr>
              <a:t> &amp; </a:t>
            </a:r>
            <a:r>
              <a:rPr lang="en-GB" sz="4000" b="1" i="1" dirty="0" err="1">
                <a:solidFill>
                  <a:srgbClr val="7030A0"/>
                </a:solidFill>
              </a:rPr>
              <a:t>sapoviruses</a:t>
            </a:r>
            <a:endParaRPr lang="en-GB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3600" b="1" i="1" dirty="0" err="1"/>
              <a:t>Caliciviruses</a:t>
            </a:r>
            <a:r>
              <a:rPr lang="en-GB" sz="3600" b="1" i="1" dirty="0"/>
              <a:t> / </a:t>
            </a:r>
            <a:r>
              <a:rPr lang="en-GB" sz="3600" b="1" i="1" dirty="0" err="1"/>
              <a:t>noroviruses</a:t>
            </a:r>
            <a:r>
              <a:rPr lang="en-GB" sz="3600" b="1" i="1" dirty="0"/>
              <a:t> &amp; </a:t>
            </a:r>
            <a:r>
              <a:rPr lang="en-GB" sz="3600" b="1" i="1" dirty="0" err="1"/>
              <a:t>sapoviruses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GB" sz="2400" dirty="0"/>
              <a:t>Control: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400" dirty="0"/>
              <a:t>Staff who develop or have had symptoms such as diarrhoea and/or vomiting should be excluded from work until 48 h after recovery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400" dirty="0"/>
              <a:t>If kitchen or adjacent areas have been fouled (e.g. by </a:t>
            </a:r>
            <a:r>
              <a:rPr lang="en-GB" sz="2400" dirty="0" err="1"/>
              <a:t>vomitus</a:t>
            </a:r>
            <a:r>
              <a:rPr lang="en-GB" sz="2400" dirty="0"/>
              <a:t>) then: 1. the area should be thoroughly cleaned and disinfected with a 10 000 </a:t>
            </a:r>
            <a:r>
              <a:rPr lang="en-GB" sz="2400" dirty="0" err="1"/>
              <a:t>ppm</a:t>
            </a:r>
            <a:r>
              <a:rPr lang="en-GB" sz="2400" dirty="0"/>
              <a:t> hypochlorite solution, and 2: all food to be eaten uncooked should be destroyed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400" dirty="0"/>
              <a:t>The importance of hygienic practices, particularly hand-washing, should be reinforced.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400" dirty="0"/>
              <a:t>High-risk foods such as shellfish / food to be eaten raw should be excluded from the kitchen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GB" sz="2400" dirty="0"/>
              <a:t>Unnecessary kitchen traffic should be stopped: the kitchen should not be used as a short cut for other staff, particularly during an outbreak.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 rtlCol="0">
            <a:normAutofit/>
          </a:bodyPr>
          <a:lstStyle/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400" dirty="0"/>
              <a:t>Additional measures in a hospital outbreak: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dirty="0"/>
              <a:t>Ensure that both bacteriological and </a:t>
            </a:r>
            <a:r>
              <a:rPr lang="en-GB" sz="2400" dirty="0" err="1"/>
              <a:t>virological</a:t>
            </a:r>
            <a:r>
              <a:rPr lang="en-GB" sz="2400" dirty="0"/>
              <a:t> investigations are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400" dirty="0"/>
              <a:t>initiated at the same time.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4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sz="2400" dirty="0"/>
              <a:t>Whenever possible, affected patients should be isolated and infected nursing, medical and support staff excluded from work.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GB" sz="24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sz="2400" dirty="0"/>
              <a:t>Some outbreaks it may be necessary to close wards to new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400" dirty="0"/>
              <a:t>Admissions until all patients have stopped excreting virus and no new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400" dirty="0"/>
              <a:t>cases have occurred for a period of 72 h.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4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sz="2400" dirty="0"/>
              <a:t>Staff movement from affected to unaffected wards should be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400" dirty="0"/>
              <a:t>restricted, group activities stopped and visits by children discouraged.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DB57D6-0729-4FEC-AA0F-F104A709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i="1" dirty="0" err="1">
                <a:solidFill>
                  <a:srgbClr val="7030A0"/>
                </a:solidFill>
              </a:rPr>
              <a:t>Caliciviruses</a:t>
            </a:r>
            <a:r>
              <a:rPr lang="en-GB" sz="4000" b="1" i="1" dirty="0">
                <a:solidFill>
                  <a:srgbClr val="7030A0"/>
                </a:solidFill>
              </a:rPr>
              <a:t> / </a:t>
            </a:r>
            <a:r>
              <a:rPr lang="en-GB" sz="4000" b="1" i="1" dirty="0" err="1">
                <a:solidFill>
                  <a:srgbClr val="7030A0"/>
                </a:solidFill>
              </a:rPr>
              <a:t>noroviruses</a:t>
            </a:r>
            <a:r>
              <a:rPr lang="en-GB" sz="4000" b="1" i="1" dirty="0">
                <a:solidFill>
                  <a:srgbClr val="7030A0"/>
                </a:solidFill>
              </a:rPr>
              <a:t> &amp; </a:t>
            </a:r>
            <a:r>
              <a:rPr lang="en-GB" sz="4000" b="1" i="1" dirty="0" err="1">
                <a:solidFill>
                  <a:srgbClr val="7030A0"/>
                </a:solidFill>
              </a:rPr>
              <a:t>sapoviruses</a:t>
            </a:r>
            <a:endParaRPr lang="en-GB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67B5-4B97-4B93-BF6E-A087EB898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449" y="44624"/>
            <a:ext cx="7886700" cy="90363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Bacterial vs. viral gastroenteritis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0E3FE2-6AEF-4998-A177-2284A4E5B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36891"/>
              </p:ext>
            </p:extLst>
          </p:nvPr>
        </p:nvGraphicFramePr>
        <p:xfrm>
          <a:off x="601653" y="2060848"/>
          <a:ext cx="7886700" cy="3718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147577960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866129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Bacterial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Viral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990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Tend to affect children &gt;2 years of 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Viral Tend to affect children &lt;2 years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39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Blood often present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Blood absent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52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Fecal leukocytes often present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Fecal leukocytes absent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46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 May be associated with travel, exposure to animals, consumption of meat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Not often associated with travel, animals, or meat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17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accounts for 10-20% of cases 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accounts for 70-90% of cases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275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13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7755"/>
            <a:ext cx="8229600" cy="63408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7030A0"/>
                </a:solidFill>
              </a:rPr>
              <a:t>Gastrointestinal Tract</a:t>
            </a:r>
            <a:endParaRPr lang="ar-JO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03845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rgbClr val="FF0000"/>
                </a:solidFill>
              </a:rPr>
              <a:t>Pathology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sz="2400" dirty="0"/>
              <a:t>Host - pathogen factors</a:t>
            </a:r>
          </a:p>
          <a:p>
            <a:pPr algn="just"/>
            <a:r>
              <a:rPr lang="en-US" sz="2400" dirty="0"/>
              <a:t>Viruses: destroy villous epithelial leading to decreased water and electrolytes absorption</a:t>
            </a:r>
          </a:p>
          <a:p>
            <a:pPr algn="just"/>
            <a:r>
              <a:rPr lang="en-US" sz="2400" dirty="0"/>
              <a:t>Bacteria: epithelial damage and/or toxin production</a:t>
            </a:r>
            <a:endParaRPr lang="ar-JO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20695"/>
            <a:ext cx="7632848" cy="634082"/>
          </a:xfrm>
        </p:spPr>
        <p:txBody>
          <a:bodyPr/>
          <a:lstStyle/>
          <a:p>
            <a:pPr algn="r"/>
            <a:r>
              <a:rPr lang="en-US" sz="3600" b="1" dirty="0">
                <a:solidFill>
                  <a:srgbClr val="7030A0"/>
                </a:solidFill>
              </a:rPr>
              <a:t>General principles in GIT infections</a:t>
            </a:r>
            <a:endParaRPr lang="ar-JO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20278"/>
            <a:ext cx="3970784" cy="521744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rgbClr val="FF0000"/>
                </a:solidFill>
              </a:rPr>
              <a:t>Diagnosis:</a:t>
            </a:r>
          </a:p>
          <a:p>
            <a:pPr algn="just"/>
            <a:r>
              <a:rPr lang="en-US" sz="2400" dirty="0"/>
              <a:t>History:</a:t>
            </a:r>
          </a:p>
          <a:p>
            <a:pPr algn="just"/>
            <a:r>
              <a:rPr lang="en-US" sz="2400" dirty="0"/>
              <a:t>Travel,  recently eaten food, contacts, underlying illnesses, antibiotic exposure</a:t>
            </a:r>
          </a:p>
          <a:p>
            <a:pPr algn="just"/>
            <a:r>
              <a:rPr lang="en-US" sz="2400" dirty="0"/>
              <a:t>Examination:</a:t>
            </a:r>
          </a:p>
          <a:p>
            <a:pPr algn="just"/>
            <a:r>
              <a:rPr lang="en-US" sz="2400" dirty="0"/>
              <a:t>Vital signs and systemic examination</a:t>
            </a:r>
          </a:p>
          <a:p>
            <a:pPr algn="just"/>
            <a:r>
              <a:rPr lang="en-US" sz="2400" dirty="0"/>
              <a:t>Assessing dehydration level</a:t>
            </a:r>
          </a:p>
          <a:p>
            <a:pPr algn="just"/>
            <a:r>
              <a:rPr lang="en-US" sz="2400" dirty="0"/>
              <a:t>Laboratory diagnosis</a:t>
            </a:r>
          </a:p>
          <a:p>
            <a:pPr algn="just"/>
            <a:r>
              <a:rPr lang="en-US" sz="2400" dirty="0"/>
              <a:t>Treatment: Supportive ± antibiotics  </a:t>
            </a:r>
            <a:endParaRPr lang="ar-JO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48A9B00-CD19-454E-B5B5-DE4E26B18E25}"/>
              </a:ext>
            </a:extLst>
          </p:cNvPr>
          <p:cNvSpPr txBox="1">
            <a:spLocks/>
          </p:cNvSpPr>
          <p:nvPr/>
        </p:nvSpPr>
        <p:spPr>
          <a:xfrm>
            <a:off x="4716018" y="852784"/>
            <a:ext cx="3970784" cy="52174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</a:rPr>
              <a:t>Manifestations:</a:t>
            </a:r>
          </a:p>
          <a:p>
            <a:pPr algn="just"/>
            <a:r>
              <a:rPr lang="en-US" sz="2400" dirty="0"/>
              <a:t>Asymptomatic</a:t>
            </a:r>
          </a:p>
          <a:p>
            <a:pPr algn="just"/>
            <a:r>
              <a:rPr lang="en-US" sz="2400" dirty="0"/>
              <a:t>Symptomatic: mild to severe</a:t>
            </a:r>
          </a:p>
          <a:p>
            <a:pPr algn="just"/>
            <a:r>
              <a:rPr lang="en-US" sz="2400" dirty="0"/>
              <a:t>Gastroenteritis ± systemic manifestations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/>
              <a:t>Diarrhoea</a:t>
            </a:r>
            <a:r>
              <a:rPr lang="en-US" sz="2400" dirty="0"/>
              <a:t>: </a:t>
            </a:r>
          </a:p>
          <a:p>
            <a:pPr marL="58738" indent="-58738" algn="just">
              <a:buFont typeface="Arial" panose="020B0604020202020204" pitchFamily="34" charset="0"/>
              <a:buNone/>
            </a:pPr>
            <a:r>
              <a:rPr lang="en-US" sz="2400" dirty="0"/>
              <a:t>having three or more loose or liquid stools per day, or as having more stools than is normal for that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dirty="0">
                <a:solidFill>
                  <a:srgbClr val="FF0000"/>
                </a:solidFill>
              </a:rPr>
              <a:t>Small bowel </a:t>
            </a:r>
            <a:r>
              <a:rPr lang="en-US" sz="2800" dirty="0" err="1">
                <a:solidFill>
                  <a:srgbClr val="FF0000"/>
                </a:solidFill>
              </a:rPr>
              <a:t>diarrhoea</a:t>
            </a:r>
            <a:r>
              <a:rPr lang="en-US" sz="2800" dirty="0"/>
              <a:t>: large volume, watery, less frequent, painless stools. Blood and WBCs are rare. Pain is mid-abdominal.</a:t>
            </a:r>
          </a:p>
          <a:p>
            <a:pPr algn="just" eaLnBrk="1" hangingPunct="1"/>
            <a:endParaRPr lang="en-US" sz="2800" dirty="0"/>
          </a:p>
          <a:p>
            <a:pPr algn="just" eaLnBrk="1" hangingPunct="1"/>
            <a:r>
              <a:rPr lang="en-US" sz="2800" dirty="0">
                <a:solidFill>
                  <a:srgbClr val="FF0000"/>
                </a:solidFill>
              </a:rPr>
              <a:t>Large bowel </a:t>
            </a:r>
            <a:r>
              <a:rPr lang="en-US" sz="2800" dirty="0" err="1">
                <a:solidFill>
                  <a:srgbClr val="FF0000"/>
                </a:solidFill>
              </a:rPr>
              <a:t>diarrhoea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/>
              <a:t>small volume, often mucoid, more frequent, painful stools. Blood and WBCs are common. Pain is lower-abdominal (left lower quadrant)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888FD1-1AB6-416E-AC68-85D45BAF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5114"/>
            <a:ext cx="7632848" cy="634082"/>
          </a:xfrm>
        </p:spPr>
        <p:txBody>
          <a:bodyPr/>
          <a:lstStyle/>
          <a:p>
            <a:pPr algn="r"/>
            <a:r>
              <a:rPr lang="en-US" sz="3600" b="1" dirty="0">
                <a:solidFill>
                  <a:srgbClr val="7030A0"/>
                </a:solidFill>
              </a:rPr>
              <a:t>General principles in GIT infections</a:t>
            </a:r>
            <a:endParaRPr lang="ar-JO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21196" y="111808"/>
            <a:ext cx="8229600" cy="796911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</a:t>
            </a:r>
            <a:endParaRPr lang="en-GB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rmAutofit/>
          </a:bodyPr>
          <a:lstStyle/>
          <a:p>
            <a:pPr algn="just"/>
            <a:r>
              <a:rPr lang="en-GB" sz="3200" dirty="0"/>
              <a:t>The cardinal disease syndrome is acute gastro-enteritis, which is usually </a:t>
            </a:r>
            <a:r>
              <a:rPr lang="en-GB" sz="3200" dirty="0">
                <a:solidFill>
                  <a:srgbClr val="7030A0"/>
                </a:solidFill>
              </a:rPr>
              <a:t>mild</a:t>
            </a:r>
            <a:r>
              <a:rPr lang="en-GB" sz="3200" dirty="0"/>
              <a:t> to moderately severe among children in </a:t>
            </a:r>
            <a:r>
              <a:rPr lang="en-GB" sz="3200" dirty="0">
                <a:solidFill>
                  <a:srgbClr val="7030A0"/>
                </a:solidFill>
              </a:rPr>
              <a:t>developed countries </a:t>
            </a:r>
            <a:r>
              <a:rPr lang="en-GB" sz="3200" dirty="0"/>
              <a:t>but can be very severe and associated with </a:t>
            </a:r>
            <a:r>
              <a:rPr lang="en-GB" sz="3200" dirty="0">
                <a:solidFill>
                  <a:srgbClr val="7030A0"/>
                </a:solidFill>
              </a:rPr>
              <a:t>high mortality rates in developing countries.</a:t>
            </a:r>
          </a:p>
          <a:p>
            <a:pPr algn="just">
              <a:buNone/>
            </a:pPr>
            <a:r>
              <a:rPr lang="en-GB" sz="3200" dirty="0"/>
              <a:t> </a:t>
            </a:r>
          </a:p>
          <a:p>
            <a:pPr algn="just"/>
            <a:r>
              <a:rPr lang="en-GB" sz="3200" dirty="0"/>
              <a:t>Rotaviruses also cause diarrhoea in the young of a wide variety of birds and mammals including cattle, sheep, goat, horses, pigs, dogs, cats and mice, and also rabbits, monkeys and many others.</a:t>
            </a:r>
          </a:p>
          <a:p>
            <a:pPr algn="just">
              <a:buNone/>
            </a:pPr>
            <a:r>
              <a:rPr lang="en-GB" sz="3200" dirty="0"/>
              <a:t> 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4464496" cy="5760640"/>
          </a:xfrm>
        </p:spPr>
        <p:txBody>
          <a:bodyPr rtlCol="0">
            <a:normAutofit/>
          </a:bodyPr>
          <a:lstStyle/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n-GB" sz="2400" b="1" dirty="0">
                <a:solidFill>
                  <a:srgbClr val="FF0000"/>
                </a:solidFill>
              </a:rPr>
              <a:t>Characteristics</a:t>
            </a:r>
            <a:r>
              <a:rPr lang="en-GB" sz="2400" dirty="0"/>
              <a:t>:</a:t>
            </a:r>
          </a:p>
          <a:p>
            <a:pPr algn="just"/>
            <a:r>
              <a:rPr lang="en-GB" sz="2400" dirty="0"/>
              <a:t>Belongs to </a:t>
            </a:r>
            <a:r>
              <a:rPr lang="en-GB" sz="2400" dirty="0" err="1"/>
              <a:t>Reoviruses</a:t>
            </a:r>
            <a:endParaRPr lang="en-GB" sz="2400" dirty="0"/>
          </a:p>
          <a:p>
            <a:pPr algn="just"/>
            <a:r>
              <a:rPr lang="en-GB" sz="2400" dirty="0"/>
              <a:t>Has characteristic double-shelled capsid (inner and outer layer), which in electron micrographs look like spokes grouped around the hub of a wheel (the Latin word, </a:t>
            </a:r>
            <a:r>
              <a:rPr lang="en-GB" sz="2400" i="1" dirty="0"/>
              <a:t>rota</a:t>
            </a:r>
            <a:r>
              <a:rPr lang="en-GB" sz="2400" dirty="0"/>
              <a:t>, means wheel) </a:t>
            </a:r>
          </a:p>
          <a:p>
            <a:pPr algn="just"/>
            <a:r>
              <a:rPr lang="en-GB" sz="2400" dirty="0"/>
              <a:t> Non-enveloped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400" dirty="0"/>
              <a:t>Genome  </a:t>
            </a:r>
          </a:p>
          <a:p>
            <a:pPr algn="just"/>
            <a:r>
              <a:rPr lang="en-GB" sz="2400" dirty="0"/>
              <a:t>Double stranded RNA genome, 11 segments, RNA polymerase, non-enveloped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3023" y="260648"/>
            <a:ext cx="3446102" cy="290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C0A6A6C-DBC8-4DA0-A631-93E8E5291C61}"/>
              </a:ext>
            </a:extLst>
          </p:cNvPr>
          <p:cNvSpPr txBox="1">
            <a:spLocks/>
          </p:cNvSpPr>
          <p:nvPr/>
        </p:nvSpPr>
        <p:spPr>
          <a:xfrm>
            <a:off x="421196" y="111808"/>
            <a:ext cx="8229600" cy="796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</a:t>
            </a:r>
            <a:endParaRPr lang="en-GB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" name="Picture 2" descr="When should I replace my wheel bearings? Avoid a wheel write-off with these  simple checks | road.cc">
            <a:extLst>
              <a:ext uri="{FF2B5EF4-FFF2-40B4-BE49-F238E27FC236}">
                <a16:creationId xmlns:a16="http://schemas.microsoft.com/office/drawing/2014/main" id="{459A0B21-14D8-4035-94C3-CF66E2422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048" y="3325233"/>
            <a:ext cx="2881748" cy="187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3A8603-C5D1-4162-B6C2-FC4A1BCE91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5598" y="5197717"/>
            <a:ext cx="1780952" cy="1467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4968552" cy="5760640"/>
          </a:xfrm>
        </p:spPr>
        <p:txBody>
          <a:bodyPr rtlCol="0">
            <a:normAutofit/>
          </a:bodyPr>
          <a:lstStyle/>
          <a:p>
            <a:pPr algn="just"/>
            <a:r>
              <a:rPr lang="en-GB" sz="2400" dirty="0"/>
              <a:t>Generally, each genome segment codes for only one virus-specific protein (VP). </a:t>
            </a:r>
          </a:p>
          <a:p>
            <a:pPr algn="just"/>
            <a:r>
              <a:rPr lang="en-GB" sz="2400" dirty="0"/>
              <a:t>RNA segment 6 codes for the inner capsid proteins.</a:t>
            </a:r>
          </a:p>
          <a:p>
            <a:pPr algn="just"/>
            <a:r>
              <a:rPr lang="en-GB" sz="2400" dirty="0"/>
              <a:t>VP6 carries epitopes specifying groups and subgroups.</a:t>
            </a:r>
          </a:p>
          <a:p>
            <a:pPr algn="just"/>
            <a:r>
              <a:rPr lang="en-GB" sz="2400" dirty="0"/>
              <a:t>To date, seven different groups (A-G) have been identified.</a:t>
            </a:r>
          </a:p>
          <a:p>
            <a:pPr algn="just"/>
            <a:r>
              <a:rPr lang="en-GB" sz="2400" dirty="0"/>
              <a:t>Only groups A, B and C have been associated with human illness. </a:t>
            </a:r>
          </a:p>
          <a:p>
            <a:pPr algn="just"/>
            <a:r>
              <a:rPr lang="en-GB" sz="2400" dirty="0"/>
              <a:t>Group A rotavirus, or </a:t>
            </a:r>
            <a:r>
              <a:rPr lang="en-GB" sz="2400" i="1" dirty="0"/>
              <a:t>Rotavirus A</a:t>
            </a:r>
            <a:r>
              <a:rPr lang="en-GB" sz="2400" dirty="0"/>
              <a:t>, is responsible for the vast majority of human rotavirus infections (mostly children).  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en-GB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897A61-C9E6-4006-96BB-5897A9C5A4E0}"/>
              </a:ext>
            </a:extLst>
          </p:cNvPr>
          <p:cNvSpPr txBox="1">
            <a:spLocks/>
          </p:cNvSpPr>
          <p:nvPr/>
        </p:nvSpPr>
        <p:spPr>
          <a:xfrm>
            <a:off x="421196" y="111808"/>
            <a:ext cx="8229600" cy="796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</a:t>
            </a:r>
            <a:endParaRPr lang="en-GB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4E1B6-595C-4CAC-B113-5D877D68A57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773527"/>
            <a:ext cx="4032448" cy="41719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22B3DC-C7C0-4864-A5B9-C9140A78EE5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5756" y="3316510"/>
            <a:ext cx="436724" cy="224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21196" y="116023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Rotaviruses /epidemiology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rtlCol="0">
            <a:noAutofit/>
          </a:bodyPr>
          <a:lstStyle/>
          <a:p>
            <a:pPr algn="just"/>
            <a:r>
              <a:rPr lang="en-GB" sz="2800" dirty="0"/>
              <a:t>Worldwide infections, but the vast majority of deaths occur in children in developing countries.</a:t>
            </a:r>
          </a:p>
          <a:p>
            <a:pPr algn="just"/>
            <a:r>
              <a:rPr lang="en-GB" sz="2800" dirty="0"/>
              <a:t>About 2 million children under 5 years die from diarrhoeal disease in developing countries each year, and rotavirus accounts for about 40% of these deaths </a:t>
            </a:r>
          </a:p>
          <a:p>
            <a:pPr algn="just"/>
            <a:r>
              <a:rPr lang="en-GB" sz="2800" dirty="0"/>
              <a:t>By the age of 5 years, virtually all children have been infected with rotavirus.</a:t>
            </a:r>
          </a:p>
          <a:p>
            <a:pPr algn="just"/>
            <a:r>
              <a:rPr lang="en-US" sz="2800" dirty="0"/>
              <a:t>The most severe disease occurs among children 3-24 months of age</a:t>
            </a:r>
            <a:endParaRPr lang="en-GB" sz="2800" dirty="0"/>
          </a:p>
          <a:p>
            <a:pPr algn="just"/>
            <a:r>
              <a:rPr lang="en-GB" sz="2800" dirty="0"/>
              <a:t>Only a few virus particles (~100 particles) are sufficient to cause disease in the susceptible host. </a:t>
            </a:r>
          </a:p>
          <a:p>
            <a:pPr algn="just"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9" ma:contentTypeDescription="Create a new document." ma:contentTypeScope="" ma:versionID="d3892fa1bde7b531f7fa0a790ea43488">
  <xsd:schema xmlns:xsd="http://www.w3.org/2001/XMLSchema" xmlns:xs="http://www.w3.org/2001/XMLSchema" xmlns:p="http://schemas.microsoft.com/office/2006/metadata/properties" xmlns:ns2="3ae45523-5a85-45e7-8008-accd3c84eec0" xmlns:ns3="5b9ef952-99af-4d0a-b2f4-0e3827503894" targetNamespace="http://schemas.microsoft.com/office/2006/metadata/properties" ma:root="true" ma:fieldsID="d840f164b99fee1144f69857238fa762" ns2:_="" ns3:_="">
    <xsd:import namespace="3ae45523-5a85-45e7-8008-accd3c84eec0"/>
    <xsd:import namespace="5b9ef952-99af-4d0a-b2f4-0e38275038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ef952-99af-4d0a-b2f4-0e382750389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92bc8bc-752c-41c2-a696-5d2463662cd4}" ma:internalName="TaxCatchAll" ma:showField="CatchAllData" ma:web="5b9ef952-99af-4d0a-b2f4-0e38275038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9ef952-99af-4d0a-b2f4-0e3827503894" xsi:nil="true"/>
    <lcf76f155ced4ddcb4097134ff3c332f xmlns="3ae45523-5a85-45e7-8008-accd3c84ee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492F80-E204-4DA3-99E4-BFC7522C786C}"/>
</file>

<file path=customXml/itemProps2.xml><?xml version="1.0" encoding="utf-8"?>
<ds:datastoreItem xmlns:ds="http://schemas.openxmlformats.org/officeDocument/2006/customXml" ds:itemID="{8351D81E-BD74-417D-96E3-E2567A0F34F3}"/>
</file>

<file path=customXml/itemProps3.xml><?xml version="1.0" encoding="utf-8"?>
<ds:datastoreItem xmlns:ds="http://schemas.openxmlformats.org/officeDocument/2006/customXml" ds:itemID="{51C85BE7-C97C-457D-AAF6-8622ED063B7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3479</TotalTime>
  <Words>1753</Words>
  <Application>Microsoft Office PowerPoint</Application>
  <PresentationFormat>On-screen Show (4:3)</PresentationFormat>
  <Paragraphs>217</Paragraphs>
  <Slides>27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Century Schoolbook</vt:lpstr>
      <vt:lpstr>Wingdings</vt:lpstr>
      <vt:lpstr>Office Theme</vt:lpstr>
      <vt:lpstr>GIT Module  2021-2022  (Rotaviruses, Caliciviruses, Adenoviruses)</vt:lpstr>
      <vt:lpstr>GIT infections</vt:lpstr>
      <vt:lpstr>Gastrointestinal Tract</vt:lpstr>
      <vt:lpstr>General principles in GIT infections</vt:lpstr>
      <vt:lpstr>General principles in GIT infections</vt:lpstr>
      <vt:lpstr>Rotaviruses</vt:lpstr>
      <vt:lpstr>PowerPoint Presentation</vt:lpstr>
      <vt:lpstr>PowerPoint Presentation</vt:lpstr>
      <vt:lpstr>Rotaviruses /epidemiology</vt:lpstr>
      <vt:lpstr>PowerPoint Presentation</vt:lpstr>
      <vt:lpstr> Rotaviruses/Pathogenesis and immunity  </vt:lpstr>
      <vt:lpstr>PowerPoint Presentation</vt:lpstr>
      <vt:lpstr> Rotaviruses/Pathogenesis and immunity  </vt:lpstr>
      <vt:lpstr> Rotaviruses/Pathogenesis and immunity  </vt:lpstr>
      <vt:lpstr> Rotaviruses/Pathogenesis and immunity  </vt:lpstr>
      <vt:lpstr>Rotaviruses / clinically</vt:lpstr>
      <vt:lpstr>Rotaviruses / lab. diagnosis</vt:lpstr>
      <vt:lpstr>Rotaviruses / treatment</vt:lpstr>
      <vt:lpstr>Rotaviruses / control</vt:lpstr>
      <vt:lpstr>Rotaviruses / control</vt:lpstr>
      <vt:lpstr>Adenoviruses</vt:lpstr>
      <vt:lpstr>Caliciviruses / noroviruses &amp; sapoviruses</vt:lpstr>
      <vt:lpstr>Caliciviruses / noroviruses &amp; sapoviruses</vt:lpstr>
      <vt:lpstr>Caliciviruses / noroviruses &amp; sapoviruses</vt:lpstr>
      <vt:lpstr>Caliciviruses / noroviruses &amp; sapoviruses</vt:lpstr>
      <vt:lpstr>Caliciviruses / noroviruses &amp; sapoviruses</vt:lpstr>
      <vt:lpstr>Bacterial vs. viral gastroenteritis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Pneumocustic pneumonia</dc:title>
  <dc:creator>Windows User</dc:creator>
  <cp:lastModifiedBy>HP</cp:lastModifiedBy>
  <cp:revision>323</cp:revision>
  <dcterms:created xsi:type="dcterms:W3CDTF">2009-12-14T20:42:40Z</dcterms:created>
  <dcterms:modified xsi:type="dcterms:W3CDTF">2022-04-16T19:37:54Z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