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69" r:id="rId4"/>
    <p:sldId id="275" r:id="rId5"/>
    <p:sldId id="272" r:id="rId6"/>
    <p:sldId id="276" r:id="rId7"/>
    <p:sldId id="278" r:id="rId8"/>
    <p:sldId id="262" r:id="rId9"/>
    <p:sldId id="274" r:id="rId10"/>
    <p:sldId id="263" r:id="rId11"/>
    <p:sldId id="268" r:id="rId12"/>
    <p:sldId id="264" r:id="rId13"/>
    <p:sldId id="265"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42" d="100"/>
          <a:sy n="42" d="100"/>
        </p:scale>
        <p:origin x="8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D4FB6-584C-4585-8E71-383CC64A79CF}"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B0691-53F3-4602-B22F-2E4472216066}" type="slidenum">
              <a:rPr lang="en-US" smtClean="0"/>
              <a:t>‹#›</a:t>
            </a:fld>
            <a:endParaRPr lang="en-US"/>
          </a:p>
        </p:txBody>
      </p:sp>
    </p:spTree>
    <p:extLst>
      <p:ext uri="{BB962C8B-B14F-4D97-AF65-F5344CB8AC3E}">
        <p14:creationId xmlns:p14="http://schemas.microsoft.com/office/powerpoint/2010/main" val="20352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p:cNvSpPr>
          <p:nvPr>
            <p:ph type="sldNum" sz="quarter"/>
          </p:nvPr>
        </p:nvSpPr>
        <p:spPr>
          <a:xfrm>
            <a:off x="1588" y="8685213"/>
            <a:ext cx="2971800" cy="457200"/>
          </a:xfrm>
          <a:prstGeom prst="rect">
            <a:avLst/>
          </a:prstGeom>
          <a:noFill/>
          <a:ln w="9525">
            <a:noFill/>
          </a:ln>
        </p:spPr>
        <p:txBody>
          <a:bodyPr anchor="b" anchorCtr="0"/>
          <a:lstStyle/>
          <a:p>
            <a:pPr lvl="0" eaLnBrk="1" hangingPunct="1">
              <a:buNone/>
            </a:pPr>
            <a:fld id="{9A0DB2DC-4C9A-4742-B13C-FB6460FD3503}" type="slidenum">
              <a:rPr lang="ar-SA" sz="1200" dirty="0"/>
              <a:t>9</a:t>
            </a:fld>
            <a:endParaRPr lang="ar-SA" altLang="x-none" sz="1200" dirty="0"/>
          </a:p>
        </p:txBody>
      </p:sp>
      <p:sp>
        <p:nvSpPr>
          <p:cNvPr id="63491" name="Rectangle 7"/>
          <p:cNvSpPr txBox="1">
            <a:spLocks noGrp="1"/>
          </p:cNvSpPr>
          <p:nvPr/>
        </p:nvSpPr>
        <p:spPr>
          <a:xfrm>
            <a:off x="3884613" y="8685213"/>
            <a:ext cx="2971800" cy="457200"/>
          </a:xfrm>
          <a:prstGeom prst="rect">
            <a:avLst/>
          </a:prstGeom>
          <a:noFill/>
          <a:ln w="9525">
            <a:noFill/>
          </a:ln>
        </p:spPr>
        <p:txBody>
          <a:bodyPr anchor="b" anchorCtr="0"/>
          <a:lstStyle/>
          <a:p>
            <a:pPr lvl="0" algn="r" rtl="0" eaLnBrk="1" hangingPunct="1">
              <a:buNone/>
            </a:pPr>
            <a:fld id="{9A0DB2DC-4C9A-4742-B13C-FB6460FD3503}" type="slidenum">
              <a:rPr lang="ar-SA" sz="1200" dirty="0">
                <a:latin typeface="Calibri" panose="020F0502020204030204" pitchFamily="34" charset="0"/>
              </a:rPr>
              <a:t>9</a:t>
            </a:fld>
            <a:endParaRPr lang="ar-SA" altLang="x-none" sz="1200" dirty="0">
              <a:latin typeface="Calibri" panose="020F0502020204030204" pitchFamily="34" charset="0"/>
            </a:endParaRPr>
          </a:p>
        </p:txBody>
      </p:sp>
      <p:sp>
        <p:nvSpPr>
          <p:cNvPr id="63492" name="Rectangle 2"/>
          <p:cNvSpPr>
            <a:spLocks noGrp="1" noRot="1" noChangeAspect="1" noTextEdit="1"/>
          </p:cNvSpPr>
          <p:nvPr>
            <p:ph type="sldImg"/>
          </p:nvPr>
        </p:nvSpPr>
        <p:spPr>
          <a:ln/>
        </p:spPr>
      </p:sp>
      <p:sp>
        <p:nvSpPr>
          <p:cNvPr id="63493" name="Rectangle 3"/>
          <p:cNvSpPr>
            <a:spLocks noGrp="1"/>
          </p:cNvSpPr>
          <p:nvPr>
            <p:ph type="body" idx="1"/>
          </p:nvPr>
        </p:nvSpPr>
        <p:spPr>
          <a:ln/>
        </p:spPr>
        <p:txBody>
          <a:bodyPr wrap="square" lIns="91440" tIns="45720" rIns="91440" bIns="45720" anchor="t" anchorCtr="0"/>
          <a:lstStyle/>
          <a:p>
            <a:pPr lvl="0" eaLnBrk="1" hangingPunct="1">
              <a:spcBef>
                <a:spcPct val="0"/>
              </a:spcBef>
            </a:pPr>
            <a:endParaRPr lang="en-US" altLang="x-none" dirty="0"/>
          </a:p>
        </p:txBody>
      </p:sp>
    </p:spTree>
    <p:extLst>
      <p:ext uri="{BB962C8B-B14F-4D97-AF65-F5344CB8AC3E}">
        <p14:creationId xmlns:p14="http://schemas.microsoft.com/office/powerpoint/2010/main" val="353379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D238CA-7B87-4E69-AEBC-66779E9E41C2}"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142474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238CA-7B87-4E69-AEBC-66779E9E41C2}"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32229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238CA-7B87-4E69-AEBC-66779E9E41C2}"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32604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238CA-7B87-4E69-AEBC-66779E9E41C2}"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418458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238CA-7B87-4E69-AEBC-66779E9E41C2}"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229956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238CA-7B87-4E69-AEBC-66779E9E41C2}"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141394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238CA-7B87-4E69-AEBC-66779E9E41C2}"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306729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238CA-7B87-4E69-AEBC-66779E9E41C2}"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37366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238CA-7B87-4E69-AEBC-66779E9E41C2}"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245405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238CA-7B87-4E69-AEBC-66779E9E41C2}"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178448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238CA-7B87-4E69-AEBC-66779E9E41C2}"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E9EF-8E86-4CAF-80F3-1A9C78C76BE1}" type="slidenum">
              <a:rPr lang="en-US" smtClean="0"/>
              <a:t>‹#›</a:t>
            </a:fld>
            <a:endParaRPr lang="en-US"/>
          </a:p>
        </p:txBody>
      </p:sp>
    </p:spTree>
    <p:extLst>
      <p:ext uri="{BB962C8B-B14F-4D97-AF65-F5344CB8AC3E}">
        <p14:creationId xmlns:p14="http://schemas.microsoft.com/office/powerpoint/2010/main" val="422225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238CA-7B87-4E69-AEBC-66779E9E41C2}" type="datetimeFigureOut">
              <a:rPr lang="en-US" smtClean="0"/>
              <a:t>4/16/2022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EE9EF-8E86-4CAF-80F3-1A9C78C76BE1}" type="slidenum">
              <a:rPr lang="en-US" smtClean="0"/>
              <a:t>‹#›</a:t>
            </a:fld>
            <a:endParaRPr lang="en-US"/>
          </a:p>
        </p:txBody>
      </p:sp>
    </p:spTree>
    <p:extLst>
      <p:ext uri="{BB962C8B-B14F-4D97-AF65-F5344CB8AC3E}">
        <p14:creationId xmlns:p14="http://schemas.microsoft.com/office/powerpoint/2010/main" val="198159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FF0000"/>
                </a:solidFill>
              </a:rPr>
              <a:t>GALL BLADDER &amp;BILIARY PASSAGE</a:t>
            </a:r>
          </a:p>
        </p:txBody>
      </p:sp>
      <p:sp>
        <p:nvSpPr>
          <p:cNvPr id="3" name="Subtitle 2"/>
          <p:cNvSpPr>
            <a:spLocks noGrp="1"/>
          </p:cNvSpPr>
          <p:nvPr>
            <p:ph type="subTitle" idx="1"/>
          </p:nvPr>
        </p:nvSpPr>
        <p:spPr/>
        <p:txBody>
          <a:bodyPr>
            <a:normAutofit/>
          </a:bodyPr>
          <a:lstStyle/>
          <a:p>
            <a:r>
              <a:rPr lang="en-US" sz="4800" b="1" dirty="0">
                <a:solidFill>
                  <a:srgbClr val="FF0000"/>
                </a:solidFill>
              </a:rPr>
              <a:t>DR. DALIA M. BIRAM</a:t>
            </a:r>
          </a:p>
        </p:txBody>
      </p:sp>
    </p:spTree>
    <p:extLst>
      <p:ext uri="{BB962C8B-B14F-4D97-AF65-F5344CB8AC3E}">
        <p14:creationId xmlns:p14="http://schemas.microsoft.com/office/powerpoint/2010/main" val="306850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501"/>
            <a:ext cx="7050088" cy="5262979"/>
          </a:xfrm>
          <a:prstGeom prst="rect">
            <a:avLst/>
          </a:prstGeom>
          <a:noFill/>
        </p:spPr>
        <p:txBody>
          <a:bodyPr wrap="square">
            <a:spAutoFit/>
          </a:bodyPr>
          <a:lstStyle/>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The hepatocytes secrete bile into the </a:t>
            </a:r>
            <a:r>
              <a:rPr kumimoji="0" lang="en-GB" sz="2400" b="1" kern="1200" cap="none" spc="0" normalizeH="0" baseline="0" noProof="0" dirty="0">
                <a:solidFill>
                  <a:srgbClr val="FF0000"/>
                </a:solidFill>
                <a:latin typeface="+mn-lt"/>
                <a:ea typeface="+mn-ea"/>
                <a:cs typeface="+mn-cs"/>
              </a:rPr>
              <a:t>bile canaliculi </a:t>
            </a:r>
            <a:r>
              <a:rPr kumimoji="0" lang="en-GB" sz="2400" b="1" kern="1200" cap="none" spc="0" normalizeH="0" baseline="0" noProof="0" dirty="0">
                <a:latin typeface="+mn-lt"/>
                <a:ea typeface="+mn-ea"/>
                <a:cs typeface="+mn-cs"/>
              </a:rPr>
              <a:t>formed between them. The canaliculi drain into the small </a:t>
            </a:r>
            <a:r>
              <a:rPr kumimoji="0" lang="en-GB" sz="2400" b="1" kern="1200" cap="none" spc="0" normalizeH="0" baseline="0" noProof="0" dirty="0">
                <a:solidFill>
                  <a:srgbClr val="FF0000"/>
                </a:solidFill>
                <a:latin typeface="+mn-lt"/>
                <a:ea typeface="+mn-ea"/>
                <a:cs typeface="+mn-cs"/>
              </a:rPr>
              <a:t>interlobular biliary ducts </a:t>
            </a:r>
            <a:r>
              <a:rPr kumimoji="0" lang="en-GB" sz="2400" b="1" kern="1200" cap="none" spc="0" normalizeH="0" baseline="0" noProof="0" dirty="0">
                <a:latin typeface="+mn-lt"/>
                <a:ea typeface="+mn-ea"/>
                <a:cs typeface="+mn-cs"/>
              </a:rPr>
              <a:t>and then into large collecting bile ducts of the intrahepatic portal triad, which merges to form the hepatic ducts</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solidFill>
                  <a:srgbClr val="FF0000"/>
                </a:solidFill>
                <a:latin typeface="+mn-lt"/>
                <a:ea typeface="+mn-ea"/>
                <a:cs typeface="+mn-cs"/>
              </a:rPr>
              <a:t>The right and left hepatic ducts </a:t>
            </a:r>
            <a:r>
              <a:rPr kumimoji="0" lang="en-GB" sz="2400" b="1" kern="1200" cap="none" spc="0" normalizeH="0" baseline="0" noProof="0" dirty="0">
                <a:latin typeface="+mn-lt"/>
                <a:ea typeface="+mn-ea"/>
                <a:cs typeface="+mn-cs"/>
              </a:rPr>
              <a:t>drain the right</a:t>
            </a:r>
          </a:p>
          <a:p>
            <a:pPr marR="0" defTabSz="914400" eaLnBrk="1" fontAlgn="auto" hangingPunct="1">
              <a:spcBef>
                <a:spcPts val="0"/>
              </a:spcBef>
              <a:spcAft>
                <a:spcPts val="0"/>
              </a:spcAft>
              <a:buClrTx/>
              <a:buSzTx/>
              <a:buFontTx/>
              <a:buNone/>
              <a:defRPr/>
            </a:pPr>
            <a:r>
              <a:rPr kumimoji="0" lang="en-GB" sz="2400" b="1" kern="1200" cap="none" spc="0" normalizeH="0" baseline="0" noProof="0" dirty="0">
                <a:latin typeface="+mn-lt"/>
                <a:ea typeface="+mn-ea"/>
                <a:cs typeface="+mn-cs"/>
              </a:rPr>
              <a:t>and left (parts of the) liver, respectively. </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Shortly after leaving the porta hepatis, these hepatic ducts unite to form the common hepatic duct,</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 </a:t>
            </a:r>
            <a:r>
              <a:rPr kumimoji="0" lang="en-GB" sz="2400" b="1" kern="1200" cap="none" spc="0" normalizeH="0" baseline="0" noProof="0" dirty="0">
                <a:solidFill>
                  <a:srgbClr val="FF0000"/>
                </a:solidFill>
                <a:latin typeface="+mn-lt"/>
                <a:ea typeface="+mn-ea"/>
                <a:cs typeface="+mn-cs"/>
              </a:rPr>
              <a:t>common hepatic duct </a:t>
            </a:r>
            <a:r>
              <a:rPr kumimoji="0" lang="en-GB" sz="2400" b="1" kern="1200" cap="none" spc="0" normalizeH="0" baseline="0" noProof="0" dirty="0">
                <a:latin typeface="+mn-lt"/>
                <a:ea typeface="+mn-ea"/>
                <a:cs typeface="+mn-cs"/>
              </a:rPr>
              <a:t>is joined on the right side by the cystic duct to form the bile duct (part of the extrahepatic portal triad of the lesser omentum), which conveys the bile to the duodenum</a:t>
            </a:r>
          </a:p>
        </p:txBody>
      </p:sp>
      <p:sp>
        <p:nvSpPr>
          <p:cNvPr id="19459" name="TextBox 3"/>
          <p:cNvSpPr txBox="1"/>
          <p:nvPr/>
        </p:nvSpPr>
        <p:spPr>
          <a:xfrm>
            <a:off x="0" y="0"/>
            <a:ext cx="3495675" cy="400110"/>
          </a:xfrm>
          <a:prstGeom prst="rect">
            <a:avLst/>
          </a:prstGeom>
          <a:noFill/>
          <a:ln w="9525">
            <a:noFill/>
          </a:ln>
        </p:spPr>
        <p:txBody>
          <a:bodyPr wrap="square">
            <a:spAutoFit/>
          </a:bodyPr>
          <a:lstStyle/>
          <a:p>
            <a:pPr eaLnBrk="1" hangingPunct="1"/>
            <a:r>
              <a:rPr lang="en-GB" altLang="x-none" sz="2000" b="1" dirty="0">
                <a:solidFill>
                  <a:srgbClr val="00B050"/>
                </a:solidFill>
                <a:latin typeface="Calibri" panose="020F0502020204030204" pitchFamily="34" charset="0"/>
              </a:rPr>
              <a:t>BILIARY DUCT</a:t>
            </a:r>
          </a:p>
        </p:txBody>
      </p:sp>
      <p:pic>
        <p:nvPicPr>
          <p:cNvPr id="19460" name="Picture 5"/>
          <p:cNvPicPr>
            <a:picLocks noChangeAspect="1"/>
          </p:cNvPicPr>
          <p:nvPr/>
        </p:nvPicPr>
        <p:blipFill>
          <a:blip r:embed="rId2"/>
          <a:srcRect l="5869" t="15257" r="67390" b="5730"/>
          <a:stretch>
            <a:fillRect/>
          </a:stretch>
        </p:blipFill>
        <p:spPr>
          <a:xfrm>
            <a:off x="7262813" y="937260"/>
            <a:ext cx="4624387" cy="5635884"/>
          </a:xfrm>
          <a:prstGeom prst="rect">
            <a:avLst/>
          </a:prstGeom>
          <a:noFill/>
          <a:ln w="9525">
            <a:noFill/>
          </a:ln>
        </p:spPr>
      </p:pic>
    </p:spTree>
    <p:extLst>
      <p:ext uri="{BB962C8B-B14F-4D97-AF65-F5344CB8AC3E}">
        <p14:creationId xmlns:p14="http://schemas.microsoft.com/office/powerpoint/2010/main" val="53535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1026" name="Picture 2" descr="The Gallbladder Photograph by Asklepios Medical 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0" y="802104"/>
            <a:ext cx="5822018" cy="58044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Grp="1" noChangeAspect="1"/>
          </p:cNvPicPr>
          <p:nvPr>
            <p:ph sz="half" idx="1"/>
          </p:nvPr>
        </p:nvPicPr>
        <p:blipFill>
          <a:blip r:embed="rId3"/>
          <a:stretch>
            <a:fillRect/>
          </a:stretch>
        </p:blipFill>
        <p:spPr>
          <a:xfrm>
            <a:off x="517821" y="1690688"/>
            <a:ext cx="5334001" cy="4486275"/>
          </a:xfrm>
          <a:prstGeom prst="rect">
            <a:avLst/>
          </a:prstGeom>
          <a:noFill/>
          <a:ln w="9525">
            <a:noFill/>
          </a:ln>
        </p:spPr>
      </p:pic>
    </p:spTree>
    <p:extLst>
      <p:ext uri="{BB962C8B-B14F-4D97-AF65-F5344CB8AC3E}">
        <p14:creationId xmlns:p14="http://schemas.microsoft.com/office/powerpoint/2010/main" val="36073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762" y="457201"/>
            <a:ext cx="4840287" cy="6401753"/>
          </a:xfrm>
          <a:prstGeom prst="rect">
            <a:avLst/>
          </a:prstGeom>
          <a:noFill/>
        </p:spPr>
        <p:txBody>
          <a:bodyPr wrap="square">
            <a:spAutoFit/>
          </a:bodyPr>
          <a:lstStyle/>
          <a:p>
            <a:pPr marR="0" defTabSz="914400" eaLnBrk="1" fontAlgn="auto" hangingPunct="1">
              <a:spcBef>
                <a:spcPts val="0"/>
              </a:spcBef>
              <a:spcAft>
                <a:spcPts val="0"/>
              </a:spcAft>
              <a:buClrTx/>
              <a:buSzTx/>
              <a:buFontTx/>
              <a:buNone/>
              <a:defRPr/>
            </a:pPr>
            <a:r>
              <a:rPr kumimoji="0" lang="en-GB" sz="3200" b="1" kern="1200" cap="none" spc="0" normalizeH="0" baseline="0" noProof="0" dirty="0">
                <a:solidFill>
                  <a:srgbClr val="00B050"/>
                </a:solidFill>
                <a:latin typeface="+mn-lt"/>
                <a:ea typeface="+mn-ea"/>
                <a:cs typeface="+mn-cs"/>
              </a:rPr>
              <a:t>BILE DUCT</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The bile duct (formerly called the common bile duct) forms in the free edge of the lesser omentum by the union of the cystic duct and common hepatic duct anterior to the portal vein. </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The length of the bile duct is about 3 inches, depending on where the cystic duct joins the common hepatic duct.</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400" b="1" kern="1200" cap="none" spc="0" normalizeH="0" baseline="0" noProof="0" dirty="0">
                <a:latin typeface="+mn-lt"/>
                <a:ea typeface="+mn-ea"/>
                <a:cs typeface="+mn-cs"/>
              </a:rPr>
              <a:t>The bile duct descends posterior to the superior part of the duodenum and lies in a groove on the posterior surface of the head of the pancreas</a:t>
            </a:r>
            <a:r>
              <a:rPr kumimoji="0" lang="en-GB" b="1" kern="1200" cap="none" spc="0" normalizeH="0" baseline="0" noProof="0" dirty="0">
                <a:latin typeface="+mn-lt"/>
                <a:ea typeface="+mn-ea"/>
                <a:cs typeface="+mn-cs"/>
              </a:rPr>
              <a:t>. </a:t>
            </a:r>
          </a:p>
          <a:p>
            <a:pPr marL="285750" marR="0" indent="-285750" defTabSz="914400" eaLnBrk="1" fontAlgn="auto" hangingPunct="1">
              <a:spcBef>
                <a:spcPts val="0"/>
              </a:spcBef>
              <a:spcAft>
                <a:spcPts val="0"/>
              </a:spcAft>
              <a:buClrTx/>
              <a:buSzTx/>
              <a:buFont typeface="Wingdings" panose="05000000000000000000" pitchFamily="2" charset="2"/>
              <a:buChar char="q"/>
              <a:defRPr/>
            </a:pPr>
            <a:endParaRPr kumimoji="0" lang="en-GB" kern="1200" cap="none" spc="0" normalizeH="0" baseline="0" noProof="0" dirty="0">
              <a:latin typeface="+mn-lt"/>
              <a:ea typeface="+mn-ea"/>
              <a:cs typeface="+mn-cs"/>
            </a:endParaRPr>
          </a:p>
        </p:txBody>
      </p:sp>
      <p:pic>
        <p:nvPicPr>
          <p:cNvPr id="2" name="Picture 1">
            <a:extLst>
              <a:ext uri="{FF2B5EF4-FFF2-40B4-BE49-F238E27FC236}">
                <a16:creationId xmlns:a16="http://schemas.microsoft.com/office/drawing/2014/main" id="{A24480A4-62D0-4CF9-A3D7-E2DA2BAF810E}"/>
              </a:ext>
            </a:extLst>
          </p:cNvPr>
          <p:cNvPicPr>
            <a:picLocks noChangeAspect="1"/>
          </p:cNvPicPr>
          <p:nvPr/>
        </p:nvPicPr>
        <p:blipFill>
          <a:blip r:embed="rId2"/>
          <a:stretch>
            <a:fillRect/>
          </a:stretch>
        </p:blipFill>
        <p:spPr>
          <a:xfrm>
            <a:off x="5317370" y="457202"/>
            <a:ext cx="6742868" cy="6075044"/>
          </a:xfrm>
          <a:prstGeom prst="rect">
            <a:avLst/>
          </a:prstGeom>
        </p:spPr>
      </p:pic>
    </p:spTree>
    <p:extLst>
      <p:ext uri="{BB962C8B-B14F-4D97-AF65-F5344CB8AC3E}">
        <p14:creationId xmlns:p14="http://schemas.microsoft.com/office/powerpoint/2010/main" val="217843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475" y="1039813"/>
            <a:ext cx="4406265" cy="4708981"/>
          </a:xfrm>
          <a:prstGeom prst="rect">
            <a:avLst/>
          </a:prstGeom>
          <a:noFill/>
        </p:spPr>
        <p:txBody>
          <a:bodyPr wrap="square">
            <a:spAutoFit/>
          </a:bodyPr>
          <a:lstStyle/>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000" b="1" kern="1200" cap="none" spc="0" normalizeH="0" baseline="0" noProof="0" dirty="0">
                <a:latin typeface="+mn-lt"/>
                <a:ea typeface="+mn-ea"/>
                <a:cs typeface="+mn-cs"/>
              </a:rPr>
              <a:t>On the left side of the descending part of the duodenum, the bile duct comes into contact with the main pancreatic duct. </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000" b="1" kern="1200" cap="none" spc="0" normalizeH="0" baseline="0" noProof="0" dirty="0">
                <a:latin typeface="+mn-lt"/>
                <a:ea typeface="+mn-ea"/>
                <a:cs typeface="+mn-cs"/>
              </a:rPr>
              <a:t>These ducts run obliquely through the wall of this part of the duodenum, where they unite, forming a dilation, the </a:t>
            </a:r>
            <a:r>
              <a:rPr kumimoji="0" lang="en-GB" sz="2000" b="1" kern="1200" cap="none" spc="0" normalizeH="0" baseline="0" noProof="0" dirty="0">
                <a:solidFill>
                  <a:srgbClr val="FF0000"/>
                </a:solidFill>
                <a:latin typeface="+mn-lt"/>
                <a:ea typeface="+mn-ea"/>
                <a:cs typeface="+mn-cs"/>
              </a:rPr>
              <a:t>hepatopancreatic ampulla </a:t>
            </a:r>
            <a:r>
              <a:rPr kumimoji="0" lang="en-GB" sz="2000" b="1" kern="1200" cap="none" spc="0" normalizeH="0" baseline="0" noProof="0" dirty="0">
                <a:latin typeface="+mn-lt"/>
                <a:ea typeface="+mn-ea"/>
                <a:cs typeface="+mn-cs"/>
              </a:rPr>
              <a:t>The distal end of the ampulla opens into the duodenum through the </a:t>
            </a:r>
            <a:r>
              <a:rPr kumimoji="0" lang="en-GB" sz="2000" b="1" kern="1200" cap="none" spc="0" normalizeH="0" baseline="0" noProof="0" dirty="0">
                <a:solidFill>
                  <a:srgbClr val="FF0000"/>
                </a:solidFill>
                <a:latin typeface="+mn-lt"/>
                <a:ea typeface="+mn-ea"/>
                <a:cs typeface="+mn-cs"/>
              </a:rPr>
              <a:t>major duodenal papilla</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000" b="1" kern="1200" cap="none" spc="0" normalizeH="0" baseline="0" noProof="0" dirty="0">
                <a:latin typeface="+mn-lt"/>
                <a:ea typeface="+mn-ea"/>
                <a:cs typeface="+mn-cs"/>
              </a:rPr>
              <a:t>The circular muscle around the distal end of the bile duct is thickened to form the sphincter of ODDI</a:t>
            </a:r>
            <a:endParaRPr kumimoji="0" lang="en-GB" kern="1200" cap="none" spc="0" normalizeH="0" baseline="0" noProof="0" dirty="0">
              <a:latin typeface="+mn-lt"/>
              <a:ea typeface="+mn-ea"/>
              <a:cs typeface="+mn-cs"/>
            </a:endParaRPr>
          </a:p>
        </p:txBody>
      </p:sp>
      <p:pic>
        <p:nvPicPr>
          <p:cNvPr id="21507" name="Picture 4"/>
          <p:cNvPicPr>
            <a:picLocks noChangeAspect="1"/>
          </p:cNvPicPr>
          <p:nvPr/>
        </p:nvPicPr>
        <p:blipFill>
          <a:blip r:embed="rId2"/>
          <a:srcRect l="10869" t="23363" r="61848" b="11354"/>
          <a:stretch>
            <a:fillRect/>
          </a:stretch>
        </p:blipFill>
        <p:spPr>
          <a:xfrm>
            <a:off x="5040841" y="205740"/>
            <a:ext cx="6581247" cy="6158608"/>
          </a:xfrm>
          <a:prstGeom prst="rect">
            <a:avLst/>
          </a:prstGeom>
          <a:noFill/>
          <a:ln w="9525">
            <a:noFill/>
          </a:ln>
        </p:spPr>
      </p:pic>
    </p:spTree>
    <p:extLst>
      <p:ext uri="{BB962C8B-B14F-4D97-AF65-F5344CB8AC3E}">
        <p14:creationId xmlns:p14="http://schemas.microsoft.com/office/powerpoint/2010/main" val="48991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33C746-6A75-47A2-87ED-78830FFB33E3}"/>
              </a:ext>
            </a:extLst>
          </p:cNvPr>
          <p:cNvPicPr>
            <a:picLocks noChangeAspect="1"/>
          </p:cNvPicPr>
          <p:nvPr/>
        </p:nvPicPr>
        <p:blipFill>
          <a:blip r:embed="rId2"/>
          <a:stretch>
            <a:fillRect/>
          </a:stretch>
        </p:blipFill>
        <p:spPr>
          <a:xfrm>
            <a:off x="153243" y="0"/>
            <a:ext cx="11885513" cy="6858000"/>
          </a:xfrm>
          <a:prstGeom prst="rect">
            <a:avLst/>
          </a:prstGeom>
        </p:spPr>
      </p:pic>
    </p:spTree>
    <p:extLst>
      <p:ext uri="{BB962C8B-B14F-4D97-AF65-F5344CB8AC3E}">
        <p14:creationId xmlns:p14="http://schemas.microsoft.com/office/powerpoint/2010/main" val="306622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8074" y="204705"/>
            <a:ext cx="3597442" cy="1014496"/>
          </a:xfrm>
          <a:ln/>
        </p:spPr>
        <p:txBody>
          <a:bodyPr vert="horz" wrap="square" lIns="91440" tIns="45720" rIns="91440" bIns="45720" anchor="ctr" anchorCtr="0"/>
          <a:lstStyle/>
          <a:p>
            <a:r>
              <a:rPr lang="en-GB" altLang="x-none" b="1" dirty="0"/>
              <a:t>GALL BLADDER</a:t>
            </a:r>
          </a:p>
        </p:txBody>
      </p:sp>
      <p:sp>
        <p:nvSpPr>
          <p:cNvPr id="12291" name="Content Placeholder 2"/>
          <p:cNvSpPr>
            <a:spLocks noGrp="1"/>
          </p:cNvSpPr>
          <p:nvPr>
            <p:ph sz="half" idx="1"/>
          </p:nvPr>
        </p:nvSpPr>
        <p:spPr>
          <a:ln/>
        </p:spPr>
        <p:txBody>
          <a:bodyPr vert="horz" wrap="square" lIns="91440" tIns="45720" rIns="91440" bIns="45720" anchor="t" anchorCtr="0"/>
          <a:lstStyle/>
          <a:p>
            <a:r>
              <a:rPr lang="en-GB" altLang="x-none" dirty="0">
                <a:solidFill>
                  <a:srgbClr val="000000"/>
                </a:solidFill>
                <a:latin typeface="+mj-ea"/>
                <a:cs typeface="+mj-ea"/>
              </a:rPr>
              <a:t>The </a:t>
            </a:r>
            <a:r>
              <a:rPr lang="en-GB" altLang="x-none" b="1" dirty="0">
                <a:solidFill>
                  <a:srgbClr val="000000"/>
                </a:solidFill>
                <a:latin typeface="+mj-ea"/>
                <a:cs typeface="+mj-ea"/>
              </a:rPr>
              <a:t>gallbladder </a:t>
            </a:r>
            <a:r>
              <a:rPr lang="en-GB" altLang="x-none" dirty="0">
                <a:solidFill>
                  <a:srgbClr val="000000"/>
                </a:solidFill>
                <a:latin typeface="+mj-ea"/>
                <a:cs typeface="+mj-ea"/>
              </a:rPr>
              <a:t>(</a:t>
            </a:r>
            <a:r>
              <a:rPr lang="en-GB" altLang="x-none" i="1" dirty="0">
                <a:solidFill>
                  <a:srgbClr val="000000"/>
                </a:solidFill>
                <a:latin typeface="+mj-ea"/>
                <a:cs typeface="+mj-ea"/>
              </a:rPr>
              <a:t>gall</a:t>
            </a:r>
            <a:r>
              <a:rPr lang="en-GB" altLang="x-none" dirty="0">
                <a:solidFill>
                  <a:srgbClr val="000000"/>
                </a:solidFill>
                <a:latin typeface="+mj-ea"/>
                <a:cs typeface="+mj-ea"/>
              </a:rPr>
              <a:t>-=bile) is a pear-shaped sac that is located on the inferior surface of the liver.</a:t>
            </a:r>
          </a:p>
          <a:p>
            <a:r>
              <a:rPr lang="en-GB" altLang="x-none" dirty="0">
                <a:solidFill>
                  <a:srgbClr val="000000"/>
                </a:solidFill>
                <a:latin typeface="+mj-ea"/>
                <a:cs typeface="+mj-ea"/>
              </a:rPr>
              <a:t> It is 7–10 cm (3–4 in.) long and part of it typically hangs below the anterior inferior margin of the liver</a:t>
            </a:r>
            <a:endParaRPr lang="en-GB" altLang="x-none" dirty="0">
              <a:latin typeface="+mj-ea"/>
              <a:cs typeface="+mj-ea"/>
            </a:endParaRPr>
          </a:p>
        </p:txBody>
      </p:sp>
      <p:pic>
        <p:nvPicPr>
          <p:cNvPr id="2050" name="Picture 2" descr="Location and Pictures of Different Organs In The Abdomen | Digestive system  anatomy, Liver anatomy, Gallbladd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57431" y="320842"/>
            <a:ext cx="5726022" cy="628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6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ctr" anchorCtr="0"/>
          <a:lstStyle/>
          <a:p>
            <a:r>
              <a:rPr lang="en-GB" altLang="x-none" sz="5400" b="1" dirty="0">
                <a:solidFill>
                  <a:srgbClr val="FF0000"/>
                </a:solidFill>
              </a:rPr>
              <a:t>Gallbladder</a:t>
            </a:r>
            <a:r>
              <a:rPr lang="en-GB" altLang="x-none" dirty="0"/>
              <a:t> </a:t>
            </a:r>
          </a:p>
        </p:txBody>
      </p:sp>
      <p:sp>
        <p:nvSpPr>
          <p:cNvPr id="3" name="Content Placeholder 2"/>
          <p:cNvSpPr>
            <a:spLocks noGrp="1"/>
          </p:cNvSpPr>
          <p:nvPr>
            <p:ph idx="1"/>
          </p:nvPr>
        </p:nvSpPr>
        <p:spPr>
          <a:xfrm>
            <a:off x="76200" y="1690688"/>
            <a:ext cx="4359275" cy="3729037"/>
          </a:xfr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GB" sz="2400" b="1" i="0" u="none" strike="noStrike" kern="1200" cap="none" spc="0" normalizeH="0" baseline="0" noProof="0" dirty="0">
                <a:ln>
                  <a:noFill/>
                </a:ln>
                <a:solidFill>
                  <a:schemeClr val="tx1"/>
                </a:solidFill>
                <a:effectLst/>
                <a:uLnTx/>
                <a:uFillTx/>
                <a:latin typeface="+mj-ea"/>
                <a:ea typeface="+mn-ea"/>
                <a:cs typeface="+mj-ea"/>
              </a:rPr>
              <a:t>The parts of the gallbladder are: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defRPr/>
            </a:pPr>
            <a:r>
              <a:rPr kumimoji="0" lang="en-GB" sz="2400" b="1" i="0" u="none" strike="noStrike" kern="1200" cap="none" spc="0" normalizeH="0" baseline="0" noProof="0" dirty="0">
                <a:ln>
                  <a:noFill/>
                </a:ln>
                <a:solidFill>
                  <a:schemeClr val="tx1"/>
                </a:solidFill>
                <a:effectLst/>
                <a:uLnTx/>
                <a:uFillTx/>
                <a:latin typeface="+mj-ea"/>
                <a:ea typeface="+mn-ea"/>
                <a:cs typeface="+mj-ea"/>
              </a:rPr>
              <a:t> the broad fundus, which projects downward beyond the inferior border of the liver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defRPr/>
            </a:pPr>
            <a:r>
              <a:rPr kumimoji="0" lang="en-GB" sz="2400" b="1" i="0" u="none" strike="noStrike" kern="1200" cap="none" spc="0" normalizeH="0" baseline="0" noProof="0" dirty="0">
                <a:ln>
                  <a:noFill/>
                </a:ln>
                <a:solidFill>
                  <a:schemeClr val="tx1"/>
                </a:solidFill>
                <a:effectLst/>
                <a:uLnTx/>
                <a:uFillTx/>
                <a:latin typeface="+mj-ea"/>
                <a:ea typeface="+mn-ea"/>
                <a:cs typeface="+mj-ea"/>
              </a:rPr>
              <a:t> the central portion, called the body</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defRPr/>
            </a:pPr>
            <a:r>
              <a:rPr kumimoji="0" lang="en-GB" sz="2400" b="1" i="0" u="none" strike="noStrike" kern="1200" cap="none" spc="0" normalizeH="0" baseline="0" noProof="0" dirty="0">
                <a:ln>
                  <a:noFill/>
                </a:ln>
                <a:solidFill>
                  <a:schemeClr val="tx1"/>
                </a:solidFill>
                <a:effectLst/>
                <a:uLnTx/>
                <a:uFillTx/>
                <a:latin typeface="+mj-ea"/>
                <a:ea typeface="+mn-ea"/>
                <a:cs typeface="+mj-ea"/>
              </a:rPr>
              <a:t>and a tapered portion called the neck.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defRPr/>
            </a:pPr>
            <a:r>
              <a:rPr kumimoji="0" lang="en-GB" sz="2400" b="1" i="0" u="none" strike="noStrike" kern="1200" cap="none" spc="0" normalizeH="0" baseline="0" noProof="0" dirty="0">
                <a:ln>
                  <a:noFill/>
                </a:ln>
                <a:solidFill>
                  <a:schemeClr val="tx1"/>
                </a:solidFill>
                <a:effectLst/>
                <a:uLnTx/>
                <a:uFillTx/>
                <a:latin typeface="+mj-ea"/>
                <a:ea typeface="+mn-ea"/>
                <a:cs typeface="+mj-ea"/>
              </a:rPr>
              <a:t>The body and neck project superiorly</a:t>
            </a:r>
            <a:endParaRPr kumimoji="0" lang="en-GB" sz="3600" b="1" i="0" u="none" strike="noStrike" kern="1200" cap="none" spc="0" normalizeH="0" baseline="0" noProof="0" dirty="0">
              <a:ln>
                <a:noFill/>
              </a:ln>
              <a:solidFill>
                <a:schemeClr val="tx1"/>
              </a:solidFill>
              <a:effectLst/>
              <a:uLnTx/>
              <a:uFillTx/>
              <a:latin typeface="+mj-ea"/>
              <a:ea typeface="+mn-ea"/>
              <a:cs typeface="+mj-ea"/>
            </a:endParaRPr>
          </a:p>
        </p:txBody>
      </p:sp>
      <p:pic>
        <p:nvPicPr>
          <p:cNvPr id="13316" name="Picture 6"/>
          <p:cNvPicPr>
            <a:picLocks noChangeAspect="1"/>
          </p:cNvPicPr>
          <p:nvPr/>
        </p:nvPicPr>
        <p:blipFill>
          <a:blip r:embed="rId2"/>
          <a:srcRect l="5762" t="22009" r="68370" b="29282"/>
          <a:stretch>
            <a:fillRect/>
          </a:stretch>
        </p:blipFill>
        <p:spPr>
          <a:xfrm>
            <a:off x="4435475" y="365125"/>
            <a:ext cx="7879058" cy="6127750"/>
          </a:xfrm>
          <a:prstGeom prst="rect">
            <a:avLst/>
          </a:prstGeom>
          <a:noFill/>
          <a:ln w="9525">
            <a:noFill/>
          </a:ln>
        </p:spPr>
      </p:pic>
    </p:spTree>
    <p:extLst>
      <p:ext uri="{BB962C8B-B14F-4D97-AF65-F5344CB8AC3E}">
        <p14:creationId xmlns:p14="http://schemas.microsoft.com/office/powerpoint/2010/main" val="6389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B2BB08-CC03-4CA0-8334-AEB4A5BD569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8E9AFFD-CB36-4762-BEAB-287705F1168D}"/>
              </a:ext>
            </a:extLst>
          </p:cNvPr>
          <p:cNvPicPr>
            <a:picLocks noGrp="1" noChangeAspect="1"/>
          </p:cNvPicPr>
          <p:nvPr>
            <p:ph sz="half" idx="1"/>
          </p:nvPr>
        </p:nvPicPr>
        <p:blipFill>
          <a:blip r:embed="rId2"/>
          <a:stretch>
            <a:fillRect/>
          </a:stretch>
        </p:blipFill>
        <p:spPr>
          <a:xfrm>
            <a:off x="5971449" y="845820"/>
            <a:ext cx="5382351" cy="5466080"/>
          </a:xfrm>
          <a:prstGeom prst="rect">
            <a:avLst/>
          </a:prstGeom>
        </p:spPr>
      </p:pic>
      <p:sp>
        <p:nvSpPr>
          <p:cNvPr id="10" name="Content Placeholder 9">
            <a:extLst>
              <a:ext uri="{FF2B5EF4-FFF2-40B4-BE49-F238E27FC236}">
                <a16:creationId xmlns:a16="http://schemas.microsoft.com/office/drawing/2014/main" id="{15FFE971-6E68-4173-8CBF-89879407DFD7}"/>
              </a:ext>
            </a:extLst>
          </p:cNvPr>
          <p:cNvSpPr>
            <a:spLocks noGrp="1"/>
          </p:cNvSpPr>
          <p:nvPr>
            <p:ph sz="half" idx="2"/>
          </p:nvPr>
        </p:nvSpPr>
        <p:spPr/>
        <p:txBody>
          <a:bodyPr/>
          <a:lstStyle/>
          <a:p>
            <a:endParaRPr lang="en-US"/>
          </a:p>
        </p:txBody>
      </p:sp>
      <p:pic>
        <p:nvPicPr>
          <p:cNvPr id="11" name="Picture 10">
            <a:extLst>
              <a:ext uri="{FF2B5EF4-FFF2-40B4-BE49-F238E27FC236}">
                <a16:creationId xmlns:a16="http://schemas.microsoft.com/office/drawing/2014/main" id="{6FD9BAC9-EA6F-407D-A727-5A23565987AD}"/>
              </a:ext>
            </a:extLst>
          </p:cNvPr>
          <p:cNvPicPr>
            <a:picLocks noChangeAspect="1"/>
          </p:cNvPicPr>
          <p:nvPr/>
        </p:nvPicPr>
        <p:blipFill>
          <a:blip r:embed="rId3"/>
          <a:stretch>
            <a:fillRect/>
          </a:stretch>
        </p:blipFill>
        <p:spPr>
          <a:xfrm>
            <a:off x="460117" y="2379663"/>
            <a:ext cx="4971627" cy="3728720"/>
          </a:xfrm>
          <a:prstGeom prst="rect">
            <a:avLst/>
          </a:prstGeom>
        </p:spPr>
      </p:pic>
    </p:spTree>
    <p:extLst>
      <p:ext uri="{BB962C8B-B14F-4D97-AF65-F5344CB8AC3E}">
        <p14:creationId xmlns:p14="http://schemas.microsoft.com/office/powerpoint/2010/main" val="205575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AEC8308-CACC-4B01-BD3E-19E5B5D2F1C7}"/>
              </a:ext>
            </a:extLst>
          </p:cNvPr>
          <p:cNvSpPr>
            <a:spLocks noGrp="1"/>
          </p:cNvSpPr>
          <p:nvPr>
            <p:ph type="title"/>
          </p:nvPr>
        </p:nvSpPr>
        <p:spPr>
          <a:xfrm>
            <a:off x="0" y="228601"/>
            <a:ext cx="11353800" cy="1462088"/>
          </a:xfrm>
        </p:spPr>
        <p:txBody>
          <a:bodyPr/>
          <a:lstStyle/>
          <a:p>
            <a:endParaRPr lang="en-US" dirty="0"/>
          </a:p>
        </p:txBody>
      </p:sp>
      <p:pic>
        <p:nvPicPr>
          <p:cNvPr id="9" name="Content Placeholder 8">
            <a:extLst>
              <a:ext uri="{FF2B5EF4-FFF2-40B4-BE49-F238E27FC236}">
                <a16:creationId xmlns:a16="http://schemas.microsoft.com/office/drawing/2014/main" id="{5E067DD7-0C36-4BA0-8453-AABC85E8F6E0}"/>
              </a:ext>
            </a:extLst>
          </p:cNvPr>
          <p:cNvPicPr>
            <a:picLocks noGrp="1" noChangeAspect="1"/>
          </p:cNvPicPr>
          <p:nvPr>
            <p:ph sz="half" idx="1"/>
          </p:nvPr>
        </p:nvPicPr>
        <p:blipFill>
          <a:blip r:embed="rId2"/>
          <a:stretch>
            <a:fillRect/>
          </a:stretch>
        </p:blipFill>
        <p:spPr>
          <a:xfrm>
            <a:off x="518161" y="1825625"/>
            <a:ext cx="5425440" cy="4885531"/>
          </a:xfrm>
          <a:prstGeom prst="rect">
            <a:avLst/>
          </a:prstGeom>
        </p:spPr>
      </p:pic>
      <p:sp>
        <p:nvSpPr>
          <p:cNvPr id="4" name="Content Placeholder 3"/>
          <p:cNvSpPr>
            <a:spLocks noGrp="1"/>
          </p:cNvSpPr>
          <p:nvPr>
            <p:ph sz="half" idx="2"/>
          </p:nvPr>
        </p:nvSpPr>
        <p:spPr/>
        <p:txBody>
          <a:bodyPr>
            <a:normAutofit fontScale="92500" lnSpcReduction="10000"/>
          </a:bodyPr>
          <a:lstStyle/>
          <a:p>
            <a:pPr marL="342900" marR="0" lvl="0" indent="-342900" rtl="0">
              <a:lnSpc>
                <a:spcPct val="115000"/>
              </a:lnSpc>
              <a:spcBef>
                <a:spcPts val="0"/>
              </a:spcBef>
              <a:spcAft>
                <a:spcPts val="0"/>
              </a:spcAft>
              <a:buFont typeface="Wingdings 2" panose="05020102010507070707" pitchFamily="18" charset="2"/>
              <a:buChar char=""/>
              <a:tabLst>
                <a:tab pos="57150" algn="l"/>
                <a:tab pos="457200" algn="l"/>
              </a:tabLs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It is supplied by the cystic artery (from right branch of hepatic artery). Its venous drainage goes to the cystic vein which drains to the right branch of portal vein.</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t>The gallbladder drains into nodes in the porta hepatis and to the cystic node in Calot’s triangle, which is found at the junction of the cystic duct with the common hepatic duct.</a:t>
            </a:r>
          </a:p>
        </p:txBody>
      </p:sp>
      <p:sp>
        <p:nvSpPr>
          <p:cNvPr id="6" name="Text Placeholder 5">
            <a:extLst>
              <a:ext uri="{FF2B5EF4-FFF2-40B4-BE49-F238E27FC236}">
                <a16:creationId xmlns:a16="http://schemas.microsoft.com/office/drawing/2014/main" id="{3930DB73-B590-4722-911B-F058CB1DC3D7}"/>
              </a:ext>
            </a:extLst>
          </p:cNvPr>
          <p:cNvSpPr>
            <a:spLocks noGrp="1"/>
          </p:cNvSpPr>
          <p:nvPr>
            <p:ph type="body" idx="4294967295"/>
          </p:nvPr>
        </p:nvSpPr>
        <p:spPr>
          <a:xfrm>
            <a:off x="0" y="228600"/>
            <a:ext cx="10172700" cy="1211580"/>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dirty="0">
                <a:solidFill>
                  <a:srgbClr val="FF0000"/>
                </a:solidFill>
              </a:rPr>
              <a:t>BLOOD SUPPLY&amp;</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Lymphatic drainage </a:t>
            </a:r>
          </a:p>
          <a:p>
            <a:pPr algn="ctr"/>
            <a:endParaRPr lang="en-US" sz="4000" dirty="0">
              <a:solidFill>
                <a:srgbClr val="FF0000"/>
              </a:solidFill>
            </a:endParaRPr>
          </a:p>
        </p:txBody>
      </p:sp>
    </p:spTree>
    <p:extLst>
      <p:ext uri="{BB962C8B-B14F-4D97-AF65-F5344CB8AC3E}">
        <p14:creationId xmlns:p14="http://schemas.microsoft.com/office/powerpoint/2010/main" val="142181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6CCE0-8E12-4995-99B2-35D890FC87C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E6AAFA9-30D0-4CCB-BA18-F7F0F5B39E82}"/>
              </a:ext>
            </a:extLst>
          </p:cNvPr>
          <p:cNvPicPr>
            <a:picLocks noGrp="1" noChangeAspect="1"/>
          </p:cNvPicPr>
          <p:nvPr>
            <p:ph idx="1"/>
          </p:nvPr>
        </p:nvPicPr>
        <p:blipFill>
          <a:blip r:embed="rId2"/>
          <a:stretch>
            <a:fillRect/>
          </a:stretch>
        </p:blipFill>
        <p:spPr>
          <a:xfrm>
            <a:off x="1097280" y="136208"/>
            <a:ext cx="11094720" cy="6583679"/>
          </a:xfrm>
          <a:prstGeom prst="rect">
            <a:avLst/>
          </a:prstGeom>
        </p:spPr>
      </p:pic>
    </p:spTree>
    <p:extLst>
      <p:ext uri="{BB962C8B-B14F-4D97-AF65-F5344CB8AC3E}">
        <p14:creationId xmlns:p14="http://schemas.microsoft.com/office/powerpoint/2010/main" val="37487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928C-343B-4ABE-BA41-92F649A65ED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3F3A62A-60C3-40CE-B514-90DF3FA277AB}"/>
              </a:ext>
            </a:extLst>
          </p:cNvPr>
          <p:cNvPicPr>
            <a:picLocks noGrp="1" noChangeAspect="1"/>
          </p:cNvPicPr>
          <p:nvPr>
            <p:ph idx="1"/>
          </p:nvPr>
        </p:nvPicPr>
        <p:blipFill>
          <a:blip r:embed="rId2"/>
          <a:stretch>
            <a:fillRect/>
          </a:stretch>
        </p:blipFill>
        <p:spPr>
          <a:xfrm>
            <a:off x="160020" y="116878"/>
            <a:ext cx="11407140" cy="6375998"/>
          </a:xfrm>
          <a:prstGeom prst="rect">
            <a:avLst/>
          </a:prstGeom>
        </p:spPr>
      </p:pic>
    </p:spTree>
    <p:extLst>
      <p:ext uri="{BB962C8B-B14F-4D97-AF65-F5344CB8AC3E}">
        <p14:creationId xmlns:p14="http://schemas.microsoft.com/office/powerpoint/2010/main" val="60626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1161" y="1338263"/>
            <a:ext cx="5292725" cy="5539978"/>
          </a:xfrm>
          <a:prstGeom prst="rect">
            <a:avLst/>
          </a:prstGeom>
          <a:noFill/>
        </p:spPr>
        <p:txBody>
          <a:bodyPr wrap="square">
            <a:spAutoFit/>
          </a:bodyPr>
          <a:lstStyle/>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800" b="1" kern="1200" cap="none" spc="0" normalizeH="0" baseline="0" noProof="0" dirty="0">
                <a:latin typeface="+mn-lt"/>
                <a:ea typeface="+mn-ea"/>
                <a:cs typeface="+mn-cs"/>
              </a:rPr>
              <a:t>The biliary ducts convey bile from the liver to the duodenum.</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800" b="1" kern="1200" cap="none" spc="0" normalizeH="0" baseline="0" noProof="0" dirty="0">
                <a:latin typeface="+mn-lt"/>
                <a:ea typeface="+mn-ea"/>
                <a:cs typeface="+mn-cs"/>
              </a:rPr>
              <a:t>Bile is produced continuously by the liver and stored</a:t>
            </a:r>
          </a:p>
          <a:p>
            <a:pPr marR="0" defTabSz="914400" eaLnBrk="1" fontAlgn="auto" hangingPunct="1">
              <a:spcBef>
                <a:spcPts val="0"/>
              </a:spcBef>
              <a:spcAft>
                <a:spcPts val="0"/>
              </a:spcAft>
              <a:buClrTx/>
              <a:buSzTx/>
              <a:buFontTx/>
              <a:buNone/>
              <a:defRPr/>
            </a:pPr>
            <a:r>
              <a:rPr kumimoji="0" lang="en-GB" sz="2800" b="1" kern="1200" cap="none" spc="0" normalizeH="0" baseline="0" noProof="0" dirty="0">
                <a:latin typeface="+mn-lt"/>
                <a:ea typeface="+mn-ea"/>
                <a:cs typeface="+mn-cs"/>
              </a:rPr>
              <a:t>and concentrated in the gallbladder, which releases it intermittently when fat enters the duodenum. </a:t>
            </a:r>
          </a:p>
          <a:p>
            <a:pPr marL="285750" marR="0" indent="-285750" defTabSz="914400" eaLnBrk="1" fontAlgn="auto" hangingPunct="1">
              <a:spcBef>
                <a:spcPts val="0"/>
              </a:spcBef>
              <a:spcAft>
                <a:spcPts val="0"/>
              </a:spcAft>
              <a:buClrTx/>
              <a:buSzTx/>
              <a:buFont typeface="Wingdings" panose="05000000000000000000" pitchFamily="2" charset="2"/>
              <a:buChar char="q"/>
              <a:defRPr/>
            </a:pPr>
            <a:r>
              <a:rPr kumimoji="0" lang="en-GB" sz="2800" b="1" kern="1200" cap="none" spc="0" normalizeH="0" baseline="0" noProof="0" dirty="0">
                <a:latin typeface="+mn-lt"/>
                <a:ea typeface="+mn-ea"/>
                <a:cs typeface="+mn-cs"/>
              </a:rPr>
              <a:t>portal triads (terminal branches of the hepatic portal vein</a:t>
            </a:r>
          </a:p>
          <a:p>
            <a:pPr marR="0" defTabSz="914400" eaLnBrk="1" fontAlgn="auto" hangingPunct="1">
              <a:spcBef>
                <a:spcPts val="0"/>
              </a:spcBef>
              <a:spcAft>
                <a:spcPts val="0"/>
              </a:spcAft>
              <a:buClrTx/>
              <a:buSzTx/>
              <a:buFontTx/>
              <a:buNone/>
              <a:defRPr/>
            </a:pPr>
            <a:r>
              <a:rPr kumimoji="0" lang="en-GB" sz="2800" b="1" kern="1200" cap="none" spc="0" normalizeH="0" baseline="0" noProof="0" dirty="0">
                <a:latin typeface="+mn-lt"/>
                <a:ea typeface="+mn-ea"/>
                <a:cs typeface="+mn-cs"/>
              </a:rPr>
              <a:t>and hepatic artery and initial branches of the biliary ducts).</a:t>
            </a:r>
          </a:p>
          <a:p>
            <a:pPr marR="0" defTabSz="914400" eaLnBrk="1" fontAlgn="auto" hangingPunct="1">
              <a:spcBef>
                <a:spcPts val="0"/>
              </a:spcBef>
              <a:spcAft>
                <a:spcPts val="0"/>
              </a:spcAft>
              <a:buClrTx/>
              <a:buSzTx/>
              <a:buFontTx/>
              <a:buNone/>
              <a:defRPr/>
            </a:pPr>
            <a:endParaRPr kumimoji="0" lang="en-GB" kern="1200" cap="none" spc="0" normalizeH="0" baseline="0" noProof="0" dirty="0">
              <a:latin typeface="+mn-lt"/>
              <a:ea typeface="+mn-ea"/>
              <a:cs typeface="+mn-cs"/>
            </a:endParaRPr>
          </a:p>
        </p:txBody>
      </p:sp>
      <p:sp>
        <p:nvSpPr>
          <p:cNvPr id="18435" name="TextBox 7"/>
          <p:cNvSpPr txBox="1"/>
          <p:nvPr/>
        </p:nvSpPr>
        <p:spPr>
          <a:xfrm>
            <a:off x="2465388" y="274320"/>
            <a:ext cx="3455352" cy="707886"/>
          </a:xfrm>
          <a:prstGeom prst="rect">
            <a:avLst/>
          </a:prstGeom>
          <a:noFill/>
          <a:ln w="9525">
            <a:noFill/>
          </a:ln>
        </p:spPr>
        <p:txBody>
          <a:bodyPr wrap="square">
            <a:spAutoFit/>
          </a:bodyPr>
          <a:lstStyle/>
          <a:p>
            <a:pPr eaLnBrk="1" hangingPunct="1"/>
            <a:r>
              <a:rPr lang="en-GB" altLang="x-none" sz="4000" b="1" dirty="0">
                <a:solidFill>
                  <a:srgbClr val="00B050"/>
                </a:solidFill>
                <a:latin typeface="Calibri" panose="020F0502020204030204" pitchFamily="34" charset="0"/>
              </a:rPr>
              <a:t>BILIARY DUCTs</a:t>
            </a:r>
          </a:p>
        </p:txBody>
      </p:sp>
      <p:pic>
        <p:nvPicPr>
          <p:cNvPr id="18436" name="Picture 8"/>
          <p:cNvPicPr>
            <a:picLocks noChangeAspect="1"/>
          </p:cNvPicPr>
          <p:nvPr/>
        </p:nvPicPr>
        <p:blipFill>
          <a:blip r:embed="rId2"/>
          <a:stretch>
            <a:fillRect/>
          </a:stretch>
        </p:blipFill>
        <p:spPr>
          <a:xfrm>
            <a:off x="6096001" y="274320"/>
            <a:ext cx="5981700" cy="6392919"/>
          </a:xfrm>
          <a:prstGeom prst="rect">
            <a:avLst/>
          </a:prstGeom>
          <a:noFill/>
          <a:ln w="9525">
            <a:noFill/>
          </a:ln>
        </p:spPr>
      </p:pic>
    </p:spTree>
    <p:extLst>
      <p:ext uri="{BB962C8B-B14F-4D97-AF65-F5344CB8AC3E}">
        <p14:creationId xmlns:p14="http://schemas.microsoft.com/office/powerpoint/2010/main" val="44158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p:cNvSpPr>
          <p:nvPr>
            <p:ph type="title" idx="4294967295"/>
          </p:nvPr>
        </p:nvSpPr>
        <p:spPr>
          <a:xfrm>
            <a:off x="662940" y="457200"/>
            <a:ext cx="3863340" cy="876300"/>
          </a:xfrm>
          <a:ln/>
        </p:spPr>
        <p:txBody>
          <a:bodyPr vert="horz" wrap="square" lIns="91440" tIns="45720" rIns="91440" bIns="45720" rtlCol="0" anchor="ctr" anchorCtr="0">
            <a:normAutofit/>
          </a:bodyPr>
          <a:lstStyle/>
          <a:p>
            <a:pPr eaLnBrk="1" hangingPunct="1"/>
            <a:r>
              <a:rPr lang="en-US" altLang="x-none" sz="4800" b="1" dirty="0">
                <a:solidFill>
                  <a:srgbClr val="FF0000"/>
                </a:solidFill>
              </a:rPr>
              <a:t>Biliary Trac</a:t>
            </a:r>
            <a:r>
              <a:rPr lang="en-IE" altLang="x-none" sz="4800" b="1" dirty="0">
                <a:solidFill>
                  <a:srgbClr val="FF0000"/>
                </a:solidFill>
              </a:rPr>
              <a:t>t</a:t>
            </a:r>
            <a:endParaRPr lang="en-US" altLang="x-none" sz="4800" b="1" dirty="0">
              <a:solidFill>
                <a:srgbClr val="FF0000"/>
              </a:solidFill>
            </a:endParaRPr>
          </a:p>
        </p:txBody>
      </p:sp>
      <p:sp>
        <p:nvSpPr>
          <p:cNvPr id="17411" name="Rectangle 8"/>
          <p:cNvSpPr>
            <a:spLocks noGrp="1"/>
          </p:cNvSpPr>
          <p:nvPr>
            <p:ph type="body" idx="4294967295"/>
          </p:nvPr>
        </p:nvSpPr>
        <p:spPr>
          <a:xfrm>
            <a:off x="378344" y="1295401"/>
            <a:ext cx="5870056" cy="4525963"/>
          </a:xfrm>
          <a:ln/>
        </p:spPr>
        <p:txBody>
          <a:bodyPr vert="horz" wrap="square" lIns="91440" tIns="45720" rIns="91440" bIns="45720" rtlCol="0" anchor="t" anchorCtr="0">
            <a:normAutofit fontScale="92500" lnSpcReduction="20000"/>
          </a:bodyPr>
          <a:lstStyle/>
          <a:p>
            <a:pPr marL="0" indent="0">
              <a:spcBef>
                <a:spcPts val="625"/>
              </a:spcBef>
              <a:buNone/>
            </a:pPr>
            <a:r>
              <a:rPr lang="en-IE" altLang="x-none" sz="4400" b="1" dirty="0"/>
              <a:t>P</a:t>
            </a:r>
            <a:r>
              <a:rPr lang="en-US" altLang="x-none" sz="4400" b="1" dirty="0"/>
              <a:t>art of</a:t>
            </a:r>
            <a:r>
              <a:rPr lang="en-IE" altLang="x-none" sz="4400" b="1" dirty="0"/>
              <a:t> </a:t>
            </a:r>
            <a:r>
              <a:rPr lang="en-US" altLang="x-none" sz="4400" b="1" dirty="0"/>
              <a:t>the digestive system.</a:t>
            </a:r>
          </a:p>
          <a:p>
            <a:pPr marL="0" indent="0">
              <a:spcBef>
                <a:spcPts val="625"/>
              </a:spcBef>
              <a:spcAft>
                <a:spcPct val="20000"/>
              </a:spcAft>
              <a:buNone/>
            </a:pPr>
            <a:r>
              <a:rPr lang="en-IE" altLang="x-none" sz="4400" b="1" dirty="0"/>
              <a:t>M</a:t>
            </a:r>
            <a:r>
              <a:rPr lang="en-US" altLang="x-none" sz="4400" b="1" dirty="0"/>
              <a:t>ade up of:</a:t>
            </a:r>
          </a:p>
          <a:p>
            <a:pPr marL="0" indent="0">
              <a:spcBef>
                <a:spcPts val="625"/>
              </a:spcBef>
              <a:spcAft>
                <a:spcPct val="20000"/>
              </a:spcAft>
            </a:pPr>
            <a:r>
              <a:rPr lang="en-IE" altLang="x-none" sz="4400" b="1" dirty="0"/>
              <a:t>Intra hepatic ducts</a:t>
            </a:r>
            <a:endParaRPr lang="en-US" altLang="x-none" sz="4400" b="1" dirty="0"/>
          </a:p>
          <a:p>
            <a:pPr marL="0" indent="0">
              <a:spcBef>
                <a:spcPts val="625"/>
              </a:spcBef>
              <a:spcAft>
                <a:spcPct val="20000"/>
              </a:spcAft>
            </a:pPr>
            <a:r>
              <a:rPr lang="en-IE" altLang="x-none" sz="4400" b="1" dirty="0"/>
              <a:t>Extra hepatic ducts</a:t>
            </a:r>
          </a:p>
          <a:p>
            <a:pPr marL="0" indent="0">
              <a:spcBef>
                <a:spcPts val="625"/>
              </a:spcBef>
              <a:spcAft>
                <a:spcPct val="20000"/>
              </a:spcAft>
            </a:pPr>
            <a:r>
              <a:rPr lang="en-US" altLang="x-none" sz="4400" b="1" dirty="0"/>
              <a:t>Gallbladder</a:t>
            </a:r>
          </a:p>
          <a:p>
            <a:pPr marL="0" indent="0">
              <a:spcBef>
                <a:spcPts val="625"/>
              </a:spcBef>
              <a:spcAft>
                <a:spcPct val="20000"/>
              </a:spcAft>
            </a:pPr>
            <a:r>
              <a:rPr lang="en-IE" altLang="x-none" sz="4400" b="1" dirty="0"/>
              <a:t>Common Bile Duct</a:t>
            </a:r>
          </a:p>
          <a:p>
            <a:pPr marL="0" indent="0">
              <a:spcBef>
                <a:spcPts val="625"/>
              </a:spcBef>
              <a:spcAft>
                <a:spcPct val="20000"/>
              </a:spcAft>
            </a:pPr>
            <a:endParaRPr lang="en-US" altLang="x-none" dirty="0"/>
          </a:p>
        </p:txBody>
      </p:sp>
      <p:pic>
        <p:nvPicPr>
          <p:cNvPr id="17412" name="Picture 7" descr="gallbladder"/>
          <p:cNvPicPr>
            <a:picLocks noChangeAspect="1"/>
          </p:cNvPicPr>
          <p:nvPr/>
        </p:nvPicPr>
        <p:blipFill>
          <a:blip r:embed="rId3"/>
          <a:stretch>
            <a:fillRect/>
          </a:stretch>
        </p:blipFill>
        <p:spPr>
          <a:xfrm>
            <a:off x="6376989" y="297636"/>
            <a:ext cx="5870056" cy="6103164"/>
          </a:xfrm>
          <a:prstGeom prst="rect">
            <a:avLst/>
          </a:prstGeom>
          <a:noFill/>
          <a:ln w="28575" cap="flat" cmpd="sng">
            <a:solidFill>
              <a:srgbClr val="0000FF"/>
            </a:solidFill>
            <a:prstDash val="solid"/>
            <a:miter/>
            <a:headEnd type="none" w="med" len="med"/>
            <a:tailEnd type="none" w="med" len="med"/>
          </a:ln>
        </p:spPr>
      </p:pic>
    </p:spTree>
    <p:extLst>
      <p:ext uri="{BB962C8B-B14F-4D97-AF65-F5344CB8AC3E}">
        <p14:creationId xmlns:p14="http://schemas.microsoft.com/office/powerpoint/2010/main" val="37857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240E8E7693214FACFCA802A460EE8F" ma:contentTypeVersion="2" ma:contentTypeDescription="Create a new document." ma:contentTypeScope="" ma:versionID="bd560ea27efd6af8bccb82e80e6f2c7c">
  <xsd:schema xmlns:xsd="http://www.w3.org/2001/XMLSchema" xmlns:xs="http://www.w3.org/2001/XMLSchema" xmlns:p="http://schemas.microsoft.com/office/2006/metadata/properties" xmlns:ns2="7bfd935a-17f5-449f-8c05-9a034bc4da16" targetNamespace="http://schemas.microsoft.com/office/2006/metadata/properties" ma:root="true" ma:fieldsID="e701448f33f984923bac1ee534da4ec7" ns2:_="">
    <xsd:import namespace="7bfd935a-17f5-449f-8c05-9a034bc4da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d935a-17f5-449f-8c05-9a034bc4da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BCD54-673E-4218-9D2E-D65D7E476EA3}"/>
</file>

<file path=customXml/itemProps2.xml><?xml version="1.0" encoding="utf-8"?>
<ds:datastoreItem xmlns:ds="http://schemas.openxmlformats.org/officeDocument/2006/customXml" ds:itemID="{9EE51DBF-7E88-4FAE-AB8E-D69C095B5CFE}"/>
</file>

<file path=customXml/itemProps3.xml><?xml version="1.0" encoding="utf-8"?>
<ds:datastoreItem xmlns:ds="http://schemas.openxmlformats.org/officeDocument/2006/customXml" ds:itemID="{31C4FAD9-A2F8-45D2-BC97-13C5E070D5AD}"/>
</file>

<file path=docProps/app.xml><?xml version="1.0" encoding="utf-8"?>
<Properties xmlns="http://schemas.openxmlformats.org/officeDocument/2006/extended-properties" xmlns:vt="http://schemas.openxmlformats.org/officeDocument/2006/docPropsVTypes">
  <TotalTime>319</TotalTime>
  <Words>555</Words>
  <Application>Microsoft Office PowerPoint</Application>
  <PresentationFormat>Widescreen</PresentationFormat>
  <Paragraphs>42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Wingdings</vt:lpstr>
      <vt:lpstr>Wingdings 2</vt:lpstr>
      <vt:lpstr>Office Theme</vt:lpstr>
      <vt:lpstr>GALL BLADDER &amp;BILIARY PASSAGE</vt:lpstr>
      <vt:lpstr>GALL BLADDER</vt:lpstr>
      <vt:lpstr>Gallbladder </vt:lpstr>
      <vt:lpstr>PowerPoint Presentation</vt:lpstr>
      <vt:lpstr>PowerPoint Presentation</vt:lpstr>
      <vt:lpstr>PowerPoint Presentation</vt:lpstr>
      <vt:lpstr>PowerPoint Presentation</vt:lpstr>
      <vt:lpstr>PowerPoint Presentation</vt:lpstr>
      <vt:lpstr>Biliary Tract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Dalia Mahmoud Hasan</cp:lastModifiedBy>
  <cp:revision>9</cp:revision>
  <dcterms:created xsi:type="dcterms:W3CDTF">2022-04-03T08:03:24Z</dcterms:created>
  <dcterms:modified xsi:type="dcterms:W3CDTF">2022-04-16T18:05:03Z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0x0101005B240E8E7693214FACFCA802A460EE8F</vt:lpwstr>
  </property>
</Properties>
</file>