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57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5" r:id="rId49"/>
    <p:sldId id="303" r:id="rId50"/>
    <p:sldId id="304" r:id="rId51"/>
    <p:sldId id="306" r:id="rId52"/>
    <p:sldId id="307" r:id="rId53"/>
    <p:sldId id="308" r:id="rId54"/>
    <p:sldId id="309" r:id="rId55"/>
    <p:sldId id="310" r:id="rId56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150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D9C257-38B1-46A3-9BE7-2CA60A48B851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340F6B-8758-40F9-BFA7-09273122B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22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340F6B-8758-40F9-BFA7-09273122BBE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6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10/05/1443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10/05/1443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10/05/1443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10/05/1443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10/05/1443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10/05/1443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10/05/1443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10/05/1443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10/05/1443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10/05/1443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10/05/1443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10/05/1443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5458" y="1412776"/>
            <a:ext cx="9128542" cy="193899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Patho</a:t>
            </a:r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lab </a:t>
            </a:r>
          </a:p>
          <a:p>
            <a:pPr algn="ctr"/>
            <a:r>
              <a:rPr lang="en-US" sz="4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Dr</a:t>
            </a:r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4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eman</a:t>
            </a:r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</a:p>
          <a:p>
            <a:pPr algn="ctr"/>
            <a:r>
              <a:rPr lang="en-US" sz="4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Inflammation+tissue</a:t>
            </a:r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repair</a:t>
            </a:r>
            <a:endParaRPr lang="en-US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7126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upus Symptoms, Treatment, Causes, Diagnosis, Typ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696" y="1700808"/>
            <a:ext cx="5688632" cy="3190876"/>
          </a:xfrm>
          <a:prstGeom prst="rect">
            <a:avLst/>
          </a:prstGeom>
          <a:noFill/>
        </p:spPr>
      </p:pic>
      <p:sp>
        <p:nvSpPr>
          <p:cNvPr id="3" name="مستطيل 2"/>
          <p:cNvSpPr/>
          <p:nvPr/>
        </p:nvSpPr>
        <p:spPr>
          <a:xfrm>
            <a:off x="3038943" y="260648"/>
            <a:ext cx="18742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u="sng" dirty="0">
                <a:solidFill>
                  <a:srgbClr val="FF0000"/>
                </a:solidFill>
              </a:rPr>
              <a:t>lupus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30568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3204865" y="404664"/>
            <a:ext cx="27948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Inflammation </a:t>
            </a:r>
            <a:r>
              <a:rPr lang="en-US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3</a:t>
            </a:r>
            <a:endParaRPr lang="en-US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4" y="1124744"/>
            <a:ext cx="6105906" cy="4048481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0" y="5380672"/>
            <a:ext cx="86044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dirty="0"/>
              <a:t>Sustained production of TNF contributes to cachexia, a pathologic state characterized by weight loss, muscle atrophy, and anorexia that accompanies some chronic infections and cancers</a:t>
            </a:r>
          </a:p>
        </p:txBody>
      </p:sp>
    </p:spTree>
    <p:extLst>
      <p:ext uri="{BB962C8B-B14F-4D97-AF65-F5344CB8AC3E}">
        <p14:creationId xmlns:p14="http://schemas.microsoft.com/office/powerpoint/2010/main" val="1031200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2411760" y="5373216"/>
            <a:ext cx="4116127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4000" u="sng" dirty="0"/>
              <a:t>Peritoneal effusion</a:t>
            </a:r>
          </a:p>
          <a:p>
            <a:pPr algn="l"/>
            <a:endParaRPr lang="en-US" sz="2800" u="sng" dirty="0">
              <a:solidFill>
                <a:schemeClr val="accent1"/>
              </a:solidFill>
            </a:endParaRPr>
          </a:p>
        </p:txBody>
      </p:sp>
      <p:pic>
        <p:nvPicPr>
          <p:cNvPr id="3" name="Picture 4" descr="Peritoneal Fluid Images, Stock Photos &amp;amp; Vectors | Shutterstock"/>
          <p:cNvPicPr>
            <a:picLocks noChangeAspect="1" noChangeArrowheads="1"/>
          </p:cNvPicPr>
          <p:nvPr/>
        </p:nvPicPr>
        <p:blipFill>
          <a:blip r:embed="rId2"/>
          <a:srcRect l="16327" r="62323" b="5714"/>
          <a:stretch>
            <a:fillRect/>
          </a:stretch>
        </p:blipFill>
        <p:spPr bwMode="auto">
          <a:xfrm>
            <a:off x="5220072" y="1564604"/>
            <a:ext cx="1828800" cy="3550023"/>
          </a:xfrm>
          <a:prstGeom prst="rect">
            <a:avLst/>
          </a:prstGeom>
          <a:noFill/>
        </p:spPr>
      </p:pic>
      <p:pic>
        <p:nvPicPr>
          <p:cNvPr id="4" name="Picture 6" descr="Ascites - DocChe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628800"/>
            <a:ext cx="2904953" cy="3352800"/>
          </a:xfrm>
          <a:prstGeom prst="rect">
            <a:avLst/>
          </a:prstGeom>
          <a:noFill/>
        </p:spPr>
      </p:pic>
      <p:sp>
        <p:nvSpPr>
          <p:cNvPr id="5" name="مستطيل 4"/>
          <p:cNvSpPr/>
          <p:nvPr/>
        </p:nvSpPr>
        <p:spPr>
          <a:xfrm>
            <a:off x="3259486" y="332656"/>
            <a:ext cx="31241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Inflammation </a:t>
            </a:r>
            <a:r>
              <a:rPr lang="en-US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4</a:t>
            </a:r>
            <a:endParaRPr lang="en-US" sz="3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619542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11560" y="585355"/>
            <a:ext cx="7467600" cy="1143000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u="sng" dirty="0"/>
              <a:t>skin blister</a:t>
            </a:r>
          </a:p>
          <a:p>
            <a:pPr algn="l"/>
            <a:endParaRPr lang="en-US" u="sng" dirty="0">
              <a:solidFill>
                <a:schemeClr val="accent1"/>
              </a:solidFill>
            </a:endParaRPr>
          </a:p>
        </p:txBody>
      </p:sp>
      <p:pic>
        <p:nvPicPr>
          <p:cNvPr id="3" name="Picture 2" descr="Blister - Wikiped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133600"/>
            <a:ext cx="3886200" cy="2590800"/>
          </a:xfrm>
          <a:prstGeom prst="rect">
            <a:avLst/>
          </a:prstGeom>
          <a:noFill/>
        </p:spPr>
      </p:pic>
      <p:pic>
        <p:nvPicPr>
          <p:cNvPr id="4" name="Picture 2" descr="Bullous Pemphigoid | Plastic Surgery Key"/>
          <p:cNvPicPr>
            <a:picLocks noChangeAspect="1" noChangeArrowheads="1"/>
          </p:cNvPicPr>
          <p:nvPr/>
        </p:nvPicPr>
        <p:blipFill>
          <a:blip r:embed="rId3"/>
          <a:srcRect r="11067" b="12911"/>
          <a:stretch>
            <a:fillRect/>
          </a:stretch>
        </p:blipFill>
        <p:spPr bwMode="auto">
          <a:xfrm>
            <a:off x="4648200" y="2133600"/>
            <a:ext cx="4286250" cy="2447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9608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81000" y="0"/>
            <a:ext cx="7467600" cy="1143000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u="sng" dirty="0">
                <a:solidFill>
                  <a:schemeClr val="accent1"/>
                </a:solidFill>
              </a:rPr>
              <a:t>Grossly </a:t>
            </a:r>
            <a:endParaRPr lang="en-US" u="sng" dirty="0">
              <a:solidFill>
                <a:schemeClr val="accent1"/>
              </a:solidFill>
            </a:endParaRPr>
          </a:p>
          <a:p>
            <a:pPr algn="l"/>
            <a:endParaRPr lang="en-US" u="sng" dirty="0">
              <a:solidFill>
                <a:schemeClr val="accent1"/>
              </a:solidFill>
            </a:endParaRPr>
          </a:p>
        </p:txBody>
      </p:sp>
      <p:sp>
        <p:nvSpPr>
          <p:cNvPr id="3" name="AutoShape 2" descr="Webpathology.com: A Collection of Surgical Pathology Im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4" name="AutoShape 4" descr="Webpathology.com: A Collection of Surgical Pathology Im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pic>
        <p:nvPicPr>
          <p:cNvPr id="5" name="Picture 4" descr="download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371600"/>
            <a:ext cx="3967506" cy="2971800"/>
          </a:xfrm>
          <a:prstGeom prst="rect">
            <a:avLst/>
          </a:prstGeom>
        </p:spPr>
      </p:pic>
      <p:pic>
        <p:nvPicPr>
          <p:cNvPr id="6" name="Picture 6" descr="Chapter 1 – The Anatomy of the Normal Heart | Thoracic Ke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295400"/>
            <a:ext cx="3551624" cy="47244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191000" y="46482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dirty="0" smtClean="0"/>
              <a:t>The </a:t>
            </a:r>
            <a:r>
              <a:rPr lang="en-US" b="1" dirty="0" smtClean="0"/>
              <a:t>pericardial surface</a:t>
            </a:r>
            <a:r>
              <a:rPr lang="en-US" dirty="0" smtClean="0"/>
              <a:t> is </a:t>
            </a:r>
            <a:r>
              <a:rPr lang="en-US" b="1" dirty="0" smtClean="0"/>
              <a:t>dry</a:t>
            </a:r>
            <a:r>
              <a:rPr lang="en-US" dirty="0" smtClean="0"/>
              <a:t> with a </a:t>
            </a:r>
            <a:r>
              <a:rPr lang="en-US" b="1" dirty="0" smtClean="0"/>
              <a:t>coarse granular appearance</a:t>
            </a:r>
            <a:r>
              <a:rPr lang="en-US" dirty="0" smtClean="0"/>
              <a:t> caused by </a:t>
            </a:r>
            <a:r>
              <a:rPr lang="en-US" b="1" dirty="0" smtClean="0"/>
              <a:t>fibrinous exudate</a:t>
            </a:r>
            <a:r>
              <a:rPr lang="en-US" dirty="0" smtClean="0"/>
              <a:t> 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04800" y="60198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b="1" dirty="0" smtClean="0"/>
              <a:t>Normally</a:t>
            </a:r>
            <a:r>
              <a:rPr lang="en-US" dirty="0" smtClean="0"/>
              <a:t>, the visceral </a:t>
            </a:r>
            <a:r>
              <a:rPr lang="en-US" b="1" dirty="0" smtClean="0"/>
              <a:t>pericardium</a:t>
            </a:r>
            <a:r>
              <a:rPr lang="en-US" dirty="0" smtClean="0"/>
              <a:t> is </a:t>
            </a:r>
            <a:r>
              <a:rPr lang="en-US" b="1" dirty="0" smtClean="0"/>
              <a:t>translucent</a:t>
            </a:r>
            <a:r>
              <a:rPr lang="en-US" dirty="0" smtClean="0"/>
              <a:t> </a:t>
            </a:r>
            <a:endParaRPr lang="en-US" dirty="0"/>
          </a:p>
        </p:txBody>
      </p:sp>
      <p:sp>
        <p:nvSpPr>
          <p:cNvPr id="9" name="مستطيل 8"/>
          <p:cNvSpPr/>
          <p:nvPr/>
        </p:nvSpPr>
        <p:spPr>
          <a:xfrm>
            <a:off x="4888266" y="6144444"/>
            <a:ext cx="36707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Fibrinous Inflammation</a:t>
            </a:r>
          </a:p>
        </p:txBody>
      </p:sp>
    </p:spTree>
    <p:extLst>
      <p:ext uri="{BB962C8B-B14F-4D97-AF65-F5344CB8AC3E}">
        <p14:creationId xmlns:p14="http://schemas.microsoft.com/office/powerpoint/2010/main" val="1590896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mtClean="0"/>
              <a:t>Histology</a:t>
            </a:r>
            <a:br>
              <a:rPr lang="en-US" smtClean="0"/>
            </a:br>
            <a:endParaRPr lang="en-US" dirty="0"/>
          </a:p>
        </p:txBody>
      </p:sp>
      <p:pic>
        <p:nvPicPr>
          <p:cNvPr id="3" name="Picture 2" descr="Structure of the Human Pericardium and Responses to Pathologic Processes -  American College of Cardiolog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560" y="1700808"/>
            <a:ext cx="6195933" cy="2362200"/>
          </a:xfrm>
          <a:prstGeom prst="rect">
            <a:avLst/>
          </a:prstGeom>
          <a:noFill/>
        </p:spPr>
      </p:pic>
      <p:sp>
        <p:nvSpPr>
          <p:cNvPr id="4" name="Rectangle 6"/>
          <p:cNvSpPr/>
          <p:nvPr/>
        </p:nvSpPr>
        <p:spPr>
          <a:xfrm>
            <a:off x="0" y="4293096"/>
            <a:ext cx="89644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dirty="0" err="1" smtClean="0"/>
              <a:t>Norml</a:t>
            </a:r>
            <a:r>
              <a:rPr lang="en-US" sz="3200" dirty="0" smtClean="0"/>
              <a:t> </a:t>
            </a:r>
            <a:r>
              <a:rPr lang="en-US" sz="3200" dirty="0" err="1" smtClean="0"/>
              <a:t>pericrdium</a:t>
            </a:r>
            <a:r>
              <a:rPr lang="en-US" sz="3200" dirty="0" smtClean="0"/>
              <a:t> composed of  thin fibrous wall Covered by single layer of mesothelial cells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49949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724400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dirty="0" smtClean="0"/>
              <a:t>the pericardial surface here shows strands of pink fibrin extending outward. There is underlying inflammation. </a:t>
            </a:r>
          </a:p>
          <a:p>
            <a:pPr algn="l"/>
            <a:r>
              <a:rPr lang="en-US" sz="3200" dirty="0" smtClean="0"/>
              <a:t>fibrin appears as an </a:t>
            </a:r>
            <a:r>
              <a:rPr lang="en-US" sz="3200" dirty="0" err="1" smtClean="0"/>
              <a:t>eosinophilic</a:t>
            </a:r>
            <a:r>
              <a:rPr lang="en-US" sz="3200" dirty="0" smtClean="0"/>
              <a:t> meshwork of threads</a:t>
            </a:r>
            <a:endParaRPr lang="en-US" sz="3200" dirty="0"/>
          </a:p>
        </p:txBody>
      </p:sp>
      <p:pic>
        <p:nvPicPr>
          <p:cNvPr id="3" name="Picture 2" descr="https://webpath.med.utah.edu/jpeg5/CV0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533400"/>
            <a:ext cx="6019800" cy="39176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4027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304800" y="304800"/>
            <a:ext cx="7467600" cy="4873752"/>
          </a:xfrm>
          <a:prstGeom prst="rect">
            <a:avLst/>
          </a:prstGeom>
        </p:spPr>
        <p:txBody>
          <a:bodyPr/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dirty="0"/>
              <a:t>Conversion of the fibrinous exudate to scar tissue (organization) within the pericardial sac </a:t>
            </a:r>
          </a:p>
          <a:p>
            <a:pPr marL="0" indent="0" algn="l">
              <a:buNone/>
            </a:pPr>
            <a:r>
              <a:rPr lang="en-US" dirty="0"/>
              <a:t>if the fibrosis is extensive, obliteration of the pericardial space will </a:t>
            </a:r>
            <a:r>
              <a:rPr lang="en-US" dirty="0" err="1"/>
              <a:t>occure</a:t>
            </a:r>
            <a:r>
              <a:rPr lang="en-US" dirty="0"/>
              <a:t>.</a:t>
            </a:r>
          </a:p>
          <a:p>
            <a:pPr marL="0" indent="0" algn="l">
              <a:buNone/>
            </a:pPr>
            <a:endParaRPr lang="en-US" dirty="0"/>
          </a:p>
        </p:txBody>
      </p:sp>
      <p:pic>
        <p:nvPicPr>
          <p:cNvPr id="3" name="Picture 2" descr="Fibrinous pericarditis - Atlas of swine pathology - pig333, pig to pork  communi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3573016"/>
            <a:ext cx="5638800" cy="2965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0610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smtClean="0">
                <a:solidFill>
                  <a:schemeClr val="accent1"/>
                </a:solidFill>
              </a:rPr>
              <a:t>A common example of an acute suppurative inflammation is acute appendicitis</a:t>
            </a:r>
            <a:endParaRPr lang="en-US" sz="2400" u="sng" dirty="0">
              <a:solidFill>
                <a:schemeClr val="accent1"/>
              </a:solidFill>
            </a:endParaRPr>
          </a:p>
        </p:txBody>
      </p:sp>
      <p:pic>
        <p:nvPicPr>
          <p:cNvPr id="3" name="Picture 2" descr="ACUTE APPENDICITIS | Pathology Made Simp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828800"/>
            <a:ext cx="7450667" cy="4191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62065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5105400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Variable acute inflammation with predominance of neutrophils; involves some or all layers of the </a:t>
            </a:r>
            <a:r>
              <a:rPr lang="en-US" sz="2400" dirty="0" err="1" smtClean="0"/>
              <a:t>appendiceal</a:t>
            </a:r>
            <a:r>
              <a:rPr lang="en-US" sz="2400" dirty="0" smtClean="0"/>
              <a:t> wall.</a:t>
            </a:r>
            <a:endParaRPr lang="en-US" sz="2400" dirty="0"/>
          </a:p>
        </p:txBody>
      </p:sp>
      <p:pic>
        <p:nvPicPr>
          <p:cNvPr id="3" name="Picture 2" descr="Acute appendicitis - MyPathologyReport.c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914400"/>
            <a:ext cx="6477000" cy="34611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3766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-3924944" y="4149597"/>
            <a:ext cx="8825659" cy="3416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This streaking follows the course of the lymphatic</a:t>
            </a:r>
          </a:p>
          <a:p>
            <a:r>
              <a:rPr lang="en-US" sz="1600" dirty="0" smtClean="0"/>
              <a:t> channels and indicates the presence of lymphangitis</a:t>
            </a:r>
            <a:endParaRPr lang="en-US" sz="1600" dirty="0"/>
          </a:p>
        </p:txBody>
      </p:sp>
      <p:pic>
        <p:nvPicPr>
          <p:cNvPr id="3" name="Picture 2" descr="Nonbacterial Causes of Lymphangitis with Streaking | American Board of  Family Medic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632"/>
            <a:ext cx="3476242" cy="393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Management of Bacillus Calmette-Guérin Lymphadenit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32656"/>
            <a:ext cx="3154662" cy="385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/>
          <p:nvPr/>
        </p:nvSpPr>
        <p:spPr>
          <a:xfrm>
            <a:off x="2771800" y="419314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painful enlargement of the draining </a:t>
            </a:r>
            <a:endParaRPr lang="en-US" dirty="0" smtClean="0"/>
          </a:p>
          <a:p>
            <a:r>
              <a:rPr lang="en-US" dirty="0" smtClean="0"/>
              <a:t>lymph </a:t>
            </a:r>
            <a:r>
              <a:rPr lang="en-US" dirty="0"/>
              <a:t>nodes, indicating lymphadenitis.</a:t>
            </a:r>
          </a:p>
        </p:txBody>
      </p:sp>
    </p:spTree>
    <p:extLst>
      <p:ext uri="{BB962C8B-B14F-4D97-AF65-F5344CB8AC3E}">
        <p14:creationId xmlns:p14="http://schemas.microsoft.com/office/powerpoint/2010/main" val="12528088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79512" y="188640"/>
            <a:ext cx="33843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Abscesses</a:t>
            </a:r>
            <a:endParaRPr lang="en-US" sz="3200" b="1" dirty="0"/>
          </a:p>
        </p:txBody>
      </p:sp>
      <p:pic>
        <p:nvPicPr>
          <p:cNvPr id="3" name="Picture 2" descr="View Images for 132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1484784"/>
            <a:ext cx="5943600" cy="3880822"/>
          </a:xfrm>
          <a:prstGeom prst="rect">
            <a:avLst/>
          </a:prstGeom>
          <a:noFill/>
        </p:spPr>
      </p:pic>
      <p:sp>
        <p:nvSpPr>
          <p:cNvPr id="4" name="Rectangle 4"/>
          <p:cNvSpPr/>
          <p:nvPr/>
        </p:nvSpPr>
        <p:spPr>
          <a:xfrm>
            <a:off x="6199312" y="2627784"/>
            <a:ext cx="2286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u="sng" dirty="0" smtClean="0">
                <a:solidFill>
                  <a:schemeClr val="accent1"/>
                </a:solidFill>
              </a:rPr>
              <a:t>Variably sized abscesses are distributed randomly throughout all lobes of the liver. </a:t>
            </a:r>
            <a:endParaRPr lang="en-US" u="sng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108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304800" y="304800"/>
            <a:ext cx="7315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Abscesses have a central region that appears as a mass of necrotic leukocytes and tissue cells.</a:t>
            </a:r>
          </a:p>
          <a:p>
            <a:pPr algn="l"/>
            <a:r>
              <a:rPr lang="en-US" dirty="0" smtClean="0"/>
              <a:t> There is usually a zone of preserved </a:t>
            </a:r>
            <a:r>
              <a:rPr lang="en-US" dirty="0" err="1" smtClean="0"/>
              <a:t>neutrophils</a:t>
            </a:r>
            <a:r>
              <a:rPr lang="en-US" dirty="0" smtClean="0"/>
              <a:t> around this necrotic focus.</a:t>
            </a:r>
          </a:p>
          <a:p>
            <a:pPr algn="l"/>
            <a:r>
              <a:rPr lang="en-US" dirty="0" smtClean="0"/>
              <a:t> outside this region there may be vascular dilation and </a:t>
            </a:r>
            <a:r>
              <a:rPr lang="en-US" dirty="0" err="1" smtClean="0"/>
              <a:t>parenchymal</a:t>
            </a:r>
            <a:r>
              <a:rPr lang="en-US" dirty="0" smtClean="0"/>
              <a:t> and fibroblastic proliferation, indicating chronic inflammation and repair.</a:t>
            </a:r>
            <a:endParaRPr lang="en-US" dirty="0"/>
          </a:p>
        </p:txBody>
      </p:sp>
      <p:pic>
        <p:nvPicPr>
          <p:cNvPr id="3" name="Picture 2" descr="File:Acute lung abscess microscopic.png - wikido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2362200"/>
            <a:ext cx="6467475" cy="4286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8439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499992" y="404664"/>
            <a:ext cx="7467600" cy="1143000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 Ulcers</a:t>
            </a:r>
            <a:endParaRPr lang="en-US" dirty="0"/>
          </a:p>
        </p:txBody>
      </p:sp>
      <p:pic>
        <p:nvPicPr>
          <p:cNvPr id="3" name="Picture 4" descr="Block 14 Peptic Ulcer H Pylori Ulcer Cancer - ProProfs Qui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9462"/>
            <a:ext cx="4350327" cy="1981200"/>
          </a:xfrm>
          <a:prstGeom prst="rect">
            <a:avLst/>
          </a:prstGeom>
          <a:noFill/>
        </p:spPr>
      </p:pic>
      <p:pic>
        <p:nvPicPr>
          <p:cNvPr id="4" name="Picture 2" descr="Peptic Ulcer - Stepward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742" y="2348880"/>
            <a:ext cx="3942842" cy="1872208"/>
          </a:xfrm>
          <a:prstGeom prst="rect">
            <a:avLst/>
          </a:prstGeom>
          <a:noFill/>
        </p:spPr>
      </p:pic>
      <p:sp>
        <p:nvSpPr>
          <p:cNvPr id="5" name="مستطيل 4"/>
          <p:cNvSpPr/>
          <p:nvPr/>
        </p:nvSpPr>
        <p:spPr>
          <a:xfrm>
            <a:off x="4342299" y="2771231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2000" dirty="0"/>
              <a:t>the mucosa of the mouth, stomach, intestines, or genitourinary tract.</a:t>
            </a:r>
          </a:p>
        </p:txBody>
      </p:sp>
      <p:pic>
        <p:nvPicPr>
          <p:cNvPr id="6" name="Picture 2" descr="Skin ulcer: Causes, types, symptoms, and treatment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365" y="4414635"/>
            <a:ext cx="3895219" cy="2443365"/>
          </a:xfrm>
          <a:prstGeom prst="rect">
            <a:avLst/>
          </a:prstGeom>
          <a:noFill/>
        </p:spPr>
      </p:pic>
      <p:sp>
        <p:nvSpPr>
          <p:cNvPr id="7" name="مستطيل 6"/>
          <p:cNvSpPr/>
          <p:nvPr/>
        </p:nvSpPr>
        <p:spPr>
          <a:xfrm>
            <a:off x="4350327" y="498998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dirty="0"/>
              <a:t>the skin and subcutaneous tissue of the lower extremities in older persons</a:t>
            </a:r>
          </a:p>
        </p:txBody>
      </p:sp>
    </p:spTree>
    <p:extLst>
      <p:ext uri="{BB962C8B-B14F-4D97-AF65-F5344CB8AC3E}">
        <p14:creationId xmlns:p14="http://schemas.microsoft.com/office/powerpoint/2010/main" val="17658002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u="sng" smtClean="0">
                <a:solidFill>
                  <a:schemeClr val="accent1"/>
                </a:solidFill>
              </a:rPr>
              <a:t>histology</a:t>
            </a:r>
            <a:endParaRPr lang="en-US" u="sng" dirty="0">
              <a:solidFill>
                <a:schemeClr val="accent1"/>
              </a:solidFill>
            </a:endParaRPr>
          </a:p>
        </p:txBody>
      </p:sp>
      <p:pic>
        <p:nvPicPr>
          <p:cNvPr id="3" name="Picture 2" descr="What is the difference between a vesicle and an ulcer?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828800"/>
            <a:ext cx="8558851" cy="37338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533400" y="5943600"/>
            <a:ext cx="731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u="sng" dirty="0" smtClean="0">
                <a:solidFill>
                  <a:schemeClr val="accent1"/>
                </a:solidFill>
              </a:rPr>
              <a:t>sloughing (shedding) of inflamed necrotic tissue</a:t>
            </a:r>
            <a:endParaRPr lang="en-US" sz="2400" u="sng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597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ebpath.med.utah.edu/jpeg4/GI0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304800"/>
            <a:ext cx="6705600" cy="440387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81000" y="5029200"/>
            <a:ext cx="7543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acute stage there is intense </a:t>
            </a:r>
            <a:r>
              <a:rPr lang="en-US" dirty="0" err="1" smtClean="0"/>
              <a:t>polymorphonuclear</a:t>
            </a:r>
            <a:r>
              <a:rPr lang="en-US" dirty="0" smtClean="0"/>
              <a:t> infiltration and vascular dilation in the margins of the defect. </a:t>
            </a:r>
          </a:p>
          <a:p>
            <a:pPr algn="l"/>
            <a:r>
              <a:rPr lang="en-US" dirty="0" smtClean="0"/>
              <a:t>With </a:t>
            </a:r>
            <a:r>
              <a:rPr lang="en-US" dirty="0" err="1" smtClean="0"/>
              <a:t>chronicity</a:t>
            </a:r>
            <a:r>
              <a:rPr lang="en-US" dirty="0" smtClean="0"/>
              <a:t>, the margins and base of the ulcer develop fibroblast proliferation, scarring, and the accumulation of lymphocytes, macrophages, and plasma cells.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9472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ung silicosis, light micrograp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16820" y="2276872"/>
            <a:ext cx="5120640" cy="3200400"/>
          </a:xfrm>
          <a:prstGeom prst="rect">
            <a:avLst/>
          </a:prstGeom>
          <a:noFill/>
        </p:spPr>
      </p:pic>
      <p:pic>
        <p:nvPicPr>
          <p:cNvPr id="3" name="Picture 4" descr="Lung silicosi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16832"/>
            <a:ext cx="3532450" cy="3429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275856" y="832281"/>
            <a:ext cx="2209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u="sng" dirty="0" smtClean="0"/>
              <a:t>silicosis</a:t>
            </a:r>
            <a:endParaRPr lang="en-US" sz="4000" b="1" u="sng" dirty="0"/>
          </a:p>
        </p:txBody>
      </p:sp>
    </p:spTree>
    <p:extLst>
      <p:ext uri="{BB962C8B-B14F-4D97-AF65-F5344CB8AC3E}">
        <p14:creationId xmlns:p14="http://schemas.microsoft.com/office/powerpoint/2010/main" val="3501099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PT - First Foundations in Pathology, Part 2: Acute and Chronic Inflammation  PowerPoint Presentation - ID:5577201"/>
          <p:cNvPicPr>
            <a:picLocks noChangeAspect="1" noChangeArrowheads="1"/>
          </p:cNvPicPr>
          <p:nvPr/>
        </p:nvPicPr>
        <p:blipFill>
          <a:blip r:embed="rId2"/>
          <a:srcRect b="18571"/>
          <a:stretch>
            <a:fillRect/>
          </a:stretch>
        </p:blipFill>
        <p:spPr bwMode="auto">
          <a:xfrm>
            <a:off x="304800" y="381000"/>
            <a:ext cx="7735860" cy="47244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33400" y="5181600"/>
            <a:ext cx="7086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• healing by connective tissue replacement of damaged tissue,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360050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ymphocytes - Complete Blood Count (CBC) - Lab Test Results Interpreta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203595"/>
            <a:ext cx="2173986" cy="2057400"/>
          </a:xfrm>
          <a:prstGeom prst="rect">
            <a:avLst/>
          </a:prstGeom>
          <a:noFill/>
        </p:spPr>
      </p:pic>
      <p:sp>
        <p:nvSpPr>
          <p:cNvPr id="3" name="مستطيل 2"/>
          <p:cNvSpPr/>
          <p:nvPr/>
        </p:nvSpPr>
        <p:spPr>
          <a:xfrm>
            <a:off x="2846254" y="862963"/>
            <a:ext cx="2127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Lymphocytes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44008" y="3645024"/>
            <a:ext cx="5097464" cy="1143000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tertiary lymphoid organs</a:t>
            </a:r>
            <a:endParaRPr lang="en-US" dirty="0"/>
          </a:p>
        </p:txBody>
      </p:sp>
      <p:pic>
        <p:nvPicPr>
          <p:cNvPr id="5" name="Picture 4" descr="Lymphoid neogenesis. Tertiary lymphoid organs with an evident, clear... |  Download Scientific Diagra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927" y="2894081"/>
            <a:ext cx="4562081" cy="3505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5747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ebpathology.com: A Collection of Surgical Pathology Imag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-283"/>
            <a:ext cx="4343400" cy="326089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802746" y="1295117"/>
            <a:ext cx="31220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u="sng" dirty="0" smtClean="0"/>
              <a:t>Thyroid in</a:t>
            </a:r>
          </a:p>
          <a:p>
            <a:pPr algn="l"/>
            <a:r>
              <a:rPr lang="en-US" b="1" u="sng" dirty="0" smtClean="0"/>
              <a:t> Hashimoto </a:t>
            </a:r>
            <a:r>
              <a:rPr lang="en-US" b="1" u="sng" dirty="0" err="1" smtClean="0"/>
              <a:t>thyroiditis</a:t>
            </a:r>
            <a:endParaRPr lang="en-US" b="1" u="sng" dirty="0"/>
          </a:p>
        </p:txBody>
      </p:sp>
      <p:pic>
        <p:nvPicPr>
          <p:cNvPr id="4" name="Picture 4" descr="Histologic appearance of Helicobacter pylori gastritis. Helicobacter... |  Download Scientific Diagra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489492"/>
            <a:ext cx="4191000" cy="313962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800600" y="4343117"/>
            <a:ext cx="2792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b="1" u="sng" dirty="0" smtClean="0"/>
              <a:t>Helicobacter pylori gastritis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13375987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he Role of Eosinophils in Our Immune System | GSK U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188640"/>
            <a:ext cx="2819400" cy="1879600"/>
          </a:xfrm>
          <a:prstGeom prst="rect">
            <a:avLst/>
          </a:prstGeom>
          <a:noFill/>
        </p:spPr>
      </p:pic>
      <p:sp>
        <p:nvSpPr>
          <p:cNvPr id="3" name="مستطيل 2"/>
          <p:cNvSpPr/>
          <p:nvPr/>
        </p:nvSpPr>
        <p:spPr>
          <a:xfrm>
            <a:off x="2771800" y="866829"/>
            <a:ext cx="23538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/>
              <a:t>Eosinophils</a:t>
            </a:r>
            <a:endParaRPr lang="en-US" sz="2800" b="1" dirty="0"/>
          </a:p>
        </p:txBody>
      </p:sp>
      <p:pic>
        <p:nvPicPr>
          <p:cNvPr id="4" name="Picture 2" descr="Mast Cells- Definition, Structure, Immunity, Types, Functions"/>
          <p:cNvPicPr>
            <a:picLocks noChangeAspect="1" noChangeArrowheads="1"/>
          </p:cNvPicPr>
          <p:nvPr/>
        </p:nvPicPr>
        <p:blipFill>
          <a:blip r:embed="rId3"/>
          <a:srcRect t="14988"/>
          <a:stretch>
            <a:fillRect/>
          </a:stretch>
        </p:blipFill>
        <p:spPr bwMode="auto">
          <a:xfrm>
            <a:off x="251520" y="2780928"/>
            <a:ext cx="5791200" cy="2588924"/>
          </a:xfrm>
          <a:prstGeom prst="rect">
            <a:avLst/>
          </a:prstGeom>
          <a:noFill/>
        </p:spPr>
      </p:pic>
      <p:sp>
        <p:nvSpPr>
          <p:cNvPr id="5" name="مستطيل 4"/>
          <p:cNvSpPr/>
          <p:nvPr/>
        </p:nvSpPr>
        <p:spPr>
          <a:xfrm>
            <a:off x="5998385" y="3890724"/>
            <a:ext cx="19770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Mast cells </a:t>
            </a:r>
          </a:p>
        </p:txBody>
      </p:sp>
    </p:spTree>
    <p:extLst>
      <p:ext uri="{BB962C8B-B14F-4D97-AF65-F5344CB8AC3E}">
        <p14:creationId xmlns:p14="http://schemas.microsoft.com/office/powerpoint/2010/main" val="2793815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dema: Stages, What It Is and How to Treat It - eMediHealt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8" y="1052736"/>
            <a:ext cx="2845337" cy="192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3960889" y="1772816"/>
            <a:ext cx="14651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Edema</a:t>
            </a:r>
          </a:p>
        </p:txBody>
      </p:sp>
      <p:pic>
        <p:nvPicPr>
          <p:cNvPr id="4" name="Picture 6" descr="PERNIO - Definition and synonyms of pernio in the English dictionar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90" y="3505944"/>
            <a:ext cx="2513610" cy="188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3707904" y="4186938"/>
            <a:ext cx="19711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Vasodilation</a:t>
            </a:r>
            <a:endParaRPr lang="en-US" sz="2800" dirty="0"/>
          </a:p>
        </p:txBody>
      </p:sp>
      <p:sp>
        <p:nvSpPr>
          <p:cNvPr id="8" name="مربع نص 7"/>
          <p:cNvSpPr txBox="1"/>
          <p:nvPr/>
        </p:nvSpPr>
        <p:spPr>
          <a:xfrm>
            <a:off x="2771800" y="332656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Inflammation 1</a:t>
            </a:r>
            <a:endParaRPr lang="en-US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6408595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87624" y="571500"/>
            <a:ext cx="7467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Granulomatous Inflammation</a:t>
            </a:r>
            <a:endParaRPr lang="en-US" dirty="0"/>
          </a:p>
        </p:txBody>
      </p:sp>
      <p:pic>
        <p:nvPicPr>
          <p:cNvPr id="3" name="Picture 4" descr="Histopathology showing necrotizing granulomatous inflammation... | Download  Scientific Diagr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03516" y="2308773"/>
            <a:ext cx="3740483" cy="2801268"/>
          </a:xfrm>
          <a:prstGeom prst="rect">
            <a:avLst/>
          </a:prstGeom>
          <a:noFill/>
        </p:spPr>
      </p:pic>
      <p:pic>
        <p:nvPicPr>
          <p:cNvPr id="4" name="Picture 2" descr="Granuloma - Pathology dictionary - MyPathologyReport.c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276872"/>
            <a:ext cx="4447393" cy="2743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74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icroscopic appearance of caseous necrosis. A well-formed granuloma... |  Download Scientific Diagra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457200"/>
            <a:ext cx="7981757" cy="46482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81000" y="5334000"/>
            <a:ext cx="731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Ø"/>
            </a:pPr>
            <a:r>
              <a:rPr lang="en-US" dirty="0" err="1" smtClean="0"/>
              <a:t>Epithelioid</a:t>
            </a:r>
            <a:r>
              <a:rPr lang="en-US" dirty="0" smtClean="0"/>
              <a:t> macrophage: macrophages with abundant</a:t>
            </a:r>
          </a:p>
          <a:p>
            <a:pPr algn="l"/>
            <a:r>
              <a:rPr lang="en-US" dirty="0" smtClean="0"/>
              <a:t> cytoplasm and begin to resemble epithelial cells.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6096000"/>
            <a:ext cx="6324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Ø"/>
            </a:pPr>
            <a:r>
              <a:rPr lang="en-US" dirty="0" smtClean="0"/>
              <a:t>Multinucleated giant cells:  fused activated macrophages 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8611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reign-body granuloma in an adult female common marmoset. A hair... |  Download Scientific Diagr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6410" y="3717032"/>
            <a:ext cx="2667000" cy="1970443"/>
          </a:xfrm>
          <a:prstGeom prst="rect">
            <a:avLst/>
          </a:prstGeom>
          <a:noFill/>
        </p:spPr>
      </p:pic>
      <p:pic>
        <p:nvPicPr>
          <p:cNvPr id="3" name="Picture 2" descr="Granuloma - Wikiped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770" y="476672"/>
            <a:ext cx="2822575" cy="2125233"/>
          </a:xfrm>
          <a:prstGeom prst="rect">
            <a:avLst/>
          </a:prstGeom>
          <a:noFill/>
        </p:spPr>
      </p:pic>
      <p:sp>
        <p:nvSpPr>
          <p:cNvPr id="4" name="مستطيل 3"/>
          <p:cNvSpPr/>
          <p:nvPr/>
        </p:nvSpPr>
        <p:spPr>
          <a:xfrm>
            <a:off x="3923928" y="1077623"/>
            <a:ext cx="28180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Immune granulomas</a:t>
            </a:r>
            <a:endParaRPr lang="en-US" sz="2400" b="1" dirty="0"/>
          </a:p>
        </p:txBody>
      </p:sp>
      <p:sp>
        <p:nvSpPr>
          <p:cNvPr id="5" name="مستطيل 4"/>
          <p:cNvSpPr/>
          <p:nvPr/>
        </p:nvSpPr>
        <p:spPr>
          <a:xfrm>
            <a:off x="3759597" y="4332921"/>
            <a:ext cx="34103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Foreign body granulomas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664708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914400" y="4953000"/>
            <a:ext cx="6324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dirty="0" smtClean="0"/>
              <a:t>The foreign material can usually be identified in the center of the </a:t>
            </a:r>
            <a:r>
              <a:rPr lang="en-US" sz="2000" dirty="0" err="1" smtClean="0"/>
              <a:t>granuloma</a:t>
            </a:r>
            <a:r>
              <a:rPr lang="en-US" sz="2000" dirty="0" smtClean="0"/>
              <a:t>, particularly if viewed with polarized light, in which it may appear </a:t>
            </a:r>
            <a:r>
              <a:rPr lang="en-US" sz="2000" dirty="0" err="1" smtClean="0"/>
              <a:t>refractile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3" name="Picture 4" descr="Figure 5: (a and b) Photomicrographs showing the features of irregular foreign body particles in light microscopy and polarizing microscopy, respectively (H&amp;E, ×40). (c and d) Foreign body giant cells with ingested material which shows birefringence and hence is evident on polarizing microscopy (H&amp;E, ×40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228600"/>
            <a:ext cx="6887798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71538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tuberculosiscaseatinggranulomamicr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200400"/>
            <a:ext cx="4664765" cy="3352800"/>
          </a:xfrm>
          <a:prstGeom prst="rect">
            <a:avLst/>
          </a:prstGeom>
        </p:spPr>
      </p:pic>
      <p:sp>
        <p:nvSpPr>
          <p:cNvPr id="3" name="Rectangle 4"/>
          <p:cNvSpPr/>
          <p:nvPr/>
        </p:nvSpPr>
        <p:spPr>
          <a:xfrm>
            <a:off x="228600" y="0"/>
            <a:ext cx="7696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It is always necessary to identify the specific etiologic agent by:</a:t>
            </a:r>
          </a:p>
          <a:p>
            <a:pPr algn="l"/>
            <a:endParaRPr lang="en-US" sz="2000" dirty="0" smtClean="0"/>
          </a:p>
          <a:p>
            <a:pPr algn="l"/>
            <a:r>
              <a:rPr lang="en-US" sz="2000" dirty="0" smtClean="0"/>
              <a:t> special stains for organisms (e.g., acid-fast stains for tubercle bacilli).</a:t>
            </a:r>
          </a:p>
          <a:p>
            <a:pPr algn="l"/>
            <a:endParaRPr lang="en-US" sz="2000" dirty="0" smtClean="0"/>
          </a:p>
          <a:p>
            <a:pPr algn="l"/>
            <a:r>
              <a:rPr lang="en-US" sz="2000" dirty="0" smtClean="0"/>
              <a:t> culture methods.</a:t>
            </a:r>
          </a:p>
          <a:p>
            <a:pPr algn="l"/>
            <a:endParaRPr lang="en-US" sz="2000" dirty="0" smtClean="0"/>
          </a:p>
          <a:p>
            <a:pPr algn="l"/>
            <a:r>
              <a:rPr lang="en-US" sz="2000" dirty="0" smtClean="0"/>
              <a:t> molecular techniques (PCR).</a:t>
            </a:r>
            <a:endParaRPr lang="en-US" sz="2000" dirty="0"/>
          </a:p>
        </p:txBody>
      </p:sp>
      <p:sp>
        <p:nvSpPr>
          <p:cNvPr id="4" name="Rectangle 5"/>
          <p:cNvSpPr/>
          <p:nvPr/>
        </p:nvSpPr>
        <p:spPr>
          <a:xfrm>
            <a:off x="1981200" y="6488668"/>
            <a:ext cx="22418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u="sng" dirty="0" smtClean="0">
                <a:solidFill>
                  <a:schemeClr val="accent1">
                    <a:lumMod val="75000"/>
                  </a:schemeClr>
                </a:solidFill>
              </a:rPr>
              <a:t>tuberculosis</a:t>
            </a:r>
            <a:endParaRPr lang="en-US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5" name="Straight Arrow Connector 7"/>
          <p:cNvCxnSpPr/>
          <p:nvPr/>
        </p:nvCxnSpPr>
        <p:spPr>
          <a:xfrm>
            <a:off x="3124200" y="6172200"/>
            <a:ext cx="1219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9" descr="Microphotograph-of-TB-bacillus-Mycobacterium-tuberculosis-on-an-oil-immersion-smea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799" y="3124200"/>
            <a:ext cx="261067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619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916236" y="304947"/>
            <a:ext cx="36459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TISSUE REPAIR 1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323528" y="1012833"/>
            <a:ext cx="2380780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800" b="1" i="1" u="sng" dirty="0" smtClean="0">
                <a:solidFill>
                  <a:srgbClr val="0070C0"/>
                </a:solidFill>
              </a:rPr>
              <a:t>1-labile </a:t>
            </a:r>
            <a:r>
              <a:rPr lang="en-US" sz="2800" b="1" i="1" u="sng" dirty="0">
                <a:solidFill>
                  <a:srgbClr val="0070C0"/>
                </a:solidFill>
              </a:rPr>
              <a:t>tissues</a:t>
            </a:r>
          </a:p>
          <a:p>
            <a:endParaRPr lang="en-US" dirty="0"/>
          </a:p>
        </p:txBody>
      </p:sp>
      <p:pic>
        <p:nvPicPr>
          <p:cNvPr id="6" name="Picture 12" descr="Salivary Gland - an overview | ScienceDirect Topics"/>
          <p:cNvPicPr>
            <a:picLocks noChangeAspect="1" noChangeArrowheads="1"/>
          </p:cNvPicPr>
          <p:nvPr/>
        </p:nvPicPr>
        <p:blipFill>
          <a:blip r:embed="rId2"/>
          <a:srcRect l="50569"/>
          <a:stretch>
            <a:fillRect/>
          </a:stretch>
        </p:blipFill>
        <p:spPr bwMode="auto">
          <a:xfrm>
            <a:off x="0" y="4133849"/>
            <a:ext cx="4111963" cy="2724151"/>
          </a:xfrm>
          <a:prstGeom prst="rect">
            <a:avLst/>
          </a:prstGeom>
          <a:noFill/>
        </p:spPr>
      </p:pic>
      <p:pic>
        <p:nvPicPr>
          <p:cNvPr id="7" name="Picture 14" descr="Pin by Taylor Bauer on School | Human anatomy and physiology, Anatomy and  physiology, Pretty no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798" y="1540164"/>
            <a:ext cx="3525371" cy="2305050"/>
          </a:xfrm>
          <a:prstGeom prst="rect">
            <a:avLst/>
          </a:prstGeom>
          <a:noFill/>
        </p:spPr>
      </p:pic>
      <p:sp>
        <p:nvSpPr>
          <p:cNvPr id="9" name="مستطيل 8"/>
          <p:cNvSpPr/>
          <p:nvPr/>
        </p:nvSpPr>
        <p:spPr>
          <a:xfrm>
            <a:off x="3851356" y="1698217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2400" dirty="0" smtClean="0"/>
              <a:t>1-the cuboidal epithelia of the ducts draining exocrine organs (e.g., salivary glands, pancreas, biliary tract);</a:t>
            </a:r>
            <a:endParaRPr lang="en-US" sz="2400" dirty="0"/>
          </a:p>
        </p:txBody>
      </p:sp>
      <p:sp>
        <p:nvSpPr>
          <p:cNvPr id="10" name="مستطيل 9"/>
          <p:cNvSpPr/>
          <p:nvPr/>
        </p:nvSpPr>
        <p:spPr>
          <a:xfrm>
            <a:off x="4086744" y="4797152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2800" dirty="0"/>
              <a:t> </a:t>
            </a:r>
            <a:r>
              <a:rPr lang="en-US" sz="2800" dirty="0" smtClean="0"/>
              <a:t>2-the </a:t>
            </a:r>
            <a:r>
              <a:rPr lang="en-US" sz="2800" dirty="0"/>
              <a:t>columnar epithelium of the gastrointestinal tract, uterus, and fallopian tubes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907001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ematopoiesis Process"/>
          <p:cNvPicPr>
            <a:picLocks noChangeAspect="1" noChangeArrowheads="1"/>
          </p:cNvPicPr>
          <p:nvPr/>
        </p:nvPicPr>
        <p:blipFill>
          <a:blip r:embed="rId2"/>
          <a:srcRect r="39200" b="32000"/>
          <a:stretch>
            <a:fillRect/>
          </a:stretch>
        </p:blipFill>
        <p:spPr bwMode="auto">
          <a:xfrm>
            <a:off x="328720" y="0"/>
            <a:ext cx="2895600" cy="2258144"/>
          </a:xfrm>
          <a:prstGeom prst="rect">
            <a:avLst/>
          </a:prstGeom>
          <a:noFill/>
        </p:spPr>
      </p:pic>
      <p:pic>
        <p:nvPicPr>
          <p:cNvPr id="3" name="Picture 8" descr="What is the difference between epithelium and epidermis? | Socratic"/>
          <p:cNvPicPr>
            <a:picLocks noChangeAspect="1" noChangeArrowheads="1"/>
          </p:cNvPicPr>
          <p:nvPr/>
        </p:nvPicPr>
        <p:blipFill>
          <a:blip r:embed="rId3"/>
          <a:srcRect t="17949" r="34531" b="15385"/>
          <a:stretch>
            <a:fillRect/>
          </a:stretch>
        </p:blipFill>
        <p:spPr bwMode="auto">
          <a:xfrm>
            <a:off x="293874" y="2782385"/>
            <a:ext cx="2591436" cy="1981200"/>
          </a:xfrm>
          <a:prstGeom prst="rect">
            <a:avLst/>
          </a:prstGeom>
          <a:noFill/>
        </p:spPr>
      </p:pic>
      <p:pic>
        <p:nvPicPr>
          <p:cNvPr id="4" name="Picture 16" descr="Urinary bladder transitional epithelium, light micrograph - Stock Image -  C047/7812 - Science Photo Librar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4966" y="4869160"/>
            <a:ext cx="3352800" cy="1890153"/>
          </a:xfrm>
          <a:prstGeom prst="rect">
            <a:avLst/>
          </a:prstGeom>
          <a:noFill/>
        </p:spPr>
      </p:pic>
      <p:sp>
        <p:nvSpPr>
          <p:cNvPr id="5" name="مستطيل 4"/>
          <p:cNvSpPr/>
          <p:nvPr/>
        </p:nvSpPr>
        <p:spPr>
          <a:xfrm>
            <a:off x="3226699" y="762249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3200" dirty="0"/>
              <a:t> </a:t>
            </a:r>
            <a:r>
              <a:rPr lang="en-US" sz="3200" dirty="0" smtClean="0"/>
              <a:t>3-hematopoietic </a:t>
            </a:r>
            <a:r>
              <a:rPr lang="en-US" sz="3200" dirty="0"/>
              <a:t>cells in the bone marrow 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3468085" y="281255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2400" dirty="0" smtClean="0"/>
              <a:t>4. many surface epithelia, such as the basal layers of the squamous epithelia of the skin, oral cavity, vagina, and cervix</a:t>
            </a:r>
            <a:endParaRPr lang="en-US" sz="2400" dirty="0"/>
          </a:p>
        </p:txBody>
      </p:sp>
      <p:sp>
        <p:nvSpPr>
          <p:cNvPr id="7" name="مستطيل 6"/>
          <p:cNvSpPr/>
          <p:nvPr/>
        </p:nvSpPr>
        <p:spPr>
          <a:xfrm>
            <a:off x="3779912" y="530120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2800" dirty="0"/>
              <a:t>5. the transitional epithelium of the urinary tract</a:t>
            </a:r>
          </a:p>
        </p:txBody>
      </p:sp>
    </p:spTree>
    <p:extLst>
      <p:ext uri="{BB962C8B-B14F-4D97-AF65-F5344CB8AC3E}">
        <p14:creationId xmlns:p14="http://schemas.microsoft.com/office/powerpoint/2010/main" val="40621195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 smtClean="0"/>
              <a:t>permanent </a:t>
            </a:r>
            <a:r>
              <a:rPr lang="en-US" u="sng" dirty="0"/>
              <a:t>tissues</a:t>
            </a:r>
          </a:p>
          <a:p>
            <a:endParaRPr lang="en-US" u="sng" dirty="0">
              <a:solidFill>
                <a:srgbClr val="0070C0"/>
              </a:solidFill>
            </a:endParaRPr>
          </a:p>
        </p:txBody>
      </p:sp>
      <p:pic>
        <p:nvPicPr>
          <p:cNvPr id="3" name="Picture 2" descr="Understanding Neurons&amp;#39; Role in the Nervous Syste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988840"/>
            <a:ext cx="3200400" cy="2400700"/>
          </a:xfrm>
          <a:prstGeom prst="rect">
            <a:avLst/>
          </a:prstGeom>
          <a:noFill/>
        </p:spPr>
      </p:pic>
      <p:pic>
        <p:nvPicPr>
          <p:cNvPr id="4" name="Picture 4" descr="Cardiac Muscle | BioNinja"/>
          <p:cNvPicPr>
            <a:picLocks noChangeAspect="1" noChangeArrowheads="1"/>
          </p:cNvPicPr>
          <p:nvPr/>
        </p:nvPicPr>
        <p:blipFill>
          <a:blip r:embed="rId3"/>
          <a:srcRect l="53333" t="14815" b="11111"/>
          <a:stretch>
            <a:fillRect/>
          </a:stretch>
        </p:blipFill>
        <p:spPr bwMode="auto">
          <a:xfrm>
            <a:off x="5004048" y="1905000"/>
            <a:ext cx="3667125" cy="228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82506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ccelerated carcinogenesis following liver resection in chronically  inflamed livers: A window of opportunity for treatment (Review)"/>
          <p:cNvPicPr>
            <a:picLocks noChangeAspect="1" noChangeArrowheads="1"/>
          </p:cNvPicPr>
          <p:nvPr/>
        </p:nvPicPr>
        <p:blipFill>
          <a:blip r:embed="rId2"/>
          <a:srcRect l="44389" b="39437"/>
          <a:stretch>
            <a:fillRect/>
          </a:stretch>
        </p:blipFill>
        <p:spPr bwMode="auto">
          <a:xfrm>
            <a:off x="725744" y="756320"/>
            <a:ext cx="2819400" cy="2932464"/>
          </a:xfrm>
          <a:prstGeom prst="rect">
            <a:avLst/>
          </a:prstGeom>
          <a:noFill/>
        </p:spPr>
      </p:pic>
      <p:sp>
        <p:nvSpPr>
          <p:cNvPr id="3" name="Rectangle 4"/>
          <p:cNvSpPr/>
          <p:nvPr/>
        </p:nvSpPr>
        <p:spPr>
          <a:xfrm>
            <a:off x="1030544" y="3728120"/>
            <a:ext cx="2850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partial surgical resection</a:t>
            </a:r>
            <a:endParaRPr lang="en-US" dirty="0"/>
          </a:p>
        </p:txBody>
      </p:sp>
      <p:pic>
        <p:nvPicPr>
          <p:cNvPr id="4" name="Picture 4" descr="Amoebic Liver abscess. Gross specimen of liver tissue with an abscess... |  Download Scientific Diagra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30944" y="908720"/>
            <a:ext cx="4191000" cy="2661313"/>
          </a:xfrm>
          <a:prstGeom prst="rect">
            <a:avLst/>
          </a:prstGeom>
          <a:noFill/>
        </p:spPr>
      </p:pic>
      <p:sp>
        <p:nvSpPr>
          <p:cNvPr id="5" name="Rectangle 6"/>
          <p:cNvSpPr/>
          <p:nvPr/>
        </p:nvSpPr>
        <p:spPr>
          <a:xfrm>
            <a:off x="5221544" y="3804320"/>
            <a:ext cx="1531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liver abscess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3888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eart attack scars, post-mortem - Stock Image - C002/2944 - Science Photo  Librar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60032" y="2420888"/>
            <a:ext cx="4132881" cy="2743200"/>
          </a:xfrm>
          <a:prstGeom prst="rect">
            <a:avLst/>
          </a:prstGeom>
          <a:noFill/>
        </p:spPr>
      </p:pic>
      <p:pic>
        <p:nvPicPr>
          <p:cNvPr id="3" name="Picture 2" descr="Cell type responsible for scarring, skin-cancer growth identified | News  Center | Stanford Medic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1" y="2132856"/>
            <a:ext cx="3962400" cy="2833116"/>
          </a:xfrm>
          <a:prstGeom prst="rect">
            <a:avLst/>
          </a:prstGeom>
          <a:noFill/>
        </p:spPr>
      </p:pic>
      <p:sp>
        <p:nvSpPr>
          <p:cNvPr id="4" name="مربع نص 3"/>
          <p:cNvSpPr txBox="1"/>
          <p:nvPr/>
        </p:nvSpPr>
        <p:spPr>
          <a:xfrm>
            <a:off x="1475656" y="476672"/>
            <a:ext cx="5832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scar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74788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tructure of neutrophil extracellular trap. Neutrophil extracellular... |  Download Scientific Diagr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9217" y="192249"/>
            <a:ext cx="7624798" cy="524765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-34961" y="5573021"/>
            <a:ext cx="87617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sticky web-like structure of NET is mainly composed of extracellular DNA. These web-like structures are decorated with </a:t>
            </a:r>
            <a:r>
              <a:rPr lang="en-US" dirty="0" err="1" smtClean="0"/>
              <a:t>histones</a:t>
            </a:r>
            <a:r>
              <a:rPr lang="en-US" dirty="0" smtClean="0"/>
              <a:t> and </a:t>
            </a:r>
            <a:r>
              <a:rPr lang="en-US" dirty="0" err="1" smtClean="0"/>
              <a:t>neutrophil</a:t>
            </a:r>
            <a:r>
              <a:rPr lang="en-US" dirty="0" smtClean="0"/>
              <a:t> granule proteins such as </a:t>
            </a:r>
            <a:r>
              <a:rPr lang="en-US" dirty="0" err="1" smtClean="0"/>
              <a:t>myeloperoxidase</a:t>
            </a:r>
            <a:r>
              <a:rPr lang="en-US" dirty="0" smtClean="0"/>
              <a:t> (MPO), </a:t>
            </a:r>
            <a:r>
              <a:rPr lang="en-US" dirty="0" err="1" smtClean="0"/>
              <a:t>elastase</a:t>
            </a:r>
            <a:r>
              <a:rPr lang="en-US" dirty="0" smtClean="0"/>
              <a:t>, and </a:t>
            </a:r>
            <a:r>
              <a:rPr lang="en-US" dirty="0" err="1" smtClean="0"/>
              <a:t>cathepsin</a:t>
            </a:r>
            <a:r>
              <a:rPr lang="en-US" dirty="0" smtClean="0"/>
              <a:t> 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0208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381000" y="381000"/>
            <a:ext cx="7467600" cy="4873752"/>
          </a:xfrm>
          <a:prstGeom prst="rect">
            <a:avLst/>
          </a:prstGeom>
        </p:spPr>
        <p:txBody>
          <a:bodyPr/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The combination of proliferating </a:t>
            </a:r>
            <a:r>
              <a:rPr lang="en-US" u="sng" dirty="0" smtClean="0">
                <a:solidFill>
                  <a:srgbClr val="FF0000"/>
                </a:solidFill>
              </a:rPr>
              <a:t>fibroblasts</a:t>
            </a:r>
            <a:r>
              <a:rPr lang="en-US" dirty="0" smtClean="0"/>
              <a:t>, </a:t>
            </a:r>
            <a:r>
              <a:rPr lang="en-US" u="sng" dirty="0" smtClean="0">
                <a:solidFill>
                  <a:srgbClr val="00B0F0"/>
                </a:solidFill>
              </a:rPr>
              <a:t>loose connective tissue</a:t>
            </a:r>
            <a:r>
              <a:rPr lang="en-US" dirty="0" smtClean="0"/>
              <a:t>, </a:t>
            </a:r>
            <a:r>
              <a:rPr lang="en-US" u="sng" dirty="0" smtClean="0">
                <a:solidFill>
                  <a:srgbClr val="7030A0"/>
                </a:solidFill>
              </a:rPr>
              <a:t>new blood vessels </a:t>
            </a:r>
            <a:r>
              <a:rPr lang="en-US" dirty="0" smtClean="0"/>
              <a:t>and </a:t>
            </a:r>
            <a:r>
              <a:rPr lang="en-US" u="sng" dirty="0" smtClean="0">
                <a:solidFill>
                  <a:srgbClr val="00B050"/>
                </a:solidFill>
              </a:rPr>
              <a:t>scattered chronic inflammatory cells</a:t>
            </a:r>
            <a:r>
              <a:rPr lang="en-US" dirty="0" smtClean="0"/>
              <a:t>, forms a </a:t>
            </a:r>
            <a:r>
              <a:rPr lang="en-US" b="1" u="sng" dirty="0" smtClean="0">
                <a:solidFill>
                  <a:srgbClr val="C00000"/>
                </a:solidFill>
              </a:rPr>
              <a:t>granulation tissue.</a:t>
            </a:r>
            <a:endParaRPr lang="en-US" b="1" u="sng" dirty="0">
              <a:solidFill>
                <a:srgbClr val="C00000"/>
              </a:solidFill>
            </a:endParaRPr>
          </a:p>
        </p:txBody>
      </p:sp>
      <p:pic>
        <p:nvPicPr>
          <p:cNvPr id="3" name="Picture 2" descr="http://ilovepathology.com/wp-content/uploads/2021/04/graulation-tissue-micro-1024x5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" y="3212976"/>
            <a:ext cx="7239000" cy="29969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44560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nulation tissue - Libre Patholog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" y="3810566"/>
            <a:ext cx="4152900" cy="27686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543300" y="228656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dirty="0" smtClean="0"/>
              <a:t>pink, soft, granular gross appearance, such as that seen beneath the scab of a skin wound.</a:t>
            </a:r>
            <a:endParaRPr lang="en-US" dirty="0"/>
          </a:p>
        </p:txBody>
      </p:sp>
      <p:pic>
        <p:nvPicPr>
          <p:cNvPr id="4" name="Picture 4" descr="نسيج حبيبي - ويكيبيديا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152966"/>
            <a:ext cx="2705100" cy="3602701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305300" y="449636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dirty="0" smtClean="0"/>
              <a:t>proliferating fibroblasts, loose connective tissue, new blood vessels and scattered chronic inflammatory cells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695700" y="762566"/>
            <a:ext cx="381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u="sng" dirty="0" smtClean="0">
                <a:solidFill>
                  <a:srgbClr val="C00000"/>
                </a:solidFill>
              </a:rPr>
              <a:t>Granulation tissue.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645930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99592" y="613064"/>
            <a:ext cx="7467600" cy="1143000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Angiogenesis</a:t>
            </a:r>
            <a:endParaRPr lang="en-US" dirty="0"/>
          </a:p>
        </p:txBody>
      </p:sp>
      <p:pic>
        <p:nvPicPr>
          <p:cNvPr id="3" name="Picture 2" descr="تولد الأوعية - ويكيبيديا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5500" y="2060848"/>
            <a:ext cx="3886200" cy="2185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60303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260648"/>
            <a:ext cx="1743075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2483768" y="692696"/>
            <a:ext cx="30714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Venous leg ulcers</a:t>
            </a:r>
          </a:p>
        </p:txBody>
      </p:sp>
      <p:pic>
        <p:nvPicPr>
          <p:cNvPr id="4" name="Picture 2" descr="Arterial insufficiency ulcer - Wikiped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8" y="4354255"/>
            <a:ext cx="1676685" cy="2238375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3728" y="4440093"/>
            <a:ext cx="1390436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مستطيل 5"/>
          <p:cNvSpPr/>
          <p:nvPr/>
        </p:nvSpPr>
        <p:spPr>
          <a:xfrm>
            <a:off x="3851920" y="4890628"/>
            <a:ext cx="27943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Arterial ulcers</a:t>
            </a:r>
          </a:p>
        </p:txBody>
      </p:sp>
    </p:spTree>
    <p:extLst>
      <p:ext uri="{BB962C8B-B14F-4D97-AF65-F5344CB8AC3E}">
        <p14:creationId xmlns:p14="http://schemas.microsoft.com/office/powerpoint/2010/main" val="40121506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97" y="188640"/>
            <a:ext cx="4146954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056" y="12932"/>
            <a:ext cx="3744416" cy="3111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مستطيل 3"/>
          <p:cNvSpPr/>
          <p:nvPr/>
        </p:nvSpPr>
        <p:spPr>
          <a:xfrm>
            <a:off x="2353860" y="3244334"/>
            <a:ext cx="29987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Diabetic ulcers</a:t>
            </a:r>
          </a:p>
        </p:txBody>
      </p:sp>
    </p:spTree>
    <p:extLst>
      <p:ext uri="{BB962C8B-B14F-4D97-AF65-F5344CB8AC3E}">
        <p14:creationId xmlns:p14="http://schemas.microsoft.com/office/powerpoint/2010/main" val="8171711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103" y="476672"/>
            <a:ext cx="8123562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/>
          <p:nvPr/>
        </p:nvSpPr>
        <p:spPr>
          <a:xfrm>
            <a:off x="319719" y="3429000"/>
            <a:ext cx="7696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dirty="0" smtClean="0"/>
              <a:t>epithelial ulceration and extensive granulation tissue in the underlying dermis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589104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188640"/>
            <a:ext cx="3924300" cy="2732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4355976" y="1031474"/>
            <a:ext cx="43937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wound rupture (dehiscence</a:t>
            </a:r>
            <a:r>
              <a:rPr lang="en-US" sz="2800" b="1" dirty="0" smtClean="0"/>
              <a:t>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9981081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350" y="2636912"/>
            <a:ext cx="3572757" cy="2868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1828800"/>
            <a:ext cx="3733800" cy="4747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مستطيل 3"/>
          <p:cNvSpPr/>
          <p:nvPr/>
        </p:nvSpPr>
        <p:spPr>
          <a:xfrm>
            <a:off x="1812276" y="548680"/>
            <a:ext cx="36151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Excessive Scarring</a:t>
            </a:r>
          </a:p>
        </p:txBody>
      </p:sp>
    </p:spTree>
    <p:extLst>
      <p:ext uri="{BB962C8B-B14F-4D97-AF65-F5344CB8AC3E}">
        <p14:creationId xmlns:p14="http://schemas.microsoft.com/office/powerpoint/2010/main" val="2414178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260648"/>
            <a:ext cx="4400550" cy="427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5761782" y="1556792"/>
            <a:ext cx="17339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u="sng" dirty="0">
                <a:solidFill>
                  <a:schemeClr val="accent2">
                    <a:lumMod val="75000"/>
                  </a:schemeClr>
                </a:solidFill>
              </a:rPr>
              <a:t>keloid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4844359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304800"/>
            <a:ext cx="6301154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304800" y="4724400"/>
            <a:ext cx="8077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dirty="0" smtClean="0"/>
              <a:t>A. In normal skin, the characteristic random orientation and bundle formation of collagen fibres</a:t>
            </a:r>
          </a:p>
          <a:p>
            <a:pPr algn="l"/>
            <a:r>
              <a:rPr lang="en-US" sz="2000" dirty="0" smtClean="0"/>
              <a:t>B. increased number of thick collagen fibres arranged in bundles </a:t>
            </a:r>
          </a:p>
          <a:p>
            <a:pPr algn="l"/>
            <a:r>
              <a:rPr lang="en-US" sz="2000" dirty="0" smtClean="0"/>
              <a:t>C. The collagen fibres were arranged randomly and showed highly cellular zones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04874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987824" y="188640"/>
            <a:ext cx="27948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Inflammation </a:t>
            </a:r>
            <a:r>
              <a:rPr lang="en-US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2</a:t>
            </a:r>
            <a:endParaRPr lang="en-US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3" name="Picture 2" descr="Inflammation. Introduction Inflammation is defined as the local response of  living mammalian tissues to injury due to any agent. Body defense reaction.  - ppt download"/>
          <p:cNvPicPr>
            <a:picLocks noChangeAspect="1" noChangeArrowheads="1"/>
          </p:cNvPicPr>
          <p:nvPr/>
        </p:nvPicPr>
        <p:blipFill>
          <a:blip r:embed="rId2"/>
          <a:srcRect l="9167" t="56667" r="5833"/>
          <a:stretch>
            <a:fillRect/>
          </a:stretch>
        </p:blipFill>
        <p:spPr bwMode="auto">
          <a:xfrm>
            <a:off x="227112" y="868288"/>
            <a:ext cx="7772400" cy="2971801"/>
          </a:xfrm>
          <a:prstGeom prst="rect">
            <a:avLst/>
          </a:prstGeom>
          <a:noFill/>
        </p:spPr>
      </p:pic>
      <p:pic>
        <p:nvPicPr>
          <p:cNvPr id="4" name="Picture 2" descr="General Pathology....Inflamma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696" y="4149080"/>
            <a:ext cx="3657600" cy="2360142"/>
          </a:xfrm>
          <a:prstGeom prst="rect">
            <a:avLst/>
          </a:prstGeom>
          <a:noFill/>
        </p:spPr>
      </p:pic>
      <p:sp>
        <p:nvSpPr>
          <p:cNvPr id="5" name="Rectangle 3"/>
          <p:cNvSpPr/>
          <p:nvPr/>
        </p:nvSpPr>
        <p:spPr>
          <a:xfrm>
            <a:off x="608112" y="1020688"/>
            <a:ext cx="2895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 err="1" smtClean="0"/>
              <a:t>margination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318889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33400" y="692696"/>
            <a:ext cx="7467600" cy="1143000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 smtClean="0"/>
              <a:t>Exuberant granulation </a:t>
            </a:r>
            <a:endParaRPr lang="en-US" b="1" u="sng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172" y="2204864"/>
            <a:ext cx="365265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57468" y="2231116"/>
            <a:ext cx="4429269" cy="393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072179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4631"/>
          <a:stretch>
            <a:fillRect/>
          </a:stretch>
        </p:blipFill>
        <p:spPr bwMode="auto">
          <a:xfrm>
            <a:off x="272511" y="250440"/>
            <a:ext cx="3138487" cy="4955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944" y="980728"/>
            <a:ext cx="4961994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457200" y="5181600"/>
            <a:ext cx="62511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base"/>
            <a:r>
              <a:rPr lang="en-US" sz="2000" dirty="0" smtClean="0"/>
              <a:t>Nodule formation:</a:t>
            </a:r>
          </a:p>
          <a:p>
            <a:pPr algn="l" fontAlgn="base"/>
            <a:r>
              <a:rPr lang="en-US" sz="2000" dirty="0" smtClean="0"/>
              <a:t>Composed of spindle cells (myofibroblasts and fibroblasts)</a:t>
            </a:r>
          </a:p>
          <a:p>
            <a:pPr algn="l" fontAlgn="base"/>
            <a:r>
              <a:rPr lang="en-US" sz="2000" dirty="0" smtClean="0"/>
              <a:t> with dense collagen.</a:t>
            </a:r>
            <a:endParaRPr lang="en-US" sz="2000" dirty="0"/>
          </a:p>
        </p:txBody>
      </p:sp>
      <p:sp>
        <p:nvSpPr>
          <p:cNvPr id="5" name="مستطيل 4"/>
          <p:cNvSpPr/>
          <p:nvPr/>
        </p:nvSpPr>
        <p:spPr>
          <a:xfrm>
            <a:off x="1671025" y="0"/>
            <a:ext cx="19117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/>
              <a:t>contracture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808120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8600" y="0"/>
            <a:ext cx="7467600" cy="1143000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mtClean="0"/>
              <a:t>Examples of Fibrotic disorders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04800" y="1143000"/>
            <a:ext cx="7467600" cy="4873752"/>
          </a:xfrm>
          <a:prstGeom prst="rect">
            <a:avLst/>
          </a:prstGeom>
        </p:spPr>
        <p:txBody>
          <a:bodyPr/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Wingdings" pitchFamily="2" charset="2"/>
              <a:buChar char="Ø"/>
            </a:pPr>
            <a:r>
              <a:rPr lang="en-US" smtClean="0"/>
              <a:t>1. liver cirrhosis.</a:t>
            </a:r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752601"/>
            <a:ext cx="3966371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4543425"/>
            <a:ext cx="451485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335782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 2.systemic sclerosis (scleroderma).</a:t>
            </a:r>
            <a:br>
              <a:rPr lang="en-US" sz="4000" dirty="0" smtClean="0"/>
            </a:br>
            <a:endParaRPr lang="en-US" sz="4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143000"/>
            <a:ext cx="4238837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43450" y="3057525"/>
            <a:ext cx="4400550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965454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590800"/>
            <a:ext cx="461580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304800" y="990600"/>
            <a:ext cx="838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base"/>
            <a:r>
              <a:rPr lang="en-US" sz="2400" dirty="0" smtClean="0"/>
              <a:t>Grossly: Honeycomb, Cystic spaces with fibrotic wall</a:t>
            </a:r>
          </a:p>
          <a:p>
            <a:pPr algn="l" fontAlgn="base"/>
            <a:r>
              <a:rPr lang="en-US" sz="2400" dirty="0" smtClean="0"/>
              <a:t>Histology: cystic spaces lined by bronchiolar epithelium and fibrotic wall</a:t>
            </a:r>
          </a:p>
          <a:p>
            <a:pPr algn="l" fontAlgn="base"/>
            <a:endParaRPr lang="en-US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1241" y="3657601"/>
            <a:ext cx="430276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81000" y="457200"/>
            <a:ext cx="647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800" u="sng" dirty="0" err="1" smtClean="0">
                <a:solidFill>
                  <a:schemeClr val="accent2">
                    <a:lumMod val="75000"/>
                  </a:schemeClr>
                </a:solidFill>
              </a:rPr>
              <a:t>fibrosing</a:t>
            </a:r>
            <a:r>
              <a:rPr lang="en-US" sz="2800" u="sng" dirty="0" smtClean="0">
                <a:solidFill>
                  <a:schemeClr val="accent2">
                    <a:lumMod val="75000"/>
                  </a:schemeClr>
                </a:solidFill>
              </a:rPr>
              <a:t> diseases of the lung.</a:t>
            </a:r>
            <a:endParaRPr lang="en-US" sz="2800" u="sng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9653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3. end-stage kidney disease.</a:t>
            </a:r>
            <a:br>
              <a:rPr lang="en-US" smtClean="0"/>
            </a:b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219200"/>
            <a:ext cx="3429000" cy="4958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133600"/>
            <a:ext cx="4107451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08070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eukocyte extravasation - Wikiped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92696"/>
            <a:ext cx="2438400" cy="3082544"/>
          </a:xfrm>
          <a:prstGeom prst="rect">
            <a:avLst/>
          </a:prstGeom>
          <a:noFill/>
        </p:spPr>
      </p:pic>
      <p:sp>
        <p:nvSpPr>
          <p:cNvPr id="3" name="مستطيل 2"/>
          <p:cNvSpPr/>
          <p:nvPr/>
        </p:nvSpPr>
        <p:spPr>
          <a:xfrm>
            <a:off x="3059832" y="980728"/>
            <a:ext cx="39522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Chemotaxis of Leukocytes</a:t>
            </a:r>
          </a:p>
        </p:txBody>
      </p:sp>
      <p:pic>
        <p:nvPicPr>
          <p:cNvPr id="4" name="Picture 2" descr="Difference Between Lamellipodia and Filopodia | Compare the Difference  Between Similar Term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84460" y="2411257"/>
            <a:ext cx="5159540" cy="4419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3767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istology- Acute vs Chronic Inflammation - YouTub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752600"/>
            <a:ext cx="6773332" cy="3810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57200" y="685800"/>
            <a:ext cx="80265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Acute inflammation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3318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istopathology images of Chronic inflammation - Lymphocytes by  PathPedia.com: Pathology e-Atl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istopathology images of Chronic inflammation - Lymphocytes by  PathPedia.com: Pathology e-Atl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Histopathology images of Chronic inflammation - Plasma cells by  PathPedia.com: Pathology e-Atl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downlo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752600"/>
            <a:ext cx="6096000" cy="45661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6938" y="609600"/>
            <a:ext cx="89370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Chronic inflammation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9172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eutrophil - Wikiped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2662209" cy="2582229"/>
          </a:xfrm>
          <a:prstGeom prst="rect">
            <a:avLst/>
          </a:prstGeom>
          <a:noFill/>
        </p:spPr>
      </p:pic>
      <p:sp>
        <p:nvSpPr>
          <p:cNvPr id="3" name="مستطيل 2"/>
          <p:cNvSpPr/>
          <p:nvPr/>
        </p:nvSpPr>
        <p:spPr>
          <a:xfrm>
            <a:off x="3347864" y="1110422"/>
            <a:ext cx="23813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Neutrophils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699792" y="3521708"/>
            <a:ext cx="4529611" cy="1143000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Macrophages</a:t>
            </a:r>
            <a:endParaRPr lang="en-US" sz="3600" dirty="0"/>
          </a:p>
        </p:txBody>
      </p:sp>
      <p:pic>
        <p:nvPicPr>
          <p:cNvPr id="5" name="Picture 2" descr="Macrophages and Your Immune Syste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15" y="3284984"/>
            <a:ext cx="3086100" cy="2057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582372"/>
      </p:ext>
    </p:extLst>
  </p:cSld>
  <p:clrMapOvr>
    <a:masterClrMapping/>
  </p:clrMapOvr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769</Words>
  <Application>Microsoft Office PowerPoint</Application>
  <PresentationFormat>عرض على الشاشة (3:4)‏</PresentationFormat>
  <Paragraphs>111</Paragraphs>
  <Slides>55</Slides>
  <Notes>1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55</vt:i4>
      </vt:variant>
    </vt:vector>
  </HeadingPairs>
  <TitlesOfParts>
    <vt:vector size="56" baseType="lpstr"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WIN 10</dc:creator>
  <cp:lastModifiedBy>WIN 10</cp:lastModifiedBy>
  <cp:revision>8</cp:revision>
  <dcterms:created xsi:type="dcterms:W3CDTF">2021-12-14T14:11:09Z</dcterms:created>
  <dcterms:modified xsi:type="dcterms:W3CDTF">2021-12-14T15:37:31Z</dcterms:modified>
</cp:coreProperties>
</file>