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1"/>
  </p:notesMasterIdLst>
  <p:sldIdLst>
    <p:sldId id="279" r:id="rId4"/>
    <p:sldId id="390" r:id="rId5"/>
    <p:sldId id="391" r:id="rId6"/>
    <p:sldId id="386" r:id="rId7"/>
    <p:sldId id="389" r:id="rId8"/>
    <p:sldId id="372" r:id="rId9"/>
    <p:sldId id="378" r:id="rId10"/>
    <p:sldId id="381" r:id="rId11"/>
    <p:sldId id="358" r:id="rId12"/>
    <p:sldId id="369" r:id="rId13"/>
    <p:sldId id="383" r:id="rId14"/>
    <p:sldId id="373" r:id="rId15"/>
    <p:sldId id="387" r:id="rId16"/>
    <p:sldId id="362" r:id="rId17"/>
    <p:sldId id="385" r:id="rId18"/>
    <p:sldId id="363" r:id="rId19"/>
    <p:sldId id="364" r:id="rId20"/>
    <p:sldId id="347" r:id="rId21"/>
    <p:sldId id="336" r:id="rId22"/>
    <p:sldId id="366" r:id="rId23"/>
    <p:sldId id="367" r:id="rId24"/>
    <p:sldId id="368" r:id="rId25"/>
    <p:sldId id="392" r:id="rId26"/>
    <p:sldId id="393" r:id="rId27"/>
    <p:sldId id="370" r:id="rId28"/>
    <p:sldId id="371" r:id="rId29"/>
    <p:sldId id="338" r:id="rId30"/>
    <p:sldId id="339" r:id="rId31"/>
    <p:sldId id="376" r:id="rId32"/>
    <p:sldId id="340" r:id="rId33"/>
    <p:sldId id="377" r:id="rId34"/>
    <p:sldId id="394" r:id="rId35"/>
    <p:sldId id="395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5" r:id="rId44"/>
    <p:sldId id="406" r:id="rId45"/>
    <p:sldId id="407" r:id="rId46"/>
    <p:sldId id="408" r:id="rId47"/>
    <p:sldId id="410" r:id="rId48"/>
    <p:sldId id="409" r:id="rId49"/>
    <p:sldId id="380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F4B"/>
    <a:srgbClr val="FF6600"/>
    <a:srgbClr val="FFFF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7468" autoAdjust="0"/>
  </p:normalViewPr>
  <p:slideViewPr>
    <p:cSldViewPr>
      <p:cViewPr varScale="1">
        <p:scale>
          <a:sx n="83" d="100"/>
          <a:sy n="83" d="100"/>
        </p:scale>
        <p:origin x="89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9" Type="http://schemas.openxmlformats.org/officeDocument/2006/relationships/slide" Target="slides/slide36.xml" /><Relationship Id="rId21" Type="http://schemas.openxmlformats.org/officeDocument/2006/relationships/slide" Target="slides/slide18.xml" /><Relationship Id="rId34" Type="http://schemas.openxmlformats.org/officeDocument/2006/relationships/slide" Target="slides/slide31.xml" /><Relationship Id="rId42" Type="http://schemas.openxmlformats.org/officeDocument/2006/relationships/slide" Target="slides/slide39.xml" /><Relationship Id="rId47" Type="http://schemas.openxmlformats.org/officeDocument/2006/relationships/slide" Target="slides/slide44.xml" /><Relationship Id="rId50" Type="http://schemas.openxmlformats.org/officeDocument/2006/relationships/slide" Target="slides/slide47.xml" /><Relationship Id="rId55" Type="http://schemas.openxmlformats.org/officeDocument/2006/relationships/tableStyles" Target="tableStyle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slide" Target="slides/slide30.xml" /><Relationship Id="rId38" Type="http://schemas.openxmlformats.org/officeDocument/2006/relationships/slide" Target="slides/slide35.xml" /><Relationship Id="rId46" Type="http://schemas.openxmlformats.org/officeDocument/2006/relationships/slide" Target="slides/slide43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41" Type="http://schemas.openxmlformats.org/officeDocument/2006/relationships/slide" Target="slides/slide38.xml" /><Relationship Id="rId54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slide" Target="slides/slide29.xml" /><Relationship Id="rId37" Type="http://schemas.openxmlformats.org/officeDocument/2006/relationships/slide" Target="slides/slide34.xml" /><Relationship Id="rId40" Type="http://schemas.openxmlformats.org/officeDocument/2006/relationships/slide" Target="slides/slide37.xml" /><Relationship Id="rId45" Type="http://schemas.openxmlformats.org/officeDocument/2006/relationships/slide" Target="slides/slide42.xml" /><Relationship Id="rId53" Type="http://schemas.openxmlformats.org/officeDocument/2006/relationships/viewProps" Target="viewProps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slide" Target="slides/slide33.xml" /><Relationship Id="rId49" Type="http://schemas.openxmlformats.org/officeDocument/2006/relationships/slide" Target="slides/slide46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4" Type="http://schemas.openxmlformats.org/officeDocument/2006/relationships/slide" Target="slides/slide41.xml" /><Relationship Id="rId52" Type="http://schemas.openxmlformats.org/officeDocument/2006/relationships/presProps" Target="presProps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slide" Target="slides/slide32.xml" /><Relationship Id="rId43" Type="http://schemas.openxmlformats.org/officeDocument/2006/relationships/slide" Target="slides/slide40.xml" /><Relationship Id="rId48" Type="http://schemas.openxmlformats.org/officeDocument/2006/relationships/slide" Target="slides/slide45.xml" /><Relationship Id="rId8" Type="http://schemas.openxmlformats.org/officeDocument/2006/relationships/slide" Target="slides/slide5.xml" /><Relationship Id="rId51" Type="http://schemas.openxmlformats.org/officeDocument/2006/relationships/notesMaster" Target="notesMasters/notesMaster1.xml" /><Relationship Id="rId3" Type="http://schemas.openxmlformats.org/officeDocument/2006/relationships/slideMaster" Target="slideMasters/slide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5327259-BF80-4FE1-A1F7-34F45FE3F89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7939CCE-A09C-4C60-BC0A-F2822676B9B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F0600CC-7D06-490A-9BA5-1283EA4F7B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4A40C482-8D4B-4719-9EC1-68AB659A2E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D1A9D31F-2938-4B89-9635-2397220EA8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E811E6F0-64CC-47E8-B5F5-7D4ACE031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88A63E4-4507-4870-8E81-490F64756F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724033DE-D0FB-4EF6-8146-913E7F6E2B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88194949-1AC6-4D89-9F60-9DA47DEEA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9CD41E5-10B5-47BB-BB9D-52D7209B20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79FABD5-2564-4321-B952-7FF83767A84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232C7057-1406-445D-853C-6649EDC1BA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E8A49D49-4FBE-47AA-8202-7D2C09D3C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4D005B4-32E1-4AA1-966E-23CFAD3077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E16CB5-4D4E-463F-AD4D-91260FA1F58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A0AE0F84-2469-4D34-BC5F-E16A3BE45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38B6E52-F9CA-42D5-906D-FDBB3F00A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B9760335-0057-44F9-AB8C-6392B6BC0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F75F25-C0D9-4DB3-9946-B94F14FA643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EE6EE82E-4BF4-499E-87E0-3544B6CA2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1DC9485E-D71C-4732-8E32-543A45934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9AC9A5F5-7567-4151-B7D8-142800606D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4B978F4-7BCF-4538-8FDB-94DD9CA1815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482EA913-A5C1-4283-912A-7926FC7A8A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DC64AE6-B716-4421-AB6E-060F0E5E1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EDA63DDF-4408-41FA-A074-DE05A98E36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7926E2-3955-46AE-9C00-D7C563C05C8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4F40FD16-1106-45D7-B5F1-9376D99C64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A6EA395D-BFA0-49C3-A8F0-F8AEE6AB2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5F1FF8F-D225-4D88-BA78-21E220EDC3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9A6CCE-8821-4624-8A5E-61B383FB47D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AC11608-58F2-4A2F-AE0E-967A9D87C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4BD8E4AB-A0CB-4D4A-B756-CAA4CF62F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6EAE7D6-7F8D-400C-BD0A-F534ADF4F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5ACBEA-3E65-4BF0-A4C4-138006ECAFC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637DC0C-FBA1-49CE-9186-6F51E3181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E31DC4A4-ABCE-4710-B8FF-A93C67F68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F33C960-50C1-43C4-834D-0DA7D11630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5F9D1A-21FD-4BD4-B410-5CE701FCE1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3CD56D6-D502-4C8F-8EB9-8929F4E87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B9BEBEEC-099B-4140-81B3-28BE85162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701E7BC8-8F32-4956-8D97-00AEF924D7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96CF84-B352-47E4-A414-AFC746A6814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DA06E8CD-5384-45C6-B366-52FE6A2B5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42AE7E76-0A6F-4AA7-BB18-B8CE59422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6663E29-F84F-4246-B850-8273A9962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C0EE43-8A79-471C-AF8A-21F428C68BF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C0EEC59E-A132-4416-9DA5-604DA3C0D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EE832343-16E4-4CDE-BA9E-626AD031F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EA269836-A240-41F5-AFDF-1D034F18B0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81773A-48A0-4F7D-8CEA-41D6DA3F886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08A64B31-4573-4E94-9DC0-FE97D4BA23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A1ED8CD-479C-435D-AEAF-D6483A21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421D6691-6B9C-4C97-8608-AED33B217C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B63E40-1217-4F10-9E84-D866EE2E8EA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FA299206-396C-4D8C-9F3E-63040C9B90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435E2E77-82A5-4056-9927-15CFB1FB1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A63822E2-B125-489A-80B1-625C02BDA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B75539-D17C-4754-A91D-C35308FBDE9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E24C76E8-F4A4-49CB-87B1-6ACF0D985B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C2FEFDE6-02E0-4BBF-8DBB-BD4C24AEE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E2271EA9-D431-4891-B97B-E7556F2EB3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527062-DFF7-4369-8342-22B9AB7DD6D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05C9D7E6-6432-4D5B-B415-5CC0241FB1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EA3DCD6F-E42F-488E-A0F2-42D07B14B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0180" name="Slide Number Placeholder 3">
            <a:extLst>
              <a:ext uri="{FF2B5EF4-FFF2-40B4-BE49-F238E27FC236}">
                <a16:creationId xmlns:a16="http://schemas.microsoft.com/office/drawing/2014/main" id="{267DBA13-97BA-48E4-AE79-9EB0607EA6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1A4C78-7633-44DD-BE19-AED1ED62220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5C9B71F1-B71B-4D4E-8229-0AC678B619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5E0A8DE2-C189-4E77-A005-75C7B93A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CBFA5661-A82A-4408-A0FB-F001CDF2F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AB3440-09FC-4FD7-9FAC-86635CB9C75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D0760162-2899-4C8C-940D-3E86429F1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01245AF-F88E-4175-AC2C-E09562C51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1A43C5DA-945E-449E-8EEB-E3E3B54C8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B0D202-36EA-471A-91EB-08C62241365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A76C8C04-8479-457B-A9A2-049A2D8F9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4771C34E-49E4-4F2C-B4FD-50E4E50E5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AD4DD239-CF0E-44DA-8B37-6B384E3BD7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1653F3C-7782-4E92-A6EF-F519E71C9EE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6E719402-F209-49FA-866C-593AD1C19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71F81D77-69CA-447B-B638-3BFD830E9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C6DDC918-4406-4FF9-88E8-71F63EE065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8E0969-6C8F-45CA-AD39-6D934A3A017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404910B2-5086-4A3F-AE4B-5E7250CB0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EDEFF419-4A65-4CAD-9D86-208D824E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C4FD03D7-BF53-47AE-B62B-45E602682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51FBC2-C673-4F9A-B80A-137A22760E6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8E5A5CA2-FA52-4BF4-A9B4-4AC8FD267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FC498777-4C15-4A8A-81AD-FB75E02A5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2528755E-677C-4C88-B389-5BBDB4BF4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71F96FD-94FF-435A-9E1E-02E5A084C82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955916E0-D75E-4DC7-A046-D7F4B159BC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34D03D66-4503-4E1B-88BB-568D6E158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3B6C0B60-8059-4E78-AE70-95D6C429D6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8B80CE-A46D-4886-8421-88E57328285B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724AFF7-BD86-4BDC-900E-EF172E2484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1113E12F-076B-4836-9E3D-24266228F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8DF1BFE-5209-465D-BA00-88958E08D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5E78CD-FEB0-4646-8E85-E313DBE1FDA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D68CB28C-76DD-44D3-806D-1A1E0AF61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0B7022C6-481B-41B2-A593-1431E48E5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F6C6ADAE-EFC8-41E8-B690-2BFA2050E6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EF16FE-3461-46AF-B3A7-930D140DEFF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D5D23AFA-FE14-431B-953B-365AA8BAF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EADE0516-879A-4993-A679-B28B73F6B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198F5E52-D3A3-4C66-BF08-350B29CF9B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E1F442-FB35-4EE7-A567-BE6146A38C6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7F0C4806-B098-4BF5-ABA4-7241354800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4AFCBBB2-ADA8-49C1-B058-4543CC83E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AF3E716E-BC24-4583-B127-4FEF6873D3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2E703E-7024-4606-9D0B-7E8073B78DF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B09FD46-F481-407A-9267-D725329B38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7A80378B-E77F-4A68-8002-4F78548CE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5596B8A-3219-4296-8F4B-8839071C96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AC75DE1-0D41-4F8A-B547-5265BCD8CF7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F927208-CBDD-4E49-9CC4-30EDEAAA6C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481EAB6-D4F1-4EED-80AA-3CB901176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92E5C86-AD88-4F2F-83D6-3B19ED930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BA1D89-0D8A-4EC9-95B0-A4024C2BD57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A5D867D-E471-413F-A250-D1C5DEEBF9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941D9A1B-2728-4C50-BB32-A25AB6974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2A81D29-43A3-4AFB-A408-38F760DD9D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B58FE78-F405-4820-8E28-C2743274104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2D352F5-F7F5-4D4B-8389-7CCAEED54D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E699936F-09A5-454C-835A-56938C1DF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8EA44EA-1066-4217-AF6D-383434CF94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7D33E2-4E27-4F98-96A5-56281803892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F6CC3E5-1549-4556-82BB-3B3ECEFCD5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250EF18-F96E-4DB0-B95E-F06444C71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C03E57CF-FA3D-40A6-9F04-F020F53357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4697DE4-9686-4566-BABD-AD21C0BE8F3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2AF372-D0B9-4EB8-AB0E-548414EB7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CE22FE-9ADB-4B0C-8198-9D09CACA0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C46DD5-4BB1-4373-A4AA-9D0A48D39B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FBDDC-BE49-42F8-9D8C-3C9AC73EF2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7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138903-2EE1-46B1-8BA1-526E7860D7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8A9364-3E48-401C-80DE-89B96A59D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C0187-809A-4A72-A944-15929AF23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C766F-97B3-4C03-9C83-FAC64536E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94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155AC-E3E4-423C-9B83-B647D74B75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F501D8-A41C-4320-AF34-6C019B8C1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CBF9F-0B05-4138-A0F9-733D24C09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0F4A9-0ED0-4D67-A158-97EFD946C8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431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BA794E-2AB7-43B9-9ADB-01E1FD874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445373-AA4C-44B3-A97E-00C51FF99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A4FC7-BA69-4557-8328-046551C6B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7AD32-4086-436E-8594-D5F184FE1B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97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A77EA-1AF3-4815-843D-3464C71F9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066285-1899-4AC6-BCCD-253C969F80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3F2E34-804B-4A6C-99FB-FD8BDEB77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66695-F9BB-486B-90E4-71A04FD56B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0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8893E6-65BB-467A-A3D1-E7F78669B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06C162-1314-486D-8FC1-CE19CDD52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B41D33-0E89-40F2-B7B7-27CDDCD6F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C9622-9C2E-41C6-A727-F70852D3EC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12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C4135B-0510-4E76-8976-CD665ED05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1A220-02CB-4C6F-B9AB-3505E496C4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57B96A-BDF1-44FC-BB0C-A10EE6F59E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1C058-31B7-4AC3-8B0F-A560752EE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17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0CA1DAB-1CC0-4C31-8E95-EB73D7BAF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77ABE1-E5F7-4B7D-B028-CDBA8431DF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62B12A-5D6A-4C47-A2B9-EF33E8D88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B91AB-6928-4E7A-A1A3-2294A7BE0B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360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0A5493-BD92-4BB1-8C76-34B441519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184214-5D6A-4D87-9989-F44C0C531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CE2FEE-BFD5-480F-ABCA-B88718863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EADBB7-5BD4-4AC2-8A33-2C186FD29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818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C3A06CF-5C13-4003-A874-248D1D8AE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116C7E4-F3D8-4C0C-B08E-D7E54E8058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5905F3-8AD3-448B-BF3B-CA2CE27A6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C8E31-113A-48ED-A761-59319A454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3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A1C3EA-8744-4F3D-A39D-38A9EDD140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4039E7-016C-49B0-AEE9-B1D570EE6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ADF7D-19F7-45CF-ACC8-B0E5B0190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70205-8DD4-4C55-9AD1-123960550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22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4F678B-8209-4454-A0AD-979843CC7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521AF-0B1B-424C-B946-170FF43297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F01BBE-AEFD-4256-9928-FAC0BE4C6B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32451-7FA4-44C2-B8F7-F3D6763B86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46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18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288193-35A1-4FA7-B17A-FB54D04B9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E06F9BF-943C-4477-B0C2-214AB9D51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E22E6B-3920-44B9-AA9E-FE376DF637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129D6A-4F75-4DF0-A4EE-CF607C91AB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55747BD-1A5B-457A-9DC5-39BCA7613F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A15F1844-9544-4040-8C76-4F8D7AC603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4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4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C96F95C6-1273-4CC8-A3D9-F6D2E6D8A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600200"/>
          </a:xfrm>
        </p:spPr>
        <p:txBody>
          <a:bodyPr/>
          <a:lstStyle/>
          <a:p>
            <a:r>
              <a:rPr lang="en-GB" altLang="en-US" sz="3600"/>
              <a:t> Bacterial / Viral Meningitis 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0B13AE37-27CE-477B-AC9A-71BA7204B1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4419600"/>
          </a:xfrm>
        </p:spPr>
        <p:txBody>
          <a:bodyPr/>
          <a:lstStyle/>
          <a:p>
            <a:pPr algn="ctr">
              <a:buFontTx/>
              <a:buNone/>
            </a:pPr>
            <a:endParaRPr lang="en-GB" altLang="en-US" sz="2800"/>
          </a:p>
          <a:p>
            <a:pPr algn="ctr">
              <a:buFontTx/>
              <a:buNone/>
            </a:pPr>
            <a:endParaRPr lang="en-GB" altLang="en-US" sz="2800"/>
          </a:p>
          <a:p>
            <a:pPr algn="ctr">
              <a:buFontTx/>
              <a:buNone/>
            </a:pPr>
            <a:endParaRPr lang="en-GB" altLang="en-US" sz="2800"/>
          </a:p>
          <a:p>
            <a:pPr algn="ctr">
              <a:buFontTx/>
              <a:buNone/>
            </a:pPr>
            <a:r>
              <a:rPr lang="en-GB" altLang="en-US" sz="2800"/>
              <a:t>Prof. Hamed AlZoubi </a:t>
            </a:r>
          </a:p>
          <a:p>
            <a:pPr algn="ctr">
              <a:buFontTx/>
              <a:buNone/>
            </a:pPr>
            <a:endParaRPr lang="en-GB" altLang="en-US" sz="2800"/>
          </a:p>
          <a:p>
            <a:pPr algn="ctr">
              <a:buFontTx/>
              <a:buNone/>
            </a:pPr>
            <a:r>
              <a:rPr lang="en-GB" altLang="en-US" sz="2800"/>
              <a:t>School of Medicine / University of Mu’tah.</a:t>
            </a:r>
          </a:p>
          <a:p>
            <a:endParaRPr lang="en-GB" altLang="en-US" sz="2800"/>
          </a:p>
        </p:txBody>
      </p:sp>
      <p:pic>
        <p:nvPicPr>
          <p:cNvPr id="3076" name="Picture 2" descr="073">
            <a:extLst>
              <a:ext uri="{FF2B5EF4-FFF2-40B4-BE49-F238E27FC236}">
                <a16:creationId xmlns:a16="http://schemas.microsoft.com/office/drawing/2014/main" id="{CB9BE477-6053-4F91-978F-BB262C84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8143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6F1B4844-0862-436F-89F2-A0C4FB7288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Papilloedema </a:t>
            </a:r>
          </a:p>
        </p:txBody>
      </p:sp>
      <p:pic>
        <p:nvPicPr>
          <p:cNvPr id="19459" name="Picture 4">
            <a:extLst>
              <a:ext uri="{FF2B5EF4-FFF2-40B4-BE49-F238E27FC236}">
                <a16:creationId xmlns:a16="http://schemas.microsoft.com/office/drawing/2014/main" id="{1458956F-74C2-4A27-84EF-B4720164DE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781175"/>
            <a:ext cx="4114800" cy="36004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8F7B2018-579C-4508-A85A-21FE5F28E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DE2FE8B-5720-4F92-9384-5004182A6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CA272-6474-4D57-9B4B-4DFD45F8E1C9}"/>
              </a:ext>
            </a:extLst>
          </p:cNvPr>
          <p:cNvSpPr/>
          <p:nvPr/>
        </p:nvSpPr>
        <p:spPr>
          <a:xfrm>
            <a:off x="1828800" y="2743200"/>
            <a:ext cx="5105400" cy="2514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1509" name="Picture 13">
            <a:extLst>
              <a:ext uri="{FF2B5EF4-FFF2-40B4-BE49-F238E27FC236}">
                <a16:creationId xmlns:a16="http://schemas.microsoft.com/office/drawing/2014/main" id="{61C0EB16-F852-4981-AFFC-EB2BD14D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1" t="32289" r="43655" b="11325"/>
          <a:stretch>
            <a:fillRect/>
          </a:stretch>
        </p:blipFill>
        <p:spPr bwMode="auto">
          <a:xfrm>
            <a:off x="304800" y="685800"/>
            <a:ext cx="81534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A0DB011-12E8-4A92-AC5E-7BFB40C07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Clinical picture / signs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DF77170D-B258-42E7-BE4A-2BC1DA777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pPr>
              <a:buFontTx/>
              <a:buNone/>
            </a:pPr>
            <a:endParaRPr lang="en-GB" altLang="en-US" sz="2400"/>
          </a:p>
          <a:p>
            <a:r>
              <a:rPr lang="en-GB" altLang="en-US" sz="2400"/>
              <a:t>Signs of a focus of infection e.g chest, heart or skin and soft tissue infection.</a:t>
            </a:r>
          </a:p>
          <a:p>
            <a:pPr>
              <a:buFontTx/>
              <a:buNone/>
            </a:pPr>
            <a:endParaRPr lang="en-GB" altLang="en-US" sz="2400" b="1"/>
          </a:p>
          <a:p>
            <a:r>
              <a:rPr lang="en-GB" altLang="en-US" sz="2400" b="1">
                <a:solidFill>
                  <a:srgbClr val="FF0000"/>
                </a:solidFill>
              </a:rPr>
              <a:t>Also in Infants</a:t>
            </a:r>
            <a:r>
              <a:rPr lang="en-GB" altLang="en-US" sz="2400">
                <a:solidFill>
                  <a:srgbClr val="FF0000"/>
                </a:solidFill>
              </a:rPr>
              <a:t> (&lt; 1 year) </a:t>
            </a:r>
          </a:p>
          <a:p>
            <a:pPr>
              <a:buFontTx/>
              <a:buNone/>
            </a:pPr>
            <a:endParaRPr lang="en-GB" altLang="en-US" sz="2400"/>
          </a:p>
          <a:p>
            <a:pPr>
              <a:buFontTx/>
              <a:buNone/>
            </a:pPr>
            <a:r>
              <a:rPr lang="en-GB" altLang="en-US" sz="2400"/>
              <a:t>- Bulging fontanelle</a:t>
            </a:r>
          </a:p>
          <a:p>
            <a:pPr>
              <a:buFontTx/>
              <a:buNone/>
            </a:pPr>
            <a:endParaRPr lang="en-GB" altLang="en-US" sz="2400"/>
          </a:p>
          <a:p>
            <a:pPr>
              <a:buFontTx/>
              <a:buNone/>
            </a:pPr>
            <a:r>
              <a:rPr lang="en-GB" altLang="en-US" sz="2400"/>
              <a:t>- Hypotonia</a:t>
            </a:r>
          </a:p>
          <a:p>
            <a:pPr>
              <a:buFontTx/>
              <a:buNone/>
            </a:pPr>
            <a:endParaRPr lang="en-GB" altLang="en-US" sz="2400"/>
          </a:p>
          <a:p>
            <a:pPr>
              <a:buFontTx/>
              <a:buNone/>
            </a:pPr>
            <a:r>
              <a:rPr lang="en-GB" altLang="en-US" sz="2400"/>
              <a:t> - Paradoxic irritability (ie, quiet when stationary, cries when held)</a:t>
            </a:r>
          </a:p>
          <a:p>
            <a:pPr>
              <a:buFontTx/>
              <a:buNone/>
            </a:pPr>
            <a:endParaRPr lang="en-AU" altLang="en-US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3F160613-D0A2-422F-9F8D-71E89E9DC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Bacterial Meningitis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47F48AAB-2322-4FB0-A442-1039433395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causative bacteria and outcome depend on different factors such 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Immune status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Recent head trauma or neurosurgery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Bacterial virulence: IgA protease, capsules, fimbria..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42EF7A7-7FA9-42FA-80E5-EEC7F089E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09600"/>
          </a:xfrm>
        </p:spPr>
        <p:txBody>
          <a:bodyPr/>
          <a:lstStyle/>
          <a:p>
            <a:r>
              <a:rPr lang="en-GB" altLang="en-US" sz="3200"/>
              <a:t>Bacterial meningitis / causal organisms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A04A9E44-8EB4-42F4-8604-87F9021824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/>
          <a:lstStyle/>
          <a:p>
            <a:pPr lvl="1"/>
            <a:endParaRPr lang="en-US" altLang="en-US" sz="2400"/>
          </a:p>
          <a:p>
            <a:pPr lvl="1"/>
            <a:r>
              <a:rPr lang="en-US" altLang="en-US" sz="2400"/>
              <a:t>Neonates (&lt; 1 Month)</a:t>
            </a:r>
          </a:p>
          <a:p>
            <a:pPr lvl="1"/>
            <a:endParaRPr lang="en-US" altLang="en-US" sz="2400"/>
          </a:p>
          <a:p>
            <a:pPr lvl="2"/>
            <a:r>
              <a:rPr lang="en-US" altLang="en-US"/>
              <a:t>Gm - rods (</a:t>
            </a:r>
            <a:r>
              <a:rPr lang="en-US" altLang="en-US" i="1"/>
              <a:t>E. coli, Klebsiella</a:t>
            </a:r>
            <a:r>
              <a:rPr lang="en-US" altLang="en-US"/>
              <a:t> species (sp)) 50-60%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Grp B </a:t>
            </a:r>
            <a:r>
              <a:rPr lang="en-US" altLang="en-US" i="1"/>
              <a:t>Streptococcus (G + cocci)</a:t>
            </a:r>
            <a:r>
              <a:rPr lang="en-US" altLang="en-US"/>
              <a:t>                     20-40%</a:t>
            </a:r>
          </a:p>
          <a:p>
            <a:pPr lvl="2"/>
            <a:endParaRPr lang="en-US" altLang="en-US"/>
          </a:p>
          <a:p>
            <a:pPr lvl="2"/>
            <a:r>
              <a:rPr lang="en-US" altLang="en-US" i="1"/>
              <a:t>Listeria monocytogenes (G + Rods)                 </a:t>
            </a:r>
            <a:r>
              <a:rPr lang="en-US" altLang="en-US"/>
              <a:t>2-10%</a:t>
            </a:r>
          </a:p>
          <a:p>
            <a:pPr lvl="2"/>
            <a:endParaRPr lang="en-US" altLang="en-US"/>
          </a:p>
          <a:p>
            <a:pPr lvl="2">
              <a:buFontTx/>
              <a:buNone/>
            </a:pPr>
            <a:r>
              <a:rPr lang="en-US" altLang="en-US" i="1"/>
              <a:t>Streptococcus pneumonia</a:t>
            </a:r>
            <a:r>
              <a:rPr lang="en-US" altLang="en-US"/>
              <a:t>    			 0-5%</a:t>
            </a:r>
          </a:p>
          <a:p>
            <a:pPr lvl="2">
              <a:buFontTx/>
              <a:buNone/>
            </a:pPr>
            <a:endParaRPr lang="en-US" altLang="en-US"/>
          </a:p>
          <a:p>
            <a:pPr lvl="2"/>
            <a:r>
              <a:rPr lang="en-US" altLang="en-US" i="1"/>
              <a:t>Haemophilus influenza (G - coccobacilli)</a:t>
            </a:r>
            <a:r>
              <a:rPr lang="en-US" altLang="en-US"/>
              <a:t>          0-3%</a:t>
            </a:r>
          </a:p>
          <a:p>
            <a:pPr lvl="2">
              <a:buFontTx/>
              <a:buNone/>
            </a:pPr>
            <a:endParaRPr lang="en-US" altLang="en-US"/>
          </a:p>
          <a:p>
            <a:pPr lvl="2">
              <a:buFontTx/>
              <a:buNone/>
            </a:pPr>
            <a:endParaRPr lang="en-US" altLang="en-US"/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174BD1F-F6CD-4041-B7A5-BB2F3DAED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609600"/>
          </a:xfrm>
        </p:spPr>
        <p:txBody>
          <a:bodyPr/>
          <a:lstStyle/>
          <a:p>
            <a:r>
              <a:rPr lang="en-GB" altLang="en-US" sz="3200"/>
              <a:t>Bacterial meningitis / causal organisms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0E0CD69-EFE1-4835-A714-8CB36D7278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10600" cy="5562600"/>
          </a:xfrm>
        </p:spPr>
        <p:txBody>
          <a:bodyPr/>
          <a:lstStyle/>
          <a:p>
            <a:pPr lvl="1"/>
            <a:r>
              <a:rPr lang="en-US" altLang="en-US" sz="2400"/>
              <a:t>Children (1 month to 15 years)</a:t>
            </a:r>
          </a:p>
          <a:p>
            <a:pPr lvl="1"/>
            <a:endParaRPr lang="en-US" altLang="en-US" sz="2400"/>
          </a:p>
          <a:p>
            <a:pPr lvl="2"/>
            <a:r>
              <a:rPr lang="en-US" altLang="en-US" i="1"/>
              <a:t>Haemophilus influenzae</a:t>
            </a:r>
            <a:r>
              <a:rPr lang="en-US" altLang="en-US"/>
              <a:t>	                                40-60%</a:t>
            </a:r>
          </a:p>
          <a:p>
            <a:pPr lvl="2">
              <a:buFontTx/>
              <a:buNone/>
            </a:pPr>
            <a:endParaRPr lang="en-US" altLang="en-US"/>
          </a:p>
          <a:p>
            <a:pPr lvl="3"/>
            <a:r>
              <a:rPr lang="en-US" altLang="en-US" sz="2400"/>
              <a:t>Declining dramatically in many geographic regions</a:t>
            </a:r>
          </a:p>
          <a:p>
            <a:pPr lvl="3">
              <a:buFontTx/>
              <a:buNone/>
            </a:pPr>
            <a:endParaRPr lang="en-US" altLang="en-US" sz="2400"/>
          </a:p>
          <a:p>
            <a:pPr lvl="2"/>
            <a:r>
              <a:rPr lang="en-US" altLang="en-US" i="1"/>
              <a:t>Neisseria meningitidis (G- diplococci)</a:t>
            </a:r>
            <a:r>
              <a:rPr lang="en-US" altLang="en-US"/>
              <a:t>	           25-40%</a:t>
            </a:r>
          </a:p>
          <a:p>
            <a:pPr lvl="2">
              <a:buFontTx/>
              <a:buNone/>
            </a:pPr>
            <a:r>
              <a:rPr lang="en-US" altLang="en-US" sz="2000"/>
              <a:t>(Epidemic cases, late complement deficiency increase susceptibility)</a:t>
            </a:r>
          </a:p>
          <a:p>
            <a:pPr lvl="2">
              <a:buFontTx/>
              <a:buNone/>
            </a:pPr>
            <a:endParaRPr lang="en-US" altLang="en-US" sz="2000"/>
          </a:p>
          <a:p>
            <a:pPr lvl="2"/>
            <a:r>
              <a:rPr lang="en-US" altLang="en-US"/>
              <a:t>Streptococcus</a:t>
            </a:r>
            <a:r>
              <a:rPr lang="en-US" altLang="en-US" i="1"/>
              <a:t> pneumonia			</a:t>
            </a:r>
            <a:r>
              <a:rPr lang="en-US" altLang="en-US"/>
              <a:t>10-20%</a:t>
            </a:r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1917E42-2160-40F0-91D8-BB13486F6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GB" altLang="en-US" sz="3200"/>
              <a:t>Bacterial meningitis / causal organisms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ADE6C5F0-B2D7-4771-ABA3-519518015C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lvl="1"/>
            <a:r>
              <a:rPr lang="en-US" altLang="en-US"/>
              <a:t>Adults (&gt; 15 years)</a:t>
            </a:r>
          </a:p>
          <a:p>
            <a:pPr lvl="1">
              <a:buFontTx/>
              <a:buNone/>
            </a:pPr>
            <a:endParaRPr lang="en-US" altLang="en-US"/>
          </a:p>
          <a:p>
            <a:pPr lvl="2"/>
            <a:r>
              <a:rPr lang="en-US" altLang="en-US" i="1"/>
              <a:t>S. pneumo</a:t>
            </a:r>
            <a:r>
              <a:rPr lang="en-US" altLang="en-US"/>
              <a:t>		30-50%</a:t>
            </a:r>
          </a:p>
          <a:p>
            <a:pPr lvl="2"/>
            <a:endParaRPr lang="en-US" altLang="en-US"/>
          </a:p>
          <a:p>
            <a:pPr lvl="2"/>
            <a:r>
              <a:rPr lang="en-US" altLang="en-US" i="1"/>
              <a:t>N. Meningitidis</a:t>
            </a:r>
            <a:r>
              <a:rPr lang="en-US" altLang="en-US"/>
              <a:t>	10-35%</a:t>
            </a:r>
          </a:p>
          <a:p>
            <a:pPr lvl="2"/>
            <a:endParaRPr lang="en-US" altLang="en-US"/>
          </a:p>
          <a:p>
            <a:pPr lvl="2"/>
            <a:r>
              <a:rPr lang="en-US" altLang="en-US"/>
              <a:t>Gm (-) Bacilli	1-10%</a:t>
            </a:r>
          </a:p>
          <a:p>
            <a:pPr lvl="3"/>
            <a:r>
              <a:rPr lang="en-US" altLang="en-US"/>
              <a:t>Elderly</a:t>
            </a:r>
          </a:p>
          <a:p>
            <a:pPr lvl="3"/>
            <a:endParaRPr lang="en-US" altLang="en-US"/>
          </a:p>
          <a:p>
            <a:pPr lvl="2"/>
            <a:r>
              <a:rPr lang="en-US" altLang="en-US" i="1"/>
              <a:t>S. aureus</a:t>
            </a:r>
            <a:r>
              <a:rPr lang="en-US" altLang="en-US"/>
              <a:t>		5-15%</a:t>
            </a:r>
          </a:p>
          <a:p>
            <a:pPr lvl="2"/>
            <a:endParaRPr lang="en-US" altLang="en-US"/>
          </a:p>
          <a:p>
            <a:pPr lvl="2"/>
            <a:r>
              <a:rPr lang="en-US" altLang="en-US" i="1"/>
              <a:t>H. influenzae</a:t>
            </a:r>
            <a:r>
              <a:rPr lang="en-US" altLang="en-US"/>
              <a:t>	1-3%</a:t>
            </a:r>
          </a:p>
          <a:p>
            <a:pPr lvl="2">
              <a:buFontTx/>
              <a:buNone/>
            </a:pPr>
            <a:endParaRPr lang="en-US" altLang="en-US"/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0A6BB9E-DB77-4DBC-9036-85EEBC6CD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GB" altLang="en-US" sz="3200"/>
              <a:t>Bacterial meningitis / causal organisms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1A89477C-5F86-45F7-8AA8-71EFC0890F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5867400"/>
          </a:xfrm>
        </p:spPr>
        <p:txBody>
          <a:bodyPr/>
          <a:lstStyle/>
          <a:p>
            <a:pPr lvl="1"/>
            <a:endParaRPr lang="en-US" altLang="en-US" sz="2400"/>
          </a:p>
          <a:p>
            <a:pPr lvl="1"/>
            <a:r>
              <a:rPr lang="en-US" altLang="en-US" sz="2400"/>
              <a:t>&gt;50 years add </a:t>
            </a:r>
            <a:r>
              <a:rPr lang="en-US" altLang="en-US" sz="2400" i="1"/>
              <a:t>Listeria, E. coli, Pseudomonas</a:t>
            </a:r>
          </a:p>
          <a:p>
            <a:pPr lvl="1"/>
            <a:endParaRPr lang="en-US" altLang="en-US" sz="2400" i="1"/>
          </a:p>
          <a:p>
            <a:pPr lvl="1"/>
            <a:r>
              <a:rPr lang="en-US" altLang="en-US" sz="2400" i="1"/>
              <a:t>In Ventriculoperitoneal shunts, post trauma and neurosurgery:  usually S. aureus, diphtheroid sp and Pseudomonas</a:t>
            </a:r>
          </a:p>
          <a:p>
            <a:pPr lvl="1"/>
            <a:endParaRPr lang="en-US" altLang="en-US" sz="2400" i="1"/>
          </a:p>
          <a:p>
            <a:pPr lvl="1"/>
            <a:r>
              <a:rPr lang="en-US" altLang="en-US" sz="2400" i="1"/>
              <a:t>In immunocompromised patient, many organism has the potential to be involved</a:t>
            </a:r>
            <a:endParaRPr lang="en-GB" altLang="en-US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C92F0F5-4E82-4E7D-864A-632D4CB9C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br>
              <a:rPr lang="en-GB" altLang="en-US" sz="3200"/>
            </a:br>
            <a:r>
              <a:rPr lang="en-GB" altLang="en-US" sz="3200"/>
              <a:t>Meningitis / Pathogenesis:</a:t>
            </a:r>
            <a:br>
              <a:rPr lang="en-GB" altLang="en-US" sz="3200"/>
            </a:br>
            <a:endParaRPr lang="en-US" altLang="en-US" sz="3200"/>
          </a:p>
        </p:txBody>
      </p:sp>
      <p:sp>
        <p:nvSpPr>
          <p:cNvPr id="34819" name="Content Placeholder 4">
            <a:extLst>
              <a:ext uri="{FF2B5EF4-FFF2-40B4-BE49-F238E27FC236}">
                <a16:creationId xmlns:a16="http://schemas.microsoft.com/office/drawing/2014/main" id="{DACD9ECA-E09E-4745-884D-CD009AF165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610600" cy="5638800"/>
          </a:xfrm>
        </p:spPr>
        <p:txBody>
          <a:bodyPr/>
          <a:lstStyle/>
          <a:p>
            <a:r>
              <a:rPr lang="en-GB" altLang="en-US" sz="2400"/>
              <a:t>Balance between host (IgA antibodies and epithelial cells status) and organism factors (IgA protease, capsule and normal flora status)</a:t>
            </a:r>
          </a:p>
          <a:p>
            <a:endParaRPr lang="en-GB" altLang="en-US" sz="2400"/>
          </a:p>
          <a:p>
            <a:r>
              <a:rPr lang="en-GB" altLang="en-US" sz="2400"/>
              <a:t>Organism spread via different route:</a:t>
            </a:r>
          </a:p>
          <a:p>
            <a:pPr>
              <a:buFontTx/>
              <a:buNone/>
            </a:pPr>
            <a:r>
              <a:rPr lang="en-GB" altLang="en-US" sz="2400" b="1"/>
              <a:t>1. Blood (haematogenous): </a:t>
            </a:r>
            <a:endParaRPr lang="en-GB" altLang="en-US" sz="2400"/>
          </a:p>
          <a:p>
            <a:r>
              <a:rPr lang="en-GB" altLang="en-US" sz="2400"/>
              <a:t>From nasopharynx or a septic emboli e.g Lung abscess ad infective endocarditis</a:t>
            </a:r>
          </a:p>
          <a:p>
            <a:r>
              <a:rPr lang="en-GB" altLang="en-US" sz="2400"/>
              <a:t>The commonest route</a:t>
            </a:r>
          </a:p>
          <a:p>
            <a:pPr>
              <a:buFontTx/>
              <a:buNone/>
            </a:pPr>
            <a:r>
              <a:rPr lang="en-GB" altLang="en-US" sz="2400" b="1"/>
              <a:t>2. Direct spread:</a:t>
            </a:r>
            <a:endParaRPr lang="en-GB" altLang="en-US" sz="2400"/>
          </a:p>
          <a:p>
            <a:r>
              <a:rPr lang="en-GB" altLang="en-US" sz="2400"/>
              <a:t>Sinusitis, otitis media ,trauma and skull opened fractures </a:t>
            </a:r>
          </a:p>
          <a:p>
            <a:r>
              <a:rPr lang="en-GB" altLang="en-US" sz="2400"/>
              <a:t>Ventriculoperitoneal shunts and post neurosurgery</a:t>
            </a:r>
          </a:p>
          <a:p>
            <a:pPr>
              <a:buFontTx/>
              <a:buNone/>
            </a:pPr>
            <a:r>
              <a:rPr lang="en-GB" altLang="en-US" sz="2400"/>
              <a:t>3. Vertical and Horizontal routes</a:t>
            </a:r>
          </a:p>
          <a:p>
            <a:endParaRPr lang="en-GB" altLang="en-US" sz="2400"/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3F8C38B-0D64-40BA-B4FB-5671BBE97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3000"/>
              <a:t>Meningitis / pathogenesis</a:t>
            </a:r>
          </a:p>
        </p:txBody>
      </p:sp>
      <p:sp>
        <p:nvSpPr>
          <p:cNvPr id="36867" name="Content Placeholder 3">
            <a:extLst>
              <a:ext uri="{FF2B5EF4-FFF2-40B4-BE49-F238E27FC236}">
                <a16:creationId xmlns:a16="http://schemas.microsoft.com/office/drawing/2014/main" id="{3B8F9F02-2FC8-47F2-9AD6-228B5F73EB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5344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40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/>
              <a:t>Bacteria in Blood (bacteraemia or sepsis) &gt; cross the blood brain barrier&gt; CSF &gt; Increased cytokines production &gt;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2400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/>
              <a:t>increased BBB permeability &gt; albumin into CSF plus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2400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/>
              <a:t>neutrophils and bacterial toxins &gt; vasogenic and cytotoxic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2400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400"/>
              <a:t>oedema &gt; increased intracranial pressure &gt; brain oedema  (increased ICP) and cell death with serious Central nervous system sequale such as: </a:t>
            </a:r>
          </a:p>
          <a:p>
            <a:endParaRPr lang="en-GB" altLang="en-US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0B76CFB-2FC7-495B-95D6-549FCD3EB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/>
          <a:lstStyle/>
          <a:p>
            <a:r>
              <a:rPr lang="en-GB" altLang="en-US" sz="3200">
                <a:solidFill>
                  <a:schemeClr val="tx1"/>
                </a:solidFill>
              </a:rPr>
              <a:t>Meningitis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2998B4-4779-4C37-8B0E-2FF123981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638800"/>
          </a:xfrm>
        </p:spPr>
        <p:txBody>
          <a:bodyPr/>
          <a:lstStyle/>
          <a:p>
            <a:pPr>
              <a:defRPr/>
            </a:pPr>
            <a:r>
              <a:rPr lang="en-GB" sz="2600" dirty="0"/>
              <a:t>Meningitis:  inflammation of the meninges and underlying subarachnoid cerebrospinal fluid (CSF).</a:t>
            </a:r>
          </a:p>
          <a:p>
            <a:pPr>
              <a:buFontTx/>
              <a:buNone/>
              <a:defRPr/>
            </a:pPr>
            <a:endParaRPr lang="en-GB" sz="2600" dirty="0"/>
          </a:p>
          <a:p>
            <a:pPr>
              <a:defRPr/>
            </a:pPr>
            <a:r>
              <a:rPr lang="en-GB" sz="2800" dirty="0" err="1"/>
              <a:t>Etiology</a:t>
            </a:r>
            <a:r>
              <a:rPr lang="en-GB" sz="2800" dirty="0"/>
              <a:t>:</a:t>
            </a:r>
          </a:p>
          <a:p>
            <a:pPr>
              <a:defRPr/>
            </a:pPr>
            <a:endParaRPr lang="en-GB" sz="2800" dirty="0"/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2600" dirty="0"/>
              <a:t>1. </a:t>
            </a:r>
            <a:r>
              <a:rPr lang="en-GB" sz="2600" dirty="0"/>
              <a:t>Bacterial (</a:t>
            </a:r>
            <a:r>
              <a:rPr lang="en-GB" sz="2600" dirty="0" err="1"/>
              <a:t>pyogenic</a:t>
            </a:r>
            <a:r>
              <a:rPr lang="en-GB" sz="2600" dirty="0"/>
              <a:t> meningitis): infectious emergency, fatal if untreated.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GB" sz="2600" dirty="0"/>
              <a:t>2. Viral (aseptic or lymphocytic).</a:t>
            </a:r>
          </a:p>
          <a:p>
            <a:pPr marL="514350" indent="-514350">
              <a:buFontTx/>
              <a:buNone/>
              <a:defRPr/>
            </a:pPr>
            <a:r>
              <a:rPr lang="en-GB" sz="2600" dirty="0"/>
              <a:t>3. Tuberculosis (TB): bacterial.</a:t>
            </a:r>
          </a:p>
          <a:p>
            <a:pPr>
              <a:buFontTx/>
              <a:buNone/>
              <a:defRPr/>
            </a:pPr>
            <a:r>
              <a:rPr lang="en-GB" sz="2600" dirty="0"/>
              <a:t>4. Fungal and parasitic.</a:t>
            </a:r>
          </a:p>
          <a:p>
            <a:pPr>
              <a:buFontTx/>
              <a:buNone/>
              <a:defRPr/>
            </a:pPr>
            <a:r>
              <a:rPr lang="en-GB" sz="2600" dirty="0"/>
              <a:t>5. Non-infectious.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72FA88D-CA66-497A-87E0-F2759A82E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n-US" altLang="en-US" sz="3000"/>
              <a:t>Meningitis / pathogenesis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5B8E1-E19E-4B0C-BF10-C00DEA757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562600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GB" sz="2400" dirty="0"/>
              <a:t>damaging cranial nerves (</a:t>
            </a:r>
            <a:r>
              <a:rPr lang="en-GB" sz="2400" dirty="0" err="1"/>
              <a:t>eg</a:t>
            </a:r>
            <a:r>
              <a:rPr lang="en-GB" sz="2400" dirty="0"/>
              <a:t>, cranial nerve VIII, with resultant hearing loss)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GB" sz="2400" dirty="0"/>
              <a:t>Brain ischemia &gt; decreased level of consciousness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400" dirty="0"/>
              <a:t>3. Severe Handicap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 err="1"/>
              <a:t>Hemiplegia</a:t>
            </a:r>
            <a:endParaRPr lang="en-GB" sz="2400" dirty="0"/>
          </a:p>
          <a:p>
            <a:pPr lvl="1">
              <a:lnSpc>
                <a:spcPct val="90000"/>
              </a:lnSpc>
              <a:defRPr/>
            </a:pPr>
            <a:r>
              <a:rPr lang="en-GB" sz="2400" dirty="0"/>
              <a:t>Blindness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/>
              <a:t>Deafness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/>
              <a:t>Severe Learning Difficulty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/>
              <a:t>Severe behavioural disturbances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400" dirty="0"/>
              <a:t>Severe Epilepsy.</a:t>
            </a:r>
          </a:p>
          <a:p>
            <a:pPr marL="457200" indent="-457200">
              <a:buFontTx/>
              <a:buNone/>
              <a:defRPr/>
            </a:pPr>
            <a:endParaRPr lang="en-GB" sz="2400" dirty="0"/>
          </a:p>
          <a:p>
            <a:pPr marL="457200" indent="-457200">
              <a:buFontTx/>
              <a:buNone/>
              <a:defRPr/>
            </a:pPr>
            <a:endParaRPr lang="en-GB" sz="2400" dirty="0"/>
          </a:p>
          <a:p>
            <a:pPr>
              <a:buFont typeface="Wingdings" pitchFamily="2" charset="2"/>
              <a:buChar char="Ø"/>
              <a:defRPr/>
            </a:pPr>
            <a:r>
              <a:rPr lang="en-GB" sz="2400" dirty="0"/>
              <a:t>Without treatment &gt; death</a:t>
            </a:r>
          </a:p>
          <a:p>
            <a:pPr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B0E08F94-F500-43FB-9DA8-45DD48670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Diagnosis 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CA85CCF8-8016-4432-A8F9-83AB83982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 marL="514350" indent="-514350">
              <a:buFontTx/>
              <a:buAutoNum type="arabicPeriod"/>
              <a:defRPr/>
            </a:pPr>
            <a:r>
              <a:rPr lang="en-GB" sz="2600" dirty="0"/>
              <a:t>History and examination.</a:t>
            </a:r>
          </a:p>
          <a:p>
            <a:pPr>
              <a:buFontTx/>
              <a:buNone/>
              <a:defRPr/>
            </a:pPr>
            <a:r>
              <a:rPr lang="en-GB" sz="2800" dirty="0"/>
              <a:t>2. Laboratory:</a:t>
            </a:r>
          </a:p>
          <a:p>
            <a:pPr>
              <a:defRPr/>
            </a:pPr>
            <a:r>
              <a:rPr lang="en-GB" sz="2800" dirty="0"/>
              <a:t>Full blood count (FBC), Liver and Kidney function tests</a:t>
            </a:r>
          </a:p>
          <a:p>
            <a:pPr>
              <a:defRPr/>
            </a:pPr>
            <a:r>
              <a:rPr lang="en-GB" sz="2800" dirty="0"/>
              <a:t>Coagulation profile and serum glucose</a:t>
            </a:r>
          </a:p>
          <a:p>
            <a:pPr>
              <a:defRPr/>
            </a:pPr>
            <a:r>
              <a:rPr lang="en-GB" sz="2800" dirty="0"/>
              <a:t>Blood culture and throat swabs</a:t>
            </a:r>
          </a:p>
          <a:p>
            <a:pPr marL="514350" indent="-514350">
              <a:buFontTx/>
              <a:buAutoNum type="arabicPeriod"/>
              <a:defRPr/>
            </a:pPr>
            <a:endParaRPr lang="en-GB" sz="2600" dirty="0"/>
          </a:p>
          <a:p>
            <a:pPr>
              <a:buFontTx/>
              <a:buNone/>
              <a:defRPr/>
            </a:pPr>
            <a:r>
              <a:rPr lang="en-GB" sz="2600" dirty="0"/>
              <a:t>3. Radiology:</a:t>
            </a:r>
          </a:p>
          <a:p>
            <a:pPr>
              <a:defRPr/>
            </a:pPr>
            <a:r>
              <a:rPr lang="en-GB" sz="2600" dirty="0"/>
              <a:t>Chest X rays.</a:t>
            </a:r>
          </a:p>
          <a:p>
            <a:pPr>
              <a:defRPr/>
            </a:pPr>
            <a:r>
              <a:rPr lang="en-GB" sz="2600" dirty="0"/>
              <a:t>Computed  topography scan (CT scan):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600" dirty="0"/>
              <a:t>Infection, masses and abscess &gt; increased intracranial pressure (ICP).</a:t>
            </a:r>
          </a:p>
          <a:p>
            <a:pPr>
              <a:buFontTx/>
              <a:buNone/>
              <a:defRPr/>
            </a:pPr>
            <a:endParaRPr lang="en-GB" sz="2600" dirty="0"/>
          </a:p>
          <a:p>
            <a:pPr>
              <a:buFontTx/>
              <a:buNone/>
              <a:defRPr/>
            </a:pPr>
            <a:endParaRPr lang="en-AU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6E5015BE-4659-4EDA-9CE2-226DF28B46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Diagnosis 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C7C68C7E-73BC-4D16-8B8B-EEF93BA8CF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pPr>
              <a:buFontTx/>
              <a:buNone/>
            </a:pPr>
            <a:endParaRPr lang="en-GB" altLang="en-US" sz="2600"/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2600"/>
              <a:t>Obtain a CT scan in:</a:t>
            </a:r>
          </a:p>
          <a:p>
            <a:r>
              <a:rPr lang="en-US" altLang="en-US" sz="2400"/>
              <a:t>History of CNS disease </a:t>
            </a:r>
          </a:p>
          <a:p>
            <a:r>
              <a:rPr lang="en-US" altLang="en-US" sz="2400"/>
              <a:t>New onset seizures </a:t>
            </a:r>
          </a:p>
          <a:p>
            <a:r>
              <a:rPr lang="en-US" altLang="en-US" sz="2400"/>
              <a:t>Papilledema </a:t>
            </a:r>
          </a:p>
          <a:p>
            <a:r>
              <a:rPr lang="en-US" altLang="en-US" sz="2400"/>
              <a:t>Altered level of consciousness or Focal neurologic signs </a:t>
            </a:r>
          </a:p>
          <a:p>
            <a:endParaRPr lang="en-GB" altLang="en-US" sz="2400" b="1" i="1">
              <a:solidFill>
                <a:schemeClr val="tx2"/>
              </a:solidFill>
            </a:endParaRPr>
          </a:p>
          <a:p>
            <a:r>
              <a:rPr lang="en-GB" altLang="en-US" sz="2400" b="1" i="1">
                <a:solidFill>
                  <a:schemeClr val="tx2"/>
                </a:solidFill>
              </a:rPr>
              <a:t>Lumbar puncture (LP)</a:t>
            </a:r>
          </a:p>
          <a:p>
            <a:pPr lvl="1"/>
            <a:r>
              <a:rPr lang="en-US" altLang="en-US" sz="2400"/>
              <a:t>Defer LP until CT scan or MRI obtained if any of above present</a:t>
            </a:r>
          </a:p>
          <a:p>
            <a:pPr lvl="1"/>
            <a:r>
              <a:rPr lang="en-US" altLang="en-US" sz="2400"/>
              <a:t>If suspect meningitis and awaiting neuroimaging</a:t>
            </a:r>
          </a:p>
          <a:p>
            <a:pPr lvl="2"/>
            <a:r>
              <a:rPr lang="en-US" altLang="en-US"/>
              <a:t>Obtain BC’s and start empiric Abx</a:t>
            </a:r>
          </a:p>
          <a:p>
            <a:endParaRPr lang="en-GB" altLang="en-US" sz="240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n-AU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EE9EC70C-5632-48B7-8D19-E928E1D67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228600"/>
          </a:xfrm>
        </p:spPr>
        <p:txBody>
          <a:bodyPr/>
          <a:lstStyle/>
          <a:p>
            <a:r>
              <a:rPr lang="en-GB" altLang="en-US" sz="3200">
                <a:solidFill>
                  <a:schemeClr val="tx1"/>
                </a:solidFill>
              </a:rPr>
              <a:t>Lumbar puncture</a:t>
            </a:r>
          </a:p>
        </p:txBody>
      </p:sp>
      <p:pic>
        <p:nvPicPr>
          <p:cNvPr id="45059" name="Picture 3" descr="lumbpunc_2">
            <a:extLst>
              <a:ext uri="{FF2B5EF4-FFF2-40B4-BE49-F238E27FC236}">
                <a16:creationId xmlns:a16="http://schemas.microsoft.com/office/drawing/2014/main" id="{4271193D-65E9-49A7-A3E4-2DF7327D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9433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Content Placeholder 5">
            <a:extLst>
              <a:ext uri="{FF2B5EF4-FFF2-40B4-BE49-F238E27FC236}">
                <a16:creationId xmlns:a16="http://schemas.microsoft.com/office/drawing/2014/main" id="{CFBEC208-83C4-4B3B-A866-96AE6D868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867400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45061" name="Picture 7" descr="lumbar">
            <a:extLst>
              <a:ext uri="{FF2B5EF4-FFF2-40B4-BE49-F238E27FC236}">
                <a16:creationId xmlns:a16="http://schemas.microsoft.com/office/drawing/2014/main" id="{D18C61B1-4DAC-4F53-ADF0-3B9C14BD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962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06D4488F-B39F-4CF4-AC85-D251B280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47107" name="Picture 4" descr="9587">
            <a:extLst>
              <a:ext uri="{FF2B5EF4-FFF2-40B4-BE49-F238E27FC236}">
                <a16:creationId xmlns:a16="http://schemas.microsoft.com/office/drawing/2014/main" id="{7BD6E416-2BBB-46C7-9D7C-7752280740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66800"/>
            <a:ext cx="6929438" cy="5543550"/>
          </a:xfrm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87B4942E-5FA0-4B0C-BF83-05518FD98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LP tubes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D3720939-89D3-4A8F-8B13-5011589B35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endParaRPr lang="en-US" altLang="en-US" sz="2800"/>
          </a:p>
          <a:p>
            <a:r>
              <a:rPr lang="en-US" altLang="en-US" sz="2800"/>
              <a:t>Tube # 1 Protein &amp; Glucose</a:t>
            </a:r>
          </a:p>
          <a:p>
            <a:r>
              <a:rPr lang="en-US" altLang="en-US" sz="2800"/>
              <a:t>Tube # 2 bacterial Gram stain &amp; Culture</a:t>
            </a:r>
          </a:p>
          <a:p>
            <a:pPr>
              <a:buFontTx/>
              <a:buNone/>
            </a:pPr>
            <a:r>
              <a:rPr lang="en-US" altLang="en-US" sz="2400"/>
              <a:t>(acid-fast bacillus (AFB) stain and tuberculosis (TB) cultures, India ink stain and fungal cultures, and cryptococcal antigen, if indicated).</a:t>
            </a:r>
          </a:p>
          <a:p>
            <a:r>
              <a:rPr lang="en-US" altLang="en-US" sz="2800"/>
              <a:t>Tube # 3 Cell count &amp; differential</a:t>
            </a:r>
          </a:p>
          <a:p>
            <a:r>
              <a:rPr lang="en-US" altLang="en-US" sz="2800"/>
              <a:t>Tube # 4 Store ( PCR, viral studies if available, or for repeat cell count if needed)</a:t>
            </a:r>
          </a:p>
          <a:p>
            <a:pPr>
              <a:buFontTx/>
              <a:buNone/>
            </a:pPr>
            <a:endParaRPr lang="en-AU" altLang="en-US" sz="2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11A1D86B-C5C4-41CB-8412-BE7A6217AD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CSF findings</a:t>
            </a:r>
          </a:p>
        </p:txBody>
      </p:sp>
      <p:grpSp>
        <p:nvGrpSpPr>
          <p:cNvPr id="51203" name="Group 2">
            <a:extLst>
              <a:ext uri="{FF2B5EF4-FFF2-40B4-BE49-F238E27FC236}">
                <a16:creationId xmlns:a16="http://schemas.microsoft.com/office/drawing/2014/main" id="{6A47DA37-A7DC-4CE5-9B16-3B210AD66781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228600" y="990600"/>
            <a:ext cx="8686800" cy="5181600"/>
            <a:chOff x="-3" y="400"/>
            <a:chExt cx="2721" cy="4105"/>
          </a:xfrm>
        </p:grpSpPr>
        <p:grpSp>
          <p:nvGrpSpPr>
            <p:cNvPr id="51204" name="Group 3">
              <a:extLst>
                <a:ext uri="{FF2B5EF4-FFF2-40B4-BE49-F238E27FC236}">
                  <a16:creationId xmlns:a16="http://schemas.microsoft.com/office/drawing/2014/main" id="{30AB01F9-7100-4894-B52D-F97817440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03"/>
              <a:ext cx="2715" cy="4099"/>
              <a:chOff x="0" y="403"/>
              <a:chExt cx="2715" cy="4099"/>
            </a:xfrm>
          </p:grpSpPr>
          <p:grpSp>
            <p:nvGrpSpPr>
              <p:cNvPr id="51206" name="Group 6">
                <a:extLst>
                  <a:ext uri="{FF2B5EF4-FFF2-40B4-BE49-F238E27FC236}">
                    <a16:creationId xmlns:a16="http://schemas.microsoft.com/office/drawing/2014/main" id="{CD4375DE-A5FB-41B4-967C-88E262F696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03"/>
                <a:ext cx="634" cy="403"/>
                <a:chOff x="0" y="403"/>
                <a:chExt cx="634" cy="403"/>
              </a:xfrm>
            </p:grpSpPr>
            <p:sp>
              <p:nvSpPr>
                <p:cNvPr id="51339" name="Rectangle 5">
                  <a:extLst>
                    <a:ext uri="{FF2B5EF4-FFF2-40B4-BE49-F238E27FC236}">
                      <a16:creationId xmlns:a16="http://schemas.microsoft.com/office/drawing/2014/main" id="{37D8ADEB-8E3A-42D8-B773-070D20CD6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409"/>
                  <a:ext cx="622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40" name="Rectangle 6">
                  <a:extLst>
                    <a:ext uri="{FF2B5EF4-FFF2-40B4-BE49-F238E27FC236}">
                      <a16:creationId xmlns:a16="http://schemas.microsoft.com/office/drawing/2014/main" id="{AD5DB3C3-46C0-4BCA-9AD3-8BF72861AD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63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07" name="Group 7">
                <a:extLst>
                  <a:ext uri="{FF2B5EF4-FFF2-40B4-BE49-F238E27FC236}">
                    <a16:creationId xmlns:a16="http://schemas.microsoft.com/office/drawing/2014/main" id="{0B515A1C-8AF5-4652-A3CF-283568B602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" y="403"/>
                <a:ext cx="605" cy="403"/>
                <a:chOff x="634" y="403"/>
                <a:chExt cx="605" cy="403"/>
              </a:xfrm>
            </p:grpSpPr>
            <p:sp>
              <p:nvSpPr>
                <p:cNvPr id="51337" name="Rectangle 8">
                  <a:extLst>
                    <a:ext uri="{FF2B5EF4-FFF2-40B4-BE49-F238E27FC236}">
                      <a16:creationId xmlns:a16="http://schemas.microsoft.com/office/drawing/2014/main" id="{8E390236-C840-40B5-AF58-FFB7AC6C2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" y="409"/>
                  <a:ext cx="593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 u="sng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Normal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38" name="Rectangle 9">
                  <a:extLst>
                    <a:ext uri="{FF2B5EF4-FFF2-40B4-BE49-F238E27FC236}">
                      <a16:creationId xmlns:a16="http://schemas.microsoft.com/office/drawing/2014/main" id="{06E315FD-76EA-4922-A943-04E9215AC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403"/>
                  <a:ext cx="605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08" name="Group 10">
                <a:extLst>
                  <a:ext uri="{FF2B5EF4-FFF2-40B4-BE49-F238E27FC236}">
                    <a16:creationId xmlns:a16="http://schemas.microsoft.com/office/drawing/2014/main" id="{7A2A47AE-81EE-4CEC-BBCB-36BAFE4970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403"/>
                <a:ext cx="480" cy="403"/>
                <a:chOff x="1239" y="403"/>
                <a:chExt cx="480" cy="403"/>
              </a:xfrm>
            </p:grpSpPr>
            <p:sp>
              <p:nvSpPr>
                <p:cNvPr id="51335" name="Rectangle 11">
                  <a:extLst>
                    <a:ext uri="{FF2B5EF4-FFF2-40B4-BE49-F238E27FC236}">
                      <a16:creationId xmlns:a16="http://schemas.microsoft.com/office/drawing/2014/main" id="{564750FB-A858-40E2-91D5-1D6E1351A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409"/>
                  <a:ext cx="468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 u="sng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Bacterial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36" name="Rectangle 12">
                  <a:extLst>
                    <a:ext uri="{FF2B5EF4-FFF2-40B4-BE49-F238E27FC236}">
                      <a16:creationId xmlns:a16="http://schemas.microsoft.com/office/drawing/2014/main" id="{A3C19345-D3C9-44F8-8CBF-E0A35F109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403"/>
                  <a:ext cx="4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09" name="Group 13">
                <a:extLst>
                  <a:ext uri="{FF2B5EF4-FFF2-40B4-BE49-F238E27FC236}">
                    <a16:creationId xmlns:a16="http://schemas.microsoft.com/office/drawing/2014/main" id="{3AA6D6F7-E808-4C7B-A2AE-EB9BB22894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403"/>
                <a:ext cx="480" cy="403"/>
                <a:chOff x="1719" y="403"/>
                <a:chExt cx="480" cy="403"/>
              </a:xfrm>
            </p:grpSpPr>
            <p:sp>
              <p:nvSpPr>
                <p:cNvPr id="51333" name="Rectangle 14">
                  <a:extLst>
                    <a:ext uri="{FF2B5EF4-FFF2-40B4-BE49-F238E27FC236}">
                      <a16:creationId xmlns:a16="http://schemas.microsoft.com/office/drawing/2014/main" id="{086C7C57-3A74-43F8-81AE-B9D54E6BB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409"/>
                  <a:ext cx="468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 u="sng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Viral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34" name="Rectangle 15">
                  <a:extLst>
                    <a:ext uri="{FF2B5EF4-FFF2-40B4-BE49-F238E27FC236}">
                      <a16:creationId xmlns:a16="http://schemas.microsoft.com/office/drawing/2014/main" id="{C4644BD9-9BB1-42AC-9183-5B279AE7D4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" y="403"/>
                  <a:ext cx="480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0" name="Group 16">
                <a:extLst>
                  <a:ext uri="{FF2B5EF4-FFF2-40B4-BE49-F238E27FC236}">
                    <a16:creationId xmlns:a16="http://schemas.microsoft.com/office/drawing/2014/main" id="{D88CF9A9-13A6-4FF8-B4A8-305A631E03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9" y="403"/>
                <a:ext cx="516" cy="403"/>
                <a:chOff x="2199" y="403"/>
                <a:chExt cx="516" cy="403"/>
              </a:xfrm>
            </p:grpSpPr>
            <p:sp>
              <p:nvSpPr>
                <p:cNvPr id="51331" name="Rectangle 17">
                  <a:extLst>
                    <a:ext uri="{FF2B5EF4-FFF2-40B4-BE49-F238E27FC236}">
                      <a16:creationId xmlns:a16="http://schemas.microsoft.com/office/drawing/2014/main" id="{4F52454E-F703-43BC-BA4F-BE4AEE21A9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409"/>
                  <a:ext cx="504" cy="3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 u="sng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TB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32" name="Rectangle 18">
                  <a:extLst>
                    <a:ext uri="{FF2B5EF4-FFF2-40B4-BE49-F238E27FC236}">
                      <a16:creationId xmlns:a16="http://schemas.microsoft.com/office/drawing/2014/main" id="{1B034538-F2F8-4E5C-97A5-9D41EA0A5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403"/>
                  <a:ext cx="51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1" name="Group 19">
                <a:extLst>
                  <a:ext uri="{FF2B5EF4-FFF2-40B4-BE49-F238E27FC236}">
                    <a16:creationId xmlns:a16="http://schemas.microsoft.com/office/drawing/2014/main" id="{2279B326-C2C7-4C3B-88B1-426852757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12"/>
                <a:ext cx="634" cy="480"/>
                <a:chOff x="0" y="812"/>
                <a:chExt cx="634" cy="480"/>
              </a:xfrm>
            </p:grpSpPr>
            <p:sp>
              <p:nvSpPr>
                <p:cNvPr id="51329" name="Rectangle 20">
                  <a:extLst>
                    <a:ext uri="{FF2B5EF4-FFF2-40B4-BE49-F238E27FC236}">
                      <a16:creationId xmlns:a16="http://schemas.microsoft.com/office/drawing/2014/main" id="{AEACAD49-E288-46B2-BA67-ED2D22564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818"/>
                  <a:ext cx="622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Cells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30" name="Rectangle 21">
                  <a:extLst>
                    <a:ext uri="{FF2B5EF4-FFF2-40B4-BE49-F238E27FC236}">
                      <a16:creationId xmlns:a16="http://schemas.microsoft.com/office/drawing/2014/main" id="{9D5603C3-F33C-4528-A648-BB135153DC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12"/>
                  <a:ext cx="63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2" name="Group 22">
                <a:extLst>
                  <a:ext uri="{FF2B5EF4-FFF2-40B4-BE49-F238E27FC236}">
                    <a16:creationId xmlns:a16="http://schemas.microsoft.com/office/drawing/2014/main" id="{98EE6F2D-2AAE-4643-9D82-42D4FB0E33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6" y="812"/>
                <a:ext cx="799" cy="480"/>
                <a:chOff x="496" y="812"/>
                <a:chExt cx="799" cy="480"/>
              </a:xfrm>
            </p:grpSpPr>
            <p:sp>
              <p:nvSpPr>
                <p:cNvPr id="51327" name="Rectangle 23">
                  <a:extLst>
                    <a:ext uri="{FF2B5EF4-FFF2-40B4-BE49-F238E27FC236}">
                      <a16:creationId xmlns:a16="http://schemas.microsoft.com/office/drawing/2014/main" id="{279A6F76-6307-42A5-9FCF-BF6E83D595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6" y="818"/>
                  <a:ext cx="799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0-5 WBC/mm</a:t>
                  </a:r>
                  <a:r>
                    <a:rPr lang="en-US" altLang="en-US" sz="1600" baseline="300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3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/>
                    <a:t>~25 cells &lt;6 months 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/>
                    <a:t>old</a:t>
                  </a:r>
                </a:p>
              </p:txBody>
            </p:sp>
            <p:sp>
              <p:nvSpPr>
                <p:cNvPr id="51328" name="Rectangle 24">
                  <a:extLst>
                    <a:ext uri="{FF2B5EF4-FFF2-40B4-BE49-F238E27FC236}">
                      <a16:creationId xmlns:a16="http://schemas.microsoft.com/office/drawing/2014/main" id="{5D359B6A-4DE0-410E-AC65-A759E95EA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812"/>
                  <a:ext cx="60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3" name="Group 25">
                <a:extLst>
                  <a:ext uri="{FF2B5EF4-FFF2-40B4-BE49-F238E27FC236}">
                    <a16:creationId xmlns:a16="http://schemas.microsoft.com/office/drawing/2014/main" id="{CCCAE2C2-6DD7-4AE0-9BE5-01ABEFAF82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812"/>
                <a:ext cx="480" cy="480"/>
                <a:chOff x="1239" y="812"/>
                <a:chExt cx="480" cy="480"/>
              </a:xfrm>
            </p:grpSpPr>
            <p:sp>
              <p:nvSpPr>
                <p:cNvPr id="51325" name="Rectangle 26">
                  <a:extLst>
                    <a:ext uri="{FF2B5EF4-FFF2-40B4-BE49-F238E27FC236}">
                      <a16:creationId xmlns:a16="http://schemas.microsoft.com/office/drawing/2014/main" id="{B4B1E69A-E54A-45DB-B422-55564D3DF0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818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&gt;1000/mm</a:t>
                  </a:r>
                  <a:r>
                    <a:rPr lang="en-US" altLang="en-US" sz="1600" baseline="300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3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26" name="Rectangle 27">
                  <a:extLst>
                    <a:ext uri="{FF2B5EF4-FFF2-40B4-BE49-F238E27FC236}">
                      <a16:creationId xmlns:a16="http://schemas.microsoft.com/office/drawing/2014/main" id="{1125556E-6587-4861-AC30-C272A3F962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812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4" name="Group 28">
                <a:extLst>
                  <a:ext uri="{FF2B5EF4-FFF2-40B4-BE49-F238E27FC236}">
                    <a16:creationId xmlns:a16="http://schemas.microsoft.com/office/drawing/2014/main" id="{B4C4F37E-A62B-4684-AD24-186B705950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812"/>
                <a:ext cx="480" cy="480"/>
                <a:chOff x="1719" y="812"/>
                <a:chExt cx="480" cy="480"/>
              </a:xfrm>
            </p:grpSpPr>
            <p:sp>
              <p:nvSpPr>
                <p:cNvPr id="51323" name="Rectangle 29">
                  <a:extLst>
                    <a:ext uri="{FF2B5EF4-FFF2-40B4-BE49-F238E27FC236}">
                      <a16:creationId xmlns:a16="http://schemas.microsoft.com/office/drawing/2014/main" id="{53B9AD0B-647E-4F79-95B5-4F7C07CCF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818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&lt;1000/mm</a:t>
                  </a:r>
                  <a:r>
                    <a:rPr lang="en-US" altLang="en-US" sz="1600" baseline="300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3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24" name="Rectangle 30">
                  <a:extLst>
                    <a:ext uri="{FF2B5EF4-FFF2-40B4-BE49-F238E27FC236}">
                      <a16:creationId xmlns:a16="http://schemas.microsoft.com/office/drawing/2014/main" id="{3D20892A-34AD-4C73-B904-B2F8D5089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" y="812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5" name="Group 31">
                <a:extLst>
                  <a:ext uri="{FF2B5EF4-FFF2-40B4-BE49-F238E27FC236}">
                    <a16:creationId xmlns:a16="http://schemas.microsoft.com/office/drawing/2014/main" id="{2F10B850-EC09-4F57-8824-2EAB39B4F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9" y="812"/>
                <a:ext cx="516" cy="480"/>
                <a:chOff x="2199" y="812"/>
                <a:chExt cx="516" cy="480"/>
              </a:xfrm>
            </p:grpSpPr>
            <p:sp>
              <p:nvSpPr>
                <p:cNvPr id="51321" name="Rectangle 32">
                  <a:extLst>
                    <a:ext uri="{FF2B5EF4-FFF2-40B4-BE49-F238E27FC236}">
                      <a16:creationId xmlns:a16="http://schemas.microsoft.com/office/drawing/2014/main" id="{AFF5A802-E937-4699-86F6-86D2023722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818"/>
                  <a:ext cx="504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25-500/mm</a:t>
                  </a:r>
                  <a:r>
                    <a:rPr lang="en-US" altLang="en-US" sz="1600" baseline="300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3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22" name="Rectangle 33">
                  <a:extLst>
                    <a:ext uri="{FF2B5EF4-FFF2-40B4-BE49-F238E27FC236}">
                      <a16:creationId xmlns:a16="http://schemas.microsoft.com/office/drawing/2014/main" id="{E0199968-82A9-4F73-A841-3A52467889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812"/>
                  <a:ext cx="51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6" name="Group 34">
                <a:extLst>
                  <a:ext uri="{FF2B5EF4-FFF2-40B4-BE49-F238E27FC236}">
                    <a16:creationId xmlns:a16="http://schemas.microsoft.com/office/drawing/2014/main" id="{06F79A1A-3E8A-4CF8-AB5C-80C05E064B1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98"/>
                <a:ext cx="634" cy="480"/>
                <a:chOff x="0" y="1298"/>
                <a:chExt cx="634" cy="480"/>
              </a:xfrm>
            </p:grpSpPr>
            <p:sp>
              <p:nvSpPr>
                <p:cNvPr id="51319" name="Rectangle 35">
                  <a:extLst>
                    <a:ext uri="{FF2B5EF4-FFF2-40B4-BE49-F238E27FC236}">
                      <a16:creationId xmlns:a16="http://schemas.microsoft.com/office/drawing/2014/main" id="{0BD5C7FC-2E60-4F49-AC1E-23AE7F851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1304"/>
                  <a:ext cx="622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Polymorphs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20" name="Rectangle 36">
                  <a:extLst>
                    <a:ext uri="{FF2B5EF4-FFF2-40B4-BE49-F238E27FC236}">
                      <a16:creationId xmlns:a16="http://schemas.microsoft.com/office/drawing/2014/main" id="{CEE3F15F-31C0-428D-BBB5-0D58997C3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298"/>
                  <a:ext cx="63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7" name="Group 37">
                <a:extLst>
                  <a:ext uri="{FF2B5EF4-FFF2-40B4-BE49-F238E27FC236}">
                    <a16:creationId xmlns:a16="http://schemas.microsoft.com/office/drawing/2014/main" id="{B68A0D2E-6606-46A7-9CC6-BC86EFE500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" y="1298"/>
                <a:ext cx="605" cy="480"/>
                <a:chOff x="634" y="1298"/>
                <a:chExt cx="605" cy="480"/>
              </a:xfrm>
            </p:grpSpPr>
            <p:sp>
              <p:nvSpPr>
                <p:cNvPr id="51317" name="Rectangle 38">
                  <a:extLst>
                    <a:ext uri="{FF2B5EF4-FFF2-40B4-BE49-F238E27FC236}">
                      <a16:creationId xmlns:a16="http://schemas.microsoft.com/office/drawing/2014/main" id="{43E52518-D644-4408-ABD3-55C55D4F8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" y="1304"/>
                  <a:ext cx="593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0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18" name="Rectangle 39">
                  <a:extLst>
                    <a:ext uri="{FF2B5EF4-FFF2-40B4-BE49-F238E27FC236}">
                      <a16:creationId xmlns:a16="http://schemas.microsoft.com/office/drawing/2014/main" id="{E14BEE43-FCC9-49DC-BA2B-FF22E214B2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1298"/>
                  <a:ext cx="60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8" name="Group 40">
                <a:extLst>
                  <a:ext uri="{FF2B5EF4-FFF2-40B4-BE49-F238E27FC236}">
                    <a16:creationId xmlns:a16="http://schemas.microsoft.com/office/drawing/2014/main" id="{55977439-D1C2-4752-950B-B55206E4DE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1298"/>
                <a:ext cx="480" cy="480"/>
                <a:chOff x="1239" y="1298"/>
                <a:chExt cx="480" cy="480"/>
              </a:xfrm>
            </p:grpSpPr>
            <p:sp>
              <p:nvSpPr>
                <p:cNvPr id="51315" name="Rectangle 41">
                  <a:extLst>
                    <a:ext uri="{FF2B5EF4-FFF2-40B4-BE49-F238E27FC236}">
                      <a16:creationId xmlns:a16="http://schemas.microsoft.com/office/drawing/2014/main" id="{664D38EC-A0EA-4FAA-B430-401488ECA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1304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predominate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16" name="Rectangle 42">
                  <a:extLst>
                    <a:ext uri="{FF2B5EF4-FFF2-40B4-BE49-F238E27FC236}">
                      <a16:creationId xmlns:a16="http://schemas.microsoft.com/office/drawing/2014/main" id="{0B7E9DD8-291F-4C9A-84CF-FE2B1ECCC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1298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19" name="Group 43">
                <a:extLst>
                  <a:ext uri="{FF2B5EF4-FFF2-40B4-BE49-F238E27FC236}">
                    <a16:creationId xmlns:a16="http://schemas.microsoft.com/office/drawing/2014/main" id="{253102DD-AC9F-4AD9-ACBD-A7B803F27D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1298"/>
                <a:ext cx="480" cy="480"/>
                <a:chOff x="1719" y="1298"/>
                <a:chExt cx="480" cy="480"/>
              </a:xfrm>
            </p:grpSpPr>
            <p:sp>
              <p:nvSpPr>
                <p:cNvPr id="51313" name="Rectangle 44">
                  <a:extLst>
                    <a:ext uri="{FF2B5EF4-FFF2-40B4-BE49-F238E27FC236}">
                      <a16:creationId xmlns:a16="http://schemas.microsoft.com/office/drawing/2014/main" id="{E8351821-B579-4553-B1F9-F8D99322FE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1304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early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14" name="Rectangle 45">
                  <a:extLst>
                    <a:ext uri="{FF2B5EF4-FFF2-40B4-BE49-F238E27FC236}">
                      <a16:creationId xmlns:a16="http://schemas.microsoft.com/office/drawing/2014/main" id="{729305ED-8AE4-4E14-921A-CC7BFF63BF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" y="1298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0" name="Group 46">
                <a:extLst>
                  <a:ext uri="{FF2B5EF4-FFF2-40B4-BE49-F238E27FC236}">
                    <a16:creationId xmlns:a16="http://schemas.microsoft.com/office/drawing/2014/main" id="{B798EDD4-B0EE-471D-8FAF-2881DFC384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9" y="1298"/>
                <a:ext cx="516" cy="480"/>
                <a:chOff x="2199" y="1298"/>
                <a:chExt cx="516" cy="480"/>
              </a:xfrm>
            </p:grpSpPr>
            <p:sp>
              <p:nvSpPr>
                <p:cNvPr id="51311" name="Rectangle 47">
                  <a:extLst>
                    <a:ext uri="{FF2B5EF4-FFF2-40B4-BE49-F238E27FC236}">
                      <a16:creationId xmlns:a16="http://schemas.microsoft.com/office/drawing/2014/main" id="{9BD8CC98-1F34-40F6-840D-D037B3682E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1304"/>
                  <a:ext cx="504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+/- increased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12" name="Rectangle 48">
                  <a:extLst>
                    <a:ext uri="{FF2B5EF4-FFF2-40B4-BE49-F238E27FC236}">
                      <a16:creationId xmlns:a16="http://schemas.microsoft.com/office/drawing/2014/main" id="{32FD3BDC-14CA-462B-B4B2-05D48C0A20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1298"/>
                  <a:ext cx="51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1" name="Group 49">
                <a:extLst>
                  <a:ext uri="{FF2B5EF4-FFF2-40B4-BE49-F238E27FC236}">
                    <a16:creationId xmlns:a16="http://schemas.microsoft.com/office/drawing/2014/main" id="{F3F7379F-90A1-47EA-93CC-6F9259E7CC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784"/>
                <a:ext cx="634" cy="480"/>
                <a:chOff x="0" y="1784"/>
                <a:chExt cx="634" cy="480"/>
              </a:xfrm>
            </p:grpSpPr>
            <p:sp>
              <p:nvSpPr>
                <p:cNvPr id="51309" name="Rectangle 50">
                  <a:extLst>
                    <a:ext uri="{FF2B5EF4-FFF2-40B4-BE49-F238E27FC236}">
                      <a16:creationId xmlns:a16="http://schemas.microsoft.com/office/drawing/2014/main" id="{245A8956-93BB-4915-B392-6BD34BF964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1790"/>
                  <a:ext cx="622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Lymphocytes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10" name="Rectangle 51">
                  <a:extLst>
                    <a:ext uri="{FF2B5EF4-FFF2-40B4-BE49-F238E27FC236}">
                      <a16:creationId xmlns:a16="http://schemas.microsoft.com/office/drawing/2014/main" id="{C87FF300-4175-4BD4-8A2C-FC07D5361C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784"/>
                  <a:ext cx="63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2" name="Group 52">
                <a:extLst>
                  <a:ext uri="{FF2B5EF4-FFF2-40B4-BE49-F238E27FC236}">
                    <a16:creationId xmlns:a16="http://schemas.microsoft.com/office/drawing/2014/main" id="{209FF8F6-E18B-4492-9B1B-E8020267AD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" y="1784"/>
                <a:ext cx="605" cy="480"/>
                <a:chOff x="634" y="1784"/>
                <a:chExt cx="605" cy="480"/>
              </a:xfrm>
            </p:grpSpPr>
            <p:sp>
              <p:nvSpPr>
                <p:cNvPr id="51307" name="Rectangle 53">
                  <a:extLst>
                    <a:ext uri="{FF2B5EF4-FFF2-40B4-BE49-F238E27FC236}">
                      <a16:creationId xmlns:a16="http://schemas.microsoft.com/office/drawing/2014/main" id="{83B64134-C1C7-49FF-9725-392BAD4801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" y="1790"/>
                  <a:ext cx="593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100%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08" name="Rectangle 54">
                  <a:extLst>
                    <a:ext uri="{FF2B5EF4-FFF2-40B4-BE49-F238E27FC236}">
                      <a16:creationId xmlns:a16="http://schemas.microsoft.com/office/drawing/2014/main" id="{95C02136-EBAA-4B04-9EAB-75A4DAA239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1784"/>
                  <a:ext cx="60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3" name="Group 55">
                <a:extLst>
                  <a:ext uri="{FF2B5EF4-FFF2-40B4-BE49-F238E27FC236}">
                    <a16:creationId xmlns:a16="http://schemas.microsoft.com/office/drawing/2014/main" id="{8D79E659-044C-4F2C-87E5-4088FC69F7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1784"/>
                <a:ext cx="480" cy="480"/>
                <a:chOff x="1239" y="1784"/>
                <a:chExt cx="480" cy="480"/>
              </a:xfrm>
            </p:grpSpPr>
            <p:sp>
              <p:nvSpPr>
                <p:cNvPr id="51305" name="Rectangle 56">
                  <a:extLst>
                    <a:ext uri="{FF2B5EF4-FFF2-40B4-BE49-F238E27FC236}">
                      <a16:creationId xmlns:a16="http://schemas.microsoft.com/office/drawing/2014/main" id="{6864EAB2-95CD-4E85-AED0-6C9D00B6F9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1790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late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06" name="Rectangle 57">
                  <a:extLst>
                    <a:ext uri="{FF2B5EF4-FFF2-40B4-BE49-F238E27FC236}">
                      <a16:creationId xmlns:a16="http://schemas.microsoft.com/office/drawing/2014/main" id="{6E26714B-3D7F-4A2F-B8B6-9D1998F2EB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1784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4" name="Group 58">
                <a:extLst>
                  <a:ext uri="{FF2B5EF4-FFF2-40B4-BE49-F238E27FC236}">
                    <a16:creationId xmlns:a16="http://schemas.microsoft.com/office/drawing/2014/main" id="{1E1BDC8C-11DE-4C8B-9221-72F92FBD92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1784"/>
                <a:ext cx="480" cy="480"/>
                <a:chOff x="1719" y="1784"/>
                <a:chExt cx="480" cy="480"/>
              </a:xfrm>
            </p:grpSpPr>
            <p:sp>
              <p:nvSpPr>
                <p:cNvPr id="51303" name="Rectangle 59">
                  <a:extLst>
                    <a:ext uri="{FF2B5EF4-FFF2-40B4-BE49-F238E27FC236}">
                      <a16:creationId xmlns:a16="http://schemas.microsoft.com/office/drawing/2014/main" id="{F8F1DD95-DD8B-4206-8413-BC00D2B8F7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1790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predominate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04" name="Rectangle 60">
                  <a:extLst>
                    <a:ext uri="{FF2B5EF4-FFF2-40B4-BE49-F238E27FC236}">
                      <a16:creationId xmlns:a16="http://schemas.microsoft.com/office/drawing/2014/main" id="{1853CED2-BEDD-4542-9213-DE916E262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" y="1784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5" name="Group 61">
                <a:extLst>
                  <a:ext uri="{FF2B5EF4-FFF2-40B4-BE49-F238E27FC236}">
                    <a16:creationId xmlns:a16="http://schemas.microsoft.com/office/drawing/2014/main" id="{59FF419D-2185-4C4E-B6B5-1BA9CD17D4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9" y="1784"/>
                <a:ext cx="516" cy="480"/>
                <a:chOff x="2199" y="1784"/>
                <a:chExt cx="516" cy="480"/>
              </a:xfrm>
            </p:grpSpPr>
            <p:sp>
              <p:nvSpPr>
                <p:cNvPr id="51301" name="Rectangle 62">
                  <a:extLst>
                    <a:ext uri="{FF2B5EF4-FFF2-40B4-BE49-F238E27FC236}">
                      <a16:creationId xmlns:a16="http://schemas.microsoft.com/office/drawing/2014/main" id="{4B37EE21-1447-4558-9282-549AEB0032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1790"/>
                  <a:ext cx="504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increased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02" name="Rectangle 63">
                  <a:extLst>
                    <a:ext uri="{FF2B5EF4-FFF2-40B4-BE49-F238E27FC236}">
                      <a16:creationId xmlns:a16="http://schemas.microsoft.com/office/drawing/2014/main" id="{14D5A9B4-BEB7-4FF3-B02A-FE5602FBFF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1784"/>
                  <a:ext cx="51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6" name="Group 64">
                <a:extLst>
                  <a:ext uri="{FF2B5EF4-FFF2-40B4-BE49-F238E27FC236}">
                    <a16:creationId xmlns:a16="http://schemas.microsoft.com/office/drawing/2014/main" id="{0A335F65-92FB-4A46-A1AB-4F98918D5F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270"/>
                <a:ext cx="634" cy="480"/>
                <a:chOff x="0" y="2270"/>
                <a:chExt cx="634" cy="480"/>
              </a:xfrm>
            </p:grpSpPr>
            <p:sp>
              <p:nvSpPr>
                <p:cNvPr id="51299" name="Rectangle 65">
                  <a:extLst>
                    <a:ext uri="{FF2B5EF4-FFF2-40B4-BE49-F238E27FC236}">
                      <a16:creationId xmlns:a16="http://schemas.microsoft.com/office/drawing/2014/main" id="{04388BD8-60FA-4D2C-9AB6-450B570B85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2276"/>
                  <a:ext cx="622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Glucose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300" name="Rectangle 66">
                  <a:extLst>
                    <a:ext uri="{FF2B5EF4-FFF2-40B4-BE49-F238E27FC236}">
                      <a16:creationId xmlns:a16="http://schemas.microsoft.com/office/drawing/2014/main" id="{2646EE94-807E-4B4F-959A-BE183B3F1B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270"/>
                  <a:ext cx="63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7" name="Group 67">
                <a:extLst>
                  <a:ext uri="{FF2B5EF4-FFF2-40B4-BE49-F238E27FC236}">
                    <a16:creationId xmlns:a16="http://schemas.microsoft.com/office/drawing/2014/main" id="{48AC06AC-8514-432D-9966-0A83A9957A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" y="2270"/>
                <a:ext cx="605" cy="480"/>
                <a:chOff x="634" y="2270"/>
                <a:chExt cx="605" cy="480"/>
              </a:xfrm>
            </p:grpSpPr>
            <p:sp>
              <p:nvSpPr>
                <p:cNvPr id="51297" name="Rectangle 68">
                  <a:extLst>
                    <a:ext uri="{FF2B5EF4-FFF2-40B4-BE49-F238E27FC236}">
                      <a16:creationId xmlns:a16="http://schemas.microsoft.com/office/drawing/2014/main" id="{147C4CA0-EAB0-45A1-A9F0-53744E2C1A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" y="2276"/>
                  <a:ext cx="593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40-80 mg/dl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98" name="Rectangle 69">
                  <a:extLst>
                    <a:ext uri="{FF2B5EF4-FFF2-40B4-BE49-F238E27FC236}">
                      <a16:creationId xmlns:a16="http://schemas.microsoft.com/office/drawing/2014/main" id="{7E31117E-5642-4ABD-9914-466D7E1A92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270"/>
                  <a:ext cx="60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8" name="Group 70">
                <a:extLst>
                  <a:ext uri="{FF2B5EF4-FFF2-40B4-BE49-F238E27FC236}">
                    <a16:creationId xmlns:a16="http://schemas.microsoft.com/office/drawing/2014/main" id="{A6EFE332-8D88-4B06-BE64-24BE368F53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2270"/>
                <a:ext cx="480" cy="480"/>
                <a:chOff x="1239" y="2270"/>
                <a:chExt cx="480" cy="480"/>
              </a:xfrm>
            </p:grpSpPr>
            <p:sp>
              <p:nvSpPr>
                <p:cNvPr id="51295" name="Rectangle 71">
                  <a:extLst>
                    <a:ext uri="{FF2B5EF4-FFF2-40B4-BE49-F238E27FC236}">
                      <a16:creationId xmlns:a16="http://schemas.microsoft.com/office/drawing/2014/main" id="{1D76E8FB-2BDB-4862-837D-64D724EFD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2276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decreased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96" name="Rectangle 72">
                  <a:extLst>
                    <a:ext uri="{FF2B5EF4-FFF2-40B4-BE49-F238E27FC236}">
                      <a16:creationId xmlns:a16="http://schemas.microsoft.com/office/drawing/2014/main" id="{29C59AA9-8342-4E4B-BD1E-C3D8E7D675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2270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29" name="Group 73">
                <a:extLst>
                  <a:ext uri="{FF2B5EF4-FFF2-40B4-BE49-F238E27FC236}">
                    <a16:creationId xmlns:a16="http://schemas.microsoft.com/office/drawing/2014/main" id="{5E6CDEE4-C56A-4377-A26A-AB390785DAF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2270"/>
                <a:ext cx="480" cy="480"/>
                <a:chOff x="1719" y="2270"/>
                <a:chExt cx="480" cy="480"/>
              </a:xfrm>
            </p:grpSpPr>
            <p:sp>
              <p:nvSpPr>
                <p:cNvPr id="51293" name="Rectangle 74">
                  <a:extLst>
                    <a:ext uri="{FF2B5EF4-FFF2-40B4-BE49-F238E27FC236}">
                      <a16:creationId xmlns:a16="http://schemas.microsoft.com/office/drawing/2014/main" id="{6439FFFA-ECC3-45ED-A2C6-DE2D21859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2276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normal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94" name="Rectangle 75">
                  <a:extLst>
                    <a:ext uri="{FF2B5EF4-FFF2-40B4-BE49-F238E27FC236}">
                      <a16:creationId xmlns:a16="http://schemas.microsoft.com/office/drawing/2014/main" id="{61950DF5-035A-4795-9FCF-8192A1EF4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" y="2270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0" name="Group 76">
                <a:extLst>
                  <a:ext uri="{FF2B5EF4-FFF2-40B4-BE49-F238E27FC236}">
                    <a16:creationId xmlns:a16="http://schemas.microsoft.com/office/drawing/2014/main" id="{FEE0C6CB-3B4B-4839-A8AD-ACBB92F4BC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9" y="2270"/>
                <a:ext cx="516" cy="480"/>
                <a:chOff x="2199" y="2270"/>
                <a:chExt cx="516" cy="480"/>
              </a:xfrm>
            </p:grpSpPr>
            <p:sp>
              <p:nvSpPr>
                <p:cNvPr id="51291" name="Rectangle 77">
                  <a:extLst>
                    <a:ext uri="{FF2B5EF4-FFF2-40B4-BE49-F238E27FC236}">
                      <a16:creationId xmlns:a16="http://schemas.microsoft.com/office/drawing/2014/main" id="{D39B311C-77F5-4152-B7C8-5D6258D58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2276"/>
                  <a:ext cx="504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decreased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92" name="Rectangle 78">
                  <a:extLst>
                    <a:ext uri="{FF2B5EF4-FFF2-40B4-BE49-F238E27FC236}">
                      <a16:creationId xmlns:a16="http://schemas.microsoft.com/office/drawing/2014/main" id="{4117E9BE-B346-4DE5-AB67-22E6AB1436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2270"/>
                  <a:ext cx="51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1" name="Group 79">
                <a:extLst>
                  <a:ext uri="{FF2B5EF4-FFF2-40B4-BE49-F238E27FC236}">
                    <a16:creationId xmlns:a16="http://schemas.microsoft.com/office/drawing/2014/main" id="{A9352DE3-5A33-4182-8D1E-E12FB79D14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756"/>
                <a:ext cx="634" cy="480"/>
                <a:chOff x="0" y="2756"/>
                <a:chExt cx="634" cy="480"/>
              </a:xfrm>
            </p:grpSpPr>
            <p:sp>
              <p:nvSpPr>
                <p:cNvPr id="51289" name="Rectangle 80">
                  <a:extLst>
                    <a:ext uri="{FF2B5EF4-FFF2-40B4-BE49-F238E27FC236}">
                      <a16:creationId xmlns:a16="http://schemas.microsoft.com/office/drawing/2014/main" id="{690AE342-1C7D-453A-802B-032F52A526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2762"/>
                  <a:ext cx="622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90" name="Rectangle 81">
                  <a:extLst>
                    <a:ext uri="{FF2B5EF4-FFF2-40B4-BE49-F238E27FC236}">
                      <a16:creationId xmlns:a16="http://schemas.microsoft.com/office/drawing/2014/main" id="{BCA345CB-5EBA-4901-BB64-DE3FB10D4D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756"/>
                  <a:ext cx="63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2" name="Group 82">
                <a:extLst>
                  <a:ext uri="{FF2B5EF4-FFF2-40B4-BE49-F238E27FC236}">
                    <a16:creationId xmlns:a16="http://schemas.microsoft.com/office/drawing/2014/main" id="{0122A1EA-6CC3-4372-81A3-72051D64F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" y="2756"/>
                <a:ext cx="605" cy="480"/>
                <a:chOff x="634" y="2756"/>
                <a:chExt cx="605" cy="480"/>
              </a:xfrm>
            </p:grpSpPr>
            <p:sp>
              <p:nvSpPr>
                <p:cNvPr id="51287" name="Rectangle 83">
                  <a:extLst>
                    <a:ext uri="{FF2B5EF4-FFF2-40B4-BE49-F238E27FC236}">
                      <a16:creationId xmlns:a16="http://schemas.microsoft.com/office/drawing/2014/main" id="{069D84DF-C1E2-4362-9344-EC7CCB3E7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" y="2762"/>
                  <a:ext cx="593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66%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88" name="Rectangle 84">
                  <a:extLst>
                    <a:ext uri="{FF2B5EF4-FFF2-40B4-BE49-F238E27FC236}">
                      <a16:creationId xmlns:a16="http://schemas.microsoft.com/office/drawing/2014/main" id="{CF585230-FB47-4FF9-B879-8245B1AD9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756"/>
                  <a:ext cx="60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3" name="Group 85">
                <a:extLst>
                  <a:ext uri="{FF2B5EF4-FFF2-40B4-BE49-F238E27FC236}">
                    <a16:creationId xmlns:a16="http://schemas.microsoft.com/office/drawing/2014/main" id="{464C3327-9634-482A-89CE-83C2347D19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2756"/>
                <a:ext cx="480" cy="480"/>
                <a:chOff x="1239" y="2756"/>
                <a:chExt cx="480" cy="480"/>
              </a:xfrm>
            </p:grpSpPr>
            <p:sp>
              <p:nvSpPr>
                <p:cNvPr id="51285" name="Rectangle 86">
                  <a:extLst>
                    <a:ext uri="{FF2B5EF4-FFF2-40B4-BE49-F238E27FC236}">
                      <a16:creationId xmlns:a16="http://schemas.microsoft.com/office/drawing/2014/main" id="{8C3FA4B4-EA8B-433C-8FFF-A10BE9DD7B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2762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&lt; 40%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86" name="Rectangle 87">
                  <a:extLst>
                    <a:ext uri="{FF2B5EF4-FFF2-40B4-BE49-F238E27FC236}">
                      <a16:creationId xmlns:a16="http://schemas.microsoft.com/office/drawing/2014/main" id="{25BE07DF-2D30-4ADC-B8EA-DFF5AAEB33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2756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4" name="Group 88">
                <a:extLst>
                  <a:ext uri="{FF2B5EF4-FFF2-40B4-BE49-F238E27FC236}">
                    <a16:creationId xmlns:a16="http://schemas.microsoft.com/office/drawing/2014/main" id="{CF40F13A-86CF-4296-A9B4-D30F4FE0E3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2756"/>
                <a:ext cx="480" cy="480"/>
                <a:chOff x="1719" y="2756"/>
                <a:chExt cx="480" cy="480"/>
              </a:xfrm>
            </p:grpSpPr>
            <p:sp>
              <p:nvSpPr>
                <p:cNvPr id="51283" name="Rectangle 89">
                  <a:extLst>
                    <a:ext uri="{FF2B5EF4-FFF2-40B4-BE49-F238E27FC236}">
                      <a16:creationId xmlns:a16="http://schemas.microsoft.com/office/drawing/2014/main" id="{CDDAF740-019E-4603-B2A0-8BD214480C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2762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Normal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84" name="Rectangle 90">
                  <a:extLst>
                    <a:ext uri="{FF2B5EF4-FFF2-40B4-BE49-F238E27FC236}">
                      <a16:creationId xmlns:a16="http://schemas.microsoft.com/office/drawing/2014/main" id="{508B5A09-1D5F-4F04-B5AE-CFFC4008E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" y="2756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5" name="Group 91">
                <a:extLst>
                  <a:ext uri="{FF2B5EF4-FFF2-40B4-BE49-F238E27FC236}">
                    <a16:creationId xmlns:a16="http://schemas.microsoft.com/office/drawing/2014/main" id="{FA2BE54E-FD07-49AF-9CA2-7A16D99A8B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9" y="2756"/>
                <a:ext cx="516" cy="480"/>
                <a:chOff x="2199" y="2756"/>
                <a:chExt cx="516" cy="480"/>
              </a:xfrm>
            </p:grpSpPr>
            <p:sp>
              <p:nvSpPr>
                <p:cNvPr id="51281" name="Rectangle 92">
                  <a:extLst>
                    <a:ext uri="{FF2B5EF4-FFF2-40B4-BE49-F238E27FC236}">
                      <a16:creationId xmlns:a16="http://schemas.microsoft.com/office/drawing/2014/main" id="{5DD3707F-D8BD-45EF-93FA-876FF68B07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2762"/>
                  <a:ext cx="504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&lt; 30%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82" name="Rectangle 93">
                  <a:extLst>
                    <a:ext uri="{FF2B5EF4-FFF2-40B4-BE49-F238E27FC236}">
                      <a16:creationId xmlns:a16="http://schemas.microsoft.com/office/drawing/2014/main" id="{B07BCCE1-AE2B-4ACE-BA0B-350C72361C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2756"/>
                  <a:ext cx="51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6" name="Group 94">
                <a:extLst>
                  <a:ext uri="{FF2B5EF4-FFF2-40B4-BE49-F238E27FC236}">
                    <a16:creationId xmlns:a16="http://schemas.microsoft.com/office/drawing/2014/main" id="{DCA4EE9E-D9E6-4B9B-BA05-CF049C24EF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242"/>
                <a:ext cx="634" cy="480"/>
                <a:chOff x="0" y="3242"/>
                <a:chExt cx="634" cy="480"/>
              </a:xfrm>
            </p:grpSpPr>
            <p:sp>
              <p:nvSpPr>
                <p:cNvPr id="51279" name="Rectangle 95">
                  <a:extLst>
                    <a:ext uri="{FF2B5EF4-FFF2-40B4-BE49-F238E27FC236}">
                      <a16:creationId xmlns:a16="http://schemas.microsoft.com/office/drawing/2014/main" id="{F9CF6818-D36D-430C-AD37-9AA76782A1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3248"/>
                  <a:ext cx="622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Protein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80" name="Rectangle 96">
                  <a:extLst>
                    <a:ext uri="{FF2B5EF4-FFF2-40B4-BE49-F238E27FC236}">
                      <a16:creationId xmlns:a16="http://schemas.microsoft.com/office/drawing/2014/main" id="{1D8E5851-834E-4E48-AB5A-8A0920EFF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242"/>
                  <a:ext cx="634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7" name="Group 97">
                <a:extLst>
                  <a:ext uri="{FF2B5EF4-FFF2-40B4-BE49-F238E27FC236}">
                    <a16:creationId xmlns:a16="http://schemas.microsoft.com/office/drawing/2014/main" id="{370037FC-EB6C-4FE4-A4C6-B05B712771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" y="3242"/>
                <a:ext cx="605" cy="480"/>
                <a:chOff x="634" y="3242"/>
                <a:chExt cx="605" cy="480"/>
              </a:xfrm>
            </p:grpSpPr>
            <p:sp>
              <p:nvSpPr>
                <p:cNvPr id="51277" name="Rectangle 98">
                  <a:extLst>
                    <a:ext uri="{FF2B5EF4-FFF2-40B4-BE49-F238E27FC236}">
                      <a16:creationId xmlns:a16="http://schemas.microsoft.com/office/drawing/2014/main" id="{939BF4D9-DF2B-455F-8CAF-98483BFD5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" y="3248"/>
                  <a:ext cx="593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15-40 mg/dl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78" name="Rectangle 99">
                  <a:extLst>
                    <a:ext uri="{FF2B5EF4-FFF2-40B4-BE49-F238E27FC236}">
                      <a16:creationId xmlns:a16="http://schemas.microsoft.com/office/drawing/2014/main" id="{DF02BE3D-CE3A-494F-9418-A1CDD3AE98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3242"/>
                  <a:ext cx="60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8" name="Group 100">
                <a:extLst>
                  <a:ext uri="{FF2B5EF4-FFF2-40B4-BE49-F238E27FC236}">
                    <a16:creationId xmlns:a16="http://schemas.microsoft.com/office/drawing/2014/main" id="{A522574F-E393-4482-A9AE-3055A673F7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3242"/>
                <a:ext cx="480" cy="480"/>
                <a:chOff x="1239" y="3242"/>
                <a:chExt cx="480" cy="480"/>
              </a:xfrm>
            </p:grpSpPr>
            <p:sp>
              <p:nvSpPr>
                <p:cNvPr id="51275" name="Rectangle 101">
                  <a:extLst>
                    <a:ext uri="{FF2B5EF4-FFF2-40B4-BE49-F238E27FC236}">
                      <a16:creationId xmlns:a16="http://schemas.microsoft.com/office/drawing/2014/main" id="{36AC9EC2-8098-4F6F-8D5E-F275DA27E7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3248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increased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76" name="Rectangle 102">
                  <a:extLst>
                    <a:ext uri="{FF2B5EF4-FFF2-40B4-BE49-F238E27FC236}">
                      <a16:creationId xmlns:a16="http://schemas.microsoft.com/office/drawing/2014/main" id="{BFF9704B-E7E0-4C63-882E-E8F5C5F3E9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3242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39" name="Group 103">
                <a:extLst>
                  <a:ext uri="{FF2B5EF4-FFF2-40B4-BE49-F238E27FC236}">
                    <a16:creationId xmlns:a16="http://schemas.microsoft.com/office/drawing/2014/main" id="{410BD455-5277-4DEB-AFE2-2FA74837CB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3242"/>
                <a:ext cx="480" cy="480"/>
                <a:chOff x="1719" y="3242"/>
                <a:chExt cx="480" cy="480"/>
              </a:xfrm>
            </p:grpSpPr>
            <p:sp>
              <p:nvSpPr>
                <p:cNvPr id="51273" name="Rectangle 104">
                  <a:extLst>
                    <a:ext uri="{FF2B5EF4-FFF2-40B4-BE49-F238E27FC236}">
                      <a16:creationId xmlns:a16="http://schemas.microsoft.com/office/drawing/2014/main" id="{A9748A90-1A0E-4219-94DB-596F7474E4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3248"/>
                  <a:ext cx="468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Normal to slight increase</a:t>
                  </a:r>
                  <a:endParaRPr lang="en-US" altLang="en-US" sz="1600"/>
                </a:p>
              </p:txBody>
            </p:sp>
            <p:sp>
              <p:nvSpPr>
                <p:cNvPr id="51274" name="Rectangle 105">
                  <a:extLst>
                    <a:ext uri="{FF2B5EF4-FFF2-40B4-BE49-F238E27FC236}">
                      <a16:creationId xmlns:a16="http://schemas.microsoft.com/office/drawing/2014/main" id="{84C14434-E4D7-4048-A334-15FE6E934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" y="3242"/>
                  <a:ext cx="48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0" name="Group 106">
                <a:extLst>
                  <a:ext uri="{FF2B5EF4-FFF2-40B4-BE49-F238E27FC236}">
                    <a16:creationId xmlns:a16="http://schemas.microsoft.com/office/drawing/2014/main" id="{16997BFE-176E-4CC8-A750-FB12C1C547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9" y="3242"/>
                <a:ext cx="516" cy="480"/>
                <a:chOff x="2199" y="3242"/>
                <a:chExt cx="516" cy="480"/>
              </a:xfrm>
            </p:grpSpPr>
            <p:sp>
              <p:nvSpPr>
                <p:cNvPr id="51271" name="Rectangle 107">
                  <a:extLst>
                    <a:ext uri="{FF2B5EF4-FFF2-40B4-BE49-F238E27FC236}">
                      <a16:creationId xmlns:a16="http://schemas.microsoft.com/office/drawing/2014/main" id="{EBB17DC1-066B-4456-9B4D-CE1E4686D1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3248"/>
                  <a:ext cx="504" cy="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increased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72" name="Rectangle 108">
                  <a:extLst>
                    <a:ext uri="{FF2B5EF4-FFF2-40B4-BE49-F238E27FC236}">
                      <a16:creationId xmlns:a16="http://schemas.microsoft.com/office/drawing/2014/main" id="{C570F3A2-3F9B-4399-A96F-0BF5F02F0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3242"/>
                  <a:ext cx="51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1" name="Group 109">
                <a:extLst>
                  <a:ext uri="{FF2B5EF4-FFF2-40B4-BE49-F238E27FC236}">
                    <a16:creationId xmlns:a16="http://schemas.microsoft.com/office/drawing/2014/main" id="{44AB3246-B6B6-4005-AB16-D843FE5665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728"/>
                <a:ext cx="634" cy="384"/>
                <a:chOff x="0" y="3728"/>
                <a:chExt cx="634" cy="384"/>
              </a:xfrm>
            </p:grpSpPr>
            <p:sp>
              <p:nvSpPr>
                <p:cNvPr id="51269" name="Rectangle 110">
                  <a:extLst>
                    <a:ext uri="{FF2B5EF4-FFF2-40B4-BE49-F238E27FC236}">
                      <a16:creationId xmlns:a16="http://schemas.microsoft.com/office/drawing/2014/main" id="{0A194399-7EDF-4F18-B38A-0A36E6BE2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3734"/>
                  <a:ext cx="622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Culture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70" name="Rectangle 111">
                  <a:extLst>
                    <a:ext uri="{FF2B5EF4-FFF2-40B4-BE49-F238E27FC236}">
                      <a16:creationId xmlns:a16="http://schemas.microsoft.com/office/drawing/2014/main" id="{AE25FD91-FB2C-43EA-AF21-738F103D1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728"/>
                  <a:ext cx="63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2" name="Group 112">
                <a:extLst>
                  <a:ext uri="{FF2B5EF4-FFF2-40B4-BE49-F238E27FC236}">
                    <a16:creationId xmlns:a16="http://schemas.microsoft.com/office/drawing/2014/main" id="{B5ECFB45-0845-4AB4-A49B-009973CFF3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" y="3728"/>
                <a:ext cx="605" cy="384"/>
                <a:chOff x="634" y="3728"/>
                <a:chExt cx="605" cy="384"/>
              </a:xfrm>
            </p:grpSpPr>
            <p:sp>
              <p:nvSpPr>
                <p:cNvPr id="51267" name="Rectangle 113">
                  <a:extLst>
                    <a:ext uri="{FF2B5EF4-FFF2-40B4-BE49-F238E27FC236}">
                      <a16:creationId xmlns:a16="http://schemas.microsoft.com/office/drawing/2014/main" id="{A99C92D4-DA1B-4744-85CB-B34874BD2A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" y="3734"/>
                  <a:ext cx="593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negative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68" name="Rectangle 114">
                  <a:extLst>
                    <a:ext uri="{FF2B5EF4-FFF2-40B4-BE49-F238E27FC236}">
                      <a16:creationId xmlns:a16="http://schemas.microsoft.com/office/drawing/2014/main" id="{C9B1652B-E794-4A93-B1B6-367FBEECBC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3728"/>
                  <a:ext cx="60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3" name="Group 115">
                <a:extLst>
                  <a:ext uri="{FF2B5EF4-FFF2-40B4-BE49-F238E27FC236}">
                    <a16:creationId xmlns:a16="http://schemas.microsoft.com/office/drawing/2014/main" id="{6C2042BF-E87C-478C-8EC5-3A876952A5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3728"/>
                <a:ext cx="480" cy="384"/>
                <a:chOff x="1239" y="3728"/>
                <a:chExt cx="480" cy="384"/>
              </a:xfrm>
            </p:grpSpPr>
            <p:sp>
              <p:nvSpPr>
                <p:cNvPr id="51265" name="Rectangle 116">
                  <a:extLst>
                    <a:ext uri="{FF2B5EF4-FFF2-40B4-BE49-F238E27FC236}">
                      <a16:creationId xmlns:a16="http://schemas.microsoft.com/office/drawing/2014/main" id="{2737EA2D-1A6A-4ADA-85CB-E600353004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3734"/>
                  <a:ext cx="468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positive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66" name="Rectangle 117">
                  <a:extLst>
                    <a:ext uri="{FF2B5EF4-FFF2-40B4-BE49-F238E27FC236}">
                      <a16:creationId xmlns:a16="http://schemas.microsoft.com/office/drawing/2014/main" id="{F0DC34BA-B908-4A08-A59D-60B2832FC1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3728"/>
                  <a:ext cx="48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4" name="Group 118">
                <a:extLst>
                  <a:ext uri="{FF2B5EF4-FFF2-40B4-BE49-F238E27FC236}">
                    <a16:creationId xmlns:a16="http://schemas.microsoft.com/office/drawing/2014/main" id="{69C66A9D-69B0-41D6-B5C3-F1AC4BFCFE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3728"/>
                <a:ext cx="480" cy="384"/>
                <a:chOff x="1719" y="3728"/>
                <a:chExt cx="480" cy="384"/>
              </a:xfrm>
            </p:grpSpPr>
            <p:sp>
              <p:nvSpPr>
                <p:cNvPr id="51263" name="Rectangle 119">
                  <a:extLst>
                    <a:ext uri="{FF2B5EF4-FFF2-40B4-BE49-F238E27FC236}">
                      <a16:creationId xmlns:a16="http://schemas.microsoft.com/office/drawing/2014/main" id="{CC207F7E-A853-43F8-A709-9370D2B6D6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3734"/>
                  <a:ext cx="468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negative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64" name="Rectangle 120">
                  <a:extLst>
                    <a:ext uri="{FF2B5EF4-FFF2-40B4-BE49-F238E27FC236}">
                      <a16:creationId xmlns:a16="http://schemas.microsoft.com/office/drawing/2014/main" id="{F400E518-D8CD-41E0-A2B8-1330E0903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" y="3728"/>
                  <a:ext cx="48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5" name="Group 121">
                <a:extLst>
                  <a:ext uri="{FF2B5EF4-FFF2-40B4-BE49-F238E27FC236}">
                    <a16:creationId xmlns:a16="http://schemas.microsoft.com/office/drawing/2014/main" id="{285D70F3-46D8-45B8-96FA-872C35525D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9" y="3728"/>
                <a:ext cx="516" cy="384"/>
                <a:chOff x="2199" y="3728"/>
                <a:chExt cx="516" cy="384"/>
              </a:xfrm>
            </p:grpSpPr>
            <p:sp>
              <p:nvSpPr>
                <p:cNvPr id="51261" name="Rectangle 122">
                  <a:extLst>
                    <a:ext uri="{FF2B5EF4-FFF2-40B4-BE49-F238E27FC236}">
                      <a16:creationId xmlns:a16="http://schemas.microsoft.com/office/drawing/2014/main" id="{32ADC3A6-1B86-4003-A05C-67338229F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3734"/>
                  <a:ext cx="504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>
                    <a:solidFill>
                      <a:srgbClr val="FFFFFF"/>
                    </a:solidFill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+TB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62" name="Rectangle 123">
                  <a:extLst>
                    <a:ext uri="{FF2B5EF4-FFF2-40B4-BE49-F238E27FC236}">
                      <a16:creationId xmlns:a16="http://schemas.microsoft.com/office/drawing/2014/main" id="{5180E59A-8A9A-42FC-9814-AB82E60DEB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3728"/>
                  <a:ext cx="51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6" name="Group 124">
                <a:extLst>
                  <a:ext uri="{FF2B5EF4-FFF2-40B4-BE49-F238E27FC236}">
                    <a16:creationId xmlns:a16="http://schemas.microsoft.com/office/drawing/2014/main" id="{CBD12EE4-2C4F-4B8B-AA6D-B5CE0B7B5B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118"/>
                <a:ext cx="634" cy="384"/>
                <a:chOff x="0" y="4118"/>
                <a:chExt cx="634" cy="384"/>
              </a:xfrm>
            </p:grpSpPr>
            <p:sp>
              <p:nvSpPr>
                <p:cNvPr id="51259" name="Rectangle 125">
                  <a:extLst>
                    <a:ext uri="{FF2B5EF4-FFF2-40B4-BE49-F238E27FC236}">
                      <a16:creationId xmlns:a16="http://schemas.microsoft.com/office/drawing/2014/main" id="{733E61F4-30DA-49A8-9E53-74567567DE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4124"/>
                  <a:ext cx="622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 b="1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Gram stain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60" name="Rectangle 126">
                  <a:extLst>
                    <a:ext uri="{FF2B5EF4-FFF2-40B4-BE49-F238E27FC236}">
                      <a16:creationId xmlns:a16="http://schemas.microsoft.com/office/drawing/2014/main" id="{62F9B811-69F9-4EC0-BC30-BCE323E8DC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118"/>
                  <a:ext cx="634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7" name="Group 127">
                <a:extLst>
                  <a:ext uri="{FF2B5EF4-FFF2-40B4-BE49-F238E27FC236}">
                    <a16:creationId xmlns:a16="http://schemas.microsoft.com/office/drawing/2014/main" id="{EEAEC559-1344-486D-99AA-64DFFA6ED6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4" y="4118"/>
                <a:ext cx="605" cy="384"/>
                <a:chOff x="634" y="4118"/>
                <a:chExt cx="605" cy="384"/>
              </a:xfrm>
            </p:grpSpPr>
            <p:sp>
              <p:nvSpPr>
                <p:cNvPr id="51257" name="Rectangle 128">
                  <a:extLst>
                    <a:ext uri="{FF2B5EF4-FFF2-40B4-BE49-F238E27FC236}">
                      <a16:creationId xmlns:a16="http://schemas.microsoft.com/office/drawing/2014/main" id="{175A8CAB-C401-4122-A818-A97AE56671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0" y="4124"/>
                  <a:ext cx="593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negative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58" name="Rectangle 129">
                  <a:extLst>
                    <a:ext uri="{FF2B5EF4-FFF2-40B4-BE49-F238E27FC236}">
                      <a16:creationId xmlns:a16="http://schemas.microsoft.com/office/drawing/2014/main" id="{5556F8C1-17E1-4D93-87E3-77A94F052B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4118"/>
                  <a:ext cx="605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8" name="Group 130">
                <a:extLst>
                  <a:ext uri="{FF2B5EF4-FFF2-40B4-BE49-F238E27FC236}">
                    <a16:creationId xmlns:a16="http://schemas.microsoft.com/office/drawing/2014/main" id="{1EDAA385-B1C4-4813-BE4E-96901FE98D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" y="4118"/>
                <a:ext cx="480" cy="384"/>
                <a:chOff x="1239" y="4118"/>
                <a:chExt cx="480" cy="384"/>
              </a:xfrm>
            </p:grpSpPr>
            <p:sp>
              <p:nvSpPr>
                <p:cNvPr id="51255" name="Rectangle 131">
                  <a:extLst>
                    <a:ext uri="{FF2B5EF4-FFF2-40B4-BE49-F238E27FC236}">
                      <a16:creationId xmlns:a16="http://schemas.microsoft.com/office/drawing/2014/main" id="{AA299BB4-5D81-4D4A-AA6A-7553CECD12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5" y="4124"/>
                  <a:ext cx="468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positive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56" name="Rectangle 132">
                  <a:extLst>
                    <a:ext uri="{FF2B5EF4-FFF2-40B4-BE49-F238E27FC236}">
                      <a16:creationId xmlns:a16="http://schemas.microsoft.com/office/drawing/2014/main" id="{04008B07-A755-4FCF-AD70-41B216C78D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39" y="4118"/>
                  <a:ext cx="48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49" name="Group 133">
                <a:extLst>
                  <a:ext uri="{FF2B5EF4-FFF2-40B4-BE49-F238E27FC236}">
                    <a16:creationId xmlns:a16="http://schemas.microsoft.com/office/drawing/2014/main" id="{9136654C-33DF-4B9D-AFE4-5BCF1192FA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4118"/>
                <a:ext cx="480" cy="384"/>
                <a:chOff x="1719" y="4118"/>
                <a:chExt cx="480" cy="384"/>
              </a:xfrm>
            </p:grpSpPr>
            <p:sp>
              <p:nvSpPr>
                <p:cNvPr id="51253" name="Rectangle 134">
                  <a:extLst>
                    <a:ext uri="{FF2B5EF4-FFF2-40B4-BE49-F238E27FC236}">
                      <a16:creationId xmlns:a16="http://schemas.microsoft.com/office/drawing/2014/main" id="{7BC94365-21EB-40F4-8A5A-4DB100B98A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5" y="4124"/>
                  <a:ext cx="468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negative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54" name="Rectangle 135">
                  <a:extLst>
                    <a:ext uri="{FF2B5EF4-FFF2-40B4-BE49-F238E27FC236}">
                      <a16:creationId xmlns:a16="http://schemas.microsoft.com/office/drawing/2014/main" id="{5903DA75-F3FF-47ED-B75E-A71FD1E1A1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9" y="4118"/>
                  <a:ext cx="48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  <p:grpSp>
            <p:nvGrpSpPr>
              <p:cNvPr id="51250" name="Group 136">
                <a:extLst>
                  <a:ext uri="{FF2B5EF4-FFF2-40B4-BE49-F238E27FC236}">
                    <a16:creationId xmlns:a16="http://schemas.microsoft.com/office/drawing/2014/main" id="{C1D81CB0-A881-4B38-8B3F-4D3BE2A92C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9" y="4118"/>
                <a:ext cx="516" cy="384"/>
                <a:chOff x="2199" y="4118"/>
                <a:chExt cx="516" cy="384"/>
              </a:xfrm>
            </p:grpSpPr>
            <p:sp>
              <p:nvSpPr>
                <p:cNvPr id="51251" name="Rectangle 137">
                  <a:extLst>
                    <a:ext uri="{FF2B5EF4-FFF2-40B4-BE49-F238E27FC236}">
                      <a16:creationId xmlns:a16="http://schemas.microsoft.com/office/drawing/2014/main" id="{9A166D08-B4B6-4A5D-AA8C-A6DE62630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05" y="4124"/>
                  <a:ext cx="504" cy="3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b"/>
                <a:lstStyle>
                  <a:lvl1pPr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tabLst>
                      <a:tab pos="22860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</a:tabLs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FFFFFF"/>
                      </a:solidFill>
                      <a:cs typeface="Times New Roman" panose="02020603050405020304" pitchFamily="18" charset="0"/>
                    </a:rPr>
                    <a:t>Positive AFB</a:t>
                  </a:r>
                  <a:endParaRPr lang="en-US" altLang="en-US" sz="1600"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sp>
              <p:nvSpPr>
                <p:cNvPr id="51252" name="Rectangle 138">
                  <a:extLst>
                    <a:ext uri="{FF2B5EF4-FFF2-40B4-BE49-F238E27FC236}">
                      <a16:creationId xmlns:a16="http://schemas.microsoft.com/office/drawing/2014/main" id="{8687A1D8-BF1E-47C1-98AA-3104BC7295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9" y="4118"/>
                  <a:ext cx="516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2400"/>
                </a:p>
              </p:txBody>
            </p:sp>
          </p:grpSp>
        </p:grpSp>
        <p:sp>
          <p:nvSpPr>
            <p:cNvPr id="51205" name="Rectangle 139">
              <a:extLst>
                <a:ext uri="{FF2B5EF4-FFF2-40B4-BE49-F238E27FC236}">
                  <a16:creationId xmlns:a16="http://schemas.microsoft.com/office/drawing/2014/main" id="{0A3FBB1A-55FD-46F6-8EB4-DB0AFC65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400"/>
              <a:ext cx="2721" cy="410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07F448C8-CBF9-4FDD-BA7C-073BCAC71D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Treatment 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0FACF972-3CC5-4C1C-B798-496F534D2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AU" sz="2200" dirty="0"/>
              <a:t>General: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AU" sz="2200" dirty="0"/>
              <a:t>Stabilize the patient (antipyretics, fluid, anti seizures if there...)</a:t>
            </a:r>
          </a:p>
          <a:p>
            <a:pPr>
              <a:buFontTx/>
              <a:buNone/>
              <a:defRPr/>
            </a:pPr>
            <a:endParaRPr lang="en-AU" sz="2200" dirty="0"/>
          </a:p>
          <a:p>
            <a:pPr>
              <a:defRPr/>
            </a:pPr>
            <a:r>
              <a:rPr lang="en-AU" sz="2200" dirty="0"/>
              <a:t>Specific: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AU" sz="2200" dirty="0">
                <a:solidFill>
                  <a:srgbClr val="FF0000"/>
                </a:solidFill>
              </a:rPr>
              <a:t>IV Antibiotics </a:t>
            </a:r>
          </a:p>
          <a:p>
            <a:pPr marL="457200" indent="-457200">
              <a:buFontTx/>
              <a:buNone/>
              <a:defRPr/>
            </a:pPr>
            <a:r>
              <a:rPr lang="en-US" sz="2400" dirty="0"/>
              <a:t>Empiric treatment consists of </a:t>
            </a:r>
            <a:r>
              <a:rPr lang="en-US" sz="2400" i="1" dirty="0"/>
              <a:t>bactericidal</a:t>
            </a:r>
            <a:r>
              <a:rPr lang="en-US" sz="2400" dirty="0"/>
              <a:t> antibiotics that have </a:t>
            </a:r>
            <a:r>
              <a:rPr lang="en-US" sz="2400" i="1" dirty="0"/>
              <a:t>good CSF penetration</a:t>
            </a:r>
            <a:r>
              <a:rPr lang="en-US" sz="2400" dirty="0"/>
              <a:t>, such as a third-generation cephalosporin (</a:t>
            </a:r>
            <a:r>
              <a:rPr lang="en-US" sz="2400" dirty="0" err="1"/>
              <a:t>eg</a:t>
            </a:r>
            <a:r>
              <a:rPr lang="en-US" sz="2400" dirty="0"/>
              <a:t> </a:t>
            </a:r>
            <a:r>
              <a:rPr lang="en-US" sz="2400" dirty="0" err="1"/>
              <a:t>cefotaxime</a:t>
            </a:r>
            <a:r>
              <a:rPr lang="en-US" sz="2400" dirty="0"/>
              <a:t>, ceftriaxone or </a:t>
            </a:r>
            <a:r>
              <a:rPr lang="en-US" sz="2400" dirty="0" err="1"/>
              <a:t>ceftazidime</a:t>
            </a:r>
            <a:r>
              <a:rPr lang="en-US" sz="2400" dirty="0"/>
              <a:t>) ,+-vancomycin</a:t>
            </a:r>
            <a:endParaRPr lang="en-AU" sz="2200" dirty="0"/>
          </a:p>
          <a:p>
            <a:pPr marL="457200" indent="-457200">
              <a:buFontTx/>
              <a:buNone/>
              <a:defRPr/>
            </a:pPr>
            <a:r>
              <a:rPr lang="en-AU" sz="2200" dirty="0"/>
              <a:t>Change according to clinical response and CSF results.</a:t>
            </a:r>
          </a:p>
          <a:p>
            <a:pPr marL="457200" indent="-457200">
              <a:buFontTx/>
              <a:buNone/>
              <a:defRPr/>
            </a:pPr>
            <a:r>
              <a:rPr lang="en-AU" sz="2200" dirty="0"/>
              <a:t>-</a:t>
            </a:r>
            <a:r>
              <a:rPr lang="en-AU" sz="2200" dirty="0">
                <a:solidFill>
                  <a:srgbClr val="FF0000"/>
                </a:solidFill>
              </a:rPr>
              <a:t>Duration </a:t>
            </a:r>
            <a:r>
              <a:rPr lang="en-AU" sz="2200" dirty="0"/>
              <a:t>10-14 days, 3 weeks in </a:t>
            </a:r>
            <a:r>
              <a:rPr lang="en-AU" sz="2200" i="1" dirty="0"/>
              <a:t>Listeria</a:t>
            </a:r>
            <a:r>
              <a:rPr lang="en-AU" sz="2200" dirty="0"/>
              <a:t>.</a:t>
            </a:r>
          </a:p>
          <a:p>
            <a:pPr marL="457200" indent="-457200">
              <a:buFontTx/>
              <a:buNone/>
              <a:defRPr/>
            </a:pPr>
            <a:endParaRPr lang="en-AU" sz="2200" dirty="0"/>
          </a:p>
          <a:p>
            <a:pPr>
              <a:defRPr/>
            </a:pPr>
            <a:r>
              <a:rPr lang="en-AU" sz="2200" dirty="0"/>
              <a:t>Patient must be isolated for the first 24 hours after starting treatment.</a:t>
            </a:r>
          </a:p>
          <a:p>
            <a:pPr marL="457200" indent="-457200">
              <a:buFontTx/>
              <a:buNone/>
              <a:defRPr/>
            </a:pPr>
            <a:endParaRPr lang="en-AU" sz="2200" dirty="0"/>
          </a:p>
          <a:p>
            <a:pPr marL="457200" indent="-457200">
              <a:buFontTx/>
              <a:buAutoNum type="arabicPeriod"/>
              <a:defRPr/>
            </a:pPr>
            <a:endParaRPr lang="en-AU" sz="2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FB8D2B00-9C0A-4520-955B-B64B76C64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Treatment 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C84B293-5C97-4B3C-8FD8-4C850D30C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/>
          <a:lstStyle/>
          <a:p>
            <a:pPr marL="457200" indent="-457200">
              <a:buFontTx/>
              <a:buNone/>
              <a:defRPr/>
            </a:pPr>
            <a:endParaRPr lang="en-AU" dirty="0"/>
          </a:p>
          <a:p>
            <a:pPr marL="457200" indent="-457200">
              <a:buFontTx/>
              <a:buNone/>
              <a:defRPr/>
            </a:pPr>
            <a:r>
              <a:rPr lang="en-AU" dirty="0"/>
              <a:t>2. Steroids (</a:t>
            </a:r>
            <a:r>
              <a:rPr lang="en-AU" dirty="0" err="1"/>
              <a:t>dexamethasone</a:t>
            </a:r>
            <a:r>
              <a:rPr lang="en-AU" dirty="0"/>
              <a:t>):</a:t>
            </a:r>
          </a:p>
          <a:p>
            <a:pPr marL="457200" indent="-457200">
              <a:buFontTx/>
              <a:buNone/>
              <a:defRPr/>
            </a:pPr>
            <a:endParaRPr lang="en-AU" dirty="0"/>
          </a:p>
          <a:p>
            <a:pPr marL="457200" indent="-457200">
              <a:buFontTx/>
              <a:buNone/>
              <a:defRPr/>
            </a:pPr>
            <a:r>
              <a:rPr lang="en-AU" dirty="0"/>
              <a:t>Controversial ?.</a:t>
            </a:r>
          </a:p>
          <a:p>
            <a:pPr marL="457200" indent="-457200">
              <a:buFontTx/>
              <a:buNone/>
              <a:defRPr/>
            </a:pPr>
            <a:r>
              <a:rPr lang="en-AU" dirty="0"/>
              <a:t>Preferable in paediatric patients.</a:t>
            </a:r>
          </a:p>
          <a:p>
            <a:pPr marL="457200" indent="-457200">
              <a:buFontTx/>
              <a:buNone/>
              <a:defRPr/>
            </a:pPr>
            <a:r>
              <a:rPr lang="en-AU" dirty="0"/>
              <a:t>Must be given before antibiotics or shortly after ! Why?.</a:t>
            </a:r>
          </a:p>
          <a:p>
            <a:pPr marL="457200" indent="-457200">
              <a:buFontTx/>
              <a:buNone/>
              <a:defRPr/>
            </a:pPr>
            <a:endParaRPr lang="en-AU" dirty="0"/>
          </a:p>
          <a:p>
            <a:pPr marL="457200" indent="-457200">
              <a:buFontTx/>
              <a:buNone/>
              <a:defRPr/>
            </a:pPr>
            <a:r>
              <a:rPr lang="en-AU" dirty="0"/>
              <a:t>3. If TB meningitis &gt; anti TB medications</a:t>
            </a:r>
          </a:p>
          <a:p>
            <a:pPr>
              <a:buFontTx/>
              <a:buNone/>
              <a:defRPr/>
            </a:pPr>
            <a:endParaRPr lang="en-A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>
            <a:extLst>
              <a:ext uri="{FF2B5EF4-FFF2-40B4-BE49-F238E27FC236}">
                <a16:creationId xmlns:a16="http://schemas.microsoft.com/office/drawing/2014/main" id="{89668BA4-D381-4BA6-AA89-18D6220E8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Antibiotics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4DF69B2A-D20D-4B6B-9F28-E0101BB0F5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/>
          <a:lstStyle/>
          <a:p>
            <a:r>
              <a:rPr lang="en-AU" altLang="en-US" sz="2400"/>
              <a:t>The right antibiotic choice depends on many factors such as, age, likely organism and immune status and local susceptibility patterns of bacteria; However, a general good protocol is to give:</a:t>
            </a:r>
          </a:p>
          <a:p>
            <a:pPr>
              <a:buFontTx/>
              <a:buNone/>
            </a:pPr>
            <a:endParaRPr lang="en-AU" altLang="en-US" sz="2400"/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sz="2400"/>
              <a:t>In &lt; 1 month old</a:t>
            </a:r>
          </a:p>
          <a:p>
            <a:pPr>
              <a:buFontTx/>
              <a:buNone/>
            </a:pPr>
            <a:r>
              <a:rPr lang="en-AU" altLang="en-US" sz="2400"/>
              <a:t>Cefotaxime + Amoxicillin</a:t>
            </a:r>
          </a:p>
          <a:p>
            <a:pPr>
              <a:buFontTx/>
              <a:buNone/>
            </a:pPr>
            <a:endParaRPr lang="en-AU" altLang="en-US" sz="2400"/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sz="2400"/>
              <a:t>1 month</a:t>
            </a:r>
          </a:p>
          <a:p>
            <a:pPr>
              <a:buFontTx/>
              <a:buNone/>
            </a:pPr>
            <a:r>
              <a:rPr lang="en-AU" altLang="en-US" sz="2400"/>
              <a:t>Cefotaxime or Ceftriaxone + Ampicillin</a:t>
            </a:r>
          </a:p>
          <a:p>
            <a:pPr>
              <a:buFontTx/>
              <a:buNone/>
            </a:pPr>
            <a:r>
              <a:rPr lang="en-AU" altLang="en-US" sz="2400"/>
              <a:t>&gt; In VP shunted patients and post neurosurgery meningitis use add vancomycin and ceftazidime </a:t>
            </a:r>
          </a:p>
          <a:p>
            <a:pPr>
              <a:buFontTx/>
              <a:buNone/>
            </a:pPr>
            <a:r>
              <a:rPr lang="en-AU" altLang="en-US" sz="2400"/>
              <a:t>&gt; Always follow the CSF culture and sensitivity results and adjust the antibiotic  treatment if needed.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01E5E98-50BC-41AF-8EAE-111490A2B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>
                <a:solidFill>
                  <a:schemeClr val="tx1"/>
                </a:solidFill>
              </a:rPr>
              <a:t>Meningitis  / Useful Anatomy</a:t>
            </a:r>
          </a:p>
        </p:txBody>
      </p:sp>
      <p:pic>
        <p:nvPicPr>
          <p:cNvPr id="4" name="Picture 2" descr="meningesbig">
            <a:extLst>
              <a:ext uri="{FF2B5EF4-FFF2-40B4-BE49-F238E27FC236}">
                <a16:creationId xmlns:a16="http://schemas.microsoft.com/office/drawing/2014/main" id="{0AD7B243-BA09-40AB-9B4A-26B2AD36F1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7724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>
            <a:extLst>
              <a:ext uri="{FF2B5EF4-FFF2-40B4-BE49-F238E27FC236}">
                <a16:creationId xmlns:a16="http://schemas.microsoft.com/office/drawing/2014/main" id="{BE95976F-EEA4-4D91-965F-4655B9BAF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04800"/>
          </a:xfrm>
        </p:spPr>
        <p:txBody>
          <a:bodyPr/>
          <a:lstStyle/>
          <a:p>
            <a:r>
              <a:rPr lang="en-US" altLang="en-US" sz="3200">
                <a:solidFill>
                  <a:srgbClr val="FF0000"/>
                </a:solidFill>
              </a:rPr>
              <a:t>Prophylaxis</a:t>
            </a:r>
            <a:r>
              <a:rPr lang="en-US" altLang="en-US" sz="3200"/>
              <a:t> </a:t>
            </a:r>
          </a:p>
        </p:txBody>
      </p:sp>
      <p:sp>
        <p:nvSpPr>
          <p:cNvPr id="59395" name="Content Placeholder 2">
            <a:extLst>
              <a:ext uri="{FF2B5EF4-FFF2-40B4-BE49-F238E27FC236}">
                <a16:creationId xmlns:a16="http://schemas.microsoft.com/office/drawing/2014/main" id="{912F728D-F861-426E-9267-CFE83ED410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8229600" cy="6019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Prophylaxis for close contacts of patients with (suspected) </a:t>
            </a:r>
            <a:r>
              <a:rPr lang="en-US" altLang="en-US" sz="2400" i="1"/>
              <a:t>N meningitidis:</a:t>
            </a:r>
          </a:p>
          <a:p>
            <a:pPr>
              <a:buFontTx/>
              <a:buNone/>
            </a:pPr>
            <a:r>
              <a:rPr lang="en-US" altLang="en-US" sz="2400"/>
              <a:t> </a:t>
            </a:r>
            <a:endParaRPr lang="en-GB" altLang="en-US" sz="2400"/>
          </a:p>
          <a:p>
            <a:r>
              <a:rPr lang="en-US" altLang="en-US" sz="2200"/>
              <a:t>Indicated for those at increased risk, such as those who were in close contact with patient for at least 4 hours during the week before onset (eg, house mates, daycare center, cell mates)</a:t>
            </a:r>
          </a:p>
          <a:p>
            <a:pPr algn="ctr">
              <a:buFontTx/>
              <a:buNone/>
            </a:pPr>
            <a:r>
              <a:rPr lang="en-US" altLang="en-US" sz="2200"/>
              <a:t>Or</a:t>
            </a:r>
          </a:p>
          <a:p>
            <a:r>
              <a:rPr lang="en-US" altLang="en-US" sz="2200"/>
              <a:t>were exposed to patient's nasopharyngeal secretions (eg, kissing, mouth-to-mouth resuscitation, intubation, nasotracheal suctioning).</a:t>
            </a:r>
          </a:p>
          <a:p>
            <a:endParaRPr lang="en-US" altLang="en-US" sz="22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/>
              <a:t>Give Rifampicin 4 doses over 2 days (Ciprofloxacin or Ceftriaxone single dose is an alternative)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/>
              <a:t>In pregnancy: Ceftriaxone.</a:t>
            </a:r>
            <a:endParaRPr lang="en-AU" altLang="en-US" sz="2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D770F190-38F3-4B4D-AD6F-A0CF00A80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Prophylaxis </a:t>
            </a:r>
          </a:p>
        </p:txBody>
      </p:sp>
      <p:sp>
        <p:nvSpPr>
          <p:cNvPr id="61443" name="Content Placeholder 2">
            <a:extLst>
              <a:ext uri="{FF2B5EF4-FFF2-40B4-BE49-F238E27FC236}">
                <a16:creationId xmlns:a16="http://schemas.microsoft.com/office/drawing/2014/main" id="{9E2F865F-5DF1-4ACB-B656-BAC797B48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400"/>
              <a:t>Prophylaxis for household or daycare contacts (&gt;4hrs contact) of patients with (suspected) </a:t>
            </a:r>
            <a:r>
              <a:rPr lang="en-US" altLang="en-US" sz="2400" i="1">
                <a:solidFill>
                  <a:schemeClr val="tx2"/>
                </a:solidFill>
              </a:rPr>
              <a:t>H influenzae</a:t>
            </a:r>
            <a:r>
              <a:rPr lang="en-US" altLang="en-US" sz="2400">
                <a:solidFill>
                  <a:schemeClr val="tx2"/>
                </a:solidFill>
              </a:rPr>
              <a:t> type b</a:t>
            </a:r>
            <a:r>
              <a:rPr lang="en-US" altLang="en-US" sz="2400"/>
              <a:t>: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Give Rifampicin twice daily for 2 days as before.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FF0000"/>
                </a:solidFill>
              </a:rPr>
              <a:t>Vaccination:</a:t>
            </a:r>
          </a:p>
          <a:p>
            <a:pPr>
              <a:buFontTx/>
              <a:buNone/>
            </a:pPr>
            <a:r>
              <a:rPr lang="en-US" altLang="en-US" sz="2400"/>
              <a:t>Available for:</a:t>
            </a:r>
          </a:p>
          <a:p>
            <a:pPr>
              <a:buFontTx/>
              <a:buNone/>
            </a:pPr>
            <a:r>
              <a:rPr lang="en-US" altLang="en-US" sz="2400" i="1"/>
              <a:t>-Meningococcus</a:t>
            </a:r>
            <a:r>
              <a:rPr lang="en-US" altLang="en-US" sz="2400"/>
              <a:t> types A,C, Y and W 135 but not for type B.</a:t>
            </a:r>
          </a:p>
          <a:p>
            <a:pPr>
              <a:buFontTx/>
              <a:buNone/>
            </a:pPr>
            <a:r>
              <a:rPr lang="en-AU" altLang="en-US" sz="2400" i="1"/>
              <a:t>-H. Influenza</a:t>
            </a:r>
            <a:r>
              <a:rPr lang="en-AU" altLang="en-US" sz="2400"/>
              <a:t> serotype B.</a:t>
            </a:r>
          </a:p>
          <a:p>
            <a:pPr>
              <a:buFontTx/>
              <a:buNone/>
            </a:pPr>
            <a:r>
              <a:rPr lang="en-AU" altLang="en-US" sz="2400" i="1"/>
              <a:t>-Streptococcus pneumonia</a:t>
            </a:r>
            <a:r>
              <a:rPr lang="en-AU" altLang="en-US" sz="2400"/>
              <a:t>: </a:t>
            </a:r>
          </a:p>
          <a:p>
            <a:pPr>
              <a:buFontTx/>
              <a:buNone/>
            </a:pPr>
            <a:r>
              <a:rPr lang="en-AU" altLang="en-US" sz="2400"/>
              <a:t>1- For 23 serotypes (POLYSACH) – no good for kids &lt; 2years</a:t>
            </a:r>
          </a:p>
          <a:p>
            <a:pPr>
              <a:buFontTx/>
              <a:buNone/>
            </a:pPr>
            <a:r>
              <a:rPr lang="en-AU" altLang="en-US" sz="2400"/>
              <a:t>2- Conjugated PCV:13 serotypes, 20 serotypes.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0008CCF-10B7-41D8-8C30-C47B6DBDA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76250"/>
            <a:ext cx="813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viral infections of the central nervous system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1E3F539F-EA98-476D-9983-875EB95F0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52513"/>
            <a:ext cx="8572500" cy="585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lnSpc>
                <a:spcPct val="130000"/>
              </a:lnSpc>
              <a:buFontTx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  Aseptic meningitis </a:t>
            </a:r>
          </a:p>
          <a:p>
            <a:pPr lvl="2">
              <a:lnSpc>
                <a:spcPct val="130000"/>
              </a:lnSpc>
              <a:defRPr/>
            </a:pPr>
            <a:r>
              <a:rPr lang="en-US" dirty="0">
                <a:latin typeface="+mn-lt"/>
                <a:cs typeface="+mn-cs"/>
              </a:rPr>
              <a:t>=A syndrome characterized by acute onset of </a:t>
            </a:r>
            <a:r>
              <a:rPr lang="en-US" dirty="0" err="1">
                <a:latin typeface="+mn-lt"/>
                <a:cs typeface="+mn-cs"/>
              </a:rPr>
              <a:t>meningeal</a:t>
            </a:r>
            <a:r>
              <a:rPr lang="en-US" dirty="0">
                <a:latin typeface="+mn-lt"/>
                <a:cs typeface="+mn-cs"/>
              </a:rPr>
              <a:t> symptoms, fever, and cerebrospinal fluid </a:t>
            </a:r>
            <a:r>
              <a:rPr lang="en-US" dirty="0" err="1">
                <a:latin typeface="+mn-lt"/>
                <a:cs typeface="+mn-cs"/>
              </a:rPr>
              <a:t>pleocytosis</a:t>
            </a:r>
            <a:r>
              <a:rPr lang="en-US" dirty="0">
                <a:latin typeface="+mn-lt"/>
                <a:cs typeface="+mn-cs"/>
              </a:rPr>
              <a:t>, with </a:t>
            </a:r>
            <a:r>
              <a:rPr lang="en-US" dirty="0" err="1">
                <a:latin typeface="+mn-lt"/>
                <a:cs typeface="+mn-cs"/>
              </a:rPr>
              <a:t>bacteriologically</a:t>
            </a:r>
            <a:r>
              <a:rPr lang="en-US" dirty="0">
                <a:latin typeface="+mn-lt"/>
                <a:cs typeface="+mn-cs"/>
              </a:rPr>
              <a:t> sterile cultures.</a:t>
            </a:r>
          </a:p>
          <a:p>
            <a:pPr lvl="2">
              <a:lnSpc>
                <a:spcPct val="130000"/>
              </a:lnSpc>
              <a:defRPr/>
            </a:pPr>
            <a:r>
              <a:rPr lang="en-US" dirty="0">
                <a:latin typeface="+mn-lt"/>
                <a:cs typeface="+mn-cs"/>
              </a:rPr>
              <a:t>= multiple etiologies, but most cases are caused by a viral agent</a:t>
            </a:r>
          </a:p>
          <a:p>
            <a:pPr lvl="2">
              <a:lnSpc>
                <a:spcPct val="130000"/>
              </a:lnSpc>
              <a:defRPr/>
            </a:pPr>
            <a:endParaRPr lang="en-US" b="1" dirty="0">
              <a:latin typeface="+mn-lt"/>
              <a:cs typeface="+mn-cs"/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GB" b="1" dirty="0">
                <a:latin typeface="+mn-lt"/>
                <a:cs typeface="+mn-cs"/>
              </a:rPr>
              <a:t> Encephalitis </a:t>
            </a:r>
            <a:r>
              <a:rPr lang="en-GB" dirty="0">
                <a:latin typeface="+mn-lt"/>
                <a:cs typeface="+mn-cs"/>
              </a:rPr>
              <a:t>: brain parenchyma is involved in infectious process and inflammatory response</a:t>
            </a:r>
          </a:p>
          <a:p>
            <a:pPr lvl="2">
              <a:lnSpc>
                <a:spcPct val="130000"/>
              </a:lnSpc>
              <a:defRPr/>
            </a:pPr>
            <a:endParaRPr lang="en-GB" dirty="0">
              <a:latin typeface="+mn-lt"/>
              <a:cs typeface="+mn-cs"/>
            </a:endParaRPr>
          </a:p>
          <a:p>
            <a:pPr lvl="2">
              <a:lnSpc>
                <a:spcPct val="130000"/>
              </a:lnSpc>
              <a:buFontTx/>
              <a:buChar char="•"/>
              <a:defRPr/>
            </a:pPr>
            <a:r>
              <a:rPr lang="en-US" b="1" dirty="0" err="1">
                <a:latin typeface="+mn-lt"/>
                <a:cs typeface="+mn-cs"/>
              </a:rPr>
              <a:t>Meningoencephalitis</a:t>
            </a:r>
            <a:endParaRPr lang="en-GB" b="1" dirty="0">
              <a:latin typeface="+mn-lt"/>
              <a:cs typeface="+mn-cs"/>
            </a:endParaRPr>
          </a:p>
          <a:p>
            <a:pPr lvl="2">
              <a:lnSpc>
                <a:spcPct val="130000"/>
              </a:lnSpc>
              <a:buFontTx/>
              <a:buChar char="•"/>
              <a:defRPr/>
            </a:pPr>
            <a:endParaRPr lang="en-GB" dirty="0">
              <a:solidFill>
                <a:schemeClr val="folHlink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D42802DD-B404-498A-8E7F-AF55DAFF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155575"/>
          </a:xfrm>
        </p:spPr>
        <p:txBody>
          <a:bodyPr/>
          <a:lstStyle/>
          <a:p>
            <a:endParaRPr lang="ar-JO" altLang="en-US"/>
          </a:p>
        </p:txBody>
      </p: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E08AB62E-02C2-4CC9-B5D3-6344EE68BC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692150"/>
            <a:ext cx="7772400" cy="616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altLang="en-US" sz="2800" b="1">
                <a:cs typeface="Arial" panose="020B0604020202020204" pitchFamily="34" charset="0"/>
              </a:rPr>
              <a:t>Most common causes of viral memingitis 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altLang="en-US" sz="2800" b="1"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2600">
                <a:cs typeface="Arial" panose="020B0604020202020204" pitchFamily="34" charset="0"/>
              </a:rPr>
              <a:t>Enteroviruses (Echoviruses, coxsackievius, enterovirus71) 80-85%</a:t>
            </a:r>
            <a:endParaRPr lang="en-US" altLang="en-US" sz="26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600">
                <a:cs typeface="Arial" panose="020B0604020202020204" pitchFamily="34" charset="0"/>
              </a:rPr>
              <a:t>Herpes simplex virus (</a:t>
            </a:r>
            <a:r>
              <a:rPr lang="en-GB" altLang="en-US" sz="2600">
                <a:solidFill>
                  <a:srgbClr val="FF0000"/>
                </a:solidFill>
                <a:cs typeface="Arial" panose="020B0604020202020204" pitchFamily="34" charset="0"/>
              </a:rPr>
              <a:t>HSV2</a:t>
            </a:r>
            <a:r>
              <a:rPr lang="ar-JO" altLang="en-US" sz="2600">
                <a:solidFill>
                  <a:srgbClr val="FF0000"/>
                </a:solidFill>
                <a:cs typeface="Arial" panose="020B0604020202020204" pitchFamily="34" charset="0"/>
              </a:rPr>
              <a:t>&lt; </a:t>
            </a:r>
            <a:r>
              <a:rPr lang="en-US" altLang="en-US" sz="260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  <a:r>
              <a:rPr lang="en-GB" altLang="en-US" sz="2600">
                <a:cs typeface="Arial" panose="020B0604020202020204" pitchFamily="34" charset="0"/>
              </a:rPr>
              <a:t>) varicella zoster virus 5-10%</a:t>
            </a:r>
            <a:endParaRPr lang="en-US" altLang="en-US" sz="26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600">
                <a:cs typeface="Arial" panose="020B0604020202020204" pitchFamily="34" charset="0"/>
              </a:rPr>
              <a:t>Mumps </a:t>
            </a:r>
            <a:endParaRPr lang="en-US" altLang="en-US" sz="26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GB" altLang="en-US" sz="26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600" b="1">
                <a:cs typeface="Arial" panose="020B0604020202020204" pitchFamily="34" charset="0"/>
              </a:rPr>
              <a:t>Most common causes of viral encephalitis :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>
                <a:cs typeface="Arial" panose="020B0604020202020204" pitchFamily="34" charset="0"/>
              </a:rPr>
              <a:t>Herpesviruses: </a:t>
            </a:r>
            <a:r>
              <a:rPr lang="en-US" altLang="en-US" sz="2600">
                <a:solidFill>
                  <a:srgbClr val="FF0000"/>
                </a:solidFill>
                <a:cs typeface="Arial" panose="020B0604020202020204" pitchFamily="34" charset="0"/>
              </a:rPr>
              <a:t>HSV1 </a:t>
            </a:r>
            <a:r>
              <a:rPr lang="en-US" altLang="en-US" sz="2600">
                <a:cs typeface="Arial" panose="020B0604020202020204" pitchFamily="34" charset="0"/>
              </a:rPr>
              <a:t>commonest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en-US" sz="2600">
                <a:cs typeface="Arial" panose="020B0604020202020204" pitchFamily="34" charset="0"/>
              </a:rPr>
              <a:t>Arboviruses (</a:t>
            </a:r>
            <a:r>
              <a:rPr lang="en-US" altLang="en-US" sz="2600">
                <a:cs typeface="Arial" panose="020B0604020202020204" pitchFamily="34" charset="0"/>
              </a:rPr>
              <a:t>West Nile virus</a:t>
            </a:r>
            <a:r>
              <a:rPr lang="en-GB" altLang="en-US" sz="2600">
                <a:cs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>
                <a:cs typeface="Arial" panose="020B0604020202020204" pitchFamily="34" charset="0"/>
              </a:rPr>
              <a:t>Enteroviruses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600">
                <a:cs typeface="Arial" panose="020B0604020202020204" pitchFamily="34" charset="0"/>
              </a:rPr>
              <a:t>Others e.g rabies, prions,  measles..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en-US" sz="2400" i="1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altLang="en-US" sz="2400" i="1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en-US" sz="2400" i="1">
              <a:cs typeface="Times New Roman" panose="02020603050405020304" pitchFamily="18" charset="0"/>
            </a:endParaRPr>
          </a:p>
          <a:p>
            <a:pPr marL="342900" lvl="1" indent="-34290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endParaRPr lang="en-US" altLang="en-US" sz="2400"/>
          </a:p>
          <a:p>
            <a:pPr marL="342900" lvl="1" indent="-342900"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</a:pPr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ar-JO" altLang="en-US"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7760F000-0091-4C8E-AE21-E5EEADFD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442913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Enteroviruses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 </a:t>
            </a:r>
            <a:endParaRPr lang="ar-JO" altLang="en-US"/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61E1B850-473B-455D-A36C-1B87D19D0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81075"/>
            <a:ext cx="8458200" cy="5327650"/>
          </a:xfrm>
        </p:spPr>
        <p:txBody>
          <a:bodyPr/>
          <a:lstStyle/>
          <a:p>
            <a:r>
              <a:rPr lang="en-US" altLang="en-US"/>
              <a:t>Fecal oral, respiratory routes</a:t>
            </a:r>
          </a:p>
          <a:p>
            <a:endParaRPr lang="en-US" altLang="en-US"/>
          </a:p>
          <a:p>
            <a:r>
              <a:rPr lang="en-US" altLang="en-US"/>
              <a:t>Commonest cause of viral meningitis, accounting for &gt;85% of  known cases</a:t>
            </a:r>
          </a:p>
          <a:p>
            <a:endParaRPr lang="en-US" altLang="en-US"/>
          </a:p>
          <a:p>
            <a:r>
              <a:rPr lang="en-US" altLang="en-US"/>
              <a:t>Patients present with sudden onset of  fever; headache; nuchal rigidity; and often constitutional signs, including vomiting, anorexia, diarrhea, cough, pharyngitis, and myalgias.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>
            <a:extLst>
              <a:ext uri="{FF2B5EF4-FFF2-40B4-BE49-F238E27FC236}">
                <a16:creationId xmlns:a16="http://schemas.microsoft.com/office/drawing/2014/main" id="{73117319-8324-4935-8102-A7CCB5F8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442913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Enteroviruses</a:t>
            </a:r>
            <a:r>
              <a:rPr lang="en-US" altLang="en-US"/>
              <a:t> </a:t>
            </a:r>
            <a:br>
              <a:rPr lang="en-US" altLang="en-US"/>
            </a:br>
            <a:r>
              <a:rPr lang="en-US" altLang="en-US"/>
              <a:t> </a:t>
            </a:r>
            <a:endParaRPr lang="ar-JO" altLang="en-US"/>
          </a:p>
        </p:txBody>
      </p:sp>
      <p:sp>
        <p:nvSpPr>
          <p:cNvPr id="67587" name="Content Placeholder 2">
            <a:extLst>
              <a:ext uri="{FF2B5EF4-FFF2-40B4-BE49-F238E27FC236}">
                <a16:creationId xmlns:a16="http://schemas.microsoft.com/office/drawing/2014/main" id="{97437BAD-984A-4336-B2AF-636C8073E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981075"/>
            <a:ext cx="8458200" cy="5327650"/>
          </a:xfrm>
        </p:spPr>
        <p:txBody>
          <a:bodyPr/>
          <a:lstStyle/>
          <a:p>
            <a:r>
              <a:rPr lang="en-US" altLang="en-US"/>
              <a:t>The physical examination should include a careful search for stigmata of enterovirus infection, including exanthems, herpangina, hemorrhagic conjunctivitis. AND hand-footand- mouth disease,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Diagnosis: RT-PCR</a:t>
            </a:r>
          </a:p>
          <a:p>
            <a:r>
              <a:rPr lang="en-US" altLang="en-US"/>
              <a:t>Treatment: supportive?</a:t>
            </a:r>
          </a:p>
          <a:p>
            <a:r>
              <a:rPr lang="en-US" altLang="en-US"/>
              <a:t>New research antiviral: Pleoconaril</a:t>
            </a:r>
          </a:p>
        </p:txBody>
      </p:sp>
      <p:pic>
        <p:nvPicPr>
          <p:cNvPr id="67588" name="Picture 3" descr="Image result for hand foot mouth disease">
            <a:extLst>
              <a:ext uri="{FF2B5EF4-FFF2-40B4-BE49-F238E27FC236}">
                <a16:creationId xmlns:a16="http://schemas.microsoft.com/office/drawing/2014/main" id="{0DA66DA7-404B-412D-AED4-6BF548C56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77B22D6C-6F23-4C4D-A62E-EBE2F031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132762" cy="442913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Herpes simplex encephalitis </a:t>
            </a:r>
            <a:br>
              <a:rPr lang="en-US" altLang="en-US"/>
            </a:br>
            <a:r>
              <a:rPr lang="en-US" altLang="en-US"/>
              <a:t> </a:t>
            </a:r>
            <a:endParaRPr lang="ar-JO" altLang="en-US"/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3D7557C7-5F75-4E66-9013-AE89756D3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1075"/>
            <a:ext cx="9144000" cy="5327650"/>
          </a:xfrm>
        </p:spPr>
        <p:txBody>
          <a:bodyPr/>
          <a:lstStyle/>
          <a:p>
            <a:endParaRPr lang="en-US" altLang="en-US"/>
          </a:p>
          <a:p>
            <a:r>
              <a:rPr lang="en-US" altLang="en-US" sz="3200"/>
              <a:t>HSV: HSV-1 and HSV-2 are both members of the human herpesvirus (also includes CMV, VZV, EBV, HHV 7 and 8)</a:t>
            </a:r>
          </a:p>
          <a:p>
            <a:endParaRPr lang="en-US" altLang="en-US" sz="3200"/>
          </a:p>
          <a:p>
            <a:r>
              <a:rPr lang="en-US" altLang="en-US" sz="3200"/>
              <a:t>HSV-1 causes oral lesions (so-called fever blisters). HSV-2 causes genital lesions.</a:t>
            </a:r>
          </a:p>
          <a:p>
            <a:endParaRPr lang="en-US" altLang="en-US" sz="3200"/>
          </a:p>
          <a:p>
            <a:r>
              <a:rPr lang="en-US" altLang="en-US" sz="3200"/>
              <a:t>The exact pathogenesis is unclear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B788D52D-8EA0-462A-9F17-30D6139A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132762" cy="442913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Herpes simplex encephalitis </a:t>
            </a:r>
            <a:br>
              <a:rPr lang="en-US" altLang="en-US"/>
            </a:br>
            <a:r>
              <a:rPr lang="en-US" altLang="en-US"/>
              <a:t> </a:t>
            </a:r>
            <a:endParaRPr lang="ar-JO" altLang="en-US"/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085117F8-5AAC-4237-9DDA-738474BD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1075"/>
            <a:ext cx="9144000" cy="5327650"/>
          </a:xfrm>
        </p:spPr>
        <p:txBody>
          <a:bodyPr/>
          <a:lstStyle/>
          <a:p>
            <a:r>
              <a:rPr lang="en-US" altLang="en-US" sz="3200" b="1"/>
              <a:t>HSE occurs as 2 distinct entities:</a:t>
            </a:r>
          </a:p>
          <a:p>
            <a:endParaRPr lang="en-US" altLang="en-US" sz="3200" b="1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/>
              <a:t>In children older than 3 months and in adults, HSE is usually localized to the temporal and frontal lobes and is caused by HSV-1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320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/>
              <a:t>In neonates, brain involvement is generalized, and the usual cause is HSV-2, which is acquired at the time of delivery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A491BFE4-90BF-4DDA-BA6E-B65DF637C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132762" cy="442913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Herpes simplex encephalitis </a:t>
            </a:r>
            <a:br>
              <a:rPr lang="en-US" altLang="en-US"/>
            </a:br>
            <a:r>
              <a:rPr lang="en-US" altLang="en-US"/>
              <a:t> </a:t>
            </a:r>
            <a:endParaRPr lang="ar-JO" altLang="en-US"/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46A0D1D7-0510-4547-BC83-22E274A4F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81075"/>
            <a:ext cx="9144000" cy="5327650"/>
          </a:xfrm>
        </p:spPr>
        <p:txBody>
          <a:bodyPr/>
          <a:lstStyle/>
          <a:p>
            <a:r>
              <a:rPr lang="en-US" altLang="en-US" sz="3200" b="1"/>
              <a:t>The most common symptoms of HSE</a:t>
            </a:r>
            <a:r>
              <a:rPr lang="en-US" altLang="en-US" sz="3200" b="1" baseline="30000"/>
              <a:t> </a:t>
            </a:r>
            <a:endParaRPr lang="en-US" altLang="en-US" sz="3200" b="1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Fever (90%)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Alteration of consciousness (97%)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Headache (81%)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Psychiatric symptoms (71%)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Seizures (67%)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Vomiting (46%)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Focal weakness (33%)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Memory loss (24%)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Visual field loss (14%)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78B784C6-B443-468D-9DE6-F2F96489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333375"/>
            <a:ext cx="8132762" cy="442913"/>
          </a:xfrm>
        </p:spPr>
        <p:txBody>
          <a:bodyPr/>
          <a:lstStyle/>
          <a:p>
            <a:br>
              <a:rPr lang="en-US" altLang="en-US"/>
            </a:br>
            <a:r>
              <a:rPr lang="en-US" altLang="en-US">
                <a:solidFill>
                  <a:schemeClr val="tx1"/>
                </a:solidFill>
              </a:rPr>
              <a:t>Herpes simplex encephalitis </a:t>
            </a:r>
            <a:br>
              <a:rPr lang="en-US" altLang="en-US"/>
            </a:br>
            <a:r>
              <a:rPr lang="en-US" altLang="en-US"/>
              <a:t> </a:t>
            </a:r>
            <a:endParaRPr lang="ar-JO" altLang="en-US"/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03654B61-8498-49C9-94AD-7C4B4073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836613"/>
            <a:ext cx="9144000" cy="5472112"/>
          </a:xfrm>
        </p:spPr>
        <p:txBody>
          <a:bodyPr/>
          <a:lstStyle/>
          <a:p>
            <a:r>
              <a:rPr lang="en-US" altLang="en-US" sz="3200" b="1"/>
              <a:t>Diagnosis: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Oral or genital lesions?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Focal neurologic deficits, CSF pleocytosis, and abnormalities on </a:t>
            </a:r>
            <a:r>
              <a:rPr lang="en-US" altLang="en-US">
                <a:solidFill>
                  <a:srgbClr val="FF0000"/>
                </a:solidFill>
              </a:rPr>
              <a:t>CT scanning </a:t>
            </a:r>
            <a:r>
              <a:rPr lang="en-US" altLang="en-US"/>
              <a:t>may be absent initially. Therefore, a high index of suspicion is required to make the diagnosis.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The diagnosis can be confirmed only by means of PCR or brain biopsy.</a:t>
            </a:r>
          </a:p>
          <a:p>
            <a:r>
              <a:rPr lang="en-US" altLang="en-US"/>
              <a:t>Treatment  HSE Should be treated or can be fatal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solidFill>
                  <a:srgbClr val="FF0000"/>
                </a:solidFill>
              </a:rPr>
              <a:t>Acyclovir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C7A9FC0-D60D-4CAF-B1D4-C80920151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Bacterial Meningitis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C7A54473-60F1-4C31-AF33-71E999406B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1- Meningeal symptoms: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Headache, vomiting, photophobia, fever and neck stiffness</a:t>
            </a:r>
          </a:p>
          <a:p>
            <a:r>
              <a:rPr lang="en-US" altLang="en-US"/>
              <a:t>Cerebral involvement: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/>
              <a:t>Confusion, altered LOC, seizures..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2C9D7934-4DEC-4B37-871E-16080468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 altLang="en-US"/>
          </a:p>
        </p:txBody>
      </p:sp>
      <p:pic>
        <p:nvPicPr>
          <p:cNvPr id="72707" name="Picture 2">
            <a:extLst>
              <a:ext uri="{FF2B5EF4-FFF2-40B4-BE49-F238E27FC236}">
                <a16:creationId xmlns:a16="http://schemas.microsoft.com/office/drawing/2014/main" id="{62A6E008-2702-407E-8C89-4DE88505B0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6" t="12434" b="5316"/>
          <a:stretch>
            <a:fillRect/>
          </a:stretch>
        </p:blipFill>
        <p:spPr>
          <a:xfrm>
            <a:off x="1619250" y="0"/>
            <a:ext cx="6210300" cy="6659563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82A865D5-BD8F-4176-AF2C-522169B8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Mumps </a:t>
            </a:r>
            <a:endParaRPr lang="ar-JO" altLang="en-US"/>
          </a:p>
        </p:txBody>
      </p:sp>
      <p:pic>
        <p:nvPicPr>
          <p:cNvPr id="73731" name="Content Placeholder 4" descr="Image result for mumps">
            <a:extLst>
              <a:ext uri="{FF2B5EF4-FFF2-40B4-BE49-F238E27FC236}">
                <a16:creationId xmlns:a16="http://schemas.microsoft.com/office/drawing/2014/main" id="{946A49AA-E5B1-4E17-A8CC-9F8BC889FB95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133600"/>
            <a:ext cx="3646487" cy="3429000"/>
          </a:xfrm>
        </p:spPr>
      </p:pic>
      <p:pic>
        <p:nvPicPr>
          <p:cNvPr id="73732" name="Content Placeholder 5" descr="Image result for mumps">
            <a:extLst>
              <a:ext uri="{FF2B5EF4-FFF2-40B4-BE49-F238E27FC236}">
                <a16:creationId xmlns:a16="http://schemas.microsoft.com/office/drawing/2014/main" id="{CF7BE073-460F-477E-9FDC-2E7F8E463F8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33600"/>
            <a:ext cx="3810000" cy="3810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4BBE2057-78F8-4F78-8D9B-080E75DE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442913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Mumps</a:t>
            </a:r>
            <a:r>
              <a:rPr lang="en-US" altLang="en-US"/>
              <a:t> </a:t>
            </a:r>
            <a:endParaRPr lang="ar-JO" altLang="en-US"/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C89622A2-0D27-4740-ABFC-7C088D119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836613"/>
            <a:ext cx="8893175" cy="5472112"/>
          </a:xfrm>
        </p:spPr>
        <p:txBody>
          <a:bodyPr/>
          <a:lstStyle/>
          <a:p>
            <a:r>
              <a:rPr lang="en-US" altLang="en-US"/>
              <a:t>Paramyxovirus</a:t>
            </a:r>
          </a:p>
          <a:p>
            <a:r>
              <a:rPr lang="en-US" altLang="en-US"/>
              <a:t>Incubation period 2-4 weeks</a:t>
            </a:r>
          </a:p>
          <a:p>
            <a:r>
              <a:rPr lang="en-US" altLang="en-US"/>
              <a:t>Mumps vaccine reduced infection </a:t>
            </a:r>
          </a:p>
          <a:p>
            <a:endParaRPr lang="en-US" altLang="en-US"/>
          </a:p>
          <a:p>
            <a:r>
              <a:rPr lang="en-US" altLang="en-US"/>
              <a:t>Occurs in Nonimmunized individuals  and Rare cases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(10–100:100,000 vaccinated individuals) of vaccine associated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The presence of parotitis, orchitis, oophoritis, pancreatitis, or elevations in serum lipase and amylase is suggestive of mumps meningitis</a:t>
            </a:r>
          </a:p>
          <a:p>
            <a:endParaRPr lang="ar-JO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602524C9-4F4B-4B21-9109-F1550B134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442913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Mumps</a:t>
            </a:r>
            <a:r>
              <a:rPr lang="en-US" altLang="en-US"/>
              <a:t> </a:t>
            </a:r>
            <a:endParaRPr lang="ar-JO" altLang="en-US"/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93282E46-8312-4DF4-BA32-94650CC56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81075"/>
            <a:ext cx="8893175" cy="5327650"/>
          </a:xfrm>
        </p:spPr>
        <p:txBody>
          <a:bodyPr/>
          <a:lstStyle/>
          <a:p>
            <a:r>
              <a:rPr lang="en-US" altLang="en-US" sz="3200"/>
              <a:t>Patients with meningitis have a CSF pleocytosis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/>
              <a:t>that can exceed 1000 cells/microL.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320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3200"/>
              <a:t> Lymphocytes predominate in 75%, although CSF neutrophilia occurs in 25%. </a:t>
            </a:r>
          </a:p>
          <a:p>
            <a:r>
              <a:rPr lang="en-US" altLang="en-US" sz="3200"/>
              <a:t>Hypoglycorrhachia, occurs in 10–30% of patients and may be a clue to the diagnosis when present.</a:t>
            </a:r>
          </a:p>
          <a:p>
            <a:r>
              <a:rPr lang="en-US" altLang="en-US" sz="3200"/>
              <a:t> Diagnosis by detecting IgM antibodies or seroconversion.</a:t>
            </a:r>
          </a:p>
          <a:p>
            <a:endParaRPr lang="ar-JO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>
            <a:extLst>
              <a:ext uri="{FF2B5EF4-FFF2-40B4-BE49-F238E27FC236}">
                <a16:creationId xmlns:a16="http://schemas.microsoft.com/office/drawing/2014/main" id="{7F5E5CA1-EBAC-498E-87FD-72FD0D800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442913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Tuberculous meningitis </a:t>
            </a:r>
            <a:endParaRPr lang="ar-JO" altLang="en-US">
              <a:solidFill>
                <a:schemeClr val="tx1"/>
              </a:solidFill>
            </a:endParaRPr>
          </a:p>
        </p:txBody>
      </p:sp>
      <p:sp>
        <p:nvSpPr>
          <p:cNvPr id="76803" name="Content Placeholder 2">
            <a:extLst>
              <a:ext uri="{FF2B5EF4-FFF2-40B4-BE49-F238E27FC236}">
                <a16:creationId xmlns:a16="http://schemas.microsoft.com/office/drawing/2014/main" id="{5E920C1D-2357-4EC0-A417-2F70D0410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8748712" cy="5327650"/>
          </a:xfrm>
        </p:spPr>
        <p:txBody>
          <a:bodyPr/>
          <a:lstStyle/>
          <a:p>
            <a:r>
              <a:rPr lang="en-US" altLang="en-US"/>
              <a:t>Nonspecific symptoms with subacute to chronic meningeal symptoms</a:t>
            </a:r>
          </a:p>
          <a:p>
            <a:r>
              <a:rPr lang="en-US" altLang="en-US"/>
              <a:t>CXR: in 50% of patients it shows pulmonary or miliary TB</a:t>
            </a:r>
          </a:p>
          <a:p>
            <a:r>
              <a:rPr lang="en-US" altLang="en-US"/>
              <a:t>Suspicion: risky patients, endemic area..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/>
              <a:t>Lab. Diagnosis</a:t>
            </a:r>
          </a:p>
          <a:p>
            <a:r>
              <a:rPr lang="en-US" altLang="en-US"/>
              <a:t>Lymphocytosis 100-500 cells/microliter, increased protein and decreased sugars</a:t>
            </a:r>
          </a:p>
          <a:p>
            <a:r>
              <a:rPr lang="en-US" altLang="en-US"/>
              <a:t>CSF ZN stain and culture</a:t>
            </a:r>
          </a:p>
          <a:p>
            <a:r>
              <a:rPr lang="en-US" altLang="en-US"/>
              <a:t>PCR</a:t>
            </a:r>
          </a:p>
          <a:p>
            <a:r>
              <a:rPr lang="en-US" altLang="en-US"/>
              <a:t>Treatment: anti TB drugs for 1 year (4 for 2 months  then 2 for 10 months)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3E13B607-46AF-4CDD-8BF5-144F9DEB1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Take home messages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34525DE2-1735-4C4C-8F6A-969403D1F6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altLang="en-US" sz="2200"/>
              <a:t>Acute meningitis is a bacterial emergency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altLang="en-US" sz="2200"/>
          </a:p>
          <a:p>
            <a:pPr>
              <a:buFont typeface="Wingdings" panose="05000000000000000000" pitchFamily="2" charset="2"/>
              <a:buChar char="Ø"/>
            </a:pPr>
            <a:endParaRPr lang="en-AU" altLang="en-US" sz="2200"/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sz="2200"/>
              <a:t>Diagnosis and initiation of treatment relies heavily on clinical picture aided by lab. Tests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altLang="en-US" sz="2200"/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sz="2200"/>
              <a:t>Start antibiotics as quick as possible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altLang="en-US" sz="2200"/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sz="2200"/>
              <a:t>Avoid lumbar puncture in cases of increased ICP &gt; brain herniation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altLang="en-US" sz="2200"/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sz="2200"/>
              <a:t>Think of other causes also such as viral and fungal causes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altLang="en-US" sz="2200"/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sz="2200"/>
              <a:t>Do not hesitate to ask your seniors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3A6C14EB-3FFD-49C7-9B1B-899F8DDA4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33375"/>
            <a:ext cx="7772400" cy="442913"/>
          </a:xfrm>
        </p:spPr>
        <p:txBody>
          <a:bodyPr/>
          <a:lstStyle/>
          <a:p>
            <a:endParaRPr lang="ar-JO" altLang="en-US">
              <a:solidFill>
                <a:schemeClr val="tx1"/>
              </a:solidFill>
            </a:endParaRP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D9E9AF09-6EFC-4A22-A5EF-1B9A0FF1AD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288" y="981075"/>
            <a:ext cx="8748712" cy="5327650"/>
          </a:xfrm>
        </p:spPr>
        <p:txBody>
          <a:bodyPr/>
          <a:lstStyle/>
          <a:p>
            <a:endParaRPr lang="en-US" altLang="en-US"/>
          </a:p>
          <a:p>
            <a:pPr algn="ctr"/>
            <a:endParaRPr lang="en-US" altLang="en-US" sz="4400"/>
          </a:p>
          <a:p>
            <a:pPr algn="ctr"/>
            <a:endParaRPr lang="en-US" altLang="en-US" sz="4400"/>
          </a:p>
          <a:p>
            <a:pPr algn="ctr"/>
            <a:r>
              <a:rPr lang="en-US" altLang="en-US" sz="4400"/>
              <a:t>Any Questions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499A4B4E-3901-44A7-9B63-CF834014C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endParaRPr lang="ar-JO" altLang="en-US" sz="3200"/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0EFE9D79-137B-4798-9814-A784D834BA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229600" cy="5715000"/>
          </a:xfrm>
        </p:spPr>
        <p:txBody>
          <a:bodyPr/>
          <a:lstStyle/>
          <a:p>
            <a:pPr algn="ctr">
              <a:buFontTx/>
              <a:buNone/>
            </a:pPr>
            <a:endParaRPr lang="en-AU" altLang="en-US" sz="7200"/>
          </a:p>
          <a:p>
            <a:pPr algn="ctr">
              <a:buFontTx/>
              <a:buNone/>
            </a:pPr>
            <a:endParaRPr lang="en-AU" altLang="en-US" sz="7200"/>
          </a:p>
          <a:p>
            <a:pPr algn="ctr">
              <a:buFontTx/>
              <a:buNone/>
            </a:pPr>
            <a:r>
              <a:rPr lang="en-AU" altLang="en-US" sz="7200"/>
              <a:t>The end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79CE370-C404-48A8-8148-4793CFFB74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Bacterial Meningitis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D09544D-A629-45C1-9766-C1AE185603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981200"/>
            <a:ext cx="8534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3600" b="1">
                <a:solidFill>
                  <a:srgbClr val="FFFF00"/>
                </a:solidFill>
              </a:rPr>
              <a:t>In infants </a:t>
            </a:r>
            <a:r>
              <a:rPr lang="en-GB" altLang="en-US"/>
              <a:t>(Usually nonspecific symptoms):</a:t>
            </a:r>
          </a:p>
          <a:p>
            <a:endParaRPr lang="en-GB" altLang="en-US"/>
          </a:p>
          <a:p>
            <a:r>
              <a:rPr lang="en-GB" altLang="en-US"/>
              <a:t>Unwell, irritability and excessive crying, failure to thrive or feed, vomiting and fever.</a:t>
            </a:r>
          </a:p>
          <a:p>
            <a:endParaRPr lang="en-GB" altLang="en-US"/>
          </a:p>
          <a:p>
            <a:r>
              <a:rPr lang="en-GB" altLang="en-US"/>
              <a:t>Respiratory distress, apnea, cyanosis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8F71314-C11E-49DA-8E05-77092DA0A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Clinical picture / signs in adults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5456D6B3-5BCB-4BB0-BF00-8A2D43F391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endParaRPr lang="en-GB" altLang="en-US"/>
          </a:p>
          <a:p>
            <a:r>
              <a:rPr lang="en-GB" altLang="en-US"/>
              <a:t>2- Examination </a:t>
            </a:r>
          </a:p>
          <a:p>
            <a:r>
              <a:rPr lang="en-GB" altLang="en-US"/>
              <a:t>Kernig’s sign: Passive knee extension on flexed hip in supine patient elicits neck pain and hamstring resistance.</a:t>
            </a:r>
          </a:p>
          <a:p>
            <a:endParaRPr lang="en-GB" altLang="en-US"/>
          </a:p>
          <a:p>
            <a:r>
              <a:rPr lang="en-GB" altLang="en-US"/>
              <a:t>Brudzinski’s sign: Passive neck flexion is accompanied by involuntary flexion of both hips .</a:t>
            </a:r>
          </a:p>
          <a:p>
            <a:endParaRPr lang="en-GB" altLang="en-US"/>
          </a:p>
          <a:p>
            <a:pPr>
              <a:buFontTx/>
              <a:buNone/>
            </a:pPr>
            <a:endParaRPr lang="en-A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957FEFB-9E49-44AB-8E8E-1D9D3D331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Kernig’s sign</a:t>
            </a:r>
          </a:p>
        </p:txBody>
      </p:sp>
      <p:pic>
        <p:nvPicPr>
          <p:cNvPr id="13315" name="Content Placeholder 3" descr="http://www.wrongdiagnosis.com/bookimages/16/5466.1.png">
            <a:extLst>
              <a:ext uri="{FF2B5EF4-FFF2-40B4-BE49-F238E27FC236}">
                <a16:creationId xmlns:a16="http://schemas.microsoft.com/office/drawing/2014/main" id="{451A0F91-F393-4260-B27A-1393170E2888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"/>
          <a:stretch>
            <a:fillRect/>
          </a:stretch>
        </p:blipFill>
        <p:spPr>
          <a:xfrm>
            <a:off x="457200" y="1524000"/>
            <a:ext cx="7848600" cy="45116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C52D5942-12D6-492F-9ED3-30A082837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GB" altLang="en-US" sz="3200"/>
              <a:t>Brudzinski’s </a:t>
            </a:r>
            <a:r>
              <a:rPr lang="en-US" altLang="en-US" sz="3200"/>
              <a:t>sign</a:t>
            </a:r>
          </a:p>
        </p:txBody>
      </p:sp>
      <p:pic>
        <p:nvPicPr>
          <p:cNvPr id="15363" name="Content Placeholder 5" descr="http://www.wrongdiagnosis.com/bookimages/16/5384.1.png">
            <a:extLst>
              <a:ext uri="{FF2B5EF4-FFF2-40B4-BE49-F238E27FC236}">
                <a16:creationId xmlns:a16="http://schemas.microsoft.com/office/drawing/2014/main" id="{17DD98EA-56F5-4D3D-9D2E-348B921A5604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>
            <a:fillRect/>
          </a:stretch>
        </p:blipFill>
        <p:spPr>
          <a:xfrm>
            <a:off x="533400" y="1295400"/>
            <a:ext cx="8153400" cy="5181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538FF31C-BF3C-4E5D-AB0A-723972F1EF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3200"/>
              <a:t>Clinical picture / signs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D292367-5840-441E-BC91-89D755EB66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686800" cy="5410200"/>
          </a:xfrm>
        </p:spPr>
        <p:txBody>
          <a:bodyPr/>
          <a:lstStyle/>
          <a:p>
            <a:r>
              <a:rPr lang="en-GB" altLang="en-US"/>
              <a:t>Papilloedema: presents in only about 30-50% of meningitis patients with increased ICP; it takes at least several hours to develop.</a:t>
            </a:r>
          </a:p>
          <a:p>
            <a:endParaRPr lang="en-GB" altLang="en-US"/>
          </a:p>
          <a:p>
            <a:r>
              <a:rPr lang="en-GB" altLang="en-US"/>
              <a:t>Ptechial rash on skin: non blanching rash which are seen classically with </a:t>
            </a:r>
            <a:r>
              <a:rPr lang="en-GB" altLang="en-US" i="1"/>
              <a:t>N meningitidis;</a:t>
            </a:r>
            <a:r>
              <a:rPr lang="en-GB" altLang="en-US"/>
              <a:t> however, these also can sometimes occur with other bacterial and viral infections.</a:t>
            </a:r>
          </a:p>
          <a:p>
            <a:pPr>
              <a:buFontTx/>
              <a:buNone/>
            </a:pPr>
            <a:r>
              <a:rPr lang="en-GB" altLang="en-US"/>
              <a:t> </a:t>
            </a:r>
          </a:p>
          <a:p>
            <a:endParaRPr lang="en-GB" altLang="en-US"/>
          </a:p>
          <a:p>
            <a:pPr>
              <a:buFontTx/>
              <a:buNone/>
            </a:pPr>
            <a:endParaRPr lang="en-A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628BCE2FBAD340B56B2A0F64962C1C" ma:contentTypeVersion="5" ma:contentTypeDescription="Create a new document." ma:contentTypeScope="" ma:versionID="131883e42c113939174d959d81351c9f">
  <xsd:schema xmlns:xsd="http://www.w3.org/2001/XMLSchema" xmlns:xs="http://www.w3.org/2001/XMLSchema" xmlns:p="http://schemas.microsoft.com/office/2006/metadata/properties" xmlns:ns2="15cfeffd-ee9c-41ab-a5d7-1e72fc5efa65" targetNamespace="http://schemas.microsoft.com/office/2006/metadata/properties" ma:root="true" ma:fieldsID="2bbb2499c544d649ffceb038792b3fd6" ns2:_="">
    <xsd:import namespace="15cfeffd-ee9c-41ab-a5d7-1e72fc5efa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feffd-ee9c-41ab-a5d7-1e72fc5efa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17CE96-DDC4-440C-9BDB-F6F843C151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F98720-A5BC-42A9-8596-EC14A103181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5cfeffd-ee9c-41ab-a5d7-1e72fc5efa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6076</TotalTime>
  <Words>1880</Words>
  <Application>Microsoft Office PowerPoint</Application>
  <PresentationFormat>On-screen Show (4:3)</PresentationFormat>
  <Paragraphs>426</Paragraphs>
  <Slides>47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 Bacterial / Viral Meningitis </vt:lpstr>
      <vt:lpstr>Meningitis</vt:lpstr>
      <vt:lpstr>Meningitis  / Useful Anatomy</vt:lpstr>
      <vt:lpstr>Bacterial Meningitis</vt:lpstr>
      <vt:lpstr>Bacterial Meningitis</vt:lpstr>
      <vt:lpstr>Clinical picture / signs in adults</vt:lpstr>
      <vt:lpstr>Kernig’s sign</vt:lpstr>
      <vt:lpstr>Brudzinski’s sign</vt:lpstr>
      <vt:lpstr>Clinical picture / signs</vt:lpstr>
      <vt:lpstr>Papilloedema </vt:lpstr>
      <vt:lpstr>PowerPoint Presentation</vt:lpstr>
      <vt:lpstr>Clinical picture / signs</vt:lpstr>
      <vt:lpstr>Bacterial Meningitis</vt:lpstr>
      <vt:lpstr>Bacterial meningitis / causal organisms</vt:lpstr>
      <vt:lpstr>Bacterial meningitis / causal organisms</vt:lpstr>
      <vt:lpstr>Bacterial meningitis / causal organisms</vt:lpstr>
      <vt:lpstr>Bacterial meningitis / causal organisms</vt:lpstr>
      <vt:lpstr> Meningitis / Pathogenesis: </vt:lpstr>
      <vt:lpstr>Meningitis / pathogenesis</vt:lpstr>
      <vt:lpstr>Meningitis / pathogenesis</vt:lpstr>
      <vt:lpstr>Diagnosis </vt:lpstr>
      <vt:lpstr>Diagnosis </vt:lpstr>
      <vt:lpstr>Lumbar puncture</vt:lpstr>
      <vt:lpstr>PowerPoint Presentation</vt:lpstr>
      <vt:lpstr>LP tubes</vt:lpstr>
      <vt:lpstr>CSF findings</vt:lpstr>
      <vt:lpstr>Treatment </vt:lpstr>
      <vt:lpstr>Treatment </vt:lpstr>
      <vt:lpstr>Antibiotics</vt:lpstr>
      <vt:lpstr>Prophylaxis </vt:lpstr>
      <vt:lpstr>Prophylaxis </vt:lpstr>
      <vt:lpstr>PowerPoint Presentation</vt:lpstr>
      <vt:lpstr>PowerPoint Presentation</vt:lpstr>
      <vt:lpstr> Enteroviruses   </vt:lpstr>
      <vt:lpstr> Enteroviruses   </vt:lpstr>
      <vt:lpstr> Herpes simplex encephalitis   </vt:lpstr>
      <vt:lpstr> Herpes simplex encephalitis   </vt:lpstr>
      <vt:lpstr> Herpes simplex encephalitis   </vt:lpstr>
      <vt:lpstr> Herpes simplex encephalitis   </vt:lpstr>
      <vt:lpstr>PowerPoint Presentation</vt:lpstr>
      <vt:lpstr>Mumps </vt:lpstr>
      <vt:lpstr>Mumps </vt:lpstr>
      <vt:lpstr>Mumps </vt:lpstr>
      <vt:lpstr>Tuberculous meningitis </vt:lpstr>
      <vt:lpstr>Take home messages</vt:lpstr>
      <vt:lpstr>PowerPoint Presentation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Sojourn through the Land of Bad Bugs</dc:title>
  <dc:creator>Paul A. Gulig</dc:creator>
  <cp:lastModifiedBy>Sanabil Hassanat</cp:lastModifiedBy>
  <cp:revision>872</cp:revision>
  <dcterms:created xsi:type="dcterms:W3CDTF">2001-09-10T21:06:46Z</dcterms:created>
  <dcterms:modified xsi:type="dcterms:W3CDTF">2021-12-15T06:12:16Z</dcterms:modified>
</cp:coreProperties>
</file>