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4" r:id="rId2"/>
    <p:sldId id="287" r:id="rId3"/>
    <p:sldId id="289" r:id="rId4"/>
    <p:sldId id="290" r:id="rId5"/>
    <p:sldId id="292" r:id="rId6"/>
    <p:sldId id="279" r:id="rId7"/>
    <p:sldId id="280" r:id="rId8"/>
    <p:sldId id="282" r:id="rId9"/>
    <p:sldId id="283" r:id="rId10"/>
    <p:sldId id="257" r:id="rId11"/>
    <p:sldId id="258" r:id="rId12"/>
    <p:sldId id="259" r:id="rId13"/>
    <p:sldId id="260" r:id="rId14"/>
    <p:sldId id="261" r:id="rId15"/>
    <p:sldId id="262"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94291" autoAdjust="0"/>
  </p:normalViewPr>
  <p:slideViewPr>
    <p:cSldViewPr snapToGrid="0">
      <p:cViewPr varScale="1">
        <p:scale>
          <a:sx n="65" d="100"/>
          <a:sy n="65"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CB875-BC5F-46AC-A47C-371B848D7610}" type="datetimeFigureOut">
              <a:rPr lang="en-US" smtClean="0"/>
              <a:t>3/15/2022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02798-618A-4A2A-A76C-920F483E8AC9}" type="slidenum">
              <a:rPr lang="en-US" smtClean="0"/>
              <a:t>‹#›</a:t>
            </a:fld>
            <a:endParaRPr lang="en-US"/>
          </a:p>
        </p:txBody>
      </p:sp>
    </p:spTree>
    <p:extLst>
      <p:ext uri="{BB962C8B-B14F-4D97-AF65-F5344CB8AC3E}">
        <p14:creationId xmlns:p14="http://schemas.microsoft.com/office/powerpoint/2010/main" val="15904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صر نائب لصورة الشريحة 1">
            <a:extLst>
              <a:ext uri="{FF2B5EF4-FFF2-40B4-BE49-F238E27FC236}">
                <a16:creationId xmlns:a16="http://schemas.microsoft.com/office/drawing/2014/main" id="{42DF4294-CC7B-4ADE-AC33-36C27D2473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عنصر نائب للملاحظات 2">
            <a:extLst>
              <a:ext uri="{FF2B5EF4-FFF2-40B4-BE49-F238E27FC236}">
                <a16:creationId xmlns:a16="http://schemas.microsoft.com/office/drawing/2014/main" id="{EABC4039-82ED-4388-863E-66DB5176EA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x</a:t>
            </a:r>
            <a:endParaRPr lang="ar-SA" altLang="en-US"/>
          </a:p>
        </p:txBody>
      </p:sp>
      <p:sp>
        <p:nvSpPr>
          <p:cNvPr id="23556" name="عنصر نائب لرقم الشريحة 3">
            <a:extLst>
              <a:ext uri="{FF2B5EF4-FFF2-40B4-BE49-F238E27FC236}">
                <a16:creationId xmlns:a16="http://schemas.microsoft.com/office/drawing/2014/main" id="{906B396F-A2FB-4F6D-B2C5-9BCF1EAA0B8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F44E10-E0AB-4AA7-963A-0AFE3BD150E1}"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صر نائب لصورة الشريحة 1">
            <a:extLst>
              <a:ext uri="{FF2B5EF4-FFF2-40B4-BE49-F238E27FC236}">
                <a16:creationId xmlns:a16="http://schemas.microsoft.com/office/drawing/2014/main" id="{142C8F5E-24B0-4474-BB7C-FC3DE9CB39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عنصر نائب للملاحظات 2">
            <a:extLst>
              <a:ext uri="{FF2B5EF4-FFF2-40B4-BE49-F238E27FC236}">
                <a16:creationId xmlns:a16="http://schemas.microsoft.com/office/drawing/2014/main" id="{89634BFE-6CBD-4492-8F69-DAFCB7832F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x</a:t>
            </a:r>
            <a:endParaRPr lang="ar-SA" altLang="en-US"/>
          </a:p>
        </p:txBody>
      </p:sp>
      <p:sp>
        <p:nvSpPr>
          <p:cNvPr id="24580" name="عنصر نائب لرقم الشريحة 3">
            <a:extLst>
              <a:ext uri="{FF2B5EF4-FFF2-40B4-BE49-F238E27FC236}">
                <a16:creationId xmlns:a16="http://schemas.microsoft.com/office/drawing/2014/main" id="{F9EAE29E-C2CC-4327-8BD8-E4099035538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E0F21E-4D41-4D72-AAA5-D4819CDCBDF8}"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429AC-5F29-4A00-A67B-CAF5958180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10DC5D-33CF-4E09-B57C-4589EE0566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78EC65-F57C-4E21-8F91-1D1DC57CAC95}"/>
              </a:ext>
            </a:extLst>
          </p:cNvPr>
          <p:cNvSpPr>
            <a:spLocks noGrp="1"/>
          </p:cNvSpPr>
          <p:nvPr>
            <p:ph type="dt" sz="half" idx="10"/>
          </p:nvPr>
        </p:nvSpPr>
        <p:spPr/>
        <p:txBody>
          <a:bodyPr/>
          <a:lstStyle/>
          <a:p>
            <a:fld id="{773AB5A6-14A4-416A-A1B5-E2A5B19C7AC6}" type="datetimeFigureOut">
              <a:rPr lang="en-US" smtClean="0"/>
              <a:t>3/15/2022</a:t>
            </a:fld>
            <a:endParaRPr lang="en-US"/>
          </a:p>
        </p:txBody>
      </p:sp>
      <p:sp>
        <p:nvSpPr>
          <p:cNvPr id="5" name="Footer Placeholder 4">
            <a:extLst>
              <a:ext uri="{FF2B5EF4-FFF2-40B4-BE49-F238E27FC236}">
                <a16:creationId xmlns:a16="http://schemas.microsoft.com/office/drawing/2014/main" id="{90A8F6F3-7929-4BE2-BAA1-CB93C83DC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A6E2B-3525-4363-9D95-FBF1F86DFBC8}"/>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351001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329BA-04A2-4C47-96AA-CF41E4CFF9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DB000C-333D-4F8F-84FC-1000FBBB89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CF5F82-EC33-4454-814C-7903B0FB7017}"/>
              </a:ext>
            </a:extLst>
          </p:cNvPr>
          <p:cNvSpPr>
            <a:spLocks noGrp="1"/>
          </p:cNvSpPr>
          <p:nvPr>
            <p:ph type="dt" sz="half" idx="10"/>
          </p:nvPr>
        </p:nvSpPr>
        <p:spPr/>
        <p:txBody>
          <a:bodyPr/>
          <a:lstStyle/>
          <a:p>
            <a:fld id="{773AB5A6-14A4-416A-A1B5-E2A5B19C7AC6}" type="datetimeFigureOut">
              <a:rPr lang="en-US" smtClean="0"/>
              <a:t>3/15/2022</a:t>
            </a:fld>
            <a:endParaRPr lang="en-US"/>
          </a:p>
        </p:txBody>
      </p:sp>
      <p:sp>
        <p:nvSpPr>
          <p:cNvPr id="5" name="Footer Placeholder 4">
            <a:extLst>
              <a:ext uri="{FF2B5EF4-FFF2-40B4-BE49-F238E27FC236}">
                <a16:creationId xmlns:a16="http://schemas.microsoft.com/office/drawing/2014/main" id="{0249ECAA-542F-497F-B23D-AF321B925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D001A-1D1E-41DD-8531-3239BD9AF423}"/>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3417111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682322-92C9-4EEC-B707-3FDD51E2F2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867230-9D45-42A1-BF10-5B2E20226E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16CEF-FAC7-456D-8E2A-39AA438ED3EE}"/>
              </a:ext>
            </a:extLst>
          </p:cNvPr>
          <p:cNvSpPr>
            <a:spLocks noGrp="1"/>
          </p:cNvSpPr>
          <p:nvPr>
            <p:ph type="dt" sz="half" idx="10"/>
          </p:nvPr>
        </p:nvSpPr>
        <p:spPr/>
        <p:txBody>
          <a:bodyPr/>
          <a:lstStyle/>
          <a:p>
            <a:fld id="{773AB5A6-14A4-416A-A1B5-E2A5B19C7AC6}" type="datetimeFigureOut">
              <a:rPr lang="en-US" smtClean="0"/>
              <a:t>3/15/2022</a:t>
            </a:fld>
            <a:endParaRPr lang="en-US"/>
          </a:p>
        </p:txBody>
      </p:sp>
      <p:sp>
        <p:nvSpPr>
          <p:cNvPr id="5" name="Footer Placeholder 4">
            <a:extLst>
              <a:ext uri="{FF2B5EF4-FFF2-40B4-BE49-F238E27FC236}">
                <a16:creationId xmlns:a16="http://schemas.microsoft.com/office/drawing/2014/main" id="{71B215CE-964B-434C-BCC9-57F873B62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C39A3-49D6-498A-B0B8-DDB95AFCB3BA}"/>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147529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29A5-A655-4BC1-B6E6-5196A653CA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80041F-2DB9-42AD-B1A7-52685C69BB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15026F-2716-4073-959B-A6160ED237FC}"/>
              </a:ext>
            </a:extLst>
          </p:cNvPr>
          <p:cNvSpPr>
            <a:spLocks noGrp="1"/>
          </p:cNvSpPr>
          <p:nvPr>
            <p:ph type="dt" sz="half" idx="10"/>
          </p:nvPr>
        </p:nvSpPr>
        <p:spPr/>
        <p:txBody>
          <a:bodyPr/>
          <a:lstStyle/>
          <a:p>
            <a:fld id="{773AB5A6-14A4-416A-A1B5-E2A5B19C7AC6}" type="datetimeFigureOut">
              <a:rPr lang="en-US" smtClean="0"/>
              <a:t>3/15/2022</a:t>
            </a:fld>
            <a:endParaRPr lang="en-US"/>
          </a:p>
        </p:txBody>
      </p:sp>
      <p:sp>
        <p:nvSpPr>
          <p:cNvPr id="5" name="Footer Placeholder 4">
            <a:extLst>
              <a:ext uri="{FF2B5EF4-FFF2-40B4-BE49-F238E27FC236}">
                <a16:creationId xmlns:a16="http://schemas.microsoft.com/office/drawing/2014/main" id="{66BC5D62-914A-42FD-85CC-F7D4CCAF2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D598E-E3C4-4D24-B4A5-D696928B42CE}"/>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214105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995B-FCD3-4403-908A-BAD502CF17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1F5ED9-AECA-40C1-B6BD-E1FDA47AF9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EDBAA8-7D39-44E3-9DB2-4115D7108E3D}"/>
              </a:ext>
            </a:extLst>
          </p:cNvPr>
          <p:cNvSpPr>
            <a:spLocks noGrp="1"/>
          </p:cNvSpPr>
          <p:nvPr>
            <p:ph type="dt" sz="half" idx="10"/>
          </p:nvPr>
        </p:nvSpPr>
        <p:spPr/>
        <p:txBody>
          <a:bodyPr/>
          <a:lstStyle/>
          <a:p>
            <a:fld id="{773AB5A6-14A4-416A-A1B5-E2A5B19C7AC6}" type="datetimeFigureOut">
              <a:rPr lang="en-US" smtClean="0"/>
              <a:t>3/15/2022</a:t>
            </a:fld>
            <a:endParaRPr lang="en-US"/>
          </a:p>
        </p:txBody>
      </p:sp>
      <p:sp>
        <p:nvSpPr>
          <p:cNvPr id="5" name="Footer Placeholder 4">
            <a:extLst>
              <a:ext uri="{FF2B5EF4-FFF2-40B4-BE49-F238E27FC236}">
                <a16:creationId xmlns:a16="http://schemas.microsoft.com/office/drawing/2014/main" id="{5B354D50-B185-4644-BFBF-5F0818931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BD2BC-799D-445C-983F-557E1EABEAD4}"/>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4191547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8D9EB-CF0C-4D90-B37F-CB76770E3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3E264A-8343-487E-A085-72B3F46467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366ED9-51E6-4168-AFB2-00A976184B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F90512-DBCF-4BAE-8CBD-76965881028A}"/>
              </a:ext>
            </a:extLst>
          </p:cNvPr>
          <p:cNvSpPr>
            <a:spLocks noGrp="1"/>
          </p:cNvSpPr>
          <p:nvPr>
            <p:ph type="dt" sz="half" idx="10"/>
          </p:nvPr>
        </p:nvSpPr>
        <p:spPr/>
        <p:txBody>
          <a:bodyPr/>
          <a:lstStyle/>
          <a:p>
            <a:fld id="{773AB5A6-14A4-416A-A1B5-E2A5B19C7AC6}" type="datetimeFigureOut">
              <a:rPr lang="en-US" smtClean="0"/>
              <a:t>3/15/2022</a:t>
            </a:fld>
            <a:endParaRPr lang="en-US"/>
          </a:p>
        </p:txBody>
      </p:sp>
      <p:sp>
        <p:nvSpPr>
          <p:cNvPr id="6" name="Footer Placeholder 5">
            <a:extLst>
              <a:ext uri="{FF2B5EF4-FFF2-40B4-BE49-F238E27FC236}">
                <a16:creationId xmlns:a16="http://schemas.microsoft.com/office/drawing/2014/main" id="{39AE9D16-8DA8-46D4-B523-12C5EBFC9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8768B2-C030-4DFF-B7D2-1954C85F63C5}"/>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392877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DE84-6507-4E94-A06A-7C61350A1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7CA882-4544-466C-A163-15EC841C1A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7998E1-62D1-4CF0-80E5-64175146F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D7F16A-CE02-4582-9BF2-2778082883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87DB37-B45A-40C0-8D9B-DA8478DA76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4B176A-476A-42C0-85B2-C3195138AEB2}"/>
              </a:ext>
            </a:extLst>
          </p:cNvPr>
          <p:cNvSpPr>
            <a:spLocks noGrp="1"/>
          </p:cNvSpPr>
          <p:nvPr>
            <p:ph type="dt" sz="half" idx="10"/>
          </p:nvPr>
        </p:nvSpPr>
        <p:spPr/>
        <p:txBody>
          <a:bodyPr/>
          <a:lstStyle/>
          <a:p>
            <a:fld id="{773AB5A6-14A4-416A-A1B5-E2A5B19C7AC6}" type="datetimeFigureOut">
              <a:rPr lang="en-US" smtClean="0"/>
              <a:t>3/15/2022</a:t>
            </a:fld>
            <a:endParaRPr lang="en-US"/>
          </a:p>
        </p:txBody>
      </p:sp>
      <p:sp>
        <p:nvSpPr>
          <p:cNvPr id="8" name="Footer Placeholder 7">
            <a:extLst>
              <a:ext uri="{FF2B5EF4-FFF2-40B4-BE49-F238E27FC236}">
                <a16:creationId xmlns:a16="http://schemas.microsoft.com/office/drawing/2014/main" id="{338BC128-491C-46CE-A27C-3D662DD642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D6254D-7771-4549-86A4-9910474761A5}"/>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44687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ABBB9-7E04-47B0-9643-6942A5BBB7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011B91-2454-4EDF-9AD1-6BAF40D2FE6D}"/>
              </a:ext>
            </a:extLst>
          </p:cNvPr>
          <p:cNvSpPr>
            <a:spLocks noGrp="1"/>
          </p:cNvSpPr>
          <p:nvPr>
            <p:ph type="dt" sz="half" idx="10"/>
          </p:nvPr>
        </p:nvSpPr>
        <p:spPr/>
        <p:txBody>
          <a:bodyPr/>
          <a:lstStyle/>
          <a:p>
            <a:fld id="{773AB5A6-14A4-416A-A1B5-E2A5B19C7AC6}" type="datetimeFigureOut">
              <a:rPr lang="en-US" smtClean="0"/>
              <a:t>3/15/2022</a:t>
            </a:fld>
            <a:endParaRPr lang="en-US"/>
          </a:p>
        </p:txBody>
      </p:sp>
      <p:sp>
        <p:nvSpPr>
          <p:cNvPr id="4" name="Footer Placeholder 3">
            <a:extLst>
              <a:ext uri="{FF2B5EF4-FFF2-40B4-BE49-F238E27FC236}">
                <a16:creationId xmlns:a16="http://schemas.microsoft.com/office/drawing/2014/main" id="{3DB4EDD2-6605-4DCD-9764-BCF42E8A06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06568D-6BEE-439A-A819-6DE0A06FEB55}"/>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1348838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32F1AD-BF5C-4FE8-98C4-03763191D4F5}"/>
              </a:ext>
            </a:extLst>
          </p:cNvPr>
          <p:cNvSpPr>
            <a:spLocks noGrp="1"/>
          </p:cNvSpPr>
          <p:nvPr>
            <p:ph type="dt" sz="half" idx="10"/>
          </p:nvPr>
        </p:nvSpPr>
        <p:spPr/>
        <p:txBody>
          <a:bodyPr/>
          <a:lstStyle/>
          <a:p>
            <a:fld id="{773AB5A6-14A4-416A-A1B5-E2A5B19C7AC6}" type="datetimeFigureOut">
              <a:rPr lang="en-US" smtClean="0"/>
              <a:t>3/15/2022</a:t>
            </a:fld>
            <a:endParaRPr lang="en-US"/>
          </a:p>
        </p:txBody>
      </p:sp>
      <p:sp>
        <p:nvSpPr>
          <p:cNvPr id="3" name="Footer Placeholder 2">
            <a:extLst>
              <a:ext uri="{FF2B5EF4-FFF2-40B4-BE49-F238E27FC236}">
                <a16:creationId xmlns:a16="http://schemas.microsoft.com/office/drawing/2014/main" id="{E5E0F426-1D02-4CBD-969A-C0B1F6303B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9BD728-FEBF-4027-9A62-E73BB8951876}"/>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339870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1260-B267-4824-B5EB-4742842BF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69C6FA-F3F8-42EB-9095-9DECCA0257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679A80-5BD3-47CB-A108-F142D267B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E1AABF-69D7-4B4C-B7DF-E5575D453EA0}"/>
              </a:ext>
            </a:extLst>
          </p:cNvPr>
          <p:cNvSpPr>
            <a:spLocks noGrp="1"/>
          </p:cNvSpPr>
          <p:nvPr>
            <p:ph type="dt" sz="half" idx="10"/>
          </p:nvPr>
        </p:nvSpPr>
        <p:spPr/>
        <p:txBody>
          <a:bodyPr/>
          <a:lstStyle/>
          <a:p>
            <a:fld id="{773AB5A6-14A4-416A-A1B5-E2A5B19C7AC6}" type="datetimeFigureOut">
              <a:rPr lang="en-US" smtClean="0"/>
              <a:t>3/15/2022</a:t>
            </a:fld>
            <a:endParaRPr lang="en-US"/>
          </a:p>
        </p:txBody>
      </p:sp>
      <p:sp>
        <p:nvSpPr>
          <p:cNvPr id="6" name="Footer Placeholder 5">
            <a:extLst>
              <a:ext uri="{FF2B5EF4-FFF2-40B4-BE49-F238E27FC236}">
                <a16:creationId xmlns:a16="http://schemas.microsoft.com/office/drawing/2014/main" id="{E306B04D-3A86-429A-8CE0-C0CA093EF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6C6F0C-6DAD-4A7A-AD3E-92E3B8475717}"/>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29589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DCDC-9FC7-4D83-8647-DA1C8B2F6C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701B5B-EB98-4D8A-8197-0018B6C1AA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97B271-103D-4C95-9639-DBD51549F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BC5C3-D9C4-420A-9838-8140C8DF5815}"/>
              </a:ext>
            </a:extLst>
          </p:cNvPr>
          <p:cNvSpPr>
            <a:spLocks noGrp="1"/>
          </p:cNvSpPr>
          <p:nvPr>
            <p:ph type="dt" sz="half" idx="10"/>
          </p:nvPr>
        </p:nvSpPr>
        <p:spPr/>
        <p:txBody>
          <a:bodyPr/>
          <a:lstStyle/>
          <a:p>
            <a:fld id="{773AB5A6-14A4-416A-A1B5-E2A5B19C7AC6}" type="datetimeFigureOut">
              <a:rPr lang="en-US" smtClean="0"/>
              <a:t>3/15/2022</a:t>
            </a:fld>
            <a:endParaRPr lang="en-US"/>
          </a:p>
        </p:txBody>
      </p:sp>
      <p:sp>
        <p:nvSpPr>
          <p:cNvPr id="6" name="Footer Placeholder 5">
            <a:extLst>
              <a:ext uri="{FF2B5EF4-FFF2-40B4-BE49-F238E27FC236}">
                <a16:creationId xmlns:a16="http://schemas.microsoft.com/office/drawing/2014/main" id="{0D8C3FC2-E46F-4EC7-BB42-54DAC0077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90D05-4613-4890-994E-D9F6BE508E95}"/>
              </a:ext>
            </a:extLst>
          </p:cNvPr>
          <p:cNvSpPr>
            <a:spLocks noGrp="1"/>
          </p:cNvSpPr>
          <p:nvPr>
            <p:ph type="sldNum" sz="quarter" idx="12"/>
          </p:nvPr>
        </p:nvSpPr>
        <p:spPr/>
        <p:txBody>
          <a:bodyPr/>
          <a:lstStyle/>
          <a:p>
            <a:fld id="{C6C128A9-E4BB-41C0-99E4-632911A90470}" type="slidenum">
              <a:rPr lang="en-US" smtClean="0"/>
              <a:t>‹#›</a:t>
            </a:fld>
            <a:endParaRPr lang="en-US"/>
          </a:p>
        </p:txBody>
      </p:sp>
    </p:spTree>
    <p:extLst>
      <p:ext uri="{BB962C8B-B14F-4D97-AF65-F5344CB8AC3E}">
        <p14:creationId xmlns:p14="http://schemas.microsoft.com/office/powerpoint/2010/main" val="33729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CC89A4-F5BB-43BC-8656-A76E64B7E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011C92-6A89-42B2-854F-3DAE00CB14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91F63-F905-463E-B628-DCAB230377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AB5A6-14A4-416A-A1B5-E2A5B19C7AC6}" type="datetimeFigureOut">
              <a:rPr lang="en-US" smtClean="0"/>
              <a:t>3/15/2022</a:t>
            </a:fld>
            <a:endParaRPr lang="en-US"/>
          </a:p>
        </p:txBody>
      </p:sp>
      <p:sp>
        <p:nvSpPr>
          <p:cNvPr id="5" name="Footer Placeholder 4">
            <a:extLst>
              <a:ext uri="{FF2B5EF4-FFF2-40B4-BE49-F238E27FC236}">
                <a16:creationId xmlns:a16="http://schemas.microsoft.com/office/drawing/2014/main" id="{5D54A5B6-8E5E-48F1-8B11-EA9841DACE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A8D904-81EA-45C1-B4B7-FA41FF1C49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128A9-E4BB-41C0-99E4-632911A90470}" type="slidenum">
              <a:rPr lang="en-US" smtClean="0"/>
              <a:t>‹#›</a:t>
            </a:fld>
            <a:endParaRPr lang="en-US"/>
          </a:p>
        </p:txBody>
      </p:sp>
    </p:spTree>
    <p:extLst>
      <p:ext uri="{BB962C8B-B14F-4D97-AF65-F5344CB8AC3E}">
        <p14:creationId xmlns:p14="http://schemas.microsoft.com/office/powerpoint/2010/main" val="376606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217825-418A-4356-A394-74AB36982854}"/>
              </a:ext>
            </a:extLst>
          </p:cNvPr>
          <p:cNvSpPr>
            <a:spLocks noGrp="1"/>
          </p:cNvSpPr>
          <p:nvPr>
            <p:ph type="title"/>
          </p:nvPr>
        </p:nvSpPr>
        <p:spPr>
          <a:xfrm>
            <a:off x="395748" y="557714"/>
            <a:ext cx="11400504" cy="2642685"/>
          </a:xfrm>
          <a:solidFill>
            <a:schemeClr val="bg1"/>
          </a:solidFill>
        </p:spPr>
        <p:txBody>
          <a:bodyPr rtlCol="0">
            <a:noAutofit/>
          </a:bodyPr>
          <a:lstStyle/>
          <a:p>
            <a:pPr algn="ctr">
              <a:defRPr/>
            </a:pPr>
            <a:r>
              <a:rPr lang="en-US" sz="5400" b="1" dirty="0">
                <a:solidFill>
                  <a:srgbClr val="00B0F0"/>
                </a:solidFill>
              </a:rPr>
              <a:t>Group B </a:t>
            </a:r>
            <a:r>
              <a:rPr lang="en-US" sz="5400" b="1" i="1" dirty="0">
                <a:solidFill>
                  <a:srgbClr val="00B0F0"/>
                </a:solidFill>
              </a:rPr>
              <a:t>Streptococci </a:t>
            </a:r>
            <a:r>
              <a:rPr lang="en-US" sz="5400" b="1" dirty="0">
                <a:solidFill>
                  <a:srgbClr val="00B0F0"/>
                </a:solidFill>
              </a:rPr>
              <a:t>(GBS) </a:t>
            </a:r>
            <a:br>
              <a:rPr lang="en-US" sz="5400" b="1" dirty="0"/>
            </a:br>
            <a:r>
              <a:rPr lang="en-US" sz="5400" b="1" dirty="0">
                <a:solidFill>
                  <a:srgbClr val="FF0000"/>
                </a:solidFill>
              </a:rPr>
              <a:t>Leprosy</a:t>
            </a:r>
            <a:br>
              <a:rPr lang="en-US" sz="5400" b="1" dirty="0"/>
            </a:br>
            <a:r>
              <a:rPr lang="en-US" sz="5400" b="1" dirty="0">
                <a:solidFill>
                  <a:schemeClr val="accent5">
                    <a:lumMod val="50000"/>
                  </a:schemeClr>
                </a:solidFill>
              </a:rPr>
              <a:t>Rabies</a:t>
            </a:r>
            <a:br>
              <a:rPr lang="en-US" sz="5400" b="1" dirty="0">
                <a:solidFill>
                  <a:schemeClr val="accent5">
                    <a:lumMod val="50000"/>
                  </a:schemeClr>
                </a:solidFill>
              </a:rPr>
            </a:br>
            <a:r>
              <a:rPr lang="en-US" sz="3600" b="1" dirty="0">
                <a:solidFill>
                  <a:schemeClr val="accent5">
                    <a:lumMod val="50000"/>
                  </a:schemeClr>
                </a:solidFill>
              </a:rPr>
              <a:t>2021-2022</a:t>
            </a:r>
            <a:endParaRPr lang="en-US" sz="5400" b="1" dirty="0"/>
          </a:p>
        </p:txBody>
      </p:sp>
      <p:sp>
        <p:nvSpPr>
          <p:cNvPr id="2" name="Rectangle 1">
            <a:extLst>
              <a:ext uri="{FF2B5EF4-FFF2-40B4-BE49-F238E27FC236}">
                <a16:creationId xmlns:a16="http://schemas.microsoft.com/office/drawing/2014/main" id="{BECD8958-C5DA-48FD-8E3F-A2CF8A6D7B0F}"/>
              </a:ext>
            </a:extLst>
          </p:cNvPr>
          <p:cNvSpPr/>
          <p:nvPr/>
        </p:nvSpPr>
        <p:spPr>
          <a:xfrm>
            <a:off x="3222361" y="4510021"/>
            <a:ext cx="5747279" cy="1569660"/>
          </a:xfrm>
          <a:prstGeom prst="rect">
            <a:avLst/>
          </a:prstGeom>
        </p:spPr>
        <p:txBody>
          <a:bodyPr wrap="none">
            <a:spAutoFit/>
          </a:bodyPr>
          <a:lstStyle/>
          <a:p>
            <a:pPr algn="ctr">
              <a:defRPr/>
            </a:pPr>
            <a:r>
              <a:rPr lang="en-US" sz="2400" dirty="0"/>
              <a:t>Dr. Mohammad </a:t>
            </a:r>
            <a:r>
              <a:rPr lang="en-US" sz="2400" dirty="0" err="1"/>
              <a:t>Odaibat</a:t>
            </a:r>
            <a:r>
              <a:rPr lang="en-US" sz="2400" dirty="0"/>
              <a:t> </a:t>
            </a:r>
          </a:p>
          <a:p>
            <a:pPr algn="ctr">
              <a:defRPr/>
            </a:pPr>
            <a:r>
              <a:rPr lang="en-US" sz="2400" dirty="0"/>
              <a:t>Department of Microbiology and Pathology</a:t>
            </a:r>
          </a:p>
          <a:p>
            <a:pPr algn="ctr">
              <a:defRPr/>
            </a:pPr>
            <a:r>
              <a:rPr lang="en-US" sz="2400" dirty="0"/>
              <a:t>Mutah University</a:t>
            </a:r>
          </a:p>
          <a:p>
            <a:pPr algn="ctr">
              <a:defRPr/>
            </a:pPr>
            <a:r>
              <a:rPr lang="en-US" sz="2400" dirty="0"/>
              <a:t>Faculty of Medicine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93833-5070-46B0-A22D-90ED294993E1}"/>
              </a:ext>
            </a:extLst>
          </p:cNvPr>
          <p:cNvSpPr>
            <a:spLocks noGrp="1"/>
          </p:cNvSpPr>
          <p:nvPr>
            <p:ph type="title"/>
          </p:nvPr>
        </p:nvSpPr>
        <p:spPr>
          <a:xfrm>
            <a:off x="297872" y="171161"/>
            <a:ext cx="4537364" cy="743239"/>
          </a:xfrm>
        </p:spPr>
        <p:txBody>
          <a:bodyPr>
            <a:normAutofit/>
          </a:bodyPr>
          <a:lstStyle/>
          <a:p>
            <a:r>
              <a:rPr lang="en-US" sz="4000" b="1" dirty="0">
                <a:solidFill>
                  <a:srgbClr val="FF0000"/>
                </a:solidFill>
              </a:rPr>
              <a:t>Diagnosis of Leprosy</a:t>
            </a:r>
          </a:p>
        </p:txBody>
      </p:sp>
      <p:sp>
        <p:nvSpPr>
          <p:cNvPr id="3" name="Content Placeholder 2">
            <a:extLst>
              <a:ext uri="{FF2B5EF4-FFF2-40B4-BE49-F238E27FC236}">
                <a16:creationId xmlns:a16="http://schemas.microsoft.com/office/drawing/2014/main" id="{D8089F46-21BC-4967-8ED2-5FA072A335C0}"/>
              </a:ext>
            </a:extLst>
          </p:cNvPr>
          <p:cNvSpPr>
            <a:spLocks noGrp="1"/>
          </p:cNvSpPr>
          <p:nvPr>
            <p:ph idx="1"/>
          </p:nvPr>
        </p:nvSpPr>
        <p:spPr>
          <a:xfrm>
            <a:off x="394854" y="914399"/>
            <a:ext cx="10515600" cy="5772439"/>
          </a:xfrm>
        </p:spPr>
        <p:txBody>
          <a:bodyPr>
            <a:normAutofit/>
          </a:bodyPr>
          <a:lstStyle/>
          <a:p>
            <a:pPr marL="0" lvl="0" indent="0">
              <a:buNone/>
            </a:pPr>
            <a:r>
              <a:rPr lang="en-US" b="1" dirty="0">
                <a:solidFill>
                  <a:srgbClr val="7030A0"/>
                </a:solidFill>
              </a:rPr>
              <a:t>HISTORY</a:t>
            </a:r>
          </a:p>
          <a:p>
            <a:pPr lvl="0"/>
            <a:r>
              <a:rPr lang="en-US" dirty="0"/>
              <a:t> </a:t>
            </a:r>
            <a:r>
              <a:rPr lang="en-US" sz="2400" dirty="0"/>
              <a:t>Leprosy or Hansen’s disease. </a:t>
            </a:r>
          </a:p>
          <a:p>
            <a:pPr lvl="0"/>
            <a:r>
              <a:rPr lang="en-US" sz="2400" dirty="0"/>
              <a:t>Discovered in 1873 by G. Hansen.</a:t>
            </a:r>
          </a:p>
          <a:p>
            <a:pPr marL="0" indent="0">
              <a:buNone/>
            </a:pPr>
            <a:endParaRPr lang="en-US" dirty="0"/>
          </a:p>
          <a:p>
            <a:pPr marL="0" indent="0">
              <a:buNone/>
            </a:pPr>
            <a:r>
              <a:rPr lang="en-US" b="1" dirty="0">
                <a:solidFill>
                  <a:srgbClr val="7030A0"/>
                </a:solidFill>
              </a:rPr>
              <a:t>Lab Diagnosis Overview:</a:t>
            </a:r>
          </a:p>
          <a:p>
            <a:pPr marL="971550" lvl="1" indent="-514350">
              <a:buFont typeface="+mj-lt"/>
              <a:buAutoNum type="arabicPeriod"/>
            </a:pPr>
            <a:r>
              <a:rPr lang="en-US" dirty="0"/>
              <a:t>Specimens.</a:t>
            </a:r>
          </a:p>
          <a:p>
            <a:pPr marL="971550" lvl="1" indent="-514350">
              <a:buFont typeface="+mj-lt"/>
              <a:buAutoNum type="arabicPeriod"/>
            </a:pPr>
            <a:r>
              <a:rPr lang="en-US" dirty="0"/>
              <a:t>Acid fast staining.</a:t>
            </a:r>
          </a:p>
          <a:p>
            <a:pPr marL="971550" lvl="1" indent="-514350">
              <a:buFont typeface="+mj-lt"/>
              <a:buAutoNum type="arabicPeriod"/>
            </a:pPr>
            <a:r>
              <a:rPr lang="en-US" dirty="0"/>
              <a:t>Skin and nerve biopsy.</a:t>
            </a:r>
          </a:p>
          <a:p>
            <a:pPr marL="971550" lvl="1" indent="-514350">
              <a:buFont typeface="+mj-lt"/>
              <a:buAutoNum type="arabicPeriod"/>
            </a:pPr>
            <a:r>
              <a:rPr lang="en-US" dirty="0"/>
              <a:t>Animal inoculation.</a:t>
            </a:r>
          </a:p>
          <a:p>
            <a:pPr marL="971550" lvl="1" indent="-514350">
              <a:buFont typeface="+mj-lt"/>
              <a:buAutoNum type="arabicPeriod"/>
            </a:pPr>
            <a:r>
              <a:rPr lang="en-US" dirty="0"/>
              <a:t>Lepromin test.</a:t>
            </a:r>
          </a:p>
          <a:p>
            <a:pPr marL="971550" lvl="1" indent="-514350">
              <a:buFont typeface="+mj-lt"/>
              <a:buAutoNum type="arabicPeriod"/>
            </a:pPr>
            <a:r>
              <a:rPr lang="en-US" dirty="0"/>
              <a:t>PCR</a:t>
            </a:r>
          </a:p>
          <a:p>
            <a:pPr marL="971550" lvl="1" indent="-514350">
              <a:buFont typeface="+mj-lt"/>
              <a:buAutoNum type="arabicPeriod"/>
            </a:pPr>
            <a:r>
              <a:rPr lang="en-US" dirty="0"/>
              <a:t>Serodiagnosis.</a:t>
            </a:r>
          </a:p>
          <a:p>
            <a:pPr lvl="0"/>
            <a:endParaRPr lang="en-US" sz="2400" dirty="0"/>
          </a:p>
          <a:p>
            <a:endParaRPr lang="en-US" dirty="0"/>
          </a:p>
        </p:txBody>
      </p:sp>
    </p:spTree>
    <p:extLst>
      <p:ext uri="{BB962C8B-B14F-4D97-AF65-F5344CB8AC3E}">
        <p14:creationId xmlns:p14="http://schemas.microsoft.com/office/powerpoint/2010/main" val="193555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70A019-8171-4696-B5AF-2B32230E23E2}"/>
              </a:ext>
            </a:extLst>
          </p:cNvPr>
          <p:cNvSpPr>
            <a:spLocks noGrp="1"/>
          </p:cNvSpPr>
          <p:nvPr>
            <p:ph idx="1"/>
          </p:nvPr>
        </p:nvSpPr>
        <p:spPr>
          <a:xfrm>
            <a:off x="297872" y="994352"/>
            <a:ext cx="10515600" cy="4351338"/>
          </a:xfrm>
        </p:spPr>
        <p:txBody>
          <a:bodyPr/>
          <a:lstStyle/>
          <a:p>
            <a:pPr marL="0" indent="0">
              <a:buNone/>
            </a:pPr>
            <a:r>
              <a:rPr lang="en-US" b="1" dirty="0">
                <a:solidFill>
                  <a:srgbClr val="7030A0"/>
                </a:solidFill>
              </a:rPr>
              <a:t>SPECIMENS</a:t>
            </a:r>
            <a:r>
              <a:rPr lang="en-US" dirty="0"/>
              <a:t>:</a:t>
            </a:r>
          </a:p>
          <a:p>
            <a:pPr marL="971550" lvl="1" indent="-514350">
              <a:buFont typeface="+mj-lt"/>
              <a:buAutoNum type="arabicPeriod"/>
            </a:pPr>
            <a:r>
              <a:rPr lang="en-US" dirty="0"/>
              <a:t>Nasal mucosa.</a:t>
            </a:r>
          </a:p>
          <a:p>
            <a:pPr marL="971550" lvl="1" indent="-514350">
              <a:buFont typeface="+mj-lt"/>
              <a:buAutoNum type="arabicPeriod"/>
            </a:pPr>
            <a:r>
              <a:rPr lang="en-US" dirty="0"/>
              <a:t>Skin: active edges of the patches </a:t>
            </a:r>
          </a:p>
          <a:p>
            <a:pPr marL="971550" lvl="1" indent="-514350">
              <a:buFont typeface="+mj-lt"/>
              <a:buAutoNum type="arabicPeriod"/>
            </a:pPr>
            <a:r>
              <a:rPr lang="en-US" dirty="0"/>
              <a:t>Nerve biopsy: from thickened nerves</a:t>
            </a:r>
          </a:p>
          <a:p>
            <a:pPr marL="457200" lvl="1" indent="0">
              <a:buNone/>
            </a:pPr>
            <a:endParaRPr lang="en-US" dirty="0"/>
          </a:p>
          <a:p>
            <a:pPr marL="0" lvl="1" indent="0">
              <a:buNone/>
            </a:pPr>
            <a:r>
              <a:rPr lang="en-US" sz="2800" b="1" dirty="0">
                <a:solidFill>
                  <a:srgbClr val="7030A0"/>
                </a:solidFill>
              </a:rPr>
              <a:t>Acid Fast Staining </a:t>
            </a:r>
            <a:endParaRPr lang="en-US" dirty="0">
              <a:sym typeface="Symbol" panose="05050102010706020507" pitchFamily="18" charset="2"/>
            </a:endParaRPr>
          </a:p>
          <a:p>
            <a:pPr marL="800100" lvl="2" indent="-342900"/>
            <a:r>
              <a:rPr lang="en-US" dirty="0" err="1"/>
              <a:t>Ziehl-Neelson</a:t>
            </a:r>
            <a:r>
              <a:rPr lang="en-US" dirty="0"/>
              <a:t> method: confirm the diagnosis of lepromatous leprosy.</a:t>
            </a:r>
          </a:p>
          <a:p>
            <a:pPr marL="971550" lvl="1" indent="-514350">
              <a:buFont typeface="+mj-lt"/>
              <a:buAutoNum type="arabicPeriod"/>
            </a:pPr>
            <a:endParaRPr lang="en-US" dirty="0"/>
          </a:p>
          <a:p>
            <a:pPr marL="457200" lvl="1" indent="0">
              <a:buNone/>
            </a:pPr>
            <a:endParaRPr lang="en-US" b="1" dirty="0"/>
          </a:p>
        </p:txBody>
      </p:sp>
      <p:sp>
        <p:nvSpPr>
          <p:cNvPr id="4" name="Title 1">
            <a:extLst>
              <a:ext uri="{FF2B5EF4-FFF2-40B4-BE49-F238E27FC236}">
                <a16:creationId xmlns:a16="http://schemas.microsoft.com/office/drawing/2014/main" id="{0EE7FAD4-7D1B-4CFC-9073-ADDF98985F82}"/>
              </a:ext>
            </a:extLst>
          </p:cNvPr>
          <p:cNvSpPr>
            <a:spLocks noGrp="1"/>
          </p:cNvSpPr>
          <p:nvPr>
            <p:ph type="title"/>
          </p:nvPr>
        </p:nvSpPr>
        <p:spPr>
          <a:xfrm>
            <a:off x="297872" y="171161"/>
            <a:ext cx="4537364" cy="743239"/>
          </a:xfrm>
        </p:spPr>
        <p:txBody>
          <a:bodyPr>
            <a:normAutofit/>
          </a:bodyPr>
          <a:lstStyle/>
          <a:p>
            <a:r>
              <a:rPr lang="en-US" sz="4000" b="1" dirty="0">
                <a:solidFill>
                  <a:srgbClr val="FF0000"/>
                </a:solidFill>
              </a:rPr>
              <a:t>Diagnosis of Leprosy</a:t>
            </a:r>
          </a:p>
        </p:txBody>
      </p:sp>
      <p:pic>
        <p:nvPicPr>
          <p:cNvPr id="5" name="Picture 4">
            <a:extLst>
              <a:ext uri="{FF2B5EF4-FFF2-40B4-BE49-F238E27FC236}">
                <a16:creationId xmlns:a16="http://schemas.microsoft.com/office/drawing/2014/main" id="{BE290BB3-4324-43B5-BF59-71E4F8BF5D4F}"/>
              </a:ext>
            </a:extLst>
          </p:cNvPr>
          <p:cNvPicPr>
            <a:picLocks noChangeAspect="1"/>
          </p:cNvPicPr>
          <p:nvPr/>
        </p:nvPicPr>
        <p:blipFill>
          <a:blip r:embed="rId2"/>
          <a:stretch>
            <a:fillRect/>
          </a:stretch>
        </p:blipFill>
        <p:spPr>
          <a:xfrm>
            <a:off x="2982624" y="3823629"/>
            <a:ext cx="4387994" cy="3034371"/>
          </a:xfrm>
          <a:prstGeom prst="rect">
            <a:avLst/>
          </a:prstGeom>
        </p:spPr>
      </p:pic>
      <p:sp>
        <p:nvSpPr>
          <p:cNvPr id="6" name="Rectangle 5">
            <a:extLst>
              <a:ext uri="{FF2B5EF4-FFF2-40B4-BE49-F238E27FC236}">
                <a16:creationId xmlns:a16="http://schemas.microsoft.com/office/drawing/2014/main" id="{893CC149-DE3A-4E45-8640-63056FB66E06}"/>
              </a:ext>
            </a:extLst>
          </p:cNvPr>
          <p:cNvSpPr/>
          <p:nvPr/>
        </p:nvSpPr>
        <p:spPr>
          <a:xfrm>
            <a:off x="7475825" y="4679094"/>
            <a:ext cx="3981884" cy="1015663"/>
          </a:xfrm>
          <a:prstGeom prst="rect">
            <a:avLst/>
          </a:prstGeom>
        </p:spPr>
        <p:txBody>
          <a:bodyPr wrap="square">
            <a:spAutoFit/>
          </a:bodyPr>
          <a:lstStyle/>
          <a:p>
            <a:pPr algn="just"/>
            <a:r>
              <a:rPr lang="en-US" sz="2000" b="0" i="0" dirty="0">
                <a:solidFill>
                  <a:srgbClr val="000000"/>
                </a:solidFill>
                <a:effectLst/>
                <a:latin typeface="-apple-system"/>
              </a:rPr>
              <a:t>The bacilli are present inside the foamy macrophages called Virchow’s lepra cells or foamy cells</a:t>
            </a:r>
            <a:r>
              <a:rPr lang="en-US" sz="2000" b="1" i="0" dirty="0">
                <a:solidFill>
                  <a:srgbClr val="000000"/>
                </a:solidFill>
                <a:effectLst/>
                <a:latin typeface="-apple-system"/>
              </a:rPr>
              <a:t>.</a:t>
            </a:r>
            <a:endParaRPr lang="en-US" sz="2000" b="0" i="0" dirty="0">
              <a:solidFill>
                <a:srgbClr val="000000"/>
              </a:solidFill>
              <a:effectLst/>
              <a:latin typeface="-apple-system"/>
            </a:endParaRPr>
          </a:p>
        </p:txBody>
      </p:sp>
      <p:pic>
        <p:nvPicPr>
          <p:cNvPr id="8" name="Picture 7">
            <a:extLst>
              <a:ext uri="{FF2B5EF4-FFF2-40B4-BE49-F238E27FC236}">
                <a16:creationId xmlns:a16="http://schemas.microsoft.com/office/drawing/2014/main" id="{8A5FBB98-C085-4F03-8BB9-4E207C718E3A}"/>
              </a:ext>
            </a:extLst>
          </p:cNvPr>
          <p:cNvPicPr>
            <a:picLocks noChangeAspect="1"/>
          </p:cNvPicPr>
          <p:nvPr/>
        </p:nvPicPr>
        <p:blipFill>
          <a:blip r:embed="rId3"/>
          <a:stretch>
            <a:fillRect/>
          </a:stretch>
        </p:blipFill>
        <p:spPr>
          <a:xfrm>
            <a:off x="6907789" y="322966"/>
            <a:ext cx="4725019" cy="3034371"/>
          </a:xfrm>
          <a:prstGeom prst="rect">
            <a:avLst/>
          </a:prstGeom>
        </p:spPr>
      </p:pic>
    </p:spTree>
    <p:extLst>
      <p:ext uri="{BB962C8B-B14F-4D97-AF65-F5344CB8AC3E}">
        <p14:creationId xmlns:p14="http://schemas.microsoft.com/office/powerpoint/2010/main" val="225677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0D26A3-0EF3-432A-BE10-4D56101B33BB}"/>
              </a:ext>
            </a:extLst>
          </p:cNvPr>
          <p:cNvSpPr>
            <a:spLocks noGrp="1"/>
          </p:cNvSpPr>
          <p:nvPr>
            <p:ph idx="1"/>
          </p:nvPr>
        </p:nvSpPr>
        <p:spPr>
          <a:xfrm>
            <a:off x="297872" y="1091333"/>
            <a:ext cx="11630892" cy="4351338"/>
          </a:xfrm>
        </p:spPr>
        <p:txBody>
          <a:bodyPr>
            <a:normAutofit/>
          </a:bodyPr>
          <a:lstStyle/>
          <a:p>
            <a:pPr marL="0" indent="0" algn="just">
              <a:buNone/>
            </a:pPr>
            <a:r>
              <a:rPr lang="en-US" sz="4500" b="1" dirty="0">
                <a:solidFill>
                  <a:srgbClr val="7030A0"/>
                </a:solidFill>
              </a:rPr>
              <a:t>Lepromin test</a:t>
            </a:r>
          </a:p>
          <a:p>
            <a:pPr algn="just"/>
            <a:r>
              <a:rPr lang="en-US" dirty="0"/>
              <a:t>The lepromin test is used to study host immunity to </a:t>
            </a:r>
            <a:r>
              <a:rPr lang="en-US" i="1" dirty="0"/>
              <a:t>M. leprae</a:t>
            </a:r>
            <a:r>
              <a:rPr lang="en-US" dirty="0"/>
              <a:t>.</a:t>
            </a:r>
          </a:p>
          <a:p>
            <a:pPr algn="just"/>
            <a:r>
              <a:rPr lang="en-US" dirty="0"/>
              <a:t>The test is an intradermal skin test performed by using lepromin antigen, which is a suspension of killed </a:t>
            </a:r>
            <a:r>
              <a:rPr lang="en-US" i="1" dirty="0"/>
              <a:t>M. leprae </a:t>
            </a:r>
            <a:r>
              <a:rPr lang="en-US" dirty="0"/>
              <a:t>obtained from infected human or armadillo tissue.</a:t>
            </a:r>
          </a:p>
          <a:p>
            <a:pPr algn="just"/>
            <a:r>
              <a:rPr lang="en-US" dirty="0"/>
              <a:t>The lepromin test is not used to confirm the diagnosis of leprosy.</a:t>
            </a:r>
          </a:p>
          <a:p>
            <a:pPr algn="just"/>
            <a:r>
              <a:rPr lang="en-US" dirty="0"/>
              <a:t>It is not useful to indicate prior contact of the person with leprae bacilli.</a:t>
            </a:r>
          </a:p>
          <a:p>
            <a:pPr algn="just"/>
            <a:endParaRPr lang="en-US" dirty="0"/>
          </a:p>
        </p:txBody>
      </p:sp>
      <p:sp>
        <p:nvSpPr>
          <p:cNvPr id="4" name="Title 1">
            <a:extLst>
              <a:ext uri="{FF2B5EF4-FFF2-40B4-BE49-F238E27FC236}">
                <a16:creationId xmlns:a16="http://schemas.microsoft.com/office/drawing/2014/main" id="{7347CBC0-695C-4ED5-BF65-2E092D147390}"/>
              </a:ext>
            </a:extLst>
          </p:cNvPr>
          <p:cNvSpPr txBox="1">
            <a:spLocks/>
          </p:cNvSpPr>
          <p:nvPr/>
        </p:nvSpPr>
        <p:spPr>
          <a:xfrm>
            <a:off x="297872" y="171161"/>
            <a:ext cx="4537364"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FF0000"/>
                </a:solidFill>
              </a:rPr>
              <a:t>Diagnosis of Leprosy</a:t>
            </a:r>
            <a:endParaRPr lang="en-US" sz="4000" b="1" dirty="0">
              <a:solidFill>
                <a:srgbClr val="FF0000"/>
              </a:solidFill>
            </a:endParaRPr>
          </a:p>
        </p:txBody>
      </p:sp>
    </p:spTree>
    <p:extLst>
      <p:ext uri="{BB962C8B-B14F-4D97-AF65-F5344CB8AC3E}">
        <p14:creationId xmlns:p14="http://schemas.microsoft.com/office/powerpoint/2010/main" val="17923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0D26A3-0EF3-432A-BE10-4D56101B33BB}"/>
              </a:ext>
            </a:extLst>
          </p:cNvPr>
          <p:cNvSpPr>
            <a:spLocks noGrp="1"/>
          </p:cNvSpPr>
          <p:nvPr>
            <p:ph idx="1"/>
          </p:nvPr>
        </p:nvSpPr>
        <p:spPr>
          <a:xfrm>
            <a:off x="297872" y="920172"/>
            <a:ext cx="11630892" cy="5766667"/>
          </a:xfrm>
        </p:spPr>
        <p:txBody>
          <a:bodyPr>
            <a:normAutofit/>
          </a:bodyPr>
          <a:lstStyle/>
          <a:p>
            <a:pPr marL="0" indent="0">
              <a:buNone/>
            </a:pPr>
            <a:r>
              <a:rPr lang="en-US" sz="4500" b="1" dirty="0">
                <a:solidFill>
                  <a:srgbClr val="7030A0"/>
                </a:solidFill>
              </a:rPr>
              <a:t>Lepromin test</a:t>
            </a:r>
          </a:p>
          <a:p>
            <a:pPr marL="0" indent="0">
              <a:buNone/>
            </a:pPr>
            <a:r>
              <a:rPr lang="en-US" sz="3200" dirty="0"/>
              <a:t>Lepromin antigen elicit two types of reaction:</a:t>
            </a:r>
          </a:p>
          <a:p>
            <a:pPr marL="0" indent="0">
              <a:buNone/>
            </a:pPr>
            <a:r>
              <a:rPr lang="en-US" dirty="0"/>
              <a:t>1- The Fernandez reaction is analogous to tuberculin reactivity and appears in sensitized subjects 48 hours after skin testing.</a:t>
            </a:r>
          </a:p>
          <a:p>
            <a:pPr lvl="1" algn="just"/>
            <a:r>
              <a:rPr lang="en-US" sz="2800" dirty="0"/>
              <a:t>Positive reaction is characterized by the appearance of a localized area of inflammation with congestion and edema measuring 10 mm and more in diameter during 24–48 hours of injection.</a:t>
            </a:r>
          </a:p>
          <a:p>
            <a:pPr lvl="1" algn="just"/>
            <a:r>
              <a:rPr lang="en-US" sz="2800" dirty="0"/>
              <a:t>These lesions disappear within 3–4 days.</a:t>
            </a:r>
          </a:p>
          <a:p>
            <a:pPr lvl="1" algn="just"/>
            <a:r>
              <a:rPr lang="en-US" sz="2800" dirty="0"/>
              <a:t>Positive reaction suggests that the patient has been infected by leprae bacilli during sometime in the past.</a:t>
            </a:r>
          </a:p>
          <a:p>
            <a:endParaRPr lang="en-US" dirty="0"/>
          </a:p>
        </p:txBody>
      </p:sp>
      <p:sp>
        <p:nvSpPr>
          <p:cNvPr id="4" name="Title 1">
            <a:extLst>
              <a:ext uri="{FF2B5EF4-FFF2-40B4-BE49-F238E27FC236}">
                <a16:creationId xmlns:a16="http://schemas.microsoft.com/office/drawing/2014/main" id="{7347CBC0-695C-4ED5-BF65-2E092D147390}"/>
              </a:ext>
            </a:extLst>
          </p:cNvPr>
          <p:cNvSpPr txBox="1">
            <a:spLocks/>
          </p:cNvSpPr>
          <p:nvPr/>
        </p:nvSpPr>
        <p:spPr>
          <a:xfrm>
            <a:off x="297872" y="171161"/>
            <a:ext cx="4537364"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FF0000"/>
                </a:solidFill>
              </a:rPr>
              <a:t>Diagnosis of Leprosy</a:t>
            </a:r>
            <a:endParaRPr lang="en-US" sz="4000" b="1" dirty="0">
              <a:solidFill>
                <a:srgbClr val="FF0000"/>
              </a:solidFill>
            </a:endParaRPr>
          </a:p>
        </p:txBody>
      </p:sp>
    </p:spTree>
    <p:extLst>
      <p:ext uri="{BB962C8B-B14F-4D97-AF65-F5344CB8AC3E}">
        <p14:creationId xmlns:p14="http://schemas.microsoft.com/office/powerpoint/2010/main" val="122129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0D26A3-0EF3-432A-BE10-4D56101B33BB}"/>
              </a:ext>
            </a:extLst>
          </p:cNvPr>
          <p:cNvSpPr>
            <a:spLocks noGrp="1"/>
          </p:cNvSpPr>
          <p:nvPr>
            <p:ph idx="1"/>
          </p:nvPr>
        </p:nvSpPr>
        <p:spPr>
          <a:xfrm>
            <a:off x="297872" y="1091332"/>
            <a:ext cx="11630892" cy="5766667"/>
          </a:xfrm>
        </p:spPr>
        <p:txBody>
          <a:bodyPr>
            <a:normAutofit/>
          </a:bodyPr>
          <a:lstStyle/>
          <a:p>
            <a:pPr marL="0" indent="0">
              <a:buNone/>
            </a:pPr>
            <a:r>
              <a:rPr lang="en-US" sz="4500" b="1" dirty="0">
                <a:solidFill>
                  <a:srgbClr val="7030A0"/>
                </a:solidFill>
              </a:rPr>
              <a:t>Lepromin test</a:t>
            </a:r>
          </a:p>
          <a:p>
            <a:pPr marL="0" indent="0">
              <a:buNone/>
            </a:pPr>
            <a:r>
              <a:rPr lang="en-US" sz="3200" dirty="0"/>
              <a:t>lepromin antigen elicit two types of reaction:</a:t>
            </a:r>
          </a:p>
          <a:p>
            <a:pPr marL="457200" lvl="1" indent="0" algn="just">
              <a:buNone/>
            </a:pPr>
            <a:r>
              <a:rPr lang="en-US" sz="2800" dirty="0"/>
              <a:t>2- The </a:t>
            </a:r>
            <a:r>
              <a:rPr lang="en-US" sz="2800" dirty="0" err="1"/>
              <a:t>Mitsuda</a:t>
            </a:r>
            <a:r>
              <a:rPr lang="en-US" sz="2800" dirty="0"/>
              <a:t> reaction:</a:t>
            </a:r>
          </a:p>
          <a:p>
            <a:pPr lvl="2" algn="just"/>
            <a:r>
              <a:rPr lang="en-US" sz="2800" dirty="0"/>
              <a:t>is characterized by development of a nodule at the site of inoculation after 3–4 weeks after testing with lepromin.</a:t>
            </a:r>
          </a:p>
          <a:p>
            <a:pPr lvl="2" algn="just"/>
            <a:r>
              <a:rPr lang="en-US" sz="2800" dirty="0"/>
              <a:t>The nodule subsequently may undergo necrosis followed by ulceration. This reaction is indicative of the host’s ability to give a granulomatous response to antigens of </a:t>
            </a:r>
            <a:r>
              <a:rPr lang="en-US" sz="2800" i="1" dirty="0"/>
              <a:t>M. leprae</a:t>
            </a:r>
            <a:r>
              <a:rPr lang="en-US" sz="2800" dirty="0"/>
              <a:t>.</a:t>
            </a:r>
          </a:p>
          <a:p>
            <a:endParaRPr lang="en-US" dirty="0"/>
          </a:p>
        </p:txBody>
      </p:sp>
      <p:sp>
        <p:nvSpPr>
          <p:cNvPr id="4" name="Title 1">
            <a:extLst>
              <a:ext uri="{FF2B5EF4-FFF2-40B4-BE49-F238E27FC236}">
                <a16:creationId xmlns:a16="http://schemas.microsoft.com/office/drawing/2014/main" id="{7347CBC0-695C-4ED5-BF65-2E092D147390}"/>
              </a:ext>
            </a:extLst>
          </p:cNvPr>
          <p:cNvSpPr txBox="1">
            <a:spLocks/>
          </p:cNvSpPr>
          <p:nvPr/>
        </p:nvSpPr>
        <p:spPr>
          <a:xfrm>
            <a:off x="297872" y="171161"/>
            <a:ext cx="4537364"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0000"/>
                </a:solidFill>
              </a:rPr>
              <a:t>Diagnosis of Leprosy</a:t>
            </a:r>
          </a:p>
        </p:txBody>
      </p:sp>
    </p:spTree>
    <p:extLst>
      <p:ext uri="{BB962C8B-B14F-4D97-AF65-F5344CB8AC3E}">
        <p14:creationId xmlns:p14="http://schemas.microsoft.com/office/powerpoint/2010/main" val="3442827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3A5D05-A9E5-4A96-899C-21FB604B5ADF}"/>
              </a:ext>
            </a:extLst>
          </p:cNvPr>
          <p:cNvSpPr>
            <a:spLocks noGrp="1"/>
          </p:cNvSpPr>
          <p:nvPr>
            <p:ph idx="1"/>
          </p:nvPr>
        </p:nvSpPr>
        <p:spPr>
          <a:xfrm>
            <a:off x="408709" y="1091334"/>
            <a:ext cx="10515600" cy="4351338"/>
          </a:xfrm>
        </p:spPr>
        <p:txBody>
          <a:bodyPr/>
          <a:lstStyle/>
          <a:p>
            <a:pPr marL="0" indent="0" algn="just">
              <a:buNone/>
            </a:pPr>
            <a:r>
              <a:rPr lang="en-US" sz="4500" b="1" dirty="0">
                <a:solidFill>
                  <a:srgbClr val="7030A0"/>
                </a:solidFill>
              </a:rPr>
              <a:t>Serodiagnosis</a:t>
            </a:r>
          </a:p>
          <a:p>
            <a:pPr algn="just"/>
            <a:r>
              <a:rPr lang="en-US" dirty="0"/>
              <a:t>Serodiagnosis of leprosy is based on demonstration of antibodies to </a:t>
            </a:r>
            <a:r>
              <a:rPr lang="en-US" i="1" dirty="0"/>
              <a:t>M. leprae</a:t>
            </a:r>
            <a:r>
              <a:rPr lang="en-US" dirty="0"/>
              <a:t>, specific Phenolic glycolipid - </a:t>
            </a:r>
            <a:r>
              <a:rPr lang="en-US" b="1" dirty="0"/>
              <a:t>1</a:t>
            </a:r>
            <a:r>
              <a:rPr lang="en-US" dirty="0"/>
              <a:t> (PGL-1) antigens.</a:t>
            </a:r>
          </a:p>
          <a:p>
            <a:pPr algn="just"/>
            <a:r>
              <a:rPr lang="en-US" dirty="0"/>
              <a:t>Enzyme linked immunosorbent assay (ELISA) and latex agglutination test are used to detect serum antibodies.</a:t>
            </a:r>
          </a:p>
          <a:p>
            <a:pPr algn="just"/>
            <a:r>
              <a:rPr lang="en-US" dirty="0"/>
              <a:t>The serology is useful primarily in patients with untreated lepromatous leprosy, as most of patients have higher levels of serum antibodies.</a:t>
            </a:r>
          </a:p>
          <a:p>
            <a:pPr algn="just"/>
            <a:endParaRPr lang="en-US" dirty="0"/>
          </a:p>
        </p:txBody>
      </p:sp>
      <p:sp>
        <p:nvSpPr>
          <p:cNvPr id="4" name="Title 1">
            <a:extLst>
              <a:ext uri="{FF2B5EF4-FFF2-40B4-BE49-F238E27FC236}">
                <a16:creationId xmlns:a16="http://schemas.microsoft.com/office/drawing/2014/main" id="{8BCC79CB-F4CD-429A-8C65-25AFFD5B4971}"/>
              </a:ext>
            </a:extLst>
          </p:cNvPr>
          <p:cNvSpPr txBox="1">
            <a:spLocks/>
          </p:cNvSpPr>
          <p:nvPr/>
        </p:nvSpPr>
        <p:spPr>
          <a:xfrm>
            <a:off x="297872" y="171161"/>
            <a:ext cx="4537364"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0000"/>
                </a:solidFill>
              </a:rPr>
              <a:t>Diagnosis of Leprosy</a:t>
            </a:r>
          </a:p>
        </p:txBody>
      </p:sp>
    </p:spTree>
    <p:extLst>
      <p:ext uri="{BB962C8B-B14F-4D97-AF65-F5344CB8AC3E}">
        <p14:creationId xmlns:p14="http://schemas.microsoft.com/office/powerpoint/2010/main" val="190181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DFD71-9E91-47AC-8E4E-340BF5C973BD}"/>
              </a:ext>
            </a:extLst>
          </p:cNvPr>
          <p:cNvSpPr>
            <a:spLocks noGrp="1"/>
          </p:cNvSpPr>
          <p:nvPr>
            <p:ph type="title"/>
          </p:nvPr>
        </p:nvSpPr>
        <p:spPr>
          <a:xfrm>
            <a:off x="477982" y="212725"/>
            <a:ext cx="10515600" cy="590839"/>
          </a:xfrm>
        </p:spPr>
        <p:txBody>
          <a:bodyPr>
            <a:noAutofit/>
          </a:bodyPr>
          <a:lstStyle/>
          <a:p>
            <a:r>
              <a:rPr lang="en-US" b="1" dirty="0">
                <a:solidFill>
                  <a:schemeClr val="accent5">
                    <a:lumMod val="50000"/>
                  </a:schemeClr>
                </a:solidFill>
              </a:rPr>
              <a:t>Laboratory Diagnosis of Rabies </a:t>
            </a:r>
          </a:p>
        </p:txBody>
      </p:sp>
      <p:sp>
        <p:nvSpPr>
          <p:cNvPr id="3" name="Content Placeholder 2">
            <a:extLst>
              <a:ext uri="{FF2B5EF4-FFF2-40B4-BE49-F238E27FC236}">
                <a16:creationId xmlns:a16="http://schemas.microsoft.com/office/drawing/2014/main" id="{FF6521C6-4E3C-41EF-BD3F-52976276620A}"/>
              </a:ext>
            </a:extLst>
          </p:cNvPr>
          <p:cNvSpPr>
            <a:spLocks noGrp="1"/>
          </p:cNvSpPr>
          <p:nvPr>
            <p:ph idx="1"/>
          </p:nvPr>
        </p:nvSpPr>
        <p:spPr>
          <a:xfrm>
            <a:off x="477982" y="938934"/>
            <a:ext cx="11201400" cy="4351338"/>
          </a:xfrm>
        </p:spPr>
        <p:txBody>
          <a:bodyPr>
            <a:normAutofit fontScale="92500" lnSpcReduction="20000"/>
          </a:bodyPr>
          <a:lstStyle/>
          <a:p>
            <a:pPr marL="0" indent="0" algn="just">
              <a:buNone/>
            </a:pPr>
            <a:r>
              <a:rPr lang="en-US" b="1" u="sng" dirty="0">
                <a:solidFill>
                  <a:schemeClr val="accent5">
                    <a:lumMod val="50000"/>
                  </a:schemeClr>
                </a:solidFill>
              </a:rPr>
              <a:t>In man:</a:t>
            </a:r>
          </a:p>
          <a:p>
            <a:pPr algn="just"/>
            <a:r>
              <a:rPr lang="en-US" dirty="0"/>
              <a:t>Specimens: Saliva, CSF, Urine </a:t>
            </a:r>
          </a:p>
          <a:p>
            <a:pPr algn="just"/>
            <a:r>
              <a:rPr lang="en-US" dirty="0"/>
              <a:t>Immunofluorescence of cornea smears and skin biopsy of neck or face</a:t>
            </a:r>
          </a:p>
          <a:p>
            <a:pPr algn="just"/>
            <a:r>
              <a:rPr lang="en-US" dirty="0"/>
              <a:t>Isolation by inoculating saliva in mice.</a:t>
            </a:r>
          </a:p>
          <a:p>
            <a:pPr algn="just"/>
            <a:r>
              <a:rPr lang="en-US" dirty="0"/>
              <a:t>Detection of antibodies by serology.</a:t>
            </a:r>
          </a:p>
          <a:p>
            <a:pPr algn="just"/>
            <a:r>
              <a:rPr lang="en-US" dirty="0"/>
              <a:t>RNA detection by PCR in blood</a:t>
            </a:r>
          </a:p>
          <a:p>
            <a:pPr marL="0" indent="0" algn="just">
              <a:buNone/>
            </a:pPr>
            <a:endParaRPr lang="en-US" dirty="0"/>
          </a:p>
          <a:p>
            <a:pPr marL="0" indent="0" algn="just">
              <a:buNone/>
            </a:pPr>
            <a:r>
              <a:rPr lang="en-US" b="1" u="sng" dirty="0">
                <a:solidFill>
                  <a:schemeClr val="accent5">
                    <a:lumMod val="50000"/>
                  </a:schemeClr>
                </a:solidFill>
              </a:rPr>
              <a:t>In Animals:</a:t>
            </a:r>
          </a:p>
          <a:p>
            <a:pPr lvl="1" algn="just"/>
            <a:r>
              <a:rPr lang="en-US" dirty="0"/>
              <a:t>Cytology of brain tissue for Negri inclusion bodies in nerve cells.</a:t>
            </a:r>
          </a:p>
          <a:p>
            <a:pPr lvl="1" algn="just"/>
            <a:r>
              <a:rPr lang="en-US" dirty="0"/>
              <a:t>Immunofluorescence to detect rabies antigens in the brain, Isolation by inoculating mice. </a:t>
            </a:r>
          </a:p>
          <a:p>
            <a:pPr lvl="1" algn="just"/>
            <a:r>
              <a:rPr lang="en-US" dirty="0"/>
              <a:t>Electron microscopy to detect the bullet-shaped virus.</a:t>
            </a:r>
            <a:br>
              <a:rPr lang="en-US" dirty="0"/>
            </a:br>
            <a:endParaRPr lang="en-US" dirty="0"/>
          </a:p>
          <a:p>
            <a:pPr algn="just"/>
            <a:endParaRPr lang="en-US" dirty="0"/>
          </a:p>
        </p:txBody>
      </p:sp>
    </p:spTree>
    <p:extLst>
      <p:ext uri="{BB962C8B-B14F-4D97-AF65-F5344CB8AC3E}">
        <p14:creationId xmlns:p14="http://schemas.microsoft.com/office/powerpoint/2010/main" val="12023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066E20-4F4A-4782-B2C4-425E6C81F7AD}"/>
              </a:ext>
            </a:extLst>
          </p:cNvPr>
          <p:cNvSpPr>
            <a:spLocks noGrp="1"/>
          </p:cNvSpPr>
          <p:nvPr>
            <p:ph idx="1"/>
          </p:nvPr>
        </p:nvSpPr>
        <p:spPr>
          <a:xfrm>
            <a:off x="443345" y="1058863"/>
            <a:ext cx="10515600" cy="4351338"/>
          </a:xfrm>
        </p:spPr>
        <p:txBody>
          <a:bodyPr>
            <a:noAutofit/>
          </a:bodyPr>
          <a:lstStyle/>
          <a:p>
            <a:pPr marL="0" indent="0" algn="just">
              <a:buNone/>
            </a:pPr>
            <a:r>
              <a:rPr lang="en-US" sz="4000" b="1" dirty="0">
                <a:solidFill>
                  <a:srgbClr val="00B0F0"/>
                </a:solidFill>
              </a:rPr>
              <a:t>Laboratory tests</a:t>
            </a:r>
          </a:p>
          <a:p>
            <a:pPr algn="just"/>
            <a:r>
              <a:rPr lang="en-US" sz="3200" dirty="0"/>
              <a:t>Laboratory tests performed for a babies  or adults suspected GBS infection may include the following:</a:t>
            </a:r>
          </a:p>
          <a:p>
            <a:pPr lvl="1" algn="just"/>
            <a:r>
              <a:rPr lang="en-US" sz="2800" dirty="0"/>
              <a:t>Gram stain.</a:t>
            </a:r>
          </a:p>
          <a:p>
            <a:pPr lvl="1" algn="just"/>
            <a:r>
              <a:rPr lang="en-US" sz="2800" dirty="0"/>
              <a:t>Isolation of GBS from blood, cerebrospinal fluid, and/or a site of local suppuration: the only method for diagnosing invasive GBS infection.</a:t>
            </a:r>
          </a:p>
          <a:p>
            <a:pPr lvl="1" algn="just"/>
            <a:r>
              <a:rPr lang="en-US" sz="2800" dirty="0"/>
              <a:t>GBS antigen detection in blood, cerebrospinal fluid, and/or urine</a:t>
            </a:r>
          </a:p>
          <a:p>
            <a:pPr lvl="1" algn="just"/>
            <a:endParaRPr lang="en-US" sz="2800" dirty="0"/>
          </a:p>
          <a:p>
            <a:pPr algn="just"/>
            <a:endParaRPr lang="en-US" sz="4000" dirty="0"/>
          </a:p>
        </p:txBody>
      </p:sp>
      <p:sp>
        <p:nvSpPr>
          <p:cNvPr id="4" name="Title 1">
            <a:extLst>
              <a:ext uri="{FF2B5EF4-FFF2-40B4-BE49-F238E27FC236}">
                <a16:creationId xmlns:a16="http://schemas.microsoft.com/office/drawing/2014/main" id="{E1E80EF5-71E5-4BDF-9C79-45CC81326874}"/>
              </a:ext>
            </a:extLst>
          </p:cNvPr>
          <p:cNvSpPr>
            <a:spLocks noGrp="1"/>
          </p:cNvSpPr>
          <p:nvPr>
            <p:ph type="title"/>
          </p:nvPr>
        </p:nvSpPr>
        <p:spPr>
          <a:xfrm>
            <a:off x="214744" y="180105"/>
            <a:ext cx="10910455" cy="766762"/>
          </a:xfrm>
          <a:solidFill>
            <a:schemeClr val="bg1"/>
          </a:solidFill>
        </p:spPr>
        <p:txBody>
          <a:bodyPr rtlCol="0">
            <a:noAutofit/>
          </a:bodyPr>
          <a:lstStyle/>
          <a:p>
            <a:pPr>
              <a:defRPr/>
            </a:pPr>
            <a:r>
              <a:rPr lang="en-US" sz="5400" b="1" dirty="0">
                <a:solidFill>
                  <a:srgbClr val="7030A0"/>
                </a:solidFill>
              </a:rPr>
              <a:t>Group B </a:t>
            </a:r>
            <a:r>
              <a:rPr lang="en-US" sz="5400" b="1" i="1" dirty="0">
                <a:solidFill>
                  <a:srgbClr val="7030A0"/>
                </a:solidFill>
              </a:rPr>
              <a:t>Streptococci </a:t>
            </a:r>
            <a:r>
              <a:rPr lang="en-US" sz="5400" b="1" dirty="0">
                <a:solidFill>
                  <a:srgbClr val="7030A0"/>
                </a:solidFill>
              </a:rPr>
              <a:t>(GBS)</a:t>
            </a:r>
          </a:p>
        </p:txBody>
      </p:sp>
    </p:spTree>
    <p:extLst>
      <p:ext uri="{BB962C8B-B14F-4D97-AF65-F5344CB8AC3E}">
        <p14:creationId xmlns:p14="http://schemas.microsoft.com/office/powerpoint/2010/main" val="296676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065611-10D6-4BCA-AFD5-B671683FA100}"/>
              </a:ext>
            </a:extLst>
          </p:cNvPr>
          <p:cNvPicPr>
            <a:picLocks noChangeAspect="1"/>
          </p:cNvPicPr>
          <p:nvPr/>
        </p:nvPicPr>
        <p:blipFill>
          <a:blip r:embed="rId2"/>
          <a:stretch>
            <a:fillRect/>
          </a:stretch>
        </p:blipFill>
        <p:spPr>
          <a:xfrm>
            <a:off x="4694417" y="141288"/>
            <a:ext cx="2636909" cy="728289"/>
          </a:xfrm>
          <a:prstGeom prst="rect">
            <a:avLst/>
          </a:prstGeom>
        </p:spPr>
      </p:pic>
      <p:pic>
        <p:nvPicPr>
          <p:cNvPr id="5" name="Picture 4">
            <a:extLst>
              <a:ext uri="{FF2B5EF4-FFF2-40B4-BE49-F238E27FC236}">
                <a16:creationId xmlns:a16="http://schemas.microsoft.com/office/drawing/2014/main" id="{5AD12429-491A-4615-9A07-17A3CCB28DC9}"/>
              </a:ext>
            </a:extLst>
          </p:cNvPr>
          <p:cNvPicPr>
            <a:picLocks noChangeAspect="1"/>
          </p:cNvPicPr>
          <p:nvPr/>
        </p:nvPicPr>
        <p:blipFill>
          <a:blip r:embed="rId3"/>
          <a:stretch>
            <a:fillRect/>
          </a:stretch>
        </p:blipFill>
        <p:spPr>
          <a:xfrm>
            <a:off x="4582423" y="804256"/>
            <a:ext cx="2748903" cy="1410307"/>
          </a:xfrm>
          <a:prstGeom prst="rect">
            <a:avLst/>
          </a:prstGeom>
        </p:spPr>
      </p:pic>
      <p:pic>
        <p:nvPicPr>
          <p:cNvPr id="6" name="Picture 5">
            <a:extLst>
              <a:ext uri="{FF2B5EF4-FFF2-40B4-BE49-F238E27FC236}">
                <a16:creationId xmlns:a16="http://schemas.microsoft.com/office/drawing/2014/main" id="{550DFC04-01B4-45BB-9649-28DA0F584514}"/>
              </a:ext>
            </a:extLst>
          </p:cNvPr>
          <p:cNvPicPr>
            <a:picLocks noChangeAspect="1"/>
          </p:cNvPicPr>
          <p:nvPr/>
        </p:nvPicPr>
        <p:blipFill>
          <a:blip r:embed="rId4"/>
          <a:stretch>
            <a:fillRect/>
          </a:stretch>
        </p:blipFill>
        <p:spPr>
          <a:xfrm>
            <a:off x="5848348" y="2144712"/>
            <a:ext cx="1971675" cy="619125"/>
          </a:xfrm>
          <a:prstGeom prst="rect">
            <a:avLst/>
          </a:prstGeom>
        </p:spPr>
      </p:pic>
      <p:pic>
        <p:nvPicPr>
          <p:cNvPr id="7" name="Picture 6">
            <a:extLst>
              <a:ext uri="{FF2B5EF4-FFF2-40B4-BE49-F238E27FC236}">
                <a16:creationId xmlns:a16="http://schemas.microsoft.com/office/drawing/2014/main" id="{FAEBFF4D-F2E6-4986-ADCB-E1A15F755F56}"/>
              </a:ext>
            </a:extLst>
          </p:cNvPr>
          <p:cNvPicPr>
            <a:picLocks noChangeAspect="1"/>
          </p:cNvPicPr>
          <p:nvPr/>
        </p:nvPicPr>
        <p:blipFill>
          <a:blip r:embed="rId5"/>
          <a:stretch>
            <a:fillRect/>
          </a:stretch>
        </p:blipFill>
        <p:spPr>
          <a:xfrm>
            <a:off x="4695932" y="2690594"/>
            <a:ext cx="2880013" cy="768567"/>
          </a:xfrm>
          <a:prstGeom prst="rect">
            <a:avLst/>
          </a:prstGeom>
        </p:spPr>
      </p:pic>
      <p:pic>
        <p:nvPicPr>
          <p:cNvPr id="8" name="Picture 7">
            <a:extLst>
              <a:ext uri="{FF2B5EF4-FFF2-40B4-BE49-F238E27FC236}">
                <a16:creationId xmlns:a16="http://schemas.microsoft.com/office/drawing/2014/main" id="{F61CBF98-3A51-451D-B44D-2A96AC5FC44B}"/>
              </a:ext>
            </a:extLst>
          </p:cNvPr>
          <p:cNvPicPr>
            <a:picLocks noChangeAspect="1"/>
          </p:cNvPicPr>
          <p:nvPr/>
        </p:nvPicPr>
        <p:blipFill>
          <a:blip r:embed="rId6"/>
          <a:stretch>
            <a:fillRect/>
          </a:stretch>
        </p:blipFill>
        <p:spPr>
          <a:xfrm>
            <a:off x="5895972" y="3417453"/>
            <a:ext cx="1876425" cy="523875"/>
          </a:xfrm>
          <a:prstGeom prst="rect">
            <a:avLst/>
          </a:prstGeom>
        </p:spPr>
      </p:pic>
      <p:pic>
        <p:nvPicPr>
          <p:cNvPr id="9" name="Picture 8">
            <a:extLst>
              <a:ext uri="{FF2B5EF4-FFF2-40B4-BE49-F238E27FC236}">
                <a16:creationId xmlns:a16="http://schemas.microsoft.com/office/drawing/2014/main" id="{20F30B7D-1A37-4DF0-A733-400AA15640D7}"/>
              </a:ext>
            </a:extLst>
          </p:cNvPr>
          <p:cNvPicPr>
            <a:picLocks noChangeAspect="1"/>
          </p:cNvPicPr>
          <p:nvPr/>
        </p:nvPicPr>
        <p:blipFill>
          <a:blip r:embed="rId7"/>
          <a:stretch>
            <a:fillRect/>
          </a:stretch>
        </p:blipFill>
        <p:spPr>
          <a:xfrm>
            <a:off x="4871650" y="3928483"/>
            <a:ext cx="2459676" cy="659535"/>
          </a:xfrm>
          <a:prstGeom prst="rect">
            <a:avLst/>
          </a:prstGeom>
        </p:spPr>
      </p:pic>
      <p:pic>
        <p:nvPicPr>
          <p:cNvPr id="10" name="Picture 9">
            <a:extLst>
              <a:ext uri="{FF2B5EF4-FFF2-40B4-BE49-F238E27FC236}">
                <a16:creationId xmlns:a16="http://schemas.microsoft.com/office/drawing/2014/main" id="{2499EA2D-008F-4A31-8B4C-12638D611214}"/>
              </a:ext>
            </a:extLst>
          </p:cNvPr>
          <p:cNvPicPr>
            <a:picLocks noChangeAspect="1"/>
          </p:cNvPicPr>
          <p:nvPr/>
        </p:nvPicPr>
        <p:blipFill>
          <a:blip r:embed="rId8"/>
          <a:stretch>
            <a:fillRect/>
          </a:stretch>
        </p:blipFill>
        <p:spPr>
          <a:xfrm>
            <a:off x="5497228" y="4621063"/>
            <a:ext cx="1182026" cy="1023365"/>
          </a:xfrm>
          <a:prstGeom prst="rect">
            <a:avLst/>
          </a:prstGeom>
        </p:spPr>
      </p:pic>
      <p:pic>
        <p:nvPicPr>
          <p:cNvPr id="11" name="Picture 10">
            <a:extLst>
              <a:ext uri="{FF2B5EF4-FFF2-40B4-BE49-F238E27FC236}">
                <a16:creationId xmlns:a16="http://schemas.microsoft.com/office/drawing/2014/main" id="{B6122015-1C15-443A-9CDE-9D12B8B9AC48}"/>
              </a:ext>
            </a:extLst>
          </p:cNvPr>
          <p:cNvPicPr>
            <a:picLocks noChangeAspect="1"/>
          </p:cNvPicPr>
          <p:nvPr/>
        </p:nvPicPr>
        <p:blipFill>
          <a:blip r:embed="rId9"/>
          <a:stretch>
            <a:fillRect/>
          </a:stretch>
        </p:blipFill>
        <p:spPr>
          <a:xfrm>
            <a:off x="6679254" y="5112760"/>
            <a:ext cx="428625" cy="504825"/>
          </a:xfrm>
          <a:prstGeom prst="rect">
            <a:avLst/>
          </a:prstGeom>
        </p:spPr>
      </p:pic>
      <p:pic>
        <p:nvPicPr>
          <p:cNvPr id="12" name="Picture 11">
            <a:extLst>
              <a:ext uri="{FF2B5EF4-FFF2-40B4-BE49-F238E27FC236}">
                <a16:creationId xmlns:a16="http://schemas.microsoft.com/office/drawing/2014/main" id="{A8AF0D27-117C-42A5-B6E1-648340063198}"/>
              </a:ext>
            </a:extLst>
          </p:cNvPr>
          <p:cNvPicPr>
            <a:picLocks noChangeAspect="1"/>
          </p:cNvPicPr>
          <p:nvPr/>
        </p:nvPicPr>
        <p:blipFill>
          <a:blip r:embed="rId10"/>
          <a:stretch>
            <a:fillRect/>
          </a:stretch>
        </p:blipFill>
        <p:spPr>
          <a:xfrm>
            <a:off x="7107879" y="5134209"/>
            <a:ext cx="2447925" cy="504825"/>
          </a:xfrm>
          <a:prstGeom prst="rect">
            <a:avLst/>
          </a:prstGeom>
        </p:spPr>
      </p:pic>
      <p:pic>
        <p:nvPicPr>
          <p:cNvPr id="13" name="Picture 12">
            <a:extLst>
              <a:ext uri="{FF2B5EF4-FFF2-40B4-BE49-F238E27FC236}">
                <a16:creationId xmlns:a16="http://schemas.microsoft.com/office/drawing/2014/main" id="{6A437392-8441-4248-B617-43B964056643}"/>
              </a:ext>
            </a:extLst>
          </p:cNvPr>
          <p:cNvPicPr>
            <a:picLocks noChangeAspect="1"/>
          </p:cNvPicPr>
          <p:nvPr/>
        </p:nvPicPr>
        <p:blipFill>
          <a:blip r:embed="rId11"/>
          <a:stretch>
            <a:fillRect/>
          </a:stretch>
        </p:blipFill>
        <p:spPr>
          <a:xfrm>
            <a:off x="5401681" y="5602863"/>
            <a:ext cx="657225" cy="314325"/>
          </a:xfrm>
          <a:prstGeom prst="rect">
            <a:avLst/>
          </a:prstGeom>
        </p:spPr>
      </p:pic>
      <p:pic>
        <p:nvPicPr>
          <p:cNvPr id="14" name="Picture 13">
            <a:extLst>
              <a:ext uri="{FF2B5EF4-FFF2-40B4-BE49-F238E27FC236}">
                <a16:creationId xmlns:a16="http://schemas.microsoft.com/office/drawing/2014/main" id="{D2C966BF-9BE4-43D3-B615-2102CAFF5CA3}"/>
              </a:ext>
            </a:extLst>
          </p:cNvPr>
          <p:cNvPicPr>
            <a:picLocks noChangeAspect="1"/>
          </p:cNvPicPr>
          <p:nvPr/>
        </p:nvPicPr>
        <p:blipFill>
          <a:blip r:embed="rId12"/>
          <a:stretch>
            <a:fillRect/>
          </a:stretch>
        </p:blipFill>
        <p:spPr>
          <a:xfrm>
            <a:off x="5213595" y="5927799"/>
            <a:ext cx="891344" cy="902779"/>
          </a:xfrm>
          <a:prstGeom prst="rect">
            <a:avLst/>
          </a:prstGeom>
        </p:spPr>
      </p:pic>
      <p:pic>
        <p:nvPicPr>
          <p:cNvPr id="15" name="Picture 14">
            <a:extLst>
              <a:ext uri="{FF2B5EF4-FFF2-40B4-BE49-F238E27FC236}">
                <a16:creationId xmlns:a16="http://schemas.microsoft.com/office/drawing/2014/main" id="{ABCF4945-CCE9-457C-9DFB-603604DBC155}"/>
              </a:ext>
            </a:extLst>
          </p:cNvPr>
          <p:cNvPicPr>
            <a:picLocks noChangeAspect="1"/>
          </p:cNvPicPr>
          <p:nvPr/>
        </p:nvPicPr>
        <p:blipFill>
          <a:blip r:embed="rId13"/>
          <a:stretch>
            <a:fillRect/>
          </a:stretch>
        </p:blipFill>
        <p:spPr>
          <a:xfrm>
            <a:off x="4886798" y="6049420"/>
            <a:ext cx="326797" cy="659536"/>
          </a:xfrm>
          <a:prstGeom prst="rect">
            <a:avLst/>
          </a:prstGeom>
        </p:spPr>
      </p:pic>
      <p:pic>
        <p:nvPicPr>
          <p:cNvPr id="16" name="Picture 15">
            <a:extLst>
              <a:ext uri="{FF2B5EF4-FFF2-40B4-BE49-F238E27FC236}">
                <a16:creationId xmlns:a16="http://schemas.microsoft.com/office/drawing/2014/main" id="{3741363F-BF3D-407C-A98E-F3575DD710F4}"/>
              </a:ext>
            </a:extLst>
          </p:cNvPr>
          <p:cNvPicPr>
            <a:picLocks noChangeAspect="1"/>
          </p:cNvPicPr>
          <p:nvPr/>
        </p:nvPicPr>
        <p:blipFill>
          <a:blip r:embed="rId14"/>
          <a:stretch>
            <a:fillRect/>
          </a:stretch>
        </p:blipFill>
        <p:spPr>
          <a:xfrm>
            <a:off x="3243561" y="5799983"/>
            <a:ext cx="1645292" cy="1019966"/>
          </a:xfrm>
          <a:prstGeom prst="rect">
            <a:avLst/>
          </a:prstGeom>
        </p:spPr>
      </p:pic>
      <p:pic>
        <p:nvPicPr>
          <p:cNvPr id="17" name="Picture 16">
            <a:extLst>
              <a:ext uri="{FF2B5EF4-FFF2-40B4-BE49-F238E27FC236}">
                <a16:creationId xmlns:a16="http://schemas.microsoft.com/office/drawing/2014/main" id="{211D8E61-F9C9-4C14-BCC6-9AC675EA04BE}"/>
              </a:ext>
            </a:extLst>
          </p:cNvPr>
          <p:cNvPicPr>
            <a:picLocks noChangeAspect="1"/>
          </p:cNvPicPr>
          <p:nvPr/>
        </p:nvPicPr>
        <p:blipFill>
          <a:blip r:embed="rId15"/>
          <a:stretch>
            <a:fillRect/>
          </a:stretch>
        </p:blipFill>
        <p:spPr>
          <a:xfrm>
            <a:off x="6120367" y="5994904"/>
            <a:ext cx="423790" cy="768568"/>
          </a:xfrm>
          <a:prstGeom prst="rect">
            <a:avLst/>
          </a:prstGeom>
        </p:spPr>
      </p:pic>
      <p:pic>
        <p:nvPicPr>
          <p:cNvPr id="18" name="Picture 17">
            <a:extLst>
              <a:ext uri="{FF2B5EF4-FFF2-40B4-BE49-F238E27FC236}">
                <a16:creationId xmlns:a16="http://schemas.microsoft.com/office/drawing/2014/main" id="{E0942A9C-8AF1-4254-8D1D-7EF9031E4C95}"/>
              </a:ext>
            </a:extLst>
          </p:cNvPr>
          <p:cNvPicPr>
            <a:picLocks noChangeAspect="1"/>
          </p:cNvPicPr>
          <p:nvPr/>
        </p:nvPicPr>
        <p:blipFill>
          <a:blip r:embed="rId16"/>
          <a:stretch>
            <a:fillRect/>
          </a:stretch>
        </p:blipFill>
        <p:spPr>
          <a:xfrm>
            <a:off x="6675767" y="5967128"/>
            <a:ext cx="285472" cy="875965"/>
          </a:xfrm>
          <a:prstGeom prst="rect">
            <a:avLst/>
          </a:prstGeom>
        </p:spPr>
      </p:pic>
      <p:pic>
        <p:nvPicPr>
          <p:cNvPr id="19" name="Picture 18">
            <a:extLst>
              <a:ext uri="{FF2B5EF4-FFF2-40B4-BE49-F238E27FC236}">
                <a16:creationId xmlns:a16="http://schemas.microsoft.com/office/drawing/2014/main" id="{24D7176F-393B-408A-8171-EA180C085B42}"/>
              </a:ext>
            </a:extLst>
          </p:cNvPr>
          <p:cNvPicPr>
            <a:picLocks noChangeAspect="1"/>
          </p:cNvPicPr>
          <p:nvPr/>
        </p:nvPicPr>
        <p:blipFill>
          <a:blip r:embed="rId17"/>
          <a:stretch>
            <a:fillRect/>
          </a:stretch>
        </p:blipFill>
        <p:spPr>
          <a:xfrm>
            <a:off x="7074999" y="5987849"/>
            <a:ext cx="970168" cy="787855"/>
          </a:xfrm>
          <a:prstGeom prst="rect">
            <a:avLst/>
          </a:prstGeom>
        </p:spPr>
      </p:pic>
      <p:pic>
        <p:nvPicPr>
          <p:cNvPr id="20" name="Picture 19">
            <a:extLst>
              <a:ext uri="{FF2B5EF4-FFF2-40B4-BE49-F238E27FC236}">
                <a16:creationId xmlns:a16="http://schemas.microsoft.com/office/drawing/2014/main" id="{4C63862B-CF6F-4AA5-A0EB-846BA2271A25}"/>
              </a:ext>
            </a:extLst>
          </p:cNvPr>
          <p:cNvPicPr>
            <a:picLocks noChangeAspect="1"/>
          </p:cNvPicPr>
          <p:nvPr/>
        </p:nvPicPr>
        <p:blipFill>
          <a:blip r:embed="rId18"/>
          <a:stretch>
            <a:fillRect/>
          </a:stretch>
        </p:blipFill>
        <p:spPr>
          <a:xfrm>
            <a:off x="8044953" y="5966400"/>
            <a:ext cx="423556" cy="825575"/>
          </a:xfrm>
          <a:prstGeom prst="rect">
            <a:avLst/>
          </a:prstGeom>
        </p:spPr>
      </p:pic>
      <p:pic>
        <p:nvPicPr>
          <p:cNvPr id="21" name="Picture 20">
            <a:extLst>
              <a:ext uri="{FF2B5EF4-FFF2-40B4-BE49-F238E27FC236}">
                <a16:creationId xmlns:a16="http://schemas.microsoft.com/office/drawing/2014/main" id="{4D1CDE50-E699-477D-B383-C7279B7BC617}"/>
              </a:ext>
            </a:extLst>
          </p:cNvPr>
          <p:cNvPicPr>
            <a:picLocks noChangeAspect="1"/>
          </p:cNvPicPr>
          <p:nvPr/>
        </p:nvPicPr>
        <p:blipFill>
          <a:blip r:embed="rId19"/>
          <a:stretch>
            <a:fillRect/>
          </a:stretch>
        </p:blipFill>
        <p:spPr>
          <a:xfrm>
            <a:off x="8559168" y="5782562"/>
            <a:ext cx="1139426" cy="1037387"/>
          </a:xfrm>
          <a:prstGeom prst="rect">
            <a:avLst/>
          </a:prstGeom>
        </p:spPr>
      </p:pic>
      <p:sp>
        <p:nvSpPr>
          <p:cNvPr id="22" name="Title 1">
            <a:extLst>
              <a:ext uri="{FF2B5EF4-FFF2-40B4-BE49-F238E27FC236}">
                <a16:creationId xmlns:a16="http://schemas.microsoft.com/office/drawing/2014/main" id="{EE02871A-E2E3-4485-B773-D4FE6D78B68B}"/>
              </a:ext>
            </a:extLst>
          </p:cNvPr>
          <p:cNvSpPr txBox="1">
            <a:spLocks/>
          </p:cNvSpPr>
          <p:nvPr/>
        </p:nvSpPr>
        <p:spPr>
          <a:xfrm>
            <a:off x="270631" y="1761331"/>
            <a:ext cx="3678830" cy="766762"/>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5400" b="1" dirty="0">
                <a:solidFill>
                  <a:srgbClr val="7030A0"/>
                </a:solidFill>
              </a:rPr>
              <a:t>GBS diagnosis algorithm </a:t>
            </a:r>
          </a:p>
        </p:txBody>
      </p:sp>
      <p:sp>
        <p:nvSpPr>
          <p:cNvPr id="23" name="Rectangle 22">
            <a:extLst>
              <a:ext uri="{FF2B5EF4-FFF2-40B4-BE49-F238E27FC236}">
                <a16:creationId xmlns:a16="http://schemas.microsoft.com/office/drawing/2014/main" id="{F7B27B91-0C14-400C-97F3-A1F98EFC0618}"/>
              </a:ext>
            </a:extLst>
          </p:cNvPr>
          <p:cNvSpPr/>
          <p:nvPr/>
        </p:nvSpPr>
        <p:spPr>
          <a:xfrm>
            <a:off x="8331841" y="1029296"/>
            <a:ext cx="3589528" cy="3046988"/>
          </a:xfrm>
          <a:prstGeom prst="rect">
            <a:avLst/>
          </a:prstGeom>
        </p:spPr>
        <p:txBody>
          <a:bodyPr wrap="square">
            <a:spAutoFit/>
          </a:bodyPr>
          <a:lstStyle/>
          <a:p>
            <a:pPr algn="just"/>
            <a:r>
              <a:rPr lang="en-US" sz="2400" dirty="0"/>
              <a:t>Isolation and identification algorithm of S. agalactiae (GBS). BE: Bile Esculin; CAMP: CAMP factor test; </a:t>
            </a:r>
            <a:r>
              <a:rPr lang="en-US" sz="2400" dirty="0" err="1"/>
              <a:t>Hyp</a:t>
            </a:r>
            <a:r>
              <a:rPr lang="en-US" sz="2400" dirty="0"/>
              <a:t>: Hydrolysis of </a:t>
            </a:r>
            <a:r>
              <a:rPr lang="en-US" sz="2400" dirty="0" err="1"/>
              <a:t>hippurate</a:t>
            </a:r>
            <a:r>
              <a:rPr lang="en-US" sz="2400" dirty="0"/>
              <a:t>; Serology: Agglutination test for group B confirmation.</a:t>
            </a:r>
          </a:p>
        </p:txBody>
      </p:sp>
    </p:spTree>
    <p:extLst>
      <p:ext uri="{BB962C8B-B14F-4D97-AF65-F5344CB8AC3E}">
        <p14:creationId xmlns:p14="http://schemas.microsoft.com/office/powerpoint/2010/main" val="85990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C242-2034-4CF7-A686-AA5082F2C234}"/>
              </a:ext>
            </a:extLst>
          </p:cNvPr>
          <p:cNvSpPr>
            <a:spLocks noGrp="1"/>
          </p:cNvSpPr>
          <p:nvPr>
            <p:ph type="title"/>
          </p:nvPr>
        </p:nvSpPr>
        <p:spPr>
          <a:xfrm>
            <a:off x="412171" y="841450"/>
            <a:ext cx="10515600" cy="1325563"/>
          </a:xfrm>
        </p:spPr>
        <p:txBody>
          <a:bodyPr>
            <a:normAutofit/>
          </a:bodyPr>
          <a:lstStyle/>
          <a:p>
            <a:pPr algn="just"/>
            <a:r>
              <a:rPr lang="en-US" sz="4000" b="1" dirty="0"/>
              <a:t>Hippurate test</a:t>
            </a:r>
          </a:p>
        </p:txBody>
      </p:sp>
      <p:sp>
        <p:nvSpPr>
          <p:cNvPr id="3" name="Content Placeholder 2">
            <a:extLst>
              <a:ext uri="{FF2B5EF4-FFF2-40B4-BE49-F238E27FC236}">
                <a16:creationId xmlns:a16="http://schemas.microsoft.com/office/drawing/2014/main" id="{A35B0031-C449-4FF5-92AD-3A125F97CE14}"/>
              </a:ext>
            </a:extLst>
          </p:cNvPr>
          <p:cNvSpPr>
            <a:spLocks noGrp="1"/>
          </p:cNvSpPr>
          <p:nvPr>
            <p:ph idx="1"/>
          </p:nvPr>
        </p:nvSpPr>
        <p:spPr>
          <a:xfrm>
            <a:off x="307258" y="2061596"/>
            <a:ext cx="5577348" cy="4351338"/>
          </a:xfrm>
        </p:spPr>
        <p:txBody>
          <a:bodyPr>
            <a:normAutofit lnSpcReduction="10000"/>
          </a:bodyPr>
          <a:lstStyle/>
          <a:p>
            <a:pPr algn="just"/>
            <a:r>
              <a:rPr lang="en-US" dirty="0"/>
              <a:t>Hippurate hydrolysis test is used to detect the ability of bacteria to </a:t>
            </a:r>
            <a:r>
              <a:rPr lang="en-US" dirty="0" err="1"/>
              <a:t>hydrolyse</a:t>
            </a:r>
            <a:r>
              <a:rPr lang="en-US" dirty="0"/>
              <a:t> </a:t>
            </a:r>
            <a:r>
              <a:rPr lang="en-US" dirty="0" err="1"/>
              <a:t>hippurate</a:t>
            </a:r>
            <a:r>
              <a:rPr lang="en-US" dirty="0"/>
              <a:t> into glycine and benzoic acid by action of hippuricase enzyme present in bacteria.</a:t>
            </a:r>
          </a:p>
          <a:p>
            <a:pPr algn="just"/>
            <a:r>
              <a:rPr lang="en-US" dirty="0"/>
              <a:t>an oxidizing agent ninhydrin is used as an indicator. Ninhydrin reacts with glycine to form a deep blue or purple color (purple).</a:t>
            </a:r>
            <a:br>
              <a:rPr lang="en-US" dirty="0"/>
            </a:br>
            <a:endParaRPr lang="en-US" dirty="0"/>
          </a:p>
        </p:txBody>
      </p:sp>
      <p:sp>
        <p:nvSpPr>
          <p:cNvPr id="4" name="Title 1">
            <a:extLst>
              <a:ext uri="{FF2B5EF4-FFF2-40B4-BE49-F238E27FC236}">
                <a16:creationId xmlns:a16="http://schemas.microsoft.com/office/drawing/2014/main" id="{B7032A7B-F4FC-4AD4-9AC0-DEE39FFAFD6E}"/>
              </a:ext>
            </a:extLst>
          </p:cNvPr>
          <p:cNvSpPr txBox="1">
            <a:spLocks/>
          </p:cNvSpPr>
          <p:nvPr/>
        </p:nvSpPr>
        <p:spPr>
          <a:xfrm>
            <a:off x="214744" y="180105"/>
            <a:ext cx="10910455" cy="766762"/>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5400" b="1">
                <a:solidFill>
                  <a:srgbClr val="7030A0"/>
                </a:solidFill>
              </a:rPr>
              <a:t>Group B </a:t>
            </a:r>
            <a:r>
              <a:rPr lang="en-US" sz="5400" b="1" i="1">
                <a:solidFill>
                  <a:srgbClr val="7030A0"/>
                </a:solidFill>
              </a:rPr>
              <a:t>Streptococci </a:t>
            </a:r>
            <a:r>
              <a:rPr lang="en-US" sz="5400" b="1">
                <a:solidFill>
                  <a:srgbClr val="7030A0"/>
                </a:solidFill>
              </a:rPr>
              <a:t>(GBS)</a:t>
            </a:r>
            <a:endParaRPr lang="en-US" sz="5400" b="1" dirty="0">
              <a:solidFill>
                <a:srgbClr val="7030A0"/>
              </a:solidFill>
            </a:endParaRPr>
          </a:p>
        </p:txBody>
      </p:sp>
      <p:pic>
        <p:nvPicPr>
          <p:cNvPr id="5" name="Picture 4">
            <a:extLst>
              <a:ext uri="{FF2B5EF4-FFF2-40B4-BE49-F238E27FC236}">
                <a16:creationId xmlns:a16="http://schemas.microsoft.com/office/drawing/2014/main" id="{2B0BAD96-729D-428C-ABF2-0EC59F5DE1B2}"/>
              </a:ext>
            </a:extLst>
          </p:cNvPr>
          <p:cNvPicPr>
            <a:picLocks noChangeAspect="1"/>
          </p:cNvPicPr>
          <p:nvPr/>
        </p:nvPicPr>
        <p:blipFill>
          <a:blip r:embed="rId2"/>
          <a:stretch>
            <a:fillRect/>
          </a:stretch>
        </p:blipFill>
        <p:spPr>
          <a:xfrm>
            <a:off x="6789327" y="1630335"/>
            <a:ext cx="4717685" cy="3414356"/>
          </a:xfrm>
          <a:prstGeom prst="rect">
            <a:avLst/>
          </a:prstGeom>
        </p:spPr>
      </p:pic>
    </p:spTree>
    <p:extLst>
      <p:ext uri="{BB962C8B-B14F-4D97-AF65-F5344CB8AC3E}">
        <p14:creationId xmlns:p14="http://schemas.microsoft.com/office/powerpoint/2010/main" val="420331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C242-2034-4CF7-A686-AA5082F2C234}"/>
              </a:ext>
            </a:extLst>
          </p:cNvPr>
          <p:cNvSpPr>
            <a:spLocks noGrp="1"/>
          </p:cNvSpPr>
          <p:nvPr>
            <p:ph type="title"/>
          </p:nvPr>
        </p:nvSpPr>
        <p:spPr>
          <a:xfrm>
            <a:off x="412171" y="443246"/>
            <a:ext cx="10515600" cy="1325563"/>
          </a:xfrm>
        </p:spPr>
        <p:txBody>
          <a:bodyPr>
            <a:normAutofit/>
          </a:bodyPr>
          <a:lstStyle/>
          <a:p>
            <a:pPr algn="just"/>
            <a:r>
              <a:rPr lang="en-US" sz="4000" b="1" dirty="0"/>
              <a:t>Bile Esculin test</a:t>
            </a:r>
          </a:p>
        </p:txBody>
      </p:sp>
      <p:sp>
        <p:nvSpPr>
          <p:cNvPr id="4" name="Title 1">
            <a:extLst>
              <a:ext uri="{FF2B5EF4-FFF2-40B4-BE49-F238E27FC236}">
                <a16:creationId xmlns:a16="http://schemas.microsoft.com/office/drawing/2014/main" id="{B7032A7B-F4FC-4AD4-9AC0-DEE39FFAFD6E}"/>
              </a:ext>
            </a:extLst>
          </p:cNvPr>
          <p:cNvSpPr txBox="1">
            <a:spLocks/>
          </p:cNvSpPr>
          <p:nvPr/>
        </p:nvSpPr>
        <p:spPr>
          <a:xfrm>
            <a:off x="214744" y="180105"/>
            <a:ext cx="10910455" cy="766762"/>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5400" b="1">
                <a:solidFill>
                  <a:srgbClr val="7030A0"/>
                </a:solidFill>
              </a:rPr>
              <a:t>Group B </a:t>
            </a:r>
            <a:r>
              <a:rPr lang="en-US" sz="5400" b="1" i="1">
                <a:solidFill>
                  <a:srgbClr val="7030A0"/>
                </a:solidFill>
              </a:rPr>
              <a:t>Streptococci </a:t>
            </a:r>
            <a:r>
              <a:rPr lang="en-US" sz="5400" b="1">
                <a:solidFill>
                  <a:srgbClr val="7030A0"/>
                </a:solidFill>
              </a:rPr>
              <a:t>(GBS)</a:t>
            </a:r>
            <a:endParaRPr lang="en-US" sz="5400" b="1" dirty="0">
              <a:solidFill>
                <a:srgbClr val="7030A0"/>
              </a:solidFill>
            </a:endParaRPr>
          </a:p>
        </p:txBody>
      </p:sp>
      <p:pic>
        <p:nvPicPr>
          <p:cNvPr id="1026" name="Picture 2" descr="Bile Esculin Test- Principle, Procedure, Result Interpretation and  Limitation">
            <a:extLst>
              <a:ext uri="{FF2B5EF4-FFF2-40B4-BE49-F238E27FC236}">
                <a16:creationId xmlns:a16="http://schemas.microsoft.com/office/drawing/2014/main" id="{1F6107E5-5AB9-4B45-B4F3-76E02A297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242" y="1356852"/>
            <a:ext cx="7953515" cy="532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55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5B9F147-4EEE-4BC6-9888-03A1F00BDA7D}"/>
              </a:ext>
            </a:extLst>
          </p:cNvPr>
          <p:cNvSpPr>
            <a:spLocks noGrp="1"/>
          </p:cNvSpPr>
          <p:nvPr>
            <p:ph idx="1"/>
          </p:nvPr>
        </p:nvSpPr>
        <p:spPr>
          <a:xfrm>
            <a:off x="2301974" y="1143001"/>
            <a:ext cx="8965790" cy="5572123"/>
          </a:xfrm>
        </p:spPr>
        <p:txBody>
          <a:bodyPr rtlCol="0">
            <a:normAutofit/>
          </a:bodyPr>
          <a:lstStyle/>
          <a:p>
            <a:pPr algn="just">
              <a:buNone/>
              <a:defRPr/>
            </a:pPr>
            <a:r>
              <a:rPr lang="en-US" b="1" dirty="0"/>
              <a:t>Culture methods</a:t>
            </a:r>
          </a:p>
          <a:p>
            <a:pPr marL="0" lvl="1" indent="0" algn="just">
              <a:buNone/>
              <a:defRPr/>
            </a:pPr>
            <a:r>
              <a:rPr lang="en-US" sz="3200" dirty="0"/>
              <a:t>Media</a:t>
            </a:r>
          </a:p>
          <a:p>
            <a:pPr marL="400050" lvl="2" indent="0" algn="just">
              <a:buFont typeface="Wingdings" pitchFamily="2" charset="2"/>
              <a:buChar char="§"/>
              <a:defRPr/>
            </a:pPr>
            <a:r>
              <a:rPr lang="en-US" sz="2800" dirty="0"/>
              <a:t>Swab should be inoculated into a selective enrichment broth, (Todd Hewitt broth with selective antibiotics, enrichment culture). This involves growing the samples in an enriched medium to improve the viability of the GBS and simultaneously impairing the growth of other naturally occurring bacteria.</a:t>
            </a:r>
          </a:p>
          <a:p>
            <a:pPr marL="400050" lvl="2" indent="0" algn="just">
              <a:buFont typeface="Wingdings" pitchFamily="2" charset="2"/>
              <a:buChar char="§"/>
              <a:defRPr/>
            </a:pPr>
            <a:r>
              <a:rPr lang="en-US" sz="2800" dirty="0"/>
              <a:t> After incubation (18-24h, 35-37 °C), the enrichment broth is </a:t>
            </a:r>
            <a:r>
              <a:rPr lang="en-US" sz="2800" dirty="0" err="1"/>
              <a:t>subcultured</a:t>
            </a:r>
            <a:r>
              <a:rPr lang="en-US" sz="2800" dirty="0"/>
              <a:t> to blood agar plates and GBS-like colonies are identified by the CAMP test or using latex agglutination with GBS </a:t>
            </a:r>
            <a:r>
              <a:rPr lang="en-US" sz="2800" dirty="0" err="1"/>
              <a:t>antisera</a:t>
            </a:r>
            <a:r>
              <a:rPr lang="en-US" sz="2800" dirty="0"/>
              <a:t>. </a:t>
            </a:r>
          </a:p>
          <a:p>
            <a:pPr algn="just">
              <a:buNone/>
              <a:defRPr/>
            </a:pPr>
            <a:endParaRPr lang="en-US" dirty="0"/>
          </a:p>
        </p:txBody>
      </p:sp>
      <p:sp>
        <p:nvSpPr>
          <p:cNvPr id="5123" name="Title 1">
            <a:extLst>
              <a:ext uri="{FF2B5EF4-FFF2-40B4-BE49-F238E27FC236}">
                <a16:creationId xmlns:a16="http://schemas.microsoft.com/office/drawing/2014/main" id="{516223CF-C85D-4063-8112-AB614F531C59}"/>
              </a:ext>
            </a:extLst>
          </p:cNvPr>
          <p:cNvSpPr>
            <a:spLocks noGrp="1"/>
          </p:cNvSpPr>
          <p:nvPr>
            <p:ph type="title"/>
          </p:nvPr>
        </p:nvSpPr>
        <p:spPr>
          <a:xfrm>
            <a:off x="2695575" y="142876"/>
            <a:ext cx="7043738" cy="785813"/>
          </a:xfrm>
          <a:solidFill>
            <a:srgbClr val="92D050"/>
          </a:solidFill>
        </p:spPr>
        <p:txBody>
          <a:bodyPr/>
          <a:lstStyle/>
          <a:p>
            <a:pPr eaLnBrk="1" hangingPunct="1"/>
            <a:r>
              <a:rPr lang="en-US" altLang="en-US" b="1" dirty="0"/>
              <a:t>Group B </a:t>
            </a:r>
            <a:r>
              <a:rPr lang="en-US" altLang="en-US" b="1" i="1" dirty="0"/>
              <a:t>Streptococci</a:t>
            </a:r>
          </a:p>
        </p:txBody>
      </p:sp>
      <p:pic>
        <p:nvPicPr>
          <p:cNvPr id="2" name="Picture 1">
            <a:extLst>
              <a:ext uri="{FF2B5EF4-FFF2-40B4-BE49-F238E27FC236}">
                <a16:creationId xmlns:a16="http://schemas.microsoft.com/office/drawing/2014/main" id="{300881CD-F741-423E-9D81-F0700F10D020}"/>
              </a:ext>
            </a:extLst>
          </p:cNvPr>
          <p:cNvPicPr>
            <a:picLocks noChangeAspect="1"/>
          </p:cNvPicPr>
          <p:nvPr/>
        </p:nvPicPr>
        <p:blipFill>
          <a:blip r:embed="rId3"/>
          <a:stretch>
            <a:fillRect/>
          </a:stretch>
        </p:blipFill>
        <p:spPr>
          <a:xfrm>
            <a:off x="213447" y="928689"/>
            <a:ext cx="1445635" cy="3222198"/>
          </a:xfrm>
          <a:prstGeom prst="rect">
            <a:avLst/>
          </a:prstGeom>
        </p:spPr>
      </p:pic>
      <p:sp>
        <p:nvSpPr>
          <p:cNvPr id="5" name="Rectangle 4">
            <a:extLst>
              <a:ext uri="{FF2B5EF4-FFF2-40B4-BE49-F238E27FC236}">
                <a16:creationId xmlns:a16="http://schemas.microsoft.com/office/drawing/2014/main" id="{EFC3074F-7506-46CB-948B-166D1183B697}"/>
              </a:ext>
            </a:extLst>
          </p:cNvPr>
          <p:cNvSpPr/>
          <p:nvPr/>
        </p:nvSpPr>
        <p:spPr>
          <a:xfrm>
            <a:off x="0" y="4150887"/>
            <a:ext cx="1784784" cy="338554"/>
          </a:xfrm>
          <a:prstGeom prst="rect">
            <a:avLst/>
          </a:prstGeom>
        </p:spPr>
        <p:txBody>
          <a:bodyPr wrap="none">
            <a:spAutoFit/>
          </a:bodyPr>
          <a:lstStyle/>
          <a:p>
            <a:r>
              <a:rPr lang="en-US" sz="1600" b="1" dirty="0"/>
              <a:t>Todd Hewitt broth </a:t>
            </a:r>
          </a:p>
        </p:txBody>
      </p:sp>
      <p:pic>
        <p:nvPicPr>
          <p:cNvPr id="1026" name="Picture 2" descr="15 Med Bac ideas | medical laboratory science, medical laboratory,  laboratory science">
            <a:extLst>
              <a:ext uri="{FF2B5EF4-FFF2-40B4-BE49-F238E27FC236}">
                <a16:creationId xmlns:a16="http://schemas.microsoft.com/office/drawing/2014/main" id="{27878925-5582-4200-BD09-C4E92EBFC8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51" y="4845674"/>
            <a:ext cx="2195440" cy="16465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5BE51BE-EC9F-4A55-A9A5-ECD2A6EAE38B}"/>
              </a:ext>
            </a:extLst>
          </p:cNvPr>
          <p:cNvSpPr/>
          <p:nvPr/>
        </p:nvSpPr>
        <p:spPr>
          <a:xfrm>
            <a:off x="213447" y="6479155"/>
            <a:ext cx="2967672" cy="338554"/>
          </a:xfrm>
          <a:prstGeom prst="rect">
            <a:avLst/>
          </a:prstGeom>
        </p:spPr>
        <p:txBody>
          <a:bodyPr wrap="none">
            <a:spAutoFit/>
          </a:bodyPr>
          <a:lstStyle/>
          <a:p>
            <a:r>
              <a:rPr lang="en-US" sz="1600" b="1" dirty="0"/>
              <a:t>Blood Agar Plate/Beta hemolysis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DB735CD-7B58-425D-BE29-2240066CC38B}"/>
              </a:ext>
            </a:extLst>
          </p:cNvPr>
          <p:cNvSpPr>
            <a:spLocks noGrp="1"/>
          </p:cNvSpPr>
          <p:nvPr>
            <p:ph type="title"/>
          </p:nvPr>
        </p:nvSpPr>
        <p:spPr>
          <a:xfrm>
            <a:off x="2481264" y="142876"/>
            <a:ext cx="7043737" cy="785813"/>
          </a:xfrm>
          <a:solidFill>
            <a:srgbClr val="92D050"/>
          </a:solidFill>
        </p:spPr>
        <p:txBody>
          <a:bodyPr/>
          <a:lstStyle/>
          <a:p>
            <a:pPr eaLnBrk="1" hangingPunct="1"/>
            <a:r>
              <a:rPr lang="en-US" altLang="en-US" b="1"/>
              <a:t>Group B </a:t>
            </a:r>
            <a:r>
              <a:rPr lang="en-US" altLang="en-US" b="1" i="1"/>
              <a:t>Streptococci</a:t>
            </a:r>
          </a:p>
        </p:txBody>
      </p:sp>
      <p:sp>
        <p:nvSpPr>
          <p:cNvPr id="3" name="Content Placeholder 2">
            <a:extLst>
              <a:ext uri="{FF2B5EF4-FFF2-40B4-BE49-F238E27FC236}">
                <a16:creationId xmlns:a16="http://schemas.microsoft.com/office/drawing/2014/main" id="{60E7779A-247E-44F2-916C-8ACB221B73A7}"/>
              </a:ext>
            </a:extLst>
          </p:cNvPr>
          <p:cNvSpPr>
            <a:spLocks noGrp="1"/>
          </p:cNvSpPr>
          <p:nvPr>
            <p:ph idx="1"/>
          </p:nvPr>
        </p:nvSpPr>
        <p:spPr>
          <a:xfrm>
            <a:off x="947430" y="1248543"/>
            <a:ext cx="10718543" cy="6000750"/>
          </a:xfrm>
        </p:spPr>
        <p:txBody>
          <a:bodyPr>
            <a:normAutofit/>
          </a:bodyPr>
          <a:lstStyle/>
          <a:p>
            <a:pPr algn="just" eaLnBrk="1" hangingPunct="1">
              <a:buFont typeface="Arial" panose="020B0604020202020204" pitchFamily="34" charset="0"/>
              <a:buNone/>
            </a:pPr>
            <a:r>
              <a:rPr lang="en-US" altLang="en-US" sz="3200" b="1" dirty="0"/>
              <a:t>CAMP test</a:t>
            </a:r>
          </a:p>
          <a:p>
            <a:pPr algn="just" eaLnBrk="1" hangingPunct="1"/>
            <a:r>
              <a:rPr lang="en-US" altLang="en-US" dirty="0"/>
              <a:t>CAMP test is used for the presumptive identification of Group B Beta-hemolytic streptococci. </a:t>
            </a:r>
            <a:r>
              <a:rPr lang="en-US" altLang="en-US" i="1" dirty="0"/>
              <a:t> </a:t>
            </a:r>
          </a:p>
          <a:p>
            <a:pPr algn="just" eaLnBrk="1" hangingPunct="1"/>
            <a:r>
              <a:rPr lang="en-US" altLang="en-US" dirty="0"/>
              <a:t>The hemolytic phenomenon was first described in 1944 by </a:t>
            </a:r>
            <a:r>
              <a:rPr lang="en-US" altLang="en-US" b="1" u="sng" dirty="0"/>
              <a:t>C</a:t>
            </a:r>
            <a:r>
              <a:rPr lang="en-US" altLang="en-US" dirty="0"/>
              <a:t>hristie, </a:t>
            </a:r>
            <a:r>
              <a:rPr lang="en-US" altLang="en-US" b="1" u="sng" dirty="0"/>
              <a:t>A</a:t>
            </a:r>
            <a:r>
              <a:rPr lang="en-US" altLang="en-US" dirty="0"/>
              <a:t>tkins, and </a:t>
            </a:r>
            <a:r>
              <a:rPr lang="en-US" altLang="en-US" b="1" u="sng" dirty="0"/>
              <a:t>M</a:t>
            </a:r>
            <a:r>
              <a:rPr lang="en-US" altLang="en-US" dirty="0"/>
              <a:t>unch-</a:t>
            </a:r>
            <a:r>
              <a:rPr lang="en-US" altLang="en-US" b="1" u="sng" dirty="0"/>
              <a:t>P</a:t>
            </a:r>
            <a:r>
              <a:rPr lang="en-US" altLang="en-US" dirty="0"/>
              <a:t>etersen, and CAMP test is an acronym of their names.</a:t>
            </a:r>
          </a:p>
          <a:p>
            <a:pPr algn="just" eaLnBrk="1" hangingPunct="1"/>
            <a:r>
              <a:rPr lang="en-US" altLang="en-US" dirty="0"/>
              <a:t>The hemolytic activity of the Beta-hemolysin produced by most strains of </a:t>
            </a:r>
            <a:r>
              <a:rPr lang="en-US" altLang="en-US" i="1" dirty="0"/>
              <a:t>Staphylococcus aureus</a:t>
            </a:r>
            <a:r>
              <a:rPr lang="en-US" altLang="en-US" dirty="0"/>
              <a:t>  is enhanced by extracellular protein produced by GBS. Interaction of the Beta-hemolysin with this factor causes “synergistic hemolysis,” which is easily observed on a blood agar plate.</a:t>
            </a:r>
          </a:p>
          <a:p>
            <a:pPr algn="just" eaLnBrk="1" hangingPunct="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19A818-E9B6-4ECC-8547-787A0E22789A}"/>
              </a:ext>
            </a:extLst>
          </p:cNvPr>
          <p:cNvSpPr>
            <a:spLocks noGrp="1"/>
          </p:cNvSpPr>
          <p:nvPr>
            <p:ph idx="1"/>
          </p:nvPr>
        </p:nvSpPr>
        <p:spPr>
          <a:xfrm>
            <a:off x="412955" y="1249001"/>
            <a:ext cx="11297263" cy="4525962"/>
          </a:xfrm>
        </p:spPr>
        <p:txBody>
          <a:bodyPr>
            <a:normAutofit/>
          </a:bodyPr>
          <a:lstStyle/>
          <a:p>
            <a:pPr eaLnBrk="1" hangingPunct="1">
              <a:buFont typeface="Arial" panose="020B0604020202020204" pitchFamily="34" charset="0"/>
              <a:buNone/>
            </a:pPr>
            <a:r>
              <a:rPr lang="en-US" altLang="en-US" sz="2400" b="1" dirty="0"/>
              <a:t>Results and interpretations:</a:t>
            </a:r>
            <a:endParaRPr lang="en-US" altLang="en-US" sz="2400" dirty="0"/>
          </a:p>
          <a:p>
            <a:pPr eaLnBrk="1" hangingPunct="1"/>
            <a:r>
              <a:rPr lang="en-US" altLang="en-US" sz="2400" dirty="0"/>
              <a:t> The area of increased hemolysis occurs where the Beta hemolysin secreted by the staphylococcus and the CAMP factor secreted by the group B streptococcus intersect </a:t>
            </a:r>
          </a:p>
          <a:p>
            <a:pPr eaLnBrk="1" hangingPunct="1"/>
            <a:endParaRPr lang="en-US" altLang="en-US" sz="2400" dirty="0"/>
          </a:p>
        </p:txBody>
      </p:sp>
      <p:pic>
        <p:nvPicPr>
          <p:cNvPr id="4" name="Picture 2">
            <a:extLst>
              <a:ext uri="{FF2B5EF4-FFF2-40B4-BE49-F238E27FC236}">
                <a16:creationId xmlns:a16="http://schemas.microsoft.com/office/drawing/2014/main" id="{75B4D243-03B7-4591-9DD8-17BB832E0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724150"/>
            <a:ext cx="43053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0487CEC-5E5D-46AB-8D73-03F0B859794C}"/>
              </a:ext>
            </a:extLst>
          </p:cNvPr>
          <p:cNvSpPr txBox="1">
            <a:spLocks noChangeArrowheads="1"/>
          </p:cNvSpPr>
          <p:nvPr/>
        </p:nvSpPr>
        <p:spPr bwMode="auto">
          <a:xfrm>
            <a:off x="7096126" y="5286375"/>
            <a:ext cx="1928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en-US" dirty="0">
                <a:latin typeface="Calibri" panose="020F0502020204030204" pitchFamily="34" charset="0"/>
              </a:rPr>
              <a:t>Positive test of enhanced hemolytic activity </a:t>
            </a:r>
          </a:p>
          <a:p>
            <a:pPr algn="ctr" rtl="0" eaLnBrk="1" hangingPunct="1"/>
            <a:r>
              <a:rPr lang="en-US" altLang="en-US" dirty="0">
                <a:latin typeface="Calibri" panose="020F0502020204030204" pitchFamily="34" charset="0"/>
              </a:rPr>
              <a:t>(GBS)</a:t>
            </a:r>
          </a:p>
        </p:txBody>
      </p:sp>
      <p:sp>
        <p:nvSpPr>
          <p:cNvPr id="7" name="TextBox 6">
            <a:extLst>
              <a:ext uri="{FF2B5EF4-FFF2-40B4-BE49-F238E27FC236}">
                <a16:creationId xmlns:a16="http://schemas.microsoft.com/office/drawing/2014/main" id="{CF6768CF-F104-43D4-AA30-F5238F64D364}"/>
              </a:ext>
            </a:extLst>
          </p:cNvPr>
          <p:cNvSpPr txBox="1">
            <a:spLocks noChangeArrowheads="1"/>
          </p:cNvSpPr>
          <p:nvPr/>
        </p:nvSpPr>
        <p:spPr bwMode="auto">
          <a:xfrm>
            <a:off x="5881688" y="6488114"/>
            <a:ext cx="1054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altLang="en-US" b="1">
                <a:latin typeface="Calibri" panose="020F0502020204030204" pitchFamily="34" charset="0"/>
              </a:rPr>
              <a:t>S. aureus</a:t>
            </a:r>
          </a:p>
        </p:txBody>
      </p:sp>
      <p:sp>
        <p:nvSpPr>
          <p:cNvPr id="8" name="TextBox 7">
            <a:extLst>
              <a:ext uri="{FF2B5EF4-FFF2-40B4-BE49-F238E27FC236}">
                <a16:creationId xmlns:a16="http://schemas.microsoft.com/office/drawing/2014/main" id="{D29B9ED3-5837-4E6B-8362-52F5B85FD82F}"/>
              </a:ext>
            </a:extLst>
          </p:cNvPr>
          <p:cNvSpPr txBox="1">
            <a:spLocks noChangeArrowheads="1"/>
          </p:cNvSpPr>
          <p:nvPr/>
        </p:nvSpPr>
        <p:spPr bwMode="auto">
          <a:xfrm>
            <a:off x="1524000" y="3643314"/>
            <a:ext cx="142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en-US">
                <a:latin typeface="Calibri" panose="020F0502020204030204" pitchFamily="34" charset="0"/>
              </a:rPr>
              <a:t>Negative reaction for GAS</a:t>
            </a:r>
          </a:p>
        </p:txBody>
      </p:sp>
      <p:cxnSp>
        <p:nvCxnSpPr>
          <p:cNvPr id="10" name="Straight Arrow Connector 9">
            <a:extLst>
              <a:ext uri="{FF2B5EF4-FFF2-40B4-BE49-F238E27FC236}">
                <a16:creationId xmlns:a16="http://schemas.microsoft.com/office/drawing/2014/main" id="{B8FAB54E-DBD0-4634-8D49-2893851540CA}"/>
              </a:ext>
            </a:extLst>
          </p:cNvPr>
          <p:cNvCxnSpPr/>
          <p:nvPr/>
        </p:nvCxnSpPr>
        <p:spPr>
          <a:xfrm rot="10800000">
            <a:off x="5381626" y="4143376"/>
            <a:ext cx="1928813" cy="1571625"/>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92CDDBB-59C1-4A1A-B512-AE854DACE96E}"/>
              </a:ext>
            </a:extLst>
          </p:cNvPr>
          <p:cNvCxnSpPr>
            <a:stCxn id="7" idx="1"/>
          </p:cNvCxnSpPr>
          <p:nvPr/>
        </p:nvCxnSpPr>
        <p:spPr>
          <a:xfrm rot="10800000">
            <a:off x="5095876" y="6143626"/>
            <a:ext cx="785813" cy="530225"/>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AA158F3-87E5-49FE-8843-90A1C16B761A}"/>
              </a:ext>
            </a:extLst>
          </p:cNvPr>
          <p:cNvCxnSpPr/>
          <p:nvPr/>
        </p:nvCxnSpPr>
        <p:spPr>
          <a:xfrm>
            <a:off x="2738439" y="4286251"/>
            <a:ext cx="2143125" cy="1285875"/>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02" name="Title 1">
            <a:extLst>
              <a:ext uri="{FF2B5EF4-FFF2-40B4-BE49-F238E27FC236}">
                <a16:creationId xmlns:a16="http://schemas.microsoft.com/office/drawing/2014/main" id="{A01D85F0-1158-405D-9222-F70A004A507B}"/>
              </a:ext>
            </a:extLst>
          </p:cNvPr>
          <p:cNvSpPr>
            <a:spLocks noGrp="1"/>
          </p:cNvSpPr>
          <p:nvPr>
            <p:ph type="title"/>
          </p:nvPr>
        </p:nvSpPr>
        <p:spPr>
          <a:xfrm>
            <a:off x="2481264" y="142876"/>
            <a:ext cx="7043737" cy="785813"/>
          </a:xfrm>
          <a:solidFill>
            <a:srgbClr val="92D050"/>
          </a:solidFill>
        </p:spPr>
        <p:txBody>
          <a:bodyPr/>
          <a:lstStyle/>
          <a:p>
            <a:pPr eaLnBrk="1" hangingPunct="1"/>
            <a:r>
              <a:rPr lang="en-US" altLang="en-US" b="1"/>
              <a:t>Group B </a:t>
            </a:r>
            <a:r>
              <a:rPr lang="en-US" altLang="en-US" b="1" i="1"/>
              <a:t>Streptococci</a:t>
            </a:r>
          </a:p>
        </p:txBody>
      </p:sp>
      <p:sp>
        <p:nvSpPr>
          <p:cNvPr id="14" name="Oval 13">
            <a:extLst>
              <a:ext uri="{FF2B5EF4-FFF2-40B4-BE49-F238E27FC236}">
                <a16:creationId xmlns:a16="http://schemas.microsoft.com/office/drawing/2014/main" id="{ED08B465-BFCE-4FD5-821C-366BFF19DB38}"/>
              </a:ext>
            </a:extLst>
          </p:cNvPr>
          <p:cNvSpPr/>
          <p:nvPr/>
        </p:nvSpPr>
        <p:spPr>
          <a:xfrm>
            <a:off x="7810500" y="2500314"/>
            <a:ext cx="2571750" cy="2428875"/>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a:extLst>
              <a:ext uri="{FF2B5EF4-FFF2-40B4-BE49-F238E27FC236}">
                <a16:creationId xmlns:a16="http://schemas.microsoft.com/office/drawing/2014/main" id="{8BDA1CC0-C6DC-4D78-B126-E1F7BAB365A2}"/>
              </a:ext>
            </a:extLst>
          </p:cNvPr>
          <p:cNvSpPr/>
          <p:nvPr/>
        </p:nvSpPr>
        <p:spPr>
          <a:xfrm>
            <a:off x="9024939" y="2928939"/>
            <a:ext cx="142875" cy="1500187"/>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a:extLst>
              <a:ext uri="{FF2B5EF4-FFF2-40B4-BE49-F238E27FC236}">
                <a16:creationId xmlns:a16="http://schemas.microsoft.com/office/drawing/2014/main" id="{F99EC9B1-2FC8-45CA-B939-88594D56BE99}"/>
              </a:ext>
            </a:extLst>
          </p:cNvPr>
          <p:cNvSpPr/>
          <p:nvPr/>
        </p:nvSpPr>
        <p:spPr>
          <a:xfrm>
            <a:off x="9239250" y="3214689"/>
            <a:ext cx="642938" cy="142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ox(in)">
                                      <p:cBhvr>
                                        <p:cTn id="40" dur="500"/>
                                        <p:tgtEl>
                                          <p:spTgt spid="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ox(in)">
                                      <p:cBhvr>
                                        <p:cTn id="45" dur="500"/>
                                        <p:tgtEl>
                                          <p:spTgt spid="8"/>
                                        </p:tgtEl>
                                      </p:cBhvr>
                                    </p:animEffect>
                                  </p:childTnLst>
                                </p:cTn>
                              </p:par>
                              <p:par>
                                <p:cTn id="46" presetID="4"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ox(in)">
                                      <p:cBhvr>
                                        <p:cTn id="48" dur="500"/>
                                        <p:tgtEl>
                                          <p:spTgt spid="1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ox(in)">
                                      <p:cBhvr>
                                        <p:cTn id="53" dur="500"/>
                                        <p:tgtEl>
                                          <p:spTgt spid="10"/>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box(in)">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D847-BD50-43FD-B7AF-84AE30FDD78F}"/>
              </a:ext>
            </a:extLst>
          </p:cNvPr>
          <p:cNvSpPr>
            <a:spLocks noGrp="1"/>
          </p:cNvSpPr>
          <p:nvPr>
            <p:ph type="title"/>
          </p:nvPr>
        </p:nvSpPr>
        <p:spPr>
          <a:xfrm>
            <a:off x="4040053" y="2222976"/>
            <a:ext cx="5701145" cy="1325563"/>
          </a:xfrm>
        </p:spPr>
        <p:txBody>
          <a:bodyPr>
            <a:normAutofit/>
          </a:bodyPr>
          <a:lstStyle/>
          <a:p>
            <a:r>
              <a:rPr lang="en-US" sz="8800" b="1" dirty="0">
                <a:solidFill>
                  <a:srgbClr val="FF0000"/>
                </a:solidFill>
              </a:rPr>
              <a:t>Leprosy</a:t>
            </a:r>
          </a:p>
        </p:txBody>
      </p:sp>
    </p:spTree>
    <p:extLst>
      <p:ext uri="{BB962C8B-B14F-4D97-AF65-F5344CB8AC3E}">
        <p14:creationId xmlns:p14="http://schemas.microsoft.com/office/powerpoint/2010/main" val="999010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85BD0D362FE4498F457B21D75D702E" ma:contentTypeVersion="4" ma:contentTypeDescription="Create a new document." ma:contentTypeScope="" ma:versionID="abbba0ae70455f6d4c9bd8e40f68085f">
  <xsd:schema xmlns:xsd="http://www.w3.org/2001/XMLSchema" xmlns:xs="http://www.w3.org/2001/XMLSchema" xmlns:p="http://schemas.microsoft.com/office/2006/metadata/properties" xmlns:ns2="1f03ce4d-2404-4236-8700-bd01b623a4ab" targetNamespace="http://schemas.microsoft.com/office/2006/metadata/properties" ma:root="true" ma:fieldsID="ac039211ef6c9fd60a12070104ec8f04" ns2:_="">
    <xsd:import namespace="1f03ce4d-2404-4236-8700-bd01b623a4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3ce4d-2404-4236-8700-bd01b623a4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33F025-BB67-42A6-BA24-E52127117E82}"/>
</file>

<file path=customXml/itemProps2.xml><?xml version="1.0" encoding="utf-8"?>
<ds:datastoreItem xmlns:ds="http://schemas.openxmlformats.org/officeDocument/2006/customXml" ds:itemID="{E166F025-3D3F-4C14-A582-335A6883D70B}"/>
</file>

<file path=customXml/itemProps3.xml><?xml version="1.0" encoding="utf-8"?>
<ds:datastoreItem xmlns:ds="http://schemas.openxmlformats.org/officeDocument/2006/customXml" ds:itemID="{C602075A-6016-4797-8BC2-3DBBBC2B5130}"/>
</file>

<file path=docProps/app.xml><?xml version="1.0" encoding="utf-8"?>
<Properties xmlns="http://schemas.openxmlformats.org/officeDocument/2006/extended-properties" xmlns:vt="http://schemas.openxmlformats.org/officeDocument/2006/docPropsVTypes">
  <TotalTime>366</TotalTime>
  <Words>922</Words>
  <Application>Microsoft Office PowerPoint</Application>
  <PresentationFormat>Widescreen</PresentationFormat>
  <Paragraphs>101</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-apple-system</vt:lpstr>
      <vt:lpstr>Arial</vt:lpstr>
      <vt:lpstr>Calibri</vt:lpstr>
      <vt:lpstr>Calibri Light</vt:lpstr>
      <vt:lpstr>Wingdings</vt:lpstr>
      <vt:lpstr>Office Theme</vt:lpstr>
      <vt:lpstr>Group B Streptococci (GBS)  Leprosy Rabies 2021-2022</vt:lpstr>
      <vt:lpstr>Group B Streptococci (GBS)</vt:lpstr>
      <vt:lpstr>PowerPoint Presentation</vt:lpstr>
      <vt:lpstr>Hippurate test</vt:lpstr>
      <vt:lpstr>Bile Esculin test</vt:lpstr>
      <vt:lpstr>Group B Streptococci</vt:lpstr>
      <vt:lpstr>Group B Streptococci</vt:lpstr>
      <vt:lpstr>Group B Streptococci</vt:lpstr>
      <vt:lpstr>Leprosy</vt:lpstr>
      <vt:lpstr>Diagnosis of Leprosy</vt:lpstr>
      <vt:lpstr>Diagnosis of Leprosy</vt:lpstr>
      <vt:lpstr>PowerPoint Presentation</vt:lpstr>
      <vt:lpstr>PowerPoint Presentation</vt:lpstr>
      <vt:lpstr>PowerPoint Presentation</vt:lpstr>
      <vt:lpstr>PowerPoint Presentation</vt:lpstr>
      <vt:lpstr>Laboratory Diagnosis of Rabies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of Leprosy</dc:title>
  <dc:creator>HP</dc:creator>
  <cp:lastModifiedBy>HP</cp:lastModifiedBy>
  <cp:revision>32</cp:revision>
  <dcterms:created xsi:type="dcterms:W3CDTF">2022-03-13T16:35:53Z</dcterms:created>
  <dcterms:modified xsi:type="dcterms:W3CDTF">2022-03-15T04:32:12Z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0x0101006F85BD0D362FE4498F457B21D75D702E</vt:lpwstr>
  </property>
</Properties>
</file>