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8"/>
  </p:notesMasterIdLst>
  <p:sldIdLst>
    <p:sldId id="256" r:id="rId2"/>
    <p:sldId id="257" r:id="rId3"/>
    <p:sldId id="289" r:id="rId4"/>
    <p:sldId id="290" r:id="rId5"/>
    <p:sldId id="291" r:id="rId6"/>
    <p:sldId id="292" r:id="rId7"/>
    <p:sldId id="259" r:id="rId8"/>
    <p:sldId id="294" r:id="rId9"/>
    <p:sldId id="288" r:id="rId10"/>
    <p:sldId id="295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10" r:id="rId23"/>
    <p:sldId id="309" r:id="rId24"/>
    <p:sldId id="311" r:id="rId25"/>
    <p:sldId id="312" r:id="rId26"/>
    <p:sldId id="260" r:id="rId27"/>
  </p:sldIdLst>
  <p:sldSz cx="9144000" cy="5143500" type="screen16x9"/>
  <p:notesSz cx="6858000" cy="9144000"/>
  <p:embeddedFontLst>
    <p:embeddedFont>
      <p:font typeface="Dosis" charset="0"/>
      <p:regular r:id="rId29"/>
      <p:bold r:id="rId30"/>
    </p:embeddedFont>
    <p:embeddedFont>
      <p:font typeface="Source Sans Pro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FE3CBF2-F920-4ABD-A0C9-DBEF4B05FF2B}">
  <a:tblStyle styleId="{DFE3CBF2-F920-4ABD-A0C9-DBEF4B05FF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>
      <p:cViewPr varScale="1">
        <p:scale>
          <a:sx n="93" d="100"/>
          <a:sy n="93" d="100"/>
        </p:scale>
        <p:origin x="-72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62709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DB7C4"/>
                </a:solidFill>
              </a:rPr>
              <a:t>”</a:t>
            </a:r>
            <a:endParaRPr sz="7200" b="1">
              <a:solidFill>
                <a:srgbClr val="0DB7C4"/>
              </a:solidFill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44425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818123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 sz="2400"/>
            </a:lvl1pPr>
            <a:lvl2pPr lvl="1">
              <a:buNone/>
              <a:defRPr sz="2400"/>
            </a:lvl2pPr>
            <a:lvl3pPr lvl="2">
              <a:buNone/>
              <a:defRPr sz="2400"/>
            </a:lvl3pPr>
            <a:lvl4pPr lvl="3">
              <a:buNone/>
              <a:defRPr sz="2400"/>
            </a:lvl4pPr>
            <a:lvl5pPr lvl="4">
              <a:buNone/>
              <a:defRPr sz="2400"/>
            </a:lvl5pPr>
            <a:lvl6pPr lvl="5">
              <a:buNone/>
              <a:defRPr sz="2400"/>
            </a:lvl6pPr>
            <a:lvl7pPr lvl="6">
              <a:buNone/>
              <a:defRPr sz="2400"/>
            </a:lvl7pPr>
            <a:lvl8pPr lvl="7">
              <a:buNone/>
              <a:defRPr sz="2400"/>
            </a:lvl8pPr>
            <a:lvl9pPr lvl="8"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3000"/>
              <a:buFont typeface="Source Sans Pro"/>
              <a:buChar char="▹"/>
              <a:defRPr sz="30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⬞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●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ctrTitle"/>
          </p:nvPr>
        </p:nvSpPr>
        <p:spPr>
          <a:xfrm>
            <a:off x="624155" y="2899369"/>
            <a:ext cx="554287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System </a:t>
            </a:r>
            <a:r>
              <a:rPr lang="e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Pathology:</a:t>
            </a:r>
            <a:br>
              <a:rPr lang="e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dirty="0" smtClean="0"/>
              <a:t>Obstructive Lung Disease I</a:t>
            </a:r>
            <a:endParaRPr dirty="0"/>
          </a:p>
        </p:txBody>
      </p:sp>
      <p:grpSp>
        <p:nvGrpSpPr>
          <p:cNvPr id="10" name="Google Shape;132;p18"/>
          <p:cNvGrpSpPr/>
          <p:nvPr/>
        </p:nvGrpSpPr>
        <p:grpSpPr>
          <a:xfrm>
            <a:off x="6277413" y="417731"/>
            <a:ext cx="2120985" cy="4361089"/>
            <a:chOff x="5160100" y="1609475"/>
            <a:chExt cx="975300" cy="2005375"/>
          </a:xfrm>
        </p:grpSpPr>
        <p:sp>
          <p:nvSpPr>
            <p:cNvPr id="11" name="Google Shape;133;p18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4;p18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5;p18"/>
          <p:cNvSpPr/>
          <p:nvPr/>
        </p:nvSpPr>
        <p:spPr>
          <a:xfrm rot="4499367">
            <a:off x="7848185" y="1031265"/>
            <a:ext cx="881478" cy="86458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A9D0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37;p18"/>
          <p:cNvSpPr/>
          <p:nvPr/>
        </p:nvSpPr>
        <p:spPr>
          <a:xfrm rot="7919785" flipH="1">
            <a:off x="6125958" y="1295964"/>
            <a:ext cx="669489" cy="669489"/>
          </a:xfrm>
          <a:prstGeom prst="teardrop">
            <a:avLst>
              <a:gd name="adj" fmla="val 100000"/>
            </a:avLst>
          </a:prstGeom>
          <a:solidFill>
            <a:srgbClr val="F24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38;p18"/>
          <p:cNvGrpSpPr/>
          <p:nvPr/>
        </p:nvGrpSpPr>
        <p:grpSpPr>
          <a:xfrm>
            <a:off x="6300502" y="1470519"/>
            <a:ext cx="320399" cy="320378"/>
            <a:chOff x="1951075" y="2333250"/>
            <a:chExt cx="381200" cy="381175"/>
          </a:xfrm>
        </p:grpSpPr>
        <p:sp>
          <p:nvSpPr>
            <p:cNvPr id="17" name="Google Shape;139;p18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Google Shape;140;p18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Google Shape;141;p18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Google Shape;142;p18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6" name="Google Shape;148;p18"/>
          <p:cNvGrpSpPr/>
          <p:nvPr/>
        </p:nvGrpSpPr>
        <p:grpSpPr>
          <a:xfrm>
            <a:off x="8028360" y="1318916"/>
            <a:ext cx="563866" cy="311792"/>
            <a:chOff x="531800" y="5071350"/>
            <a:chExt cx="529750" cy="292900"/>
          </a:xfrm>
        </p:grpSpPr>
        <p:sp>
          <p:nvSpPr>
            <p:cNvPr id="27" name="Google Shape;149;p18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0;p18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1;p18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2;p18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3;p18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4;p18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5;p18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9050" cap="rnd" cmpd="sng">
              <a:solidFill>
                <a:srgbClr val="41566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156;p18"/>
          <p:cNvSpPr/>
          <p:nvPr/>
        </p:nvSpPr>
        <p:spPr>
          <a:xfrm>
            <a:off x="7389163" y="1536450"/>
            <a:ext cx="176100" cy="154200"/>
          </a:xfrm>
          <a:prstGeom prst="heart">
            <a:avLst/>
          </a:prstGeom>
          <a:solidFill>
            <a:srgbClr val="F24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77402" y="4397339"/>
            <a:ext cx="675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7030A0"/>
                </a:solidFill>
                <a:latin typeface="Dosis" charset="0"/>
              </a:rPr>
              <a:t>Ghadeer</a:t>
            </a:r>
            <a:r>
              <a:rPr lang="en-US" sz="1600" b="1" dirty="0" smtClean="0">
                <a:solidFill>
                  <a:srgbClr val="7030A0"/>
                </a:solidFill>
                <a:latin typeface="Dosis" charset="0"/>
              </a:rPr>
              <a:t> </a:t>
            </a:r>
            <a:r>
              <a:rPr lang="en-US" sz="1600" b="1" dirty="0" err="1" smtClean="0">
                <a:solidFill>
                  <a:srgbClr val="7030A0"/>
                </a:solidFill>
                <a:latin typeface="Dosis" charset="0"/>
              </a:rPr>
              <a:t>Hayel</a:t>
            </a:r>
            <a:r>
              <a:rPr lang="en-US" sz="1600" b="1" dirty="0" smtClean="0">
                <a:solidFill>
                  <a:srgbClr val="7030A0"/>
                </a:solidFill>
                <a:latin typeface="Dosis" charset="0"/>
              </a:rPr>
              <a:t>, M.D.                                                                                                     15/10/2020</a:t>
            </a:r>
            <a:endParaRPr lang="en-US" sz="1600" b="1" dirty="0">
              <a:solidFill>
                <a:srgbClr val="7030A0"/>
              </a:solidFill>
              <a:latin typeface="Dosis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696190" y="232064"/>
            <a:ext cx="8334574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 dirty="0"/>
              <a:t>Emphysema - </a:t>
            </a:r>
            <a:r>
              <a:rPr lang="en-US" sz="3200" b="1" dirty="0">
                <a:solidFill>
                  <a:srgbClr val="7030A0"/>
                </a:solidFill>
              </a:rPr>
              <a:t>subtypes </a:t>
            </a:r>
            <a:endParaRPr sz="3200" b="1"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685800" y="1143000"/>
            <a:ext cx="7917873" cy="3551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indent="-457200">
              <a:buFont typeface="+mj-lt"/>
              <a:buAutoNum type="arabicPeriod" startAt="3"/>
            </a:pP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Distal </a:t>
            </a:r>
            <a:r>
              <a:rPr lang="en-US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acinar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emphysema: </a:t>
            </a:r>
            <a:r>
              <a:rPr lang="en-US" dirty="0"/>
              <a:t>often in young adults </a:t>
            </a:r>
            <a:r>
              <a:rPr lang="en-US" dirty="0" smtClean="0"/>
              <a:t>who present </a:t>
            </a:r>
            <a:r>
              <a:rPr lang="en-US" dirty="0"/>
              <a:t>with spontaneous </a:t>
            </a:r>
            <a:r>
              <a:rPr lang="en-US" dirty="0" smtClean="0"/>
              <a:t>pneumothorax, (</a:t>
            </a:r>
            <a:r>
              <a:rPr lang="en-US" b="1" dirty="0" smtClean="0"/>
              <a:t>the </a:t>
            </a:r>
            <a:r>
              <a:rPr lang="en-US" b="1" dirty="0"/>
              <a:t>proximal portion of the </a:t>
            </a:r>
            <a:r>
              <a:rPr lang="en-US" b="1" dirty="0" err="1"/>
              <a:t>acinus</a:t>
            </a:r>
            <a:r>
              <a:rPr lang="en-US" b="1" dirty="0"/>
              <a:t> </a:t>
            </a:r>
            <a:r>
              <a:rPr lang="en-US" b="1" dirty="0" smtClean="0"/>
              <a:t>is normal </a:t>
            </a:r>
            <a:r>
              <a:rPr lang="en-US" b="1" dirty="0"/>
              <a:t>but the distal part is primarily </a:t>
            </a:r>
            <a:r>
              <a:rPr lang="en-US" b="1" dirty="0" smtClean="0"/>
              <a:t>involved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Irregular emphysema: </a:t>
            </a:r>
            <a:r>
              <a:rPr lang="en-US" dirty="0" smtClean="0"/>
              <a:t>clinically asymptomatic, (</a:t>
            </a:r>
            <a:r>
              <a:rPr lang="en-US" b="1" dirty="0" smtClean="0"/>
              <a:t>the </a:t>
            </a:r>
            <a:r>
              <a:rPr lang="en-US" b="1" dirty="0" err="1"/>
              <a:t>acinus</a:t>
            </a:r>
            <a:r>
              <a:rPr lang="en-US" b="1" dirty="0"/>
              <a:t> is irregularly involved, is </a:t>
            </a:r>
            <a:r>
              <a:rPr lang="en-US" b="1" dirty="0" smtClean="0"/>
              <a:t>almost invariably </a:t>
            </a:r>
            <a:r>
              <a:rPr lang="en-US" b="1" dirty="0"/>
              <a:t>associated with scarring</a:t>
            </a:r>
            <a:r>
              <a:rPr lang="en-US" dirty="0" smtClean="0"/>
              <a:t>)</a:t>
            </a:r>
          </a:p>
          <a:p>
            <a:pPr marL="533400" indent="-457200">
              <a:buFont typeface="+mj-lt"/>
              <a:buAutoNum type="arabicPeriod" startAt="3"/>
            </a:pPr>
            <a:endParaRPr lang="en-US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57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696190" y="232064"/>
            <a:ext cx="8334574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 dirty="0" smtClean="0"/>
              <a:t>Emphysema - </a:t>
            </a:r>
            <a:r>
              <a:rPr lang="en-US" sz="3200" b="1" dirty="0" smtClean="0">
                <a:solidFill>
                  <a:srgbClr val="7030A0"/>
                </a:solidFill>
              </a:rPr>
              <a:t>Pathogenesis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685799" y="1039091"/>
            <a:ext cx="8115301" cy="3551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solidFill>
                  <a:srgbClr val="7030A0"/>
                </a:solidFill>
              </a:rPr>
              <a:t>1)Inhaled </a:t>
            </a:r>
            <a:r>
              <a:rPr lang="en-US" dirty="0">
                <a:solidFill>
                  <a:srgbClr val="7030A0"/>
                </a:solidFill>
              </a:rPr>
              <a:t>cigarette smoke </a:t>
            </a:r>
            <a:r>
              <a:rPr lang="en-US" dirty="0" smtClean="0"/>
              <a:t>&amp; other </a:t>
            </a:r>
            <a:r>
              <a:rPr lang="en-US" dirty="0"/>
              <a:t>noxious particles </a:t>
            </a:r>
            <a:r>
              <a:rPr lang="en-US" dirty="0" smtClean="0"/>
              <a:t>cause lung </a:t>
            </a:r>
            <a:r>
              <a:rPr lang="en-US" dirty="0"/>
              <a:t>damage and inflammation, </a:t>
            </a:r>
            <a:r>
              <a:rPr lang="en-US" dirty="0" smtClean="0"/>
              <a:t>particularly in patients with </a:t>
            </a:r>
            <a:r>
              <a:rPr lang="en-US" dirty="0" smtClean="0">
                <a:solidFill>
                  <a:srgbClr val="7030A0"/>
                </a:solidFill>
              </a:rPr>
              <a:t>(2) a </a:t>
            </a:r>
            <a:r>
              <a:rPr lang="en-US" dirty="0">
                <a:solidFill>
                  <a:srgbClr val="7030A0"/>
                </a:solidFill>
              </a:rPr>
              <a:t>genetic </a:t>
            </a:r>
            <a:r>
              <a:rPr lang="en-US" dirty="0" smtClean="0">
                <a:solidFill>
                  <a:srgbClr val="7030A0"/>
                </a:solidFill>
              </a:rPr>
              <a:t>predisposition. </a:t>
            </a:r>
            <a:r>
              <a:rPr lang="en-US" dirty="0"/>
              <a:t>Other factors that influence emphysema development:</a:t>
            </a:r>
          </a:p>
          <a:p>
            <a:pPr marL="533400" indent="-457200">
              <a:buAutoNum type="arabicPeriod"/>
            </a:pPr>
            <a:r>
              <a:rPr lang="en-US" i="1" dirty="0" smtClean="0"/>
              <a:t>Inflammatory </a:t>
            </a:r>
            <a:r>
              <a:rPr lang="en-US" i="1" dirty="0"/>
              <a:t>cells and </a:t>
            </a:r>
            <a:r>
              <a:rPr lang="en-US" i="1" dirty="0" smtClean="0"/>
              <a:t>mediators.</a:t>
            </a:r>
          </a:p>
          <a:p>
            <a:pPr marL="533400" indent="-457200">
              <a:buAutoNum type="arabicPeriod"/>
            </a:pPr>
            <a:r>
              <a:rPr lang="en-US" i="1" dirty="0" smtClean="0"/>
              <a:t>Protease–anti-protease imbalance.</a:t>
            </a:r>
          </a:p>
          <a:p>
            <a:pPr marL="533400" indent="-457200">
              <a:buAutoNum type="arabicPeriod"/>
            </a:pPr>
            <a:r>
              <a:rPr lang="en-US" i="1" dirty="0"/>
              <a:t>Oxidative </a:t>
            </a:r>
            <a:r>
              <a:rPr lang="en-US" i="1" dirty="0" smtClean="0"/>
              <a:t>stress; </a:t>
            </a:r>
            <a:r>
              <a:rPr lang="en-US" dirty="0" smtClean="0"/>
              <a:t>Reactive </a:t>
            </a:r>
            <a:r>
              <a:rPr lang="en-US" dirty="0"/>
              <a:t>oxygen </a:t>
            </a:r>
            <a:r>
              <a:rPr lang="en-US" dirty="0" smtClean="0"/>
              <a:t>species.</a:t>
            </a:r>
          </a:p>
          <a:p>
            <a:pPr marL="533400" indent="-457200">
              <a:buAutoNum type="arabicPeriod"/>
            </a:pPr>
            <a:r>
              <a:rPr lang="en-US" i="1" dirty="0"/>
              <a:t>Airway </a:t>
            </a:r>
            <a:r>
              <a:rPr lang="en-US" i="1" dirty="0" smtClean="0"/>
              <a:t>infection, worsen the picture.</a:t>
            </a:r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39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696190" y="232064"/>
            <a:ext cx="8334574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 dirty="0" smtClean="0"/>
              <a:t>Emphysema - </a:t>
            </a:r>
            <a:r>
              <a:rPr lang="en-US" sz="3200" b="1" dirty="0" smtClean="0">
                <a:solidFill>
                  <a:srgbClr val="7030A0"/>
                </a:solidFill>
              </a:rPr>
              <a:t>Pathogenesis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7" y="1091863"/>
            <a:ext cx="7793181" cy="375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4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696190" y="232064"/>
            <a:ext cx="8334574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 dirty="0" smtClean="0"/>
              <a:t>Emphysema - </a:t>
            </a:r>
            <a:r>
              <a:rPr lang="en-US" sz="3200" b="1" dirty="0" smtClean="0">
                <a:solidFill>
                  <a:srgbClr val="7030A0"/>
                </a:solidFill>
              </a:rPr>
              <a:t>Pathogenesis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685799" y="1039091"/>
            <a:ext cx="8115301" cy="3551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smtClean="0"/>
              <a:t>Observation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patients </a:t>
            </a:r>
            <a:r>
              <a:rPr lang="en-US" dirty="0"/>
              <a:t>with a genetic </a:t>
            </a:r>
            <a:r>
              <a:rPr lang="en-US" dirty="0" smtClean="0"/>
              <a:t>deficiency of anti-protease </a:t>
            </a:r>
            <a:r>
              <a:rPr lang="en-US" dirty="0">
                <a:solidFill>
                  <a:srgbClr val="7030A0"/>
                </a:solidFill>
              </a:rPr>
              <a:t>α1-anti-trypsi</a:t>
            </a:r>
            <a:r>
              <a:rPr lang="en-US" dirty="0"/>
              <a:t>n </a:t>
            </a:r>
            <a:r>
              <a:rPr lang="en-US" dirty="0">
                <a:solidFill>
                  <a:srgbClr val="7030A0"/>
                </a:solidFill>
              </a:rPr>
              <a:t>have a </a:t>
            </a:r>
            <a:r>
              <a:rPr lang="en-US" dirty="0" smtClean="0">
                <a:solidFill>
                  <a:srgbClr val="7030A0"/>
                </a:solidFill>
              </a:rPr>
              <a:t>predisposition </a:t>
            </a:r>
            <a:r>
              <a:rPr lang="en-US" dirty="0">
                <a:solidFill>
                  <a:srgbClr val="7030A0"/>
                </a:solidFill>
              </a:rPr>
              <a:t>to develop </a:t>
            </a:r>
            <a:r>
              <a:rPr lang="en-US" dirty="0" smtClean="0">
                <a:solidFill>
                  <a:srgbClr val="7030A0"/>
                </a:solidFill>
              </a:rPr>
              <a:t>emphysema</a:t>
            </a:r>
            <a:r>
              <a:rPr lang="en-US" dirty="0"/>
              <a:t>, </a:t>
            </a:r>
            <a:r>
              <a:rPr lang="en-US" dirty="0" smtClean="0"/>
              <a:t>(compounded</a:t>
            </a:r>
            <a:r>
              <a:rPr lang="en-US" dirty="0"/>
              <a:t> </a:t>
            </a:r>
            <a:r>
              <a:rPr lang="en-US" dirty="0" smtClean="0"/>
              <a:t>by smoking) </a:t>
            </a:r>
            <a:r>
              <a:rPr lang="en-US" b="1" dirty="0" smtClean="0"/>
              <a:t>led to the idea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7030A0"/>
                </a:solidFill>
              </a:rPr>
              <a:t>Protease-mediated damage of extracellular matrix </a:t>
            </a:r>
            <a:r>
              <a:rPr lang="en-US" b="1" dirty="0" smtClean="0">
                <a:solidFill>
                  <a:srgbClr val="7030A0"/>
                </a:solidFill>
              </a:rPr>
              <a:t>has a </a:t>
            </a:r>
            <a:r>
              <a:rPr lang="en-US" b="1" dirty="0">
                <a:solidFill>
                  <a:srgbClr val="7030A0"/>
                </a:solidFill>
              </a:rPr>
              <a:t>central role in the airway obstruction seen in emphysema.</a:t>
            </a:r>
            <a:r>
              <a:rPr lang="en-US" dirty="0" smtClean="0"/>
              <a:t> </a:t>
            </a:r>
          </a:p>
          <a:p>
            <a:r>
              <a:rPr lang="en-US" dirty="0" smtClean="0"/>
              <a:t>α1-anti-trypsin</a:t>
            </a:r>
            <a:r>
              <a:rPr lang="en-US" dirty="0"/>
              <a:t>, normally present </a:t>
            </a:r>
            <a:r>
              <a:rPr lang="en-US" dirty="0" smtClean="0"/>
              <a:t>in serum</a:t>
            </a:r>
            <a:r>
              <a:rPr lang="en-US" dirty="0"/>
              <a:t>, tissue fluids, and macrophages, is a major </a:t>
            </a:r>
            <a:r>
              <a:rPr lang="en-US" dirty="0" smtClean="0"/>
              <a:t>inhibitor of </a:t>
            </a:r>
            <a:r>
              <a:rPr lang="en-US" dirty="0"/>
              <a:t>proteases (particularly </a:t>
            </a:r>
            <a:r>
              <a:rPr lang="en-US" dirty="0" err="1">
                <a:solidFill>
                  <a:srgbClr val="7030A0"/>
                </a:solidFill>
              </a:rPr>
              <a:t>elastase</a:t>
            </a:r>
            <a:r>
              <a:rPr lang="en-US" dirty="0"/>
              <a:t>) secreted by </a:t>
            </a:r>
            <a:r>
              <a:rPr lang="en-US" dirty="0" smtClean="0"/>
              <a:t>neutrophils during </a:t>
            </a:r>
            <a:r>
              <a:rPr lang="en-US" dirty="0"/>
              <a:t>inflammation. 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147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17" y="145473"/>
            <a:ext cx="8047855" cy="499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58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696190" y="232064"/>
            <a:ext cx="8334574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 dirty="0" smtClean="0"/>
              <a:t>Emphysema - </a:t>
            </a:r>
            <a:r>
              <a:rPr lang="en-US" sz="3200" b="1" dirty="0" smtClean="0">
                <a:solidFill>
                  <a:srgbClr val="7030A0"/>
                </a:solidFill>
              </a:rPr>
              <a:t>Morphology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685799" y="1039091"/>
            <a:ext cx="8115301" cy="3551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</a:rPr>
              <a:t>Panacinar</a:t>
            </a:r>
            <a:r>
              <a:rPr lang="en-US" sz="2000" b="1" dirty="0" smtClean="0"/>
              <a:t>: B </a:t>
            </a:r>
            <a:r>
              <a:rPr lang="en-US" sz="2000" dirty="0" smtClean="0"/>
              <a:t>pale</a:t>
            </a:r>
            <a:r>
              <a:rPr lang="en-US" sz="2000" dirty="0"/>
              <a:t>, voluminous lungs that </a:t>
            </a:r>
            <a:r>
              <a:rPr lang="en-US" sz="2000" dirty="0" smtClean="0"/>
              <a:t>often obscure </a:t>
            </a:r>
            <a:r>
              <a:rPr lang="en-US" sz="2000" dirty="0"/>
              <a:t>the </a:t>
            </a:r>
            <a:r>
              <a:rPr lang="en-US" sz="2000" dirty="0" smtClean="0"/>
              <a:t>heart.</a:t>
            </a:r>
          </a:p>
          <a:p>
            <a:r>
              <a:rPr lang="en-US" sz="2000" b="1" dirty="0" err="1" smtClean="0">
                <a:solidFill>
                  <a:srgbClr val="7030A0"/>
                </a:solidFill>
              </a:rPr>
              <a:t>Centriacinar</a:t>
            </a:r>
            <a:r>
              <a:rPr lang="en-US" sz="2000" b="1" dirty="0" smtClean="0"/>
              <a:t>: A </a:t>
            </a:r>
            <a:r>
              <a:rPr lang="en-US" sz="2000" dirty="0" smtClean="0"/>
              <a:t>less </a:t>
            </a:r>
            <a:r>
              <a:rPr lang="en-US" sz="2000" dirty="0"/>
              <a:t>impressive. Until late stages, the lungs are a </a:t>
            </a:r>
            <a:r>
              <a:rPr lang="en-US" sz="2000" dirty="0" smtClean="0"/>
              <a:t>deeper pink </a:t>
            </a:r>
            <a:r>
              <a:rPr lang="en-US" sz="2000" dirty="0"/>
              <a:t>than in </a:t>
            </a:r>
            <a:r>
              <a:rPr lang="en-US" sz="2000" dirty="0" err="1"/>
              <a:t>panacinar</a:t>
            </a:r>
            <a:r>
              <a:rPr lang="en-US" sz="2000" dirty="0"/>
              <a:t> emphysema and less voluminous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57" y="2192482"/>
            <a:ext cx="4100079" cy="285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336" y="2192482"/>
            <a:ext cx="3788354" cy="285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49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696190" y="232064"/>
            <a:ext cx="8334574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 dirty="0" smtClean="0"/>
              <a:t>Emphysema - </a:t>
            </a:r>
            <a:r>
              <a:rPr lang="en-US" sz="3200" b="1" dirty="0" smtClean="0">
                <a:solidFill>
                  <a:srgbClr val="7030A0"/>
                </a:solidFill>
              </a:rPr>
              <a:t>Morphology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561108" y="1111187"/>
            <a:ext cx="3688773" cy="3551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/>
              <a:t>destruction </a:t>
            </a:r>
            <a:r>
              <a:rPr lang="en-US" sz="2000" b="1" dirty="0" smtClean="0"/>
              <a:t>of alveolar </a:t>
            </a:r>
            <a:r>
              <a:rPr lang="en-US" sz="2000" b="1" dirty="0"/>
              <a:t>walls without fibrosis, leading to enlarged </a:t>
            </a:r>
            <a:r>
              <a:rPr lang="en-US" sz="2000" b="1" dirty="0" smtClean="0"/>
              <a:t>air spaces, </a:t>
            </a:r>
            <a:r>
              <a:rPr lang="en-US" sz="2000" dirty="0" smtClean="0"/>
              <a:t>alveolar </a:t>
            </a:r>
            <a:r>
              <a:rPr lang="en-US" sz="2000" dirty="0"/>
              <a:t>capillaries is diminished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With the </a:t>
            </a:r>
            <a:r>
              <a:rPr lang="en-US" sz="2000" b="1" dirty="0"/>
              <a:t>loss </a:t>
            </a:r>
            <a:r>
              <a:rPr lang="en-US" sz="2000" b="1" dirty="0" smtClean="0"/>
              <a:t>of elastic </a:t>
            </a:r>
            <a:r>
              <a:rPr lang="en-US" sz="2000" b="1" dirty="0"/>
              <a:t>tissue </a:t>
            </a:r>
            <a:r>
              <a:rPr lang="en-US" sz="2000" dirty="0"/>
              <a:t>in the </a:t>
            </a:r>
            <a:r>
              <a:rPr lang="en-US" sz="2000" dirty="0" smtClean="0"/>
              <a:t>alveolar </a:t>
            </a:r>
            <a:r>
              <a:rPr lang="en-US" sz="2000" dirty="0"/>
              <a:t>septa, radial </a:t>
            </a:r>
            <a:r>
              <a:rPr lang="en-US" sz="2000" dirty="0" smtClean="0"/>
              <a:t>traction on </a:t>
            </a:r>
            <a:r>
              <a:rPr lang="en-US" sz="2000" dirty="0"/>
              <a:t>the small airways is </a:t>
            </a:r>
            <a:r>
              <a:rPr lang="en-US" sz="2000" dirty="0" smtClean="0"/>
              <a:t>reduced</a:t>
            </a:r>
            <a:r>
              <a:rPr lang="en-US" sz="2000" dirty="0"/>
              <a:t>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collapse during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chronic airflow obstruction.</a:t>
            </a:r>
            <a:endParaRPr lang="en-US" sz="2000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AutoShape 2" descr="https://ntp.niehs.nih.gov/nnl/respiratory/lung/emphysem/images/figure-001-a65981_mediu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82" y="880940"/>
            <a:ext cx="4894116" cy="401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696190" y="232064"/>
            <a:ext cx="8334574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 dirty="0" smtClean="0"/>
              <a:t>Emphysema – </a:t>
            </a:r>
            <a:r>
              <a:rPr lang="en-US" sz="3200" b="1" dirty="0" smtClean="0">
                <a:solidFill>
                  <a:srgbClr val="7030A0"/>
                </a:solidFill>
              </a:rPr>
              <a:t>Clinical features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616239" y="1131969"/>
            <a:ext cx="8208819" cy="3551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Dyspnea usually first symptom; insidious but progressive. </a:t>
            </a:r>
          </a:p>
          <a:p>
            <a:r>
              <a:rPr lang="en-US" dirty="0"/>
              <a:t>Weight loss is common </a:t>
            </a:r>
          </a:p>
          <a:p>
            <a:r>
              <a:rPr lang="en-US" dirty="0" smtClean="0"/>
              <a:t>PFT: reduced </a:t>
            </a:r>
            <a:r>
              <a:rPr lang="en-US" dirty="0"/>
              <a:t>FEV1 with normal or near-normal </a:t>
            </a:r>
            <a:r>
              <a:rPr lang="en-US" dirty="0" smtClean="0"/>
              <a:t>FVC ~ FEV1/FVC </a:t>
            </a:r>
            <a:r>
              <a:rPr lang="en-US" dirty="0"/>
              <a:t>ratio is reduced.</a:t>
            </a:r>
          </a:p>
          <a:p>
            <a:r>
              <a:rPr lang="en-US" dirty="0">
                <a:solidFill>
                  <a:srgbClr val="7030A0"/>
                </a:solidFill>
              </a:rPr>
              <a:t>C</a:t>
            </a:r>
            <a:r>
              <a:rPr lang="en-US" dirty="0" smtClean="0">
                <a:solidFill>
                  <a:srgbClr val="7030A0"/>
                </a:solidFill>
              </a:rPr>
              <a:t>lassic presentation: </a:t>
            </a:r>
            <a:r>
              <a:rPr lang="en-US" dirty="0"/>
              <a:t>barrel-chested + </a:t>
            </a:r>
            <a:r>
              <a:rPr lang="en-US" dirty="0" err="1"/>
              <a:t>dyspneic</a:t>
            </a:r>
            <a:r>
              <a:rPr lang="en-US" dirty="0"/>
              <a:t>, sitting forward in a hunched-over position. Dyspnea and hyperventilation are prominent, so that until very late in the disease, gas exchange is adequate and blood gas values are relatively normal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 </a:t>
            </a:r>
            <a:r>
              <a:rPr lang="en-US" b="1" dirty="0">
                <a:solidFill>
                  <a:srgbClr val="7030A0"/>
                </a:solidFill>
              </a:rPr>
              <a:t>“pink puffers.”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" name="AutoShape 2" descr="https://ntp.niehs.nih.gov/nnl/respiratory/lung/emphysem/images/figure-001-a65981_mediu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460375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2</a:t>
            </a:r>
            <a:r>
              <a:rPr lang="en" b="1" dirty="0" smtClean="0"/>
              <a:t>.</a:t>
            </a:r>
            <a:endParaRPr b="1" dirty="0"/>
          </a:p>
          <a:p>
            <a:pPr lvl="0"/>
            <a:r>
              <a:rPr lang="en-US" b="1" dirty="0"/>
              <a:t>Chronic Bronchitis</a:t>
            </a:r>
            <a:endParaRPr b="1"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307975" y="3325091"/>
            <a:ext cx="8330333" cy="1109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 smtClean="0"/>
              <a:t>Diagnosed based on </a:t>
            </a:r>
            <a:r>
              <a:rPr lang="en-US" sz="2400" dirty="0"/>
              <a:t>clinical </a:t>
            </a:r>
            <a:r>
              <a:rPr lang="en-US" sz="2400" dirty="0" smtClean="0"/>
              <a:t>grounds</a:t>
            </a:r>
            <a:r>
              <a:rPr lang="en-US" sz="2400" dirty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defined </a:t>
            </a:r>
            <a:r>
              <a:rPr lang="en-US" sz="2400" dirty="0"/>
              <a:t>by the presence of a </a:t>
            </a:r>
            <a:r>
              <a:rPr lang="en-US" sz="2400" dirty="0">
                <a:solidFill>
                  <a:srgbClr val="7030A0"/>
                </a:solidFill>
              </a:rPr>
              <a:t>persistent productive </a:t>
            </a:r>
            <a:r>
              <a:rPr lang="en-US" sz="2400" dirty="0" smtClean="0">
                <a:solidFill>
                  <a:srgbClr val="7030A0"/>
                </a:solidFill>
              </a:rPr>
              <a:t>cough</a:t>
            </a:r>
            <a:r>
              <a:rPr lang="en-US" sz="2400" dirty="0" smtClean="0"/>
              <a:t> for </a:t>
            </a:r>
            <a:r>
              <a:rPr lang="en-US" sz="2400" dirty="0"/>
              <a:t>at least 3 consecutive months in at least 2 </a:t>
            </a:r>
            <a:r>
              <a:rPr lang="en-US" sz="2400" dirty="0" smtClean="0"/>
              <a:t>consecutive years</a:t>
            </a:r>
            <a:r>
              <a:rPr lang="en-US" sz="2400" dirty="0"/>
              <a:t>.</a:t>
            </a:r>
            <a:endParaRPr sz="2400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dirty="0"/>
          </a:p>
        </p:txBody>
      </p:sp>
      <p:sp>
        <p:nvSpPr>
          <p:cNvPr id="2" name="AutoShape 2" descr="Image result for Emphyse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9"/>
          <a:stretch/>
        </p:blipFill>
        <p:spPr bwMode="auto">
          <a:xfrm>
            <a:off x="4686300" y="160337"/>
            <a:ext cx="4135401" cy="202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03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696190" y="232064"/>
            <a:ext cx="8334574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 dirty="0" smtClean="0"/>
              <a:t>Chronic </a:t>
            </a:r>
            <a:r>
              <a:rPr lang="en-US" sz="3200" b="1" dirty="0"/>
              <a:t>Bronchitis</a:t>
            </a:r>
            <a:r>
              <a:rPr lang="en-US" sz="3200" b="1" dirty="0" smtClean="0"/>
              <a:t> - </a:t>
            </a:r>
            <a:r>
              <a:rPr lang="en-US" sz="3200" b="1" dirty="0" smtClean="0">
                <a:solidFill>
                  <a:srgbClr val="7030A0"/>
                </a:solidFill>
              </a:rPr>
              <a:t>Pathogenesis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685799" y="1039091"/>
            <a:ext cx="8115301" cy="3551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</a:t>
            </a:r>
            <a:r>
              <a:rPr lang="en-US" dirty="0" smtClean="0">
                <a:solidFill>
                  <a:srgbClr val="7030A0"/>
                </a:solidFill>
              </a:rPr>
              <a:t>nitiating (primary) factor is </a:t>
            </a:r>
            <a:r>
              <a:rPr lang="en-US" dirty="0">
                <a:solidFill>
                  <a:srgbClr val="7030A0"/>
                </a:solidFill>
              </a:rPr>
              <a:t>exposure to </a:t>
            </a:r>
            <a:r>
              <a:rPr lang="en-US" dirty="0" smtClean="0">
                <a:solidFill>
                  <a:srgbClr val="7030A0"/>
                </a:solidFill>
              </a:rPr>
              <a:t>irritating </a:t>
            </a:r>
            <a:r>
              <a:rPr lang="en-US" dirty="0">
                <a:solidFill>
                  <a:srgbClr val="7030A0"/>
                </a:solidFill>
              </a:rPr>
              <a:t>inhaled substances such as tobacco smoke </a:t>
            </a:r>
            <a:r>
              <a:rPr lang="en-US" dirty="0"/>
              <a:t>(90</a:t>
            </a:r>
            <a:r>
              <a:rPr lang="en-US" dirty="0" smtClean="0"/>
              <a:t>% of </a:t>
            </a:r>
            <a:r>
              <a:rPr lang="en-US" dirty="0"/>
              <a:t>patients are </a:t>
            </a:r>
            <a:r>
              <a:rPr lang="en-US" dirty="0" smtClean="0"/>
              <a:t>smokers),dust, </a:t>
            </a:r>
            <a:r>
              <a:rPr lang="en-US" dirty="0"/>
              <a:t>cotton, </a:t>
            </a:r>
            <a:r>
              <a:rPr lang="en-US" dirty="0" smtClean="0"/>
              <a:t>or silica:</a:t>
            </a:r>
          </a:p>
          <a:p>
            <a:pPr marL="5334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7030A0"/>
                </a:solidFill>
              </a:rPr>
              <a:t>Mucus </a:t>
            </a:r>
            <a:r>
              <a:rPr lang="en-US" b="1" dirty="0" err="1">
                <a:solidFill>
                  <a:srgbClr val="7030A0"/>
                </a:solidFill>
              </a:rPr>
              <a:t>hypersecretion</a:t>
            </a:r>
            <a:r>
              <a:rPr lang="en-US" dirty="0"/>
              <a:t>: earliest feature, </a:t>
            </a:r>
            <a:r>
              <a:rPr lang="en-US" u="sng" dirty="0"/>
              <a:t>beginning in the large airways</a:t>
            </a:r>
            <a:r>
              <a:rPr lang="en-US" dirty="0"/>
              <a:t>: inflammatory mediators (histamine and IL-13)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submucosal</a:t>
            </a:r>
            <a:r>
              <a:rPr lang="en-US" dirty="0"/>
              <a:t> gland hypertrophy &amp; increase in goblet cells as a protective reactions against tobacco smoke or other pollutants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body" idx="2"/>
          </p:nvPr>
        </p:nvSpPr>
        <p:spPr>
          <a:xfrm>
            <a:off x="823642" y="384464"/>
            <a:ext cx="7883939" cy="40451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en-US" sz="3600" b="1" dirty="0">
                <a:solidFill>
                  <a:srgbClr val="7030A0"/>
                </a:solidFill>
                <a:latin typeface="Dosis" charset="0"/>
              </a:rPr>
              <a:t>Diffuse pulmonary diseases </a:t>
            </a:r>
            <a:r>
              <a:rPr lang="en-US" sz="2400" b="1" dirty="0">
                <a:latin typeface="Dosis" charset="0"/>
              </a:rPr>
              <a:t>can be classified into </a:t>
            </a:r>
            <a:r>
              <a:rPr lang="en-US" sz="2400" b="1" dirty="0" smtClean="0">
                <a:latin typeface="Dosis" charset="0"/>
              </a:rPr>
              <a:t>two categories</a:t>
            </a:r>
            <a:r>
              <a:rPr lang="en-US" sz="2400" b="1" dirty="0">
                <a:latin typeface="Dosis" charset="0"/>
              </a:rPr>
              <a:t>: </a:t>
            </a:r>
            <a:endParaRPr lang="en-US" sz="2400" b="1" dirty="0" smtClean="0">
              <a:latin typeface="Dosis" charset="0"/>
            </a:endParaRPr>
          </a:p>
          <a:p>
            <a:pPr marL="101600" indent="0">
              <a:buNone/>
            </a:pPr>
            <a:endParaRPr lang="en-US" sz="2400" b="1" dirty="0">
              <a:latin typeface="Dosis" charset="0"/>
            </a:endParaRPr>
          </a:p>
          <a:p>
            <a:pPr marL="558800" indent="-457200">
              <a:buAutoNum type="arabicPeriod"/>
            </a:pPr>
            <a:r>
              <a:rPr lang="en-US" sz="2400" b="1" dirty="0">
                <a:solidFill>
                  <a:srgbClr val="00B0F0"/>
                </a:solidFill>
                <a:latin typeface="Dosis" charset="0"/>
              </a:rPr>
              <a:t>Obstructive (airway) disease:</a:t>
            </a:r>
            <a:r>
              <a:rPr lang="en-US" sz="2400" b="1" dirty="0">
                <a:latin typeface="Dosis" charset="0"/>
              </a:rPr>
              <a:t> an increase in resistance to airflow due to partial or complete obstruction at any level (trachea </a:t>
            </a:r>
            <a:r>
              <a:rPr lang="en-US" sz="2400" b="1" dirty="0" smtClean="0">
                <a:latin typeface="Dosis" charset="0"/>
                <a:sym typeface="Wingdings" pitchFamily="2" charset="2"/>
              </a:rPr>
              <a:t></a:t>
            </a:r>
            <a:r>
              <a:rPr lang="en-US" sz="2400" b="1" dirty="0" smtClean="0">
                <a:latin typeface="Dosis" charset="0"/>
              </a:rPr>
              <a:t>larger </a:t>
            </a:r>
            <a:r>
              <a:rPr lang="en-US" sz="2400" b="1" dirty="0">
                <a:latin typeface="Dosis" charset="0"/>
              </a:rPr>
              <a:t>bronchi </a:t>
            </a:r>
            <a:r>
              <a:rPr lang="en-US" sz="2400" b="1" dirty="0" smtClean="0">
                <a:latin typeface="Dosis" charset="0"/>
                <a:sym typeface="Wingdings" pitchFamily="2" charset="2"/>
              </a:rPr>
              <a:t> </a:t>
            </a:r>
            <a:r>
              <a:rPr lang="en-US" sz="2400" b="1" dirty="0" smtClean="0">
                <a:latin typeface="Dosis" charset="0"/>
              </a:rPr>
              <a:t>terminal &amp; respiratory bronchioles).</a:t>
            </a:r>
            <a:endParaRPr lang="en-US" sz="2400" b="1" dirty="0">
              <a:latin typeface="Dosis" charset="0"/>
            </a:endParaRPr>
          </a:p>
          <a:p>
            <a:pPr marL="558800" indent="-457200">
              <a:buAutoNum type="arabicPeriod"/>
            </a:pPr>
            <a:r>
              <a:rPr lang="en-US" sz="2400" b="1" u="sng" dirty="0" smtClean="0">
                <a:solidFill>
                  <a:srgbClr val="00B0F0"/>
                </a:solidFill>
                <a:latin typeface="Dosis" charset="0"/>
              </a:rPr>
              <a:t>Restrictive disease: </a:t>
            </a:r>
            <a:r>
              <a:rPr lang="en-US" sz="2400" b="1" dirty="0" smtClean="0">
                <a:latin typeface="Dosis" charset="0"/>
              </a:rPr>
              <a:t>reduced </a:t>
            </a:r>
            <a:r>
              <a:rPr lang="en-US" sz="2400" b="1" dirty="0">
                <a:latin typeface="Dosis" charset="0"/>
              </a:rPr>
              <a:t>expansion of </a:t>
            </a:r>
            <a:r>
              <a:rPr lang="en-US" sz="2400" b="1" dirty="0" smtClean="0">
                <a:latin typeface="Dosis" charset="0"/>
              </a:rPr>
              <a:t>lung parenchyma </a:t>
            </a:r>
            <a:r>
              <a:rPr lang="en-US" sz="2400" b="1" dirty="0">
                <a:latin typeface="Dosis" charset="0"/>
              </a:rPr>
              <a:t>and decreased total lung capacity.</a:t>
            </a:r>
            <a:endParaRPr dirty="0">
              <a:latin typeface="Dosis" charset="0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696190" y="232064"/>
            <a:ext cx="8334574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 dirty="0" smtClean="0"/>
              <a:t>Chronic </a:t>
            </a:r>
            <a:r>
              <a:rPr lang="en-US" sz="3200" b="1" dirty="0"/>
              <a:t>Bronchitis</a:t>
            </a:r>
            <a:r>
              <a:rPr lang="en-US" sz="3200" b="1" dirty="0" smtClean="0"/>
              <a:t> - </a:t>
            </a:r>
            <a:r>
              <a:rPr lang="en-US" sz="3200" b="1" dirty="0" smtClean="0">
                <a:solidFill>
                  <a:srgbClr val="7030A0"/>
                </a:solidFill>
              </a:rPr>
              <a:t>Pathogenesis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685799" y="1039091"/>
            <a:ext cx="8115301" cy="3551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indent="-457200">
              <a:buFont typeface="+mj-lt"/>
              <a:buAutoNum type="arabicPeriod" startAt="2"/>
            </a:pPr>
            <a:r>
              <a:rPr lang="en-US" b="1" i="1" dirty="0" smtClean="0">
                <a:solidFill>
                  <a:srgbClr val="7030A0"/>
                </a:solidFill>
              </a:rPr>
              <a:t>Inflammation</a:t>
            </a:r>
            <a:r>
              <a:rPr lang="en-US" i="1" dirty="0" smtClean="0"/>
              <a:t>: </a:t>
            </a:r>
            <a:r>
              <a:rPr lang="en-US" dirty="0"/>
              <a:t>Inhalants that induce chronic </a:t>
            </a:r>
            <a:r>
              <a:rPr lang="en-US" dirty="0" smtClean="0"/>
              <a:t>bronchitis cause </a:t>
            </a:r>
            <a:r>
              <a:rPr lang="en-US" dirty="0"/>
              <a:t>cellular </a:t>
            </a:r>
            <a:r>
              <a:rPr lang="en-US" dirty="0" smtClean="0"/>
              <a:t>damage. Long-standing inflammation &amp; accompanying </a:t>
            </a:r>
            <a:r>
              <a:rPr lang="en-US" dirty="0"/>
              <a:t>fibrosis involving small </a:t>
            </a:r>
            <a:r>
              <a:rPr lang="en-US" dirty="0" smtClean="0"/>
              <a:t>airways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chronic </a:t>
            </a:r>
            <a:r>
              <a:rPr lang="en-US" dirty="0"/>
              <a:t>airway </a:t>
            </a:r>
            <a:r>
              <a:rPr lang="en-US" dirty="0" smtClean="0"/>
              <a:t>obstruction.</a:t>
            </a:r>
          </a:p>
          <a:p>
            <a:pPr marL="533400" indent="-457200">
              <a:buFont typeface="+mj-lt"/>
              <a:buAutoNum type="arabicPeriod" startAt="2"/>
            </a:pPr>
            <a:r>
              <a:rPr lang="en-US" b="1" i="1" dirty="0" smtClean="0">
                <a:solidFill>
                  <a:srgbClr val="7030A0"/>
                </a:solidFill>
              </a:rPr>
              <a:t>Infection: </a:t>
            </a:r>
            <a:r>
              <a:rPr lang="en-US" dirty="0" smtClean="0"/>
              <a:t>Infections </a:t>
            </a:r>
            <a:r>
              <a:rPr lang="en-US" dirty="0"/>
              <a:t>does not initiate chronic </a:t>
            </a:r>
            <a:r>
              <a:rPr lang="en-US" dirty="0" smtClean="0"/>
              <a:t>bronchitis but producing </a:t>
            </a:r>
            <a:r>
              <a:rPr lang="en-US" dirty="0">
                <a:solidFill>
                  <a:srgbClr val="7030A0"/>
                </a:solidFill>
              </a:rPr>
              <a:t>acute </a:t>
            </a:r>
            <a:r>
              <a:rPr lang="en-US" dirty="0" smtClean="0">
                <a:solidFill>
                  <a:srgbClr val="7030A0"/>
                </a:solidFill>
              </a:rPr>
              <a:t>exacerbations</a:t>
            </a:r>
          </a:p>
          <a:p>
            <a:pPr marL="533400" indent="-457200">
              <a:buFont typeface="+mj-lt"/>
              <a:buAutoNum type="arabicPeriod" startAt="2"/>
            </a:pPr>
            <a:r>
              <a:rPr lang="en-US" dirty="0" smtClean="0"/>
              <a:t>Cigarette </a:t>
            </a:r>
            <a:r>
              <a:rPr lang="en-US" dirty="0"/>
              <a:t>smoke </a:t>
            </a:r>
            <a:r>
              <a:rPr lang="en-US" dirty="0" smtClean="0"/>
              <a:t>also </a:t>
            </a:r>
            <a:r>
              <a:rPr lang="en-US" dirty="0">
                <a:solidFill>
                  <a:srgbClr val="7030A0"/>
                </a:solidFill>
              </a:rPr>
              <a:t>interferes with the </a:t>
            </a:r>
            <a:r>
              <a:rPr lang="en-US" b="1" dirty="0" err="1">
                <a:solidFill>
                  <a:srgbClr val="7030A0"/>
                </a:solidFill>
              </a:rPr>
              <a:t>ciliary</a:t>
            </a:r>
            <a:r>
              <a:rPr lang="en-US" b="1" dirty="0">
                <a:solidFill>
                  <a:srgbClr val="7030A0"/>
                </a:solidFill>
              </a:rPr>
              <a:t> action </a:t>
            </a:r>
            <a:r>
              <a:rPr lang="en-US" dirty="0">
                <a:solidFill>
                  <a:srgbClr val="7030A0"/>
                </a:solidFill>
              </a:rPr>
              <a:t>of </a:t>
            </a:r>
            <a:r>
              <a:rPr lang="en-US" dirty="0" smtClean="0">
                <a:solidFill>
                  <a:srgbClr val="7030A0"/>
                </a:solidFill>
              </a:rPr>
              <a:t>the respiratory </a:t>
            </a:r>
            <a:r>
              <a:rPr lang="en-US" dirty="0">
                <a:solidFill>
                  <a:srgbClr val="7030A0"/>
                </a:solidFill>
              </a:rPr>
              <a:t>epithelium</a:t>
            </a:r>
            <a:r>
              <a:rPr lang="en-US" dirty="0"/>
              <a:t>, preventing the clearance of </a:t>
            </a:r>
            <a:r>
              <a:rPr lang="en-US" dirty="0" smtClean="0"/>
              <a:t>mucus and </a:t>
            </a:r>
            <a:r>
              <a:rPr lang="en-US" dirty="0"/>
              <a:t>increasing the risk of infection.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522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696190" y="232064"/>
            <a:ext cx="8334574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 dirty="0" smtClean="0"/>
              <a:t>Chronic </a:t>
            </a:r>
            <a:r>
              <a:rPr lang="en-US" sz="3200" b="1" dirty="0"/>
              <a:t>Bronchitis</a:t>
            </a:r>
            <a:r>
              <a:rPr lang="en-US" sz="3200" b="1" dirty="0" smtClean="0"/>
              <a:t> - </a:t>
            </a:r>
            <a:r>
              <a:rPr lang="en-US" sz="3200" b="1" dirty="0" smtClean="0">
                <a:solidFill>
                  <a:srgbClr val="7030A0"/>
                </a:solidFill>
              </a:rPr>
              <a:t>Morphology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540328" y="1039091"/>
            <a:ext cx="4094018" cy="3551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Enlargement </a:t>
            </a:r>
            <a:r>
              <a:rPr lang="en-US" b="1" dirty="0">
                <a:solidFill>
                  <a:srgbClr val="7030A0"/>
                </a:solidFill>
              </a:rPr>
              <a:t>of the </a:t>
            </a:r>
            <a:r>
              <a:rPr lang="en-US" b="1" dirty="0" smtClean="0">
                <a:solidFill>
                  <a:srgbClr val="7030A0"/>
                </a:solidFill>
              </a:rPr>
              <a:t>mucus secreting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glands in trachea </a:t>
            </a:r>
            <a:r>
              <a:rPr lang="en-US" b="1" dirty="0">
                <a:solidFill>
                  <a:srgbClr val="7030A0"/>
                </a:solidFill>
              </a:rPr>
              <a:t>and larger bronchi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assessed </a:t>
            </a:r>
            <a:r>
              <a:rPr lang="en-US" dirty="0"/>
              <a:t>by the ratio of the thickness of the </a:t>
            </a:r>
            <a:r>
              <a:rPr lang="en-US" dirty="0" err="1" smtClean="0"/>
              <a:t>submucosal</a:t>
            </a:r>
            <a:r>
              <a:rPr lang="en-US" dirty="0" smtClean="0"/>
              <a:t> gland </a:t>
            </a:r>
            <a:r>
              <a:rPr lang="en-US" dirty="0"/>
              <a:t>layer to that of the bronchial wall (</a:t>
            </a:r>
            <a:r>
              <a:rPr lang="en-US" b="1" dirty="0">
                <a:solidFill>
                  <a:srgbClr val="7030A0"/>
                </a:solidFill>
              </a:rPr>
              <a:t>the Reid </a:t>
            </a:r>
            <a:r>
              <a:rPr lang="en-US" b="1" dirty="0" smtClean="0">
                <a:solidFill>
                  <a:srgbClr val="7030A0"/>
                </a:solidFill>
              </a:rPr>
              <a:t>index—normally </a:t>
            </a:r>
            <a:r>
              <a:rPr lang="en-US" b="1" dirty="0">
                <a:solidFill>
                  <a:srgbClr val="7030A0"/>
                </a:solidFill>
              </a:rPr>
              <a:t>0.4</a:t>
            </a:r>
            <a:r>
              <a:rPr lang="en-US" dirty="0"/>
              <a:t>). </a:t>
            </a:r>
            <a:endParaRPr lang="en-US" dirty="0" smtClean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18436" name="Picture 4" descr="http://image.slidesharecdn.com/chronicbronchitis-csbrp-130111112344-phpapp01/95/chronic-bronchitis-18-638.jpg?cb=135790347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59"/>
          <a:stretch/>
        </p:blipFill>
        <p:spPr bwMode="auto">
          <a:xfrm>
            <a:off x="4925002" y="976745"/>
            <a:ext cx="3855316" cy="392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1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19458" name="Picture 2" descr="http://www.meddean.luc.edu/lumen/MedEd/medicine/pulmonar/images/hussain3/Scan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4111" y="1153393"/>
            <a:ext cx="3647498" cy="36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40" y="1198350"/>
            <a:ext cx="4494067" cy="361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90;p14"/>
          <p:cNvSpPr txBox="1">
            <a:spLocks/>
          </p:cNvSpPr>
          <p:nvPr/>
        </p:nvSpPr>
        <p:spPr>
          <a:xfrm>
            <a:off x="696190" y="232064"/>
            <a:ext cx="8334574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Chronic Bronchitis </a:t>
            </a:r>
            <a:r>
              <a:rPr lang="en-US" sz="3200" b="1" dirty="0" smtClean="0"/>
              <a:t>- </a:t>
            </a:r>
            <a:r>
              <a:rPr lang="en-US" sz="3200" b="1" dirty="0" smtClean="0">
                <a:solidFill>
                  <a:srgbClr val="7030A0"/>
                </a:solidFill>
              </a:rPr>
              <a:t>Morphology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58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696190" y="232064"/>
            <a:ext cx="8334574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 dirty="0" smtClean="0"/>
              <a:t>Chronic </a:t>
            </a:r>
            <a:r>
              <a:rPr lang="en-US" sz="3200" b="1" dirty="0"/>
              <a:t>Bronchitis</a:t>
            </a:r>
            <a:r>
              <a:rPr lang="en-US" sz="3200" b="1" dirty="0" smtClean="0"/>
              <a:t> - </a:t>
            </a:r>
            <a:r>
              <a:rPr lang="en-US" sz="3200" b="1" dirty="0" smtClean="0">
                <a:solidFill>
                  <a:srgbClr val="7030A0"/>
                </a:solidFill>
              </a:rPr>
              <a:t>Morphology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685799" y="1039091"/>
            <a:ext cx="8115301" cy="3551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Inflammatory cells: lymphocytes, macrophages, &amp; maybe neutrophils </a:t>
            </a:r>
          </a:p>
          <a:p>
            <a:r>
              <a:rPr lang="en-US" b="1" dirty="0" smtClean="0"/>
              <a:t>Chronic bronchiolitis </a:t>
            </a:r>
            <a:r>
              <a:rPr lang="en-US" dirty="0"/>
              <a:t>(small airway </a:t>
            </a:r>
            <a:r>
              <a:rPr lang="en-US" dirty="0" smtClean="0"/>
              <a:t>disease): goblet cell metaplasia</a:t>
            </a:r>
            <a:r>
              <a:rPr lang="en-US" dirty="0"/>
              <a:t>, mucous plugging, inflammation, </a:t>
            </a:r>
            <a:r>
              <a:rPr lang="en-US" dirty="0" smtClean="0"/>
              <a:t>&amp; fibrosis. In </a:t>
            </a:r>
            <a:r>
              <a:rPr lang="en-US" dirty="0"/>
              <a:t>severe cases, </a:t>
            </a:r>
            <a:r>
              <a:rPr lang="en-US" dirty="0" smtClean="0"/>
              <a:t>fibrosis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obliteration </a:t>
            </a:r>
            <a:r>
              <a:rPr lang="en-US" dirty="0"/>
              <a:t>of </a:t>
            </a:r>
            <a:r>
              <a:rPr lang="en-US" dirty="0" smtClean="0"/>
              <a:t>the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/>
              <a:t>(</a:t>
            </a:r>
            <a:r>
              <a:rPr lang="en-US" b="1" dirty="0"/>
              <a:t>bronchiolitis </a:t>
            </a:r>
            <a:r>
              <a:rPr lang="en-US" b="1" dirty="0" err="1"/>
              <a:t>obliterans</a:t>
            </a:r>
            <a:r>
              <a:rPr lang="en-US" b="1" dirty="0" smtClean="0"/>
              <a:t>)</a:t>
            </a:r>
            <a:endParaRPr lang="en-US" b="1" dirty="0"/>
          </a:p>
          <a:p>
            <a:r>
              <a:rPr lang="en-US" dirty="0" smtClean="0"/>
              <a:t>Emphysematous </a:t>
            </a:r>
            <a:r>
              <a:rPr lang="en-US" dirty="0"/>
              <a:t>changes often coexist.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195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696190" y="232064"/>
            <a:ext cx="8334574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 dirty="0" smtClean="0"/>
              <a:t>Chronic </a:t>
            </a:r>
            <a:r>
              <a:rPr lang="en-US" sz="3200" b="1" dirty="0"/>
              <a:t>Bronchitis</a:t>
            </a:r>
            <a:r>
              <a:rPr lang="en-US" sz="3200" b="1" dirty="0" smtClean="0"/>
              <a:t> – </a:t>
            </a:r>
            <a:r>
              <a:rPr lang="en-US" sz="3200" b="1" dirty="0" smtClean="0">
                <a:solidFill>
                  <a:srgbClr val="7030A0"/>
                </a:solidFill>
              </a:rPr>
              <a:t>Clinical features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685799" y="1039091"/>
            <a:ext cx="8115301" cy="3551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/>
              <a:t>C</a:t>
            </a:r>
            <a:r>
              <a:rPr lang="en-US" b="1" dirty="0" smtClean="0"/>
              <a:t>ardinal symptom:</a:t>
            </a:r>
            <a:r>
              <a:rPr lang="en-US" dirty="0" smtClean="0"/>
              <a:t> </a:t>
            </a:r>
            <a:r>
              <a:rPr lang="en-US" dirty="0"/>
              <a:t>persistent productive </a:t>
            </a:r>
            <a:r>
              <a:rPr lang="en-US" dirty="0" smtClean="0"/>
              <a:t>cough</a:t>
            </a:r>
            <a:endParaRPr lang="en-US" dirty="0"/>
          </a:p>
          <a:p>
            <a:r>
              <a:rPr lang="en-US" dirty="0"/>
              <a:t>For many years no </a:t>
            </a:r>
            <a:r>
              <a:rPr lang="en-US" dirty="0" smtClean="0"/>
              <a:t>respiratory impairment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eventually </a:t>
            </a:r>
            <a:r>
              <a:rPr lang="en-US" dirty="0"/>
              <a:t>dyspnea on exertion develops.</a:t>
            </a:r>
          </a:p>
          <a:p>
            <a:r>
              <a:rPr lang="en-US" dirty="0"/>
              <a:t>With </a:t>
            </a:r>
            <a:r>
              <a:rPr lang="en-US" dirty="0" smtClean="0"/>
              <a:t>time &amp; continued smoking</a:t>
            </a:r>
            <a:r>
              <a:rPr lang="en-US" dirty="0"/>
              <a:t>, other elements </a:t>
            </a:r>
            <a:r>
              <a:rPr lang="en-US" dirty="0" smtClean="0"/>
              <a:t>appear: </a:t>
            </a:r>
            <a:r>
              <a:rPr lang="en-US" dirty="0" err="1" smtClean="0"/>
              <a:t>hypercapnia</a:t>
            </a:r>
            <a:r>
              <a:rPr lang="en-US" dirty="0"/>
              <a:t>, hypoxemia, </a:t>
            </a:r>
            <a:r>
              <a:rPr lang="en-US" dirty="0" smtClean="0"/>
              <a:t>&amp; mild </a:t>
            </a:r>
            <a:r>
              <a:rPr lang="en-US" dirty="0"/>
              <a:t>cyanosis </a:t>
            </a:r>
            <a:r>
              <a:rPr lang="en-US" i="1" dirty="0"/>
              <a:t>(“blue bloaters”)</a:t>
            </a:r>
            <a:r>
              <a:rPr lang="en-US" dirty="0"/>
              <a:t>.</a:t>
            </a:r>
          </a:p>
          <a:p>
            <a:r>
              <a:rPr lang="en-US" dirty="0" smtClean="0"/>
              <a:t>Long-standing severe chronic </a:t>
            </a:r>
            <a:r>
              <a:rPr lang="en-US" dirty="0"/>
              <a:t>bronchitis commonly leads to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err="1"/>
              <a:t>pulmonale</a:t>
            </a:r>
            <a:r>
              <a:rPr lang="en-US" dirty="0"/>
              <a:t> </a:t>
            </a:r>
            <a:r>
              <a:rPr lang="en-US" dirty="0" smtClean="0"/>
              <a:t>and cardiac </a:t>
            </a:r>
            <a:r>
              <a:rPr lang="en-US" dirty="0"/>
              <a:t>failure. </a:t>
            </a:r>
            <a:endParaRPr lang="en-US" dirty="0" smtClean="0"/>
          </a:p>
          <a:p>
            <a:r>
              <a:rPr lang="en-US" dirty="0" smtClean="0"/>
              <a:t>Death: impairment of </a:t>
            </a:r>
            <a:r>
              <a:rPr lang="en-US" dirty="0"/>
              <a:t>respiratory function due to superimposed </a:t>
            </a:r>
            <a:r>
              <a:rPr lang="en-US" dirty="0" smtClean="0"/>
              <a:t>acute infections</a:t>
            </a:r>
            <a:r>
              <a:rPr lang="en-US" dirty="0"/>
              <a:t>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68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body" idx="2"/>
          </p:nvPr>
        </p:nvSpPr>
        <p:spPr>
          <a:xfrm>
            <a:off x="465115" y="1359599"/>
            <a:ext cx="2904809" cy="32740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Differentiation of pure chronic bronchitis from </a:t>
            </a:r>
            <a:r>
              <a:rPr lang="en-US" dirty="0" smtClean="0"/>
              <a:t>that associated </a:t>
            </a:r>
            <a:r>
              <a:rPr lang="en-US" dirty="0"/>
              <a:t>with emphysema can be made in the classic </a:t>
            </a:r>
            <a:r>
              <a:rPr lang="en-US" dirty="0" smtClean="0"/>
              <a:t>case, but many patients with </a:t>
            </a:r>
            <a:r>
              <a:rPr lang="en-US" dirty="0"/>
              <a:t>COPD have both conditions</a:t>
            </a:r>
            <a:endParaRPr sz="1800"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5" y="5598"/>
            <a:ext cx="7477642" cy="1140000"/>
          </a:xfrm>
        </p:spPr>
        <p:txBody>
          <a:bodyPr/>
          <a:lstStyle/>
          <a:p>
            <a:r>
              <a:rPr lang="en-US" sz="3200" b="1" dirty="0"/>
              <a:t>Chronic </a:t>
            </a:r>
            <a:r>
              <a:rPr lang="en-US" sz="3200" b="1" dirty="0" smtClean="0"/>
              <a:t>Bronchitis vs. Emphysema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935" y="1058237"/>
            <a:ext cx="5673065" cy="400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b="1" i="0" dirty="0" smtClean="0"/>
              <a:t>‘The </a:t>
            </a:r>
            <a:r>
              <a:rPr lang="en-US" b="1" i="0" dirty="0"/>
              <a:t>only safer cigarette is your last one</a:t>
            </a:r>
            <a:r>
              <a:rPr lang="en-US" b="1" i="0" dirty="0" smtClean="0"/>
              <a:t>.’</a:t>
            </a:r>
            <a:r>
              <a:rPr lang="en-US" b="1" i="0" dirty="0"/>
              <a:t>  </a:t>
            </a:r>
            <a:endParaRPr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26299" y="76200"/>
            <a:ext cx="7815027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6000" dirty="0"/>
              <a:t>Obstructive </a:t>
            </a:r>
            <a:r>
              <a:rPr lang="en-US" sz="6000" dirty="0" smtClean="0"/>
              <a:t>vs. Restrictive</a:t>
            </a:r>
            <a:endParaRPr sz="6000"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5101936" y="1278082"/>
            <a:ext cx="4010892" cy="3405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dirty="0"/>
              <a:t>F</a:t>
            </a:r>
            <a:r>
              <a:rPr lang="en-US" sz="2200" dirty="0" smtClean="0"/>
              <a:t>orced </a:t>
            </a:r>
            <a:r>
              <a:rPr lang="en-US" sz="2200" dirty="0"/>
              <a:t>expiratory volume at 1 second (FEV1</a:t>
            </a:r>
            <a:r>
              <a:rPr lang="en-US" sz="2200" dirty="0" smtClean="0"/>
              <a:t>)/forced </a:t>
            </a:r>
            <a:r>
              <a:rPr lang="en-US" sz="2200" dirty="0" err="1"/>
              <a:t>ventilatory</a:t>
            </a:r>
            <a:r>
              <a:rPr lang="en-US" sz="2200" dirty="0"/>
              <a:t> capacity (FVC</a:t>
            </a:r>
            <a:r>
              <a:rPr lang="en-US" sz="2200" dirty="0" smtClean="0"/>
              <a:t>); </a:t>
            </a:r>
            <a:r>
              <a:rPr lang="en-US" sz="2200" dirty="0"/>
              <a:t>FEV1/FVC </a:t>
            </a:r>
            <a:r>
              <a:rPr lang="en-US" sz="2200" dirty="0" smtClean="0"/>
              <a:t>ratio of less </a:t>
            </a:r>
            <a:r>
              <a:rPr lang="en-US" sz="2200" dirty="0"/>
              <a:t>than 0.7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/>
              <a:t>O</a:t>
            </a:r>
            <a:r>
              <a:rPr lang="en-US" sz="2200" dirty="0" smtClean="0"/>
              <a:t>bstructive</a:t>
            </a:r>
          </a:p>
          <a:p>
            <a:r>
              <a:rPr lang="en-US" sz="2200" dirty="0"/>
              <a:t>proportionate </a:t>
            </a:r>
            <a:r>
              <a:rPr lang="en-US" sz="2200" dirty="0" smtClean="0"/>
              <a:t>decreases in both </a:t>
            </a:r>
            <a:r>
              <a:rPr lang="en-US" sz="2200" dirty="0"/>
              <a:t>total lung capacity </a:t>
            </a:r>
            <a:r>
              <a:rPr lang="en-US" sz="2200" dirty="0" smtClean="0"/>
              <a:t>&amp; FEV1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normal </a:t>
            </a:r>
            <a:r>
              <a:rPr lang="en-US" sz="2200" dirty="0"/>
              <a:t>FEV1/FVC </a:t>
            </a:r>
            <a:r>
              <a:rPr lang="en-US" sz="2200" dirty="0" smtClean="0"/>
              <a:t>ratio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/>
              <a:t>Restrictive</a:t>
            </a:r>
            <a:endParaRPr sz="2200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43000"/>
            <a:ext cx="4946361" cy="382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663954" y="218209"/>
            <a:ext cx="8168319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b="1" dirty="0"/>
              <a:t>OBSTRUCTIVE </a:t>
            </a:r>
            <a:r>
              <a:rPr lang="en-US" sz="3600" b="1" dirty="0" smtClean="0"/>
              <a:t>LUNG (</a:t>
            </a:r>
            <a:r>
              <a:rPr lang="en-US" sz="3600" b="1" dirty="0"/>
              <a:t>AIRWAY) </a:t>
            </a:r>
            <a:r>
              <a:rPr lang="en-US" sz="3600" b="1" dirty="0" smtClean="0"/>
              <a:t>DISEASES</a:t>
            </a:r>
            <a:endParaRPr sz="3600" b="1"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550718" y="1132609"/>
            <a:ext cx="8593282" cy="3405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dirty="0"/>
              <a:t>F</a:t>
            </a:r>
            <a:r>
              <a:rPr lang="en-US" sz="2200" dirty="0" smtClean="0"/>
              <a:t>our main disorders with distinct </a:t>
            </a:r>
            <a:r>
              <a:rPr lang="en-US" sz="2200" dirty="0"/>
              <a:t>clinical </a:t>
            </a:r>
            <a:r>
              <a:rPr lang="en-US" sz="2200" dirty="0" smtClean="0"/>
              <a:t>&amp; anatomic </a:t>
            </a:r>
            <a:r>
              <a:rPr lang="en-US" sz="2200" dirty="0"/>
              <a:t>characteristics</a:t>
            </a:r>
            <a:endParaRPr sz="2200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1808019"/>
            <a:ext cx="8749145" cy="307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8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696190" y="76200"/>
            <a:ext cx="8334574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 dirty="0"/>
              <a:t>OBSTRUCTIVE LUNG (AIRWAY) </a:t>
            </a:r>
            <a:r>
              <a:rPr lang="en-US" sz="3200" b="1" dirty="0" smtClean="0"/>
              <a:t>DISEASES </a:t>
            </a:r>
            <a:r>
              <a:rPr lang="en-US" sz="3600" b="1" dirty="0" smtClean="0">
                <a:solidFill>
                  <a:srgbClr val="7030A0"/>
                </a:solidFill>
              </a:rPr>
              <a:t>overlap sometimes </a:t>
            </a:r>
            <a:endParaRPr sz="3600" dirty="0">
              <a:solidFill>
                <a:srgbClr val="7030A0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5486400" y="1132609"/>
            <a:ext cx="3626427" cy="3551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/>
              <a:t>Emphysema </a:t>
            </a:r>
            <a:r>
              <a:rPr lang="en-US" sz="2000" dirty="0" smtClean="0"/>
              <a:t>&amp; chronic </a:t>
            </a:r>
            <a:r>
              <a:rPr lang="en-US" sz="2000" dirty="0"/>
              <a:t>bronchitis </a:t>
            </a:r>
            <a:r>
              <a:rPr lang="en-US" sz="2000" dirty="0" smtClean="0"/>
              <a:t>often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coexist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grouped </a:t>
            </a:r>
            <a:r>
              <a:rPr lang="en-US" sz="2000" dirty="0"/>
              <a:t>together as </a:t>
            </a:r>
            <a:r>
              <a:rPr lang="en-US" sz="2000" dirty="0">
                <a:solidFill>
                  <a:srgbClr val="7030A0"/>
                </a:solidFill>
              </a:rPr>
              <a:t>chronic obstructive pulmonary disease (COPD)</a:t>
            </a:r>
          </a:p>
          <a:p>
            <a:r>
              <a:rPr lang="en-US" sz="2000" dirty="0"/>
              <a:t>The irreversible </a:t>
            </a:r>
            <a:r>
              <a:rPr lang="en-US" sz="2000" dirty="0" smtClean="0"/>
              <a:t>airflow obstruction </a:t>
            </a:r>
            <a:r>
              <a:rPr lang="en-US" sz="2000" dirty="0"/>
              <a:t>of COPD distinguishes it from asthma (characteristic reversible airflow obstruction)</a:t>
            </a:r>
            <a:endParaRPr sz="2000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0" y="1205345"/>
            <a:ext cx="5164283" cy="383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10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696190" y="232064"/>
            <a:ext cx="8334574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 dirty="0"/>
              <a:t>C</a:t>
            </a:r>
            <a:r>
              <a:rPr lang="en-US" sz="3200" b="1" dirty="0" smtClean="0"/>
              <a:t>hronic </a:t>
            </a:r>
            <a:r>
              <a:rPr lang="en-US" sz="3200" b="1" dirty="0"/>
              <a:t>obstructive pulmonary disease (COPD)</a:t>
            </a:r>
            <a:endParaRPr sz="3200" b="1"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675408" y="1060690"/>
            <a:ext cx="8115301" cy="3551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dirty="0"/>
              <a:t>M</a:t>
            </a:r>
            <a:r>
              <a:rPr lang="en-US" sz="2200" dirty="0" smtClean="0"/>
              <a:t>ajority </a:t>
            </a:r>
            <a:r>
              <a:rPr lang="en-US" sz="2200" dirty="0"/>
              <a:t>of patients have features of </a:t>
            </a:r>
            <a:r>
              <a:rPr lang="en-US" sz="2200" dirty="0" smtClean="0"/>
              <a:t>both Emphysema &amp; chronic bronchitis.</a:t>
            </a:r>
          </a:p>
          <a:p>
            <a:r>
              <a:rPr lang="en-US" sz="2200" dirty="0"/>
              <a:t>C</a:t>
            </a:r>
            <a:r>
              <a:rPr lang="en-US" sz="2200" dirty="0" smtClean="0"/>
              <a:t>ertainly </a:t>
            </a:r>
            <a:r>
              <a:rPr lang="en-US" sz="2200" dirty="0"/>
              <a:t>because </a:t>
            </a:r>
            <a:r>
              <a:rPr lang="en-US" sz="2200" dirty="0" smtClean="0"/>
              <a:t>both share </a:t>
            </a:r>
            <a:r>
              <a:rPr lang="en-US" sz="2200" dirty="0"/>
              <a:t>a major </a:t>
            </a:r>
            <a:r>
              <a:rPr lang="en-US" sz="2200" dirty="0" smtClean="0"/>
              <a:t>trigger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>
                <a:solidFill>
                  <a:srgbClr val="7030A0"/>
                </a:solidFill>
              </a:rPr>
              <a:t>cigarette smoking.</a:t>
            </a:r>
          </a:p>
          <a:p>
            <a:r>
              <a:rPr lang="en-US" sz="2200" dirty="0" smtClean="0"/>
              <a:t>40-50</a:t>
            </a:r>
            <a:r>
              <a:rPr lang="en-US" sz="2200" dirty="0"/>
              <a:t>% of heavy smokers develop </a:t>
            </a:r>
            <a:r>
              <a:rPr lang="en-US" sz="2200" dirty="0" smtClean="0"/>
              <a:t>COPD, 80</a:t>
            </a:r>
            <a:r>
              <a:rPr lang="en-US" sz="2200" dirty="0"/>
              <a:t>% of COPD is due to </a:t>
            </a:r>
            <a:r>
              <a:rPr lang="en-US" sz="2200" dirty="0" smtClean="0"/>
              <a:t>smoking.</a:t>
            </a:r>
          </a:p>
          <a:p>
            <a:r>
              <a:rPr lang="en-US" sz="2200" dirty="0"/>
              <a:t>Other </a:t>
            </a:r>
            <a:r>
              <a:rPr lang="en-US" sz="2200" dirty="0" smtClean="0"/>
              <a:t>risk factors: </a:t>
            </a:r>
            <a:r>
              <a:rPr lang="en-US" sz="2200" dirty="0"/>
              <a:t>environmental </a:t>
            </a:r>
            <a:r>
              <a:rPr lang="en-US" sz="2200" dirty="0" smtClean="0"/>
              <a:t>&amp; occupational pollutants, airway </a:t>
            </a:r>
            <a:r>
              <a:rPr lang="en-US" sz="2200" dirty="0" err="1"/>
              <a:t>hyperresponsiveness</a:t>
            </a:r>
            <a:r>
              <a:rPr lang="en-US" sz="2200" dirty="0"/>
              <a:t> </a:t>
            </a:r>
            <a:r>
              <a:rPr lang="en-US" sz="2200" dirty="0" smtClean="0"/>
              <a:t>&amp; genetic </a:t>
            </a:r>
            <a:r>
              <a:rPr lang="en-US" sz="2200" dirty="0"/>
              <a:t>polymorphisms</a:t>
            </a:r>
            <a:r>
              <a:rPr lang="en-US" sz="2200" dirty="0" smtClean="0"/>
              <a:t>.</a:t>
            </a:r>
          </a:p>
          <a:p>
            <a:r>
              <a:rPr lang="en-US" sz="2200" dirty="0"/>
              <a:t>Emphysema </a:t>
            </a:r>
            <a:r>
              <a:rPr lang="en-US" sz="2200" dirty="0" smtClean="0"/>
              <a:t>may </a:t>
            </a:r>
            <a:r>
              <a:rPr lang="en-US" sz="2200" dirty="0"/>
              <a:t>exist </a:t>
            </a:r>
            <a:r>
              <a:rPr lang="en-US" sz="2200" dirty="0">
                <a:solidFill>
                  <a:srgbClr val="7030A0"/>
                </a:solidFill>
              </a:rPr>
              <a:t>without</a:t>
            </a:r>
            <a:r>
              <a:rPr lang="en-US" sz="2200" dirty="0"/>
              <a:t> chronic </a:t>
            </a:r>
            <a:r>
              <a:rPr lang="en-US" sz="2200" dirty="0" smtClean="0"/>
              <a:t>bronchitis (</a:t>
            </a:r>
            <a:r>
              <a:rPr lang="en-US" sz="2200" dirty="0"/>
              <a:t>particularly in </a:t>
            </a:r>
            <a:r>
              <a:rPr lang="en-US" sz="2200" dirty="0">
                <a:solidFill>
                  <a:srgbClr val="7030A0"/>
                </a:solidFill>
              </a:rPr>
              <a:t>inherited α1-anti-trypsin </a:t>
            </a:r>
            <a:r>
              <a:rPr lang="en-US" sz="2200" dirty="0" smtClean="0">
                <a:solidFill>
                  <a:srgbClr val="7030A0"/>
                </a:solidFill>
              </a:rPr>
              <a:t>deficiency.</a:t>
            </a:r>
            <a:endParaRPr sz="2200" dirty="0">
              <a:solidFill>
                <a:srgbClr val="7030A0"/>
              </a:solidFill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40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1</a:t>
            </a:r>
            <a:r>
              <a:rPr lang="en" b="1" dirty="0" smtClean="0"/>
              <a:t>.</a:t>
            </a:r>
            <a:endParaRPr b="1" dirty="0"/>
          </a:p>
          <a:p>
            <a:pPr lvl="0"/>
            <a:r>
              <a:rPr lang="en-US" b="1" dirty="0"/>
              <a:t>Emphysema</a:t>
            </a:r>
            <a:endParaRPr b="1"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307975" y="3325091"/>
            <a:ext cx="8330333" cy="1109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dirty="0"/>
              <a:t>Characterized by </a:t>
            </a:r>
            <a:r>
              <a:rPr lang="en-US" sz="2400" dirty="0">
                <a:solidFill>
                  <a:srgbClr val="7030A0"/>
                </a:solidFill>
              </a:rPr>
              <a:t>permanent</a:t>
            </a:r>
            <a:r>
              <a:rPr lang="en-US" sz="2400" dirty="0"/>
              <a:t> enlargement of the air spaces </a:t>
            </a:r>
            <a:r>
              <a:rPr lang="en-US" sz="2400" dirty="0">
                <a:solidFill>
                  <a:srgbClr val="7030A0"/>
                </a:solidFill>
              </a:rPr>
              <a:t>distal</a:t>
            </a:r>
            <a:r>
              <a:rPr lang="en-US" sz="2400" dirty="0"/>
              <a:t> to the terminal bronchioles, </a:t>
            </a:r>
            <a:r>
              <a:rPr lang="en-US" sz="2400" dirty="0" smtClean="0"/>
              <a:t>accompanied by </a:t>
            </a:r>
            <a:r>
              <a:rPr lang="en-US" sz="2400" dirty="0">
                <a:solidFill>
                  <a:srgbClr val="7030A0"/>
                </a:solidFill>
              </a:rPr>
              <a:t>destruction</a:t>
            </a:r>
            <a:r>
              <a:rPr lang="en-US" sz="2400" dirty="0"/>
              <a:t> of their walls </a:t>
            </a:r>
            <a:r>
              <a:rPr lang="en-US" sz="2400" u="sng" dirty="0"/>
              <a:t>without significant fibrosis</a:t>
            </a:r>
            <a:r>
              <a:rPr lang="en-US" sz="2400" dirty="0"/>
              <a:t>.</a:t>
            </a:r>
            <a:endParaRPr sz="2400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sp>
        <p:nvSpPr>
          <p:cNvPr id="2" name="AutoShape 2" descr="Image result for Emphyse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3553" r="1648" b="3253"/>
          <a:stretch/>
        </p:blipFill>
        <p:spPr>
          <a:xfrm>
            <a:off x="3990109" y="259772"/>
            <a:ext cx="4946073" cy="2608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696190" y="232064"/>
            <a:ext cx="8334574" cy="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b="1" dirty="0" smtClean="0"/>
              <a:t>Emphysema - </a:t>
            </a:r>
            <a:r>
              <a:rPr lang="en-US" sz="3200" b="1" dirty="0" smtClean="0">
                <a:solidFill>
                  <a:srgbClr val="7030A0"/>
                </a:solidFill>
              </a:rPr>
              <a:t>subtypes 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685799" y="1039091"/>
            <a:ext cx="8115301" cy="3551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Emphysema is classified According to its </a:t>
            </a:r>
            <a:r>
              <a:rPr lang="en-US" dirty="0">
                <a:solidFill>
                  <a:srgbClr val="7030A0"/>
                </a:solidFill>
              </a:rPr>
              <a:t>anatomic distribution within the </a:t>
            </a:r>
            <a:r>
              <a:rPr lang="en-US" dirty="0" smtClean="0">
                <a:solidFill>
                  <a:srgbClr val="7030A0"/>
                </a:solidFill>
              </a:rPr>
              <a:t>lobule </a:t>
            </a:r>
            <a:r>
              <a:rPr lang="en-US" sz="2000" dirty="0" smtClean="0"/>
              <a:t>(</a:t>
            </a:r>
            <a:r>
              <a:rPr lang="en-US" sz="2000" dirty="0"/>
              <a:t>a lobule is a cluster of 3 to 5 </a:t>
            </a:r>
            <a:r>
              <a:rPr lang="en-US" sz="2000" dirty="0" err="1" smtClean="0"/>
              <a:t>acini</a:t>
            </a:r>
            <a:r>
              <a:rPr lang="en-US" sz="2000" dirty="0" smtClean="0"/>
              <a:t>; an </a:t>
            </a:r>
            <a:r>
              <a:rPr lang="en-US" sz="2000" dirty="0" err="1" smtClean="0"/>
              <a:t>acinus</a:t>
            </a:r>
            <a:r>
              <a:rPr lang="en-US" sz="2000" dirty="0" smtClean="0"/>
              <a:t> is the </a:t>
            </a:r>
            <a:r>
              <a:rPr lang="en-US" sz="2000" dirty="0"/>
              <a:t>part of the lung distal to terminal </a:t>
            </a:r>
            <a:r>
              <a:rPr lang="en-US" sz="2000" dirty="0" smtClean="0"/>
              <a:t>bronchiole):</a:t>
            </a:r>
          </a:p>
          <a:p>
            <a:pPr marL="533400" indent="-457200">
              <a:buAutoNum type="arabicPeriod"/>
            </a:pPr>
            <a:r>
              <a:rPr lang="en-US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Centriacinar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emphysema</a:t>
            </a:r>
            <a:r>
              <a:rPr lang="en-US" dirty="0" smtClean="0"/>
              <a:t>:</a:t>
            </a:r>
            <a:r>
              <a:rPr lang="en-US" dirty="0"/>
              <a:t> in the upper </a:t>
            </a:r>
            <a:r>
              <a:rPr lang="en-US" dirty="0" smtClean="0"/>
              <a:t>lobes, most common type in </a:t>
            </a:r>
            <a:r>
              <a:rPr lang="en-US" dirty="0"/>
              <a:t>cigarette </a:t>
            </a:r>
            <a:r>
              <a:rPr lang="en-US" dirty="0" smtClean="0"/>
              <a:t>smokers(</a:t>
            </a:r>
            <a:r>
              <a:rPr lang="en-US" b="1" dirty="0" smtClean="0"/>
              <a:t>central or </a:t>
            </a:r>
            <a:r>
              <a:rPr lang="en-US" b="1" dirty="0"/>
              <a:t>proximal parts of the </a:t>
            </a:r>
            <a:r>
              <a:rPr lang="en-US" b="1" dirty="0" err="1"/>
              <a:t>acini</a:t>
            </a:r>
            <a:r>
              <a:rPr lang="en-US" b="1" dirty="0"/>
              <a:t>, distal alveoli </a:t>
            </a:r>
            <a:r>
              <a:rPr lang="en-US" b="1" dirty="0" smtClean="0"/>
              <a:t>are spared.</a:t>
            </a:r>
            <a:r>
              <a:rPr lang="en-US" dirty="0" smtClean="0"/>
              <a:t>)</a:t>
            </a:r>
            <a:endParaRPr lang="en-US" dirty="0"/>
          </a:p>
          <a:p>
            <a:pPr marL="533400" indent="-457200">
              <a:buAutoNum type="arabicPeriod"/>
            </a:pPr>
            <a:r>
              <a:rPr lang="en-US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Panacinar</a:t>
            </a:r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emphysema:</a:t>
            </a:r>
            <a:r>
              <a:rPr lang="en-US" dirty="0" smtClean="0"/>
              <a:t> in </a:t>
            </a:r>
            <a:r>
              <a:rPr lang="en-US" dirty="0"/>
              <a:t>the lower lung zones </a:t>
            </a:r>
            <a:r>
              <a:rPr lang="en-US" dirty="0" smtClean="0"/>
              <a:t>&amp; associated with </a:t>
            </a:r>
            <a:r>
              <a:rPr lang="el-GR" dirty="0"/>
              <a:t>α1-</a:t>
            </a:r>
            <a:r>
              <a:rPr lang="en-US" dirty="0"/>
              <a:t>anti-trypsin deficiency.</a:t>
            </a:r>
            <a:r>
              <a:rPr lang="en-US" dirty="0" smtClean="0"/>
              <a:t> (</a:t>
            </a:r>
            <a:r>
              <a:rPr lang="en-US" b="1" dirty="0"/>
              <a:t>the </a:t>
            </a:r>
            <a:r>
              <a:rPr lang="en-US" b="1" dirty="0" err="1"/>
              <a:t>acini</a:t>
            </a:r>
            <a:r>
              <a:rPr lang="en-US" b="1" dirty="0"/>
              <a:t> are uniformly enlarged</a:t>
            </a:r>
            <a:r>
              <a:rPr lang="en-US" dirty="0" smtClean="0"/>
              <a:t>).</a:t>
            </a:r>
            <a:r>
              <a:rPr lang="en-US" dirty="0"/>
              <a:t>	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9" y="1091046"/>
            <a:ext cx="8052955" cy="384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709" y="246785"/>
            <a:ext cx="7343611" cy="657225"/>
          </a:xfrm>
        </p:spPr>
        <p:txBody>
          <a:bodyPr/>
          <a:lstStyle/>
          <a:p>
            <a:r>
              <a:rPr lang="en-US" sz="2800" b="1" dirty="0"/>
              <a:t>Clinically </a:t>
            </a:r>
            <a:r>
              <a:rPr lang="en-US" sz="2800" b="1" dirty="0" smtClean="0"/>
              <a:t>significant </a:t>
            </a:r>
            <a:r>
              <a:rPr lang="en-US" sz="2800" b="1" dirty="0"/>
              <a:t>patterns of </a:t>
            </a:r>
            <a:r>
              <a:rPr lang="en-US" sz="2800" b="1" dirty="0" smtClean="0"/>
              <a:t>emphysema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774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2" ma:contentTypeDescription="Create a new document." ma:contentTypeScope="" ma:versionID="5eea047ca148aa844cb93a8c99a2675b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9e91d4b2b676e2469954a00a9ec9651c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23571A-B2A9-45CB-A2C6-2393F0BD0790}"/>
</file>

<file path=customXml/itemProps2.xml><?xml version="1.0" encoding="utf-8"?>
<ds:datastoreItem xmlns:ds="http://schemas.openxmlformats.org/officeDocument/2006/customXml" ds:itemID="{D46A45F6-CA7F-4BEF-A043-97614C132748}"/>
</file>

<file path=customXml/itemProps3.xml><?xml version="1.0" encoding="utf-8"?>
<ds:datastoreItem xmlns:ds="http://schemas.openxmlformats.org/officeDocument/2006/customXml" ds:itemID="{72DEF0DC-AA33-4504-8D70-ACB410CA25C6}"/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1113</Words>
  <Application>Microsoft Office PowerPoint</Application>
  <PresentationFormat>On-screen Show (16:9)</PresentationFormat>
  <Paragraphs>104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Dosis</vt:lpstr>
      <vt:lpstr>Source Sans Pro</vt:lpstr>
      <vt:lpstr>Wingdings</vt:lpstr>
      <vt:lpstr>Cerimon template</vt:lpstr>
      <vt:lpstr>Respiratory System Pathology: Obstructive Lung Disease I</vt:lpstr>
      <vt:lpstr>PowerPoint Presentation</vt:lpstr>
      <vt:lpstr>Obstructive vs. Restrictive</vt:lpstr>
      <vt:lpstr>OBSTRUCTIVE LUNG (AIRWAY) DISEASES</vt:lpstr>
      <vt:lpstr>OBSTRUCTIVE LUNG (AIRWAY) DISEASES overlap sometimes </vt:lpstr>
      <vt:lpstr>Chronic obstructive pulmonary disease (COPD)</vt:lpstr>
      <vt:lpstr>1. Emphysema</vt:lpstr>
      <vt:lpstr>Emphysema - subtypes </vt:lpstr>
      <vt:lpstr>Clinically significant patterns of emphysema</vt:lpstr>
      <vt:lpstr>Emphysema - subtypes </vt:lpstr>
      <vt:lpstr>Emphysema - Pathogenesis</vt:lpstr>
      <vt:lpstr>Emphysema - Pathogenesis</vt:lpstr>
      <vt:lpstr>Emphysema - Pathogenesis</vt:lpstr>
      <vt:lpstr>PowerPoint Presentation</vt:lpstr>
      <vt:lpstr>Emphysema - Morphology</vt:lpstr>
      <vt:lpstr>Emphysema - Morphology</vt:lpstr>
      <vt:lpstr>Emphysema – Clinical features</vt:lpstr>
      <vt:lpstr>2. Chronic Bronchitis</vt:lpstr>
      <vt:lpstr>Chronic Bronchitis - Pathogenesis</vt:lpstr>
      <vt:lpstr>Chronic Bronchitis - Pathogenesis</vt:lpstr>
      <vt:lpstr>Chronic Bronchitis - Morphology</vt:lpstr>
      <vt:lpstr>PowerPoint Presentation</vt:lpstr>
      <vt:lpstr>Chronic Bronchitis - Morphology</vt:lpstr>
      <vt:lpstr>Chronic Bronchitis – Clinical features</vt:lpstr>
      <vt:lpstr>Chronic Bronchitis vs. Emphysema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of Respiratory System</dc:title>
  <dc:creator>mohammed hayel</dc:creator>
  <cp:lastModifiedBy>mohammed hayel</cp:lastModifiedBy>
  <cp:revision>50</cp:revision>
  <dcterms:modified xsi:type="dcterms:W3CDTF">2020-10-15T06:54:44Z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