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diagrams/data1.xml" ContentType="application/vnd.openxmlformats-officedocument.drawingml.diagramData+xml"/>
  <Override PartName="/ppt/presentation.xml" ContentType="application/vnd.openxmlformats-officedocument.presentationml.presentation.main+xml"/>
  <Override PartName="/ppt/slides/slide7.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1.xml" ContentType="application/vnd.openxmlformats-officedocument.presentationml.slide+xml"/>
  <Override PartName="/ppt/slides/slide25.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312" r:id="rId3"/>
    <p:sldId id="318" r:id="rId4"/>
    <p:sldId id="259" r:id="rId5"/>
    <p:sldId id="316" r:id="rId6"/>
    <p:sldId id="260" r:id="rId7"/>
    <p:sldId id="319" r:id="rId8"/>
    <p:sldId id="261" r:id="rId9"/>
    <p:sldId id="317" r:id="rId10"/>
    <p:sldId id="262" r:id="rId11"/>
    <p:sldId id="321" r:id="rId12"/>
    <p:sldId id="263" r:id="rId13"/>
    <p:sldId id="322" r:id="rId14"/>
    <p:sldId id="265" r:id="rId15"/>
    <p:sldId id="324" r:id="rId16"/>
    <p:sldId id="325" r:id="rId17"/>
    <p:sldId id="326" r:id="rId18"/>
    <p:sldId id="327" r:id="rId19"/>
    <p:sldId id="331" r:id="rId20"/>
    <p:sldId id="332" r:id="rId21"/>
    <p:sldId id="333" r:id="rId22"/>
    <p:sldId id="334" r:id="rId23"/>
    <p:sldId id="335" r:id="rId24"/>
    <p:sldId id="302" r:id="rId25"/>
    <p:sldId id="303" r:id="rId26"/>
    <p:sldId id="304" r:id="rId27"/>
    <p:sldId id="329" r:id="rId28"/>
    <p:sldId id="328" r:id="rId29"/>
    <p:sldId id="330" r:id="rId30"/>
    <p:sldId id="308" r:id="rId31"/>
    <p:sldId id="309" r:id="rId32"/>
    <p:sldId id="311" r:id="rId3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09" autoAdjust="0"/>
  </p:normalViewPr>
  <p:slideViewPr>
    <p:cSldViewPr>
      <p:cViewPr varScale="1">
        <p:scale>
          <a:sx n="73" d="100"/>
          <a:sy n="73" d="100"/>
        </p:scale>
        <p:origin x="1296"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3.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43CCBE-C876-43A8-BEF3-1A27F17E7F6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F2B0EEC-27EA-408E-A10D-FCCEC3AF169A}">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r>
            <a:rPr lang="en-US" sz="4400" b="1">
              <a:solidFill>
                <a:schemeClr val="tx1"/>
              </a:solidFill>
            </a:rPr>
            <a:t>Circulatory</a:t>
          </a:r>
          <a:r>
            <a:rPr lang="en-US" sz="4400" b="1"/>
            <a:t> </a:t>
          </a:r>
          <a:r>
            <a:rPr lang="en-US" sz="4400" b="1">
              <a:solidFill>
                <a:schemeClr val="tx1"/>
              </a:solidFill>
            </a:rPr>
            <a:t>system</a:t>
          </a:r>
          <a:r>
            <a:rPr lang="en-US" sz="6500"/>
            <a:t> </a:t>
          </a:r>
          <a:endParaRPr lang="en-US" sz="6500" dirty="0"/>
        </a:p>
      </dgm:t>
    </dgm:pt>
    <dgm:pt modelId="{F730B4A1-B1B7-4ACA-A4B7-A87FDADD6BDF}" type="parTrans" cxnId="{C1B383E8-568A-45C2-BC49-244787F661A5}">
      <dgm:prSet/>
      <dgm:spPr/>
      <dgm:t>
        <a:bodyPr/>
        <a:lstStyle/>
        <a:p>
          <a:endParaRPr lang="en-US"/>
        </a:p>
      </dgm:t>
    </dgm:pt>
    <dgm:pt modelId="{9A9BD714-04DF-4A3B-84B5-28FFC0958003}" type="sibTrans" cxnId="{C1B383E8-568A-45C2-BC49-244787F661A5}">
      <dgm:prSet/>
      <dgm:spPr/>
      <dgm:t>
        <a:bodyPr/>
        <a:lstStyle/>
        <a:p>
          <a:endParaRPr lang="en-US"/>
        </a:p>
      </dgm:t>
    </dgm:pt>
    <dgm:pt modelId="{7B438276-9152-4415-88C9-9F90BFFB6015}">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r>
            <a:rPr lang="en-US" sz="4400" b="1" dirty="0">
              <a:solidFill>
                <a:schemeClr val="tx1"/>
              </a:solidFill>
            </a:rPr>
            <a:t>I. </a:t>
          </a:r>
          <a:r>
            <a:rPr lang="en-US" sz="4400" b="1">
              <a:solidFill>
                <a:schemeClr val="tx1"/>
              </a:solidFill>
            </a:rPr>
            <a:t>Blood -vascular </a:t>
          </a:r>
          <a:endParaRPr lang="en-US" sz="4400" b="1" dirty="0">
            <a:solidFill>
              <a:schemeClr val="tx1"/>
            </a:solidFill>
          </a:endParaRPr>
        </a:p>
      </dgm:t>
    </dgm:pt>
    <dgm:pt modelId="{A94F4A56-B9D5-48EF-B4E5-4326A4CE161D}" type="parTrans" cxnId="{906B169B-B168-4A6D-8963-82CB2C445797}">
      <dgm:prSet/>
      <dgm:spPr/>
      <dgm:t>
        <a:bodyPr/>
        <a:lstStyle/>
        <a:p>
          <a:endParaRPr lang="en-US"/>
        </a:p>
      </dgm:t>
    </dgm:pt>
    <dgm:pt modelId="{0BF5F073-0FC6-4790-AA34-CB210CA97257}" type="sibTrans" cxnId="{906B169B-B168-4A6D-8963-82CB2C445797}">
      <dgm:prSet/>
      <dgm:spPr/>
      <dgm:t>
        <a:bodyPr/>
        <a:lstStyle/>
        <a:p>
          <a:endParaRPr lang="en-US"/>
        </a:p>
      </dgm:t>
    </dgm:pt>
    <dgm:pt modelId="{E69CEB4E-0196-46B6-8463-586889351612}">
      <dgm:prSet phldrT="[Text]" custT="1"/>
      <dgm:spPr>
        <a:blipFill rotWithShape="0">
          <a:blip xmlns:r="http://schemas.openxmlformats.org/officeDocument/2006/relationships" r:embed="rId1"/>
          <a:tile tx="0" ty="0" sx="100000" sy="100000" flip="none" algn="tl"/>
        </a:blipFill>
        <a:ln>
          <a:solidFill>
            <a:schemeClr val="tx1"/>
          </a:solidFill>
        </a:ln>
      </dgm:spPr>
      <dgm:t>
        <a:bodyPr/>
        <a:lstStyle/>
        <a:p>
          <a:r>
            <a:rPr lang="en-US" sz="4400" b="1" dirty="0">
              <a:solidFill>
                <a:schemeClr val="tx1"/>
              </a:solidFill>
            </a:rPr>
            <a:t>II. Lymphatic vascular</a:t>
          </a:r>
        </a:p>
      </dgm:t>
    </dgm:pt>
    <dgm:pt modelId="{CB33E9B8-FAF9-4A4E-97A7-240192159508}" type="parTrans" cxnId="{873AA90D-664C-4815-A964-196AB9EE6659}">
      <dgm:prSet/>
      <dgm:spPr/>
      <dgm:t>
        <a:bodyPr/>
        <a:lstStyle/>
        <a:p>
          <a:endParaRPr lang="en-US"/>
        </a:p>
      </dgm:t>
    </dgm:pt>
    <dgm:pt modelId="{18DF6EFF-A6CA-431B-BD9E-909A6F3F931F}" type="sibTrans" cxnId="{873AA90D-664C-4815-A964-196AB9EE6659}">
      <dgm:prSet/>
      <dgm:spPr/>
      <dgm:t>
        <a:bodyPr/>
        <a:lstStyle/>
        <a:p>
          <a:endParaRPr lang="en-US"/>
        </a:p>
      </dgm:t>
    </dgm:pt>
    <dgm:pt modelId="{3C50ECAB-8312-468D-B9FD-A74C8454C948}" type="pres">
      <dgm:prSet presAssocID="{6243CCBE-C876-43A8-BEF3-1A27F17E7F68}" presName="hierChild1" presStyleCnt="0">
        <dgm:presLayoutVars>
          <dgm:orgChart val="1"/>
          <dgm:chPref val="1"/>
          <dgm:dir/>
          <dgm:animOne val="branch"/>
          <dgm:animLvl val="lvl"/>
          <dgm:resizeHandles/>
        </dgm:presLayoutVars>
      </dgm:prSet>
      <dgm:spPr/>
      <dgm:t>
        <a:bodyPr/>
        <a:lstStyle/>
        <a:p>
          <a:endParaRPr lang="en-US"/>
        </a:p>
      </dgm:t>
    </dgm:pt>
    <dgm:pt modelId="{044C941B-749D-4F4D-84F8-254F550414FD}" type="pres">
      <dgm:prSet presAssocID="{DF2B0EEC-27EA-408E-A10D-FCCEC3AF169A}" presName="hierRoot1" presStyleCnt="0">
        <dgm:presLayoutVars>
          <dgm:hierBranch val="init"/>
        </dgm:presLayoutVars>
      </dgm:prSet>
      <dgm:spPr/>
    </dgm:pt>
    <dgm:pt modelId="{7F80FAA4-F0C8-4E22-91AB-F2C4782BB72F}" type="pres">
      <dgm:prSet presAssocID="{DF2B0EEC-27EA-408E-A10D-FCCEC3AF169A}" presName="rootComposite1" presStyleCnt="0"/>
      <dgm:spPr/>
    </dgm:pt>
    <dgm:pt modelId="{74FF9670-3947-494E-A55A-ED8C99F4E4B5}" type="pres">
      <dgm:prSet presAssocID="{DF2B0EEC-27EA-408E-A10D-FCCEC3AF169A}" presName="rootText1" presStyleLbl="node0" presStyleIdx="0" presStyleCnt="1" custScaleX="88994" custScaleY="85724" custLinFactNeighborY="-46714">
        <dgm:presLayoutVars>
          <dgm:chPref val="3"/>
        </dgm:presLayoutVars>
      </dgm:prSet>
      <dgm:spPr/>
      <dgm:t>
        <a:bodyPr/>
        <a:lstStyle/>
        <a:p>
          <a:endParaRPr lang="en-US"/>
        </a:p>
      </dgm:t>
    </dgm:pt>
    <dgm:pt modelId="{83A2B6C6-1C22-413E-8050-74496C645BCB}" type="pres">
      <dgm:prSet presAssocID="{DF2B0EEC-27EA-408E-A10D-FCCEC3AF169A}" presName="rootConnector1" presStyleLbl="node1" presStyleIdx="0" presStyleCnt="0"/>
      <dgm:spPr/>
      <dgm:t>
        <a:bodyPr/>
        <a:lstStyle/>
        <a:p>
          <a:endParaRPr lang="en-US"/>
        </a:p>
      </dgm:t>
    </dgm:pt>
    <dgm:pt modelId="{C5FE0F3B-EE3B-408E-A598-A71E7749FDB4}" type="pres">
      <dgm:prSet presAssocID="{DF2B0EEC-27EA-408E-A10D-FCCEC3AF169A}" presName="hierChild2" presStyleCnt="0"/>
      <dgm:spPr/>
    </dgm:pt>
    <dgm:pt modelId="{8C7CA8E3-783A-41CA-8457-B1182925A7BD}" type="pres">
      <dgm:prSet presAssocID="{A94F4A56-B9D5-48EF-B4E5-4326A4CE161D}" presName="Name37" presStyleLbl="parChTrans1D2" presStyleIdx="0" presStyleCnt="2"/>
      <dgm:spPr/>
      <dgm:t>
        <a:bodyPr/>
        <a:lstStyle/>
        <a:p>
          <a:endParaRPr lang="en-US"/>
        </a:p>
      </dgm:t>
    </dgm:pt>
    <dgm:pt modelId="{4A3038C9-F90E-44C3-A743-A562DCA59A76}" type="pres">
      <dgm:prSet presAssocID="{7B438276-9152-4415-88C9-9F90BFFB6015}" presName="hierRoot2" presStyleCnt="0">
        <dgm:presLayoutVars>
          <dgm:hierBranch val="init"/>
        </dgm:presLayoutVars>
      </dgm:prSet>
      <dgm:spPr/>
    </dgm:pt>
    <dgm:pt modelId="{D196F9E6-FEF7-486B-9989-64D15CDDA00D}" type="pres">
      <dgm:prSet presAssocID="{7B438276-9152-4415-88C9-9F90BFFB6015}" presName="rootComposite" presStyleCnt="0"/>
      <dgm:spPr/>
    </dgm:pt>
    <dgm:pt modelId="{5DFFC959-5969-4E0E-B7A7-E98A8193FF36}" type="pres">
      <dgm:prSet presAssocID="{7B438276-9152-4415-88C9-9F90BFFB6015}" presName="rootText" presStyleLbl="node2" presStyleIdx="0" presStyleCnt="2" custLinFactNeighborY="23499">
        <dgm:presLayoutVars>
          <dgm:chPref val="3"/>
        </dgm:presLayoutVars>
      </dgm:prSet>
      <dgm:spPr/>
      <dgm:t>
        <a:bodyPr/>
        <a:lstStyle/>
        <a:p>
          <a:endParaRPr lang="en-US"/>
        </a:p>
      </dgm:t>
    </dgm:pt>
    <dgm:pt modelId="{4F5E72D8-C4D4-4294-9BB2-6274078D82E7}" type="pres">
      <dgm:prSet presAssocID="{7B438276-9152-4415-88C9-9F90BFFB6015}" presName="rootConnector" presStyleLbl="node2" presStyleIdx="0" presStyleCnt="2"/>
      <dgm:spPr/>
      <dgm:t>
        <a:bodyPr/>
        <a:lstStyle/>
        <a:p>
          <a:endParaRPr lang="en-US"/>
        </a:p>
      </dgm:t>
    </dgm:pt>
    <dgm:pt modelId="{5AAAA00C-9283-47E5-B1E9-B7C6B92DB230}" type="pres">
      <dgm:prSet presAssocID="{7B438276-9152-4415-88C9-9F90BFFB6015}" presName="hierChild4" presStyleCnt="0"/>
      <dgm:spPr/>
    </dgm:pt>
    <dgm:pt modelId="{6AF4DD4C-858B-4698-B4B3-A12C1B0A960E}" type="pres">
      <dgm:prSet presAssocID="{7B438276-9152-4415-88C9-9F90BFFB6015}" presName="hierChild5" presStyleCnt="0"/>
      <dgm:spPr/>
    </dgm:pt>
    <dgm:pt modelId="{F3EA0B59-0476-4A5A-A5E8-65185B4A1B37}" type="pres">
      <dgm:prSet presAssocID="{CB33E9B8-FAF9-4A4E-97A7-240192159508}" presName="Name37" presStyleLbl="parChTrans1D2" presStyleIdx="1" presStyleCnt="2"/>
      <dgm:spPr/>
      <dgm:t>
        <a:bodyPr/>
        <a:lstStyle/>
        <a:p>
          <a:endParaRPr lang="en-US"/>
        </a:p>
      </dgm:t>
    </dgm:pt>
    <dgm:pt modelId="{D28E69CD-59B9-4D86-A9B3-C631B54584AD}" type="pres">
      <dgm:prSet presAssocID="{E69CEB4E-0196-46B6-8463-586889351612}" presName="hierRoot2" presStyleCnt="0">
        <dgm:presLayoutVars>
          <dgm:hierBranch val="init"/>
        </dgm:presLayoutVars>
      </dgm:prSet>
      <dgm:spPr/>
    </dgm:pt>
    <dgm:pt modelId="{209C3D85-92C2-4CA2-B9BA-4225AF4D7908}" type="pres">
      <dgm:prSet presAssocID="{E69CEB4E-0196-46B6-8463-586889351612}" presName="rootComposite" presStyleCnt="0"/>
      <dgm:spPr/>
    </dgm:pt>
    <dgm:pt modelId="{4CBEF7FB-AAC4-4811-8EBB-EE1E44F0AFD5}" type="pres">
      <dgm:prSet presAssocID="{E69CEB4E-0196-46B6-8463-586889351612}" presName="rootText" presStyleLbl="node2" presStyleIdx="1" presStyleCnt="2" custLinFactNeighborY="23499">
        <dgm:presLayoutVars>
          <dgm:chPref val="3"/>
        </dgm:presLayoutVars>
      </dgm:prSet>
      <dgm:spPr/>
      <dgm:t>
        <a:bodyPr/>
        <a:lstStyle/>
        <a:p>
          <a:endParaRPr lang="en-US"/>
        </a:p>
      </dgm:t>
    </dgm:pt>
    <dgm:pt modelId="{C842B5C3-A2B0-4557-B28C-C72F5411E163}" type="pres">
      <dgm:prSet presAssocID="{E69CEB4E-0196-46B6-8463-586889351612}" presName="rootConnector" presStyleLbl="node2" presStyleIdx="1" presStyleCnt="2"/>
      <dgm:spPr/>
      <dgm:t>
        <a:bodyPr/>
        <a:lstStyle/>
        <a:p>
          <a:endParaRPr lang="en-US"/>
        </a:p>
      </dgm:t>
    </dgm:pt>
    <dgm:pt modelId="{D5CEB32C-04F5-415B-81D2-5B0A43CCD9E9}" type="pres">
      <dgm:prSet presAssocID="{E69CEB4E-0196-46B6-8463-586889351612}" presName="hierChild4" presStyleCnt="0"/>
      <dgm:spPr/>
    </dgm:pt>
    <dgm:pt modelId="{88C3565D-6A84-49DA-85D8-FABA153CC61E}" type="pres">
      <dgm:prSet presAssocID="{E69CEB4E-0196-46B6-8463-586889351612}" presName="hierChild5" presStyleCnt="0"/>
      <dgm:spPr/>
    </dgm:pt>
    <dgm:pt modelId="{ED966E97-BF84-4CAC-B9A6-CADCA1708F28}" type="pres">
      <dgm:prSet presAssocID="{DF2B0EEC-27EA-408E-A10D-FCCEC3AF169A}" presName="hierChild3" presStyleCnt="0"/>
      <dgm:spPr/>
    </dgm:pt>
  </dgm:ptLst>
  <dgm:cxnLst>
    <dgm:cxn modelId="{C1B383E8-568A-45C2-BC49-244787F661A5}" srcId="{6243CCBE-C876-43A8-BEF3-1A27F17E7F68}" destId="{DF2B0EEC-27EA-408E-A10D-FCCEC3AF169A}" srcOrd="0" destOrd="0" parTransId="{F730B4A1-B1B7-4ACA-A4B7-A87FDADD6BDF}" sibTransId="{9A9BD714-04DF-4A3B-84B5-28FFC0958003}"/>
    <dgm:cxn modelId="{5756A7B1-F1B0-4C7D-8FEC-D855E204DB59}" type="presOf" srcId="{7B438276-9152-4415-88C9-9F90BFFB6015}" destId="{4F5E72D8-C4D4-4294-9BB2-6274078D82E7}" srcOrd="1" destOrd="0" presId="urn:microsoft.com/office/officeart/2005/8/layout/orgChart1"/>
    <dgm:cxn modelId="{CD9BFD53-0359-429E-BC6F-F0778E1D01FB}" type="presOf" srcId="{DF2B0EEC-27EA-408E-A10D-FCCEC3AF169A}" destId="{83A2B6C6-1C22-413E-8050-74496C645BCB}" srcOrd="1" destOrd="0" presId="urn:microsoft.com/office/officeart/2005/8/layout/orgChart1"/>
    <dgm:cxn modelId="{FF0F7222-F6B2-4BF1-8894-FBBA4A272999}" type="presOf" srcId="{CB33E9B8-FAF9-4A4E-97A7-240192159508}" destId="{F3EA0B59-0476-4A5A-A5E8-65185B4A1B37}" srcOrd="0" destOrd="0" presId="urn:microsoft.com/office/officeart/2005/8/layout/orgChart1"/>
    <dgm:cxn modelId="{37646D40-770F-4E16-93CA-7E98C1F08199}" type="presOf" srcId="{E69CEB4E-0196-46B6-8463-586889351612}" destId="{C842B5C3-A2B0-4557-B28C-C72F5411E163}" srcOrd="1" destOrd="0" presId="urn:microsoft.com/office/officeart/2005/8/layout/orgChart1"/>
    <dgm:cxn modelId="{A4E4DB57-4011-4BAE-8ECD-E8ABFF08FFEA}" type="presOf" srcId="{6243CCBE-C876-43A8-BEF3-1A27F17E7F68}" destId="{3C50ECAB-8312-468D-B9FD-A74C8454C948}" srcOrd="0" destOrd="0" presId="urn:microsoft.com/office/officeart/2005/8/layout/orgChart1"/>
    <dgm:cxn modelId="{C29E7161-5AAC-4C3C-9A2E-4726825BB7BF}" type="presOf" srcId="{A94F4A56-B9D5-48EF-B4E5-4326A4CE161D}" destId="{8C7CA8E3-783A-41CA-8457-B1182925A7BD}" srcOrd="0" destOrd="0" presId="urn:microsoft.com/office/officeart/2005/8/layout/orgChart1"/>
    <dgm:cxn modelId="{873AA90D-664C-4815-A964-196AB9EE6659}" srcId="{DF2B0EEC-27EA-408E-A10D-FCCEC3AF169A}" destId="{E69CEB4E-0196-46B6-8463-586889351612}" srcOrd="1" destOrd="0" parTransId="{CB33E9B8-FAF9-4A4E-97A7-240192159508}" sibTransId="{18DF6EFF-A6CA-431B-BD9E-909A6F3F931F}"/>
    <dgm:cxn modelId="{906B169B-B168-4A6D-8963-82CB2C445797}" srcId="{DF2B0EEC-27EA-408E-A10D-FCCEC3AF169A}" destId="{7B438276-9152-4415-88C9-9F90BFFB6015}" srcOrd="0" destOrd="0" parTransId="{A94F4A56-B9D5-48EF-B4E5-4326A4CE161D}" sibTransId="{0BF5F073-0FC6-4790-AA34-CB210CA97257}"/>
    <dgm:cxn modelId="{6F6D3FB5-456D-47F9-984B-D58C14742664}" type="presOf" srcId="{DF2B0EEC-27EA-408E-A10D-FCCEC3AF169A}" destId="{74FF9670-3947-494E-A55A-ED8C99F4E4B5}" srcOrd="0" destOrd="0" presId="urn:microsoft.com/office/officeart/2005/8/layout/orgChart1"/>
    <dgm:cxn modelId="{B7FA9C28-71E5-4770-AD65-F96224E55002}" type="presOf" srcId="{E69CEB4E-0196-46B6-8463-586889351612}" destId="{4CBEF7FB-AAC4-4811-8EBB-EE1E44F0AFD5}" srcOrd="0" destOrd="0" presId="urn:microsoft.com/office/officeart/2005/8/layout/orgChart1"/>
    <dgm:cxn modelId="{266657F1-40CE-45FB-B094-F919D948496C}" type="presOf" srcId="{7B438276-9152-4415-88C9-9F90BFFB6015}" destId="{5DFFC959-5969-4E0E-B7A7-E98A8193FF36}" srcOrd="0" destOrd="0" presId="urn:microsoft.com/office/officeart/2005/8/layout/orgChart1"/>
    <dgm:cxn modelId="{A3D779D6-A4D8-47EC-BE32-BEEAC4596E47}" type="presParOf" srcId="{3C50ECAB-8312-468D-B9FD-A74C8454C948}" destId="{044C941B-749D-4F4D-84F8-254F550414FD}" srcOrd="0" destOrd="0" presId="urn:microsoft.com/office/officeart/2005/8/layout/orgChart1"/>
    <dgm:cxn modelId="{B6BD824A-3A20-431C-8A88-774CB91CE656}" type="presParOf" srcId="{044C941B-749D-4F4D-84F8-254F550414FD}" destId="{7F80FAA4-F0C8-4E22-91AB-F2C4782BB72F}" srcOrd="0" destOrd="0" presId="urn:microsoft.com/office/officeart/2005/8/layout/orgChart1"/>
    <dgm:cxn modelId="{46B04816-DEE4-4AE9-8AF3-31F371D690C3}" type="presParOf" srcId="{7F80FAA4-F0C8-4E22-91AB-F2C4782BB72F}" destId="{74FF9670-3947-494E-A55A-ED8C99F4E4B5}" srcOrd="0" destOrd="0" presId="urn:microsoft.com/office/officeart/2005/8/layout/orgChart1"/>
    <dgm:cxn modelId="{2A517382-68F4-4DC3-8F5E-EEA2D9D628D2}" type="presParOf" srcId="{7F80FAA4-F0C8-4E22-91AB-F2C4782BB72F}" destId="{83A2B6C6-1C22-413E-8050-74496C645BCB}" srcOrd="1" destOrd="0" presId="urn:microsoft.com/office/officeart/2005/8/layout/orgChart1"/>
    <dgm:cxn modelId="{CABB4A3C-4738-4980-8BAB-A6FC67F86F2B}" type="presParOf" srcId="{044C941B-749D-4F4D-84F8-254F550414FD}" destId="{C5FE0F3B-EE3B-408E-A598-A71E7749FDB4}" srcOrd="1" destOrd="0" presId="urn:microsoft.com/office/officeart/2005/8/layout/orgChart1"/>
    <dgm:cxn modelId="{DD55805D-4543-4194-A432-241C45332EDD}" type="presParOf" srcId="{C5FE0F3B-EE3B-408E-A598-A71E7749FDB4}" destId="{8C7CA8E3-783A-41CA-8457-B1182925A7BD}" srcOrd="0" destOrd="0" presId="urn:microsoft.com/office/officeart/2005/8/layout/orgChart1"/>
    <dgm:cxn modelId="{EEF3CBF5-A292-439D-847E-FC8B927177FD}" type="presParOf" srcId="{C5FE0F3B-EE3B-408E-A598-A71E7749FDB4}" destId="{4A3038C9-F90E-44C3-A743-A562DCA59A76}" srcOrd="1" destOrd="0" presId="urn:microsoft.com/office/officeart/2005/8/layout/orgChart1"/>
    <dgm:cxn modelId="{8525FE76-658F-4801-A43E-E32EEEBEEC45}" type="presParOf" srcId="{4A3038C9-F90E-44C3-A743-A562DCA59A76}" destId="{D196F9E6-FEF7-486B-9989-64D15CDDA00D}" srcOrd="0" destOrd="0" presId="urn:microsoft.com/office/officeart/2005/8/layout/orgChart1"/>
    <dgm:cxn modelId="{EE0C95E4-8653-46F2-9C60-AEF1329AA408}" type="presParOf" srcId="{D196F9E6-FEF7-486B-9989-64D15CDDA00D}" destId="{5DFFC959-5969-4E0E-B7A7-E98A8193FF36}" srcOrd="0" destOrd="0" presId="urn:microsoft.com/office/officeart/2005/8/layout/orgChart1"/>
    <dgm:cxn modelId="{E487F62D-459A-4AB2-ACC0-18F926E5AF40}" type="presParOf" srcId="{D196F9E6-FEF7-486B-9989-64D15CDDA00D}" destId="{4F5E72D8-C4D4-4294-9BB2-6274078D82E7}" srcOrd="1" destOrd="0" presId="urn:microsoft.com/office/officeart/2005/8/layout/orgChart1"/>
    <dgm:cxn modelId="{9E02CD71-33A0-4BB7-A1AE-180A26DCD432}" type="presParOf" srcId="{4A3038C9-F90E-44C3-A743-A562DCA59A76}" destId="{5AAAA00C-9283-47E5-B1E9-B7C6B92DB230}" srcOrd="1" destOrd="0" presId="urn:microsoft.com/office/officeart/2005/8/layout/orgChart1"/>
    <dgm:cxn modelId="{86E133FA-1657-4518-B43A-E55D18F8101C}" type="presParOf" srcId="{4A3038C9-F90E-44C3-A743-A562DCA59A76}" destId="{6AF4DD4C-858B-4698-B4B3-A12C1B0A960E}" srcOrd="2" destOrd="0" presId="urn:microsoft.com/office/officeart/2005/8/layout/orgChart1"/>
    <dgm:cxn modelId="{59FE6861-2F4B-496F-878F-1080BED32298}" type="presParOf" srcId="{C5FE0F3B-EE3B-408E-A598-A71E7749FDB4}" destId="{F3EA0B59-0476-4A5A-A5E8-65185B4A1B37}" srcOrd="2" destOrd="0" presId="urn:microsoft.com/office/officeart/2005/8/layout/orgChart1"/>
    <dgm:cxn modelId="{5BB14B5B-275E-4295-8BD6-2D47D22CF950}" type="presParOf" srcId="{C5FE0F3B-EE3B-408E-A598-A71E7749FDB4}" destId="{D28E69CD-59B9-4D86-A9B3-C631B54584AD}" srcOrd="3" destOrd="0" presId="urn:microsoft.com/office/officeart/2005/8/layout/orgChart1"/>
    <dgm:cxn modelId="{1D9C66EA-E0C8-46E6-A1E0-842D5D45CD99}" type="presParOf" srcId="{D28E69CD-59B9-4D86-A9B3-C631B54584AD}" destId="{209C3D85-92C2-4CA2-B9BA-4225AF4D7908}" srcOrd="0" destOrd="0" presId="urn:microsoft.com/office/officeart/2005/8/layout/orgChart1"/>
    <dgm:cxn modelId="{74746396-DA3E-45BC-820A-266114FA7608}" type="presParOf" srcId="{209C3D85-92C2-4CA2-B9BA-4225AF4D7908}" destId="{4CBEF7FB-AAC4-4811-8EBB-EE1E44F0AFD5}" srcOrd="0" destOrd="0" presId="urn:microsoft.com/office/officeart/2005/8/layout/orgChart1"/>
    <dgm:cxn modelId="{6AD6463C-21A7-4B2E-A31B-EEA9E59FAA2E}" type="presParOf" srcId="{209C3D85-92C2-4CA2-B9BA-4225AF4D7908}" destId="{C842B5C3-A2B0-4557-B28C-C72F5411E163}" srcOrd="1" destOrd="0" presId="urn:microsoft.com/office/officeart/2005/8/layout/orgChart1"/>
    <dgm:cxn modelId="{B1D0E8A0-508D-430D-9160-C884795309D4}" type="presParOf" srcId="{D28E69CD-59B9-4D86-A9B3-C631B54584AD}" destId="{D5CEB32C-04F5-415B-81D2-5B0A43CCD9E9}" srcOrd="1" destOrd="0" presId="urn:microsoft.com/office/officeart/2005/8/layout/orgChart1"/>
    <dgm:cxn modelId="{3D068C89-DF78-4CB9-A9C1-B8EE96A0DA21}" type="presParOf" srcId="{D28E69CD-59B9-4D86-A9B3-C631B54584AD}" destId="{88C3565D-6A84-49DA-85D8-FABA153CC61E}" srcOrd="2" destOrd="0" presId="urn:microsoft.com/office/officeart/2005/8/layout/orgChart1"/>
    <dgm:cxn modelId="{FFB06971-FFFC-4075-9A42-151C80AB6AB3}" type="presParOf" srcId="{044C941B-749D-4F4D-84F8-254F550414FD}" destId="{ED966E97-BF84-4CAC-B9A6-CADCA1708F28}"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A0B59-0476-4A5A-A5E8-65185B4A1B37}">
      <dsp:nvSpPr>
        <dsp:cNvPr id="0" name=""/>
        <dsp:cNvSpPr/>
      </dsp:nvSpPr>
      <dsp:spPr>
        <a:xfrm>
          <a:off x="4114799" y="1667342"/>
          <a:ext cx="2251813" cy="2088286"/>
        </a:xfrm>
        <a:custGeom>
          <a:avLst/>
          <a:gdLst/>
          <a:ahLst/>
          <a:cxnLst/>
          <a:rect l="0" t="0" r="0" b="0"/>
          <a:pathLst>
            <a:path>
              <a:moveTo>
                <a:pt x="0" y="0"/>
              </a:moveTo>
              <a:lnTo>
                <a:pt x="0" y="1697476"/>
              </a:lnTo>
              <a:lnTo>
                <a:pt x="2251813" y="1697476"/>
              </a:lnTo>
              <a:lnTo>
                <a:pt x="2251813" y="20882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7CA8E3-783A-41CA-8457-B1182925A7BD}">
      <dsp:nvSpPr>
        <dsp:cNvPr id="0" name=""/>
        <dsp:cNvSpPr/>
      </dsp:nvSpPr>
      <dsp:spPr>
        <a:xfrm>
          <a:off x="1862986" y="1667342"/>
          <a:ext cx="2251813" cy="2088286"/>
        </a:xfrm>
        <a:custGeom>
          <a:avLst/>
          <a:gdLst/>
          <a:ahLst/>
          <a:cxnLst/>
          <a:rect l="0" t="0" r="0" b="0"/>
          <a:pathLst>
            <a:path>
              <a:moveTo>
                <a:pt x="2251813" y="0"/>
              </a:moveTo>
              <a:lnTo>
                <a:pt x="2251813" y="1697476"/>
              </a:lnTo>
              <a:lnTo>
                <a:pt x="0" y="1697476"/>
              </a:lnTo>
              <a:lnTo>
                <a:pt x="0" y="20882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FF9670-3947-494E-A55A-ED8C99F4E4B5}">
      <dsp:nvSpPr>
        <dsp:cNvPr id="0" name=""/>
        <dsp:cNvSpPr/>
      </dsp:nvSpPr>
      <dsp:spPr>
        <a:xfrm>
          <a:off x="2458619" y="72016"/>
          <a:ext cx="3312361" cy="1595325"/>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a:solidFill>
                <a:schemeClr val="tx1"/>
              </a:solidFill>
            </a:rPr>
            <a:t>Circulatory</a:t>
          </a:r>
          <a:r>
            <a:rPr lang="en-US" sz="4400" b="1" kern="1200"/>
            <a:t> </a:t>
          </a:r>
          <a:r>
            <a:rPr lang="en-US" sz="4400" b="1" kern="1200">
              <a:solidFill>
                <a:schemeClr val="tx1"/>
              </a:solidFill>
            </a:rPr>
            <a:t>system</a:t>
          </a:r>
          <a:r>
            <a:rPr lang="en-US" sz="6500" kern="1200"/>
            <a:t> </a:t>
          </a:r>
          <a:endParaRPr lang="en-US" sz="6500" kern="1200" dirty="0"/>
        </a:p>
      </dsp:txBody>
      <dsp:txXfrm>
        <a:off x="2458619" y="72016"/>
        <a:ext cx="3312361" cy="1595325"/>
      </dsp:txXfrm>
    </dsp:sp>
    <dsp:sp modelId="{5DFFC959-5969-4E0E-B7A7-E98A8193FF36}">
      <dsp:nvSpPr>
        <dsp:cNvPr id="0" name=""/>
        <dsp:cNvSpPr/>
      </dsp:nvSpPr>
      <dsp:spPr>
        <a:xfrm>
          <a:off x="1984" y="3755629"/>
          <a:ext cx="3722005" cy="1861002"/>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solidFill>
                <a:schemeClr val="tx1"/>
              </a:solidFill>
            </a:rPr>
            <a:t>I. </a:t>
          </a:r>
          <a:r>
            <a:rPr lang="en-US" sz="4400" b="1" kern="1200">
              <a:solidFill>
                <a:schemeClr val="tx1"/>
              </a:solidFill>
            </a:rPr>
            <a:t>Blood -vascular </a:t>
          </a:r>
          <a:endParaRPr lang="en-US" sz="4400" b="1" kern="1200" dirty="0">
            <a:solidFill>
              <a:schemeClr val="tx1"/>
            </a:solidFill>
          </a:endParaRPr>
        </a:p>
      </dsp:txBody>
      <dsp:txXfrm>
        <a:off x="1984" y="3755629"/>
        <a:ext cx="3722005" cy="1861002"/>
      </dsp:txXfrm>
    </dsp:sp>
    <dsp:sp modelId="{4CBEF7FB-AAC4-4811-8EBB-EE1E44F0AFD5}">
      <dsp:nvSpPr>
        <dsp:cNvPr id="0" name=""/>
        <dsp:cNvSpPr/>
      </dsp:nvSpPr>
      <dsp:spPr>
        <a:xfrm>
          <a:off x="4505610" y="3755629"/>
          <a:ext cx="3722005" cy="1861002"/>
        </a:xfrm>
        <a:prstGeom prst="rect">
          <a:avLst/>
        </a:prstGeom>
        <a:blipFill rotWithShape="0">
          <a:blip xmlns:r="http://schemas.openxmlformats.org/officeDocument/2006/relationships" r:embed="rId1"/>
          <a:tile tx="0" ty="0" sx="100000" sy="100000" flip="none" algn="tl"/>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en-US" sz="4400" b="1" kern="1200" dirty="0">
              <a:solidFill>
                <a:schemeClr val="tx1"/>
              </a:solidFill>
            </a:rPr>
            <a:t>II. Lymphatic vascular</a:t>
          </a:r>
        </a:p>
      </dsp:txBody>
      <dsp:txXfrm>
        <a:off x="4505610" y="3755629"/>
        <a:ext cx="3722005" cy="186100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F68721DB-3D13-45F8-AA9B-A34E25D77266}" type="datetimeFigureOut">
              <a:rPr lang="en-US"/>
              <a:pPr>
                <a:defRPr/>
              </a:pPr>
              <a:t>07/05/2023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81AC687-EB5D-4875-8676-39E434541867}" type="slidenum">
              <a:rPr lang="en-US" altLang="en-US"/>
              <a:pPr>
                <a:defRPr/>
              </a:pPr>
              <a:t>‹#›</a:t>
            </a:fld>
            <a:endParaRPr lang="en-US" altLang="en-US"/>
          </a:p>
        </p:txBody>
      </p:sp>
    </p:spTree>
    <p:extLst>
      <p:ext uri="{BB962C8B-B14F-4D97-AF65-F5344CB8AC3E}">
        <p14:creationId xmlns:p14="http://schemas.microsoft.com/office/powerpoint/2010/main" val="6581864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81AC687-EB5D-4875-8676-39E434541867}" type="slidenum">
              <a:rPr lang="en-US" altLang="en-US" smtClean="0"/>
              <a:pPr>
                <a:defRPr/>
              </a:pPr>
              <a:t>1</a:t>
            </a:fld>
            <a:endParaRPr lang="en-US" altLang="en-US"/>
          </a:p>
        </p:txBody>
      </p:sp>
    </p:spTree>
    <p:extLst>
      <p:ext uri="{BB962C8B-B14F-4D97-AF65-F5344CB8AC3E}">
        <p14:creationId xmlns:p14="http://schemas.microsoft.com/office/powerpoint/2010/main" val="1713408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81AC687-EB5D-4875-8676-39E434541867}" type="slidenum">
              <a:rPr lang="en-US" altLang="en-US" smtClean="0"/>
              <a:pPr>
                <a:defRPr/>
              </a:pPr>
              <a:t>4</a:t>
            </a:fld>
            <a:endParaRPr lang="en-US" altLang="en-US"/>
          </a:p>
        </p:txBody>
      </p:sp>
    </p:spTree>
    <p:extLst>
      <p:ext uri="{BB962C8B-B14F-4D97-AF65-F5344CB8AC3E}">
        <p14:creationId xmlns:p14="http://schemas.microsoft.com/office/powerpoint/2010/main" val="3514190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874B1BCA-CC16-46F1-A8AC-4CCEBCA4D53D}" type="slidenum">
              <a:rPr lang="en-US" altLang="en-US" smtClean="0"/>
              <a:pPr/>
              <a:t>15</a:t>
            </a:fld>
            <a:endParaRPr lang="en-US" altLang="en-US"/>
          </a:p>
        </p:txBody>
      </p:sp>
    </p:spTree>
    <p:extLst>
      <p:ext uri="{BB962C8B-B14F-4D97-AF65-F5344CB8AC3E}">
        <p14:creationId xmlns:p14="http://schemas.microsoft.com/office/powerpoint/2010/main" val="3996834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s-ES" smtClean="0"/>
              <a:t>Professor Dr. Hala El-mazar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A916F98-6C30-44BF-B4F9-D32ED4FF5570}" type="slidenum">
              <a:rPr lang="en-US" altLang="en-US"/>
              <a:pPr>
                <a:defRPr/>
              </a:pPr>
              <a:t>‹#›</a:t>
            </a:fld>
            <a:endParaRPr lang="en-US" altLang="en-US"/>
          </a:p>
        </p:txBody>
      </p:sp>
    </p:spTree>
    <p:extLst>
      <p:ext uri="{BB962C8B-B14F-4D97-AF65-F5344CB8AC3E}">
        <p14:creationId xmlns:p14="http://schemas.microsoft.com/office/powerpoint/2010/main" val="251911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s-ES" smtClean="0"/>
              <a:t>Professor Dr. Hala El-mazar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662746F-8812-4CD0-A683-1E425C6C9854}" type="slidenum">
              <a:rPr lang="en-US" altLang="en-US"/>
              <a:pPr>
                <a:defRPr/>
              </a:pPr>
              <a:t>‹#›</a:t>
            </a:fld>
            <a:endParaRPr lang="en-US" altLang="en-US"/>
          </a:p>
        </p:txBody>
      </p:sp>
    </p:spTree>
    <p:extLst>
      <p:ext uri="{BB962C8B-B14F-4D97-AF65-F5344CB8AC3E}">
        <p14:creationId xmlns:p14="http://schemas.microsoft.com/office/powerpoint/2010/main" val="4193781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s-ES" smtClean="0"/>
              <a:t>Professor Dr. Hala El-mazar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161A36D-2913-41BB-B686-5E96CCED6D58}" type="slidenum">
              <a:rPr lang="en-US" altLang="en-US"/>
              <a:pPr>
                <a:defRPr/>
              </a:pPr>
              <a:t>‹#›</a:t>
            </a:fld>
            <a:endParaRPr lang="en-US" altLang="en-US"/>
          </a:p>
        </p:txBody>
      </p:sp>
    </p:spTree>
    <p:extLst>
      <p:ext uri="{BB962C8B-B14F-4D97-AF65-F5344CB8AC3E}">
        <p14:creationId xmlns:p14="http://schemas.microsoft.com/office/powerpoint/2010/main" val="2201452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s-ES" smtClean="0"/>
              <a:t>Professor Dr. Hala El-mazar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38ED052-0F8C-4610-8609-D1DB2679C0CB}" type="slidenum">
              <a:rPr lang="en-US" altLang="en-US"/>
              <a:pPr>
                <a:defRPr/>
              </a:pPr>
              <a:t>‹#›</a:t>
            </a:fld>
            <a:endParaRPr lang="en-US" altLang="en-US"/>
          </a:p>
        </p:txBody>
      </p:sp>
    </p:spTree>
    <p:extLst>
      <p:ext uri="{BB962C8B-B14F-4D97-AF65-F5344CB8AC3E}">
        <p14:creationId xmlns:p14="http://schemas.microsoft.com/office/powerpoint/2010/main" val="3727949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s-ES" smtClean="0"/>
              <a:t>Professor Dr. Hala El-mazar </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48925D2-A36B-428A-9AD1-16C866D0248F}" type="slidenum">
              <a:rPr lang="en-US" altLang="en-US"/>
              <a:pPr>
                <a:defRPr/>
              </a:pPr>
              <a:t>‹#›</a:t>
            </a:fld>
            <a:endParaRPr lang="en-US" altLang="en-US"/>
          </a:p>
        </p:txBody>
      </p:sp>
    </p:spTree>
    <p:extLst>
      <p:ext uri="{BB962C8B-B14F-4D97-AF65-F5344CB8AC3E}">
        <p14:creationId xmlns:p14="http://schemas.microsoft.com/office/powerpoint/2010/main" val="1405208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s-ES" smtClean="0"/>
              <a:t>Professor Dr. Hala El-mazar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D222358-0A3D-4DC7-9789-B61388AA68D8}" type="slidenum">
              <a:rPr lang="en-US" altLang="en-US"/>
              <a:pPr>
                <a:defRPr/>
              </a:pPr>
              <a:t>‹#›</a:t>
            </a:fld>
            <a:endParaRPr lang="en-US" altLang="en-US"/>
          </a:p>
        </p:txBody>
      </p:sp>
    </p:spTree>
    <p:extLst>
      <p:ext uri="{BB962C8B-B14F-4D97-AF65-F5344CB8AC3E}">
        <p14:creationId xmlns:p14="http://schemas.microsoft.com/office/powerpoint/2010/main" val="3673688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s-ES" smtClean="0"/>
              <a:t>Professor Dr. Hala El-mazar </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90952994-84E2-4183-96C9-3ABE7FD6A5A7}" type="slidenum">
              <a:rPr lang="en-US" altLang="en-US"/>
              <a:pPr>
                <a:defRPr/>
              </a:pPr>
              <a:t>‹#›</a:t>
            </a:fld>
            <a:endParaRPr lang="en-US" altLang="en-US"/>
          </a:p>
        </p:txBody>
      </p:sp>
    </p:spTree>
    <p:extLst>
      <p:ext uri="{BB962C8B-B14F-4D97-AF65-F5344CB8AC3E}">
        <p14:creationId xmlns:p14="http://schemas.microsoft.com/office/powerpoint/2010/main" val="342089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s-ES" smtClean="0"/>
              <a:t>Professor Dr. Hala El-mazar </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106C106F-C7FE-4E87-AEAE-CE5C3A0AAA44}" type="slidenum">
              <a:rPr lang="en-US" altLang="en-US"/>
              <a:pPr>
                <a:defRPr/>
              </a:pPr>
              <a:t>‹#›</a:t>
            </a:fld>
            <a:endParaRPr lang="en-US" altLang="en-US"/>
          </a:p>
        </p:txBody>
      </p:sp>
    </p:spTree>
    <p:extLst>
      <p:ext uri="{BB962C8B-B14F-4D97-AF65-F5344CB8AC3E}">
        <p14:creationId xmlns:p14="http://schemas.microsoft.com/office/powerpoint/2010/main" val="1583795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s-ES" smtClean="0"/>
              <a:t>Professor Dr. Hala El-mazar </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DAFD0182-D3CA-4415-9276-B1D2B974416D}" type="slidenum">
              <a:rPr lang="en-US" altLang="en-US"/>
              <a:pPr>
                <a:defRPr/>
              </a:pPr>
              <a:t>‹#›</a:t>
            </a:fld>
            <a:endParaRPr lang="en-US" altLang="en-US"/>
          </a:p>
        </p:txBody>
      </p:sp>
    </p:spTree>
    <p:extLst>
      <p:ext uri="{BB962C8B-B14F-4D97-AF65-F5344CB8AC3E}">
        <p14:creationId xmlns:p14="http://schemas.microsoft.com/office/powerpoint/2010/main" val="85720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s-ES" smtClean="0"/>
              <a:t>Professor Dr. Hala El-mazar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CCC08C8-0882-45DC-B022-A1B12BE992F5}" type="slidenum">
              <a:rPr lang="en-US" altLang="en-US"/>
              <a:pPr>
                <a:defRPr/>
              </a:pPr>
              <a:t>‹#›</a:t>
            </a:fld>
            <a:endParaRPr lang="en-US" altLang="en-US"/>
          </a:p>
        </p:txBody>
      </p:sp>
    </p:spTree>
    <p:extLst>
      <p:ext uri="{BB962C8B-B14F-4D97-AF65-F5344CB8AC3E}">
        <p14:creationId xmlns:p14="http://schemas.microsoft.com/office/powerpoint/2010/main" val="86812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s-ES" smtClean="0"/>
              <a:t>Professor Dr. Hala El-mazar </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30B10E4-2064-4ED6-B896-FF4CED385C4B}" type="slidenum">
              <a:rPr lang="en-US" altLang="en-US"/>
              <a:pPr>
                <a:defRPr/>
              </a:pPr>
              <a:t>‹#›</a:t>
            </a:fld>
            <a:endParaRPr lang="en-US" altLang="en-US"/>
          </a:p>
        </p:txBody>
      </p:sp>
    </p:spTree>
    <p:extLst>
      <p:ext uri="{BB962C8B-B14F-4D97-AF65-F5344CB8AC3E}">
        <p14:creationId xmlns:p14="http://schemas.microsoft.com/office/powerpoint/2010/main" val="3230900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s-ES" smtClean="0"/>
              <a:t>Professor Dr. Hala El-mazar </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224F8D7-45CE-411C-B97D-82439DD7296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imgarcade.com/1/artery-layer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imgarcade.com/1/artery-layer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imgarcade.com/1/artery-layer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6.png"/><Relationship Id="rId1" Type="http://schemas.openxmlformats.org/officeDocument/2006/relationships/slideLayout" Target="../slideLayouts/slideLayout2.xml"/><Relationship Id="rId5" Type="http://schemas.microsoft.com/office/2007/relationships/hdphoto" Target="../media/hdphoto16.wdp"/><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1.png"/><Relationship Id="rId4" Type="http://schemas.openxmlformats.org/officeDocument/2006/relationships/hyperlink" Target="http://imgarcade.com/1/artery-layers/"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827584" y="188641"/>
            <a:ext cx="7772400" cy="1656184"/>
          </a:xfrm>
        </p:spPr>
        <p:txBody>
          <a:bodyPr/>
          <a:lstStyle/>
          <a:p>
            <a:pPr eaLnBrk="1" hangingPunct="1"/>
            <a:r>
              <a:rPr lang="en-US" altLang="en-US" b="1" u="sng" dirty="0"/>
              <a:t>The </a:t>
            </a:r>
            <a:r>
              <a:rPr lang="en-US" altLang="en-US" b="1" u="sng" dirty="0" smtClean="0"/>
              <a:t>vascular </a:t>
            </a:r>
            <a:r>
              <a:rPr lang="en-US" altLang="en-US" b="1" u="sng" dirty="0"/>
              <a:t>system</a:t>
            </a:r>
            <a:br>
              <a:rPr lang="en-US" altLang="en-US" b="1" u="sng" dirty="0"/>
            </a:br>
            <a:r>
              <a:rPr lang="es-ES" sz="2800" b="1" dirty="0">
                <a:solidFill>
                  <a:prstClr val="black"/>
                </a:solidFill>
              </a:rPr>
              <a:t>Professor Dr. Hala </a:t>
            </a:r>
            <a:r>
              <a:rPr lang="es-ES" sz="2800" b="1" dirty="0" smtClean="0">
                <a:solidFill>
                  <a:prstClr val="black"/>
                </a:solidFill>
              </a:rPr>
              <a:t>El-mazar</a:t>
            </a:r>
            <a:r>
              <a:rPr lang="es-ES" sz="2800" b="1" dirty="0">
                <a:solidFill>
                  <a:prstClr val="black"/>
                </a:solidFill>
              </a:rPr>
              <a:t/>
            </a:r>
            <a:br>
              <a:rPr lang="es-ES" sz="2800" b="1" dirty="0">
                <a:solidFill>
                  <a:prstClr val="black"/>
                </a:solidFill>
              </a:rPr>
            </a:br>
            <a:r>
              <a:rPr lang="es-ES" sz="2800" b="1" dirty="0" smtClean="0">
                <a:solidFill>
                  <a:prstClr val="black"/>
                </a:solidFill>
              </a:rPr>
              <a:t>(</a:t>
            </a:r>
            <a:r>
              <a:rPr lang="es-ES" sz="2800" b="1" dirty="0" err="1" smtClean="0">
                <a:solidFill>
                  <a:prstClr val="black"/>
                </a:solidFill>
              </a:rPr>
              <a:t>Part</a:t>
            </a:r>
            <a:r>
              <a:rPr lang="es-ES" sz="2800" b="1" dirty="0" smtClean="0">
                <a:solidFill>
                  <a:prstClr val="black"/>
                </a:solidFill>
              </a:rPr>
              <a:t> </a:t>
            </a:r>
            <a:r>
              <a:rPr lang="es-ES" sz="2800" b="1" dirty="0">
                <a:solidFill>
                  <a:prstClr val="black"/>
                </a:solidFill>
              </a:rPr>
              <a:t>1)</a:t>
            </a:r>
            <a:endParaRPr lang="en-US" altLang="en-US" sz="3200" b="1" u="sng" dirty="0"/>
          </a:p>
        </p:txBody>
      </p:sp>
      <p:sp>
        <p:nvSpPr>
          <p:cNvPr id="409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449F062B-628E-43A5-81D6-76B35BB6E678}" type="slidenum">
              <a:rPr lang="en-US" altLang="en-US" smtClean="0">
                <a:solidFill>
                  <a:srgbClr val="898989"/>
                </a:solidFill>
              </a:rPr>
              <a:pPr/>
              <a:t>1</a:t>
            </a:fld>
            <a:endParaRPr lang="en-US" altLang="en-US">
              <a:solidFill>
                <a:srgbClr val="898989"/>
              </a:solidFill>
            </a:endParaRPr>
          </a:p>
        </p:txBody>
      </p:sp>
      <p:sp>
        <p:nvSpPr>
          <p:cNvPr id="7" name="Footer Placeholder 6"/>
          <p:cNvSpPr>
            <a:spLocks noGrp="1"/>
          </p:cNvSpPr>
          <p:nvPr>
            <p:ph type="ftr" sz="quarter" idx="11"/>
          </p:nvPr>
        </p:nvSpPr>
        <p:spPr>
          <a:xfrm>
            <a:off x="3260576" y="6448251"/>
            <a:ext cx="2895600" cy="365125"/>
          </a:xfrm>
        </p:spPr>
        <p:txBody>
          <a:bodyPr/>
          <a:lstStyle/>
          <a:p>
            <a:pPr>
              <a:defRPr/>
            </a:pPr>
            <a:r>
              <a:rPr lang="es-ES" b="1" dirty="0" err="1" smtClean="0"/>
              <a:t>Professor</a:t>
            </a:r>
            <a:r>
              <a:rPr lang="es-ES" b="1" dirty="0" smtClean="0"/>
              <a:t> Dr. Hala El-mazar </a:t>
            </a:r>
            <a:endParaRPr lang="en-US" b="1"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560400"/>
            <a:ext cx="1073170" cy="1068400"/>
          </a:xfrm>
          <a:prstGeom prst="rect">
            <a:avLst/>
          </a:prstGeom>
          <a:noFill/>
          <a:ln w="5715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Lst>
          </a:blip>
          <a:stretch>
            <a:fillRect/>
          </a:stretch>
        </p:blipFill>
        <p:spPr>
          <a:xfrm>
            <a:off x="2339752" y="1869803"/>
            <a:ext cx="5040561" cy="4655541"/>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15888"/>
            <a:ext cx="8229600" cy="576808"/>
          </a:xfrm>
        </p:spPr>
        <p:txBody>
          <a:bodyPr/>
          <a:lstStyle/>
          <a:p>
            <a:pPr eaLnBrk="1" hangingPunct="1"/>
            <a:r>
              <a:rPr lang="en-US" altLang="en-US" sz="3200" b="1" u="sng" dirty="0"/>
              <a:t>Tunica intima</a:t>
            </a:r>
          </a:p>
        </p:txBody>
      </p:sp>
      <p:sp>
        <p:nvSpPr>
          <p:cNvPr id="3" name="Content Placeholder 2"/>
          <p:cNvSpPr>
            <a:spLocks noGrp="1"/>
          </p:cNvSpPr>
          <p:nvPr>
            <p:ph idx="1"/>
          </p:nvPr>
        </p:nvSpPr>
        <p:spPr>
          <a:xfrm>
            <a:off x="107950" y="620688"/>
            <a:ext cx="8856663" cy="6237311"/>
          </a:xfrm>
        </p:spPr>
        <p:txBody>
          <a:bodyPr rtlCol="0">
            <a:normAutofit fontScale="85000" lnSpcReduction="20000"/>
          </a:bodyPr>
          <a:lstStyle/>
          <a:p>
            <a:pPr marL="0" indent="0" eaLnBrk="1" fontAlgn="auto" hangingPunct="1">
              <a:spcAft>
                <a:spcPts val="0"/>
              </a:spcAft>
              <a:buFont typeface="Arial" panose="020B0604020202020204" pitchFamily="34" charset="0"/>
              <a:buNone/>
              <a:defRPr/>
            </a:pPr>
            <a:r>
              <a:rPr lang="en-US" sz="2800" dirty="0">
                <a:solidFill>
                  <a:srgbClr val="FF0000"/>
                </a:solidFill>
              </a:rPr>
              <a:t>1-</a:t>
            </a:r>
            <a:r>
              <a:rPr lang="en-US" sz="2800" u="sng" dirty="0">
                <a:solidFill>
                  <a:srgbClr val="FF0000"/>
                </a:solidFill>
              </a:rPr>
              <a:t> Endothelium:  </a:t>
            </a:r>
          </a:p>
          <a:p>
            <a:pPr marL="0" indent="0" eaLnBrk="1" fontAlgn="auto" hangingPunct="1">
              <a:spcAft>
                <a:spcPts val="0"/>
              </a:spcAft>
              <a:buFont typeface="Arial" panose="020B0604020202020204" pitchFamily="34" charset="0"/>
              <a:buNone/>
              <a:defRPr/>
            </a:pPr>
            <a:r>
              <a:rPr lang="en-US" sz="2800" dirty="0"/>
              <a:t>simple squamous </a:t>
            </a:r>
            <a:r>
              <a:rPr lang="en-US" sz="2800" dirty="0" err="1"/>
              <a:t>epith</a:t>
            </a:r>
            <a:r>
              <a:rPr lang="en-US" sz="2800" dirty="0"/>
              <a:t> - basal lamina</a:t>
            </a:r>
          </a:p>
          <a:p>
            <a:pPr marL="0" indent="0" eaLnBrk="1" fontAlgn="auto" hangingPunct="1">
              <a:spcAft>
                <a:spcPts val="0"/>
              </a:spcAft>
              <a:buFont typeface="Arial" panose="020B0604020202020204" pitchFamily="34" charset="0"/>
              <a:buNone/>
              <a:defRPr/>
            </a:pPr>
            <a:r>
              <a:rPr lang="en-US" sz="2800" dirty="0"/>
              <a:t>      </a:t>
            </a:r>
            <a:r>
              <a:rPr lang="en-US" sz="2800" dirty="0">
                <a:solidFill>
                  <a:schemeClr val="tx2"/>
                </a:solidFill>
              </a:rPr>
              <a:t>(smooth surface , easy d</a:t>
            </a:r>
            <a:r>
              <a:rPr lang="en-US" sz="2800" dirty="0" smtClean="0">
                <a:solidFill>
                  <a:schemeClr val="tx2"/>
                </a:solidFill>
              </a:rPr>
              <a:t>iffusion /exchange</a:t>
            </a:r>
            <a:r>
              <a:rPr lang="en-US" sz="2800" dirty="0">
                <a:solidFill>
                  <a:schemeClr val="tx2"/>
                </a:solidFill>
              </a:rPr>
              <a:t>)</a:t>
            </a:r>
          </a:p>
          <a:p>
            <a:pPr marL="0" indent="0" eaLnBrk="1" fontAlgn="auto" hangingPunct="1">
              <a:spcAft>
                <a:spcPts val="0"/>
              </a:spcAft>
              <a:buFont typeface="Arial" panose="020B0604020202020204" pitchFamily="34" charset="0"/>
              <a:buNone/>
              <a:defRPr/>
            </a:pPr>
            <a:endParaRPr lang="en-US" sz="2800" dirty="0">
              <a:solidFill>
                <a:srgbClr val="FF0000"/>
              </a:solidFill>
            </a:endParaRPr>
          </a:p>
          <a:p>
            <a:pPr marL="0" indent="0" eaLnBrk="1" fontAlgn="auto" hangingPunct="1">
              <a:spcAft>
                <a:spcPts val="0"/>
              </a:spcAft>
              <a:buFont typeface="Arial" panose="020B0604020202020204" pitchFamily="34" charset="0"/>
              <a:buNone/>
              <a:defRPr/>
            </a:pPr>
            <a:r>
              <a:rPr lang="en-US" sz="2800" dirty="0">
                <a:solidFill>
                  <a:srgbClr val="FF0000"/>
                </a:solidFill>
              </a:rPr>
              <a:t>2-</a:t>
            </a:r>
            <a:r>
              <a:rPr lang="en-US" sz="2800" u="sng" dirty="0">
                <a:solidFill>
                  <a:srgbClr val="FF0000"/>
                </a:solidFill>
              </a:rPr>
              <a:t> Sub-endothelium:</a:t>
            </a:r>
          </a:p>
          <a:p>
            <a:pPr marL="0" indent="0" eaLnBrk="1" fontAlgn="auto" hangingPunct="1">
              <a:spcAft>
                <a:spcPts val="0"/>
              </a:spcAft>
              <a:buFont typeface="Arial" panose="020B0604020202020204" pitchFamily="34" charset="0"/>
              <a:buNone/>
              <a:defRPr/>
            </a:pPr>
            <a:r>
              <a:rPr lang="en-US" sz="2800" dirty="0"/>
              <a:t>contains fibrocytes</a:t>
            </a:r>
            <a:r>
              <a:rPr lang="en-US" sz="2800" b="1" dirty="0"/>
              <a:t>, macrophages </a:t>
            </a:r>
            <a:r>
              <a:rPr lang="en-US" sz="2800" dirty="0"/>
              <a:t>and </a:t>
            </a:r>
          </a:p>
          <a:p>
            <a:pPr marL="0" indent="0" eaLnBrk="1" fontAlgn="auto" hangingPunct="1">
              <a:spcAft>
                <a:spcPts val="0"/>
              </a:spcAft>
              <a:buFont typeface="Arial" panose="020B0604020202020204" pitchFamily="34" charset="0"/>
              <a:buNone/>
              <a:defRPr/>
            </a:pPr>
            <a:r>
              <a:rPr lang="en-US" sz="2800" dirty="0"/>
              <a:t>smooth muscle like-cells called </a:t>
            </a:r>
            <a:r>
              <a:rPr lang="en-US" sz="2800" b="1" dirty="0" err="1"/>
              <a:t>Myointimal</a:t>
            </a:r>
            <a:r>
              <a:rPr lang="en-US" sz="2800" b="1" dirty="0"/>
              <a:t> </a:t>
            </a:r>
          </a:p>
          <a:p>
            <a:pPr marL="0" indent="0" eaLnBrk="1" fontAlgn="auto" hangingPunct="1">
              <a:spcAft>
                <a:spcPts val="0"/>
              </a:spcAft>
              <a:buFont typeface="Arial" panose="020B0604020202020204" pitchFamily="34" charset="0"/>
              <a:buNone/>
              <a:defRPr/>
            </a:pPr>
            <a:r>
              <a:rPr lang="en-US" sz="2800" b="1" dirty="0"/>
              <a:t>Cells</a:t>
            </a:r>
            <a:r>
              <a:rPr lang="en-US" sz="2800" dirty="0"/>
              <a:t>. The collagen and elastic fibers </a:t>
            </a:r>
          </a:p>
          <a:p>
            <a:pPr marL="0" indent="0" eaLnBrk="1" fontAlgn="auto" hangingPunct="1">
              <a:spcAft>
                <a:spcPts val="0"/>
              </a:spcAft>
              <a:buFont typeface="Arial" panose="020B0604020202020204" pitchFamily="34" charset="0"/>
              <a:buNone/>
              <a:defRPr/>
            </a:pPr>
            <a:r>
              <a:rPr lang="en-US" sz="2800" dirty="0"/>
              <a:t>are longitudinally arranged.</a:t>
            </a:r>
          </a:p>
          <a:p>
            <a:pPr marL="0" indent="0" eaLnBrk="1" fontAlgn="auto" hangingPunct="1">
              <a:spcAft>
                <a:spcPts val="0"/>
              </a:spcAft>
              <a:buFont typeface="Arial" panose="020B0604020202020204" pitchFamily="34" charset="0"/>
              <a:buNone/>
              <a:defRPr/>
            </a:pPr>
            <a:endParaRPr lang="en-US" sz="2800" dirty="0">
              <a:solidFill>
                <a:schemeClr val="tx2"/>
              </a:solidFill>
            </a:endParaRPr>
          </a:p>
          <a:p>
            <a:pPr marL="0" indent="0" eaLnBrk="1" fontAlgn="auto" hangingPunct="1">
              <a:spcAft>
                <a:spcPts val="0"/>
              </a:spcAft>
              <a:buFont typeface="Arial" panose="020B0604020202020204" pitchFamily="34" charset="0"/>
              <a:buNone/>
              <a:defRPr/>
            </a:pPr>
            <a:r>
              <a:rPr lang="en-US" sz="2800" dirty="0">
                <a:solidFill>
                  <a:srgbClr val="FF0000"/>
                </a:solidFill>
              </a:rPr>
              <a:t>3-</a:t>
            </a:r>
            <a:r>
              <a:rPr lang="en-US" sz="2800" u="sng" dirty="0">
                <a:solidFill>
                  <a:srgbClr val="FF0000"/>
                </a:solidFill>
              </a:rPr>
              <a:t> Internal elastic lamina (IEL):</a:t>
            </a:r>
            <a:r>
              <a:rPr lang="en-US" sz="2800" dirty="0">
                <a:solidFill>
                  <a:srgbClr val="FF0000"/>
                </a:solidFill>
              </a:rPr>
              <a:t>  </a:t>
            </a:r>
          </a:p>
          <a:p>
            <a:pPr marL="0" indent="0" eaLnBrk="1" fontAlgn="auto" hangingPunct="1">
              <a:spcAft>
                <a:spcPts val="0"/>
              </a:spcAft>
              <a:buFont typeface="Arial" panose="020B0604020202020204" pitchFamily="34" charset="0"/>
              <a:buNone/>
              <a:defRPr/>
            </a:pPr>
            <a:r>
              <a:rPr lang="en-US" sz="2800" dirty="0">
                <a:solidFill>
                  <a:srgbClr val="FF0000"/>
                </a:solidFill>
              </a:rPr>
              <a:t> </a:t>
            </a:r>
            <a:r>
              <a:rPr lang="en-US" sz="2800" dirty="0"/>
              <a:t>Layer of elastic fibers separates intima from media </a:t>
            </a:r>
          </a:p>
          <a:p>
            <a:pPr marL="0" indent="0" eaLnBrk="1" fontAlgn="auto" hangingPunct="1">
              <a:spcAft>
                <a:spcPts val="0"/>
              </a:spcAft>
              <a:buFont typeface="Arial" panose="020B0604020202020204" pitchFamily="34" charset="0"/>
              <a:buNone/>
              <a:defRPr/>
            </a:pPr>
            <a:r>
              <a:rPr lang="en-US" sz="2800" dirty="0">
                <a:solidFill>
                  <a:srgbClr val="FF0000"/>
                </a:solidFill>
              </a:rPr>
              <a:t>Present</a:t>
            </a:r>
            <a:r>
              <a:rPr lang="en-US" sz="2800" dirty="0"/>
              <a:t> </a:t>
            </a:r>
            <a:r>
              <a:rPr lang="en-US" sz="2800" dirty="0">
                <a:solidFill>
                  <a:srgbClr val="FF0000"/>
                </a:solidFill>
              </a:rPr>
              <a:t>ONLY</a:t>
            </a:r>
            <a:r>
              <a:rPr lang="en-US" sz="2800" dirty="0"/>
              <a:t> in </a:t>
            </a:r>
            <a:r>
              <a:rPr lang="en-US" sz="2800" u="sng" dirty="0"/>
              <a:t>arteries </a:t>
            </a:r>
            <a:r>
              <a:rPr lang="en-US" sz="2800" dirty="0"/>
              <a:t>, very clear in </a:t>
            </a:r>
            <a:r>
              <a:rPr lang="en-US" sz="2800" u="sng" dirty="0"/>
              <a:t>muscular arteries</a:t>
            </a:r>
            <a:r>
              <a:rPr lang="en-US" sz="2800" dirty="0"/>
              <a:t>, </a:t>
            </a:r>
          </a:p>
          <a:p>
            <a:pPr marL="0" indent="0" eaLnBrk="1" fontAlgn="auto" hangingPunct="1">
              <a:spcAft>
                <a:spcPts val="0"/>
              </a:spcAft>
              <a:buFont typeface="Arial" panose="020B0604020202020204" pitchFamily="34" charset="0"/>
              <a:buNone/>
              <a:defRPr/>
            </a:pPr>
            <a:r>
              <a:rPr lang="en-US" sz="2800" dirty="0">
                <a:solidFill>
                  <a:srgbClr val="FF0000"/>
                </a:solidFill>
              </a:rPr>
              <a:t>absent</a:t>
            </a:r>
            <a:r>
              <a:rPr lang="en-US" sz="2800" dirty="0"/>
              <a:t> in </a:t>
            </a:r>
            <a:r>
              <a:rPr lang="en-US" sz="2800" u="sng" dirty="0"/>
              <a:t>veins </a:t>
            </a:r>
            <a:r>
              <a:rPr lang="en-US" sz="2800" dirty="0"/>
              <a:t>&amp; </a:t>
            </a:r>
            <a:r>
              <a:rPr lang="en-US" sz="2800" u="sng" dirty="0"/>
              <a:t>small arterioles</a:t>
            </a:r>
          </a:p>
          <a:p>
            <a:pPr marL="0" indent="0" eaLnBrk="1" fontAlgn="auto" hangingPunct="1">
              <a:spcAft>
                <a:spcPts val="0"/>
              </a:spcAft>
              <a:buFont typeface="Arial" panose="020B0604020202020204" pitchFamily="34" charset="0"/>
              <a:buNone/>
              <a:defRPr/>
            </a:pPr>
            <a:r>
              <a:rPr lang="en-US" sz="2800" dirty="0">
                <a:solidFill>
                  <a:schemeClr val="tx2"/>
                </a:solidFill>
              </a:rPr>
              <a:t>        (for elasticity &amp; prevent complete occlusion of arteries) </a:t>
            </a:r>
          </a:p>
          <a:p>
            <a:pPr marL="0" indent="0" algn="ctr" eaLnBrk="1" fontAlgn="auto" hangingPunct="1">
              <a:spcAft>
                <a:spcPts val="0"/>
              </a:spcAft>
              <a:buNone/>
              <a:defRPr/>
            </a:pPr>
            <a:r>
              <a:rPr lang="en-US" sz="2600" b="1" dirty="0"/>
              <a:t>The IEL composed of elastin , has holes that allow the diffusion of substances to nourish cells deep in the vessel wall</a:t>
            </a:r>
          </a:p>
          <a:p>
            <a:pPr marL="0" indent="0" eaLnBrk="1" fontAlgn="auto" hangingPunct="1">
              <a:spcAft>
                <a:spcPts val="0"/>
              </a:spcAft>
              <a:buFont typeface="Arial" panose="020B0604020202020204" pitchFamily="34" charset="0"/>
              <a:buNone/>
              <a:defRPr/>
            </a:pPr>
            <a:endParaRPr lang="en-US" sz="2800" u="sng" dirty="0">
              <a:solidFill>
                <a:srgbClr val="FF0000"/>
              </a:solidFill>
            </a:endParaRPr>
          </a:p>
          <a:p>
            <a:pPr marL="0" indent="0" eaLnBrk="1" fontAlgn="auto" hangingPunct="1">
              <a:spcAft>
                <a:spcPts val="0"/>
              </a:spcAft>
              <a:buFont typeface="Arial" panose="020B0604020202020204" pitchFamily="34" charset="0"/>
              <a:buNone/>
              <a:defRPr/>
            </a:pPr>
            <a:endParaRPr lang="en-US" sz="2800" dirty="0"/>
          </a:p>
          <a:p>
            <a:pPr marL="0" indent="0" eaLnBrk="1" fontAlgn="auto" hangingPunct="1">
              <a:spcAft>
                <a:spcPts val="0"/>
              </a:spcAft>
              <a:buFont typeface="Arial" panose="020B0604020202020204" pitchFamily="34" charset="0"/>
              <a:buNone/>
              <a:defRPr/>
            </a:pPr>
            <a:endParaRPr lang="en-US" sz="2800" dirty="0"/>
          </a:p>
        </p:txBody>
      </p:sp>
      <p:sp>
        <p:nvSpPr>
          <p:cNvPr id="922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066A95B9-FC15-4C35-9477-89126E8631F1}" type="slidenum">
              <a:rPr lang="en-US" altLang="en-US" smtClean="0">
                <a:solidFill>
                  <a:srgbClr val="898989"/>
                </a:solidFill>
              </a:rPr>
              <a:pPr/>
              <a:t>10</a:t>
            </a:fld>
            <a:endParaRPr lang="en-US" altLang="en-US">
              <a:solidFill>
                <a:srgbClr val="898989"/>
              </a:solidFill>
            </a:endParaRPr>
          </a:p>
        </p:txBody>
      </p:sp>
      <p:sp>
        <p:nvSpPr>
          <p:cNvPr id="9221" name="Rectangle 2">
            <a:hlinkClick r:id="rId2"/>
          </p:cNvPr>
          <p:cNvSpPr>
            <a:spLocks noChangeArrowheads="1"/>
          </p:cNvSpPr>
          <p:nvPr/>
        </p:nvSpPr>
        <p:spPr bwMode="auto">
          <a:xfrm>
            <a:off x="0" y="10626725"/>
            <a:ext cx="4070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endParaRPr lang="en-US" altLang="en-US"/>
          </a:p>
        </p:txBody>
      </p:sp>
      <p:grpSp>
        <p:nvGrpSpPr>
          <p:cNvPr id="5" name="Group 4">
            <a:extLst>
              <a:ext uri="{FF2B5EF4-FFF2-40B4-BE49-F238E27FC236}">
                <a16:creationId xmlns:a16="http://schemas.microsoft.com/office/drawing/2014/main" id="{C1592B00-FABD-48CD-A664-DB327DA748DE}"/>
              </a:ext>
            </a:extLst>
          </p:cNvPr>
          <p:cNvGrpSpPr/>
          <p:nvPr/>
        </p:nvGrpSpPr>
        <p:grpSpPr>
          <a:xfrm>
            <a:off x="6019799" y="836614"/>
            <a:ext cx="2925763" cy="3354561"/>
            <a:chOff x="5776913" y="836614"/>
            <a:chExt cx="3168650" cy="3354561"/>
          </a:xfrm>
        </p:grpSpPr>
        <p:pic>
          <p:nvPicPr>
            <p:cNvPr id="9222" name="Picture 2" descr="http://teachmeanatomy.info/wp-content/uploads/Muscular-Arter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913" y="836614"/>
              <a:ext cx="3168650" cy="3313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6" name="Straight Arrow Connector 5"/>
            <p:cNvCxnSpPr>
              <a:cxnSpLocks/>
            </p:cNvCxnSpPr>
            <p:nvPr/>
          </p:nvCxnSpPr>
          <p:spPr>
            <a:xfrm flipH="1" flipV="1">
              <a:off x="6732240" y="3573016"/>
              <a:ext cx="1152129" cy="61815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225" name="TextBox 10"/>
          <p:cNvSpPr txBox="1">
            <a:spLocks noChangeArrowheads="1"/>
          </p:cNvSpPr>
          <p:nvPr/>
        </p:nvSpPr>
        <p:spPr bwMode="auto">
          <a:xfrm>
            <a:off x="7914332" y="4191174"/>
            <a:ext cx="546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dirty="0"/>
              <a:t>IEL</a:t>
            </a:r>
          </a:p>
        </p:txBody>
      </p:sp>
      <p:sp>
        <p:nvSpPr>
          <p:cNvPr id="2" name="Footer Placeholder 1"/>
          <p:cNvSpPr>
            <a:spLocks noGrp="1"/>
          </p:cNvSpPr>
          <p:nvPr>
            <p:ph type="ftr" sz="quarter" idx="11"/>
          </p:nvPr>
        </p:nvSpPr>
        <p:spPr/>
        <p:txBody>
          <a:bodyPr/>
          <a:lstStyle/>
          <a:p>
            <a:pPr>
              <a:defRPr/>
            </a:pPr>
            <a:r>
              <a:rPr lang="es-ES" smtClean="0"/>
              <a:t>Professor Dr. Hala El-mazar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s-ES" smtClean="0"/>
              <a:t>Professor Dr. Hala El-mazar </a:t>
            </a:r>
            <a:endParaRPr lang="en-US" dirty="0"/>
          </a:p>
        </p:txBody>
      </p:sp>
      <p:sp>
        <p:nvSpPr>
          <p:cNvPr id="5" name="Slide Number Placeholder 4"/>
          <p:cNvSpPr>
            <a:spLocks noGrp="1"/>
          </p:cNvSpPr>
          <p:nvPr>
            <p:ph type="sldNum" sz="quarter" idx="12"/>
          </p:nvPr>
        </p:nvSpPr>
        <p:spPr/>
        <p:txBody>
          <a:bodyPr/>
          <a:lstStyle/>
          <a:p>
            <a:pPr>
              <a:defRPr/>
            </a:pPr>
            <a:fld id="{638ED052-0F8C-4610-8609-D1DB2679C0CB}" type="slidenum">
              <a:rPr lang="en-US" altLang="en-US" smtClean="0"/>
              <a:pPr>
                <a:defRPr/>
              </a:pPr>
              <a:t>11</a:t>
            </a:fld>
            <a:endParaRPr lang="en-US" altLang="en-US"/>
          </a:p>
        </p:txBody>
      </p:sp>
      <p:pic>
        <p:nvPicPr>
          <p:cNvPr id="6" name="Picture 8" descr="194 Adventitia Images, Stock Photos &amp; Vectors | Shutterstock"/>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b="19265"/>
          <a:stretch/>
        </p:blipFill>
        <p:spPr bwMode="auto">
          <a:xfrm>
            <a:off x="467544" y="908720"/>
            <a:ext cx="8393781" cy="4320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123728" y="5487615"/>
            <a:ext cx="5113836" cy="461665"/>
          </a:xfrm>
          <a:prstGeom prst="rect">
            <a:avLst/>
          </a:prstGeom>
          <a:noFill/>
        </p:spPr>
        <p:txBody>
          <a:bodyPr wrap="none" rtlCol="0">
            <a:spAutoFit/>
          </a:bodyPr>
          <a:lstStyle/>
          <a:p>
            <a:r>
              <a:rPr lang="en-US" sz="2400" b="1" dirty="0" smtClean="0"/>
              <a:t>Structure of the wall of the bold vessel</a:t>
            </a:r>
            <a:endParaRPr lang="en-US" sz="2400" b="1" dirty="0"/>
          </a:p>
        </p:txBody>
      </p:sp>
    </p:spTree>
    <p:extLst>
      <p:ext uri="{BB962C8B-B14F-4D97-AF65-F5344CB8AC3E}">
        <p14:creationId xmlns:p14="http://schemas.microsoft.com/office/powerpoint/2010/main" val="400107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35496" y="0"/>
            <a:ext cx="8785671" cy="6957390"/>
          </a:xfrm>
        </p:spPr>
        <p:txBody>
          <a:bodyPr rtlCol="0">
            <a:normAutofit lnSpcReduction="10000"/>
          </a:bodyPr>
          <a:lstStyle/>
          <a:p>
            <a:pPr marL="0" indent="0" algn="ctr" eaLnBrk="1" fontAlgn="auto" hangingPunct="1">
              <a:spcAft>
                <a:spcPts val="0"/>
              </a:spcAft>
              <a:buFont typeface="Arial" panose="020B0604020202020204" pitchFamily="34" charset="0"/>
              <a:buNone/>
              <a:defRPr/>
            </a:pPr>
            <a:r>
              <a:rPr lang="en-US" b="1" u="sng" dirty="0"/>
              <a:t>Tunica media</a:t>
            </a:r>
          </a:p>
          <a:p>
            <a:pPr eaLnBrk="1" fontAlgn="auto" hangingPunct="1">
              <a:spcAft>
                <a:spcPts val="0"/>
              </a:spcAft>
              <a:buFont typeface="Arial" panose="020B0604020202020204" pitchFamily="34" charset="0"/>
              <a:buChar char="•"/>
              <a:defRPr/>
            </a:pPr>
            <a:r>
              <a:rPr lang="en-US" sz="2800" dirty="0"/>
              <a:t>Middle layer of </a:t>
            </a:r>
            <a:r>
              <a:rPr lang="en-US" sz="2800" u="sng" dirty="0">
                <a:solidFill>
                  <a:srgbClr val="FF0000"/>
                </a:solidFill>
              </a:rPr>
              <a:t>circularly</a:t>
            </a:r>
            <a:r>
              <a:rPr lang="en-US" sz="2800" dirty="0"/>
              <a:t> arranged</a:t>
            </a:r>
          </a:p>
          <a:p>
            <a:pPr marL="0" indent="0" eaLnBrk="1" fontAlgn="auto" hangingPunct="1">
              <a:spcAft>
                <a:spcPts val="0"/>
              </a:spcAft>
              <a:buFont typeface="Arial" panose="020B0604020202020204" pitchFamily="34" charset="0"/>
              <a:buNone/>
              <a:defRPr/>
            </a:pPr>
            <a:r>
              <a:rPr lang="en-US" sz="2800" dirty="0"/>
              <a:t>     smooth muscle </a:t>
            </a:r>
            <a:r>
              <a:rPr lang="en-US" sz="2800" dirty="0" smtClean="0"/>
              <a:t>cells</a:t>
            </a:r>
            <a:endParaRPr lang="en-US" sz="2800" dirty="0"/>
          </a:p>
          <a:p>
            <a:pPr eaLnBrk="1" fontAlgn="auto" hangingPunct="1">
              <a:spcAft>
                <a:spcPts val="0"/>
              </a:spcAft>
              <a:buFont typeface="Arial" panose="020B0604020202020204" pitchFamily="34" charset="0"/>
              <a:buChar char="•"/>
              <a:defRPr/>
            </a:pPr>
            <a:r>
              <a:rPr lang="en-US" sz="2800" dirty="0"/>
              <a:t>Contains </a:t>
            </a:r>
            <a:r>
              <a:rPr lang="en-US" sz="2800" dirty="0" smtClean="0"/>
              <a:t> collagen &amp; </a:t>
            </a:r>
            <a:r>
              <a:rPr lang="en-US" sz="2800" dirty="0"/>
              <a:t>elastic fibers</a:t>
            </a:r>
          </a:p>
          <a:p>
            <a:pPr eaLnBrk="1" fontAlgn="auto" hangingPunct="1">
              <a:spcAft>
                <a:spcPts val="0"/>
              </a:spcAft>
              <a:buFont typeface="Arial" panose="020B0604020202020204" pitchFamily="34" charset="0"/>
              <a:buChar char="•"/>
              <a:defRPr/>
            </a:pPr>
            <a:endParaRPr lang="en-US" sz="2800" dirty="0"/>
          </a:p>
          <a:p>
            <a:pPr eaLnBrk="1" fontAlgn="auto" hangingPunct="1">
              <a:spcAft>
                <a:spcPts val="0"/>
              </a:spcAft>
              <a:buFont typeface="Arial" panose="020B0604020202020204" pitchFamily="34" charset="0"/>
              <a:buChar char="•"/>
              <a:defRPr/>
            </a:pPr>
            <a:r>
              <a:rPr lang="en-US" sz="2800" b="1" u="sng" dirty="0" smtClean="0"/>
              <a:t>External </a:t>
            </a:r>
            <a:r>
              <a:rPr lang="en-US" sz="2800" b="1" u="sng" dirty="0"/>
              <a:t>elastic lamina (EEL</a:t>
            </a:r>
            <a:r>
              <a:rPr lang="en-US" sz="2800" b="1" u="sng" dirty="0" smtClean="0"/>
              <a:t>)</a:t>
            </a:r>
            <a:endParaRPr lang="en-US" sz="2800" u="sng" dirty="0"/>
          </a:p>
          <a:p>
            <a:pPr marL="0" indent="0" eaLnBrk="1" fontAlgn="auto" hangingPunct="1">
              <a:spcAft>
                <a:spcPts val="0"/>
              </a:spcAft>
              <a:buFont typeface="Arial" panose="020B0604020202020204" pitchFamily="34" charset="0"/>
              <a:buNone/>
              <a:defRPr/>
            </a:pPr>
            <a:r>
              <a:rPr lang="en-US" sz="2800" dirty="0" smtClean="0"/>
              <a:t>     separates The </a:t>
            </a:r>
            <a:r>
              <a:rPr lang="en-US" sz="2800" dirty="0"/>
              <a:t>tunica media </a:t>
            </a:r>
            <a:r>
              <a:rPr lang="en-US" sz="2800" dirty="0" smtClean="0"/>
              <a:t>from</a:t>
            </a:r>
          </a:p>
          <a:p>
            <a:pPr marL="0" indent="0" eaLnBrk="1" fontAlgn="auto" hangingPunct="1">
              <a:spcAft>
                <a:spcPts val="0"/>
              </a:spcAft>
              <a:buFont typeface="Arial" panose="020B0604020202020204" pitchFamily="34" charset="0"/>
              <a:buNone/>
              <a:defRPr/>
            </a:pPr>
            <a:r>
              <a:rPr lang="en-US" sz="2800" dirty="0" smtClean="0"/>
              <a:t>     adventitia </a:t>
            </a:r>
            <a:endParaRPr lang="en-US" sz="2800" dirty="0"/>
          </a:p>
          <a:p>
            <a:pPr eaLnBrk="1" fontAlgn="auto" hangingPunct="1">
              <a:spcAft>
                <a:spcPts val="0"/>
              </a:spcAft>
              <a:buFont typeface="Arial" panose="020B0604020202020204" pitchFamily="34" charset="0"/>
              <a:buChar char="•"/>
              <a:defRPr/>
            </a:pPr>
            <a:endParaRPr lang="en-US" sz="2800" dirty="0"/>
          </a:p>
          <a:p>
            <a:pPr eaLnBrk="1" fontAlgn="auto" hangingPunct="1">
              <a:spcAft>
                <a:spcPts val="0"/>
              </a:spcAft>
              <a:buFont typeface="Arial" panose="020B0604020202020204" pitchFamily="34" charset="0"/>
              <a:buChar char="•"/>
              <a:defRPr/>
            </a:pPr>
            <a:r>
              <a:rPr lang="en-US" sz="2800" dirty="0"/>
              <a:t> Elastic fibers  help expansion in systole &amp; its recoil helps maintain blood flow in diastole </a:t>
            </a:r>
            <a:endParaRPr lang="en-US" sz="2800" dirty="0" smtClean="0"/>
          </a:p>
          <a:p>
            <a:pPr eaLnBrk="1" fontAlgn="auto" hangingPunct="1">
              <a:spcAft>
                <a:spcPts val="0"/>
              </a:spcAft>
              <a:buFont typeface="Arial" panose="020B0604020202020204" pitchFamily="34" charset="0"/>
              <a:buChar char="•"/>
              <a:defRPr/>
            </a:pPr>
            <a:endParaRPr lang="en-US" sz="2800" dirty="0"/>
          </a:p>
          <a:p>
            <a:pPr eaLnBrk="1" fontAlgn="auto" hangingPunct="1">
              <a:spcAft>
                <a:spcPts val="0"/>
              </a:spcAft>
              <a:buFont typeface="Arial" panose="020B0604020202020204" pitchFamily="34" charset="0"/>
              <a:buChar char="•"/>
              <a:defRPr/>
            </a:pPr>
            <a:r>
              <a:rPr lang="en-US" sz="2800" dirty="0"/>
              <a:t>The activity of smooth </a:t>
            </a:r>
            <a:r>
              <a:rPr lang="en-US" sz="2800" dirty="0" err="1"/>
              <a:t>ms.</a:t>
            </a:r>
            <a:r>
              <a:rPr lang="en-US" sz="2800" dirty="0"/>
              <a:t> Fibers is regulated by vasomotor autonomic supply </a:t>
            </a:r>
          </a:p>
        </p:txBody>
      </p:sp>
      <p:sp>
        <p:nvSpPr>
          <p:cNvPr id="1024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D3438055-6668-45B8-AD02-D97695E78609}" type="slidenum">
              <a:rPr lang="en-US" altLang="en-US" smtClean="0">
                <a:solidFill>
                  <a:srgbClr val="898989"/>
                </a:solidFill>
              </a:rPr>
              <a:pPr/>
              <a:t>12</a:t>
            </a:fld>
            <a:endParaRPr lang="en-US" altLang="en-US">
              <a:solidFill>
                <a:srgbClr val="898989"/>
              </a:solidFill>
            </a:endParaRPr>
          </a:p>
        </p:txBody>
      </p:sp>
      <p:sp>
        <p:nvSpPr>
          <p:cNvPr id="10244" name="Rectangle 2">
            <a:hlinkClick r:id="rId2"/>
          </p:cNvPr>
          <p:cNvSpPr>
            <a:spLocks noChangeArrowheads="1"/>
          </p:cNvSpPr>
          <p:nvPr/>
        </p:nvSpPr>
        <p:spPr bwMode="auto">
          <a:xfrm>
            <a:off x="0" y="10626725"/>
            <a:ext cx="4070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endParaRPr lang="en-US" altLang="en-US"/>
          </a:p>
        </p:txBody>
      </p:sp>
      <p:grpSp>
        <p:nvGrpSpPr>
          <p:cNvPr id="10246" name="Group 10"/>
          <p:cNvGrpSpPr>
            <a:grpSpLocks/>
          </p:cNvGrpSpPr>
          <p:nvPr/>
        </p:nvGrpSpPr>
        <p:grpSpPr bwMode="auto">
          <a:xfrm>
            <a:off x="5868144" y="404813"/>
            <a:ext cx="3089275" cy="3816350"/>
            <a:chOff x="6012161" y="404664"/>
            <a:chExt cx="3096344" cy="3816424"/>
          </a:xfrm>
        </p:grpSpPr>
        <p:pic>
          <p:nvPicPr>
            <p:cNvPr id="10248" name="Picture 4" descr="http://histology.med.umich.edu/sites/default/files/image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1" y="404664"/>
              <a:ext cx="3096344" cy="38164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249" name="TextBox 15"/>
            <p:cNvSpPr txBox="1">
              <a:spLocks noChangeArrowheads="1"/>
            </p:cNvSpPr>
            <p:nvPr/>
          </p:nvSpPr>
          <p:spPr bwMode="auto">
            <a:xfrm>
              <a:off x="6724952" y="1736812"/>
              <a:ext cx="1447448"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a:t>Tunica media</a:t>
              </a:r>
            </a:p>
          </p:txBody>
        </p:sp>
        <p:cxnSp>
          <p:nvCxnSpPr>
            <p:cNvPr id="17" name="Straight Arrow Connector 16"/>
            <p:cNvCxnSpPr/>
            <p:nvPr/>
          </p:nvCxnSpPr>
          <p:spPr>
            <a:xfrm>
              <a:off x="7164363" y="3357471"/>
              <a:ext cx="431679" cy="2159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669047" y="1052377"/>
              <a:ext cx="431679" cy="21590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 name="Left Brace 1"/>
          <p:cNvSpPr/>
          <p:nvPr/>
        </p:nvSpPr>
        <p:spPr>
          <a:xfrm rot="16354217">
            <a:off x="7085595" y="1750716"/>
            <a:ext cx="574675" cy="1284890"/>
          </a:xfrm>
          <a:prstGeom prst="leftBrace">
            <a:avLst>
              <a:gd name="adj1" fmla="val 8333"/>
              <a:gd name="adj2" fmla="val 4889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s-ES" smtClean="0"/>
              <a:t>Professor Dr. Hala El-mazar </a:t>
            </a:r>
            <a:endParaRPr lang="en-US" dirty="0"/>
          </a:p>
        </p:txBody>
      </p:sp>
      <p:sp>
        <p:nvSpPr>
          <p:cNvPr id="5" name="Slide Number Placeholder 4"/>
          <p:cNvSpPr>
            <a:spLocks noGrp="1"/>
          </p:cNvSpPr>
          <p:nvPr>
            <p:ph type="sldNum" sz="quarter" idx="12"/>
          </p:nvPr>
        </p:nvSpPr>
        <p:spPr/>
        <p:txBody>
          <a:bodyPr/>
          <a:lstStyle/>
          <a:p>
            <a:pPr>
              <a:defRPr/>
            </a:pPr>
            <a:fld id="{638ED052-0F8C-4610-8609-D1DB2679C0CB}" type="slidenum">
              <a:rPr lang="en-US" altLang="en-US" smtClean="0"/>
              <a:pPr>
                <a:defRPr/>
              </a:pPr>
              <a:t>13</a:t>
            </a:fld>
            <a:endParaRPr lang="en-US" altLang="en-US"/>
          </a:p>
        </p:txBody>
      </p:sp>
      <p:pic>
        <p:nvPicPr>
          <p:cNvPr id="4098" name="Picture 2" descr="Vasomotor Center Vasoconstriction Sympathetic Nervous System Blood Vessel  PNG, Clipart, Blood Vessels, Brainstem, Cardiopulmonary Bypass, Central"/>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7500"/>
          <a:stretch/>
        </p:blipFill>
        <p:spPr bwMode="auto">
          <a:xfrm>
            <a:off x="1022176" y="620688"/>
            <a:ext cx="7150224" cy="55446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474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388" y="0"/>
            <a:ext cx="8785225" cy="6858000"/>
          </a:xfrm>
        </p:spPr>
        <p:txBody>
          <a:bodyPr rtlCol="0">
            <a:normAutofit fontScale="70000" lnSpcReduction="20000"/>
          </a:bodyPr>
          <a:lstStyle/>
          <a:p>
            <a:pPr marL="0" indent="0" algn="ctr" eaLnBrk="1" fontAlgn="auto" hangingPunct="1">
              <a:spcAft>
                <a:spcPts val="0"/>
              </a:spcAft>
              <a:buFont typeface="Arial" panose="020B0604020202020204" pitchFamily="34" charset="0"/>
              <a:buNone/>
              <a:defRPr/>
            </a:pPr>
            <a:r>
              <a:rPr lang="en-US" sz="4000" b="1" u="sng" dirty="0"/>
              <a:t>Tunica adventitia</a:t>
            </a:r>
          </a:p>
          <a:p>
            <a:pPr eaLnBrk="1" fontAlgn="auto" hangingPunct="1">
              <a:spcAft>
                <a:spcPts val="0"/>
              </a:spcAft>
              <a:defRPr/>
            </a:pPr>
            <a:r>
              <a:rPr lang="en-US" sz="3400" b="1" dirty="0"/>
              <a:t>Outermost C.T. layer, contains </a:t>
            </a:r>
          </a:p>
          <a:p>
            <a:pPr marL="0" indent="0" eaLnBrk="1" fontAlgn="auto" hangingPunct="1">
              <a:spcAft>
                <a:spcPts val="0"/>
              </a:spcAft>
              <a:buFont typeface="Arial" panose="020B0604020202020204" pitchFamily="34" charset="0"/>
              <a:buNone/>
              <a:defRPr/>
            </a:pPr>
            <a:r>
              <a:rPr lang="en-US" sz="3400" b="1" dirty="0"/>
              <a:t>    </a:t>
            </a:r>
            <a:r>
              <a:rPr lang="en-US" sz="3400" b="1" dirty="0">
                <a:solidFill>
                  <a:srgbClr val="FF0000"/>
                </a:solidFill>
              </a:rPr>
              <a:t>collagen fibers </a:t>
            </a:r>
            <a:r>
              <a:rPr lang="en-US" sz="3400" b="1" u="sng" dirty="0" smtClean="0"/>
              <a:t>more </a:t>
            </a:r>
            <a:r>
              <a:rPr lang="en-US" sz="3400" b="1" u="sng" dirty="0"/>
              <a:t>than </a:t>
            </a:r>
            <a:r>
              <a:rPr lang="en-US" sz="3400" b="1" dirty="0"/>
              <a:t>elastic fibers</a:t>
            </a:r>
          </a:p>
          <a:p>
            <a:pPr eaLnBrk="1" fontAlgn="auto" hangingPunct="1">
              <a:spcAft>
                <a:spcPts val="0"/>
              </a:spcAft>
              <a:buFont typeface="Arial" panose="020B0604020202020204" pitchFamily="34" charset="0"/>
              <a:buChar char="•"/>
              <a:defRPr/>
            </a:pPr>
            <a:endParaRPr lang="en-US" sz="3400" b="1" dirty="0"/>
          </a:p>
          <a:p>
            <a:pPr eaLnBrk="1" fontAlgn="auto" hangingPunct="1">
              <a:spcAft>
                <a:spcPts val="0"/>
              </a:spcAft>
              <a:buFont typeface="Arial" panose="020B0604020202020204" pitchFamily="34" charset="0"/>
              <a:buChar char="•"/>
              <a:defRPr/>
            </a:pPr>
            <a:r>
              <a:rPr lang="en-US" sz="3400" b="1" dirty="0"/>
              <a:t>Contains nerves, lymphatics &amp; vasa vasorum </a:t>
            </a:r>
          </a:p>
          <a:p>
            <a:pPr marL="0" indent="0" eaLnBrk="1" fontAlgn="auto" hangingPunct="1">
              <a:spcAft>
                <a:spcPts val="0"/>
              </a:spcAft>
              <a:buFont typeface="Arial" panose="020B0604020202020204" pitchFamily="34" charset="0"/>
              <a:buNone/>
              <a:defRPr/>
            </a:pPr>
            <a:r>
              <a:rPr lang="en-US" sz="3400" b="1" dirty="0">
                <a:solidFill>
                  <a:srgbClr val="FF0000"/>
                </a:solidFill>
              </a:rPr>
              <a:t>    ( common </a:t>
            </a:r>
            <a:r>
              <a:rPr lang="en-US" sz="3400" b="1" i="1" dirty="0">
                <a:solidFill>
                  <a:srgbClr val="FF0000"/>
                </a:solidFill>
              </a:rPr>
              <a:t>in large vessels since </a:t>
            </a:r>
          </a:p>
          <a:p>
            <a:pPr marL="0" indent="0" eaLnBrk="1" fontAlgn="auto" hangingPunct="1">
              <a:spcAft>
                <a:spcPts val="0"/>
              </a:spcAft>
              <a:buFont typeface="Arial" panose="020B0604020202020204" pitchFamily="34" charset="0"/>
              <a:buNone/>
              <a:defRPr/>
            </a:pPr>
            <a:r>
              <a:rPr lang="en-US" sz="3400" b="1" i="1" dirty="0">
                <a:solidFill>
                  <a:srgbClr val="FF0000"/>
                </a:solidFill>
              </a:rPr>
              <a:t>  their wall is too thick to be nourished solely by</a:t>
            </a:r>
          </a:p>
          <a:p>
            <a:pPr marL="0" indent="0" eaLnBrk="1" fontAlgn="auto" hangingPunct="1">
              <a:spcAft>
                <a:spcPts val="0"/>
              </a:spcAft>
              <a:buFont typeface="Arial" panose="020B0604020202020204" pitchFamily="34" charset="0"/>
              <a:buNone/>
              <a:defRPr/>
            </a:pPr>
            <a:r>
              <a:rPr lang="en-US" sz="3400" b="1" i="1" dirty="0">
                <a:solidFill>
                  <a:srgbClr val="FF0000"/>
                </a:solidFill>
              </a:rPr>
              <a:t>  diffusion from blood in lumen)</a:t>
            </a:r>
          </a:p>
          <a:p>
            <a:pPr marL="0" indent="0" eaLnBrk="1" fontAlgn="auto" hangingPunct="1">
              <a:spcAft>
                <a:spcPts val="0"/>
              </a:spcAft>
              <a:buFont typeface="Arial" panose="020B0604020202020204" pitchFamily="34" charset="0"/>
              <a:buNone/>
              <a:defRPr/>
            </a:pPr>
            <a:endParaRPr lang="en-US" sz="3400" b="1" dirty="0"/>
          </a:p>
          <a:p>
            <a:pPr eaLnBrk="1" fontAlgn="auto" hangingPunct="1">
              <a:spcAft>
                <a:spcPts val="0"/>
              </a:spcAft>
              <a:buFont typeface="Arial" panose="020B0604020202020204" pitchFamily="34" charset="0"/>
              <a:buChar char="•"/>
              <a:defRPr/>
            </a:pPr>
            <a:r>
              <a:rPr lang="en-US" sz="3400" b="1" dirty="0"/>
              <a:t>It prevents over distension of vessel</a:t>
            </a:r>
          </a:p>
          <a:p>
            <a:pPr eaLnBrk="1" fontAlgn="auto" hangingPunct="1">
              <a:spcAft>
                <a:spcPts val="0"/>
              </a:spcAft>
              <a:buFont typeface="Arial" panose="020B0604020202020204" pitchFamily="34" charset="0"/>
              <a:buChar char="•"/>
              <a:defRPr/>
            </a:pPr>
            <a:endParaRPr lang="en-US" sz="3400" b="1" dirty="0"/>
          </a:p>
          <a:p>
            <a:pPr eaLnBrk="1" fontAlgn="auto" hangingPunct="1">
              <a:spcAft>
                <a:spcPts val="0"/>
              </a:spcAft>
              <a:buFont typeface="Arial" panose="020B0604020202020204" pitchFamily="34" charset="0"/>
              <a:buChar char="•"/>
              <a:defRPr/>
            </a:pPr>
            <a:r>
              <a:rPr lang="en-US" sz="3400" b="1" dirty="0"/>
              <a:t>Anchor the blood vessel to the surroundings</a:t>
            </a:r>
          </a:p>
          <a:p>
            <a:pPr marL="0" indent="0" eaLnBrk="1" fontAlgn="auto" hangingPunct="1">
              <a:spcAft>
                <a:spcPts val="0"/>
              </a:spcAft>
              <a:buFont typeface="Arial" panose="020B0604020202020204" pitchFamily="34" charset="0"/>
              <a:buNone/>
              <a:defRPr/>
            </a:pPr>
            <a:r>
              <a:rPr lang="en-US" sz="3400" b="1" dirty="0"/>
              <a:t>      organs and tissues</a:t>
            </a:r>
          </a:p>
          <a:p>
            <a:pPr eaLnBrk="1" fontAlgn="auto" hangingPunct="1">
              <a:spcAft>
                <a:spcPts val="0"/>
              </a:spcAft>
              <a:buFont typeface="Arial" panose="020B0604020202020204" pitchFamily="34" charset="0"/>
              <a:buChar char="•"/>
              <a:defRPr/>
            </a:pPr>
            <a:endParaRPr lang="en-US" sz="3400" b="1" dirty="0"/>
          </a:p>
          <a:p>
            <a:pPr eaLnBrk="1" fontAlgn="auto" hangingPunct="1">
              <a:spcAft>
                <a:spcPts val="0"/>
              </a:spcAft>
              <a:buFont typeface="Arial" panose="020B0604020202020204" pitchFamily="34" charset="0"/>
              <a:buChar char="•"/>
              <a:defRPr/>
            </a:pPr>
            <a:r>
              <a:rPr lang="en-US" sz="3400" b="1" dirty="0"/>
              <a:t>Prevents shortening if vessel is cut</a:t>
            </a:r>
          </a:p>
          <a:p>
            <a:pPr marL="0" indent="0" eaLnBrk="1" fontAlgn="auto" hangingPunct="1">
              <a:spcAft>
                <a:spcPts val="0"/>
              </a:spcAft>
              <a:buFont typeface="Arial" panose="020B0604020202020204" pitchFamily="34" charset="0"/>
              <a:buNone/>
              <a:defRPr/>
            </a:pPr>
            <a:endParaRPr lang="en-US" sz="3400" b="1" dirty="0"/>
          </a:p>
          <a:p>
            <a:pPr eaLnBrk="1" fontAlgn="auto" hangingPunct="1">
              <a:spcAft>
                <a:spcPts val="0"/>
              </a:spcAft>
              <a:defRPr/>
            </a:pPr>
            <a:r>
              <a:rPr lang="en-US" sz="3400" b="1" dirty="0"/>
              <a:t>Since veins carry deoxygenated blood they </a:t>
            </a:r>
          </a:p>
          <a:p>
            <a:pPr marL="0" indent="0" eaLnBrk="1" fontAlgn="auto" hangingPunct="1">
              <a:spcAft>
                <a:spcPts val="0"/>
              </a:spcAft>
              <a:buNone/>
              <a:defRPr/>
            </a:pPr>
            <a:r>
              <a:rPr lang="en-US" sz="3400" b="1" dirty="0"/>
              <a:t>      have </a:t>
            </a:r>
            <a:r>
              <a:rPr lang="en-US" sz="3400" b="1" dirty="0" smtClean="0"/>
              <a:t>vasa </a:t>
            </a:r>
            <a:r>
              <a:rPr lang="en-US" sz="3400" b="1" dirty="0" err="1" smtClean="0"/>
              <a:t>vasorum</a:t>
            </a:r>
            <a:r>
              <a:rPr lang="en-US" sz="3400" b="1" dirty="0" smtClean="0"/>
              <a:t> </a:t>
            </a:r>
            <a:r>
              <a:rPr lang="en-US" sz="3400" b="1" dirty="0" smtClean="0">
                <a:solidFill>
                  <a:srgbClr val="FF0000"/>
                </a:solidFill>
              </a:rPr>
              <a:t>More </a:t>
            </a:r>
            <a:r>
              <a:rPr lang="en-US" sz="3400" b="1" dirty="0">
                <a:solidFill>
                  <a:srgbClr val="FF0000"/>
                </a:solidFill>
              </a:rPr>
              <a:t>than </a:t>
            </a:r>
            <a:r>
              <a:rPr lang="en-US" sz="3400" b="1" dirty="0"/>
              <a:t>arteries</a:t>
            </a:r>
          </a:p>
          <a:p>
            <a:pPr marL="0" indent="0" eaLnBrk="1" fontAlgn="auto" hangingPunct="1">
              <a:spcAft>
                <a:spcPts val="0"/>
              </a:spcAft>
              <a:buFont typeface="Arial" panose="020B0604020202020204" pitchFamily="34" charset="0"/>
              <a:buNone/>
              <a:defRPr/>
            </a:pPr>
            <a:endParaRPr lang="en-US" dirty="0"/>
          </a:p>
        </p:txBody>
      </p:sp>
      <p:sp>
        <p:nvSpPr>
          <p:cNvPr id="11267"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8C269894-5C42-46C0-9A0E-24C109AEC9F9}" type="slidenum">
              <a:rPr lang="en-US" altLang="en-US" smtClean="0">
                <a:solidFill>
                  <a:srgbClr val="898989"/>
                </a:solidFill>
              </a:rPr>
              <a:pPr/>
              <a:t>14</a:t>
            </a:fld>
            <a:endParaRPr lang="en-US" altLang="en-US">
              <a:solidFill>
                <a:srgbClr val="898989"/>
              </a:solidFill>
            </a:endParaRPr>
          </a:p>
        </p:txBody>
      </p:sp>
      <p:grpSp>
        <p:nvGrpSpPr>
          <p:cNvPr id="11268" name="Group 10"/>
          <p:cNvGrpSpPr>
            <a:grpSpLocks/>
          </p:cNvGrpSpPr>
          <p:nvPr/>
        </p:nvGrpSpPr>
        <p:grpSpPr bwMode="auto">
          <a:xfrm>
            <a:off x="6372200" y="692150"/>
            <a:ext cx="2736304" cy="5400675"/>
            <a:chOff x="5940152" y="908720"/>
            <a:chExt cx="3096344" cy="5184576"/>
          </a:xfrm>
        </p:grpSpPr>
        <p:pic>
          <p:nvPicPr>
            <p:cNvPr id="11273"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908720"/>
              <a:ext cx="3096344" cy="51845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7629644" y="4221706"/>
              <a:ext cx="543051" cy="809594"/>
            </a:xfrm>
            <a:prstGeom prst="straightConnector1">
              <a:avLst/>
            </a:prstGeom>
            <a:ln w="571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8" name="Straight Arrow Connector 7"/>
          <p:cNvCxnSpPr/>
          <p:nvPr/>
        </p:nvCxnSpPr>
        <p:spPr>
          <a:xfrm flipH="1" flipV="1">
            <a:off x="7570788" y="5122863"/>
            <a:ext cx="712787" cy="6731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8283575" y="2105025"/>
            <a:ext cx="357188" cy="36909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271" name="Rectangle 15"/>
          <p:cNvSpPr>
            <a:spLocks noChangeArrowheads="1"/>
          </p:cNvSpPr>
          <p:nvPr/>
        </p:nvSpPr>
        <p:spPr bwMode="auto">
          <a:xfrm>
            <a:off x="7529513" y="5795963"/>
            <a:ext cx="1506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b="1"/>
              <a:t>Vasa vasorum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5"/>
          <p:cNvSpPr>
            <a:spLocks noGrp="1"/>
          </p:cNvSpPr>
          <p:nvPr>
            <p:ph type="title"/>
          </p:nvPr>
        </p:nvSpPr>
        <p:spPr>
          <a:xfrm>
            <a:off x="457200" y="44450"/>
            <a:ext cx="8229600" cy="792163"/>
          </a:xfrm>
        </p:spPr>
        <p:txBody>
          <a:bodyPr/>
          <a:lstStyle/>
          <a:p>
            <a:pPr eaLnBrk="1" hangingPunct="1"/>
            <a:r>
              <a:rPr lang="en-US" altLang="en-US" sz="3200" b="1" u="sng"/>
              <a:t>Large </a:t>
            </a:r>
            <a:r>
              <a:rPr lang="en-US" altLang="en-US" sz="3200" b="1" u="sng">
                <a:solidFill>
                  <a:srgbClr val="FF0000"/>
                </a:solidFill>
              </a:rPr>
              <a:t>(Elastic)</a:t>
            </a:r>
            <a:r>
              <a:rPr lang="en-US" altLang="en-US" sz="3200" b="1" u="sng"/>
              <a:t> arteries/ Aorta</a:t>
            </a:r>
          </a:p>
        </p:txBody>
      </p:sp>
      <p:sp>
        <p:nvSpPr>
          <p:cNvPr id="7" name="Content Placeholder 6"/>
          <p:cNvSpPr>
            <a:spLocks noGrp="1"/>
          </p:cNvSpPr>
          <p:nvPr>
            <p:ph idx="1"/>
          </p:nvPr>
        </p:nvSpPr>
        <p:spPr>
          <a:xfrm>
            <a:off x="107950" y="642938"/>
            <a:ext cx="8928100" cy="6315075"/>
          </a:xfrm>
        </p:spPr>
        <p:txBody>
          <a:bodyPr rtlCol="0">
            <a:normAutofit/>
          </a:bodyPr>
          <a:lstStyle/>
          <a:p>
            <a:pPr eaLnBrk="1" fontAlgn="auto" hangingPunct="1">
              <a:spcAft>
                <a:spcPts val="0"/>
              </a:spcAft>
              <a:buFont typeface="Arial" panose="020B0604020202020204" pitchFamily="34" charset="0"/>
              <a:buChar char="•"/>
              <a:defRPr/>
            </a:pPr>
            <a:r>
              <a:rPr lang="en-US" sz="2800" dirty="0"/>
              <a:t> </a:t>
            </a:r>
            <a:r>
              <a:rPr lang="en-US" sz="2800" dirty="0" smtClean="0"/>
              <a:t>Large </a:t>
            </a:r>
            <a:r>
              <a:rPr lang="en-US" sz="2800" dirty="0"/>
              <a:t>branches e.g. pulmonary, subclavian, innominate a.</a:t>
            </a:r>
          </a:p>
          <a:p>
            <a:pPr eaLnBrk="1" fontAlgn="auto" hangingPunct="1">
              <a:spcAft>
                <a:spcPts val="0"/>
              </a:spcAft>
              <a:buFont typeface="Arial" panose="020B0604020202020204" pitchFamily="34" charset="0"/>
              <a:buChar char="•"/>
              <a:defRPr/>
            </a:pPr>
            <a:r>
              <a:rPr lang="en-US" sz="2800" b="1" dirty="0"/>
              <a:t>Wide lumen  </a:t>
            </a:r>
            <a:r>
              <a:rPr lang="en-US" sz="2800" dirty="0"/>
              <a:t>+ </a:t>
            </a:r>
            <a:r>
              <a:rPr lang="en-US" sz="2800" b="1" dirty="0"/>
              <a:t>very thick wall </a:t>
            </a:r>
            <a:r>
              <a:rPr lang="en-US" sz="2800" dirty="0"/>
              <a:t>( </a:t>
            </a:r>
            <a:r>
              <a:rPr lang="en-US" sz="2800" dirty="0">
                <a:solidFill>
                  <a:srgbClr val="FF0000"/>
                </a:solidFill>
              </a:rPr>
              <a:t>mainly elastic fibers</a:t>
            </a:r>
            <a:r>
              <a:rPr lang="en-US" sz="2800" dirty="0"/>
              <a:t>)</a:t>
            </a:r>
          </a:p>
          <a:p>
            <a:pPr eaLnBrk="1" fontAlgn="auto" hangingPunct="1">
              <a:spcAft>
                <a:spcPts val="0"/>
              </a:spcAft>
              <a:buFont typeface="Arial" panose="020B0604020202020204" pitchFamily="34" charset="0"/>
              <a:buChar char="•"/>
              <a:defRPr/>
            </a:pPr>
            <a:r>
              <a:rPr lang="en-US" sz="2800" u="sng" dirty="0">
                <a:solidFill>
                  <a:srgbClr val="C00000"/>
                </a:solidFill>
              </a:rPr>
              <a:t>Tunica intima: </a:t>
            </a:r>
          </a:p>
          <a:p>
            <a:pPr marL="0" indent="0" eaLnBrk="1" fontAlgn="auto" hangingPunct="1">
              <a:spcAft>
                <a:spcPts val="0"/>
              </a:spcAft>
              <a:buFont typeface="Arial" panose="020B0604020202020204" pitchFamily="34" charset="0"/>
              <a:buNone/>
              <a:defRPr/>
            </a:pPr>
            <a:r>
              <a:rPr lang="en-US" sz="2800" dirty="0"/>
              <a:t>    </a:t>
            </a:r>
            <a:r>
              <a:rPr lang="en-US" sz="2800" b="1" dirty="0"/>
              <a:t>Thick</a:t>
            </a:r>
            <a:r>
              <a:rPr lang="en-US" sz="2800" dirty="0"/>
              <a:t> sub-endothelium rich in </a:t>
            </a:r>
            <a:r>
              <a:rPr lang="en-US" sz="2800" dirty="0">
                <a:solidFill>
                  <a:schemeClr val="tx2"/>
                </a:solidFill>
              </a:rPr>
              <a:t>elastic fibers</a:t>
            </a:r>
            <a:r>
              <a:rPr lang="en-US" sz="2800" dirty="0"/>
              <a:t>,  </a:t>
            </a:r>
            <a:r>
              <a:rPr lang="en-US" sz="2800" b="1" dirty="0"/>
              <a:t>IEL not clear </a:t>
            </a:r>
            <a:endParaRPr lang="en-US" sz="2800" b="1" u="sng" dirty="0">
              <a:solidFill>
                <a:srgbClr val="C00000"/>
              </a:solidFill>
            </a:endParaRPr>
          </a:p>
          <a:p>
            <a:pPr eaLnBrk="1" fontAlgn="auto" hangingPunct="1">
              <a:spcAft>
                <a:spcPts val="0"/>
              </a:spcAft>
              <a:buFont typeface="Arial" panose="020B0604020202020204" pitchFamily="34" charset="0"/>
              <a:buChar char="•"/>
              <a:defRPr/>
            </a:pPr>
            <a:r>
              <a:rPr lang="en-US" sz="2800" u="sng" dirty="0">
                <a:solidFill>
                  <a:srgbClr val="C00000"/>
                </a:solidFill>
              </a:rPr>
              <a:t>Tunica media (70%):</a:t>
            </a:r>
          </a:p>
          <a:p>
            <a:pPr marL="0" indent="0" eaLnBrk="1" fontAlgn="auto" hangingPunct="1">
              <a:spcAft>
                <a:spcPts val="0"/>
              </a:spcAft>
              <a:buFont typeface="Arial" panose="020B0604020202020204" pitchFamily="34" charset="0"/>
              <a:buNone/>
              <a:defRPr/>
            </a:pPr>
            <a:r>
              <a:rPr lang="en-US" sz="2800" dirty="0"/>
              <a:t>- </a:t>
            </a:r>
            <a:r>
              <a:rPr lang="en-US" sz="2800" b="1" dirty="0"/>
              <a:t>very thick </a:t>
            </a:r>
            <a:r>
              <a:rPr lang="en-US" sz="2800" dirty="0"/>
              <a:t>mostly  </a:t>
            </a:r>
            <a:r>
              <a:rPr lang="en-US" sz="2800" dirty="0">
                <a:solidFill>
                  <a:srgbClr val="C00000"/>
                </a:solidFill>
              </a:rPr>
              <a:t>fenestrated</a:t>
            </a:r>
          </a:p>
          <a:p>
            <a:pPr marL="0" indent="0" eaLnBrk="1" fontAlgn="auto" hangingPunct="1">
              <a:spcAft>
                <a:spcPts val="0"/>
              </a:spcAft>
              <a:buNone/>
              <a:defRPr/>
            </a:pPr>
            <a:r>
              <a:rPr lang="en-US" sz="2800" dirty="0">
                <a:solidFill>
                  <a:srgbClr val="C00000"/>
                </a:solidFill>
              </a:rPr>
              <a:t>  elastic membranes </a:t>
            </a:r>
            <a:r>
              <a:rPr lang="en-US" sz="2800" dirty="0"/>
              <a:t>(elasticity)</a:t>
            </a:r>
          </a:p>
          <a:p>
            <a:pPr marL="0" indent="0" eaLnBrk="1" fontAlgn="auto" hangingPunct="1">
              <a:spcAft>
                <a:spcPts val="0"/>
              </a:spcAft>
              <a:buFont typeface="Arial" panose="020B0604020202020204" pitchFamily="34" charset="0"/>
              <a:buNone/>
              <a:defRPr/>
            </a:pPr>
            <a:r>
              <a:rPr lang="en-US" sz="2800" dirty="0">
                <a:solidFill>
                  <a:srgbClr val="C00000"/>
                </a:solidFill>
              </a:rPr>
              <a:t> + smooth muscle cells </a:t>
            </a:r>
          </a:p>
          <a:p>
            <a:pPr marL="0" indent="0" eaLnBrk="1" fontAlgn="auto" hangingPunct="1">
              <a:spcAft>
                <a:spcPts val="0"/>
              </a:spcAft>
              <a:buFont typeface="Arial" panose="020B0604020202020204" pitchFamily="34" charset="0"/>
              <a:buNone/>
              <a:defRPr/>
            </a:pPr>
            <a:r>
              <a:rPr lang="en-US" sz="2800" dirty="0"/>
              <a:t>- </a:t>
            </a:r>
            <a:r>
              <a:rPr lang="en-US" sz="2800" b="1" dirty="0"/>
              <a:t>EEL not clear </a:t>
            </a:r>
            <a:endParaRPr lang="en-US" sz="2800" b="1" u="sng" dirty="0">
              <a:solidFill>
                <a:srgbClr val="C00000"/>
              </a:solidFill>
            </a:endParaRPr>
          </a:p>
          <a:p>
            <a:pPr eaLnBrk="1" fontAlgn="auto" hangingPunct="1">
              <a:spcAft>
                <a:spcPts val="0"/>
              </a:spcAft>
              <a:buFont typeface="Arial" panose="020B0604020202020204" pitchFamily="34" charset="0"/>
              <a:buChar char="•"/>
              <a:defRPr/>
            </a:pPr>
            <a:r>
              <a:rPr lang="en-US" sz="2800" u="sng" dirty="0">
                <a:solidFill>
                  <a:srgbClr val="C00000"/>
                </a:solidFill>
              </a:rPr>
              <a:t>Tunica adventitia:</a:t>
            </a:r>
          </a:p>
          <a:p>
            <a:pPr marL="0" indent="0" eaLnBrk="1" fontAlgn="auto" hangingPunct="1">
              <a:spcAft>
                <a:spcPts val="0"/>
              </a:spcAft>
              <a:buFont typeface="Arial" panose="020B0604020202020204" pitchFamily="34" charset="0"/>
              <a:buNone/>
              <a:defRPr/>
            </a:pPr>
            <a:r>
              <a:rPr lang="en-US" sz="2800" dirty="0"/>
              <a:t>   CT contains collagen + </a:t>
            </a:r>
          </a:p>
          <a:p>
            <a:pPr marL="0" indent="0" eaLnBrk="1" fontAlgn="auto" hangingPunct="1">
              <a:spcAft>
                <a:spcPts val="0"/>
              </a:spcAft>
              <a:buFont typeface="Arial" panose="020B0604020202020204" pitchFamily="34" charset="0"/>
              <a:buNone/>
              <a:defRPr/>
            </a:pPr>
            <a:r>
              <a:rPr lang="en-US" sz="2800" dirty="0"/>
              <a:t>   elastic fibers +</a:t>
            </a:r>
            <a:r>
              <a:rPr lang="en-US" sz="2800" b="1" dirty="0"/>
              <a:t>vasa </a:t>
            </a:r>
            <a:r>
              <a:rPr lang="en-US" sz="2800" b="1" dirty="0" err="1"/>
              <a:t>vasorum</a:t>
            </a:r>
            <a:endParaRPr lang="en-US" sz="2800" b="1" dirty="0"/>
          </a:p>
          <a:p>
            <a:pPr marL="0" indent="0" eaLnBrk="1" fontAlgn="auto" hangingPunct="1">
              <a:spcAft>
                <a:spcPts val="0"/>
              </a:spcAft>
              <a:buFont typeface="Arial" panose="020B0604020202020204" pitchFamily="34" charset="0"/>
              <a:buNone/>
              <a:defRPr/>
            </a:pPr>
            <a:endParaRPr lang="en-US" sz="2800" dirty="0"/>
          </a:p>
          <a:p>
            <a:pPr marL="0" indent="0" eaLnBrk="1" fontAlgn="auto" hangingPunct="1">
              <a:spcAft>
                <a:spcPts val="0"/>
              </a:spcAft>
              <a:buFont typeface="Arial" panose="020B0604020202020204" pitchFamily="34" charset="0"/>
              <a:buNone/>
              <a:defRPr/>
            </a:pPr>
            <a:endParaRPr lang="en-US" sz="2800" dirty="0"/>
          </a:p>
          <a:p>
            <a:pPr marL="0" indent="0" eaLnBrk="1" fontAlgn="auto" hangingPunct="1">
              <a:spcAft>
                <a:spcPts val="0"/>
              </a:spcAft>
              <a:buFont typeface="Arial" panose="020B0604020202020204" pitchFamily="34" charset="0"/>
              <a:buNone/>
              <a:defRPr/>
            </a:pPr>
            <a:endParaRPr lang="en-US" sz="2800" dirty="0"/>
          </a:p>
        </p:txBody>
      </p:sp>
      <p:sp>
        <p:nvSpPr>
          <p:cNvPr id="1229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8A891F08-43BB-401A-8462-FD22A4E83B6B}" type="slidenum">
              <a:rPr lang="en-US" altLang="en-US" smtClean="0">
                <a:solidFill>
                  <a:srgbClr val="898989"/>
                </a:solidFill>
              </a:rPr>
              <a:pPr/>
              <a:t>15</a:t>
            </a:fld>
            <a:endParaRPr lang="en-US" altLang="en-US">
              <a:solidFill>
                <a:srgbClr val="898989"/>
              </a:solidFill>
            </a:endParaRPr>
          </a:p>
        </p:txBody>
      </p:sp>
      <p:pic>
        <p:nvPicPr>
          <p:cNvPr id="12293" name="Picture 6" descr="http://employee.lsc.edu/faculty/BrianBich/Picture%20Library/Anat-Phys%20II%20%28Biol%201141%29/Cardiovascular%20System/Blood%20Vessels%20-%20Tutorial/L%20-%20Wall%20of%20Aorta%20100X%20-%2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00" y="3068092"/>
            <a:ext cx="4095750" cy="3097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pPr>
              <a:defRPr/>
            </a:pPr>
            <a:r>
              <a:rPr lang="es-ES" smtClean="0"/>
              <a:t>Professor Dr. Hala El-mazar </a:t>
            </a:r>
            <a:endParaRPr lang="en-US" dirty="0"/>
          </a:p>
        </p:txBody>
      </p:sp>
    </p:spTree>
    <p:extLst>
      <p:ext uri="{BB962C8B-B14F-4D97-AF65-F5344CB8AC3E}">
        <p14:creationId xmlns:p14="http://schemas.microsoft.com/office/powerpoint/2010/main" val="484883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6"/>
          <p:cNvSpPr>
            <a:spLocks noGrp="1"/>
          </p:cNvSpPr>
          <p:nvPr>
            <p:ph type="title"/>
          </p:nvPr>
        </p:nvSpPr>
        <p:spPr>
          <a:xfrm>
            <a:off x="457200" y="-100013"/>
            <a:ext cx="8229600" cy="1143001"/>
          </a:xfrm>
        </p:spPr>
        <p:txBody>
          <a:bodyPr/>
          <a:lstStyle/>
          <a:p>
            <a:pPr eaLnBrk="1" hangingPunct="1"/>
            <a:r>
              <a:rPr lang="en-US" altLang="en-US" sz="3200" b="1" u="sng"/>
              <a:t>Medium sized </a:t>
            </a:r>
            <a:r>
              <a:rPr lang="en-US" altLang="en-US" sz="3200" b="1" u="sng">
                <a:solidFill>
                  <a:srgbClr val="FF0000"/>
                </a:solidFill>
              </a:rPr>
              <a:t>(Muscular</a:t>
            </a:r>
            <a:r>
              <a:rPr lang="en-US" altLang="en-US" sz="3200" b="1" u="sng"/>
              <a:t>) arteries</a:t>
            </a:r>
          </a:p>
        </p:txBody>
      </p:sp>
      <p:sp>
        <p:nvSpPr>
          <p:cNvPr id="8" name="Content Placeholder 7"/>
          <p:cNvSpPr>
            <a:spLocks noGrp="1"/>
          </p:cNvSpPr>
          <p:nvPr>
            <p:ph idx="1"/>
          </p:nvPr>
        </p:nvSpPr>
        <p:spPr>
          <a:xfrm>
            <a:off x="107950" y="765175"/>
            <a:ext cx="9036050" cy="6057900"/>
          </a:xfrm>
        </p:spPr>
        <p:txBody>
          <a:bodyPr rtlCol="0">
            <a:normAutofit fontScale="92500" lnSpcReduction="20000"/>
          </a:bodyPr>
          <a:lstStyle/>
          <a:p>
            <a:pPr eaLnBrk="1" fontAlgn="auto" hangingPunct="1">
              <a:spcAft>
                <a:spcPts val="0"/>
              </a:spcAft>
              <a:buFont typeface="Arial" panose="020B0604020202020204" pitchFamily="34" charset="0"/>
              <a:buChar char="•"/>
              <a:defRPr/>
            </a:pPr>
            <a:r>
              <a:rPr lang="en-US" sz="3000" dirty="0"/>
              <a:t>They deliver blood to muscles &amp; organs (</a:t>
            </a:r>
            <a:r>
              <a:rPr lang="en-US" sz="3000" b="1" dirty="0"/>
              <a:t>renal , coronary</a:t>
            </a:r>
            <a:r>
              <a:rPr lang="en-US" sz="3000" dirty="0"/>
              <a:t>) </a:t>
            </a:r>
          </a:p>
          <a:p>
            <a:pPr eaLnBrk="1" fontAlgn="auto" hangingPunct="1">
              <a:spcAft>
                <a:spcPts val="0"/>
              </a:spcAft>
              <a:buFont typeface="Arial" panose="020B0604020202020204" pitchFamily="34" charset="0"/>
              <a:buChar char="•"/>
              <a:defRPr/>
            </a:pPr>
            <a:r>
              <a:rPr lang="en-US" sz="3000" dirty="0"/>
              <a:t>Their wall is formed </a:t>
            </a:r>
            <a:r>
              <a:rPr lang="en-US" sz="3000" u="sng" dirty="0"/>
              <a:t>mainly </a:t>
            </a:r>
            <a:r>
              <a:rPr lang="en-US" sz="3000" dirty="0"/>
              <a:t>of </a:t>
            </a:r>
            <a:r>
              <a:rPr lang="en-US" sz="3000" b="1" dirty="0"/>
              <a:t>smooth muscles</a:t>
            </a:r>
          </a:p>
          <a:p>
            <a:pPr eaLnBrk="1" fontAlgn="auto" hangingPunct="1">
              <a:spcAft>
                <a:spcPts val="0"/>
              </a:spcAft>
              <a:buFont typeface="Arial" panose="020B0604020202020204" pitchFamily="34" charset="0"/>
              <a:buChar char="•"/>
              <a:defRPr/>
            </a:pPr>
            <a:r>
              <a:rPr lang="en-US" sz="3000" dirty="0"/>
              <a:t>The transition from elastic to muscular arteries  </a:t>
            </a:r>
            <a:r>
              <a:rPr lang="en-US" sz="3000" b="1" u="sng" dirty="0">
                <a:solidFill>
                  <a:srgbClr val="FF0000"/>
                </a:solidFill>
              </a:rPr>
              <a:t>is gradual</a:t>
            </a:r>
          </a:p>
          <a:p>
            <a:pPr marL="0" indent="0" eaLnBrk="1" fontAlgn="auto" hangingPunct="1">
              <a:spcAft>
                <a:spcPts val="0"/>
              </a:spcAft>
              <a:buFont typeface="Arial" panose="020B0604020202020204" pitchFamily="34" charset="0"/>
              <a:buNone/>
              <a:defRPr/>
            </a:pPr>
            <a:r>
              <a:rPr lang="en-US" sz="3000" dirty="0">
                <a:solidFill>
                  <a:srgbClr val="FF0000"/>
                </a:solidFill>
              </a:rPr>
              <a:t>      </a:t>
            </a:r>
            <a:r>
              <a:rPr lang="en-US" sz="3000" dirty="0" smtClean="0">
                <a:solidFill>
                  <a:srgbClr val="FF0000"/>
                </a:solidFill>
              </a:rPr>
              <a:t>  </a:t>
            </a:r>
            <a:r>
              <a:rPr lang="en-US" sz="3000" dirty="0">
                <a:solidFill>
                  <a:srgbClr val="FF0000"/>
                </a:solidFill>
              </a:rPr>
              <a:t>(</a:t>
            </a:r>
            <a:r>
              <a:rPr lang="en-US" sz="3000" b="1" dirty="0">
                <a:solidFill>
                  <a:srgbClr val="FF0000"/>
                </a:solidFill>
              </a:rPr>
              <a:t>Gradual ↓in elastic fibers  &amp; ↑in smooth </a:t>
            </a:r>
            <a:r>
              <a:rPr lang="en-US" sz="3000" b="1" dirty="0" err="1">
                <a:solidFill>
                  <a:srgbClr val="FF0000"/>
                </a:solidFill>
              </a:rPr>
              <a:t>ms</a:t>
            </a:r>
            <a:r>
              <a:rPr lang="en-US" sz="3000" b="1" dirty="0">
                <a:solidFill>
                  <a:srgbClr val="FF0000"/>
                </a:solidFill>
              </a:rPr>
              <a:t> cells </a:t>
            </a:r>
            <a:r>
              <a:rPr lang="en-US" sz="3000" b="1" dirty="0" smtClean="0">
                <a:solidFill>
                  <a:srgbClr val="FF0000"/>
                </a:solidFill>
              </a:rPr>
              <a:t>) </a:t>
            </a:r>
            <a:endParaRPr lang="en-US" sz="3000" b="1" dirty="0">
              <a:solidFill>
                <a:srgbClr val="FF0000"/>
              </a:solidFill>
            </a:endParaRPr>
          </a:p>
          <a:p>
            <a:pPr marL="0" indent="0" eaLnBrk="1" fontAlgn="auto" hangingPunct="1">
              <a:spcAft>
                <a:spcPts val="0"/>
              </a:spcAft>
              <a:buFont typeface="Arial" panose="020B0604020202020204" pitchFamily="34" charset="0"/>
              <a:buNone/>
              <a:defRPr/>
            </a:pPr>
            <a:r>
              <a:rPr lang="en-US" sz="3000" u="sng" dirty="0">
                <a:solidFill>
                  <a:srgbClr val="FF0000"/>
                </a:solidFill>
              </a:rPr>
              <a:t>Tunica Intima</a:t>
            </a:r>
            <a:r>
              <a:rPr lang="en-US" sz="3000" dirty="0"/>
              <a:t>: thinner, No subendothelial layer + </a:t>
            </a:r>
            <a:r>
              <a:rPr lang="en-US" sz="3000" b="1" dirty="0"/>
              <a:t>clear IEL</a:t>
            </a:r>
          </a:p>
          <a:p>
            <a:pPr marL="0" indent="0" eaLnBrk="1" fontAlgn="auto" hangingPunct="1">
              <a:spcAft>
                <a:spcPts val="0"/>
              </a:spcAft>
              <a:buFont typeface="Arial" panose="020B0604020202020204" pitchFamily="34" charset="0"/>
              <a:buNone/>
              <a:defRPr/>
            </a:pPr>
            <a:endParaRPr lang="en-US" sz="3000" u="sng" dirty="0">
              <a:solidFill>
                <a:srgbClr val="FF0000"/>
              </a:solidFill>
            </a:endParaRPr>
          </a:p>
          <a:p>
            <a:pPr marL="0" indent="0" eaLnBrk="1" fontAlgn="auto" hangingPunct="1">
              <a:spcAft>
                <a:spcPts val="0"/>
              </a:spcAft>
              <a:buFont typeface="Arial" panose="020B0604020202020204" pitchFamily="34" charset="0"/>
              <a:buNone/>
              <a:defRPr/>
            </a:pPr>
            <a:r>
              <a:rPr lang="en-US" sz="3000" u="sng" dirty="0">
                <a:solidFill>
                  <a:srgbClr val="FF0000"/>
                </a:solidFill>
              </a:rPr>
              <a:t>Tunica media</a:t>
            </a:r>
            <a:r>
              <a:rPr lang="en-US" sz="3000" dirty="0"/>
              <a:t>: mainly smooth muscles</a:t>
            </a:r>
          </a:p>
          <a:p>
            <a:pPr marL="0" indent="0" eaLnBrk="1" fontAlgn="auto" hangingPunct="1">
              <a:spcAft>
                <a:spcPts val="0"/>
              </a:spcAft>
              <a:buFont typeface="Arial" panose="020B0604020202020204" pitchFamily="34" charset="0"/>
              <a:buNone/>
              <a:defRPr/>
            </a:pPr>
            <a:r>
              <a:rPr lang="en-US" sz="3000" dirty="0"/>
              <a:t>  (40 </a:t>
            </a:r>
            <a:r>
              <a:rPr lang="en-US" sz="3000" dirty="0" smtClean="0"/>
              <a:t>layers</a:t>
            </a:r>
            <a:r>
              <a:rPr lang="en-US" sz="3000" dirty="0"/>
              <a:t>) + </a:t>
            </a:r>
            <a:r>
              <a:rPr lang="en-US" sz="3000" b="1" dirty="0"/>
              <a:t>EEL is clear</a:t>
            </a:r>
          </a:p>
          <a:p>
            <a:pPr marL="0" indent="0" eaLnBrk="1" fontAlgn="auto" hangingPunct="1">
              <a:spcAft>
                <a:spcPts val="0"/>
              </a:spcAft>
              <a:buFont typeface="Arial" panose="020B0604020202020204" pitchFamily="34" charset="0"/>
              <a:buNone/>
              <a:defRPr/>
            </a:pPr>
            <a:endParaRPr lang="en-US" sz="3000" u="sng" dirty="0">
              <a:solidFill>
                <a:srgbClr val="FF0000"/>
              </a:solidFill>
            </a:endParaRPr>
          </a:p>
          <a:p>
            <a:pPr marL="0" indent="0" eaLnBrk="1" fontAlgn="auto" hangingPunct="1">
              <a:spcAft>
                <a:spcPts val="0"/>
              </a:spcAft>
              <a:buFont typeface="Arial" panose="020B0604020202020204" pitchFamily="34" charset="0"/>
              <a:buNone/>
              <a:defRPr/>
            </a:pPr>
            <a:r>
              <a:rPr lang="en-US" sz="3000" u="sng" dirty="0">
                <a:solidFill>
                  <a:srgbClr val="FF0000"/>
                </a:solidFill>
              </a:rPr>
              <a:t>Tunica adventitia:  </a:t>
            </a:r>
          </a:p>
          <a:p>
            <a:pPr marL="0" indent="0" eaLnBrk="1" fontAlgn="auto" hangingPunct="1">
              <a:spcAft>
                <a:spcPts val="0"/>
              </a:spcAft>
              <a:buFont typeface="Arial" panose="020B0604020202020204" pitchFamily="34" charset="0"/>
              <a:buNone/>
              <a:defRPr/>
            </a:pPr>
            <a:r>
              <a:rPr lang="en-US" sz="3000" dirty="0"/>
              <a:t> Thick CT layer contains collagen &amp; </a:t>
            </a:r>
          </a:p>
          <a:p>
            <a:pPr marL="0" indent="0" eaLnBrk="1" fontAlgn="auto" hangingPunct="1">
              <a:spcAft>
                <a:spcPts val="0"/>
              </a:spcAft>
              <a:buFont typeface="Arial" panose="020B0604020202020204" pitchFamily="34" charset="0"/>
              <a:buNone/>
              <a:defRPr/>
            </a:pPr>
            <a:r>
              <a:rPr lang="en-US" sz="3000" dirty="0"/>
              <a:t>  elastic fibers + V.V.</a:t>
            </a:r>
          </a:p>
          <a:p>
            <a:pPr marL="0" indent="0" eaLnBrk="1" fontAlgn="auto" hangingPunct="1">
              <a:spcAft>
                <a:spcPts val="0"/>
              </a:spcAft>
              <a:buFont typeface="Arial" panose="020B0604020202020204" pitchFamily="34" charset="0"/>
              <a:buNone/>
              <a:defRPr/>
            </a:pPr>
            <a:r>
              <a:rPr lang="en-US" sz="3000" dirty="0" smtClean="0"/>
              <a:t>(Adventitia = Media </a:t>
            </a:r>
            <a:r>
              <a:rPr lang="en-US" sz="3000" dirty="0" smtClean="0">
                <a:solidFill>
                  <a:srgbClr val="FF0000"/>
                </a:solidFill>
              </a:rPr>
              <a:t>50/50 in thickness</a:t>
            </a:r>
            <a:r>
              <a:rPr lang="en-US" sz="2800" dirty="0" smtClean="0"/>
              <a:t>) </a:t>
            </a:r>
            <a:endParaRPr lang="en-US" sz="2800" dirty="0"/>
          </a:p>
          <a:p>
            <a:pPr marL="0" indent="0" eaLnBrk="1" fontAlgn="auto" hangingPunct="1">
              <a:spcAft>
                <a:spcPts val="0"/>
              </a:spcAft>
              <a:buFont typeface="Arial" panose="020B0604020202020204" pitchFamily="34" charset="0"/>
              <a:buNone/>
              <a:defRPr/>
            </a:pPr>
            <a:endParaRPr lang="en-US" sz="2800" dirty="0"/>
          </a:p>
        </p:txBody>
      </p:sp>
      <p:sp>
        <p:nvSpPr>
          <p:cNvPr id="1331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DC678F42-D66F-4B85-BCE2-C99D2CBC9742}" type="slidenum">
              <a:rPr lang="en-US" altLang="en-US" smtClean="0">
                <a:solidFill>
                  <a:srgbClr val="898989"/>
                </a:solidFill>
              </a:rPr>
              <a:pPr/>
              <a:t>16</a:t>
            </a:fld>
            <a:endParaRPr lang="en-US" altLang="en-US">
              <a:solidFill>
                <a:srgbClr val="898989"/>
              </a:solidFill>
            </a:endParaRPr>
          </a:p>
        </p:txBody>
      </p:sp>
      <p:sp>
        <p:nvSpPr>
          <p:cNvPr id="13317" name="Rectangle 2">
            <a:hlinkClick r:id="rId2"/>
          </p:cNvPr>
          <p:cNvSpPr>
            <a:spLocks noChangeArrowheads="1"/>
          </p:cNvSpPr>
          <p:nvPr/>
        </p:nvSpPr>
        <p:spPr bwMode="auto">
          <a:xfrm>
            <a:off x="0" y="10626725"/>
            <a:ext cx="3962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endParaRPr lang="en-US" altLang="en-US"/>
          </a:p>
        </p:txBody>
      </p:sp>
      <p:pic>
        <p:nvPicPr>
          <p:cNvPr id="13318" name="Picture 4" descr="http://www.iupui.edu/~anatd502/Labs.f04/connective%20lab/s164x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2909888"/>
            <a:ext cx="2952750"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9" name="TextBox 9"/>
          <p:cNvSpPr txBox="1">
            <a:spLocks noChangeArrowheads="1"/>
          </p:cNvSpPr>
          <p:nvPr/>
        </p:nvSpPr>
        <p:spPr bwMode="auto">
          <a:xfrm>
            <a:off x="7812088" y="5429250"/>
            <a:ext cx="474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a:t>IEL</a:t>
            </a:r>
          </a:p>
        </p:txBody>
      </p:sp>
      <p:cxnSp>
        <p:nvCxnSpPr>
          <p:cNvPr id="12" name="Straight Arrow Connector 11"/>
          <p:cNvCxnSpPr/>
          <p:nvPr/>
        </p:nvCxnSpPr>
        <p:spPr>
          <a:xfrm flipH="1" flipV="1">
            <a:off x="7524750" y="4929188"/>
            <a:ext cx="441325" cy="5048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321" name="TextBox 12"/>
          <p:cNvSpPr txBox="1">
            <a:spLocks noChangeArrowheads="1"/>
          </p:cNvSpPr>
          <p:nvPr/>
        </p:nvSpPr>
        <p:spPr bwMode="auto">
          <a:xfrm>
            <a:off x="6659563" y="3357563"/>
            <a:ext cx="508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a:t>EEL</a:t>
            </a:r>
          </a:p>
        </p:txBody>
      </p:sp>
      <p:cxnSp>
        <p:nvCxnSpPr>
          <p:cNvPr id="15" name="Straight Arrow Connector 14"/>
          <p:cNvCxnSpPr/>
          <p:nvPr/>
        </p:nvCxnSpPr>
        <p:spPr>
          <a:xfrm>
            <a:off x="6913563" y="3643313"/>
            <a:ext cx="395287" cy="56673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pPr>
              <a:defRPr/>
            </a:pPr>
            <a:r>
              <a:rPr lang="es-ES" smtClean="0"/>
              <a:t>Professor Dr. Hala El-mazar </a:t>
            </a:r>
            <a:endParaRPr lang="en-US" dirty="0"/>
          </a:p>
        </p:txBody>
      </p:sp>
    </p:spTree>
    <p:extLst>
      <p:ext uri="{BB962C8B-B14F-4D97-AF65-F5344CB8AC3E}">
        <p14:creationId xmlns:p14="http://schemas.microsoft.com/office/powerpoint/2010/main" val="3774627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a:defRPr/>
            </a:pPr>
            <a:r>
              <a:rPr lang="es-ES" smtClean="0"/>
              <a:t>Professor Dr. Hala El-mazar </a:t>
            </a:r>
            <a:endParaRPr lang="en-US" dirty="0"/>
          </a:p>
        </p:txBody>
      </p:sp>
      <p:sp>
        <p:nvSpPr>
          <p:cNvPr id="1433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91EA6970-B58F-4286-89E9-2F95D5263C10}" type="slidenum">
              <a:rPr lang="en-US" altLang="en-US" smtClean="0">
                <a:solidFill>
                  <a:srgbClr val="898989"/>
                </a:solidFill>
              </a:rPr>
              <a:pPr/>
              <a:t>17</a:t>
            </a:fld>
            <a:endParaRPr lang="en-US" altLang="en-US">
              <a:solidFill>
                <a:srgbClr val="898989"/>
              </a:solidFill>
            </a:endParaRPr>
          </a:p>
        </p:txBody>
      </p:sp>
      <p:sp>
        <p:nvSpPr>
          <p:cNvPr id="14340" name="Title 5"/>
          <p:cNvSpPr>
            <a:spLocks noGrp="1"/>
          </p:cNvSpPr>
          <p:nvPr>
            <p:ph type="title" idx="4294967295"/>
          </p:nvPr>
        </p:nvSpPr>
        <p:spPr>
          <a:xfrm>
            <a:off x="230832" y="-27384"/>
            <a:ext cx="8229600" cy="865188"/>
          </a:xfrm>
        </p:spPr>
        <p:txBody>
          <a:bodyPr/>
          <a:lstStyle/>
          <a:p>
            <a:pPr eaLnBrk="1" hangingPunct="1"/>
            <a:r>
              <a:rPr lang="en-US" altLang="en-US" sz="3200" b="1" u="sng"/>
              <a:t>Special types of medium sized arteries </a:t>
            </a:r>
          </a:p>
        </p:txBody>
      </p:sp>
      <p:sp>
        <p:nvSpPr>
          <p:cNvPr id="7" name="Content Placeholder 6"/>
          <p:cNvSpPr>
            <a:spLocks noGrp="1"/>
          </p:cNvSpPr>
          <p:nvPr>
            <p:ph idx="4294967295"/>
          </p:nvPr>
        </p:nvSpPr>
        <p:spPr>
          <a:xfrm>
            <a:off x="395288" y="981075"/>
            <a:ext cx="8424862" cy="5543550"/>
          </a:xfrm>
          <a:effectLst>
            <a:outerShdw blurRad="44450" dist="27940" dir="5400000" algn="ctr">
              <a:srgbClr val="000000">
                <a:alpha val="32000"/>
              </a:srgbClr>
            </a:outerShdw>
          </a:effectLst>
        </p:spPr>
        <p:txBody>
          <a:bodyPr rtlCol="0">
            <a:normAutofit/>
          </a:bodyPr>
          <a:lstStyle/>
          <a:p>
            <a:pPr marL="0" indent="0" eaLnBrk="1" fontAlgn="auto" hangingPunct="1">
              <a:spcAft>
                <a:spcPts val="0"/>
              </a:spcAft>
              <a:buFont typeface="Arial" panose="020B0604020202020204" pitchFamily="34" charset="0"/>
              <a:buNone/>
              <a:defRPr/>
            </a:pPr>
            <a:r>
              <a:rPr lang="en-US" sz="2800" b="1" u="sng" dirty="0">
                <a:solidFill>
                  <a:srgbClr val="FF0000"/>
                </a:solidFill>
              </a:rPr>
              <a:t>1- Basilar artery</a:t>
            </a:r>
            <a:r>
              <a:rPr lang="en-US" dirty="0"/>
              <a:t>: </a:t>
            </a:r>
            <a:r>
              <a:rPr lang="en-US" sz="2800" dirty="0"/>
              <a:t>protected by the skull.</a:t>
            </a:r>
          </a:p>
          <a:p>
            <a:pPr marL="514350" indent="-514350" eaLnBrk="1" fontAlgn="auto" hangingPunct="1">
              <a:lnSpc>
                <a:spcPct val="90000"/>
              </a:lnSpc>
              <a:spcAft>
                <a:spcPts val="0"/>
              </a:spcAft>
              <a:buFont typeface="Arial" panose="020B0604020202020204" pitchFamily="34" charset="0"/>
              <a:buNone/>
              <a:defRPr/>
            </a:pPr>
            <a:r>
              <a:rPr lang="en-US" sz="2800" b="1" dirty="0"/>
              <a:t>Tunica intima :</a:t>
            </a:r>
            <a:r>
              <a:rPr lang="en-US" sz="2800" dirty="0"/>
              <a:t> has </a:t>
            </a:r>
            <a:r>
              <a:rPr lang="en-US" sz="2800" b="1" dirty="0"/>
              <a:t>prominent thick IEL</a:t>
            </a:r>
          </a:p>
          <a:p>
            <a:pPr marL="514350" indent="-514350" eaLnBrk="1" fontAlgn="auto" hangingPunct="1">
              <a:lnSpc>
                <a:spcPct val="90000"/>
              </a:lnSpc>
              <a:spcAft>
                <a:spcPts val="0"/>
              </a:spcAft>
              <a:buFont typeface="Arial" panose="020B0604020202020204" pitchFamily="34" charset="0"/>
              <a:buAutoNum type="alphaUcPeriod" startAt="20"/>
              <a:defRPr/>
            </a:pPr>
            <a:endParaRPr lang="en-US" sz="2800" b="1" dirty="0"/>
          </a:p>
          <a:p>
            <a:pPr eaLnBrk="1" fontAlgn="auto" hangingPunct="1">
              <a:spcAft>
                <a:spcPts val="0"/>
              </a:spcAft>
              <a:buFont typeface="Arial" panose="020B0604020202020204" pitchFamily="34" charset="0"/>
              <a:buNone/>
              <a:defRPr/>
            </a:pPr>
            <a:endParaRPr lang="en-US" sz="2800" dirty="0">
              <a:effectLst>
                <a:outerShdw blurRad="38100" dist="38100" dir="2700000" algn="tl">
                  <a:srgbClr val="C0C0C0"/>
                </a:outerShdw>
              </a:effectLst>
            </a:endParaRPr>
          </a:p>
          <a:p>
            <a:pPr eaLnBrk="1" fontAlgn="auto" hangingPunct="1">
              <a:spcAft>
                <a:spcPts val="0"/>
              </a:spcAft>
              <a:buFont typeface="Arial" panose="020B0604020202020204" pitchFamily="34" charset="0"/>
              <a:buNone/>
              <a:defRPr/>
            </a:pPr>
            <a:endParaRPr lang="en-US" sz="2800" b="1" u="sng" dirty="0">
              <a:solidFill>
                <a:srgbClr val="FF0000"/>
              </a:solidFill>
              <a:effectLst>
                <a:outerShdw blurRad="38100" dist="38100" dir="2700000" algn="tl">
                  <a:srgbClr val="C0C0C0"/>
                </a:outerShdw>
              </a:effectLst>
            </a:endParaRPr>
          </a:p>
          <a:p>
            <a:pPr eaLnBrk="1" fontAlgn="auto" hangingPunct="1">
              <a:spcAft>
                <a:spcPts val="0"/>
              </a:spcAft>
              <a:buFont typeface="Arial" panose="020B0604020202020204" pitchFamily="34" charset="0"/>
              <a:buNone/>
              <a:defRPr/>
            </a:pPr>
            <a:endParaRPr lang="en-US" sz="2800" b="1" u="sng" dirty="0">
              <a:solidFill>
                <a:srgbClr val="FF0000"/>
              </a:solidFill>
              <a:effectLst>
                <a:outerShdw blurRad="38100" dist="38100" dir="2700000" algn="tl">
                  <a:srgbClr val="C0C0C0"/>
                </a:outerShdw>
              </a:effectLst>
            </a:endParaRPr>
          </a:p>
          <a:p>
            <a:pPr eaLnBrk="1" fontAlgn="auto" hangingPunct="1">
              <a:spcAft>
                <a:spcPts val="0"/>
              </a:spcAft>
              <a:buFont typeface="Arial" panose="020B0604020202020204" pitchFamily="34" charset="0"/>
              <a:buNone/>
              <a:defRPr/>
            </a:pPr>
            <a:endParaRPr lang="en-US" sz="2800" b="1" u="sng" dirty="0">
              <a:solidFill>
                <a:srgbClr val="FF0000"/>
              </a:solidFill>
              <a:effectLst>
                <a:outerShdw blurRad="38100" dist="38100" dir="2700000" algn="tl">
                  <a:srgbClr val="C0C0C0"/>
                </a:outerShdw>
              </a:effectLst>
            </a:endParaRPr>
          </a:p>
          <a:p>
            <a:pPr eaLnBrk="1" fontAlgn="auto" hangingPunct="1">
              <a:spcAft>
                <a:spcPts val="0"/>
              </a:spcAft>
              <a:buFont typeface="Arial" panose="020B0604020202020204" pitchFamily="34" charset="0"/>
              <a:buNone/>
              <a:defRPr/>
            </a:pPr>
            <a:r>
              <a:rPr lang="en-US" sz="2800" b="1" u="sng" dirty="0">
                <a:solidFill>
                  <a:srgbClr val="FF0000"/>
                </a:solidFill>
                <a:effectLst>
                  <a:outerShdw blurRad="38100" dist="38100" dir="2700000" algn="tl">
                    <a:srgbClr val="C0C0C0"/>
                  </a:outerShdw>
                </a:effectLst>
              </a:rPr>
              <a:t>2- Umbilical artery:</a:t>
            </a:r>
            <a:r>
              <a:rPr lang="en-US" sz="2800" dirty="0">
                <a:effectLst>
                  <a:outerShdw blurRad="38100" dist="38100" dir="2700000" algn="tl">
                    <a:srgbClr val="C0C0C0"/>
                  </a:outerShdw>
                </a:effectLst>
              </a:rPr>
              <a:t> in the umbilical </a:t>
            </a:r>
            <a:r>
              <a:rPr lang="en-US" sz="2800" dirty="0" smtClean="0">
                <a:effectLst>
                  <a:outerShdw blurRad="38100" dist="38100" dir="2700000" algn="tl">
                    <a:srgbClr val="C0C0C0"/>
                  </a:outerShdw>
                </a:effectLst>
              </a:rPr>
              <a:t>cord</a:t>
            </a:r>
            <a:r>
              <a:rPr lang="en-US" sz="2800" dirty="0">
                <a:effectLst>
                  <a:outerShdw blurRad="38100" dist="38100" dir="2700000" algn="tl">
                    <a:srgbClr val="C0C0C0"/>
                  </a:outerShdw>
                </a:effectLst>
              </a:rPr>
              <a:t>, </a:t>
            </a:r>
          </a:p>
          <a:p>
            <a:pPr eaLnBrk="1" fontAlgn="auto" hangingPunct="1">
              <a:spcAft>
                <a:spcPts val="0"/>
              </a:spcAft>
              <a:buFont typeface="Arial" panose="020B0604020202020204" pitchFamily="34" charset="0"/>
              <a:buNone/>
              <a:defRPr/>
            </a:pPr>
            <a:r>
              <a:rPr lang="en-US" sz="2800" b="1" dirty="0">
                <a:effectLst>
                  <a:outerShdw blurRad="38100" dist="38100" dir="2700000" algn="tl">
                    <a:srgbClr val="C0C0C0"/>
                  </a:outerShdw>
                </a:effectLst>
              </a:rPr>
              <a:t>Tunica adventitia</a:t>
            </a:r>
            <a:r>
              <a:rPr lang="en-US" sz="2800" dirty="0">
                <a:effectLst>
                  <a:outerShdw blurRad="38100" dist="38100" dir="2700000" algn="tl">
                    <a:srgbClr val="C0C0C0"/>
                  </a:outerShdw>
                </a:effectLst>
              </a:rPr>
              <a:t>: made by  </a:t>
            </a:r>
            <a:r>
              <a:rPr lang="en-US" sz="2800" dirty="0" err="1">
                <a:effectLst>
                  <a:outerShdw blurRad="38100" dist="38100" dir="2700000" algn="tl">
                    <a:srgbClr val="C0C0C0"/>
                  </a:outerShdw>
                </a:effectLst>
              </a:rPr>
              <a:t>Mucoid</a:t>
            </a:r>
            <a:r>
              <a:rPr lang="en-US" sz="2800" dirty="0">
                <a:effectLst>
                  <a:outerShdw blurRad="38100" dist="38100" dir="2700000" algn="tl">
                    <a:srgbClr val="C0C0C0"/>
                  </a:outerShdw>
                </a:effectLst>
              </a:rPr>
              <a:t> CT</a:t>
            </a:r>
            <a:endParaRPr lang="en-US" sz="2800" dirty="0"/>
          </a:p>
          <a:p>
            <a:pPr marL="514350" indent="-514350" eaLnBrk="1" fontAlgn="auto" hangingPunct="1">
              <a:lnSpc>
                <a:spcPct val="90000"/>
              </a:lnSpc>
              <a:spcAft>
                <a:spcPts val="0"/>
              </a:spcAft>
              <a:buFont typeface="Arial" panose="020B0604020202020204" pitchFamily="34" charset="0"/>
              <a:buNone/>
              <a:defRPr/>
            </a:pPr>
            <a:endParaRPr lang="en-US" sz="2800" b="1" u="sng" dirty="0">
              <a:solidFill>
                <a:srgbClr val="FF0000"/>
              </a:solidFill>
            </a:endParaRPr>
          </a:p>
        </p:txBody>
      </p:sp>
      <p:pic>
        <p:nvPicPr>
          <p:cNvPr id="14343" name="Picture 5" descr="placental-artery"/>
          <p:cNvPicPr>
            <a:picLocks noChangeAspect="1" noChangeArrowheads="1"/>
          </p:cNvPicPr>
          <p:nvPr/>
        </p:nvPicPr>
        <p:blipFill>
          <a:blip r:embed="rId2">
            <a:extLst>
              <a:ext uri="{28A0092B-C50C-407E-A947-70E740481C1C}">
                <a14:useLocalDpi xmlns:a14="http://schemas.microsoft.com/office/drawing/2010/main" val="0"/>
              </a:ext>
            </a:extLst>
          </a:blip>
          <a:srcRect b="7906"/>
          <a:stretch>
            <a:fillRect/>
          </a:stretch>
        </p:blipFill>
        <p:spPr bwMode="auto">
          <a:xfrm>
            <a:off x="6444209" y="3466060"/>
            <a:ext cx="2629942" cy="25504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44" name="TextBox 10"/>
          <p:cNvSpPr txBox="1">
            <a:spLocks noChangeArrowheads="1"/>
          </p:cNvSpPr>
          <p:nvPr/>
        </p:nvSpPr>
        <p:spPr bwMode="auto">
          <a:xfrm>
            <a:off x="6964363" y="6229052"/>
            <a:ext cx="1711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dirty="0"/>
              <a:t>Umbilical artery</a:t>
            </a:r>
            <a:endParaRPr lang="ar-JO" altLang="en-US" b="1" dirty="0"/>
          </a:p>
        </p:txBody>
      </p:sp>
      <p:grpSp>
        <p:nvGrpSpPr>
          <p:cNvPr id="5" name="Group 4">
            <a:extLst>
              <a:ext uri="{FF2B5EF4-FFF2-40B4-BE49-F238E27FC236}">
                <a16:creationId xmlns:a16="http://schemas.microsoft.com/office/drawing/2014/main" id="{06D47604-79F7-4B5C-8F3C-AA34849358F8}"/>
              </a:ext>
            </a:extLst>
          </p:cNvPr>
          <p:cNvGrpSpPr/>
          <p:nvPr/>
        </p:nvGrpSpPr>
        <p:grpSpPr>
          <a:xfrm>
            <a:off x="6444208" y="764704"/>
            <a:ext cx="2486025" cy="2485678"/>
            <a:chOff x="6444208" y="764704"/>
            <a:chExt cx="2486025" cy="2485678"/>
          </a:xfrm>
        </p:grpSpPr>
        <p:pic>
          <p:nvPicPr>
            <p:cNvPr id="1026" name="Picture 2" descr="I Heart Histo on Twitter: &quot;👂O is for Organ of Corti🐚 The epithelium that  spirals thru your cochlear in the scala media It sits on a basilar memb &amp;  contains a row">
              <a:extLst>
                <a:ext uri="{FF2B5EF4-FFF2-40B4-BE49-F238E27FC236}">
                  <a16:creationId xmlns:a16="http://schemas.microsoft.com/office/drawing/2014/main" id="{504243DC-F874-476D-92EC-F554ACD7DA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764704"/>
              <a:ext cx="2486025" cy="24856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5C14433-4C0D-4FB8-91FB-DBA1ECB26847}"/>
                </a:ext>
              </a:extLst>
            </p:cNvPr>
            <p:cNvSpPr/>
            <p:nvPr/>
          </p:nvSpPr>
          <p:spPr>
            <a:xfrm>
              <a:off x="7490073" y="1196752"/>
              <a:ext cx="432048" cy="14401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5522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8532" y="253157"/>
            <a:ext cx="4824536" cy="6604843"/>
          </a:xfrm>
        </p:spPr>
        <p:txBody>
          <a:bodyPr/>
          <a:lstStyle/>
          <a:p>
            <a:pPr marL="0" indent="0">
              <a:buNone/>
            </a:pPr>
            <a:r>
              <a:rPr lang="en-US" sz="2800" b="1" u="sng" dirty="0">
                <a:solidFill>
                  <a:srgbClr val="FF0000"/>
                </a:solidFill>
              </a:rPr>
              <a:t>3- Coronary artery:</a:t>
            </a:r>
          </a:p>
          <a:p>
            <a:pPr marL="0" indent="0">
              <a:buNone/>
            </a:pPr>
            <a:r>
              <a:rPr lang="en-US" sz="2800" dirty="0" smtClean="0">
                <a:solidFill>
                  <a:srgbClr val="FF0000"/>
                </a:solidFill>
              </a:rPr>
              <a:t>Tunica intima </a:t>
            </a:r>
            <a:r>
              <a:rPr lang="en-US" sz="2800" dirty="0" smtClean="0"/>
              <a:t>: shows </a:t>
            </a:r>
            <a:r>
              <a:rPr lang="en-US" sz="2800" dirty="0" err="1" smtClean="0"/>
              <a:t>musculo</a:t>
            </a:r>
            <a:r>
              <a:rPr lang="en-US" sz="2800" dirty="0" smtClean="0"/>
              <a:t>-elastic cushions that may contribute to development of atherosclerosis</a:t>
            </a:r>
          </a:p>
          <a:p>
            <a:pPr marL="0" indent="0">
              <a:buNone/>
            </a:pPr>
            <a:endParaRPr lang="en-US" sz="2800" dirty="0" smtClean="0"/>
          </a:p>
          <a:p>
            <a:pPr marL="0" indent="0">
              <a:buNone/>
            </a:pPr>
            <a:r>
              <a:rPr lang="en-US" sz="2800" dirty="0" smtClean="0">
                <a:solidFill>
                  <a:srgbClr val="FF0000"/>
                </a:solidFill>
              </a:rPr>
              <a:t>Tunica media</a:t>
            </a:r>
            <a:r>
              <a:rPr lang="en-US" sz="2800" dirty="0" smtClean="0"/>
              <a:t>: thicker compare to other muscular arteries of same size</a:t>
            </a:r>
          </a:p>
          <a:p>
            <a:pPr marL="0" indent="0">
              <a:buNone/>
            </a:pPr>
            <a:r>
              <a:rPr lang="en-US" sz="2800" dirty="0" smtClean="0"/>
              <a:t>(helps with its bending course)</a:t>
            </a:r>
          </a:p>
          <a:p>
            <a:pPr marL="0" indent="0">
              <a:buNone/>
            </a:pPr>
            <a:endParaRPr lang="en-US" sz="2800" dirty="0" smtClean="0"/>
          </a:p>
          <a:p>
            <a:pPr marL="0" indent="0">
              <a:buNone/>
            </a:pPr>
            <a:r>
              <a:rPr lang="en-US" sz="2800" dirty="0" smtClean="0">
                <a:solidFill>
                  <a:srgbClr val="FF0000"/>
                </a:solidFill>
              </a:rPr>
              <a:t>Tunica adventitia</a:t>
            </a:r>
            <a:r>
              <a:rPr lang="en-US" sz="2800" dirty="0" smtClean="0"/>
              <a:t>: high collagen to elastic ratio which reflects high tensile</a:t>
            </a:r>
            <a:endParaRPr lang="en-US" sz="2800" dirty="0"/>
          </a:p>
        </p:txBody>
      </p:sp>
      <p:sp>
        <p:nvSpPr>
          <p:cNvPr id="4" name="Footer Placeholder 3"/>
          <p:cNvSpPr>
            <a:spLocks noGrp="1"/>
          </p:cNvSpPr>
          <p:nvPr>
            <p:ph type="ftr" sz="quarter" idx="11"/>
          </p:nvPr>
        </p:nvSpPr>
        <p:spPr/>
        <p:txBody>
          <a:bodyPr/>
          <a:lstStyle/>
          <a:p>
            <a:pPr>
              <a:defRPr/>
            </a:pPr>
            <a:r>
              <a:rPr lang="es-ES" smtClean="0"/>
              <a:t>Professor Dr. Hala El-mazar </a:t>
            </a:r>
            <a:endParaRPr lang="en-US" dirty="0"/>
          </a:p>
        </p:txBody>
      </p:sp>
      <p:sp>
        <p:nvSpPr>
          <p:cNvPr id="5" name="Slide Number Placeholder 4"/>
          <p:cNvSpPr>
            <a:spLocks noGrp="1"/>
          </p:cNvSpPr>
          <p:nvPr>
            <p:ph type="sldNum" sz="quarter" idx="12"/>
          </p:nvPr>
        </p:nvSpPr>
        <p:spPr/>
        <p:txBody>
          <a:bodyPr/>
          <a:lstStyle/>
          <a:p>
            <a:pPr>
              <a:defRPr/>
            </a:pPr>
            <a:fld id="{638ED052-0F8C-4610-8609-D1DB2679C0CB}" type="slidenum">
              <a:rPr lang="en-US" altLang="en-US" smtClean="0"/>
              <a:pPr>
                <a:defRPr/>
              </a:pPr>
              <a:t>18</a:t>
            </a:fld>
            <a:endParaRPr lang="en-US" altLang="en-US"/>
          </a:p>
        </p:txBody>
      </p:sp>
      <p:pic>
        <p:nvPicPr>
          <p:cNvPr id="1026" name="Picture 2" descr="Coronary Arteries | The Texas Heart Institute"/>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141627" y="404664"/>
            <a:ext cx="3678845" cy="3240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Histological cross-section of a healthy swine coronary artery (proximal...  | Download Scientific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1628" y="3962747"/>
            <a:ext cx="3678844" cy="25625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558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6"/>
          <p:cNvSpPr>
            <a:spLocks noGrp="1"/>
          </p:cNvSpPr>
          <p:nvPr>
            <p:ph type="title"/>
          </p:nvPr>
        </p:nvSpPr>
        <p:spPr>
          <a:xfrm>
            <a:off x="457200" y="44450"/>
            <a:ext cx="8229600" cy="863600"/>
          </a:xfrm>
        </p:spPr>
        <p:txBody>
          <a:bodyPr/>
          <a:lstStyle/>
          <a:p>
            <a:pPr eaLnBrk="1" hangingPunct="1"/>
            <a:r>
              <a:rPr lang="en-US" altLang="en-US" sz="3200" b="1" u="sng"/>
              <a:t>Arterioles </a:t>
            </a:r>
            <a:r>
              <a:rPr lang="en-US" altLang="en-US" sz="3200" u="sng"/>
              <a:t>(10- 100 µm)</a:t>
            </a:r>
          </a:p>
        </p:txBody>
      </p:sp>
      <p:sp>
        <p:nvSpPr>
          <p:cNvPr id="19459" name="Content Placeholder 7"/>
          <p:cNvSpPr>
            <a:spLocks noGrp="1"/>
          </p:cNvSpPr>
          <p:nvPr>
            <p:ph idx="1"/>
          </p:nvPr>
        </p:nvSpPr>
        <p:spPr>
          <a:xfrm>
            <a:off x="250825" y="908050"/>
            <a:ext cx="8642350" cy="5949950"/>
          </a:xfrm>
        </p:spPr>
        <p:txBody>
          <a:bodyPr/>
          <a:lstStyle/>
          <a:p>
            <a:pPr marL="0" indent="0" eaLnBrk="1" hangingPunct="1">
              <a:buFont typeface="Arial" charset="0"/>
              <a:buNone/>
            </a:pPr>
            <a:r>
              <a:rPr lang="en-US" altLang="en-US" sz="2800" dirty="0"/>
              <a:t>Responsible for </a:t>
            </a:r>
            <a:r>
              <a:rPr lang="en-US" altLang="en-US" sz="2800" b="1" dirty="0"/>
              <a:t>peripheral resistance </a:t>
            </a:r>
            <a:r>
              <a:rPr lang="en-US" altLang="en-US" sz="2800" dirty="0"/>
              <a:t>of blood vessels</a:t>
            </a:r>
          </a:p>
          <a:p>
            <a:pPr marL="0" indent="0" eaLnBrk="1" hangingPunct="1">
              <a:buFont typeface="Arial" charset="0"/>
              <a:buNone/>
            </a:pPr>
            <a:r>
              <a:rPr lang="en-US" altLang="en-US" sz="2800" u="sng" dirty="0"/>
              <a:t>Control blood flow into capillaries </a:t>
            </a:r>
            <a:endParaRPr lang="en-US" altLang="en-US" sz="2800" u="sng" dirty="0">
              <a:solidFill>
                <a:srgbClr val="FF0000"/>
              </a:solidFill>
            </a:endParaRPr>
          </a:p>
          <a:p>
            <a:pPr marL="0" indent="0" eaLnBrk="1" hangingPunct="1">
              <a:buFont typeface="Arial" charset="0"/>
              <a:buNone/>
            </a:pPr>
            <a:endParaRPr lang="en-US" altLang="en-US" sz="2800" u="sng" dirty="0" smtClean="0">
              <a:solidFill>
                <a:srgbClr val="FF0000"/>
              </a:solidFill>
            </a:endParaRPr>
          </a:p>
          <a:p>
            <a:pPr marL="0" indent="0" eaLnBrk="1" hangingPunct="1">
              <a:buFont typeface="Arial" charset="0"/>
              <a:buNone/>
            </a:pPr>
            <a:r>
              <a:rPr lang="en-US" altLang="en-US" sz="2800" u="sng" dirty="0" smtClean="0">
                <a:solidFill>
                  <a:srgbClr val="FF0000"/>
                </a:solidFill>
              </a:rPr>
              <a:t>Tunica </a:t>
            </a:r>
            <a:r>
              <a:rPr lang="en-US" altLang="en-US" sz="2800" u="sng" dirty="0">
                <a:solidFill>
                  <a:srgbClr val="FF0000"/>
                </a:solidFill>
              </a:rPr>
              <a:t>intima</a:t>
            </a:r>
            <a:r>
              <a:rPr lang="en-US" altLang="en-US" sz="2800" dirty="0"/>
              <a:t>: thin with thin IEL  </a:t>
            </a:r>
          </a:p>
          <a:p>
            <a:pPr marL="0" indent="0" eaLnBrk="1" hangingPunct="1">
              <a:buFont typeface="Arial" charset="0"/>
              <a:buNone/>
            </a:pPr>
            <a:r>
              <a:rPr lang="en-US" altLang="en-US" sz="2800" dirty="0"/>
              <a:t>(IEL gradually </a:t>
            </a:r>
            <a:r>
              <a:rPr lang="en-US" altLang="en-US" sz="2800" dirty="0" smtClean="0"/>
              <a:t> </a:t>
            </a:r>
            <a:r>
              <a:rPr lang="en-US" altLang="en-US" sz="2800" u="sng" dirty="0" smtClean="0"/>
              <a:t>disappear </a:t>
            </a:r>
            <a:r>
              <a:rPr lang="en-US" altLang="en-US" sz="2800" u="sng" dirty="0"/>
              <a:t>in small </a:t>
            </a:r>
          </a:p>
          <a:p>
            <a:pPr marL="0" indent="0" eaLnBrk="1" hangingPunct="1">
              <a:buFont typeface="Arial" charset="0"/>
              <a:buNone/>
            </a:pPr>
            <a:r>
              <a:rPr lang="en-US" altLang="en-US" sz="2800" u="sng" dirty="0"/>
              <a:t> arterioles)</a:t>
            </a:r>
          </a:p>
          <a:p>
            <a:pPr marL="0" indent="0" eaLnBrk="1" hangingPunct="1">
              <a:buFont typeface="Arial" charset="0"/>
              <a:buNone/>
            </a:pPr>
            <a:endParaRPr lang="en-US" altLang="en-US" sz="2800" u="sng" dirty="0">
              <a:solidFill>
                <a:srgbClr val="FF0000"/>
              </a:solidFill>
            </a:endParaRPr>
          </a:p>
          <a:p>
            <a:pPr marL="0" indent="0" eaLnBrk="1" hangingPunct="1">
              <a:buFont typeface="Arial" charset="0"/>
              <a:buNone/>
            </a:pPr>
            <a:r>
              <a:rPr lang="en-US" altLang="en-US" sz="2800" u="sng" dirty="0">
                <a:solidFill>
                  <a:srgbClr val="FF0000"/>
                </a:solidFill>
              </a:rPr>
              <a:t>Tunica media</a:t>
            </a:r>
            <a:r>
              <a:rPr lang="en-US" altLang="en-US" sz="2800" dirty="0"/>
              <a:t>: 1 or 2 layers of smooth m. </a:t>
            </a:r>
          </a:p>
          <a:p>
            <a:pPr marL="0" indent="0" eaLnBrk="1" hangingPunct="1">
              <a:buFont typeface="Arial" charset="0"/>
              <a:buNone/>
            </a:pPr>
            <a:r>
              <a:rPr lang="en-US" altLang="en-US" sz="2800" dirty="0"/>
              <a:t>(gradually disappear &amp; replaced </a:t>
            </a:r>
          </a:p>
          <a:p>
            <a:pPr marL="0" indent="0" eaLnBrk="1" hangingPunct="1">
              <a:buFont typeface="Arial" charset="0"/>
              <a:buNone/>
            </a:pPr>
            <a:r>
              <a:rPr lang="en-US" altLang="en-US" sz="2800" dirty="0"/>
              <a:t>by pericytes in capillaries</a:t>
            </a:r>
            <a:endParaRPr lang="en-US" altLang="en-US" sz="2800" u="sng" dirty="0">
              <a:solidFill>
                <a:srgbClr val="FF0000"/>
              </a:solidFill>
            </a:endParaRPr>
          </a:p>
          <a:p>
            <a:pPr marL="0" indent="0" eaLnBrk="1" hangingPunct="1">
              <a:buFont typeface="Arial" charset="0"/>
              <a:buNone/>
            </a:pPr>
            <a:r>
              <a:rPr lang="en-US" altLang="en-US" sz="2800" u="sng" dirty="0">
                <a:solidFill>
                  <a:srgbClr val="FF0000"/>
                </a:solidFill>
              </a:rPr>
              <a:t>Tunica adventitia  </a:t>
            </a:r>
            <a:r>
              <a:rPr lang="en-US" altLang="en-US" sz="2800" dirty="0"/>
              <a:t>:  very thin</a:t>
            </a:r>
          </a:p>
          <a:p>
            <a:pPr marL="0" indent="0" eaLnBrk="1" hangingPunct="1">
              <a:buFont typeface="Arial" charset="0"/>
              <a:buNone/>
            </a:pPr>
            <a:endParaRPr lang="en-US" altLang="en-US" sz="2800" dirty="0"/>
          </a:p>
        </p:txBody>
      </p:sp>
      <p:sp>
        <p:nvSpPr>
          <p:cNvPr id="1946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FF0DD99C-0F6A-4C5A-A6BA-DA0F78FD0325}" type="slidenum">
              <a:rPr lang="en-US" altLang="en-US" smtClean="0">
                <a:solidFill>
                  <a:srgbClr val="898989"/>
                </a:solidFill>
              </a:rPr>
              <a:pPr/>
              <a:t>19</a:t>
            </a:fld>
            <a:endParaRPr lang="en-US" altLang="en-US">
              <a:solidFill>
                <a:srgbClr val="898989"/>
              </a:solidFill>
            </a:endParaRPr>
          </a:p>
        </p:txBody>
      </p:sp>
      <p:pic>
        <p:nvPicPr>
          <p:cNvPr id="19461" name="Picture 8" descr="Fig 1.3 - Cross section of an arteriole 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550" y="3541713"/>
            <a:ext cx="2857500"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2" name="AutoShape 2" descr="Structure of Arterioles With Light Micrograph of an Arteriole In Transverse Sectio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pic>
        <p:nvPicPr>
          <p:cNvPr id="194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412875"/>
            <a:ext cx="3025775" cy="1871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pPr>
              <a:defRPr/>
            </a:pPr>
            <a:r>
              <a:rPr lang="es-ES" smtClean="0"/>
              <a:t>Professor Dr. Hala El-mazar </a:t>
            </a:r>
            <a:endParaRPr lang="en-US" dirty="0"/>
          </a:p>
        </p:txBody>
      </p:sp>
    </p:spTree>
    <p:extLst>
      <p:ext uri="{BB962C8B-B14F-4D97-AF65-F5344CB8AC3E}">
        <p14:creationId xmlns:p14="http://schemas.microsoft.com/office/powerpoint/2010/main" val="20236184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629521980"/>
              </p:ext>
            </p:extLst>
          </p:nvPr>
        </p:nvGraphicFramePr>
        <p:xfrm>
          <a:off x="457200" y="404664"/>
          <a:ext cx="8229600"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p:cNvSpPr>
            <a:spLocks noGrp="1"/>
          </p:cNvSpPr>
          <p:nvPr>
            <p:ph type="ftr" sz="quarter" idx="11"/>
          </p:nvPr>
        </p:nvSpPr>
        <p:spPr/>
        <p:txBody>
          <a:bodyPr/>
          <a:lstStyle/>
          <a:p>
            <a:pPr>
              <a:defRPr/>
            </a:pPr>
            <a:r>
              <a:rPr lang="es-ES" smtClean="0"/>
              <a:t>Professor Dr. Hala El-mazar </a:t>
            </a:r>
            <a:endParaRPr lang="en-US" dirty="0"/>
          </a:p>
        </p:txBody>
      </p:sp>
      <p:sp>
        <p:nvSpPr>
          <p:cNvPr id="5" name="Slide Number Placeholder 4"/>
          <p:cNvSpPr>
            <a:spLocks noGrp="1"/>
          </p:cNvSpPr>
          <p:nvPr>
            <p:ph type="sldNum" sz="quarter" idx="12"/>
          </p:nvPr>
        </p:nvSpPr>
        <p:spPr/>
        <p:txBody>
          <a:bodyPr/>
          <a:lstStyle/>
          <a:p>
            <a:pPr>
              <a:defRPr/>
            </a:pPr>
            <a:fld id="{638ED052-0F8C-4610-8609-D1DB2679C0CB}" type="slidenum">
              <a:rPr lang="en-US" altLang="en-US" smtClean="0"/>
              <a:pPr>
                <a:defRPr/>
              </a:pPr>
              <a:t>2</a:t>
            </a:fld>
            <a:endParaRPr lang="en-US" altLang="en-US"/>
          </a:p>
        </p:txBody>
      </p:sp>
      <p:pic>
        <p:nvPicPr>
          <p:cNvPr id="7" name="Picture 16" descr="13_04b"/>
          <p:cNvPicPr>
            <a:picLocks noChangeAspect="1" noChangeArrowheads="1"/>
          </p:cNvPicPr>
          <p:nvPr/>
        </p:nvPicPr>
        <p:blipFill>
          <a:blip r:embed="rId7">
            <a:extLst>
              <a:ext uri="{28A0092B-C50C-407E-A947-70E740481C1C}">
                <a14:useLocalDpi xmlns:a14="http://schemas.microsoft.com/office/drawing/2010/main" val="0"/>
              </a:ext>
            </a:extLst>
          </a:blip>
          <a:srcRect t="3000"/>
          <a:stretch>
            <a:fillRect/>
          </a:stretch>
        </p:blipFill>
        <p:spPr bwMode="auto">
          <a:xfrm>
            <a:off x="1432768" y="2132856"/>
            <a:ext cx="1843088" cy="1785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1" descr="http://3.bp.blogspot.com/-wwvRAlHXN_M/TuW42fz_59I/AAAAAAAAALM/H_lcrKbivFk/s1600/edema+n+lymph+flow.png"/>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84118" y="2132856"/>
            <a:ext cx="2000250" cy="1857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63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s-ES" smtClean="0"/>
              <a:t>Professor Dr. Hala El-mazar </a:t>
            </a:r>
            <a:endParaRPr lang="en-US" dirty="0"/>
          </a:p>
        </p:txBody>
      </p:sp>
      <p:sp>
        <p:nvSpPr>
          <p:cNvPr id="2048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6D5D9011-3052-4F9E-A5DC-1A2CF20F02E1}" type="slidenum">
              <a:rPr lang="en-US" altLang="en-US" smtClean="0">
                <a:solidFill>
                  <a:srgbClr val="898989"/>
                </a:solidFill>
              </a:rPr>
              <a:pPr/>
              <a:t>20</a:t>
            </a:fld>
            <a:endParaRPr lang="en-US" altLang="en-US">
              <a:solidFill>
                <a:srgbClr val="898989"/>
              </a:solidFill>
            </a:endParaRPr>
          </a:p>
        </p:txBody>
      </p:sp>
      <p:pic>
        <p:nvPicPr>
          <p:cNvPr id="20484" name="Picture 2" descr="https://cnx.org/resources/f0a964f91ecd3ef9cf0f0323f66d5d266f9d71b9/2103_Muscular_and_Elastic_Artery_Arteri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65174"/>
            <a:ext cx="8569325" cy="43920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5" name="TextBox 5"/>
          <p:cNvSpPr txBox="1">
            <a:spLocks noChangeArrowheads="1"/>
          </p:cNvSpPr>
          <p:nvPr/>
        </p:nvSpPr>
        <p:spPr bwMode="auto">
          <a:xfrm>
            <a:off x="1619250" y="5301208"/>
            <a:ext cx="5689600" cy="830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dirty="0"/>
              <a:t>Arterioles have muscular </a:t>
            </a:r>
            <a:r>
              <a:rPr lang="en-US" altLang="en-US" sz="2400" dirty="0" smtClean="0"/>
              <a:t>walls formed of  </a:t>
            </a:r>
            <a:r>
              <a:rPr lang="en-US" altLang="en-US" sz="2400" dirty="0"/>
              <a:t>only 1 or 2 layers of smooth muscle</a:t>
            </a:r>
          </a:p>
        </p:txBody>
      </p:sp>
    </p:spTree>
    <p:extLst>
      <p:ext uri="{BB962C8B-B14F-4D97-AF65-F5344CB8AC3E}">
        <p14:creationId xmlns:p14="http://schemas.microsoft.com/office/powerpoint/2010/main" val="33417628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5888"/>
            <a:ext cx="8229600" cy="865187"/>
          </a:xfrm>
        </p:spPr>
        <p:txBody>
          <a:bodyPr rtlCol="0">
            <a:normAutofit fontScale="90000"/>
          </a:bodyPr>
          <a:lstStyle/>
          <a:p>
            <a:pPr eaLnBrk="1" fontAlgn="auto" hangingPunct="1">
              <a:spcAft>
                <a:spcPts val="0"/>
              </a:spcAft>
              <a:defRPr/>
            </a:pPr>
            <a:r>
              <a:rPr lang="en-US" sz="3200" b="1" u="sng" dirty="0" err="1"/>
              <a:t>Metarterioles</a:t>
            </a:r>
            <a:r>
              <a:rPr lang="en-US" sz="3200" b="1" u="sng" dirty="0"/>
              <a:t> (arterial capillaries)</a:t>
            </a:r>
            <a:br>
              <a:rPr lang="en-US" sz="3200" b="1" u="sng" dirty="0"/>
            </a:br>
            <a:endParaRPr lang="en-US" sz="3200" b="1" u="sng" dirty="0"/>
          </a:p>
        </p:txBody>
      </p:sp>
      <p:sp>
        <p:nvSpPr>
          <p:cNvPr id="7" name="Content Placeholder 6"/>
          <p:cNvSpPr>
            <a:spLocks noGrp="1"/>
          </p:cNvSpPr>
          <p:nvPr>
            <p:ph idx="1"/>
          </p:nvPr>
        </p:nvSpPr>
        <p:spPr>
          <a:xfrm>
            <a:off x="179512" y="620713"/>
            <a:ext cx="8856984" cy="6237287"/>
          </a:xfrm>
        </p:spPr>
        <p:txBody>
          <a:bodyPr rtlCol="0">
            <a:normAutofit/>
          </a:bodyPr>
          <a:lstStyle/>
          <a:p>
            <a:pPr eaLnBrk="1" fontAlgn="auto" hangingPunct="1">
              <a:spcAft>
                <a:spcPts val="0"/>
              </a:spcAft>
              <a:buFont typeface="Arial" panose="020B0604020202020204" pitchFamily="34" charset="0"/>
              <a:buChar char="•"/>
              <a:defRPr/>
            </a:pPr>
            <a:r>
              <a:rPr lang="en-US" sz="2800" dirty="0"/>
              <a:t>short micro vessels (8- 10 µm)  that links terminal arterioles to capillaries</a:t>
            </a:r>
          </a:p>
          <a:p>
            <a:pPr eaLnBrk="1" fontAlgn="auto" hangingPunct="1">
              <a:spcAft>
                <a:spcPts val="0"/>
              </a:spcAft>
              <a:buFont typeface="Arial" panose="020B0604020202020204" pitchFamily="34" charset="0"/>
              <a:buChar char="•"/>
              <a:defRPr/>
            </a:pPr>
            <a:endParaRPr lang="en-US" sz="2800" dirty="0"/>
          </a:p>
          <a:p>
            <a:pPr eaLnBrk="1" fontAlgn="auto" hangingPunct="1">
              <a:spcAft>
                <a:spcPts val="0"/>
              </a:spcAft>
              <a:buFont typeface="Arial" panose="020B0604020202020204" pitchFamily="34" charset="0"/>
              <a:buChar char="•"/>
              <a:defRPr/>
            </a:pPr>
            <a:r>
              <a:rPr lang="en-US" sz="2800" dirty="0"/>
              <a:t>Instead of continues tunica media they have individual muscle cells placed short distance apart.</a:t>
            </a:r>
          </a:p>
          <a:p>
            <a:pPr eaLnBrk="1" fontAlgn="auto" hangingPunct="1">
              <a:spcAft>
                <a:spcPts val="0"/>
              </a:spcAft>
              <a:buFont typeface="Arial" panose="020B0604020202020204" pitchFamily="34" charset="0"/>
              <a:buChar char="•"/>
              <a:defRPr/>
            </a:pPr>
            <a:endParaRPr lang="en-US" sz="2800" dirty="0"/>
          </a:p>
          <a:p>
            <a:pPr eaLnBrk="1" fontAlgn="auto" hangingPunct="1">
              <a:spcAft>
                <a:spcPts val="0"/>
              </a:spcAft>
              <a:buFont typeface="Arial" panose="020B0604020202020204" pitchFamily="34" charset="0"/>
              <a:buChar char="•"/>
              <a:defRPr/>
            </a:pPr>
            <a:r>
              <a:rPr lang="en-US" sz="2800" dirty="0"/>
              <a:t>Form </a:t>
            </a:r>
            <a:r>
              <a:rPr lang="en-US" sz="2800" b="1" dirty="0"/>
              <a:t>pre-capillary sphincters</a:t>
            </a:r>
          </a:p>
          <a:p>
            <a:pPr marL="0" indent="0" eaLnBrk="1" fontAlgn="auto" hangingPunct="1">
              <a:spcAft>
                <a:spcPts val="0"/>
              </a:spcAft>
              <a:buNone/>
              <a:defRPr/>
            </a:pPr>
            <a:r>
              <a:rPr lang="en-US" sz="2800" b="1" dirty="0"/>
              <a:t>   </a:t>
            </a:r>
            <a:r>
              <a:rPr lang="en-US" sz="2800" dirty="0"/>
              <a:t> rings of smooth </a:t>
            </a:r>
            <a:r>
              <a:rPr lang="en-US" sz="2800" dirty="0" err="1"/>
              <a:t>ms</a:t>
            </a:r>
            <a:r>
              <a:rPr lang="en-US" sz="2800" dirty="0"/>
              <a:t> fibers </a:t>
            </a:r>
            <a:endParaRPr lang="en-US" sz="2800" b="1" dirty="0"/>
          </a:p>
          <a:p>
            <a:pPr marL="0" indent="0" eaLnBrk="1" fontAlgn="auto" hangingPunct="1">
              <a:spcAft>
                <a:spcPts val="0"/>
              </a:spcAft>
              <a:buFont typeface="Arial" panose="020B0604020202020204" pitchFamily="34" charset="0"/>
              <a:buNone/>
              <a:defRPr/>
            </a:pPr>
            <a:r>
              <a:rPr lang="en-US" sz="2800" dirty="0"/>
              <a:t>   at the entrance to capillaries, </a:t>
            </a:r>
          </a:p>
          <a:p>
            <a:pPr marL="0" indent="0" eaLnBrk="1" fontAlgn="auto" hangingPunct="1">
              <a:spcAft>
                <a:spcPts val="0"/>
              </a:spcAft>
              <a:buFont typeface="Arial" panose="020B0604020202020204" pitchFamily="34" charset="0"/>
              <a:buNone/>
              <a:defRPr/>
            </a:pPr>
            <a:r>
              <a:rPr lang="en-US" sz="2800" dirty="0"/>
              <a:t>    act as a valve to regulate </a:t>
            </a:r>
          </a:p>
          <a:p>
            <a:pPr marL="0" indent="0" eaLnBrk="1" fontAlgn="auto" hangingPunct="1">
              <a:spcAft>
                <a:spcPts val="0"/>
              </a:spcAft>
              <a:buFont typeface="Arial" panose="020B0604020202020204" pitchFamily="34" charset="0"/>
              <a:buNone/>
              <a:defRPr/>
            </a:pPr>
            <a:r>
              <a:rPr lang="en-US" sz="2800" dirty="0"/>
              <a:t>    blood flow into capillary</a:t>
            </a:r>
          </a:p>
          <a:p>
            <a:pPr marL="0" indent="0" eaLnBrk="1" fontAlgn="auto" hangingPunct="1">
              <a:spcAft>
                <a:spcPts val="0"/>
              </a:spcAft>
              <a:buFont typeface="Arial" panose="020B0604020202020204" pitchFamily="34" charset="0"/>
              <a:buNone/>
              <a:defRPr/>
            </a:pPr>
            <a:endParaRPr lang="en-US" sz="2800" dirty="0"/>
          </a:p>
        </p:txBody>
      </p:sp>
      <p:sp>
        <p:nvSpPr>
          <p:cNvPr id="2150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FDFD8E2E-2D42-4A09-9FDA-82FBF71F3DFF}" type="slidenum">
              <a:rPr lang="en-US" altLang="en-US" smtClean="0">
                <a:solidFill>
                  <a:srgbClr val="898989"/>
                </a:solidFill>
              </a:rPr>
              <a:pPr/>
              <a:t>21</a:t>
            </a:fld>
            <a:endParaRPr lang="en-US" altLang="en-US">
              <a:solidFill>
                <a:srgbClr val="898989"/>
              </a:solidFill>
            </a:endParaRPr>
          </a:p>
        </p:txBody>
      </p:sp>
      <p:sp>
        <p:nvSpPr>
          <p:cNvPr id="3" name="Footer Placeholder 2"/>
          <p:cNvSpPr>
            <a:spLocks noGrp="1"/>
          </p:cNvSpPr>
          <p:nvPr>
            <p:ph type="ftr" sz="quarter" idx="11"/>
          </p:nvPr>
        </p:nvSpPr>
        <p:spPr/>
        <p:txBody>
          <a:bodyPr/>
          <a:lstStyle/>
          <a:p>
            <a:pPr>
              <a:defRPr/>
            </a:pPr>
            <a:r>
              <a:rPr lang="es-ES" smtClean="0"/>
              <a:t>Professor Dr. Hala El-mazar </a:t>
            </a:r>
            <a:endParaRPr lang="en-US" dirty="0"/>
          </a:p>
        </p:txBody>
      </p:sp>
      <p:pic>
        <p:nvPicPr>
          <p:cNvPr id="10" name="Picture 2" descr="The Cardiovascular System II: The Blood Vessels 3 Flashcards | Quizlet"/>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1725"/>
          <a:stretch/>
        </p:blipFill>
        <p:spPr bwMode="auto">
          <a:xfrm>
            <a:off x="5004048" y="3140967"/>
            <a:ext cx="4032448" cy="35805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0559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DCDCB3FF-7BC5-45D7-B86B-55643389C1E7}" type="slidenum">
              <a:rPr lang="en-US" altLang="en-US" smtClean="0">
                <a:solidFill>
                  <a:srgbClr val="898989"/>
                </a:solidFill>
              </a:rPr>
              <a:pPr/>
              <a:t>22</a:t>
            </a:fld>
            <a:endParaRPr lang="en-US" altLang="en-US">
              <a:solidFill>
                <a:srgbClr val="898989"/>
              </a:solidFill>
            </a:endParaRPr>
          </a:p>
        </p:txBody>
      </p:sp>
      <p:sp>
        <p:nvSpPr>
          <p:cNvPr id="22531" name="Rectangle 6"/>
          <p:cNvSpPr>
            <a:spLocks noChangeArrowheads="1"/>
          </p:cNvSpPr>
          <p:nvPr/>
        </p:nvSpPr>
        <p:spPr bwMode="auto">
          <a:xfrm>
            <a:off x="468313" y="4400550"/>
            <a:ext cx="84248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1" hangingPunct="1">
              <a:buFont typeface="Arial" charset="0"/>
              <a:buChar char="•"/>
            </a:pPr>
            <a:r>
              <a:rPr lang="en-US" altLang="en-US" sz="2400" dirty="0"/>
              <a:t>When pre- capillary sphincter </a:t>
            </a:r>
            <a:r>
              <a:rPr lang="en-US" altLang="en-US" sz="2400" b="1" dirty="0"/>
              <a:t>relaxed</a:t>
            </a:r>
            <a:r>
              <a:rPr lang="en-US" altLang="en-US" sz="2400" dirty="0"/>
              <a:t> →blood flow through true </a:t>
            </a:r>
            <a:r>
              <a:rPr lang="en-US" altLang="en-US" sz="2400" dirty="0" smtClean="0"/>
              <a:t>capillaries → exchange </a:t>
            </a:r>
            <a:r>
              <a:rPr lang="en-US" altLang="en-US" sz="2400" dirty="0"/>
              <a:t>with tissue</a:t>
            </a:r>
          </a:p>
          <a:p>
            <a:pPr marL="342900" indent="-342900" eaLnBrk="1" hangingPunct="1">
              <a:buFont typeface="Arial" charset="0"/>
              <a:buChar char="•"/>
            </a:pPr>
            <a:endParaRPr lang="en-US" altLang="en-US" sz="2400" dirty="0"/>
          </a:p>
          <a:p>
            <a:pPr marL="342900" indent="-342900" eaLnBrk="1" hangingPunct="1">
              <a:buFont typeface="Arial" charset="0"/>
              <a:buChar char="•"/>
            </a:pPr>
            <a:r>
              <a:rPr lang="en-US" altLang="en-US" sz="2400" dirty="0"/>
              <a:t>When pre- capillary sphincter </a:t>
            </a:r>
            <a:r>
              <a:rPr lang="en-US" altLang="en-US" sz="2400" b="1" dirty="0"/>
              <a:t>contracted</a:t>
            </a:r>
            <a:r>
              <a:rPr lang="en-US" altLang="en-US" sz="2400" dirty="0"/>
              <a:t> blood flows through shunts and bypasses tissue cells </a:t>
            </a:r>
          </a:p>
        </p:txBody>
      </p:sp>
      <p:sp>
        <p:nvSpPr>
          <p:cNvPr id="3" name="Footer Placeholder 2"/>
          <p:cNvSpPr>
            <a:spLocks noGrp="1"/>
          </p:cNvSpPr>
          <p:nvPr>
            <p:ph type="ftr" sz="quarter" idx="11"/>
          </p:nvPr>
        </p:nvSpPr>
        <p:spPr/>
        <p:txBody>
          <a:bodyPr/>
          <a:lstStyle/>
          <a:p>
            <a:pPr>
              <a:defRPr/>
            </a:pPr>
            <a:r>
              <a:rPr lang="es-ES" smtClean="0"/>
              <a:t>Professor Dr. Hala El-mazar </a:t>
            </a:r>
            <a:endParaRPr lang="en-US" dirty="0"/>
          </a:p>
        </p:txBody>
      </p:sp>
      <p:pic>
        <p:nvPicPr>
          <p:cNvPr id="22533"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35150" y="333375"/>
            <a:ext cx="54737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2407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s-ES" smtClean="0"/>
              <a:t>Professor Dr. Hala El-mazar </a:t>
            </a:r>
            <a:endParaRPr lang="en-US" dirty="0"/>
          </a:p>
        </p:txBody>
      </p:sp>
      <p:sp>
        <p:nvSpPr>
          <p:cNvPr id="2355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05544A35-3C2E-43ED-AC96-46C5C0ED0CD7}" type="slidenum">
              <a:rPr lang="en-US" altLang="en-US" smtClean="0">
                <a:solidFill>
                  <a:srgbClr val="898989"/>
                </a:solidFill>
              </a:rPr>
              <a:pPr/>
              <a:t>23</a:t>
            </a:fld>
            <a:endParaRPr lang="en-US" altLang="en-US">
              <a:solidFill>
                <a:srgbClr val="898989"/>
              </a:solidFill>
            </a:endParaRPr>
          </a:p>
        </p:txBody>
      </p:sp>
      <p:pic>
        <p:nvPicPr>
          <p:cNvPr id="23556" name="Picture 2" descr="http://upload.wikimedia.org/wikipedia/commons/4/49/2105_Capillary_B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5950"/>
            <a:ext cx="7560568" cy="37971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7" name="TextBox 3"/>
          <p:cNvSpPr txBox="1">
            <a:spLocks noChangeArrowheads="1"/>
          </p:cNvSpPr>
          <p:nvPr/>
        </p:nvSpPr>
        <p:spPr bwMode="auto">
          <a:xfrm>
            <a:off x="395536" y="5229200"/>
            <a:ext cx="8507289" cy="1077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dirty="0"/>
              <a:t>Thoroughfare channel </a:t>
            </a:r>
            <a:r>
              <a:rPr lang="en-US" altLang="en-US" b="1" dirty="0"/>
              <a:t>= </a:t>
            </a:r>
            <a:r>
              <a:rPr lang="en-US" altLang="en-US" sz="2000" b="1" dirty="0"/>
              <a:t>the distal half of the metarteriole is called thoroughfare Channel which has no sphincters ( No smooth muscles) and receives blood from the capillary bed , becoming more like a venule </a:t>
            </a:r>
          </a:p>
        </p:txBody>
      </p:sp>
      <p:sp>
        <p:nvSpPr>
          <p:cNvPr id="7" name="Oval 6"/>
          <p:cNvSpPr/>
          <p:nvPr/>
        </p:nvSpPr>
        <p:spPr>
          <a:xfrm>
            <a:off x="7164388" y="1196752"/>
            <a:ext cx="1511300" cy="115093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9" name="Straight Arrow Connector 8"/>
          <p:cNvCxnSpPr>
            <a:cxnSpLocks/>
          </p:cNvCxnSpPr>
          <p:nvPr/>
        </p:nvCxnSpPr>
        <p:spPr>
          <a:xfrm flipH="1" flipV="1">
            <a:off x="6019800" y="1772816"/>
            <a:ext cx="1288504" cy="108012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3615CAE-4891-475E-8961-67F18C5F6C18}"/>
              </a:ext>
            </a:extLst>
          </p:cNvPr>
          <p:cNvSpPr txBox="1"/>
          <p:nvPr/>
        </p:nvSpPr>
        <p:spPr>
          <a:xfrm>
            <a:off x="179512" y="4069521"/>
            <a:ext cx="8892480" cy="1015663"/>
          </a:xfrm>
          <a:prstGeom prst="rect">
            <a:avLst/>
          </a:prstGeom>
          <a:noFill/>
          <a:ln>
            <a:solidFill>
              <a:schemeClr val="tx1"/>
            </a:solidFill>
          </a:ln>
        </p:spPr>
        <p:txBody>
          <a:bodyPr wrap="square" rtlCol="0">
            <a:spAutoFit/>
          </a:bodyPr>
          <a:lstStyle/>
          <a:p>
            <a:r>
              <a:rPr lang="en-US" sz="2000" b="1" dirty="0"/>
              <a:t>The smooth muscle of metarterioles and the precapillary sphincters contract and relax causing intermittent flow of blood in capillaries this is known as </a:t>
            </a:r>
            <a:r>
              <a:rPr lang="en-US" sz="2000" b="1" dirty="0">
                <a:solidFill>
                  <a:srgbClr val="FF0000"/>
                </a:solidFill>
              </a:rPr>
              <a:t>vasomotion</a:t>
            </a:r>
            <a:r>
              <a:rPr lang="en-US" sz="2000" b="1" dirty="0"/>
              <a:t>.</a:t>
            </a:r>
          </a:p>
          <a:p>
            <a:r>
              <a:rPr lang="en-US" sz="2000" b="1" dirty="0"/>
              <a:t>The osmotic pressure  (OP) of plasma proteins plays a role in that process</a:t>
            </a:r>
          </a:p>
        </p:txBody>
      </p:sp>
    </p:spTree>
    <p:extLst>
      <p:ext uri="{BB962C8B-B14F-4D97-AF65-F5344CB8AC3E}">
        <p14:creationId xmlns:p14="http://schemas.microsoft.com/office/powerpoint/2010/main" val="3940489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a:xfrm>
            <a:off x="457200" y="44450"/>
            <a:ext cx="8229600" cy="850900"/>
          </a:xfrm>
        </p:spPr>
        <p:txBody>
          <a:bodyPr/>
          <a:lstStyle/>
          <a:p>
            <a:pPr eaLnBrk="1" hangingPunct="1"/>
            <a:r>
              <a:rPr lang="en-US" altLang="en-US" sz="3200" b="1" u="sng" dirty="0"/>
              <a:t>Arterial sensory structures</a:t>
            </a:r>
          </a:p>
        </p:txBody>
      </p:sp>
      <p:sp>
        <p:nvSpPr>
          <p:cNvPr id="5" name="Content Placeholder 4"/>
          <p:cNvSpPr>
            <a:spLocks noGrp="1"/>
          </p:cNvSpPr>
          <p:nvPr>
            <p:ph idx="1"/>
          </p:nvPr>
        </p:nvSpPr>
        <p:spPr>
          <a:xfrm>
            <a:off x="107950" y="1196975"/>
            <a:ext cx="9036050" cy="5400675"/>
          </a:xfrm>
        </p:spPr>
        <p:txBody>
          <a:bodyPr rtlCol="0">
            <a:normAutofit fontScale="92500" lnSpcReduction="10000"/>
          </a:bodyPr>
          <a:lstStyle/>
          <a:p>
            <a:pPr marL="0" indent="0" eaLnBrk="1" fontAlgn="auto" hangingPunct="1">
              <a:spcAft>
                <a:spcPts val="0"/>
              </a:spcAft>
              <a:buFont typeface="Arial" panose="020B0604020202020204" pitchFamily="34" charset="0"/>
              <a:buNone/>
              <a:defRPr/>
            </a:pPr>
            <a:r>
              <a:rPr lang="en-US" sz="2800" b="1" u="sng" dirty="0">
                <a:solidFill>
                  <a:srgbClr val="FF0000"/>
                </a:solidFill>
              </a:rPr>
              <a:t>1- Carotid sinuses: </a:t>
            </a:r>
          </a:p>
          <a:p>
            <a:pPr eaLnBrk="1" fontAlgn="auto" hangingPunct="1">
              <a:spcAft>
                <a:spcPts val="0"/>
              </a:spcAft>
              <a:buFontTx/>
              <a:buChar char="-"/>
              <a:defRPr/>
            </a:pPr>
            <a:r>
              <a:rPr lang="en-US" sz="2800" b="1" dirty="0"/>
              <a:t>Dilatation in the wall </a:t>
            </a:r>
            <a:r>
              <a:rPr lang="en-US" sz="2800" b="1" u="sng" dirty="0"/>
              <a:t>internal carotid </a:t>
            </a:r>
            <a:r>
              <a:rPr lang="en-US" sz="2800" b="1" dirty="0"/>
              <a:t>arteries</a:t>
            </a:r>
          </a:p>
          <a:p>
            <a:pPr marL="0" indent="0" eaLnBrk="1" fontAlgn="auto" hangingPunct="1">
              <a:spcAft>
                <a:spcPts val="0"/>
              </a:spcAft>
              <a:buFont typeface="Arial" charset="0"/>
              <a:buNone/>
              <a:defRPr/>
            </a:pPr>
            <a:r>
              <a:rPr lang="en-US" sz="2800" b="1" dirty="0"/>
              <a:t>      and in </a:t>
            </a:r>
            <a:r>
              <a:rPr lang="en-US" sz="2800" b="1" u="sng" dirty="0"/>
              <a:t>Aortic arch</a:t>
            </a:r>
          </a:p>
          <a:p>
            <a:pPr eaLnBrk="1" fontAlgn="auto" hangingPunct="1">
              <a:spcAft>
                <a:spcPts val="0"/>
              </a:spcAft>
              <a:buFontTx/>
              <a:buChar char="-"/>
              <a:defRPr/>
            </a:pPr>
            <a:r>
              <a:rPr lang="en-US" sz="2800" b="1" dirty="0"/>
              <a:t>Contains </a:t>
            </a:r>
            <a:r>
              <a:rPr lang="en-US" sz="2800" b="1" u="sng" dirty="0">
                <a:solidFill>
                  <a:srgbClr val="FF0000"/>
                </a:solidFill>
              </a:rPr>
              <a:t>baroreceptors </a:t>
            </a:r>
            <a:r>
              <a:rPr lang="en-US" sz="2800" b="1" dirty="0"/>
              <a:t>which monitor</a:t>
            </a:r>
          </a:p>
          <a:p>
            <a:pPr marL="0" indent="0" eaLnBrk="1" fontAlgn="auto" hangingPunct="1">
              <a:spcAft>
                <a:spcPts val="0"/>
              </a:spcAft>
              <a:buFont typeface="Arial" panose="020B0604020202020204" pitchFamily="34" charset="0"/>
              <a:buNone/>
              <a:defRPr/>
            </a:pPr>
            <a:r>
              <a:rPr lang="en-US" sz="2800" b="1" dirty="0"/>
              <a:t>    Changes in blood pressure. </a:t>
            </a:r>
          </a:p>
          <a:p>
            <a:pPr marL="0" indent="0" eaLnBrk="1" fontAlgn="auto" hangingPunct="1">
              <a:spcAft>
                <a:spcPts val="0"/>
              </a:spcAft>
              <a:buFont typeface="Arial" panose="020B0604020202020204" pitchFamily="34" charset="0"/>
              <a:buNone/>
              <a:defRPr/>
            </a:pPr>
            <a:r>
              <a:rPr lang="en-US" sz="2800" b="1" dirty="0"/>
              <a:t>- The </a:t>
            </a:r>
            <a:r>
              <a:rPr lang="en-US" sz="2800" b="1" u="sng" dirty="0"/>
              <a:t>tunica media </a:t>
            </a:r>
            <a:r>
              <a:rPr lang="en-US" sz="2800" b="1" dirty="0"/>
              <a:t>of each carotid sinus is</a:t>
            </a:r>
          </a:p>
          <a:p>
            <a:pPr marL="0" indent="0" eaLnBrk="1" fontAlgn="auto" hangingPunct="1">
              <a:spcAft>
                <a:spcPts val="0"/>
              </a:spcAft>
              <a:buFont typeface="Arial" panose="020B0604020202020204" pitchFamily="34" charset="0"/>
              <a:buNone/>
              <a:defRPr/>
            </a:pPr>
            <a:r>
              <a:rPr lang="en-US" sz="2800" b="1" dirty="0"/>
              <a:t>   thinner allowing greater distension when</a:t>
            </a:r>
          </a:p>
          <a:p>
            <a:pPr marL="0" indent="0" eaLnBrk="1" fontAlgn="auto" hangingPunct="1">
              <a:spcAft>
                <a:spcPts val="0"/>
              </a:spcAft>
              <a:buFont typeface="Arial" panose="020B0604020202020204" pitchFamily="34" charset="0"/>
              <a:buNone/>
              <a:defRPr/>
            </a:pPr>
            <a:r>
              <a:rPr lang="en-US" sz="2800" b="1" dirty="0"/>
              <a:t>    bl. pressure rises </a:t>
            </a:r>
          </a:p>
          <a:p>
            <a:pPr eaLnBrk="1" fontAlgn="auto" hangingPunct="1">
              <a:spcAft>
                <a:spcPts val="0"/>
              </a:spcAft>
              <a:buFontTx/>
              <a:buChar char="-"/>
              <a:defRPr/>
            </a:pPr>
            <a:r>
              <a:rPr lang="en-US" sz="2800" b="1" dirty="0"/>
              <a:t>Sensory nerve endings from cranial n. </a:t>
            </a:r>
            <a:r>
              <a:rPr lang="en-US" sz="2800" b="1" u="sng" dirty="0">
                <a:solidFill>
                  <a:srgbClr val="FF0000"/>
                </a:solidFill>
              </a:rPr>
              <a:t>IX glossopharyngeal nerve </a:t>
            </a:r>
            <a:r>
              <a:rPr lang="en-US" sz="2800" b="1" dirty="0"/>
              <a:t>are embedded in the wall of the artery</a:t>
            </a:r>
          </a:p>
          <a:p>
            <a:pPr eaLnBrk="1" fontAlgn="auto" hangingPunct="1">
              <a:spcAft>
                <a:spcPts val="0"/>
              </a:spcAft>
              <a:buFontTx/>
              <a:buChar char="-"/>
              <a:defRPr/>
            </a:pPr>
            <a:r>
              <a:rPr lang="en-US" sz="2800" b="1" dirty="0"/>
              <a:t>Afferent n impulse → brain → trigger adjustment in  </a:t>
            </a:r>
          </a:p>
          <a:p>
            <a:pPr marL="0" indent="0" eaLnBrk="1" fontAlgn="auto" hangingPunct="1">
              <a:spcAft>
                <a:spcPts val="0"/>
              </a:spcAft>
              <a:buNone/>
              <a:defRPr/>
            </a:pPr>
            <a:r>
              <a:rPr lang="en-US" sz="2800" b="1" dirty="0"/>
              <a:t>     vasoconstriction →   blood pressure return to normal </a:t>
            </a:r>
          </a:p>
        </p:txBody>
      </p:sp>
      <p:sp>
        <p:nvSpPr>
          <p:cNvPr id="2" name="Footer Placeholder 1"/>
          <p:cNvSpPr>
            <a:spLocks noGrp="1"/>
          </p:cNvSpPr>
          <p:nvPr>
            <p:ph type="ftr" sz="quarter" idx="11"/>
          </p:nvPr>
        </p:nvSpPr>
        <p:spPr/>
        <p:txBody>
          <a:bodyPr/>
          <a:lstStyle/>
          <a:p>
            <a:pPr>
              <a:defRPr/>
            </a:pPr>
            <a:r>
              <a:rPr lang="es-ES" smtClean="0"/>
              <a:t>Professor Dr. Hala El-mazar </a:t>
            </a:r>
            <a:endParaRPr lang="en-US" dirty="0"/>
          </a:p>
        </p:txBody>
      </p:sp>
      <p:sp>
        <p:nvSpPr>
          <p:cNvPr id="16389"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6D3EA9D0-8A86-454B-B824-DF997E448D1F}" type="slidenum">
              <a:rPr lang="en-US" altLang="en-US" smtClean="0">
                <a:solidFill>
                  <a:srgbClr val="898989"/>
                </a:solidFill>
              </a:rPr>
              <a:pPr/>
              <a:t>24</a:t>
            </a:fld>
            <a:endParaRPr lang="en-US" altLang="en-US">
              <a:solidFill>
                <a:srgbClr val="898989"/>
              </a:solidFill>
            </a:endParaRPr>
          </a:p>
        </p:txBody>
      </p:sp>
      <p:pic>
        <p:nvPicPr>
          <p:cNvPr id="16390" name="Picture 4" descr="Image result for Carotid sinus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39" y="1196975"/>
            <a:ext cx="223237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6875463" y="2924175"/>
            <a:ext cx="792162" cy="64928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575" y="333375"/>
            <a:ext cx="8664575" cy="6264275"/>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sz="2800" b="1" u="sng" dirty="0">
                <a:solidFill>
                  <a:srgbClr val="FF0000"/>
                </a:solidFill>
              </a:rPr>
              <a:t>2- Carotid bodies:</a:t>
            </a:r>
            <a:endParaRPr lang="en-US" sz="2800" dirty="0">
              <a:solidFill>
                <a:srgbClr val="FF0000"/>
              </a:solidFill>
            </a:endParaRPr>
          </a:p>
          <a:p>
            <a:pPr marL="0" indent="0" eaLnBrk="1" fontAlgn="auto" hangingPunct="1">
              <a:spcAft>
                <a:spcPts val="0"/>
              </a:spcAft>
              <a:buFont typeface="Arial" panose="020B0604020202020204" pitchFamily="34" charset="0"/>
              <a:buNone/>
              <a:defRPr/>
            </a:pPr>
            <a:r>
              <a:rPr lang="en-US" sz="2800" dirty="0"/>
              <a:t>- Small , ganglion like structures</a:t>
            </a:r>
          </a:p>
          <a:p>
            <a:pPr eaLnBrk="1" fontAlgn="auto" hangingPunct="1">
              <a:spcAft>
                <a:spcPts val="0"/>
              </a:spcAft>
              <a:buFontTx/>
              <a:buChar char="-"/>
              <a:defRPr/>
            </a:pPr>
            <a:r>
              <a:rPr lang="en-US" sz="2800" dirty="0"/>
              <a:t>Found in </a:t>
            </a:r>
            <a:r>
              <a:rPr lang="en-US" sz="2800" u="sng" dirty="0"/>
              <a:t>the adventitia </a:t>
            </a:r>
            <a:r>
              <a:rPr lang="en-US" sz="2800" dirty="0"/>
              <a:t>near the </a:t>
            </a:r>
          </a:p>
          <a:p>
            <a:pPr marL="0" indent="0" eaLnBrk="1" fontAlgn="auto" hangingPunct="1">
              <a:spcAft>
                <a:spcPts val="0"/>
              </a:spcAft>
              <a:buFont typeface="Arial" charset="0"/>
              <a:buNone/>
              <a:defRPr/>
            </a:pPr>
            <a:r>
              <a:rPr lang="en-US" sz="2800" dirty="0"/>
              <a:t>  bifurcation of </a:t>
            </a:r>
          </a:p>
          <a:p>
            <a:pPr marL="0" indent="0" eaLnBrk="1" fontAlgn="auto" hangingPunct="1">
              <a:spcAft>
                <a:spcPts val="0"/>
              </a:spcAft>
              <a:buFont typeface="Arial" charset="0"/>
              <a:buNone/>
              <a:defRPr/>
            </a:pPr>
            <a:r>
              <a:rPr lang="en-US" sz="2800" dirty="0"/>
              <a:t>  common Carotid </a:t>
            </a:r>
          </a:p>
          <a:p>
            <a:pPr marL="0" indent="0" eaLnBrk="1" fontAlgn="auto" hangingPunct="1">
              <a:spcAft>
                <a:spcPts val="0"/>
              </a:spcAft>
              <a:buFont typeface="Arial" charset="0"/>
              <a:buNone/>
              <a:defRPr/>
            </a:pPr>
            <a:r>
              <a:rPr lang="en-US" sz="2800" dirty="0"/>
              <a:t>  arteries</a:t>
            </a:r>
          </a:p>
          <a:p>
            <a:pPr marL="0" indent="0" eaLnBrk="1" fontAlgn="auto" hangingPunct="1">
              <a:spcAft>
                <a:spcPts val="0"/>
              </a:spcAft>
              <a:buFont typeface="Arial" panose="020B0604020202020204" pitchFamily="34" charset="0"/>
              <a:buNone/>
              <a:defRPr/>
            </a:pPr>
            <a:endParaRPr lang="en-US" sz="2800" dirty="0"/>
          </a:p>
          <a:p>
            <a:pPr marL="0" indent="0" eaLnBrk="1" fontAlgn="auto" hangingPunct="1">
              <a:spcAft>
                <a:spcPts val="0"/>
              </a:spcAft>
              <a:buFont typeface="Arial" panose="020B0604020202020204" pitchFamily="34" charset="0"/>
              <a:buNone/>
              <a:defRPr/>
            </a:pPr>
            <a:endParaRPr lang="en-US" sz="2800" dirty="0"/>
          </a:p>
          <a:p>
            <a:pPr marL="0" indent="0" eaLnBrk="1" fontAlgn="auto" hangingPunct="1">
              <a:spcAft>
                <a:spcPts val="0"/>
              </a:spcAft>
              <a:buFont typeface="Arial" panose="020B0604020202020204" pitchFamily="34" charset="0"/>
              <a:buNone/>
              <a:defRPr/>
            </a:pPr>
            <a:endParaRPr lang="en-US" sz="2800" dirty="0"/>
          </a:p>
          <a:p>
            <a:pPr eaLnBrk="1" fontAlgn="auto" hangingPunct="1">
              <a:spcAft>
                <a:spcPts val="0"/>
              </a:spcAft>
              <a:buFontTx/>
              <a:buChar char="-"/>
              <a:defRPr/>
            </a:pPr>
            <a:r>
              <a:rPr lang="en-US" sz="2800" dirty="0"/>
              <a:t>Contain </a:t>
            </a:r>
            <a:r>
              <a:rPr lang="en-US" sz="2800" b="1" u="sng" dirty="0">
                <a:solidFill>
                  <a:srgbClr val="FF0000"/>
                </a:solidFill>
              </a:rPr>
              <a:t>chemoreceptors </a:t>
            </a:r>
            <a:r>
              <a:rPr lang="en-US" sz="2800" dirty="0">
                <a:solidFill>
                  <a:srgbClr val="FF0000"/>
                </a:solidFill>
              </a:rPr>
              <a:t>sensitive to </a:t>
            </a:r>
            <a:r>
              <a:rPr lang="en-US" sz="2800" dirty="0"/>
              <a:t>blood Co₂ &amp;  O₂  </a:t>
            </a:r>
          </a:p>
          <a:p>
            <a:pPr marL="0" indent="0" eaLnBrk="1" fontAlgn="auto" hangingPunct="1">
              <a:spcAft>
                <a:spcPts val="0"/>
              </a:spcAft>
              <a:buFont typeface="Arial" panose="020B0604020202020204" pitchFamily="34" charset="0"/>
              <a:buNone/>
              <a:defRPr/>
            </a:pPr>
            <a:r>
              <a:rPr lang="en-US" sz="2800" dirty="0"/>
              <a:t>     &amp; H˖ concentrations</a:t>
            </a:r>
          </a:p>
          <a:p>
            <a:pPr eaLnBrk="1" fontAlgn="auto" hangingPunct="1">
              <a:spcAft>
                <a:spcPts val="0"/>
              </a:spcAft>
              <a:buFontTx/>
              <a:buChar char="-"/>
              <a:defRPr/>
            </a:pPr>
            <a:r>
              <a:rPr lang="en-US" sz="2800" dirty="0"/>
              <a:t>These structures contains </a:t>
            </a:r>
            <a:r>
              <a:rPr lang="en-US" sz="2800" b="1" u="sng" dirty="0">
                <a:solidFill>
                  <a:srgbClr val="FF0000"/>
                </a:solidFill>
              </a:rPr>
              <a:t>sinusoidal capillaries </a:t>
            </a:r>
            <a:r>
              <a:rPr lang="en-US" sz="2800" dirty="0"/>
              <a:t>that -  </a:t>
            </a:r>
          </a:p>
          <a:p>
            <a:pPr marL="0" indent="0" eaLnBrk="1" fontAlgn="auto" hangingPunct="1">
              <a:spcAft>
                <a:spcPts val="0"/>
              </a:spcAft>
              <a:buFont typeface="Arial" panose="020B0604020202020204" pitchFamily="34" charset="0"/>
              <a:buNone/>
              <a:defRPr/>
            </a:pPr>
            <a:r>
              <a:rPr lang="en-US" sz="2800" dirty="0"/>
              <a:t>     intermingled  with clusters of cells called </a:t>
            </a:r>
            <a:r>
              <a:rPr lang="en-US" sz="2800" b="1" u="sng" dirty="0" err="1">
                <a:solidFill>
                  <a:srgbClr val="FF0000"/>
                </a:solidFill>
              </a:rPr>
              <a:t>Glomus</a:t>
            </a:r>
            <a:r>
              <a:rPr lang="en-US" sz="2800" b="1" u="sng" dirty="0">
                <a:solidFill>
                  <a:srgbClr val="FF0000"/>
                </a:solidFill>
              </a:rPr>
              <a:t> cells</a:t>
            </a:r>
          </a:p>
        </p:txBody>
      </p:sp>
      <p:sp>
        <p:nvSpPr>
          <p:cNvPr id="4" name="Footer Placeholder 3"/>
          <p:cNvSpPr>
            <a:spLocks noGrp="1"/>
          </p:cNvSpPr>
          <p:nvPr>
            <p:ph type="ftr" sz="quarter" idx="11"/>
          </p:nvPr>
        </p:nvSpPr>
        <p:spPr/>
        <p:txBody>
          <a:bodyPr/>
          <a:lstStyle/>
          <a:p>
            <a:pPr>
              <a:defRPr/>
            </a:pPr>
            <a:r>
              <a:rPr lang="es-ES" smtClean="0"/>
              <a:t>Professor Dr. Hala El-mazar </a:t>
            </a:r>
            <a:endParaRPr lang="en-US" dirty="0"/>
          </a:p>
        </p:txBody>
      </p:sp>
      <p:sp>
        <p:nvSpPr>
          <p:cNvPr id="1741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1F06395C-22B7-427E-A108-80B06B73D61A}" type="slidenum">
              <a:rPr lang="en-US" altLang="en-US" smtClean="0">
                <a:solidFill>
                  <a:srgbClr val="898989"/>
                </a:solidFill>
              </a:rPr>
              <a:pPr/>
              <a:t>25</a:t>
            </a:fld>
            <a:endParaRPr lang="en-US" altLang="en-US">
              <a:solidFill>
                <a:srgbClr val="898989"/>
              </a:solidFill>
            </a:endParaRPr>
          </a:p>
        </p:txBody>
      </p:sp>
      <p:sp>
        <p:nvSpPr>
          <p:cNvPr id="17413" name="AutoShape 2" descr="Image result for Carotid bodi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pic>
        <p:nvPicPr>
          <p:cNvPr id="174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60338"/>
            <a:ext cx="3168650" cy="2981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a:off x="5364163" y="908050"/>
            <a:ext cx="1223962" cy="5048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1916113"/>
            <a:ext cx="2735262" cy="23764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0" y="0"/>
            <a:ext cx="9144000" cy="6857999"/>
          </a:xfrm>
        </p:spPr>
        <p:txBody>
          <a:bodyPr/>
          <a:lstStyle/>
          <a:p>
            <a:pPr marL="0" indent="0" eaLnBrk="1" hangingPunct="1">
              <a:buFont typeface="Arial" charset="0"/>
              <a:buNone/>
            </a:pPr>
            <a:r>
              <a:rPr lang="en-US" altLang="en-US" sz="2400" b="1" dirty="0"/>
              <a:t>- Glomus cells cytoplasm contain neurotransmitters  e.g. dopamine, serotonin , adrenaline, </a:t>
            </a:r>
          </a:p>
          <a:p>
            <a:pPr marL="0" indent="0" eaLnBrk="1" hangingPunct="1">
              <a:buFont typeface="Arial" charset="0"/>
              <a:buNone/>
            </a:pPr>
            <a:r>
              <a:rPr lang="en-US" altLang="en-US" sz="2400" b="1" dirty="0"/>
              <a:t>- Glomus cells form synaptic connection with dendritic fibers of glossopharyngeal nerve. the sensory nerve is activated by neurotransmitters released from glomus cells in response to changes in the composition of the sinusoidal blood</a:t>
            </a:r>
          </a:p>
          <a:p>
            <a:pPr marL="0" indent="0" eaLnBrk="1" hangingPunct="1">
              <a:buFont typeface="Arial" charset="0"/>
              <a:buNone/>
            </a:pPr>
            <a:endParaRPr lang="en-US" altLang="en-US" sz="2400" dirty="0"/>
          </a:p>
          <a:p>
            <a:pPr marL="0" indent="0" eaLnBrk="1" hangingPunct="1">
              <a:buFont typeface="Arial" charset="0"/>
              <a:buNone/>
            </a:pPr>
            <a:endParaRPr lang="en-US" altLang="en-US" sz="2400" dirty="0"/>
          </a:p>
          <a:p>
            <a:pPr marL="0" indent="0" eaLnBrk="1" hangingPunct="1">
              <a:buFont typeface="Arial" charset="0"/>
              <a:buNone/>
            </a:pPr>
            <a:endParaRPr lang="en-US" altLang="en-US" sz="2400" dirty="0"/>
          </a:p>
          <a:p>
            <a:pPr marL="0" indent="0" eaLnBrk="1" hangingPunct="1">
              <a:buFont typeface="Arial" charset="0"/>
              <a:buNone/>
            </a:pPr>
            <a:endParaRPr lang="en-US" altLang="en-US" sz="2400" dirty="0"/>
          </a:p>
          <a:p>
            <a:pPr marL="0" indent="0" eaLnBrk="1" hangingPunct="1">
              <a:buFont typeface="Arial" charset="0"/>
              <a:buNone/>
            </a:pPr>
            <a:endParaRPr lang="en-US" altLang="en-US" sz="2400" dirty="0"/>
          </a:p>
          <a:p>
            <a:pPr marL="0" indent="0" eaLnBrk="1" hangingPunct="1">
              <a:buFont typeface="Arial" charset="0"/>
              <a:buNone/>
            </a:pPr>
            <a:endParaRPr lang="en-US" altLang="en-US" sz="2400" b="1" u="sng" dirty="0">
              <a:solidFill>
                <a:srgbClr val="FF0000"/>
              </a:solidFill>
            </a:endParaRPr>
          </a:p>
          <a:p>
            <a:pPr marL="0" indent="0" eaLnBrk="1" hangingPunct="1">
              <a:buFont typeface="Arial" charset="0"/>
              <a:buNone/>
            </a:pPr>
            <a:endParaRPr lang="en-US" altLang="en-US" sz="2400" b="1" u="sng" dirty="0">
              <a:solidFill>
                <a:srgbClr val="FF0000"/>
              </a:solidFill>
            </a:endParaRPr>
          </a:p>
          <a:p>
            <a:pPr marL="0" indent="0" eaLnBrk="1" hangingPunct="1">
              <a:buFont typeface="Arial" charset="0"/>
              <a:buNone/>
            </a:pPr>
            <a:r>
              <a:rPr lang="en-US" altLang="en-US" sz="2800" b="1" u="sng" dirty="0">
                <a:solidFill>
                  <a:srgbClr val="FF0000"/>
                </a:solidFill>
              </a:rPr>
              <a:t>3- Aortic bodies</a:t>
            </a:r>
          </a:p>
          <a:p>
            <a:pPr marL="0" indent="0" eaLnBrk="1" hangingPunct="1">
              <a:buFont typeface="Arial" charset="0"/>
              <a:buNone/>
            </a:pPr>
            <a:r>
              <a:rPr lang="en-US" altLang="en-US" sz="2400" b="1" dirty="0"/>
              <a:t>Located on the arch of aorta similar to carotid bodies</a:t>
            </a:r>
          </a:p>
        </p:txBody>
      </p:sp>
      <p:sp>
        <p:nvSpPr>
          <p:cNvPr id="4" name="Footer Placeholder 3"/>
          <p:cNvSpPr>
            <a:spLocks noGrp="1"/>
          </p:cNvSpPr>
          <p:nvPr>
            <p:ph type="ftr" sz="quarter" idx="11"/>
          </p:nvPr>
        </p:nvSpPr>
        <p:spPr/>
        <p:txBody>
          <a:bodyPr/>
          <a:lstStyle/>
          <a:p>
            <a:pPr>
              <a:defRPr/>
            </a:pPr>
            <a:r>
              <a:rPr lang="es-ES" smtClean="0"/>
              <a:t>Professor Dr. Hala El-mazar </a:t>
            </a:r>
            <a:endParaRPr lang="en-US" dirty="0"/>
          </a:p>
        </p:txBody>
      </p:sp>
      <p:sp>
        <p:nvSpPr>
          <p:cNvPr id="1843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79227EB0-E0A2-4EEC-A44D-E3251DE57600}" type="slidenum">
              <a:rPr lang="en-US" altLang="en-US" smtClean="0">
                <a:solidFill>
                  <a:srgbClr val="898989"/>
                </a:solidFill>
              </a:rPr>
              <a:pPr/>
              <a:t>26</a:t>
            </a:fld>
            <a:endParaRPr lang="en-US" altLang="en-US">
              <a:solidFill>
                <a:srgbClr val="898989"/>
              </a:solidFill>
            </a:endParaRPr>
          </a:p>
        </p:txBody>
      </p:sp>
      <p:pic>
        <p:nvPicPr>
          <p:cNvPr id="184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420888"/>
            <a:ext cx="2728664" cy="33843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stretch>
            <a:fillRect/>
          </a:stretch>
        </p:blipFill>
        <p:spPr>
          <a:xfrm>
            <a:off x="251520" y="2420888"/>
            <a:ext cx="2475191" cy="2976256"/>
          </a:xfrm>
          <a:prstGeom prst="rect">
            <a:avLst/>
          </a:prstGeom>
        </p:spPr>
      </p:pic>
      <p:pic>
        <p:nvPicPr>
          <p:cNvPr id="18" name="Content Placeholder 5"/>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r="45649"/>
          <a:stretch/>
        </p:blipFill>
        <p:spPr bwMode="auto">
          <a:xfrm>
            <a:off x="2843808" y="2420888"/>
            <a:ext cx="3024336" cy="33843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s-ES" smtClean="0"/>
              <a:t>Professor Dr. Hala El-mazar </a:t>
            </a:r>
            <a:endParaRPr lang="en-US" dirty="0"/>
          </a:p>
        </p:txBody>
      </p:sp>
      <p:sp>
        <p:nvSpPr>
          <p:cNvPr id="5" name="Slide Number Placeholder 4"/>
          <p:cNvSpPr>
            <a:spLocks noGrp="1"/>
          </p:cNvSpPr>
          <p:nvPr>
            <p:ph type="sldNum" sz="quarter" idx="12"/>
          </p:nvPr>
        </p:nvSpPr>
        <p:spPr/>
        <p:txBody>
          <a:bodyPr/>
          <a:lstStyle/>
          <a:p>
            <a:pPr>
              <a:defRPr/>
            </a:pPr>
            <a:fld id="{638ED052-0F8C-4610-8609-D1DB2679C0CB}" type="slidenum">
              <a:rPr lang="en-US" altLang="en-US" smtClean="0"/>
              <a:pPr>
                <a:defRPr/>
              </a:pPr>
              <a:t>27</a:t>
            </a:fld>
            <a:endParaRPr lang="en-US" altLang="en-US"/>
          </a:p>
        </p:txBody>
      </p:sp>
      <p:sp>
        <p:nvSpPr>
          <p:cNvPr id="6" name="AutoShape 2" descr="Schematic illustration of the innervation of blood vessels by the... |  Download Scientific Di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Schematic illustration of the innervation of blood vessels by the... |  Download Scientific Diagr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Lst>
          </a:blip>
          <a:stretch>
            <a:fillRect/>
          </a:stretch>
        </p:blipFill>
        <p:spPr>
          <a:xfrm>
            <a:off x="3923928" y="620688"/>
            <a:ext cx="4762872" cy="5195496"/>
          </a:xfrm>
          <a:prstGeom prst="rect">
            <a:avLst/>
          </a:prstGeom>
          <a:ln>
            <a:solidFill>
              <a:schemeClr val="tx1"/>
            </a:solidFill>
          </a:ln>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tretch>
            <a:fillRect/>
          </a:stretch>
        </p:blipFill>
        <p:spPr>
          <a:xfrm>
            <a:off x="179512" y="620688"/>
            <a:ext cx="3744416" cy="5195496"/>
          </a:xfrm>
          <a:prstGeom prst="rect">
            <a:avLst/>
          </a:prstGeom>
          <a:ln>
            <a:solidFill>
              <a:schemeClr val="tx1"/>
            </a:solidFill>
          </a:ln>
        </p:spPr>
      </p:pic>
      <p:sp>
        <p:nvSpPr>
          <p:cNvPr id="2" name="TextBox 1"/>
          <p:cNvSpPr txBox="1"/>
          <p:nvPr/>
        </p:nvSpPr>
        <p:spPr>
          <a:xfrm>
            <a:off x="2555776" y="5805264"/>
            <a:ext cx="4451090" cy="523220"/>
          </a:xfrm>
          <a:prstGeom prst="rect">
            <a:avLst/>
          </a:prstGeom>
          <a:noFill/>
          <a:ln>
            <a:solidFill>
              <a:schemeClr val="tx1"/>
            </a:solidFill>
          </a:ln>
        </p:spPr>
        <p:txBody>
          <a:bodyPr wrap="none" rtlCol="0">
            <a:spAutoFit/>
          </a:bodyPr>
          <a:lstStyle/>
          <a:p>
            <a:r>
              <a:rPr lang="en-US" sz="2800" b="1" dirty="0" smtClean="0"/>
              <a:t>Innervation of blood vessels </a:t>
            </a:r>
            <a:endParaRPr lang="en-US" sz="2800" b="1" dirty="0"/>
          </a:p>
        </p:txBody>
      </p:sp>
    </p:spTree>
    <p:extLst>
      <p:ext uri="{BB962C8B-B14F-4D97-AF65-F5344CB8AC3E}">
        <p14:creationId xmlns:p14="http://schemas.microsoft.com/office/powerpoint/2010/main" val="1998591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39"/>
            <a:ext cx="8784976" cy="6532835"/>
          </a:xfrm>
        </p:spPr>
        <p:txBody>
          <a:bodyPr/>
          <a:lstStyle/>
          <a:p>
            <a:r>
              <a:rPr lang="en-US" sz="2800" dirty="0"/>
              <a:t>Large vessels are supplied with network of </a:t>
            </a:r>
            <a:r>
              <a:rPr lang="en-US" sz="2800" dirty="0" smtClean="0">
                <a:solidFill>
                  <a:srgbClr val="FF0000"/>
                </a:solidFill>
              </a:rPr>
              <a:t>sympathetic </a:t>
            </a:r>
            <a:r>
              <a:rPr lang="en-US" sz="2800" dirty="0">
                <a:solidFill>
                  <a:srgbClr val="FF0000"/>
                </a:solidFill>
              </a:rPr>
              <a:t>nerve fibers</a:t>
            </a:r>
            <a:r>
              <a:rPr lang="en-US" sz="2800" dirty="0"/>
              <a:t> (vasomotor) whose neurotransmitter is norepinephrine .</a:t>
            </a:r>
          </a:p>
          <a:p>
            <a:pPr marL="0" indent="0">
              <a:buNone/>
            </a:pPr>
            <a:endParaRPr lang="en-US" sz="2800" dirty="0"/>
          </a:p>
          <a:p>
            <a:r>
              <a:rPr lang="en-US" sz="2800" dirty="0"/>
              <a:t>Discharge of epinephrine produce vasoconstriction . These efferent </a:t>
            </a:r>
            <a:r>
              <a:rPr lang="en-US" sz="2800" dirty="0" smtClean="0"/>
              <a:t>nerve fibers generally </a:t>
            </a:r>
            <a:r>
              <a:rPr lang="en-US" sz="2800" dirty="0"/>
              <a:t>do not enter the media of </a:t>
            </a:r>
            <a:r>
              <a:rPr lang="en-US" sz="2800" dirty="0" smtClean="0"/>
              <a:t>arteries, </a:t>
            </a:r>
            <a:r>
              <a:rPr lang="en-US" sz="2800" dirty="0"/>
              <a:t>instead they discharge the neurotransmitters which diffuse through the wall to affect the smooth muscle cells of the media </a:t>
            </a:r>
          </a:p>
          <a:p>
            <a:pPr marL="0" indent="0">
              <a:buNone/>
            </a:pPr>
            <a:endParaRPr lang="en-US" sz="2800" dirty="0"/>
          </a:p>
          <a:p>
            <a:r>
              <a:rPr lang="en-US" sz="2800" dirty="0"/>
              <a:t>the gap junction between the smooth muscle cells propagate the response </a:t>
            </a:r>
          </a:p>
        </p:txBody>
      </p:sp>
      <p:sp>
        <p:nvSpPr>
          <p:cNvPr id="4" name="Footer Placeholder 3"/>
          <p:cNvSpPr>
            <a:spLocks noGrp="1"/>
          </p:cNvSpPr>
          <p:nvPr>
            <p:ph type="ftr" sz="quarter" idx="11"/>
          </p:nvPr>
        </p:nvSpPr>
        <p:spPr/>
        <p:txBody>
          <a:bodyPr/>
          <a:lstStyle/>
          <a:p>
            <a:pPr>
              <a:defRPr/>
            </a:pPr>
            <a:r>
              <a:rPr lang="es-ES" smtClean="0"/>
              <a:t>Professor Dr. Hala El-mazar </a:t>
            </a:r>
            <a:endParaRPr lang="en-US" dirty="0"/>
          </a:p>
        </p:txBody>
      </p:sp>
      <p:sp>
        <p:nvSpPr>
          <p:cNvPr id="5" name="Slide Number Placeholder 4"/>
          <p:cNvSpPr>
            <a:spLocks noGrp="1"/>
          </p:cNvSpPr>
          <p:nvPr>
            <p:ph type="sldNum" sz="quarter" idx="12"/>
          </p:nvPr>
        </p:nvSpPr>
        <p:spPr/>
        <p:txBody>
          <a:bodyPr/>
          <a:lstStyle/>
          <a:p>
            <a:pPr>
              <a:defRPr/>
            </a:pPr>
            <a:fld id="{638ED052-0F8C-4610-8609-D1DB2679C0CB}" type="slidenum">
              <a:rPr lang="en-US" altLang="en-US" smtClean="0"/>
              <a:pPr>
                <a:defRPr/>
              </a:pPr>
              <a:t>28</a:t>
            </a:fld>
            <a:endParaRPr lang="en-US" altLang="en-US"/>
          </a:p>
        </p:txBody>
      </p:sp>
    </p:spTree>
    <p:extLst>
      <p:ext uri="{BB962C8B-B14F-4D97-AF65-F5344CB8AC3E}">
        <p14:creationId xmlns:p14="http://schemas.microsoft.com/office/powerpoint/2010/main" val="953912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A093D-1588-40DD-BE3C-1F51C81165DA}"/>
              </a:ext>
            </a:extLst>
          </p:cNvPr>
          <p:cNvSpPr>
            <a:spLocks noGrp="1"/>
          </p:cNvSpPr>
          <p:nvPr>
            <p:ph idx="1"/>
          </p:nvPr>
        </p:nvSpPr>
        <p:spPr>
          <a:xfrm>
            <a:off x="0" y="44624"/>
            <a:ext cx="9144000" cy="6813376"/>
          </a:xfrm>
        </p:spPr>
        <p:txBody>
          <a:bodyPr/>
          <a:lstStyle/>
          <a:p>
            <a:r>
              <a:rPr lang="en-US" sz="2800" dirty="0" smtClean="0"/>
              <a:t>Sympathetic </a:t>
            </a:r>
            <a:r>
              <a:rPr lang="en-US" sz="2800" dirty="0"/>
              <a:t>nerve fibers innervate all vessels </a:t>
            </a:r>
            <a:r>
              <a:rPr lang="en-US" sz="2800" dirty="0" smtClean="0">
                <a:solidFill>
                  <a:srgbClr val="FF0000"/>
                </a:solidFill>
              </a:rPr>
              <a:t>EXCEPT </a:t>
            </a:r>
            <a:r>
              <a:rPr lang="en-US" sz="2800" dirty="0" smtClean="0"/>
              <a:t>capillaries </a:t>
            </a:r>
            <a:r>
              <a:rPr lang="en-US" sz="2800" dirty="0"/>
              <a:t>,precapillary sphincters &amp; metarterioles</a:t>
            </a:r>
          </a:p>
          <a:p>
            <a:pPr marL="0" indent="0">
              <a:buNone/>
            </a:pPr>
            <a:endParaRPr lang="en-US" sz="2800" dirty="0"/>
          </a:p>
          <a:p>
            <a:r>
              <a:rPr lang="en-US" sz="2800" dirty="0"/>
              <a:t>The density of innervation of veins is less than that of </a:t>
            </a:r>
            <a:r>
              <a:rPr lang="en-US" sz="2800" dirty="0" smtClean="0"/>
              <a:t>arteries</a:t>
            </a:r>
          </a:p>
          <a:p>
            <a:pPr marL="0" indent="0">
              <a:buNone/>
            </a:pPr>
            <a:endParaRPr lang="en-US" sz="2800" dirty="0"/>
          </a:p>
          <a:p>
            <a:r>
              <a:rPr lang="en-US" sz="2800" dirty="0"/>
              <a:t>sympathetic Innervation of small arteries &amp; arterioles → </a:t>
            </a:r>
            <a:r>
              <a:rPr lang="en-US" sz="2800" dirty="0" smtClean="0"/>
              <a:t>vasoconstriction → increase  the </a:t>
            </a:r>
            <a:r>
              <a:rPr lang="en-US" sz="2800" dirty="0"/>
              <a:t>peripheral </a:t>
            </a:r>
            <a:r>
              <a:rPr lang="en-US" sz="2800" dirty="0" smtClean="0"/>
              <a:t>resistance </a:t>
            </a:r>
          </a:p>
          <a:p>
            <a:pPr marL="0" indent="0">
              <a:buNone/>
            </a:pPr>
            <a:endParaRPr lang="en-US" sz="2800" dirty="0" smtClean="0"/>
          </a:p>
          <a:p>
            <a:r>
              <a:rPr lang="en-US" sz="2800" u="sng" dirty="0">
                <a:solidFill>
                  <a:prstClr val="black"/>
                </a:solidFill>
              </a:rPr>
              <a:t>Vascular smooth muscles </a:t>
            </a:r>
            <a:r>
              <a:rPr lang="en-US" sz="2800" u="sng" dirty="0" smtClean="0">
                <a:solidFill>
                  <a:prstClr val="black"/>
                </a:solidFill>
              </a:rPr>
              <a:t>are  </a:t>
            </a:r>
            <a:r>
              <a:rPr lang="en-US" sz="2800" b="1" u="sng" dirty="0">
                <a:solidFill>
                  <a:srgbClr val="FF0000"/>
                </a:solidFill>
              </a:rPr>
              <a:t>not innervated </a:t>
            </a:r>
            <a:r>
              <a:rPr lang="en-US" sz="2800" u="sng" dirty="0">
                <a:solidFill>
                  <a:prstClr val="black"/>
                </a:solidFill>
              </a:rPr>
              <a:t>by </a:t>
            </a:r>
            <a:r>
              <a:rPr lang="en-US" sz="2800" u="sng" dirty="0">
                <a:solidFill>
                  <a:srgbClr val="FF0000"/>
                </a:solidFill>
              </a:rPr>
              <a:t>parasympathetic nervous system </a:t>
            </a:r>
            <a:endParaRPr lang="en-US" sz="2800" u="sng" dirty="0" smtClean="0">
              <a:solidFill>
                <a:srgbClr val="FF0000"/>
              </a:solidFill>
            </a:endParaRPr>
          </a:p>
          <a:p>
            <a:pPr marL="0" indent="0">
              <a:buNone/>
            </a:pPr>
            <a:r>
              <a:rPr lang="en-US" sz="2800" dirty="0">
                <a:solidFill>
                  <a:srgbClr val="FF0000"/>
                </a:solidFill>
              </a:rPr>
              <a:t> </a:t>
            </a:r>
            <a:r>
              <a:rPr lang="en-US" sz="2800" dirty="0" smtClean="0">
                <a:solidFill>
                  <a:srgbClr val="FF0000"/>
                </a:solidFill>
              </a:rPr>
              <a:t>   </a:t>
            </a:r>
            <a:r>
              <a:rPr lang="en-US" sz="2800" dirty="0" smtClean="0">
                <a:solidFill>
                  <a:prstClr val="black"/>
                </a:solidFill>
              </a:rPr>
              <a:t>(</a:t>
            </a:r>
            <a:r>
              <a:rPr lang="en-US" sz="2800" dirty="0">
                <a:solidFill>
                  <a:prstClr val="black"/>
                </a:solidFill>
              </a:rPr>
              <a:t>except salivary glands, gastrointestinal glands, genital </a:t>
            </a:r>
            <a:r>
              <a:rPr lang="en-US" sz="2800" dirty="0" smtClean="0">
                <a:solidFill>
                  <a:prstClr val="black"/>
                </a:solidFill>
              </a:rPr>
              <a:t>    </a:t>
            </a:r>
          </a:p>
          <a:p>
            <a:pPr marL="0" indent="0">
              <a:buNone/>
            </a:pPr>
            <a:r>
              <a:rPr lang="en-US" sz="2800" dirty="0">
                <a:solidFill>
                  <a:prstClr val="black"/>
                </a:solidFill>
              </a:rPr>
              <a:t> </a:t>
            </a:r>
            <a:r>
              <a:rPr lang="en-US" sz="2800" dirty="0" smtClean="0">
                <a:solidFill>
                  <a:prstClr val="black"/>
                </a:solidFill>
              </a:rPr>
              <a:t>    erectile </a:t>
            </a:r>
            <a:r>
              <a:rPr lang="en-US" sz="2800" dirty="0">
                <a:solidFill>
                  <a:prstClr val="black"/>
                </a:solidFill>
              </a:rPr>
              <a:t>tissue in male penis)</a:t>
            </a:r>
            <a:endParaRPr lang="en-US" altLang="en-US" sz="2800" b="1" u="sng" dirty="0">
              <a:solidFill>
                <a:srgbClr val="FF0000"/>
              </a:solidFill>
            </a:endParaRPr>
          </a:p>
          <a:p>
            <a:endParaRPr lang="en-US" sz="2800" dirty="0" smtClean="0"/>
          </a:p>
        </p:txBody>
      </p:sp>
      <p:sp>
        <p:nvSpPr>
          <p:cNvPr id="5" name="Slide Number Placeholder 4">
            <a:extLst>
              <a:ext uri="{FF2B5EF4-FFF2-40B4-BE49-F238E27FC236}">
                <a16:creationId xmlns:a16="http://schemas.microsoft.com/office/drawing/2014/main" id="{238D141C-9F90-4EE3-ACAF-E01FD9BE9D25}"/>
              </a:ext>
            </a:extLst>
          </p:cNvPr>
          <p:cNvSpPr>
            <a:spLocks noGrp="1"/>
          </p:cNvSpPr>
          <p:nvPr>
            <p:ph type="sldNum" sz="quarter" idx="12"/>
          </p:nvPr>
        </p:nvSpPr>
        <p:spPr/>
        <p:txBody>
          <a:bodyPr/>
          <a:lstStyle/>
          <a:p>
            <a:pPr>
              <a:defRPr/>
            </a:pPr>
            <a:fld id="{638ED052-0F8C-4610-8609-D1DB2679C0CB}" type="slidenum">
              <a:rPr lang="en-US" altLang="en-US" smtClean="0"/>
              <a:pPr>
                <a:defRPr/>
              </a:pPr>
              <a:t>29</a:t>
            </a:fld>
            <a:endParaRPr lang="en-US" altLang="en-US"/>
          </a:p>
        </p:txBody>
      </p:sp>
    </p:spTree>
    <p:extLst>
      <p:ext uri="{BB962C8B-B14F-4D97-AF65-F5344CB8AC3E}">
        <p14:creationId xmlns:p14="http://schemas.microsoft.com/office/powerpoint/2010/main" val="4136987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s-ES" smtClean="0"/>
              <a:t>Professor Dr. Hala El-mazar </a:t>
            </a:r>
            <a:endParaRPr lang="en-US" dirty="0"/>
          </a:p>
        </p:txBody>
      </p:sp>
      <p:sp>
        <p:nvSpPr>
          <p:cNvPr id="5" name="Slide Number Placeholder 4"/>
          <p:cNvSpPr>
            <a:spLocks noGrp="1"/>
          </p:cNvSpPr>
          <p:nvPr>
            <p:ph type="sldNum" sz="quarter" idx="12"/>
          </p:nvPr>
        </p:nvSpPr>
        <p:spPr/>
        <p:txBody>
          <a:bodyPr/>
          <a:lstStyle/>
          <a:p>
            <a:pPr>
              <a:defRPr/>
            </a:pPr>
            <a:fld id="{638ED052-0F8C-4610-8609-D1DB2679C0CB}" type="slidenum">
              <a:rPr lang="en-US" altLang="en-US" smtClean="0"/>
              <a:pPr>
                <a:defRPr/>
              </a:pPr>
              <a:t>3</a:t>
            </a:fld>
            <a:endParaRPr lang="en-US" altLang="en-US"/>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Effect>
                      <a14:brightnessContrast bright="-20000" contrast="40000"/>
                    </a14:imgEffect>
                  </a14:imgLayer>
                </a14:imgProps>
              </a:ext>
            </a:extLst>
          </a:blip>
          <a:srcRect t="11954" r="6741"/>
          <a:stretch/>
        </p:blipFill>
        <p:spPr>
          <a:xfrm>
            <a:off x="1259632" y="501650"/>
            <a:ext cx="6624736" cy="5735662"/>
          </a:xfrm>
          <a:prstGeom prst="rect">
            <a:avLst/>
          </a:prstGeom>
          <a:ln>
            <a:solidFill>
              <a:schemeClr val="tx1"/>
            </a:solidFill>
          </a:ln>
        </p:spPr>
      </p:pic>
    </p:spTree>
    <p:extLst>
      <p:ext uri="{BB962C8B-B14F-4D97-AF65-F5344CB8AC3E}">
        <p14:creationId xmlns:p14="http://schemas.microsoft.com/office/powerpoint/2010/main" val="4135451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44624"/>
            <a:ext cx="9036496" cy="6813376"/>
          </a:xfrm>
        </p:spPr>
        <p:txBody>
          <a:bodyPr/>
          <a:lstStyle/>
          <a:p>
            <a:pPr eaLnBrk="1" hangingPunct="1"/>
            <a:r>
              <a:rPr lang="en-US" altLang="en-US" sz="2800" b="1" u="sng" dirty="0" smtClean="0">
                <a:solidFill>
                  <a:srgbClr val="FF0000"/>
                </a:solidFill>
              </a:rPr>
              <a:t>Vasodilation</a:t>
            </a:r>
            <a:r>
              <a:rPr lang="en-US" altLang="en-US" sz="2800" dirty="0"/>
              <a:t>: </a:t>
            </a:r>
            <a:r>
              <a:rPr lang="en-US" altLang="en-US" sz="2800" u="sng" dirty="0">
                <a:solidFill>
                  <a:srgbClr val="FF0000"/>
                </a:solidFill>
              </a:rPr>
              <a:t>is caused through muscarinic receptors on endothelial cells → release endothelium derived relaxing factor  nitric oxide → diffuse to muscle cells in media → activates cGMP→ </a:t>
            </a:r>
            <a:r>
              <a:rPr lang="en-US" altLang="en-US" sz="2800" u="sng" dirty="0" smtClean="0">
                <a:solidFill>
                  <a:srgbClr val="FF0000"/>
                </a:solidFill>
              </a:rPr>
              <a:t>relaxation</a:t>
            </a:r>
          </a:p>
          <a:p>
            <a:pPr marL="0" indent="0" eaLnBrk="1" hangingPunct="1">
              <a:buNone/>
            </a:pPr>
            <a:endParaRPr lang="en-US" sz="2800" dirty="0"/>
          </a:p>
          <a:p>
            <a:pPr>
              <a:defRPr/>
            </a:pPr>
            <a:r>
              <a:rPr lang="en-US" sz="2800" dirty="0"/>
              <a:t>However smooth muscles in tunica media posses muscarinic receptors, which when activated cause vasodilation… ( medications can work on them</a:t>
            </a:r>
            <a:r>
              <a:rPr lang="en-US" sz="2800" dirty="0" smtClean="0"/>
              <a:t>)</a:t>
            </a:r>
          </a:p>
          <a:p>
            <a:pPr marL="0" indent="0">
              <a:buNone/>
              <a:defRPr/>
            </a:pPr>
            <a:endParaRPr lang="en-US" sz="2800" dirty="0"/>
          </a:p>
          <a:p>
            <a:pPr>
              <a:defRPr/>
            </a:pPr>
            <a:r>
              <a:rPr lang="en-US" sz="2800" dirty="0"/>
              <a:t>Endothelial dysfunction and inflammation are associated with disturbed sympathetic nerve activity in many pathological conditions, such as hypertension, heart failure, and diabetes mellitus. </a:t>
            </a:r>
          </a:p>
          <a:p>
            <a:pPr marL="0" indent="0">
              <a:buFont typeface="Arial" charset="0"/>
              <a:buNone/>
              <a:defRPr/>
            </a:pPr>
            <a:endParaRPr lang="en-US" sz="2800" dirty="0"/>
          </a:p>
          <a:p>
            <a:pPr marL="0" indent="0">
              <a:buFont typeface="Arial" charset="0"/>
              <a:buNone/>
              <a:defRPr/>
            </a:pPr>
            <a:endParaRPr lang="en-US" sz="2800" dirty="0"/>
          </a:p>
          <a:p>
            <a:pPr marL="0" indent="0">
              <a:buFont typeface="Arial" charset="0"/>
              <a:buNone/>
              <a:defRPr/>
            </a:pPr>
            <a:endParaRPr lang="en-US" sz="2800" dirty="0"/>
          </a:p>
          <a:p>
            <a:pPr marL="0" indent="0">
              <a:buFont typeface="Arial" charset="0"/>
              <a:buNone/>
              <a:defRPr/>
            </a:pPr>
            <a:endParaRPr lang="en-US" sz="2800" dirty="0"/>
          </a:p>
          <a:p>
            <a:pPr marL="0" indent="0">
              <a:buFont typeface="Arial" charset="0"/>
              <a:buNone/>
              <a:defRPr/>
            </a:pPr>
            <a:endParaRPr lang="en-US" sz="2800" dirty="0"/>
          </a:p>
        </p:txBody>
      </p:sp>
      <p:sp>
        <p:nvSpPr>
          <p:cNvPr id="2560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868E02C5-C637-4FBC-BC40-330616B4479C}" type="slidenum">
              <a:rPr lang="en-US" altLang="en-US" smtClean="0">
                <a:solidFill>
                  <a:srgbClr val="898989"/>
                </a:solidFill>
              </a:rPr>
              <a:pPr/>
              <a:t>30</a:t>
            </a:fld>
            <a:endParaRPr lang="en-US" altLang="en-US">
              <a:solidFill>
                <a:srgbClr val="898989"/>
              </a:solidFill>
            </a:endParaRPr>
          </a:p>
        </p:txBody>
      </p:sp>
      <p:sp>
        <p:nvSpPr>
          <p:cNvPr id="2" name="Footer Placeholder 1"/>
          <p:cNvSpPr>
            <a:spLocks noGrp="1"/>
          </p:cNvSpPr>
          <p:nvPr>
            <p:ph type="ftr" sz="quarter" idx="11"/>
          </p:nvPr>
        </p:nvSpPr>
        <p:spPr/>
        <p:txBody>
          <a:bodyPr/>
          <a:lstStyle/>
          <a:p>
            <a:pPr>
              <a:defRPr/>
            </a:pPr>
            <a:r>
              <a:rPr lang="es-ES" smtClean="0"/>
              <a:t>Professor Dr. Hala El-mazar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7999"/>
          </a:xfrm>
        </p:spPr>
        <p:txBody>
          <a:bodyPr/>
          <a:lstStyle/>
          <a:p>
            <a:pPr>
              <a:defRPr/>
            </a:pPr>
            <a:r>
              <a:rPr lang="en-US" sz="2800" dirty="0"/>
              <a:t>The arterioles including terminal are well innervated because they contain smooth muscle cells</a:t>
            </a:r>
          </a:p>
          <a:p>
            <a:pPr marL="0" indent="0">
              <a:buNone/>
              <a:defRPr/>
            </a:pPr>
            <a:endParaRPr lang="en-US" sz="2800" dirty="0"/>
          </a:p>
          <a:p>
            <a:pPr>
              <a:defRPr/>
            </a:pPr>
            <a:r>
              <a:rPr lang="en-US" sz="2800" dirty="0"/>
              <a:t>The capillaries are not innervated </a:t>
            </a:r>
            <a:r>
              <a:rPr lang="en-US" sz="2800" dirty="0" err="1"/>
              <a:t>cuz</a:t>
            </a:r>
            <a:r>
              <a:rPr lang="en-US" sz="2800" dirty="0"/>
              <a:t> they don’t have smooth muscles</a:t>
            </a:r>
          </a:p>
          <a:p>
            <a:pPr>
              <a:buFont typeface="Arial" panose="020B0604020202020204" pitchFamily="34" charset="0"/>
              <a:buChar char="•"/>
              <a:defRPr/>
            </a:pPr>
            <a:endParaRPr lang="en-US" sz="2800" dirty="0"/>
          </a:p>
          <a:p>
            <a:pPr>
              <a:buFont typeface="Arial" panose="020B0604020202020204" pitchFamily="34" charset="0"/>
              <a:buChar char="•"/>
              <a:defRPr/>
            </a:pPr>
            <a:r>
              <a:rPr lang="en-US" sz="2800" b="1" dirty="0"/>
              <a:t>Hormones</a:t>
            </a:r>
            <a:r>
              <a:rPr lang="en-US" sz="2800" dirty="0"/>
              <a:t> circulate in the blood ( catecholamine, renin-angiotensin, vasopressin, atrial natriuretic peptide can affect the </a:t>
            </a:r>
            <a:r>
              <a:rPr lang="en-US" sz="2800" u="sng" dirty="0">
                <a:solidFill>
                  <a:srgbClr val="FF0000"/>
                </a:solidFill>
              </a:rPr>
              <a:t>microcirculation</a:t>
            </a:r>
            <a:r>
              <a:rPr lang="en-US" sz="2800" dirty="0"/>
              <a:t> causing vasodilation </a:t>
            </a:r>
            <a:r>
              <a:rPr lang="en-US" sz="2800"/>
              <a:t>or </a:t>
            </a:r>
            <a:r>
              <a:rPr lang="en-US" sz="2800" smtClean="0"/>
              <a:t>vasoconstriction</a:t>
            </a:r>
          </a:p>
          <a:p>
            <a:pPr marL="0" indent="0">
              <a:buNone/>
              <a:defRPr/>
            </a:pPr>
            <a:endParaRPr lang="en-US" sz="2800" dirty="0"/>
          </a:p>
          <a:p>
            <a:r>
              <a:rPr lang="en-US" sz="2800" dirty="0" smtClean="0"/>
              <a:t>The </a:t>
            </a:r>
            <a:r>
              <a:rPr lang="en-US" sz="2800" dirty="0"/>
              <a:t>E</a:t>
            </a:r>
            <a:r>
              <a:rPr lang="en-US" sz="2800" dirty="0" smtClean="0"/>
              <a:t>xchange </a:t>
            </a:r>
            <a:r>
              <a:rPr lang="en-US" sz="2800" dirty="0"/>
              <a:t>of substances through capillaries occur through 3 different mechanisms: Diffusion, bulk flow, transcytosis</a:t>
            </a:r>
          </a:p>
        </p:txBody>
      </p:sp>
      <p:sp>
        <p:nvSpPr>
          <p:cNvPr id="2" name="Footer Placeholder 1"/>
          <p:cNvSpPr>
            <a:spLocks noGrp="1"/>
          </p:cNvSpPr>
          <p:nvPr>
            <p:ph type="ftr" sz="quarter" idx="11"/>
          </p:nvPr>
        </p:nvSpPr>
        <p:spPr/>
        <p:txBody>
          <a:bodyPr/>
          <a:lstStyle/>
          <a:p>
            <a:pPr>
              <a:defRPr/>
            </a:pPr>
            <a:r>
              <a:rPr lang="es-ES" smtClean="0"/>
              <a:t>Professor Dr. Hala El-mazar </a:t>
            </a:r>
            <a:endParaRPr lang="en-US" dirty="0"/>
          </a:p>
        </p:txBody>
      </p:sp>
      <p:sp>
        <p:nvSpPr>
          <p:cNvPr id="4" name="Slide Number Placeholder 3"/>
          <p:cNvSpPr>
            <a:spLocks noGrp="1"/>
          </p:cNvSpPr>
          <p:nvPr>
            <p:ph type="sldNum" sz="quarter" idx="12"/>
          </p:nvPr>
        </p:nvSpPr>
        <p:spPr/>
        <p:txBody>
          <a:bodyPr/>
          <a:lstStyle/>
          <a:p>
            <a:pPr>
              <a:defRPr/>
            </a:pPr>
            <a:fld id="{638ED052-0F8C-4610-8609-D1DB2679C0CB}" type="slidenum">
              <a:rPr lang="en-US" altLang="en-US" smtClean="0"/>
              <a:pPr>
                <a:defRPr/>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1"/>
          </p:nvPr>
        </p:nvSpPr>
        <p:spPr>
          <a:xfrm>
            <a:off x="457200" y="188913"/>
            <a:ext cx="8229600" cy="5937250"/>
          </a:xfrm>
        </p:spPr>
        <p:txBody>
          <a:bodyPr/>
          <a:lstStyle/>
          <a:p>
            <a:pPr marL="0" indent="0" eaLnBrk="1" hangingPunct="1">
              <a:buFont typeface="Arial" charset="0"/>
              <a:buNone/>
            </a:pPr>
            <a:endParaRPr lang="en-US" altLang="en-US" sz="7200"/>
          </a:p>
          <a:p>
            <a:pPr marL="0" indent="0" eaLnBrk="1" hangingPunct="1">
              <a:buFont typeface="Arial" charset="0"/>
              <a:buNone/>
            </a:pPr>
            <a:r>
              <a:rPr lang="en-US" altLang="en-US" sz="7200" b="1">
                <a:solidFill>
                  <a:srgbClr val="0070C0"/>
                </a:solidFill>
              </a:rPr>
              <a:t>         Thank you</a:t>
            </a:r>
          </a:p>
        </p:txBody>
      </p:sp>
      <p:sp>
        <p:nvSpPr>
          <p:cNvPr id="5" name="Footer Placeholder 4"/>
          <p:cNvSpPr>
            <a:spLocks noGrp="1"/>
          </p:cNvSpPr>
          <p:nvPr>
            <p:ph type="ftr" sz="quarter" idx="11"/>
          </p:nvPr>
        </p:nvSpPr>
        <p:spPr/>
        <p:txBody>
          <a:bodyPr/>
          <a:lstStyle/>
          <a:p>
            <a:pPr>
              <a:defRPr/>
            </a:pPr>
            <a:r>
              <a:rPr lang="es-ES" smtClean="0"/>
              <a:t>Professor Dr. Hala El-mazar </a:t>
            </a:r>
            <a:endParaRPr lang="en-US" dirty="0"/>
          </a:p>
        </p:txBody>
      </p:sp>
      <p:sp>
        <p:nvSpPr>
          <p:cNvPr id="5427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E3AABE07-3B1A-49C4-B406-2E6F572989F8}" type="slidenum">
              <a:rPr lang="en-US" altLang="en-US" smtClean="0">
                <a:solidFill>
                  <a:srgbClr val="898989"/>
                </a:solidFill>
              </a:rPr>
              <a:pPr/>
              <a:t>32</a:t>
            </a:fld>
            <a:endParaRPr lang="en-US" altLang="en-US">
              <a:solidFill>
                <a:srgbClr val="898989"/>
              </a:solidFill>
            </a:endParaRPr>
          </a:p>
        </p:txBody>
      </p:sp>
      <p:pic>
        <p:nvPicPr>
          <p:cNvPr id="54277" name="Picture 4" descr="http://images.clipartpanda.com/happy-face-clipart-y4T9gyji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7475" y="2781300"/>
            <a:ext cx="37147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858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26988"/>
            <a:ext cx="8229600" cy="868363"/>
          </a:xfrm>
        </p:spPr>
        <p:txBody>
          <a:bodyPr/>
          <a:lstStyle/>
          <a:p>
            <a:pPr eaLnBrk="1" hangingPunct="1"/>
            <a:r>
              <a:rPr lang="en-US" altLang="en-US" sz="3200" b="1" u="sng" dirty="0"/>
              <a:t>Cardio-vascular system</a:t>
            </a:r>
            <a:endParaRPr lang="ar-JO" altLang="en-US" sz="3200" b="1" u="sng" dirty="0"/>
          </a:p>
        </p:txBody>
      </p:sp>
      <p:sp>
        <p:nvSpPr>
          <p:cNvPr id="3" name="Content Placeholder 2"/>
          <p:cNvSpPr>
            <a:spLocks noGrp="1"/>
          </p:cNvSpPr>
          <p:nvPr>
            <p:ph idx="1"/>
          </p:nvPr>
        </p:nvSpPr>
        <p:spPr>
          <a:xfrm>
            <a:off x="0" y="908050"/>
            <a:ext cx="9144000" cy="5834063"/>
          </a:xfrm>
        </p:spPr>
        <p:txBody>
          <a:bodyPr rtlCol="0">
            <a:normAutofit/>
          </a:bodyPr>
          <a:lstStyle/>
          <a:p>
            <a:pPr eaLnBrk="1" fontAlgn="auto" hangingPunct="1">
              <a:spcAft>
                <a:spcPts val="0"/>
              </a:spcAft>
              <a:buFont typeface="Arial" panose="020B0604020202020204" pitchFamily="34" charset="0"/>
              <a:buChar char="•"/>
              <a:defRPr/>
            </a:pPr>
            <a:r>
              <a:rPr lang="en-US" sz="2800" dirty="0">
                <a:cs typeface="Arial" pitchFamily="34" charset="0"/>
              </a:rPr>
              <a:t>Includes: </a:t>
            </a:r>
            <a:r>
              <a:rPr lang="en-US" sz="2800" dirty="0">
                <a:solidFill>
                  <a:srgbClr val="FF0000"/>
                </a:solidFill>
                <a:cs typeface="Arial" pitchFamily="34" charset="0"/>
              </a:rPr>
              <a:t>The heart </a:t>
            </a:r>
            <a:r>
              <a:rPr lang="en-US" sz="2800" dirty="0">
                <a:cs typeface="Arial" pitchFamily="34" charset="0"/>
              </a:rPr>
              <a:t>+ </a:t>
            </a:r>
            <a:r>
              <a:rPr lang="en-US" sz="2800" dirty="0">
                <a:solidFill>
                  <a:srgbClr val="FF0000"/>
                </a:solidFill>
                <a:cs typeface="Arial" pitchFamily="34" charset="0"/>
              </a:rPr>
              <a:t>blood vessels </a:t>
            </a:r>
            <a:r>
              <a:rPr lang="en-US" sz="2800" dirty="0">
                <a:cs typeface="Arial" pitchFamily="34" charset="0"/>
              </a:rPr>
              <a:t>+ </a:t>
            </a:r>
            <a:r>
              <a:rPr lang="en-US" sz="2800" dirty="0">
                <a:solidFill>
                  <a:srgbClr val="FF0000"/>
                </a:solidFill>
                <a:cs typeface="Arial" pitchFamily="34" charset="0"/>
              </a:rPr>
              <a:t>blood</a:t>
            </a:r>
          </a:p>
          <a:p>
            <a:pPr eaLnBrk="1" fontAlgn="auto" hangingPunct="1">
              <a:spcAft>
                <a:spcPts val="0"/>
              </a:spcAft>
              <a:buFont typeface="Arial" panose="020B0604020202020204" pitchFamily="34" charset="0"/>
              <a:buChar char="•"/>
              <a:defRPr/>
            </a:pPr>
            <a:r>
              <a:rPr lang="en-US" sz="2800" dirty="0">
                <a:cs typeface="Arial" pitchFamily="34" charset="0"/>
              </a:rPr>
              <a:t>Humans have a closed circulatory system </a:t>
            </a:r>
          </a:p>
          <a:p>
            <a:pPr marL="0" indent="0" eaLnBrk="1" fontAlgn="auto" hangingPunct="1">
              <a:spcAft>
                <a:spcPts val="0"/>
              </a:spcAft>
              <a:buFont typeface="Arial" panose="020B0604020202020204" pitchFamily="34" charset="0"/>
              <a:buNone/>
              <a:defRPr/>
            </a:pPr>
            <a:r>
              <a:rPr lang="en-US" sz="2800" dirty="0">
                <a:cs typeface="Arial" pitchFamily="34" charset="0"/>
              </a:rPr>
              <a:t>    ( </a:t>
            </a:r>
            <a:r>
              <a:rPr lang="en-US" sz="2400" b="1" i="1" dirty="0">
                <a:solidFill>
                  <a:srgbClr val="FF0000"/>
                </a:solidFill>
                <a:cs typeface="Arial" pitchFamily="34" charset="0"/>
              </a:rPr>
              <a:t>blood </a:t>
            </a:r>
            <a:r>
              <a:rPr lang="en-US" sz="2400" b="1" i="1" dirty="0" smtClean="0">
                <a:solidFill>
                  <a:srgbClr val="FF0000"/>
                </a:solidFill>
                <a:cs typeface="Arial" pitchFamily="34" charset="0"/>
              </a:rPr>
              <a:t>circulates </a:t>
            </a:r>
            <a:r>
              <a:rPr lang="en-US" sz="2400" b="1" i="1" dirty="0">
                <a:solidFill>
                  <a:srgbClr val="FF0000"/>
                </a:solidFill>
                <a:cs typeface="Arial" pitchFamily="34" charset="0"/>
              </a:rPr>
              <a:t>within vessels &amp; is distinct from interstitial fluid</a:t>
            </a:r>
            <a:r>
              <a:rPr lang="en-US" sz="2800" dirty="0">
                <a:cs typeface="Arial" pitchFamily="34" charset="0"/>
              </a:rPr>
              <a:t>)  </a:t>
            </a:r>
          </a:p>
          <a:p>
            <a:pPr eaLnBrk="1" fontAlgn="auto" hangingPunct="1">
              <a:spcAft>
                <a:spcPts val="0"/>
              </a:spcAft>
              <a:buFont typeface="Arial" panose="020B0604020202020204" pitchFamily="34" charset="0"/>
              <a:buNone/>
              <a:defRPr/>
            </a:pPr>
            <a:endParaRPr lang="en-US" sz="3000" dirty="0">
              <a:cs typeface="Arial" pitchFamily="34" charset="0"/>
            </a:endParaRPr>
          </a:p>
          <a:p>
            <a:pPr eaLnBrk="1" fontAlgn="auto" hangingPunct="1">
              <a:spcAft>
                <a:spcPts val="0"/>
              </a:spcAft>
              <a:buFont typeface="Arial" panose="020B0604020202020204" pitchFamily="34" charset="0"/>
              <a:buNone/>
              <a:defRPr/>
            </a:pPr>
            <a:endParaRPr lang="en-US" sz="3000" dirty="0">
              <a:cs typeface="Arial" pitchFamily="34" charset="0"/>
            </a:endParaRPr>
          </a:p>
          <a:p>
            <a:pPr eaLnBrk="1" fontAlgn="auto" hangingPunct="1">
              <a:spcAft>
                <a:spcPts val="0"/>
              </a:spcAft>
              <a:buFont typeface="Arial" panose="020B0604020202020204" pitchFamily="34" charset="0"/>
              <a:buNone/>
              <a:defRPr/>
            </a:pPr>
            <a:endParaRPr lang="en-US" sz="3000" dirty="0">
              <a:cs typeface="Arial" pitchFamily="34" charset="0"/>
            </a:endParaRPr>
          </a:p>
          <a:p>
            <a:pPr algn="r" eaLnBrk="1" fontAlgn="auto" hangingPunct="1">
              <a:spcAft>
                <a:spcPts val="0"/>
              </a:spcAft>
              <a:buFont typeface="Arial" panose="020B0604020202020204" pitchFamily="34" charset="0"/>
              <a:buNone/>
              <a:defRPr/>
            </a:pPr>
            <a:endParaRPr lang="en-US" sz="3000" dirty="0">
              <a:cs typeface="Arial" pitchFamily="34" charset="0"/>
            </a:endParaRPr>
          </a:p>
          <a:p>
            <a:pPr eaLnBrk="1" fontAlgn="auto" hangingPunct="1">
              <a:spcAft>
                <a:spcPts val="0"/>
              </a:spcAft>
              <a:buFont typeface="Arial" panose="020B0604020202020204" pitchFamily="34" charset="0"/>
              <a:buNone/>
              <a:defRPr/>
            </a:pPr>
            <a:endParaRPr lang="en-US" sz="3000" dirty="0">
              <a:cs typeface="Arial" pitchFamily="34" charset="0"/>
            </a:endParaRPr>
          </a:p>
          <a:p>
            <a:pPr eaLnBrk="1" fontAlgn="auto" hangingPunct="1">
              <a:spcAft>
                <a:spcPts val="0"/>
              </a:spcAft>
              <a:buFont typeface="Arial" panose="020B0604020202020204" pitchFamily="34" charset="0"/>
              <a:buNone/>
              <a:defRPr/>
            </a:pPr>
            <a:r>
              <a:rPr lang="en-US" sz="3000" dirty="0">
                <a:cs typeface="Arial" pitchFamily="34" charset="0"/>
              </a:rPr>
              <a:t> </a:t>
            </a:r>
          </a:p>
          <a:p>
            <a:pPr eaLnBrk="1" fontAlgn="auto" hangingPunct="1">
              <a:spcAft>
                <a:spcPts val="0"/>
              </a:spcAft>
              <a:buFont typeface="Arial" panose="020B0604020202020204" pitchFamily="34" charset="0"/>
              <a:buNone/>
              <a:defRPr/>
            </a:pPr>
            <a:endParaRPr lang="en-US" sz="2400" dirty="0"/>
          </a:p>
        </p:txBody>
      </p:sp>
      <p:sp>
        <p:nvSpPr>
          <p:cNvPr id="614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EFF36768-E523-4D59-BEA8-7E18FDA393E8}" type="slidenum">
              <a:rPr lang="en-US" altLang="en-US" smtClean="0">
                <a:solidFill>
                  <a:srgbClr val="898989"/>
                </a:solidFill>
              </a:rPr>
              <a:pPr/>
              <a:t>4</a:t>
            </a:fld>
            <a:endParaRPr lang="en-US" altLang="en-US" dirty="0">
              <a:solidFill>
                <a:srgbClr val="898989"/>
              </a:solidFill>
            </a:endParaRPr>
          </a:p>
        </p:txBody>
      </p:sp>
      <p:sp>
        <p:nvSpPr>
          <p:cNvPr id="6149" name="TextBox 5"/>
          <p:cNvSpPr txBox="1">
            <a:spLocks noChangeArrowheads="1"/>
          </p:cNvSpPr>
          <p:nvPr/>
        </p:nvSpPr>
        <p:spPr bwMode="auto">
          <a:xfrm>
            <a:off x="468313" y="2924175"/>
            <a:ext cx="3887787" cy="37856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tabLst>
                <a:tab pos="2743200" algn="l"/>
              </a:tabLst>
              <a:defRPr>
                <a:solidFill>
                  <a:schemeClr val="tx1"/>
                </a:solidFill>
                <a:latin typeface="Calibri" pitchFamily="34" charset="0"/>
                <a:cs typeface="Arial" charset="0"/>
              </a:defRPr>
            </a:lvl1pPr>
            <a:lvl2pPr>
              <a:tabLst>
                <a:tab pos="2743200" algn="l"/>
              </a:tabLst>
              <a:defRPr>
                <a:solidFill>
                  <a:schemeClr val="tx1"/>
                </a:solidFill>
                <a:latin typeface="Calibri" pitchFamily="34" charset="0"/>
                <a:cs typeface="Arial" charset="0"/>
              </a:defRPr>
            </a:lvl2pPr>
            <a:lvl3pPr marL="1143000" indent="-228600">
              <a:tabLst>
                <a:tab pos="2743200" algn="l"/>
              </a:tabLst>
              <a:defRPr>
                <a:solidFill>
                  <a:schemeClr val="tx1"/>
                </a:solidFill>
                <a:latin typeface="Calibri" pitchFamily="34" charset="0"/>
                <a:cs typeface="Arial" charset="0"/>
              </a:defRPr>
            </a:lvl3pPr>
            <a:lvl4pPr marL="1600200" indent="-228600">
              <a:tabLst>
                <a:tab pos="2743200" algn="l"/>
              </a:tabLst>
              <a:defRPr>
                <a:solidFill>
                  <a:schemeClr val="tx1"/>
                </a:solidFill>
                <a:latin typeface="Calibri" pitchFamily="34" charset="0"/>
                <a:cs typeface="Arial" charset="0"/>
              </a:defRPr>
            </a:lvl4pPr>
            <a:lvl5pPr marL="2057400" indent="-228600">
              <a:tabLst>
                <a:tab pos="2743200" algn="l"/>
              </a:tabLst>
              <a:defRPr>
                <a:solidFill>
                  <a:schemeClr val="tx1"/>
                </a:solidFill>
                <a:latin typeface="Calibri" pitchFamily="34" charset="0"/>
                <a:cs typeface="Arial" charset="0"/>
              </a:defRPr>
            </a:lvl5pPr>
            <a:lvl6pPr marL="2514600" indent="-228600" eaLnBrk="0" fontAlgn="base" hangingPunct="0">
              <a:spcBef>
                <a:spcPct val="0"/>
              </a:spcBef>
              <a:spcAft>
                <a:spcPct val="0"/>
              </a:spcAft>
              <a:tabLst>
                <a:tab pos="2743200" algn="l"/>
              </a:tabLst>
              <a:defRPr>
                <a:solidFill>
                  <a:schemeClr val="tx1"/>
                </a:solidFill>
                <a:latin typeface="Calibri" pitchFamily="34" charset="0"/>
                <a:cs typeface="Arial" charset="0"/>
              </a:defRPr>
            </a:lvl6pPr>
            <a:lvl7pPr marL="2971800" indent="-228600" eaLnBrk="0" fontAlgn="base" hangingPunct="0">
              <a:spcBef>
                <a:spcPct val="0"/>
              </a:spcBef>
              <a:spcAft>
                <a:spcPct val="0"/>
              </a:spcAft>
              <a:tabLst>
                <a:tab pos="2743200" algn="l"/>
              </a:tabLst>
              <a:defRPr>
                <a:solidFill>
                  <a:schemeClr val="tx1"/>
                </a:solidFill>
                <a:latin typeface="Calibri" pitchFamily="34" charset="0"/>
                <a:cs typeface="Arial" charset="0"/>
              </a:defRPr>
            </a:lvl7pPr>
            <a:lvl8pPr marL="3429000" indent="-228600" eaLnBrk="0" fontAlgn="base" hangingPunct="0">
              <a:spcBef>
                <a:spcPct val="0"/>
              </a:spcBef>
              <a:spcAft>
                <a:spcPct val="0"/>
              </a:spcAft>
              <a:tabLst>
                <a:tab pos="2743200" algn="l"/>
              </a:tabLst>
              <a:defRPr>
                <a:solidFill>
                  <a:schemeClr val="tx1"/>
                </a:solidFill>
                <a:latin typeface="Calibri" pitchFamily="34" charset="0"/>
                <a:cs typeface="Arial" charset="0"/>
              </a:defRPr>
            </a:lvl8pPr>
            <a:lvl9pPr marL="3886200" indent="-228600" eaLnBrk="0" fontAlgn="base" hangingPunct="0">
              <a:spcBef>
                <a:spcPct val="0"/>
              </a:spcBef>
              <a:spcAft>
                <a:spcPct val="0"/>
              </a:spcAft>
              <a:tabLst>
                <a:tab pos="2743200" algn="l"/>
              </a:tabLst>
              <a:defRPr>
                <a:solidFill>
                  <a:schemeClr val="tx1"/>
                </a:solidFill>
                <a:latin typeface="Calibri" pitchFamily="34" charset="0"/>
                <a:cs typeface="Arial" charset="0"/>
              </a:defRPr>
            </a:lvl9pPr>
          </a:lstStyle>
          <a:p>
            <a:pPr lvl="1" eaLnBrk="1" hangingPunct="1">
              <a:buClr>
                <a:srgbClr val="339933"/>
              </a:buClr>
            </a:pPr>
            <a:r>
              <a:rPr lang="en-US" altLang="en-US" sz="2400" dirty="0"/>
              <a:t>The heart pumps blood into large vessels that branch into smaller ones </a:t>
            </a:r>
            <a:r>
              <a:rPr lang="en-US" altLang="en-US" sz="2400" dirty="0" smtClean="0"/>
              <a:t> ending in organs  at what called capillaries</a:t>
            </a:r>
          </a:p>
          <a:p>
            <a:pPr lvl="1" eaLnBrk="1" hangingPunct="1">
              <a:buClr>
                <a:srgbClr val="339933"/>
              </a:buClr>
            </a:pPr>
            <a:endParaRPr lang="en-US" altLang="en-US" sz="2400" dirty="0"/>
          </a:p>
          <a:p>
            <a:pPr lvl="1" eaLnBrk="1" hangingPunct="1">
              <a:buClr>
                <a:srgbClr val="339933"/>
              </a:buClr>
            </a:pPr>
            <a:r>
              <a:rPr lang="en-US" altLang="en-US" sz="2400" dirty="0"/>
              <a:t>Materials are exchanged by </a:t>
            </a:r>
            <a:r>
              <a:rPr lang="en-US" altLang="en-US" sz="2400" b="1" dirty="0"/>
              <a:t>diffusion</a:t>
            </a:r>
            <a:r>
              <a:rPr lang="en-US" altLang="en-US" sz="2400" dirty="0"/>
              <a:t> between the blood and the interstitial fluid around the cells.</a:t>
            </a:r>
          </a:p>
        </p:txBody>
      </p:sp>
      <p:sp>
        <p:nvSpPr>
          <p:cNvPr id="8" name="Footer Placeholder 7"/>
          <p:cNvSpPr>
            <a:spLocks noGrp="1"/>
          </p:cNvSpPr>
          <p:nvPr>
            <p:ph type="ftr" sz="quarter" idx="11"/>
          </p:nvPr>
        </p:nvSpPr>
        <p:spPr/>
        <p:txBody>
          <a:bodyPr/>
          <a:lstStyle/>
          <a:p>
            <a:pPr>
              <a:defRPr/>
            </a:pPr>
            <a:r>
              <a:rPr lang="es-ES" smtClean="0"/>
              <a:t>Professor Dr. Hala El-mazar </a:t>
            </a:r>
            <a:endParaRPr lang="en-US"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Effect>
                      <a14:brightnessContrast bright="-20000" contrast="20000"/>
                    </a14:imgEffect>
                  </a14:imgLayer>
                </a14:imgProps>
              </a:ext>
            </a:extLst>
          </a:blip>
          <a:stretch>
            <a:fillRect/>
          </a:stretch>
        </p:blipFill>
        <p:spPr>
          <a:xfrm>
            <a:off x="4824413" y="2708920"/>
            <a:ext cx="3862387" cy="396044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550DA5-3BB1-452C-A722-0E3DE76811C6}"/>
              </a:ext>
            </a:extLst>
          </p:cNvPr>
          <p:cNvSpPr>
            <a:spLocks noGrp="1"/>
          </p:cNvSpPr>
          <p:nvPr>
            <p:ph idx="1"/>
          </p:nvPr>
        </p:nvSpPr>
        <p:spPr>
          <a:xfrm>
            <a:off x="457200" y="332656"/>
            <a:ext cx="8229600" cy="6023694"/>
          </a:xfrm>
        </p:spPr>
        <p:txBody>
          <a:bodyPr/>
          <a:lstStyle/>
          <a:p>
            <a:pPr marL="0" indent="0">
              <a:buNone/>
            </a:pPr>
            <a:r>
              <a:rPr lang="en-US" u="sng" dirty="0"/>
              <a:t>Main functions of the Vascular system</a:t>
            </a:r>
          </a:p>
          <a:p>
            <a:pPr marL="0" indent="0">
              <a:buNone/>
            </a:pPr>
            <a:endParaRPr lang="en-US" u="sng" dirty="0"/>
          </a:p>
          <a:p>
            <a:pPr>
              <a:buFont typeface="Wingdings" panose="05000000000000000000" pitchFamily="2" charset="2"/>
              <a:buChar char="Ø"/>
            </a:pPr>
            <a:r>
              <a:rPr lang="en-US" dirty="0"/>
              <a:t>Transport of oxygen, carbon dioxide, nutrients, hormones, metabolic products, cells of immune defense system and many other essential products</a:t>
            </a:r>
          </a:p>
          <a:p>
            <a:pPr>
              <a:buFont typeface="Wingdings" panose="05000000000000000000" pitchFamily="2" charset="2"/>
              <a:buChar char="Ø"/>
            </a:pPr>
            <a:endParaRPr lang="en-US" dirty="0"/>
          </a:p>
          <a:p>
            <a:pPr>
              <a:buFont typeface="Wingdings" panose="05000000000000000000" pitchFamily="2" charset="2"/>
              <a:buChar char="Ø"/>
            </a:pPr>
            <a:r>
              <a:rPr lang="en-US" dirty="0"/>
              <a:t>Gaseous </a:t>
            </a:r>
            <a:r>
              <a:rPr lang="en-US" dirty="0" smtClean="0"/>
              <a:t>exchange: blood / air in lung  </a:t>
            </a:r>
            <a:endParaRPr lang="en-US" dirty="0"/>
          </a:p>
          <a:p>
            <a:pPr marL="0" indent="0">
              <a:buNone/>
            </a:pPr>
            <a:endParaRPr lang="en-US" dirty="0"/>
          </a:p>
          <a:p>
            <a:pPr>
              <a:buFont typeface="Wingdings" panose="05000000000000000000" pitchFamily="2" charset="2"/>
              <a:buChar char="Ø"/>
            </a:pPr>
            <a:r>
              <a:rPr lang="en-US" dirty="0"/>
              <a:t>Temperature control</a:t>
            </a:r>
          </a:p>
          <a:p>
            <a:endParaRPr lang="en-US" dirty="0"/>
          </a:p>
        </p:txBody>
      </p:sp>
      <p:sp>
        <p:nvSpPr>
          <p:cNvPr id="4" name="Footer Placeholder 3">
            <a:extLst>
              <a:ext uri="{FF2B5EF4-FFF2-40B4-BE49-F238E27FC236}">
                <a16:creationId xmlns:a16="http://schemas.microsoft.com/office/drawing/2014/main" id="{5022935C-42DA-4F60-95E3-2CD295CF0F64}"/>
              </a:ext>
            </a:extLst>
          </p:cNvPr>
          <p:cNvSpPr>
            <a:spLocks noGrp="1"/>
          </p:cNvSpPr>
          <p:nvPr>
            <p:ph type="ftr" sz="quarter" idx="11"/>
          </p:nvPr>
        </p:nvSpPr>
        <p:spPr/>
        <p:txBody>
          <a:bodyPr/>
          <a:lstStyle/>
          <a:p>
            <a:pPr>
              <a:defRPr/>
            </a:pPr>
            <a:r>
              <a:rPr lang="es-ES" smtClean="0"/>
              <a:t>Professor Dr. Hala El-mazar </a:t>
            </a:r>
            <a:endParaRPr lang="en-US" dirty="0"/>
          </a:p>
        </p:txBody>
      </p:sp>
      <p:sp>
        <p:nvSpPr>
          <p:cNvPr id="5" name="Slide Number Placeholder 4">
            <a:extLst>
              <a:ext uri="{FF2B5EF4-FFF2-40B4-BE49-F238E27FC236}">
                <a16:creationId xmlns:a16="http://schemas.microsoft.com/office/drawing/2014/main" id="{E66DC208-D326-4369-A01E-6D74AD08E143}"/>
              </a:ext>
            </a:extLst>
          </p:cNvPr>
          <p:cNvSpPr>
            <a:spLocks noGrp="1"/>
          </p:cNvSpPr>
          <p:nvPr>
            <p:ph type="sldNum" sz="quarter" idx="12"/>
          </p:nvPr>
        </p:nvSpPr>
        <p:spPr/>
        <p:txBody>
          <a:bodyPr/>
          <a:lstStyle/>
          <a:p>
            <a:pPr>
              <a:defRPr/>
            </a:pPr>
            <a:fld id="{638ED052-0F8C-4610-8609-D1DB2679C0CB}" type="slidenum">
              <a:rPr lang="en-US" altLang="en-US" smtClean="0"/>
              <a:pPr>
                <a:defRPr/>
              </a:pPr>
              <a:t>5</a:t>
            </a:fld>
            <a:endParaRPr lang="en-US" altLang="en-US"/>
          </a:p>
        </p:txBody>
      </p:sp>
    </p:spTree>
    <p:extLst>
      <p:ext uri="{BB962C8B-B14F-4D97-AF65-F5344CB8AC3E}">
        <p14:creationId xmlns:p14="http://schemas.microsoft.com/office/powerpoint/2010/main" val="676935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44450"/>
            <a:ext cx="8229600" cy="863600"/>
          </a:xfrm>
        </p:spPr>
        <p:txBody>
          <a:bodyPr/>
          <a:lstStyle/>
          <a:p>
            <a:pPr eaLnBrk="1" hangingPunct="1"/>
            <a:r>
              <a:rPr lang="en-US" altLang="en-US" sz="3200" b="1" u="sng"/>
              <a:t>The blood vessels</a:t>
            </a:r>
          </a:p>
        </p:txBody>
      </p:sp>
      <p:sp>
        <p:nvSpPr>
          <p:cNvPr id="3" name="Content Placeholder 2"/>
          <p:cNvSpPr>
            <a:spLocks noGrp="1"/>
          </p:cNvSpPr>
          <p:nvPr>
            <p:ph idx="1"/>
          </p:nvPr>
        </p:nvSpPr>
        <p:spPr>
          <a:xfrm>
            <a:off x="179388" y="692150"/>
            <a:ext cx="8785225" cy="6049963"/>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sz="2800" u="sng" dirty="0"/>
              <a:t>Include:</a:t>
            </a:r>
            <a:endParaRPr lang="en-US" sz="2800" dirty="0"/>
          </a:p>
          <a:p>
            <a:pPr eaLnBrk="1" fontAlgn="auto" hangingPunct="1">
              <a:spcAft>
                <a:spcPts val="0"/>
              </a:spcAft>
              <a:buFont typeface="Arial" panose="020B0604020202020204" pitchFamily="34" charset="0"/>
              <a:buChar char="•"/>
              <a:defRPr/>
            </a:pPr>
            <a:r>
              <a:rPr lang="en-US" sz="2800" dirty="0">
                <a:solidFill>
                  <a:srgbClr val="FF0000"/>
                </a:solidFill>
              </a:rPr>
              <a:t>Arteries</a:t>
            </a:r>
            <a:r>
              <a:rPr lang="en-US" sz="2800" dirty="0"/>
              <a:t>:     Large (</a:t>
            </a:r>
            <a:r>
              <a:rPr lang="en-US" sz="2800" b="1" dirty="0"/>
              <a:t>elastic)</a:t>
            </a:r>
            <a:r>
              <a:rPr lang="en-US" sz="2800" dirty="0"/>
              <a:t> arteries</a:t>
            </a:r>
          </a:p>
          <a:p>
            <a:pPr marL="0" indent="0" eaLnBrk="1" fontAlgn="auto" hangingPunct="1">
              <a:spcAft>
                <a:spcPts val="0"/>
              </a:spcAft>
              <a:buFont typeface="Arial" panose="020B0604020202020204" pitchFamily="34" charset="0"/>
              <a:buNone/>
              <a:defRPr/>
            </a:pPr>
            <a:r>
              <a:rPr lang="en-US" sz="2800" dirty="0"/>
              <a:t>                        Medium (</a:t>
            </a:r>
            <a:r>
              <a:rPr lang="en-US" sz="2800" b="1" dirty="0"/>
              <a:t>muscular</a:t>
            </a:r>
            <a:r>
              <a:rPr lang="en-US" sz="2800" dirty="0"/>
              <a:t>) arteries</a:t>
            </a:r>
          </a:p>
          <a:p>
            <a:pPr marL="0" indent="0" eaLnBrk="1" fontAlgn="auto" hangingPunct="1">
              <a:spcAft>
                <a:spcPts val="0"/>
              </a:spcAft>
              <a:buFont typeface="Arial" panose="020B0604020202020204" pitchFamily="34" charset="0"/>
              <a:buNone/>
              <a:defRPr/>
            </a:pPr>
            <a:r>
              <a:rPr lang="en-US" sz="2800" dirty="0"/>
              <a:t>                        Arterioles</a:t>
            </a:r>
          </a:p>
          <a:p>
            <a:pPr eaLnBrk="1" fontAlgn="auto" hangingPunct="1">
              <a:spcAft>
                <a:spcPts val="0"/>
              </a:spcAft>
              <a:buFont typeface="Arial" panose="020B0604020202020204" pitchFamily="34" charset="0"/>
              <a:buChar char="•"/>
              <a:defRPr/>
            </a:pPr>
            <a:endParaRPr lang="en-US" sz="2800" dirty="0">
              <a:solidFill>
                <a:srgbClr val="FF0000"/>
              </a:solidFill>
            </a:endParaRPr>
          </a:p>
          <a:p>
            <a:pPr eaLnBrk="1" fontAlgn="auto" hangingPunct="1">
              <a:spcAft>
                <a:spcPts val="0"/>
              </a:spcAft>
              <a:buFont typeface="Arial" panose="020B0604020202020204" pitchFamily="34" charset="0"/>
              <a:buChar char="•"/>
              <a:defRPr/>
            </a:pPr>
            <a:r>
              <a:rPr lang="en-US" sz="2800" dirty="0">
                <a:solidFill>
                  <a:srgbClr val="FF0000"/>
                </a:solidFill>
              </a:rPr>
              <a:t>Veins:         </a:t>
            </a:r>
            <a:r>
              <a:rPr lang="en-US" sz="2800" dirty="0"/>
              <a:t>Large veins</a:t>
            </a:r>
          </a:p>
          <a:p>
            <a:pPr marL="0" indent="0" eaLnBrk="1" fontAlgn="auto" hangingPunct="1">
              <a:spcAft>
                <a:spcPts val="0"/>
              </a:spcAft>
              <a:buFont typeface="Arial" panose="020B0604020202020204" pitchFamily="34" charset="0"/>
              <a:buNone/>
              <a:defRPr/>
            </a:pPr>
            <a:r>
              <a:rPr lang="en-US" sz="2800" dirty="0"/>
              <a:t>                        Medium sized veins</a:t>
            </a:r>
          </a:p>
          <a:p>
            <a:pPr marL="0" indent="0" eaLnBrk="1" fontAlgn="auto" hangingPunct="1">
              <a:spcAft>
                <a:spcPts val="0"/>
              </a:spcAft>
              <a:buFont typeface="Arial" panose="020B0604020202020204" pitchFamily="34" charset="0"/>
              <a:buNone/>
              <a:defRPr/>
            </a:pPr>
            <a:r>
              <a:rPr lang="en-US" sz="2800" dirty="0"/>
              <a:t>                        </a:t>
            </a:r>
            <a:r>
              <a:rPr lang="en-US" sz="2800" dirty="0" err="1"/>
              <a:t>Venules</a:t>
            </a:r>
            <a:endParaRPr lang="en-US" sz="2800" dirty="0"/>
          </a:p>
          <a:p>
            <a:pPr eaLnBrk="1" fontAlgn="auto" hangingPunct="1">
              <a:spcAft>
                <a:spcPts val="0"/>
              </a:spcAft>
              <a:buFont typeface="Arial" panose="020B0604020202020204" pitchFamily="34" charset="0"/>
              <a:buChar char="•"/>
              <a:defRPr/>
            </a:pPr>
            <a:endParaRPr lang="en-US" sz="2800" dirty="0">
              <a:solidFill>
                <a:srgbClr val="FF0000"/>
              </a:solidFill>
            </a:endParaRPr>
          </a:p>
          <a:p>
            <a:pPr eaLnBrk="1" fontAlgn="auto" hangingPunct="1">
              <a:spcAft>
                <a:spcPts val="0"/>
              </a:spcAft>
              <a:buFont typeface="Arial" panose="020B0604020202020204" pitchFamily="34" charset="0"/>
              <a:buChar char="•"/>
              <a:defRPr/>
            </a:pPr>
            <a:r>
              <a:rPr lang="en-US" sz="2800" dirty="0" err="1">
                <a:solidFill>
                  <a:srgbClr val="FF0000"/>
                </a:solidFill>
              </a:rPr>
              <a:t>Microcirulation</a:t>
            </a:r>
            <a:r>
              <a:rPr lang="en-US" sz="2800" dirty="0">
                <a:solidFill>
                  <a:srgbClr val="FF0000"/>
                </a:solidFill>
              </a:rPr>
              <a:t>:</a:t>
            </a:r>
          </a:p>
          <a:p>
            <a:pPr marL="0" indent="0" eaLnBrk="1" fontAlgn="auto" hangingPunct="1">
              <a:spcAft>
                <a:spcPts val="0"/>
              </a:spcAft>
              <a:buFont typeface="Arial" panose="020B0604020202020204" pitchFamily="34" charset="0"/>
              <a:buNone/>
              <a:defRPr/>
            </a:pPr>
            <a:r>
              <a:rPr lang="en-US" sz="2800" dirty="0"/>
              <a:t>                         Capillaries</a:t>
            </a:r>
          </a:p>
          <a:p>
            <a:pPr marL="0" indent="0" eaLnBrk="1" fontAlgn="auto" hangingPunct="1">
              <a:spcAft>
                <a:spcPts val="0"/>
              </a:spcAft>
              <a:buFont typeface="Arial" panose="020B0604020202020204" pitchFamily="34" charset="0"/>
              <a:buNone/>
              <a:defRPr/>
            </a:pPr>
            <a:r>
              <a:rPr lang="en-US" sz="2800" dirty="0"/>
              <a:t>                        </a:t>
            </a:r>
            <a:r>
              <a:rPr lang="en-US" sz="2800" dirty="0" err="1"/>
              <a:t>Arterio</a:t>
            </a:r>
            <a:r>
              <a:rPr lang="en-US" sz="2800" dirty="0"/>
              <a:t> –venous anastomosis</a:t>
            </a:r>
          </a:p>
          <a:p>
            <a:pPr marL="0" indent="0" eaLnBrk="1" fontAlgn="auto" hangingPunct="1">
              <a:spcAft>
                <a:spcPts val="0"/>
              </a:spcAft>
              <a:buFont typeface="Arial" panose="020B0604020202020204" pitchFamily="34" charset="0"/>
              <a:buNone/>
              <a:defRPr/>
            </a:pPr>
            <a:endParaRPr lang="en-US" sz="2800" dirty="0"/>
          </a:p>
        </p:txBody>
      </p:sp>
      <p:sp>
        <p:nvSpPr>
          <p:cNvPr id="717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FB391EC7-043F-4CBC-88BA-9C447E0DC403}" type="slidenum">
              <a:rPr lang="en-US" altLang="en-US" smtClean="0">
                <a:solidFill>
                  <a:srgbClr val="898989"/>
                </a:solidFill>
              </a:rPr>
              <a:pPr/>
              <a:t>6</a:t>
            </a:fld>
            <a:endParaRPr lang="en-US" altLang="en-US">
              <a:solidFill>
                <a:srgbClr val="898989"/>
              </a:solidFill>
            </a:endParaRPr>
          </a:p>
        </p:txBody>
      </p:sp>
      <p:pic>
        <p:nvPicPr>
          <p:cNvPr id="7173" name="Picture 4" descr="http://media-2.web.britannica.com/eb-media/06/92806-004-95B4D32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908050"/>
            <a:ext cx="2735262" cy="4752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pPr>
              <a:defRPr/>
            </a:pPr>
            <a:r>
              <a:rPr lang="es-ES" smtClean="0"/>
              <a:t>Professor Dr. Hala El-mazar </a:t>
            </a:r>
            <a:endParaRPr lang="en-US" dirty="0"/>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638ED052-0F8C-4610-8609-D1DB2679C0CB}" type="slidenum">
              <a:rPr lang="en-US" altLang="en-US" smtClean="0"/>
              <a:pPr>
                <a:defRPr/>
              </a:pPr>
              <a:t>7</a:t>
            </a:fld>
            <a:endParaRPr lang="en-US" altLang="en-US" dirty="0"/>
          </a:p>
        </p:txBody>
      </p:sp>
      <p:sp>
        <p:nvSpPr>
          <p:cNvPr id="6" name="TextBox 5"/>
          <p:cNvSpPr txBox="1"/>
          <p:nvPr/>
        </p:nvSpPr>
        <p:spPr>
          <a:xfrm>
            <a:off x="539552" y="5805264"/>
            <a:ext cx="7940892" cy="1107996"/>
          </a:xfrm>
          <a:prstGeom prst="rect">
            <a:avLst/>
          </a:prstGeom>
          <a:noFill/>
        </p:spPr>
        <p:txBody>
          <a:bodyPr wrap="none" rtlCol="0">
            <a:spAutoFit/>
          </a:bodyPr>
          <a:lstStyle/>
          <a:p>
            <a:r>
              <a:rPr lang="en-US" dirty="0" smtClean="0"/>
              <a:t>                                                     </a:t>
            </a:r>
            <a:r>
              <a:rPr lang="en-US" sz="2400" b="1" dirty="0" smtClean="0"/>
              <a:t>The vascular system </a:t>
            </a:r>
          </a:p>
          <a:p>
            <a:r>
              <a:rPr lang="en-US" sz="2400" b="1" dirty="0"/>
              <a:t>The transition from one type of vessels to another is  </a:t>
            </a:r>
            <a:r>
              <a:rPr lang="en-US" sz="2400" b="1" u="sng" dirty="0">
                <a:solidFill>
                  <a:srgbClr val="FF0000"/>
                </a:solidFill>
              </a:rPr>
              <a:t>gradual</a:t>
            </a:r>
          </a:p>
          <a:p>
            <a:endParaRPr lang="en-US" dirty="0"/>
          </a:p>
        </p:txBody>
      </p:sp>
      <p:pic>
        <p:nvPicPr>
          <p:cNvPr id="2052" name="Picture 4" descr="Lecture 22 Diagram | Quizle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67544" y="332656"/>
            <a:ext cx="8352928" cy="55446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2533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4450"/>
            <a:ext cx="8229600" cy="1008063"/>
          </a:xfrm>
        </p:spPr>
        <p:txBody>
          <a:bodyPr/>
          <a:lstStyle/>
          <a:p>
            <a:pPr eaLnBrk="1" hangingPunct="1"/>
            <a:r>
              <a:rPr lang="en-US" altLang="en-US" sz="3200" b="1" u="sng" dirty="0"/>
              <a:t>General structure of the wall of a blood vessel</a:t>
            </a:r>
          </a:p>
        </p:txBody>
      </p:sp>
      <p:sp>
        <p:nvSpPr>
          <p:cNvPr id="3" name="Content Placeholder 2"/>
          <p:cNvSpPr>
            <a:spLocks noGrp="1"/>
          </p:cNvSpPr>
          <p:nvPr>
            <p:ph idx="1"/>
          </p:nvPr>
        </p:nvSpPr>
        <p:spPr>
          <a:xfrm>
            <a:off x="612775" y="891381"/>
            <a:ext cx="8229600" cy="5218113"/>
          </a:xfrm>
        </p:spPr>
        <p:txBody>
          <a:bodyPr rtlCol="0">
            <a:normAutofit/>
          </a:bodyPr>
          <a:lstStyle/>
          <a:p>
            <a:pPr marL="0" indent="0" eaLnBrk="1" fontAlgn="auto" hangingPunct="1">
              <a:spcAft>
                <a:spcPts val="0"/>
              </a:spcAft>
              <a:buFont typeface="Arial" panose="020B0604020202020204" pitchFamily="34" charset="0"/>
              <a:buNone/>
              <a:defRPr/>
            </a:pPr>
            <a:r>
              <a:rPr lang="en-US" sz="2800" dirty="0" smtClean="0"/>
              <a:t>Formed </a:t>
            </a:r>
            <a:r>
              <a:rPr lang="en-US" sz="2800" dirty="0"/>
              <a:t>of </a:t>
            </a:r>
            <a:r>
              <a:rPr lang="en-US" sz="2800" dirty="0">
                <a:solidFill>
                  <a:srgbClr val="FF0000"/>
                </a:solidFill>
              </a:rPr>
              <a:t>3</a:t>
            </a:r>
            <a:r>
              <a:rPr lang="en-US" sz="2800" dirty="0"/>
              <a:t> layers or </a:t>
            </a:r>
            <a:r>
              <a:rPr lang="en-US" sz="2800" dirty="0" smtClean="0"/>
              <a:t>tunics (</a:t>
            </a:r>
            <a:r>
              <a:rPr lang="en-US" sz="2800" dirty="0" smtClean="0">
                <a:solidFill>
                  <a:srgbClr val="FF0000"/>
                </a:solidFill>
              </a:rPr>
              <a:t>Except for capillaries</a:t>
            </a:r>
            <a:r>
              <a:rPr lang="en-US" sz="2800" dirty="0" smtClean="0"/>
              <a:t>)</a:t>
            </a:r>
          </a:p>
          <a:p>
            <a:pPr marL="0" indent="0" eaLnBrk="1" fontAlgn="auto" hangingPunct="1">
              <a:spcAft>
                <a:spcPts val="0"/>
              </a:spcAft>
              <a:buFont typeface="Arial" panose="020B0604020202020204" pitchFamily="34" charset="0"/>
              <a:buNone/>
              <a:defRPr/>
            </a:pPr>
            <a:r>
              <a:rPr lang="en-US" sz="2800" dirty="0" smtClean="0"/>
              <a:t>  (inside → outside) </a:t>
            </a:r>
          </a:p>
          <a:p>
            <a:pPr marL="0" indent="0" eaLnBrk="1" fontAlgn="auto" hangingPunct="1">
              <a:spcAft>
                <a:spcPts val="0"/>
              </a:spcAft>
              <a:buFont typeface="Arial" panose="020B0604020202020204" pitchFamily="34" charset="0"/>
              <a:buNone/>
              <a:defRPr/>
            </a:pPr>
            <a:endParaRPr lang="en-US" sz="2800" dirty="0"/>
          </a:p>
          <a:p>
            <a:pPr eaLnBrk="1" fontAlgn="auto" hangingPunct="1">
              <a:spcAft>
                <a:spcPts val="0"/>
              </a:spcAft>
              <a:buFont typeface="Arial" panose="020B0604020202020204" pitchFamily="34" charset="0"/>
              <a:buChar char="•"/>
              <a:defRPr/>
            </a:pPr>
            <a:r>
              <a:rPr lang="en-US" sz="2800" dirty="0"/>
              <a:t>Tunica intima  </a:t>
            </a:r>
            <a:endParaRPr lang="en-US" sz="2800" dirty="0" smtClean="0"/>
          </a:p>
          <a:p>
            <a:pPr marL="0" indent="0" eaLnBrk="1" fontAlgn="auto" hangingPunct="1">
              <a:spcAft>
                <a:spcPts val="0"/>
              </a:spcAft>
              <a:buNone/>
              <a:defRPr/>
            </a:pPr>
            <a:endParaRPr lang="en-US" sz="2800" dirty="0"/>
          </a:p>
          <a:p>
            <a:pPr eaLnBrk="1" fontAlgn="auto" hangingPunct="1">
              <a:spcAft>
                <a:spcPts val="0"/>
              </a:spcAft>
              <a:buFont typeface="Arial" panose="020B0604020202020204" pitchFamily="34" charset="0"/>
              <a:buChar char="•"/>
              <a:defRPr/>
            </a:pPr>
            <a:r>
              <a:rPr lang="en-US" sz="2800" dirty="0"/>
              <a:t>Tunica media </a:t>
            </a:r>
            <a:endParaRPr lang="en-US" sz="2800" dirty="0" smtClean="0"/>
          </a:p>
          <a:p>
            <a:pPr eaLnBrk="1" fontAlgn="auto" hangingPunct="1">
              <a:spcAft>
                <a:spcPts val="0"/>
              </a:spcAft>
              <a:buFont typeface="Arial" panose="020B0604020202020204" pitchFamily="34" charset="0"/>
              <a:buChar char="•"/>
              <a:defRPr/>
            </a:pPr>
            <a:endParaRPr lang="en-US" sz="2800" dirty="0"/>
          </a:p>
          <a:p>
            <a:pPr eaLnBrk="1" fontAlgn="auto" hangingPunct="1">
              <a:spcAft>
                <a:spcPts val="0"/>
              </a:spcAft>
              <a:buFont typeface="Arial" panose="020B0604020202020204" pitchFamily="34" charset="0"/>
              <a:buChar char="•"/>
              <a:defRPr/>
            </a:pPr>
            <a:r>
              <a:rPr lang="en-US" sz="2800" dirty="0"/>
              <a:t>Tunica adventitia</a:t>
            </a:r>
          </a:p>
        </p:txBody>
      </p:sp>
      <p:sp>
        <p:nvSpPr>
          <p:cNvPr id="819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C20F9FB7-9C4A-4668-B834-F83B9E399AAC}" type="slidenum">
              <a:rPr lang="en-US" altLang="en-US" smtClean="0">
                <a:solidFill>
                  <a:srgbClr val="898989"/>
                </a:solidFill>
              </a:rPr>
              <a:pPr/>
              <a:t>8</a:t>
            </a:fld>
            <a:endParaRPr lang="en-US" altLang="en-US">
              <a:solidFill>
                <a:srgbClr val="898989"/>
              </a:solidFill>
            </a:endParaRPr>
          </a:p>
        </p:txBody>
      </p:sp>
      <p:pic>
        <p:nvPicPr>
          <p:cNvPr id="8197" name="Picture 2" descr="http://teachmeanatomy.info/wp-content/uploads/Muscular-Artery.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16016" y="3933055"/>
            <a:ext cx="3970784" cy="27717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199" name="Rectangle 4">
            <a:hlinkClick r:id="rId4"/>
          </p:cNvPr>
          <p:cNvSpPr>
            <a:spLocks noChangeArrowheads="1"/>
          </p:cNvSpPr>
          <p:nvPr/>
        </p:nvSpPr>
        <p:spPr bwMode="auto">
          <a:xfrm>
            <a:off x="0" y="3500438"/>
            <a:ext cx="37353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endParaRPr lang="en-US" altLang="en-US"/>
          </a:p>
        </p:txBody>
      </p:sp>
      <p:sp>
        <p:nvSpPr>
          <p:cNvPr id="8" name="Footer Placeholder 7"/>
          <p:cNvSpPr>
            <a:spLocks noGrp="1"/>
          </p:cNvSpPr>
          <p:nvPr>
            <p:ph type="ftr" sz="quarter" idx="11"/>
          </p:nvPr>
        </p:nvSpPr>
        <p:spPr/>
        <p:txBody>
          <a:bodyPr/>
          <a:lstStyle/>
          <a:p>
            <a:pPr>
              <a:defRPr/>
            </a:pPr>
            <a:r>
              <a:rPr lang="es-ES" smtClean="0"/>
              <a:t>Professor Dr. Hala El-mazar </a:t>
            </a:r>
            <a:endParaRPr lang="en-US" dirty="0"/>
          </a:p>
        </p:txBody>
      </p:sp>
      <p:sp>
        <p:nvSpPr>
          <p:cNvPr id="4" name="AutoShape 4" descr="Layers of an artery. | Download Scientific Di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Layers of an artery. | Download Scientific Diagr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1: Blood vessel anatomy-The vessel wall is made up of three layers... |  Download Scientific Diagra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t="12065"/>
          <a:stretch/>
        </p:blipFill>
        <p:spPr>
          <a:xfrm>
            <a:off x="4716016" y="1555229"/>
            <a:ext cx="3970784" cy="225439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s-ES" smtClean="0"/>
              <a:t>Professor Dr. Hala El-mazar </a:t>
            </a:r>
            <a:endParaRPr lang="en-US" dirty="0"/>
          </a:p>
        </p:txBody>
      </p:sp>
      <p:sp>
        <p:nvSpPr>
          <p:cNvPr id="3" name="Slide Number Placeholder 2"/>
          <p:cNvSpPr>
            <a:spLocks noGrp="1"/>
          </p:cNvSpPr>
          <p:nvPr>
            <p:ph type="sldNum" sz="quarter" idx="12"/>
          </p:nvPr>
        </p:nvSpPr>
        <p:spPr/>
        <p:txBody>
          <a:bodyPr/>
          <a:lstStyle/>
          <a:p>
            <a:pPr>
              <a:defRPr/>
            </a:pPr>
            <a:fld id="{DAFD0182-D3CA-4415-9276-B1D2B974416D}" type="slidenum">
              <a:rPr lang="en-US" altLang="en-US" smtClean="0"/>
              <a:pPr>
                <a:defRPr/>
              </a:pPr>
              <a:t>9</a:t>
            </a:fld>
            <a:endParaRPr lang="en-US" altLang="en-US"/>
          </a:p>
        </p:txBody>
      </p:sp>
      <p:sp>
        <p:nvSpPr>
          <p:cNvPr id="5" name="TextBox 4"/>
          <p:cNvSpPr txBox="1"/>
          <p:nvPr/>
        </p:nvSpPr>
        <p:spPr>
          <a:xfrm>
            <a:off x="2051720" y="5805264"/>
            <a:ext cx="5341142" cy="461665"/>
          </a:xfrm>
          <a:prstGeom prst="rect">
            <a:avLst/>
          </a:prstGeom>
          <a:noFill/>
          <a:ln>
            <a:solidFill>
              <a:schemeClr val="tx1"/>
            </a:solidFill>
          </a:ln>
        </p:spPr>
        <p:txBody>
          <a:bodyPr wrap="none" rtlCol="1">
            <a:spAutoFit/>
          </a:bodyPr>
          <a:lstStyle/>
          <a:p>
            <a:r>
              <a:rPr lang="en-US" sz="2400" b="1" dirty="0" smtClean="0"/>
              <a:t>L.S showing the wall, of the Blood Vessel</a:t>
            </a:r>
            <a:endParaRPr lang="ar-JO" sz="2400" b="1" dirty="0"/>
          </a:p>
        </p:txBody>
      </p:sp>
      <p:pic>
        <p:nvPicPr>
          <p:cNvPr id="4098" name="Picture 2" descr="Chapter 20: Blood vessel anatomy Diagram | Quizle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99592" y="476672"/>
            <a:ext cx="7416824" cy="52391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68596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6.2|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3ED62D073E4A4DBD12BDD07142EF8F" ma:contentTypeVersion="14" ma:contentTypeDescription="Create a new document." ma:contentTypeScope="" ma:versionID="946e51b1eccc1f9b7c689f52bd6ad4ac">
  <xsd:schema xmlns:xsd="http://www.w3.org/2001/XMLSchema" xmlns:xs="http://www.w3.org/2001/XMLSchema" xmlns:p="http://schemas.microsoft.com/office/2006/metadata/properties" xmlns:ns2="9ca5220d-de9d-4d7e-8264-7f426759a3d1" xmlns:ns3="0fac0400-62dd-4d4b-9e1a-e3e75d439f69" targetNamespace="http://schemas.microsoft.com/office/2006/metadata/properties" ma:root="true" ma:fieldsID="89bba8aac9a127dbee1525a9ea67c7a3" ns2:_="" ns3:_="">
    <xsd:import namespace="9ca5220d-de9d-4d7e-8264-7f426759a3d1"/>
    <xsd:import namespace="0fac0400-62dd-4d4b-9e1a-e3e75d439f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a5220d-de9d-4d7e-8264-7f426759a3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9ff52f34-b351-492d-bd72-b80be8882ab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ac0400-62dd-4d4b-9e1a-e3e75d439f6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970c288c-4458-46a2-88f2-2945177ba7ad}" ma:internalName="TaxCatchAll" ma:showField="CatchAllData" ma:web="0fac0400-62dd-4d4b-9e1a-e3e75d439f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ca5220d-de9d-4d7e-8264-7f426759a3d1">
      <Terms xmlns="http://schemas.microsoft.com/office/infopath/2007/PartnerControls"/>
    </lcf76f155ced4ddcb4097134ff3c332f>
    <TaxCatchAll xmlns="0fac0400-62dd-4d4b-9e1a-e3e75d439f69" xsi:nil="true"/>
  </documentManagement>
</p:properties>
</file>

<file path=customXml/itemProps1.xml><?xml version="1.0" encoding="utf-8"?>
<ds:datastoreItem xmlns:ds="http://schemas.openxmlformats.org/officeDocument/2006/customXml" ds:itemID="{0F77FA22-C391-4183-ADF8-7199DE7F256E}"/>
</file>

<file path=customXml/itemProps2.xml><?xml version="1.0" encoding="utf-8"?>
<ds:datastoreItem xmlns:ds="http://schemas.openxmlformats.org/officeDocument/2006/customXml" ds:itemID="{387375B0-C238-4CBB-9971-1A73A5245DFF}"/>
</file>

<file path=customXml/itemProps3.xml><?xml version="1.0" encoding="utf-8"?>
<ds:datastoreItem xmlns:ds="http://schemas.openxmlformats.org/officeDocument/2006/customXml" ds:itemID="{31296DD8-A960-4AAE-9AE9-34E7038C8E55}"/>
</file>

<file path=docProps/app.xml><?xml version="1.0" encoding="utf-8"?>
<Properties xmlns="http://schemas.openxmlformats.org/officeDocument/2006/extended-properties" xmlns:vt="http://schemas.openxmlformats.org/officeDocument/2006/docPropsVTypes">
  <TotalTime>8413</TotalTime>
  <Words>1652</Words>
  <Application>Microsoft Office PowerPoint</Application>
  <PresentationFormat>On-screen Show (4:3)</PresentationFormat>
  <Paragraphs>309</Paragraphs>
  <Slides>32</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Times New Roman</vt:lpstr>
      <vt:lpstr>Wingdings</vt:lpstr>
      <vt:lpstr>Office Theme</vt:lpstr>
      <vt:lpstr>The vascular system Professor Dr. Hala El-mazar (Part 1)</vt:lpstr>
      <vt:lpstr>PowerPoint Presentation</vt:lpstr>
      <vt:lpstr>PowerPoint Presentation</vt:lpstr>
      <vt:lpstr>Cardio-vascular system</vt:lpstr>
      <vt:lpstr>PowerPoint Presentation</vt:lpstr>
      <vt:lpstr>The blood vessels</vt:lpstr>
      <vt:lpstr>PowerPoint Presentation</vt:lpstr>
      <vt:lpstr>General structure of the wall of a blood vessel</vt:lpstr>
      <vt:lpstr>PowerPoint Presentation</vt:lpstr>
      <vt:lpstr>Tunica intima</vt:lpstr>
      <vt:lpstr>PowerPoint Presentation</vt:lpstr>
      <vt:lpstr>PowerPoint Presentation</vt:lpstr>
      <vt:lpstr>PowerPoint Presentation</vt:lpstr>
      <vt:lpstr>PowerPoint Presentation</vt:lpstr>
      <vt:lpstr>Large (Elastic) arteries/ Aorta</vt:lpstr>
      <vt:lpstr>Medium sized (Muscular) arteries</vt:lpstr>
      <vt:lpstr>Special types of medium sized arteries </vt:lpstr>
      <vt:lpstr>PowerPoint Presentation</vt:lpstr>
      <vt:lpstr>Arterioles (10- 100 µm)</vt:lpstr>
      <vt:lpstr>PowerPoint Presentation</vt:lpstr>
      <vt:lpstr>Metarterioles (arterial capillaries) </vt:lpstr>
      <vt:lpstr>PowerPoint Presentation</vt:lpstr>
      <vt:lpstr>PowerPoint Presentation</vt:lpstr>
      <vt:lpstr>Arterial sensory structures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Muscular system</dc:title>
  <dc:creator>lion</dc:creator>
  <cp:lastModifiedBy>Admin</cp:lastModifiedBy>
  <cp:revision>562</cp:revision>
  <dcterms:created xsi:type="dcterms:W3CDTF">2014-10-21T20:21:55Z</dcterms:created>
  <dcterms:modified xsi:type="dcterms:W3CDTF">2023-05-07T05:30:15Z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0x010100833ED62D073E4A4DBD12BDD07142EF8F</vt:lpwstr>
  </property>
</Properties>
</file>