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6"/>
  </p:notesMasterIdLst>
  <p:sldIdLst>
    <p:sldId id="256" r:id="rId2"/>
    <p:sldId id="354" r:id="rId3"/>
    <p:sldId id="257" r:id="rId4"/>
    <p:sldId id="258" r:id="rId5"/>
    <p:sldId id="260" r:id="rId6"/>
    <p:sldId id="262" r:id="rId7"/>
    <p:sldId id="263" r:id="rId8"/>
    <p:sldId id="261" r:id="rId9"/>
    <p:sldId id="264" r:id="rId10"/>
    <p:sldId id="266" r:id="rId11"/>
    <p:sldId id="359" r:id="rId12"/>
    <p:sldId id="270" r:id="rId13"/>
    <p:sldId id="271" r:id="rId14"/>
    <p:sldId id="273" r:id="rId15"/>
    <p:sldId id="274" r:id="rId16"/>
    <p:sldId id="275" r:id="rId17"/>
    <p:sldId id="276" r:id="rId18"/>
    <p:sldId id="277" r:id="rId19"/>
    <p:sldId id="278" r:id="rId20"/>
    <p:sldId id="280" r:id="rId21"/>
    <p:sldId id="281" r:id="rId22"/>
    <p:sldId id="282" r:id="rId23"/>
    <p:sldId id="283" r:id="rId24"/>
    <p:sldId id="279" r:id="rId25"/>
    <p:sldId id="284" r:id="rId26"/>
    <p:sldId id="285" r:id="rId27"/>
    <p:sldId id="286" r:id="rId28"/>
    <p:sldId id="287" r:id="rId29"/>
    <p:sldId id="288" r:id="rId30"/>
    <p:sldId id="291" r:id="rId31"/>
    <p:sldId id="290" r:id="rId32"/>
    <p:sldId id="292" r:id="rId33"/>
    <p:sldId id="355" r:id="rId34"/>
    <p:sldId id="356" r:id="rId35"/>
    <p:sldId id="357" r:id="rId36"/>
    <p:sldId id="358" r:id="rId37"/>
    <p:sldId id="293" r:id="rId38"/>
    <p:sldId id="294" r:id="rId39"/>
    <p:sldId id="295" r:id="rId40"/>
    <p:sldId id="296" r:id="rId41"/>
    <p:sldId id="297" r:id="rId42"/>
    <p:sldId id="298" r:id="rId43"/>
    <p:sldId id="299" r:id="rId44"/>
    <p:sldId id="289" r:id="rId45"/>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1" d="100"/>
          <a:sy n="101" d="100"/>
        </p:scale>
        <p:origin x="51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A528795-894A-4673-85AE-44391030FB26}" type="datetimeFigureOut">
              <a:rPr lang="ar-JO" smtClean="0"/>
              <a:t>07/10/1442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BC27AC1-1767-4D3D-987A-9CB966035815}" type="slidenum">
              <a:rPr lang="ar-JO" smtClean="0"/>
              <a:t>‹#›</a:t>
            </a:fld>
            <a:endParaRPr lang="ar-JO"/>
          </a:p>
        </p:txBody>
      </p:sp>
    </p:spTree>
    <p:extLst>
      <p:ext uri="{BB962C8B-B14F-4D97-AF65-F5344CB8AC3E}">
        <p14:creationId xmlns:p14="http://schemas.microsoft.com/office/powerpoint/2010/main" val="10843354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fica</a:t>
            </a:r>
            <a:endParaRPr lang="en-US" dirty="0"/>
          </a:p>
        </p:txBody>
      </p:sp>
      <p:sp>
        <p:nvSpPr>
          <p:cNvPr id="4" name="Slide Number Placeholder 3"/>
          <p:cNvSpPr>
            <a:spLocks noGrp="1"/>
          </p:cNvSpPr>
          <p:nvPr>
            <p:ph type="sldNum" sz="quarter" idx="5"/>
          </p:nvPr>
        </p:nvSpPr>
        <p:spPr/>
        <p:txBody>
          <a:bodyPr/>
          <a:lstStyle/>
          <a:p>
            <a:fld id="{4BC27AC1-1767-4D3D-987A-9CB966035815}" type="slidenum">
              <a:rPr lang="ar-JO" smtClean="0"/>
              <a:t>2</a:t>
            </a:fld>
            <a:endParaRPr lang="ar-JO"/>
          </a:p>
        </p:txBody>
      </p:sp>
    </p:spTree>
    <p:extLst>
      <p:ext uri="{BB962C8B-B14F-4D97-AF65-F5344CB8AC3E}">
        <p14:creationId xmlns:p14="http://schemas.microsoft.com/office/powerpoint/2010/main" val="4583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BE01CC8-CCA9-42A2-BEAF-3A872C37A23F}" type="slidenum">
              <a:rPr lang="ar-SA">
                <a:latin typeface="Arial" pitchFamily="34" charset="0"/>
              </a:rPr>
              <a:pPr eaLnBrk="1" hangingPunct="1"/>
              <a:t>14</a:t>
            </a:fld>
            <a:endParaRPr lang="en-US">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04BB2F9D-6DA9-44F1-BB17-EDE1711B18C8}" type="slidenum">
              <a:rPr lang="ar-SA">
                <a:latin typeface="Arial" pitchFamily="34" charset="0"/>
              </a:rPr>
              <a:pPr eaLnBrk="1" hangingPunct="1"/>
              <a:t>15</a:t>
            </a:fld>
            <a:endParaRPr lang="en-US">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a:t>Is there a Difference Between Erectile Dysfunction and Impotence</a:t>
            </a:r>
            <a:endParaRPr lang="en-US" dirty="0"/>
          </a:p>
          <a:p>
            <a:pPr>
              <a:defRPr/>
            </a:pPr>
            <a:r>
              <a:rPr lang="en-US" dirty="0"/>
              <a:t>The word "impotence" may also be used to describe other problems that interfere with sexual intercourse and reproduction, such as lack of sexual desire and problems with ejaculation or orgasm. Using the term erectile dysfunction makes it clear that those other problems are not involved.</a:t>
            </a:r>
          </a:p>
          <a:p>
            <a:pPr eaLnBrk="1" hangingPunct="1">
              <a:defRPr/>
            </a:pPr>
            <a:endParaRPr lang="en-US" altLang="ar-JO" kern="0" dirty="0"/>
          </a:p>
          <a:p>
            <a:pPr eaLnBrk="1" hangingPunct="1">
              <a:defRPr/>
            </a:pPr>
            <a:r>
              <a:rPr lang="en-US" altLang="ar-JO" kern="0" dirty="0"/>
              <a:t>Inability to attain or maintain erection sufficiently firm to permit satisfactory sexual performance</a:t>
            </a:r>
          </a:p>
          <a:p>
            <a:pPr eaLnBrk="1" hangingPunct="1">
              <a:defRPr/>
            </a:pPr>
            <a:r>
              <a:rPr lang="en-US" altLang="ar-JO" kern="0" dirty="0"/>
              <a:t>Impotence is a broad term including problems of libido, erection and orgasm</a:t>
            </a:r>
          </a:p>
          <a:p>
            <a:pPr>
              <a:defRPr/>
            </a:pPr>
            <a:endParaRPr lang="en-US" dirty="0"/>
          </a:p>
          <a:p>
            <a:pPr>
              <a:defRPr/>
            </a:pPr>
            <a:endParaRPr lang="ar-JO"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27F2F3F-7A60-4E97-B510-13FD40A86A20}" type="slidenum">
              <a:rPr lang="en-US" altLang="ar-JO" smtClean="0"/>
              <a:pPr eaLnBrk="1" hangingPunct="1">
                <a:spcBef>
                  <a:spcPct val="0"/>
                </a:spcBef>
              </a:pPr>
              <a:t>38</a:t>
            </a:fld>
            <a:endParaRPr lang="en-US" altLang="ar-JO"/>
          </a:p>
        </p:txBody>
      </p:sp>
    </p:spTree>
    <p:extLst>
      <p:ext uri="{BB962C8B-B14F-4D97-AF65-F5344CB8AC3E}">
        <p14:creationId xmlns:p14="http://schemas.microsoft.com/office/powerpoint/2010/main" val="187742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ar-JO"/>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6B66C04-2E10-4DEF-8C88-9808842ADC2E}" type="slidenum">
              <a:rPr lang="en-US" altLang="ar-JO" smtClean="0"/>
              <a:pPr eaLnBrk="1" hangingPunct="1">
                <a:spcBef>
                  <a:spcPct val="0"/>
                </a:spcBef>
              </a:pPr>
              <a:t>39</a:t>
            </a:fld>
            <a:endParaRPr lang="en-US" altLang="ar-JO"/>
          </a:p>
        </p:txBody>
      </p:sp>
    </p:spTree>
    <p:extLst>
      <p:ext uri="{BB962C8B-B14F-4D97-AF65-F5344CB8AC3E}">
        <p14:creationId xmlns:p14="http://schemas.microsoft.com/office/powerpoint/2010/main" val="213302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A684B6DE-BC84-46B6-96B2-E987733A9343}" type="datetimeFigureOut">
              <a:rPr lang="ar-JO" smtClean="0"/>
              <a:t>07/10/1442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A6C0C14-26F7-4484-A922-327ABB6A2962}" type="slidenum">
              <a:rPr lang="ar-JO" smtClean="0"/>
              <a:t>‹#›</a:t>
            </a:fld>
            <a:endParaRPr lang="ar-JO"/>
          </a:p>
        </p:txBody>
      </p:sp>
    </p:spTree>
    <p:extLst>
      <p:ext uri="{BB962C8B-B14F-4D97-AF65-F5344CB8AC3E}">
        <p14:creationId xmlns:p14="http://schemas.microsoft.com/office/powerpoint/2010/main" val="411706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A684B6DE-BC84-46B6-96B2-E987733A9343}" type="datetimeFigureOut">
              <a:rPr lang="ar-JO" smtClean="0"/>
              <a:t>07/10/1442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A6C0C14-26F7-4484-A922-327ABB6A2962}" type="slidenum">
              <a:rPr lang="ar-JO" smtClean="0"/>
              <a:t>‹#›</a:t>
            </a:fld>
            <a:endParaRPr lang="ar-JO"/>
          </a:p>
        </p:txBody>
      </p:sp>
    </p:spTree>
    <p:extLst>
      <p:ext uri="{BB962C8B-B14F-4D97-AF65-F5344CB8AC3E}">
        <p14:creationId xmlns:p14="http://schemas.microsoft.com/office/powerpoint/2010/main" val="223616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A684B6DE-BC84-46B6-96B2-E987733A9343}" type="datetimeFigureOut">
              <a:rPr lang="ar-JO" smtClean="0"/>
              <a:t>07/10/1442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A6C0C14-26F7-4484-A922-327ABB6A2962}" type="slidenum">
              <a:rPr lang="ar-JO" smtClean="0"/>
              <a:t>‹#›</a:t>
            </a:fld>
            <a:endParaRPr lang="ar-JO"/>
          </a:p>
        </p:txBody>
      </p:sp>
    </p:spTree>
    <p:extLst>
      <p:ext uri="{BB962C8B-B14F-4D97-AF65-F5344CB8AC3E}">
        <p14:creationId xmlns:p14="http://schemas.microsoft.com/office/powerpoint/2010/main" val="116499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A684B6DE-BC84-46B6-96B2-E987733A9343}" type="datetimeFigureOut">
              <a:rPr lang="ar-JO" smtClean="0"/>
              <a:t>07/10/1442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A6C0C14-26F7-4484-A922-327ABB6A2962}" type="slidenum">
              <a:rPr lang="ar-JO" smtClean="0"/>
              <a:t>‹#›</a:t>
            </a:fld>
            <a:endParaRPr lang="ar-JO"/>
          </a:p>
        </p:txBody>
      </p:sp>
    </p:spTree>
    <p:extLst>
      <p:ext uri="{BB962C8B-B14F-4D97-AF65-F5344CB8AC3E}">
        <p14:creationId xmlns:p14="http://schemas.microsoft.com/office/powerpoint/2010/main" val="179062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B6DE-BC84-46B6-96B2-E987733A9343}" type="datetimeFigureOut">
              <a:rPr lang="ar-JO" smtClean="0"/>
              <a:t>07/10/1442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A6C0C14-26F7-4484-A922-327ABB6A2962}" type="slidenum">
              <a:rPr lang="ar-JO" smtClean="0"/>
              <a:t>‹#›</a:t>
            </a:fld>
            <a:endParaRPr lang="ar-JO"/>
          </a:p>
        </p:txBody>
      </p:sp>
    </p:spTree>
    <p:extLst>
      <p:ext uri="{BB962C8B-B14F-4D97-AF65-F5344CB8AC3E}">
        <p14:creationId xmlns:p14="http://schemas.microsoft.com/office/powerpoint/2010/main" val="133512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A684B6DE-BC84-46B6-96B2-E987733A9343}" type="datetimeFigureOut">
              <a:rPr lang="ar-JO" smtClean="0"/>
              <a:t>07/10/1442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A6C0C14-26F7-4484-A922-327ABB6A2962}" type="slidenum">
              <a:rPr lang="ar-JO" smtClean="0"/>
              <a:t>‹#›</a:t>
            </a:fld>
            <a:endParaRPr lang="ar-JO"/>
          </a:p>
        </p:txBody>
      </p:sp>
    </p:spTree>
    <p:extLst>
      <p:ext uri="{BB962C8B-B14F-4D97-AF65-F5344CB8AC3E}">
        <p14:creationId xmlns:p14="http://schemas.microsoft.com/office/powerpoint/2010/main" val="373585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A684B6DE-BC84-46B6-96B2-E987733A9343}" type="datetimeFigureOut">
              <a:rPr lang="ar-JO" smtClean="0"/>
              <a:t>07/10/1442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4A6C0C14-26F7-4484-A922-327ABB6A2962}" type="slidenum">
              <a:rPr lang="ar-JO" smtClean="0"/>
              <a:t>‹#›</a:t>
            </a:fld>
            <a:endParaRPr lang="ar-JO"/>
          </a:p>
        </p:txBody>
      </p:sp>
    </p:spTree>
    <p:extLst>
      <p:ext uri="{BB962C8B-B14F-4D97-AF65-F5344CB8AC3E}">
        <p14:creationId xmlns:p14="http://schemas.microsoft.com/office/powerpoint/2010/main" val="51001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A684B6DE-BC84-46B6-96B2-E987733A9343}" type="datetimeFigureOut">
              <a:rPr lang="ar-JO" smtClean="0"/>
              <a:t>07/10/1442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4A6C0C14-26F7-4484-A922-327ABB6A2962}" type="slidenum">
              <a:rPr lang="ar-JO" smtClean="0"/>
              <a:t>‹#›</a:t>
            </a:fld>
            <a:endParaRPr lang="ar-JO"/>
          </a:p>
        </p:txBody>
      </p:sp>
    </p:spTree>
    <p:extLst>
      <p:ext uri="{BB962C8B-B14F-4D97-AF65-F5344CB8AC3E}">
        <p14:creationId xmlns:p14="http://schemas.microsoft.com/office/powerpoint/2010/main" val="285506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4B6DE-BC84-46B6-96B2-E987733A9343}" type="datetimeFigureOut">
              <a:rPr lang="ar-JO" smtClean="0"/>
              <a:t>07/10/1442</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4A6C0C14-26F7-4484-A922-327ABB6A2962}" type="slidenum">
              <a:rPr lang="ar-JO" smtClean="0"/>
              <a:t>‹#›</a:t>
            </a:fld>
            <a:endParaRPr lang="ar-JO"/>
          </a:p>
        </p:txBody>
      </p:sp>
    </p:spTree>
    <p:extLst>
      <p:ext uri="{BB962C8B-B14F-4D97-AF65-F5344CB8AC3E}">
        <p14:creationId xmlns:p14="http://schemas.microsoft.com/office/powerpoint/2010/main" val="16158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B6DE-BC84-46B6-96B2-E987733A9343}" type="datetimeFigureOut">
              <a:rPr lang="ar-JO" smtClean="0"/>
              <a:t>07/10/1442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A6C0C14-26F7-4484-A922-327ABB6A2962}" type="slidenum">
              <a:rPr lang="ar-JO" smtClean="0"/>
              <a:t>‹#›</a:t>
            </a:fld>
            <a:endParaRPr lang="ar-JO"/>
          </a:p>
        </p:txBody>
      </p:sp>
    </p:spTree>
    <p:extLst>
      <p:ext uri="{BB962C8B-B14F-4D97-AF65-F5344CB8AC3E}">
        <p14:creationId xmlns:p14="http://schemas.microsoft.com/office/powerpoint/2010/main" val="181162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B6DE-BC84-46B6-96B2-E987733A9343}" type="datetimeFigureOut">
              <a:rPr lang="ar-JO" smtClean="0"/>
              <a:t>07/10/1442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A6C0C14-26F7-4484-A922-327ABB6A2962}" type="slidenum">
              <a:rPr lang="ar-JO" smtClean="0"/>
              <a:t>‹#›</a:t>
            </a:fld>
            <a:endParaRPr lang="ar-JO"/>
          </a:p>
        </p:txBody>
      </p:sp>
    </p:spTree>
    <p:extLst>
      <p:ext uri="{BB962C8B-B14F-4D97-AF65-F5344CB8AC3E}">
        <p14:creationId xmlns:p14="http://schemas.microsoft.com/office/powerpoint/2010/main" val="175963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684B6DE-BC84-46B6-96B2-E987733A9343}" type="datetimeFigureOut">
              <a:rPr lang="ar-JO" smtClean="0"/>
              <a:t>07/10/1442</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A6C0C14-26F7-4484-A922-327ABB6A2962}" type="slidenum">
              <a:rPr lang="ar-JO" smtClean="0"/>
              <a:t>‹#›</a:t>
            </a:fld>
            <a:endParaRPr lang="ar-JO"/>
          </a:p>
        </p:txBody>
      </p:sp>
    </p:spTree>
    <p:extLst>
      <p:ext uri="{BB962C8B-B14F-4D97-AF65-F5344CB8AC3E}">
        <p14:creationId xmlns:p14="http://schemas.microsoft.com/office/powerpoint/2010/main" val="1819144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3101"/>
            <a:ext cx="7772400" cy="1470025"/>
          </a:xfrm>
        </p:spPr>
        <p:txBody>
          <a:bodyPr/>
          <a:lstStyle/>
          <a:p>
            <a:r>
              <a:rPr lang="en-US" dirty="0"/>
              <a:t>Surgical Aspects of the Urinary System </a:t>
            </a:r>
            <a:endParaRPr lang="ar-JO" dirty="0"/>
          </a:p>
        </p:txBody>
      </p:sp>
      <p:sp>
        <p:nvSpPr>
          <p:cNvPr id="3" name="Subtitle 2"/>
          <p:cNvSpPr>
            <a:spLocks noGrp="1"/>
          </p:cNvSpPr>
          <p:nvPr>
            <p:ph type="subTitle" idx="1"/>
          </p:nvPr>
        </p:nvSpPr>
        <p:spPr>
          <a:xfrm>
            <a:off x="1371600" y="3886200"/>
            <a:ext cx="6400800" cy="2567136"/>
          </a:xfrm>
        </p:spPr>
        <p:txBody>
          <a:bodyPr>
            <a:normAutofit fontScale="55000" lnSpcReduction="20000"/>
          </a:bodyPr>
          <a:lstStyle/>
          <a:p>
            <a:pPr marL="0" marR="0" algn="ctr">
              <a:lnSpc>
                <a:spcPct val="107000"/>
              </a:lnSpc>
              <a:spcBef>
                <a:spcPts val="0"/>
              </a:spcBef>
              <a:spcAft>
                <a:spcPts val="0"/>
              </a:spcAft>
            </a:pPr>
            <a:r>
              <a:rPr lang="en-US" sz="5600" b="1" dirty="0">
                <a:solidFill>
                  <a:schemeClr val="tx1"/>
                </a:solidFill>
                <a:effectLst/>
                <a:ea typeface="Calibri" panose="020F0502020204030204" pitchFamily="34" charset="0"/>
                <a:cs typeface="Arial" panose="020B0604020202020204" pitchFamily="34" charset="0"/>
              </a:rPr>
              <a:t>Dr. Fadi Sawaqed</a:t>
            </a:r>
            <a:br>
              <a:rPr lang="en-US" sz="5600" b="1" dirty="0">
                <a:solidFill>
                  <a:schemeClr val="tx1"/>
                </a:solidFill>
                <a:effectLst/>
                <a:ea typeface="Calibri" panose="020F0502020204030204" pitchFamily="34" charset="0"/>
                <a:cs typeface="Arial" panose="020B0604020202020204" pitchFamily="34" charset="0"/>
              </a:rPr>
            </a:br>
            <a:r>
              <a:rPr lang="en-US" sz="3600" dirty="0">
                <a:solidFill>
                  <a:schemeClr val="tx1"/>
                </a:solidFill>
                <a:effectLst/>
                <a:ea typeface="Calibri" panose="020F0502020204030204" pitchFamily="34" charset="0"/>
                <a:cs typeface="Arial" panose="020B0604020202020204" pitchFamily="34" charset="0"/>
              </a:rPr>
              <a:t>Assistant Professor of Urology</a:t>
            </a:r>
          </a:p>
          <a:p>
            <a:pPr marL="0" marR="0" algn="ctr">
              <a:lnSpc>
                <a:spcPct val="107000"/>
              </a:lnSpc>
              <a:spcBef>
                <a:spcPts val="0"/>
              </a:spcBef>
              <a:spcAft>
                <a:spcPts val="800"/>
              </a:spcAft>
            </a:pPr>
            <a:r>
              <a:rPr lang="en-US" sz="3600" dirty="0">
                <a:solidFill>
                  <a:schemeClr val="tx1"/>
                </a:solidFill>
                <a:effectLst/>
                <a:ea typeface="Calibri" panose="020F0502020204030204" pitchFamily="34" charset="0"/>
                <a:cs typeface="Arial" panose="020B0604020202020204" pitchFamily="34" charset="0"/>
              </a:rPr>
              <a:t>Functional &amp; Neuro-Urology</a:t>
            </a:r>
          </a:p>
          <a:p>
            <a:pPr>
              <a:lnSpc>
                <a:spcPct val="107000"/>
              </a:lnSpc>
              <a:spcBef>
                <a:spcPts val="0"/>
              </a:spcBef>
              <a:spcAft>
                <a:spcPts val="800"/>
              </a:spcAft>
            </a:pPr>
            <a:r>
              <a:rPr lang="en-US" sz="3600" dirty="0">
                <a:solidFill>
                  <a:schemeClr val="tx1"/>
                </a:solidFill>
                <a:effectLst/>
                <a:ea typeface="Calibri" panose="020F0502020204030204" pitchFamily="34" charset="0"/>
                <a:cs typeface="Arial" panose="020B0604020202020204" pitchFamily="34" charset="0"/>
              </a:rPr>
              <a:t>Section of urology </a:t>
            </a:r>
            <a:br>
              <a:rPr lang="en-US" sz="3600" dirty="0">
                <a:solidFill>
                  <a:schemeClr val="tx1"/>
                </a:solidFill>
                <a:effectLst/>
                <a:ea typeface="Calibri" panose="020F0502020204030204" pitchFamily="34" charset="0"/>
                <a:cs typeface="Arial" panose="020B0604020202020204" pitchFamily="34" charset="0"/>
              </a:rPr>
            </a:br>
            <a:r>
              <a:rPr lang="en-US" sz="3600" dirty="0">
                <a:solidFill>
                  <a:schemeClr val="tx1"/>
                </a:solidFill>
                <a:effectLst/>
                <a:ea typeface="Calibri" panose="020F0502020204030204" pitchFamily="34" charset="0"/>
                <a:cs typeface="Arial" panose="020B0604020202020204" pitchFamily="34" charset="0"/>
              </a:rPr>
              <a:t>Department of Special Surgery </a:t>
            </a:r>
            <a:br>
              <a:rPr lang="en-US" sz="3600" dirty="0">
                <a:solidFill>
                  <a:schemeClr val="tx1"/>
                </a:solidFill>
                <a:effectLst/>
                <a:ea typeface="Calibri" panose="020F0502020204030204" pitchFamily="34" charset="0"/>
                <a:cs typeface="Arial" panose="020B0604020202020204" pitchFamily="34" charset="0"/>
              </a:rPr>
            </a:br>
            <a:r>
              <a:rPr lang="en-US" sz="3600" dirty="0">
                <a:solidFill>
                  <a:schemeClr val="tx1"/>
                </a:solidFill>
                <a:effectLst/>
                <a:ea typeface="Calibri" panose="020F0502020204030204" pitchFamily="34" charset="0"/>
                <a:cs typeface="Arial" panose="020B0604020202020204" pitchFamily="34" charset="0"/>
              </a:rPr>
              <a:t>Faculty of Medicine </a:t>
            </a:r>
            <a:br>
              <a:rPr lang="en-US" sz="3600" dirty="0">
                <a:solidFill>
                  <a:schemeClr val="tx1"/>
                </a:solidFill>
                <a:effectLst/>
                <a:ea typeface="Calibri" panose="020F0502020204030204" pitchFamily="34" charset="0"/>
                <a:cs typeface="Arial" panose="020B0604020202020204" pitchFamily="34" charset="0"/>
              </a:rPr>
            </a:br>
            <a:r>
              <a:rPr lang="en-US" sz="3600" dirty="0">
                <a:solidFill>
                  <a:schemeClr val="tx1"/>
                </a:solidFill>
                <a:effectLst/>
                <a:ea typeface="Calibri" panose="020F0502020204030204" pitchFamily="34" charset="0"/>
                <a:cs typeface="Arial" panose="020B0604020202020204" pitchFamily="34" charset="0"/>
              </a:rPr>
              <a:t>Mut'ah University</a:t>
            </a:r>
          </a:p>
          <a:p>
            <a:pPr marL="0" marR="0" algn="ctr">
              <a:lnSpc>
                <a:spcPct val="107000"/>
              </a:lnSpc>
              <a:spcBef>
                <a:spcPts val="0"/>
              </a:spcBef>
              <a:spcAft>
                <a:spcPts val="800"/>
              </a:spcAft>
            </a:pPr>
            <a:endParaRPr lang="en-US" sz="3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8715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687"/>
            <a:ext cx="8229600" cy="1143000"/>
          </a:xfrm>
        </p:spPr>
        <p:txBody>
          <a:bodyPr/>
          <a:lstStyle/>
          <a:p>
            <a:r>
              <a:rPr lang="en-US" dirty="0"/>
              <a:t>The ureters</a:t>
            </a:r>
            <a:endParaRPr lang="ar-JO" dirty="0"/>
          </a:p>
        </p:txBody>
      </p:sp>
      <p:sp>
        <p:nvSpPr>
          <p:cNvPr id="3" name="Content Placeholder 2"/>
          <p:cNvSpPr>
            <a:spLocks noGrp="1"/>
          </p:cNvSpPr>
          <p:nvPr>
            <p:ph idx="1"/>
          </p:nvPr>
        </p:nvSpPr>
        <p:spPr>
          <a:xfrm>
            <a:off x="457200" y="1417638"/>
            <a:ext cx="5338936" cy="5251722"/>
          </a:xfrm>
        </p:spPr>
        <p:txBody>
          <a:bodyPr>
            <a:normAutofit fontScale="70000" lnSpcReduction="20000"/>
          </a:bodyPr>
          <a:lstStyle/>
          <a:p>
            <a:pPr algn="l" rtl="0"/>
            <a:r>
              <a:rPr lang="en-US" dirty="0"/>
              <a:t>The ureters are bilateral tubular structures responsible for transporting urine from the renal pelvis to the bladder.</a:t>
            </a:r>
          </a:p>
          <a:p>
            <a:pPr algn="l" rtl="0"/>
            <a:endParaRPr lang="en-US" dirty="0"/>
          </a:p>
          <a:p>
            <a:pPr algn="l" rtl="0"/>
            <a:r>
              <a:rPr lang="en-US" dirty="0"/>
              <a:t>They are generally 22 to 30 cm in length with a wall composed of multiple layers:</a:t>
            </a:r>
          </a:p>
          <a:p>
            <a:pPr marL="400050" lvl="1" indent="0" algn="l" rtl="0">
              <a:buNone/>
            </a:pPr>
            <a:r>
              <a:rPr lang="en-US" dirty="0"/>
              <a:t>- The inner layer is transitional epithelium.</a:t>
            </a:r>
          </a:p>
          <a:p>
            <a:pPr lvl="1" algn="l" rtl="0">
              <a:buFontTx/>
              <a:buChar char="-"/>
            </a:pPr>
            <a:r>
              <a:rPr lang="en-US" dirty="0"/>
              <a:t>Next is the lamina propria.</a:t>
            </a:r>
          </a:p>
          <a:p>
            <a:pPr lvl="1" algn="l" rtl="0">
              <a:buFontTx/>
              <a:buChar char="-"/>
            </a:pPr>
            <a:r>
              <a:rPr lang="en-US" dirty="0"/>
              <a:t>Smooth muscle inner longitudinal and an outer circular layer. </a:t>
            </a:r>
          </a:p>
          <a:p>
            <a:pPr marL="800100" lvl="2" indent="0" algn="l" rtl="0">
              <a:buNone/>
            </a:pPr>
            <a:r>
              <a:rPr lang="en-US" dirty="0"/>
              <a:t>Together, these muscular layers provide the peristaltic wave that actively transports urine from the renal collecting system through the ureter to the bladder. </a:t>
            </a:r>
          </a:p>
          <a:p>
            <a:pPr lvl="1" algn="l" rtl="0">
              <a:buFontTx/>
              <a:buChar char="-"/>
            </a:pPr>
            <a:r>
              <a:rPr lang="en-US" dirty="0"/>
              <a:t>The outermost layer is the adventitia</a:t>
            </a:r>
          </a:p>
          <a:p>
            <a:pPr marL="457200" lvl="1" indent="0" algn="l" rtl="0">
              <a:buNone/>
            </a:pPr>
            <a:endParaRPr lang="en-US" dirty="0"/>
          </a:p>
          <a:p>
            <a:pPr algn="l" rtl="0"/>
            <a:r>
              <a:rPr lang="en-US" dirty="0"/>
              <a:t>Anatomical Vs Surgical </a:t>
            </a:r>
            <a:endParaRPr lang="ar-JO" dirty="0"/>
          </a:p>
        </p:txBody>
      </p:sp>
      <p:pic>
        <p:nvPicPr>
          <p:cNvPr id="8" name="Picture 7">
            <a:extLst>
              <a:ext uri="{FF2B5EF4-FFF2-40B4-BE49-F238E27FC236}">
                <a16:creationId xmlns:a16="http://schemas.microsoft.com/office/drawing/2014/main" id="{DBCD2DD8-B298-4D19-ADD6-8F879CD39B66}"/>
              </a:ext>
            </a:extLst>
          </p:cNvPr>
          <p:cNvPicPr>
            <a:picLocks noChangeAspect="1"/>
          </p:cNvPicPr>
          <p:nvPr/>
        </p:nvPicPr>
        <p:blipFill>
          <a:blip r:embed="rId2"/>
          <a:stretch>
            <a:fillRect/>
          </a:stretch>
        </p:blipFill>
        <p:spPr>
          <a:xfrm>
            <a:off x="5589160" y="2780928"/>
            <a:ext cx="3015336" cy="3113119"/>
          </a:xfrm>
          <a:prstGeom prst="rect">
            <a:avLst/>
          </a:prstGeom>
        </p:spPr>
      </p:pic>
    </p:spTree>
    <p:extLst>
      <p:ext uri="{BB962C8B-B14F-4D97-AF65-F5344CB8AC3E}">
        <p14:creationId xmlns:p14="http://schemas.microsoft.com/office/powerpoint/2010/main" val="117726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C72D-6024-4C35-ADF0-07F81463B64D}"/>
              </a:ext>
            </a:extLst>
          </p:cNvPr>
          <p:cNvSpPr>
            <a:spLocks noGrp="1"/>
          </p:cNvSpPr>
          <p:nvPr>
            <p:ph type="title"/>
          </p:nvPr>
        </p:nvSpPr>
        <p:spPr/>
        <p:txBody>
          <a:bodyPr/>
          <a:lstStyle/>
          <a:p>
            <a:r>
              <a:rPr lang="en-US" dirty="0"/>
              <a:t>The ureters</a:t>
            </a:r>
          </a:p>
        </p:txBody>
      </p:sp>
      <p:sp>
        <p:nvSpPr>
          <p:cNvPr id="3" name="Content Placeholder 2">
            <a:extLst>
              <a:ext uri="{FF2B5EF4-FFF2-40B4-BE49-F238E27FC236}">
                <a16:creationId xmlns:a16="http://schemas.microsoft.com/office/drawing/2014/main" id="{33A706D0-796A-4A8D-89D8-3BBA86C48336}"/>
              </a:ext>
            </a:extLst>
          </p:cNvPr>
          <p:cNvSpPr>
            <a:spLocks noGrp="1"/>
          </p:cNvSpPr>
          <p:nvPr>
            <p:ph idx="1"/>
          </p:nvPr>
        </p:nvSpPr>
        <p:spPr>
          <a:xfrm>
            <a:off x="457200" y="1600200"/>
            <a:ext cx="5194920" cy="4525963"/>
          </a:xfrm>
        </p:spPr>
        <p:txBody>
          <a:bodyPr>
            <a:normAutofit fontScale="92500"/>
          </a:bodyPr>
          <a:lstStyle/>
          <a:p>
            <a:pPr algn="l" rtl="0"/>
            <a:endParaRPr lang="en-US" dirty="0"/>
          </a:p>
          <a:p>
            <a:pPr marL="0" indent="0" algn="l" rtl="0">
              <a:buNone/>
            </a:pPr>
            <a:r>
              <a:rPr lang="en-US" dirty="0"/>
              <a:t>The ureter has 3 physiologic narrowing:</a:t>
            </a:r>
          </a:p>
          <a:p>
            <a:pPr marL="0" indent="0" algn="l" rtl="0">
              <a:buNone/>
            </a:pPr>
            <a:endParaRPr lang="en-US" dirty="0"/>
          </a:p>
          <a:p>
            <a:pPr marL="0" indent="0" algn="l" rtl="0">
              <a:buNone/>
            </a:pPr>
            <a:r>
              <a:rPr lang="en-US" dirty="0"/>
              <a:t>(1) the ureteropelvic junction, </a:t>
            </a:r>
          </a:p>
          <a:p>
            <a:pPr marL="0" indent="0" algn="l" rtl="0">
              <a:buNone/>
            </a:pPr>
            <a:r>
              <a:rPr lang="en-US" dirty="0"/>
              <a:t>(2) the crossing over the iliac vessels, </a:t>
            </a:r>
          </a:p>
          <a:p>
            <a:pPr marL="0" indent="0" algn="l" rtl="0">
              <a:buNone/>
            </a:pPr>
            <a:r>
              <a:rPr lang="en-US" dirty="0"/>
              <a:t>(3) the ureterovesical junction.</a:t>
            </a:r>
          </a:p>
        </p:txBody>
      </p:sp>
      <p:pic>
        <p:nvPicPr>
          <p:cNvPr id="4" name="Picture 3">
            <a:extLst>
              <a:ext uri="{FF2B5EF4-FFF2-40B4-BE49-F238E27FC236}">
                <a16:creationId xmlns:a16="http://schemas.microsoft.com/office/drawing/2014/main" id="{C9925300-4DB1-49A4-8846-7586D54B9890}"/>
              </a:ext>
            </a:extLst>
          </p:cNvPr>
          <p:cNvPicPr>
            <a:picLocks noChangeAspect="1"/>
          </p:cNvPicPr>
          <p:nvPr/>
        </p:nvPicPr>
        <p:blipFill>
          <a:blip r:embed="rId2"/>
          <a:stretch>
            <a:fillRect/>
          </a:stretch>
        </p:blipFill>
        <p:spPr>
          <a:xfrm>
            <a:off x="5580112" y="1782762"/>
            <a:ext cx="3469905" cy="4525963"/>
          </a:xfrm>
          <a:prstGeom prst="rect">
            <a:avLst/>
          </a:prstGeom>
        </p:spPr>
      </p:pic>
    </p:spTree>
    <p:extLst>
      <p:ext uri="{BB962C8B-B14F-4D97-AF65-F5344CB8AC3E}">
        <p14:creationId xmlns:p14="http://schemas.microsoft.com/office/powerpoint/2010/main" val="32288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11188" y="260350"/>
            <a:ext cx="8229600" cy="1143000"/>
          </a:xfrm>
        </p:spPr>
        <p:txBody>
          <a:bodyPr/>
          <a:lstStyle/>
          <a:p>
            <a:pPr rtl="0" eaLnBrk="1" hangingPunct="1"/>
            <a:r>
              <a:rPr lang="en-US" sz="4000" b="1" dirty="0"/>
              <a:t>Urinary Bladder</a:t>
            </a:r>
            <a:endParaRPr lang="en-US" sz="4000" dirty="0"/>
          </a:p>
        </p:txBody>
      </p:sp>
      <p:sp>
        <p:nvSpPr>
          <p:cNvPr id="3075" name="Content Placeholder 2"/>
          <p:cNvSpPr>
            <a:spLocks noGrp="1"/>
          </p:cNvSpPr>
          <p:nvPr>
            <p:ph idx="1"/>
          </p:nvPr>
        </p:nvSpPr>
        <p:spPr>
          <a:xfrm>
            <a:off x="457200" y="1600200"/>
            <a:ext cx="8291513" cy="1252538"/>
          </a:xfrm>
        </p:spPr>
        <p:txBody>
          <a:bodyPr/>
          <a:lstStyle/>
          <a:p>
            <a:pPr algn="l" rtl="0" eaLnBrk="1" hangingPunct="1"/>
            <a:r>
              <a:rPr lang="en-US" sz="2400" dirty="0"/>
              <a:t>The bladder is a </a:t>
            </a:r>
            <a:r>
              <a:rPr lang="en-US" sz="2400" b="1" dirty="0">
                <a:solidFill>
                  <a:srgbClr val="00B050"/>
                </a:solidFill>
              </a:rPr>
              <a:t>hollow smooth muscle organ </a:t>
            </a:r>
            <a:r>
              <a:rPr lang="en-US" sz="2400" dirty="0"/>
              <a:t>lined by a mucous membrane and covered on its outer aspect partly by peritoneal serosa and partly by fascia. </a:t>
            </a:r>
          </a:p>
        </p:txBody>
      </p:sp>
      <p:pic>
        <p:nvPicPr>
          <p:cNvPr id="3076" name="Picture 2" descr="An external file that holds a picture, illustration, etc.&#10;Object name is num-05-934-i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397" y="2780928"/>
            <a:ext cx="3293282" cy="227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D14168A6-CC7B-4E3F-AD69-57D16FFAAF0F}"/>
              </a:ext>
            </a:extLst>
          </p:cNvPr>
          <p:cNvSpPr txBox="1">
            <a:spLocks/>
          </p:cNvSpPr>
          <p:nvPr/>
        </p:nvSpPr>
        <p:spPr>
          <a:xfrm>
            <a:off x="395287" y="2996952"/>
            <a:ext cx="5626968" cy="3354796"/>
          </a:xfrm>
          <a:prstGeom prst="rect">
            <a:avLst/>
          </a:prstGeom>
        </p:spPr>
        <p:txBody>
          <a:bodyPr vert="horz" lIns="91440" tIns="45720" rIns="91440" bIns="45720" rtlCol="1">
            <a:normAutofit fontScale="55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640" indent="-411480" algn="l" rtl="0">
              <a:buClr>
                <a:schemeClr val="tx1">
                  <a:shade val="95000"/>
                </a:schemeClr>
              </a:buClr>
              <a:buFont typeface="Wingdings 2"/>
              <a:buChar char=""/>
              <a:defRPr/>
            </a:pPr>
            <a:r>
              <a:rPr lang="en-GB" sz="2400" u="sng" dirty="0">
                <a:latin typeface="Arial" charset="0"/>
              </a:rPr>
              <a:t>* The bladder wall :</a:t>
            </a:r>
          </a:p>
          <a:p>
            <a:pPr marL="868680" lvl="1" indent="-283464" algn="l" rtl="0">
              <a:buFont typeface="Wingdings 2"/>
              <a:buChar char=""/>
              <a:defRPr/>
            </a:pPr>
            <a:endParaRPr lang="en-GB" dirty="0">
              <a:latin typeface="Arial" charset="0"/>
            </a:endParaRPr>
          </a:p>
          <a:p>
            <a:pPr marL="868680" lvl="1" indent="-283464" algn="l" rtl="0">
              <a:buFont typeface="Wingdings 2"/>
              <a:buChar char=""/>
              <a:defRPr/>
            </a:pPr>
            <a:r>
              <a:rPr lang="en-GB" dirty="0">
                <a:latin typeface="Arial" charset="0"/>
              </a:rPr>
              <a:t>-Inner layer </a:t>
            </a:r>
            <a:r>
              <a:rPr lang="en-GB" i="1" dirty="0">
                <a:latin typeface="Arial" charset="0"/>
              </a:rPr>
              <a:t>(urothelium)</a:t>
            </a:r>
            <a:r>
              <a:rPr lang="en-GB" dirty="0">
                <a:latin typeface="Arial" charset="0"/>
              </a:rPr>
              <a:t> is transitional cells type epithelium. </a:t>
            </a:r>
          </a:p>
          <a:p>
            <a:pPr marL="868680" lvl="1" indent="-283464" algn="l" rtl="0">
              <a:buFont typeface="Wingdings 2"/>
              <a:buChar char=""/>
              <a:defRPr/>
            </a:pPr>
            <a:endParaRPr lang="en-GB" dirty="0">
              <a:latin typeface="Arial" charset="0"/>
            </a:endParaRPr>
          </a:p>
          <a:p>
            <a:pPr marL="868680" lvl="1" indent="-283464" algn="l" rtl="0">
              <a:buFont typeface="Wingdings 2"/>
              <a:buChar char=""/>
              <a:defRPr/>
            </a:pPr>
            <a:r>
              <a:rPr lang="en-GB" dirty="0">
                <a:latin typeface="Arial" charset="0"/>
              </a:rPr>
              <a:t>-Second layer is lamina propria</a:t>
            </a:r>
          </a:p>
          <a:p>
            <a:pPr marL="868680" lvl="1" indent="-283464" algn="l" rtl="0">
              <a:buFont typeface="Wingdings 2"/>
              <a:buChar char=""/>
              <a:defRPr/>
            </a:pPr>
            <a:endParaRPr lang="en-GB" dirty="0">
              <a:latin typeface="Arial" charset="0"/>
            </a:endParaRPr>
          </a:p>
          <a:p>
            <a:pPr marL="868680" lvl="1" indent="-283464" algn="l" rtl="0">
              <a:buFont typeface="Wingdings 2"/>
              <a:buChar char=""/>
              <a:defRPr/>
            </a:pPr>
            <a:r>
              <a:rPr lang="en-GB" dirty="0">
                <a:latin typeface="Arial" charset="0"/>
              </a:rPr>
              <a:t>- Third layer is the Submucosa</a:t>
            </a:r>
          </a:p>
          <a:p>
            <a:pPr marL="868680" lvl="1" indent="-283464" algn="l" rtl="0">
              <a:buFont typeface="Wingdings 2"/>
              <a:buChar char=""/>
              <a:defRPr/>
            </a:pPr>
            <a:endParaRPr lang="en-GB" dirty="0">
              <a:latin typeface="Arial" charset="0"/>
            </a:endParaRPr>
          </a:p>
          <a:p>
            <a:pPr marL="868680" lvl="1" indent="-283464" algn="l" rtl="0">
              <a:buFont typeface="Wingdings 2"/>
              <a:buChar char=""/>
              <a:defRPr/>
            </a:pPr>
            <a:r>
              <a:rPr lang="en-GB" dirty="0">
                <a:latin typeface="Arial" charset="0"/>
              </a:rPr>
              <a:t>-Then superficial and deep muscle layers (Detrusor)</a:t>
            </a:r>
          </a:p>
          <a:p>
            <a:pPr marL="868680" lvl="1" indent="-283464" algn="l" rtl="0">
              <a:buFont typeface="Wingdings 2"/>
              <a:buChar char=""/>
              <a:defRPr/>
            </a:pPr>
            <a:endParaRPr lang="en-GB" dirty="0">
              <a:latin typeface="Arial" charset="0"/>
            </a:endParaRPr>
          </a:p>
          <a:p>
            <a:pPr marL="868680" lvl="1" indent="-283464" algn="l" rtl="0">
              <a:buFont typeface="Wingdings 2"/>
              <a:buChar char=""/>
              <a:defRPr/>
            </a:pPr>
            <a:r>
              <a:rPr lang="en-GB" dirty="0">
                <a:latin typeface="Arial" charset="0"/>
              </a:rPr>
              <a:t>-And outer coat( serosa or Adventitia)</a:t>
            </a:r>
          </a:p>
          <a:p>
            <a:pPr marL="548640" indent="-411480" algn="l" rtl="0">
              <a:buClr>
                <a:schemeClr val="tx1">
                  <a:shade val="95000"/>
                </a:schemeClr>
              </a:buClr>
              <a:buFont typeface="Wingdings 2"/>
              <a:buChar char=""/>
              <a:defRPr/>
            </a:pPr>
            <a:endParaRPr lang="en-US" dirty="0"/>
          </a:p>
        </p:txBody>
      </p:sp>
    </p:spTree>
    <p:extLst>
      <p:ext uri="{BB962C8B-B14F-4D97-AF65-F5344CB8AC3E}">
        <p14:creationId xmlns:p14="http://schemas.microsoft.com/office/powerpoint/2010/main" val="320016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sz="4000" b="1" dirty="0"/>
          </a:p>
        </p:txBody>
      </p:sp>
      <p:sp>
        <p:nvSpPr>
          <p:cNvPr id="4099" name="Content Placeholder 2"/>
          <p:cNvSpPr>
            <a:spLocks noGrp="1"/>
          </p:cNvSpPr>
          <p:nvPr>
            <p:ph idx="1"/>
          </p:nvPr>
        </p:nvSpPr>
        <p:spPr>
          <a:xfrm>
            <a:off x="827088" y="1412875"/>
            <a:ext cx="7200900" cy="1223963"/>
          </a:xfrm>
        </p:spPr>
        <p:txBody>
          <a:bodyPr/>
          <a:lstStyle/>
          <a:p>
            <a:pPr algn="ctr" eaLnBrk="1" hangingPunct="1">
              <a:buFont typeface="Arial" pitchFamily="34" charset="0"/>
              <a:buNone/>
            </a:pPr>
            <a:r>
              <a:rPr lang="en-US" i="1" u="sng"/>
              <a:t>The urinary bladder functions:</a:t>
            </a:r>
          </a:p>
          <a:p>
            <a:pPr eaLnBrk="1" hangingPunct="1">
              <a:buFont typeface="Arial" pitchFamily="34" charset="0"/>
              <a:buNone/>
            </a:pPr>
            <a:endParaRPr lang="en-US" b="1" i="1">
              <a:solidFill>
                <a:srgbClr val="0070C0"/>
              </a:solidFill>
            </a:endParaRPr>
          </a:p>
          <a:p>
            <a:pPr eaLnBrk="1" hangingPunct="1"/>
            <a:endParaRPr lang="en-US" b="1" i="1"/>
          </a:p>
          <a:p>
            <a:pPr eaLnBrk="1" hangingPunct="1"/>
            <a:endParaRPr lang="en-US"/>
          </a:p>
        </p:txBody>
      </p:sp>
      <p:pic>
        <p:nvPicPr>
          <p:cNvPr id="4100" name="Picture 5" descr="http://www.repairincontinence.net/images/sphinc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04864"/>
            <a:ext cx="49625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ChangeArrowheads="1"/>
          </p:cNvSpPr>
          <p:nvPr/>
        </p:nvSpPr>
        <p:spPr bwMode="auto">
          <a:xfrm>
            <a:off x="1692275" y="5229225"/>
            <a:ext cx="254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i="1">
                <a:solidFill>
                  <a:srgbClr val="0070C0"/>
                </a:solidFill>
              </a:rPr>
              <a:t>Storage of urine</a:t>
            </a:r>
          </a:p>
        </p:txBody>
      </p:sp>
      <p:sp>
        <p:nvSpPr>
          <p:cNvPr id="4102" name="Rectangle 6"/>
          <p:cNvSpPr>
            <a:spLocks noChangeArrowheads="1"/>
          </p:cNvSpPr>
          <p:nvPr/>
        </p:nvSpPr>
        <p:spPr bwMode="auto">
          <a:xfrm>
            <a:off x="5651500" y="5229225"/>
            <a:ext cx="158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i="1">
                <a:solidFill>
                  <a:srgbClr val="FF0000"/>
                </a:solidFill>
              </a:rPr>
              <a:t>Emptying</a:t>
            </a:r>
          </a:p>
        </p:txBody>
      </p:sp>
    </p:spTree>
    <p:extLst>
      <p:ext uri="{BB962C8B-B14F-4D97-AF65-F5344CB8AC3E}">
        <p14:creationId xmlns:p14="http://schemas.microsoft.com/office/powerpoint/2010/main" val="309865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rtl="0" eaLnBrk="1" hangingPunct="1">
              <a:defRPr/>
            </a:pPr>
            <a:r>
              <a:rPr lang="en-US" dirty="0"/>
              <a:t>Prostate</a:t>
            </a:r>
          </a:p>
        </p:txBody>
      </p:sp>
      <p:sp>
        <p:nvSpPr>
          <p:cNvPr id="29699" name="Rectangle 3"/>
          <p:cNvSpPr>
            <a:spLocks noGrp="1" noChangeArrowheads="1"/>
          </p:cNvSpPr>
          <p:nvPr>
            <p:ph type="body" idx="1"/>
          </p:nvPr>
        </p:nvSpPr>
        <p:spPr/>
        <p:txBody>
          <a:bodyPr/>
          <a:lstStyle/>
          <a:p>
            <a:pPr algn="l" rtl="0" eaLnBrk="1" hangingPunct="1">
              <a:lnSpc>
                <a:spcPct val="90000"/>
              </a:lnSpc>
              <a:defRPr/>
            </a:pPr>
            <a:r>
              <a:rPr lang="en-US" sz="2800" dirty="0"/>
              <a:t>The prostate gland is the male organ most afflicted with either benign or malignant neoplasms.</a:t>
            </a:r>
          </a:p>
          <a:p>
            <a:pPr algn="l" rtl="0" eaLnBrk="1" hangingPunct="1">
              <a:lnSpc>
                <a:spcPct val="90000"/>
              </a:lnSpc>
              <a:defRPr/>
            </a:pPr>
            <a:r>
              <a:rPr lang="en-US" sz="2800" dirty="0"/>
              <a:t>It is located in true pelvis, separated from S.P ant. by </a:t>
            </a:r>
            <a:r>
              <a:rPr lang="en-US" sz="2800" i="1" u="sng" dirty="0" err="1"/>
              <a:t>retropubic</a:t>
            </a:r>
            <a:r>
              <a:rPr lang="en-US" sz="2800" i="1" u="sng" dirty="0"/>
              <a:t> space</a:t>
            </a:r>
            <a:r>
              <a:rPr lang="en-US" sz="2800" u="sng" dirty="0"/>
              <a:t> </a:t>
            </a:r>
            <a:r>
              <a:rPr lang="en-US" sz="2800" i="1" u="sng" dirty="0"/>
              <a:t>(</a:t>
            </a:r>
            <a:r>
              <a:rPr lang="en-US" sz="2800" i="1" u="sng" dirty="0" err="1"/>
              <a:t>retzius</a:t>
            </a:r>
            <a:r>
              <a:rPr lang="en-US" sz="2800" i="1" u="sng" dirty="0"/>
              <a:t>),</a:t>
            </a:r>
            <a:r>
              <a:rPr lang="en-US" sz="2800" dirty="0"/>
              <a:t> and posteriorly from rectal ampulla by </a:t>
            </a:r>
            <a:r>
              <a:rPr lang="en-US" sz="2800" i="1" u="sng" dirty="0" err="1"/>
              <a:t>denonvilliers</a:t>
            </a:r>
            <a:r>
              <a:rPr lang="en-US" sz="2800" i="1" u="sng" dirty="0"/>
              <a:t>’ fascia. </a:t>
            </a:r>
          </a:p>
          <a:p>
            <a:pPr algn="l" rtl="0" eaLnBrk="1" hangingPunct="1">
              <a:lnSpc>
                <a:spcPct val="90000"/>
              </a:lnSpc>
              <a:defRPr/>
            </a:pPr>
            <a:r>
              <a:rPr lang="en-US" sz="2800" dirty="0"/>
              <a:t>Base of prostate is continuous with bladder neck, and the apex rests on the upper surface of urogenital diaphragm.</a:t>
            </a:r>
          </a:p>
        </p:txBody>
      </p:sp>
    </p:spTree>
    <p:extLst>
      <p:ext uri="{BB962C8B-B14F-4D97-AF65-F5344CB8AC3E}">
        <p14:creationId xmlns:p14="http://schemas.microsoft.com/office/powerpoint/2010/main" val="355322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dirty="0"/>
              <a:t>Prostate </a:t>
            </a:r>
          </a:p>
        </p:txBody>
      </p:sp>
      <p:sp>
        <p:nvSpPr>
          <p:cNvPr id="31747" name="Rectangle 3"/>
          <p:cNvSpPr>
            <a:spLocks noGrp="1" noChangeArrowheads="1"/>
          </p:cNvSpPr>
          <p:nvPr>
            <p:ph type="body" idx="1"/>
          </p:nvPr>
        </p:nvSpPr>
        <p:spPr/>
        <p:txBody>
          <a:bodyPr>
            <a:normAutofit fontScale="85000" lnSpcReduction="10000"/>
          </a:bodyPr>
          <a:lstStyle/>
          <a:p>
            <a:pPr algn="l" rtl="0" eaLnBrk="1" hangingPunct="1">
              <a:defRPr/>
            </a:pPr>
            <a:r>
              <a:rPr lang="en-US" dirty="0"/>
              <a:t>Blood supply from Internal iliac artery (inferior vesical and middle rectal artery).</a:t>
            </a:r>
          </a:p>
          <a:p>
            <a:pPr algn="l" rtl="0" eaLnBrk="1" hangingPunct="1">
              <a:defRPr/>
            </a:pPr>
            <a:endParaRPr lang="en-US" dirty="0"/>
          </a:p>
          <a:p>
            <a:pPr algn="l" rtl="0" eaLnBrk="1" hangingPunct="1">
              <a:defRPr/>
            </a:pPr>
            <a:r>
              <a:rPr lang="en-US" dirty="0"/>
              <a:t>Venous drainage via dorsal venous complex draining into internal iliac veins.</a:t>
            </a:r>
          </a:p>
          <a:p>
            <a:pPr algn="l" rtl="0" eaLnBrk="1" hangingPunct="1">
              <a:defRPr/>
            </a:pPr>
            <a:r>
              <a:rPr lang="en-US" dirty="0"/>
              <a:t>Lymphatic draining into the external iliac lymph nodes, the hypogastric lymph nodes and subaortic sacral lymph nodes of the promontory. Internal, external iliac and obturator lymph nodes are the most frequently involved by prostate carcinoma. </a:t>
            </a:r>
          </a:p>
          <a:p>
            <a:pPr algn="l" rtl="0" eaLnBrk="1" hangingPunct="1">
              <a:defRPr/>
            </a:pPr>
            <a:r>
              <a:rPr lang="en-US" dirty="0"/>
              <a:t>Innervation from pelvic plexus.</a:t>
            </a:r>
          </a:p>
        </p:txBody>
      </p:sp>
    </p:spTree>
    <p:extLst>
      <p:ext uri="{BB962C8B-B14F-4D97-AF65-F5344CB8AC3E}">
        <p14:creationId xmlns:p14="http://schemas.microsoft.com/office/powerpoint/2010/main" val="2201915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Surgical Aspects </a:t>
            </a:r>
            <a:endParaRPr lang="ar-JO" dirty="0"/>
          </a:p>
        </p:txBody>
      </p:sp>
      <p:sp>
        <p:nvSpPr>
          <p:cNvPr id="3" name="Content Placeholder 2"/>
          <p:cNvSpPr>
            <a:spLocks noGrp="1"/>
          </p:cNvSpPr>
          <p:nvPr>
            <p:ph idx="1"/>
          </p:nvPr>
        </p:nvSpPr>
        <p:spPr>
          <a:xfrm>
            <a:off x="457200" y="1628800"/>
            <a:ext cx="8229600" cy="4525963"/>
          </a:xfrm>
        </p:spPr>
        <p:txBody>
          <a:bodyPr/>
          <a:lstStyle/>
          <a:p>
            <a:pPr algn="l" rtl="0"/>
            <a:r>
              <a:rPr lang="en-US" dirty="0"/>
              <a:t>Pain</a:t>
            </a:r>
          </a:p>
          <a:p>
            <a:pPr algn="l" rtl="0"/>
            <a:endParaRPr lang="en-US" dirty="0"/>
          </a:p>
          <a:p>
            <a:pPr algn="l" rtl="0"/>
            <a:r>
              <a:rPr lang="en-US" dirty="0"/>
              <a:t>Voiding symptoms</a:t>
            </a:r>
          </a:p>
          <a:p>
            <a:pPr algn="l" rtl="0"/>
            <a:endParaRPr lang="en-US" dirty="0"/>
          </a:p>
          <a:p>
            <a:pPr algn="l" rtl="0"/>
            <a:r>
              <a:rPr lang="en-US" dirty="0"/>
              <a:t>Hematuria</a:t>
            </a:r>
          </a:p>
          <a:p>
            <a:pPr algn="l" rtl="0"/>
            <a:endParaRPr lang="en-US" dirty="0"/>
          </a:p>
          <a:p>
            <a:pPr algn="l" rtl="0"/>
            <a:r>
              <a:rPr lang="en-US" dirty="0"/>
              <a:t>Other abnormalities </a:t>
            </a:r>
            <a:endParaRPr lang="ar-JO" dirty="0"/>
          </a:p>
        </p:txBody>
      </p:sp>
    </p:spTree>
    <p:extLst>
      <p:ext uri="{BB962C8B-B14F-4D97-AF65-F5344CB8AC3E}">
        <p14:creationId xmlns:p14="http://schemas.microsoft.com/office/powerpoint/2010/main" val="2375051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Rot="1" noChangeArrowheads="1"/>
          </p:cNvSpPr>
          <p:nvPr>
            <p:ph type="title"/>
          </p:nvPr>
        </p:nvSpPr>
        <p:spPr/>
        <p:txBody>
          <a:bodyPr/>
          <a:lstStyle/>
          <a:p>
            <a:pPr rtl="0"/>
            <a:r>
              <a:rPr lang="en-US" sz="4000" dirty="0"/>
              <a:t>Renal Pain</a:t>
            </a:r>
            <a:endParaRPr lang="en-US" sz="4000" b="0" i="1" dirty="0"/>
          </a:p>
        </p:txBody>
      </p:sp>
      <p:sp>
        <p:nvSpPr>
          <p:cNvPr id="13315" name="Rectangle 3"/>
          <p:cNvSpPr>
            <a:spLocks noGrp="1" noChangeArrowheads="1"/>
          </p:cNvSpPr>
          <p:nvPr>
            <p:ph type="body" sz="half" idx="1"/>
          </p:nvPr>
        </p:nvSpPr>
        <p:spPr/>
        <p:txBody>
          <a:bodyPr/>
          <a:lstStyle/>
          <a:p>
            <a:pPr algn="l" rtl="0"/>
            <a:r>
              <a:rPr lang="en-US" b="1" i="1" dirty="0">
                <a:latin typeface="Times New Roman" pitchFamily="18" charset="0"/>
                <a:cs typeface="Times New Roman" pitchFamily="18" charset="0"/>
              </a:rPr>
              <a:t>Renal Pain</a:t>
            </a:r>
          </a:p>
          <a:p>
            <a:pPr lvl="1" algn="l" rtl="0"/>
            <a:r>
              <a:rPr lang="en-US" b="1" i="1" dirty="0">
                <a:latin typeface="Times New Roman" pitchFamily="18" charset="0"/>
                <a:cs typeface="Times New Roman" pitchFamily="18" charset="0"/>
              </a:rPr>
              <a:t>Site</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ipsilateral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costovertebral</a:t>
            </a:r>
            <a:r>
              <a:rPr lang="en-US" dirty="0">
                <a:latin typeface="Times New Roman" pitchFamily="18" charset="0"/>
                <a:cs typeface="Times New Roman" pitchFamily="18" charset="0"/>
              </a:rPr>
              <a:t> angle just lateral to the </a:t>
            </a:r>
            <a:r>
              <a:rPr lang="en-US" dirty="0" err="1">
                <a:latin typeface="Times New Roman" pitchFamily="18" charset="0"/>
                <a:cs typeface="Times New Roman" pitchFamily="18" charset="0"/>
              </a:rPr>
              <a:t>sacrospinalis</a:t>
            </a:r>
            <a:r>
              <a:rPr lang="en-US" dirty="0">
                <a:latin typeface="Times New Roman" pitchFamily="18" charset="0"/>
                <a:cs typeface="Times New Roman" pitchFamily="18" charset="0"/>
              </a:rPr>
              <a:t> muscle and beneath the 12th rib </a:t>
            </a:r>
          </a:p>
          <a:p>
            <a:pPr lvl="1" algn="l" rtl="0"/>
            <a:endParaRPr lang="en-US" i="1"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Acute distention of the renal capsule</a:t>
            </a:r>
          </a:p>
        </p:txBody>
      </p:sp>
      <p:pic>
        <p:nvPicPr>
          <p:cNvPr id="13318" name="Picture 6" descr="1f50"/>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5364088" y="1844824"/>
            <a:ext cx="3419872" cy="30438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383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Renal Pain</a:t>
            </a:r>
            <a:endParaRPr lang="ar-JO" dirty="0"/>
          </a:p>
        </p:txBody>
      </p:sp>
      <p:sp>
        <p:nvSpPr>
          <p:cNvPr id="3" name="Content Placeholder 2"/>
          <p:cNvSpPr>
            <a:spLocks noGrp="1"/>
          </p:cNvSpPr>
          <p:nvPr>
            <p:ph sz="half" idx="1"/>
          </p:nvPr>
        </p:nvSpPr>
        <p:spPr>
          <a:xfrm>
            <a:off x="467544" y="1700808"/>
            <a:ext cx="7776864" cy="4525963"/>
          </a:xfrm>
        </p:spPr>
        <p:txBody>
          <a:bodyPr/>
          <a:lstStyle/>
          <a:p>
            <a:pPr marL="342900" lvl="1" indent="-342900" algn="l" rtl="0">
              <a:buClr>
                <a:schemeClr val="hlink"/>
              </a:buClr>
            </a:pPr>
            <a:r>
              <a:rPr lang="en-US" sz="3600" b="1" dirty="0">
                <a:latin typeface="Times New Roman" pitchFamily="18" charset="0"/>
                <a:cs typeface="Times New Roman" pitchFamily="18" charset="0"/>
              </a:rPr>
              <a:t>Infection &amp; Inflammation</a:t>
            </a:r>
            <a:r>
              <a:rPr lang="en-US" sz="3600" dirty="0">
                <a:latin typeface="Times New Roman" pitchFamily="18" charset="0"/>
                <a:cs typeface="Times New Roman" pitchFamily="18" charset="0"/>
              </a:rPr>
              <a:t> </a:t>
            </a:r>
          </a:p>
          <a:p>
            <a:pPr marL="342900" lvl="1" indent="-342900" algn="l" rtl="0">
              <a:buClr>
                <a:schemeClr val="hlink"/>
              </a:buClr>
            </a:pPr>
            <a:endParaRPr lang="en-US" sz="3600" b="1" dirty="0">
              <a:latin typeface="Times New Roman" pitchFamily="18" charset="0"/>
              <a:cs typeface="Times New Roman" pitchFamily="18" charset="0"/>
            </a:endParaRPr>
          </a:p>
          <a:p>
            <a:pPr marL="342900" lvl="1" indent="-342900" algn="l" rtl="0">
              <a:buClr>
                <a:schemeClr val="hlink"/>
              </a:buClr>
            </a:pPr>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urinary tract obstruction </a:t>
            </a:r>
          </a:p>
          <a:p>
            <a:pPr marL="342900" lvl="1" indent="-342900" algn="l" rtl="0">
              <a:buClr>
                <a:schemeClr val="hlink"/>
              </a:buClr>
            </a:pPr>
            <a:endParaRPr lang="en-US" sz="2000" dirty="0">
              <a:latin typeface="Times New Roman" pitchFamily="18" charset="0"/>
              <a:cs typeface="Times New Roman" pitchFamily="18" charset="0"/>
            </a:endParaRPr>
          </a:p>
          <a:p>
            <a:pPr marL="342900" lvl="1" indent="-342900" algn="l" rtl="0">
              <a:buClr>
                <a:schemeClr val="hlink"/>
              </a:buClr>
            </a:pPr>
            <a:endParaRPr lang="en-US" sz="2000" b="1" dirty="0">
              <a:latin typeface="Times New Roman" pitchFamily="18" charset="0"/>
              <a:cs typeface="Times New Roman" pitchFamily="18" charset="0"/>
            </a:endParaRPr>
          </a:p>
          <a:p>
            <a:endParaRPr lang="ar-JO" dirty="0"/>
          </a:p>
        </p:txBody>
      </p:sp>
    </p:spTree>
    <p:extLst>
      <p:ext uri="{BB962C8B-B14F-4D97-AF65-F5344CB8AC3E}">
        <p14:creationId xmlns:p14="http://schemas.microsoft.com/office/powerpoint/2010/main" val="1378169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endParaRPr lang="ar-JO"/>
          </a:p>
        </p:txBody>
      </p:sp>
      <p:sp>
        <p:nvSpPr>
          <p:cNvPr id="3" name="Content Placeholder 2"/>
          <p:cNvSpPr>
            <a:spLocks noGrp="1"/>
          </p:cNvSpPr>
          <p:nvPr>
            <p:ph idx="1"/>
          </p:nvPr>
        </p:nvSpPr>
        <p:spPr/>
        <p:txBody>
          <a:bodyPr>
            <a:normAutofit fontScale="85000" lnSpcReduction="20000"/>
          </a:bodyPr>
          <a:lstStyle/>
          <a:p>
            <a:pPr algn="l" rtl="0"/>
            <a:r>
              <a:rPr lang="en-US" dirty="0"/>
              <a:t>Constant loin pain, with systemic upset, fever, rigors and pain on voiding, suggests infection of the upper urinary tract and kidney (acute pyelonephritis)</a:t>
            </a:r>
          </a:p>
          <a:p>
            <a:pPr algn="l" rtl="0"/>
            <a:endParaRPr lang="en-US" dirty="0"/>
          </a:p>
          <a:p>
            <a:pPr algn="l" rtl="0"/>
            <a:r>
              <a:rPr lang="en-US" dirty="0"/>
              <a:t>Chronic dull, aching loin discomfort may occur with chronic renal infection and scarring from </a:t>
            </a:r>
            <a:r>
              <a:rPr lang="en-US" dirty="0" err="1"/>
              <a:t>vesicoureteric</a:t>
            </a:r>
            <a:r>
              <a:rPr lang="en-US" dirty="0"/>
              <a:t> reflux, adult polycystic kidney disease (APKD)</a:t>
            </a:r>
          </a:p>
          <a:p>
            <a:pPr algn="l" rtl="0"/>
            <a:endParaRPr lang="en-US" dirty="0"/>
          </a:p>
          <a:p>
            <a:pPr algn="l" rtl="0"/>
            <a:r>
              <a:rPr lang="en-US" dirty="0"/>
              <a:t>Ureteric colic (‘renal colic’) is caused by acute obstruction with distension of the renal capsule,  pelvis and ureter by a stone, blood clot or, rarely, a necrotic renal papilla.</a:t>
            </a:r>
            <a:endParaRPr lang="ar-JO" dirty="0"/>
          </a:p>
        </p:txBody>
      </p:sp>
    </p:spTree>
    <p:extLst>
      <p:ext uri="{BB962C8B-B14F-4D97-AF65-F5344CB8AC3E}">
        <p14:creationId xmlns:p14="http://schemas.microsoft.com/office/powerpoint/2010/main" val="226497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0B84-3FDC-467F-845C-9D0D0580BAB0}"/>
              </a:ext>
            </a:extLst>
          </p:cNvPr>
          <p:cNvSpPr>
            <a:spLocks noGrp="1"/>
          </p:cNvSpPr>
          <p:nvPr>
            <p:ph type="title"/>
          </p:nvPr>
        </p:nvSpPr>
        <p:spPr/>
        <p:txBody>
          <a:bodyPr/>
          <a:lstStyle/>
          <a:p>
            <a:pPr rtl="0"/>
            <a:r>
              <a:rPr lang="en-AU" dirty="0"/>
              <a:t>Content </a:t>
            </a:r>
            <a:endParaRPr lang="en-US" dirty="0"/>
          </a:p>
        </p:txBody>
      </p:sp>
      <p:sp>
        <p:nvSpPr>
          <p:cNvPr id="3" name="Content Placeholder 2">
            <a:extLst>
              <a:ext uri="{FF2B5EF4-FFF2-40B4-BE49-F238E27FC236}">
                <a16:creationId xmlns:a16="http://schemas.microsoft.com/office/drawing/2014/main" id="{D26E036F-7F29-4C76-9B0B-5014E1EDC416}"/>
              </a:ext>
            </a:extLst>
          </p:cNvPr>
          <p:cNvSpPr>
            <a:spLocks noGrp="1"/>
          </p:cNvSpPr>
          <p:nvPr>
            <p:ph idx="1"/>
          </p:nvPr>
        </p:nvSpPr>
        <p:spPr/>
        <p:txBody>
          <a:bodyPr/>
          <a:lstStyle/>
          <a:p>
            <a:pPr algn="l" rtl="0"/>
            <a:r>
              <a:rPr lang="en-AU" dirty="0"/>
              <a:t>Surgical anatomy </a:t>
            </a:r>
          </a:p>
          <a:p>
            <a:pPr algn="l" rtl="0"/>
            <a:endParaRPr lang="en-AU" dirty="0"/>
          </a:p>
          <a:p>
            <a:pPr algn="l" rtl="0"/>
            <a:r>
              <a:rPr lang="en-AU" dirty="0"/>
              <a:t>Symptoms and surgical conditions </a:t>
            </a:r>
            <a:endParaRPr lang="en-US" dirty="0"/>
          </a:p>
        </p:txBody>
      </p:sp>
    </p:spTree>
    <p:extLst>
      <p:ext uri="{BB962C8B-B14F-4D97-AF65-F5344CB8AC3E}">
        <p14:creationId xmlns:p14="http://schemas.microsoft.com/office/powerpoint/2010/main" val="558827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Voiding pain</a:t>
            </a:r>
            <a:endParaRPr lang="ar-JO" dirty="0"/>
          </a:p>
        </p:txBody>
      </p:sp>
      <p:sp>
        <p:nvSpPr>
          <p:cNvPr id="3" name="Content Placeholder 2"/>
          <p:cNvSpPr>
            <a:spLocks noGrp="1"/>
          </p:cNvSpPr>
          <p:nvPr>
            <p:ph sz="half" idx="1"/>
          </p:nvPr>
        </p:nvSpPr>
        <p:spPr>
          <a:xfrm>
            <a:off x="457200" y="1600200"/>
            <a:ext cx="7571184" cy="4525963"/>
          </a:xfrm>
        </p:spPr>
        <p:txBody>
          <a:bodyPr>
            <a:normAutofit fontScale="92500" lnSpcReduction="20000"/>
          </a:bodyPr>
          <a:lstStyle/>
          <a:p>
            <a:pPr algn="l" rtl="0"/>
            <a:r>
              <a:rPr lang="en-US" b="1" dirty="0"/>
              <a:t>Dysuria </a:t>
            </a:r>
            <a:r>
              <a:rPr lang="en-US" dirty="0"/>
              <a:t>: is pain during or immediately after passing urine, often described as a ‘burning’ sensation felt at the urethral meatus or </a:t>
            </a:r>
            <a:r>
              <a:rPr lang="en-US" dirty="0" err="1"/>
              <a:t>suprapubically</a:t>
            </a:r>
            <a:endParaRPr lang="en-US" dirty="0"/>
          </a:p>
          <a:p>
            <a:pPr algn="l" rtl="0"/>
            <a:endParaRPr lang="en-US" dirty="0"/>
          </a:p>
          <a:p>
            <a:pPr algn="l" rtl="0"/>
            <a:endParaRPr lang="en-US" dirty="0"/>
          </a:p>
          <a:p>
            <a:pPr algn="l" rtl="0"/>
            <a:r>
              <a:rPr lang="en-US" b="1" dirty="0" err="1"/>
              <a:t>Strangury</a:t>
            </a:r>
            <a:r>
              <a:rPr lang="en-US" b="1" dirty="0"/>
              <a:t> </a:t>
            </a:r>
            <a:r>
              <a:rPr lang="en-US" dirty="0"/>
              <a:t>: describes slow and painful discharge of small volumes of urine related to involuntary bladder contractions.</a:t>
            </a:r>
          </a:p>
          <a:p>
            <a:pPr algn="l" rtl="0"/>
            <a:endParaRPr lang="en-US" dirty="0"/>
          </a:p>
          <a:p>
            <a:pPr algn="l" rtl="0"/>
            <a:r>
              <a:rPr lang="en-US" dirty="0"/>
              <a:t>The most common cause of the above symptoms is infection and/or inflammation of the bladder (cystitis).</a:t>
            </a:r>
          </a:p>
          <a:p>
            <a:pPr algn="l" rtl="0"/>
            <a:endParaRPr lang="ar-JO" dirty="0"/>
          </a:p>
        </p:txBody>
      </p:sp>
    </p:spTree>
    <p:extLst>
      <p:ext uri="{BB962C8B-B14F-4D97-AF65-F5344CB8AC3E}">
        <p14:creationId xmlns:p14="http://schemas.microsoft.com/office/powerpoint/2010/main" val="111566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rtl="0" eaLnBrk="1" hangingPunct="1">
              <a:defRPr/>
            </a:pPr>
            <a:r>
              <a:rPr lang="en-US" b="0" dirty="0">
                <a:latin typeface="Times New Roman" pitchFamily="18" charset="0"/>
                <a:cs typeface="Times New Roman" pitchFamily="18" charset="0"/>
              </a:rPr>
              <a:t>Prostatic Pain</a:t>
            </a:r>
            <a:r>
              <a:rPr lang="en-US" dirty="0">
                <a:latin typeface="Times New Roman" pitchFamily="18" charset="0"/>
                <a:cs typeface="Times New Roman" pitchFamily="18" charset="0"/>
              </a:rPr>
              <a:t> </a:t>
            </a:r>
          </a:p>
        </p:txBody>
      </p:sp>
      <p:sp>
        <p:nvSpPr>
          <p:cNvPr id="19459" name="Rectangle 3"/>
          <p:cNvSpPr>
            <a:spLocks noGrp="1" noChangeArrowheads="1"/>
          </p:cNvSpPr>
          <p:nvPr>
            <p:ph type="body" idx="1"/>
          </p:nvPr>
        </p:nvSpPr>
        <p:spPr/>
        <p:txBody>
          <a:bodyPr>
            <a:normAutofit lnSpcReduction="10000"/>
          </a:bodyPr>
          <a:lstStyle/>
          <a:p>
            <a:pPr algn="l" rtl="0" eaLnBrk="1" hangingPunct="1">
              <a:defRPr/>
            </a:pPr>
            <a:r>
              <a:rPr lang="en-US" sz="2800" b="1" dirty="0">
                <a:latin typeface="Times New Roman" pitchFamily="18" charset="0"/>
                <a:cs typeface="Times New Roman" pitchFamily="18" charset="0"/>
              </a:rPr>
              <a:t>Inflammation with secondary edema and distention of the prostatic capsule</a:t>
            </a:r>
          </a:p>
          <a:p>
            <a:pPr algn="l" rtl="0" eaLnBrk="1" hangingPunct="1">
              <a:defRPr/>
            </a:pPr>
            <a:r>
              <a:rPr lang="en-US" sz="2800" dirty="0">
                <a:latin typeface="Times New Roman" pitchFamily="18" charset="0"/>
                <a:cs typeface="Times New Roman" pitchFamily="18" charset="0"/>
              </a:rPr>
              <a:t> poorly localized</a:t>
            </a:r>
          </a:p>
          <a:p>
            <a:pPr lvl="1" algn="l" rtl="0" eaLnBrk="1" hangingPunct="1">
              <a:defRPr/>
            </a:pPr>
            <a:r>
              <a:rPr lang="en-US" sz="2400" dirty="0">
                <a:latin typeface="Times New Roman" pitchFamily="18" charset="0"/>
                <a:cs typeface="Times New Roman" pitchFamily="18" charset="0"/>
              </a:rPr>
              <a:t> lower abdominal</a:t>
            </a:r>
          </a:p>
          <a:p>
            <a:pPr lvl="1" algn="l" rtl="0" eaLnBrk="1" hangingPunct="1">
              <a:defRPr/>
            </a:pPr>
            <a:r>
              <a:rPr lang="en-US" sz="2400" dirty="0">
                <a:latin typeface="Times New Roman" pitchFamily="18" charset="0"/>
                <a:cs typeface="Times New Roman" pitchFamily="18" charset="0"/>
              </a:rPr>
              <a:t>Inguinal</a:t>
            </a:r>
          </a:p>
          <a:p>
            <a:pPr lvl="1" algn="l" rtl="0" eaLnBrk="1" hangingPunct="1">
              <a:defRPr/>
            </a:pPr>
            <a:r>
              <a:rPr lang="en-US" sz="2400" dirty="0">
                <a:latin typeface="Times New Roman" pitchFamily="18" charset="0"/>
                <a:cs typeface="Times New Roman" pitchFamily="18" charset="0"/>
              </a:rPr>
              <a:t>Perineal</a:t>
            </a:r>
          </a:p>
          <a:p>
            <a:pPr lvl="1" algn="l" rtl="0" eaLnBrk="1" hangingPunct="1">
              <a:defRPr/>
            </a:pPr>
            <a:r>
              <a:rPr lang="en-US" sz="2400" dirty="0">
                <a:latin typeface="Times New Roman" pitchFamily="18" charset="0"/>
                <a:cs typeface="Times New Roman" pitchFamily="18" charset="0"/>
              </a:rPr>
              <a:t>Lumbosacral</a:t>
            </a:r>
          </a:p>
          <a:p>
            <a:pPr lvl="1" algn="l" rtl="0" eaLnBrk="1" hangingPunct="1">
              <a:defRPr/>
            </a:pPr>
            <a:r>
              <a:rPr lang="en-US" sz="2400" dirty="0">
                <a:latin typeface="Times New Roman" pitchFamily="18" charset="0"/>
                <a:cs typeface="Times New Roman" pitchFamily="18" charset="0"/>
              </a:rPr>
              <a:t> rectal pain. </a:t>
            </a:r>
          </a:p>
          <a:p>
            <a:pPr lvl="1" algn="l" rtl="0" eaLnBrk="1" hangingPunct="1">
              <a:defRPr/>
            </a:pPr>
            <a:r>
              <a:rPr lang="en-US" sz="2400" dirty="0">
                <a:latin typeface="Times New Roman" pitchFamily="18" charset="0"/>
                <a:cs typeface="Times New Roman" pitchFamily="18" charset="0"/>
              </a:rPr>
              <a:t> irritative urinary symptoms ( frequency and dysuria)</a:t>
            </a:r>
          </a:p>
          <a:p>
            <a:pPr lvl="1" algn="l" rtl="0" eaLnBrk="1" hangingPunct="1">
              <a:defRPr/>
            </a:pPr>
            <a:r>
              <a:rPr lang="en-US" sz="2400" dirty="0">
                <a:latin typeface="Times New Roman" pitchFamily="18" charset="0"/>
                <a:cs typeface="Times New Roman" pitchFamily="18" charset="0"/>
              </a:rPr>
              <a:t>acute urinary retention. </a:t>
            </a:r>
          </a:p>
        </p:txBody>
      </p:sp>
    </p:spTree>
    <p:extLst>
      <p:ext uri="{BB962C8B-B14F-4D97-AF65-F5344CB8AC3E}">
        <p14:creationId xmlns:p14="http://schemas.microsoft.com/office/powerpoint/2010/main" val="1501486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rtl="0" eaLnBrk="1" hangingPunct="1">
              <a:defRPr/>
            </a:pPr>
            <a:r>
              <a:rPr lang="en-US" b="0" dirty="0"/>
              <a:t>Penile Pain</a:t>
            </a:r>
            <a:r>
              <a:rPr lang="en-US" dirty="0"/>
              <a:t> </a:t>
            </a:r>
          </a:p>
        </p:txBody>
      </p:sp>
      <p:sp>
        <p:nvSpPr>
          <p:cNvPr id="20483" name="Rectangle 3"/>
          <p:cNvSpPr>
            <a:spLocks noGrp="1" noChangeArrowheads="1"/>
          </p:cNvSpPr>
          <p:nvPr>
            <p:ph type="body" idx="1"/>
          </p:nvPr>
        </p:nvSpPr>
        <p:spPr>
          <a:xfrm>
            <a:off x="457200" y="1600200"/>
            <a:ext cx="8229600" cy="4853136"/>
          </a:xfrm>
        </p:spPr>
        <p:txBody>
          <a:bodyPr>
            <a:normAutofit fontScale="92500" lnSpcReduction="20000"/>
          </a:bodyPr>
          <a:lstStyle/>
          <a:p>
            <a:pPr algn="l" rtl="0" eaLnBrk="1" hangingPunct="1">
              <a:defRPr/>
            </a:pPr>
            <a:r>
              <a:rPr lang="en-US" b="1" i="1" dirty="0">
                <a:latin typeface="Times New Roman" pitchFamily="18" charset="0"/>
                <a:cs typeface="Times New Roman" pitchFamily="18" charset="0"/>
              </a:rPr>
              <a:t>Pain in the erect penis </a:t>
            </a:r>
            <a:r>
              <a:rPr lang="en-US" dirty="0">
                <a:latin typeface="Times New Roman" pitchFamily="18" charset="0"/>
                <a:cs typeface="Times New Roman" pitchFamily="18" charset="0"/>
              </a:rPr>
              <a:t>is usually due to:</a:t>
            </a:r>
          </a:p>
          <a:p>
            <a:pPr marL="0" indent="0" algn="l" rtl="0" eaLnBrk="1" hangingPunct="1">
              <a:buNone/>
              <a:defRPr/>
            </a:pP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Peyronie's</a:t>
            </a:r>
            <a:r>
              <a:rPr lang="en-US" b="1" dirty="0">
                <a:latin typeface="Times New Roman" pitchFamily="18" charset="0"/>
                <a:cs typeface="Times New Roman" pitchFamily="18" charset="0"/>
              </a:rPr>
              <a:t> disease</a:t>
            </a:r>
            <a:r>
              <a:rPr lang="en-US" dirty="0">
                <a:latin typeface="Times New Roman" pitchFamily="18" charset="0"/>
                <a:cs typeface="Times New Roman" pitchFamily="18" charset="0"/>
              </a:rPr>
              <a:t>: </a:t>
            </a:r>
            <a:r>
              <a:rPr lang="en-US" sz="2800" dirty="0">
                <a:latin typeface="Times New Roman" pitchFamily="18" charset="0"/>
                <a:cs typeface="Times New Roman" pitchFamily="18" charset="0"/>
              </a:rPr>
              <a:t>noncancerous condition resulting from fibrous scar tissue that develops on the penis and causes curved, painful erections</a:t>
            </a:r>
          </a:p>
          <a:p>
            <a:pPr marL="0" indent="0" algn="l" rtl="0" eaLnBrk="1" hangingPunct="1">
              <a:buNone/>
              <a:defRPr/>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Priapism</a:t>
            </a:r>
            <a:r>
              <a:rPr lang="en-US" dirty="0">
                <a:latin typeface="Times New Roman" pitchFamily="18" charset="0"/>
                <a:cs typeface="Times New Roman" pitchFamily="18" charset="0"/>
              </a:rPr>
              <a:t>: </a:t>
            </a:r>
            <a:r>
              <a:rPr lang="en-US" sz="2800" dirty="0">
                <a:latin typeface="Times New Roman" pitchFamily="18" charset="0"/>
                <a:cs typeface="Times New Roman" pitchFamily="18" charset="0"/>
              </a:rPr>
              <a:t>prolonged erection of the penis. The persistent erection continues hours , isn't caused by sexual stimulation</a:t>
            </a:r>
            <a:r>
              <a:rPr lang="en-US" dirty="0">
                <a:latin typeface="Times New Roman" pitchFamily="18" charset="0"/>
                <a:cs typeface="Times New Roman" pitchFamily="18" charset="0"/>
              </a:rPr>
              <a:t>.</a:t>
            </a:r>
          </a:p>
          <a:p>
            <a:pPr algn="l" rtl="0" eaLnBrk="1" hangingPunct="1">
              <a:defRPr/>
            </a:pPr>
            <a:endParaRPr lang="en-US" dirty="0">
              <a:latin typeface="Times New Roman" pitchFamily="18" charset="0"/>
              <a:cs typeface="Times New Roman" pitchFamily="18" charset="0"/>
            </a:endParaRPr>
          </a:p>
          <a:p>
            <a:pPr algn="l" rtl="0" eaLnBrk="1" hangingPunct="1">
              <a:defRPr/>
            </a:pPr>
            <a:r>
              <a:rPr lang="en-US" b="1" i="1" dirty="0">
                <a:latin typeface="Times New Roman" pitchFamily="18" charset="0"/>
                <a:cs typeface="Times New Roman" pitchFamily="18" charset="0"/>
              </a:rPr>
              <a:t>Pain in the flaccid penis </a:t>
            </a:r>
          </a:p>
          <a:p>
            <a:pPr lvl="1" algn="l" rtl="0" eaLnBrk="1" hangingPunct="1">
              <a:defRPr/>
            </a:pPr>
            <a:r>
              <a:rPr lang="en-US" dirty="0">
                <a:latin typeface="Times New Roman" pitchFamily="18" charset="0"/>
                <a:cs typeface="Times New Roman" pitchFamily="18" charset="0"/>
              </a:rPr>
              <a:t>usually secondary to inflammation in the bladder or urethra (cystitis, urethritis or STD)</a:t>
            </a:r>
          </a:p>
          <a:p>
            <a:pPr lvl="1" algn="l" rtl="0" eaLnBrk="1" hangingPunct="1">
              <a:defRPr/>
            </a:pPr>
            <a:r>
              <a:rPr lang="en-US" dirty="0">
                <a:latin typeface="Times New Roman" pitchFamily="18" charset="0"/>
                <a:cs typeface="Times New Roman" pitchFamily="18" charset="0"/>
              </a:rPr>
              <a:t>referred pain that is felt at the urethral meatus (lower ureteric stone) </a:t>
            </a:r>
          </a:p>
          <a:p>
            <a:pPr marL="457200" lvl="1" indent="0" algn="l" rtl="0" eaLnBrk="1" hangingPunct="1">
              <a:buNone/>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85873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rtl="0" eaLnBrk="1" hangingPunct="1">
              <a:defRPr/>
            </a:pPr>
            <a:r>
              <a:rPr lang="en-US" b="0" dirty="0">
                <a:latin typeface="Times New Roman" pitchFamily="18" charset="0"/>
                <a:cs typeface="Times New Roman" pitchFamily="18" charset="0"/>
              </a:rPr>
              <a:t>Testicular Pain</a:t>
            </a:r>
            <a:r>
              <a:rPr lang="en-US" dirty="0">
                <a:latin typeface="Times New Roman" pitchFamily="18" charset="0"/>
                <a:cs typeface="Times New Roman" pitchFamily="18" charset="0"/>
              </a:rPr>
              <a:t> </a:t>
            </a:r>
          </a:p>
        </p:txBody>
      </p:sp>
      <p:sp>
        <p:nvSpPr>
          <p:cNvPr id="21507" name="Rectangle 3"/>
          <p:cNvSpPr>
            <a:spLocks noGrp="1" noChangeArrowheads="1"/>
          </p:cNvSpPr>
          <p:nvPr>
            <p:ph type="body" idx="1"/>
          </p:nvPr>
        </p:nvSpPr>
        <p:spPr>
          <a:xfrm>
            <a:off x="457200" y="1600200"/>
            <a:ext cx="6131024" cy="4781128"/>
          </a:xfrm>
        </p:spPr>
        <p:txBody>
          <a:bodyPr>
            <a:normAutofit fontScale="70000" lnSpcReduction="20000"/>
          </a:bodyPr>
          <a:lstStyle/>
          <a:p>
            <a:pPr lvl="0" algn="l" rtl="0" eaLnBrk="1" hangingPunct="1">
              <a:buClr>
                <a:srgbClr val="FFCC00"/>
              </a:buClr>
              <a:defRPr/>
            </a:pPr>
            <a:r>
              <a:rPr lang="en-US" b="1" i="1" dirty="0">
                <a:solidFill>
                  <a:srgbClr val="FFFFFF"/>
                </a:solidFill>
                <a:latin typeface="Times New Roman" pitchFamily="18" charset="0"/>
                <a:cs typeface="Times New Roman" pitchFamily="18" charset="0"/>
              </a:rPr>
              <a:t>Primary or referred </a:t>
            </a:r>
          </a:p>
          <a:p>
            <a:pPr algn="l" rtl="0" eaLnBrk="1" hangingPunct="1">
              <a:defRPr/>
            </a:pPr>
            <a:r>
              <a:rPr lang="en-US" dirty="0">
                <a:latin typeface="Times New Roman" pitchFamily="18" charset="0"/>
                <a:cs typeface="Times New Roman" pitchFamily="18" charset="0"/>
              </a:rPr>
              <a:t>Acute pain </a:t>
            </a:r>
          </a:p>
          <a:p>
            <a:pPr lvl="1" algn="l" rtl="0" eaLnBrk="1" hangingPunct="1">
              <a:defRPr/>
            </a:pPr>
            <a:r>
              <a:rPr lang="en-US" dirty="0">
                <a:latin typeface="Times New Roman" pitchFamily="18" charset="0"/>
                <a:cs typeface="Times New Roman" pitchFamily="18" charset="0"/>
              </a:rPr>
              <a:t>epididymitis , </a:t>
            </a:r>
            <a:r>
              <a:rPr lang="en-US" dirty="0" err="1">
                <a:latin typeface="Times New Roman" pitchFamily="18" charset="0"/>
                <a:cs typeface="Times New Roman" pitchFamily="18" charset="0"/>
              </a:rPr>
              <a:t>Orchitis</a:t>
            </a:r>
            <a:endParaRPr lang="en-US" dirty="0">
              <a:latin typeface="Times New Roman" pitchFamily="18" charset="0"/>
              <a:cs typeface="Times New Roman" pitchFamily="18" charset="0"/>
            </a:endParaRPr>
          </a:p>
          <a:p>
            <a:pPr lvl="1" algn="l" rtl="0" eaLnBrk="1" hangingPunct="1">
              <a:defRPr/>
            </a:pPr>
            <a:r>
              <a:rPr lang="en-US" dirty="0">
                <a:latin typeface="Times New Roman" pitchFamily="18" charset="0"/>
                <a:cs typeface="Times New Roman" pitchFamily="18" charset="0"/>
              </a:rPr>
              <a:t> torsion of the testicle or testicular appendix (acute sever pain, needs urgent surgical intervention)  </a:t>
            </a:r>
          </a:p>
          <a:p>
            <a:pPr marL="457200" lvl="1" indent="0" algn="l" rtl="0" eaLnBrk="1" hangingPunct="1">
              <a:buNone/>
              <a:defRPr/>
            </a:pPr>
            <a:r>
              <a:rPr lang="en-US" dirty="0">
                <a:latin typeface="Times New Roman" pitchFamily="18" charset="0"/>
                <a:cs typeface="Times New Roman" pitchFamily="18" charset="0"/>
              </a:rPr>
              <a:t>  </a:t>
            </a:r>
          </a:p>
          <a:p>
            <a:pPr algn="l" rtl="0" eaLnBrk="1" hangingPunct="1">
              <a:defRPr/>
            </a:pPr>
            <a:r>
              <a:rPr lang="en-US" dirty="0">
                <a:latin typeface="Times New Roman" pitchFamily="18" charset="0"/>
                <a:cs typeface="Times New Roman" pitchFamily="18" charset="0"/>
              </a:rPr>
              <a:t> Chronic scrotal pain  </a:t>
            </a:r>
          </a:p>
          <a:p>
            <a:pPr lvl="1" algn="l" rtl="0" eaLnBrk="1" hangingPunct="1">
              <a:defRPr/>
            </a:pPr>
            <a:r>
              <a:rPr lang="en-US" dirty="0">
                <a:latin typeface="Times New Roman" pitchFamily="18" charset="0"/>
                <a:cs typeface="Times New Roman" pitchFamily="18" charset="0"/>
              </a:rPr>
              <a:t>Hydrocele: A hydrocele is a collection of serous fluid between the layers of the membrane (tunica vaginalis) that surrounds the testis or along the spermatic cord</a:t>
            </a:r>
          </a:p>
          <a:p>
            <a:pPr lvl="1" algn="l" rtl="0" eaLnBrk="1" hangingPunct="1">
              <a:defRPr/>
            </a:pPr>
            <a:r>
              <a:rPr lang="en-US" dirty="0">
                <a:latin typeface="Times New Roman" pitchFamily="18" charset="0"/>
                <a:cs typeface="Times New Roman" pitchFamily="18" charset="0"/>
              </a:rPr>
              <a:t> varicocele: dilated tortuous pampiniform plexus</a:t>
            </a:r>
          </a:p>
          <a:p>
            <a:pPr marL="457200" lvl="1" indent="0" algn="l" rtl="0" eaLnBrk="1" hangingPunct="1">
              <a:buNone/>
              <a:defRPr/>
            </a:pPr>
            <a:r>
              <a:rPr lang="en-US" dirty="0">
                <a:latin typeface="Times New Roman" pitchFamily="18" charset="0"/>
                <a:cs typeface="Times New Roman" pitchFamily="18" charset="0"/>
              </a:rPr>
              <a:t> dull, heavy sensation that does not radiate</a:t>
            </a:r>
          </a:p>
          <a:p>
            <a:pPr lvl="1" algn="l" rtl="0" eaLnBrk="1" hangingPunct="1">
              <a:defRPr/>
            </a:pPr>
            <a:r>
              <a:rPr lang="en-US" dirty="0">
                <a:latin typeface="Times New Roman" pitchFamily="18" charset="0"/>
                <a:cs typeface="Times New Roman" pitchFamily="18" charset="0"/>
              </a:rPr>
              <a:t>Referred pain: kidneys or retroperitoneum</a:t>
            </a:r>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F9F3B13C-84A3-4ACB-A8BF-F23F4C85A17B}"/>
              </a:ext>
            </a:extLst>
          </p:cNvPr>
          <p:cNvPicPr>
            <a:picLocks noChangeAspect="1"/>
          </p:cNvPicPr>
          <p:nvPr/>
        </p:nvPicPr>
        <p:blipFill>
          <a:blip r:embed="rId2"/>
          <a:stretch>
            <a:fillRect/>
          </a:stretch>
        </p:blipFill>
        <p:spPr>
          <a:xfrm>
            <a:off x="7031208" y="1268760"/>
            <a:ext cx="1693658" cy="1569285"/>
          </a:xfrm>
          <a:prstGeom prst="rect">
            <a:avLst/>
          </a:prstGeom>
        </p:spPr>
      </p:pic>
      <p:pic>
        <p:nvPicPr>
          <p:cNvPr id="3" name="Picture 2">
            <a:extLst>
              <a:ext uri="{FF2B5EF4-FFF2-40B4-BE49-F238E27FC236}">
                <a16:creationId xmlns:a16="http://schemas.microsoft.com/office/drawing/2014/main" id="{BD8146A6-EC19-4B6B-B737-7991B236E528}"/>
              </a:ext>
            </a:extLst>
          </p:cNvPr>
          <p:cNvPicPr>
            <a:picLocks noChangeAspect="1"/>
          </p:cNvPicPr>
          <p:nvPr/>
        </p:nvPicPr>
        <p:blipFill>
          <a:blip r:embed="rId3"/>
          <a:stretch>
            <a:fillRect/>
          </a:stretch>
        </p:blipFill>
        <p:spPr>
          <a:xfrm>
            <a:off x="7031208" y="3037031"/>
            <a:ext cx="1717256" cy="1473407"/>
          </a:xfrm>
          <a:prstGeom prst="rect">
            <a:avLst/>
          </a:prstGeom>
        </p:spPr>
      </p:pic>
      <p:pic>
        <p:nvPicPr>
          <p:cNvPr id="4" name="Picture 3">
            <a:extLst>
              <a:ext uri="{FF2B5EF4-FFF2-40B4-BE49-F238E27FC236}">
                <a16:creationId xmlns:a16="http://schemas.microsoft.com/office/drawing/2014/main" id="{C10099A1-D34E-49F6-A7D6-C214DAA4BB44}"/>
              </a:ext>
            </a:extLst>
          </p:cNvPr>
          <p:cNvPicPr>
            <a:picLocks noChangeAspect="1"/>
          </p:cNvPicPr>
          <p:nvPr/>
        </p:nvPicPr>
        <p:blipFill>
          <a:blip r:embed="rId4"/>
          <a:stretch>
            <a:fillRect/>
          </a:stretch>
        </p:blipFill>
        <p:spPr>
          <a:xfrm>
            <a:off x="6876256" y="4537262"/>
            <a:ext cx="1872208" cy="1986675"/>
          </a:xfrm>
          <a:prstGeom prst="rect">
            <a:avLst/>
          </a:prstGeom>
        </p:spPr>
      </p:pic>
    </p:spTree>
    <p:extLst>
      <p:ext uri="{BB962C8B-B14F-4D97-AF65-F5344CB8AC3E}">
        <p14:creationId xmlns:p14="http://schemas.microsoft.com/office/powerpoint/2010/main" val="1785026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Lower urinary tract symptoms may be:</a:t>
            </a:r>
            <a:endParaRPr lang="ar-JO" dirty="0"/>
          </a:p>
        </p:txBody>
      </p:sp>
      <p:sp>
        <p:nvSpPr>
          <p:cNvPr id="3" name="Content Placeholder 2"/>
          <p:cNvSpPr>
            <a:spLocks noGrp="1"/>
          </p:cNvSpPr>
          <p:nvPr>
            <p:ph idx="1"/>
          </p:nvPr>
        </p:nvSpPr>
        <p:spPr/>
        <p:txBody>
          <a:bodyPr/>
          <a:lstStyle/>
          <a:p>
            <a:pPr algn="l" rtl="0"/>
            <a:r>
              <a:rPr lang="en-US" dirty="0"/>
              <a:t>During the storage phase of micturition</a:t>
            </a:r>
          </a:p>
          <a:p>
            <a:pPr algn="l" rtl="0"/>
            <a:r>
              <a:rPr lang="en-US" dirty="0"/>
              <a:t>During the voiding phase of micturition</a:t>
            </a:r>
          </a:p>
          <a:p>
            <a:pPr algn="l" rtl="0"/>
            <a:r>
              <a:rPr lang="en-US" dirty="0"/>
              <a:t>After micturition</a:t>
            </a:r>
          </a:p>
          <a:p>
            <a:pPr algn="l" rtl="0"/>
            <a:r>
              <a:rPr lang="en-US" dirty="0"/>
              <a:t>Incontinence.</a:t>
            </a:r>
            <a:endParaRPr lang="ar-JO" dirty="0"/>
          </a:p>
        </p:txBody>
      </p:sp>
      <p:pic>
        <p:nvPicPr>
          <p:cNvPr id="4" name="Picture 3">
            <a:extLst>
              <a:ext uri="{FF2B5EF4-FFF2-40B4-BE49-F238E27FC236}">
                <a16:creationId xmlns:a16="http://schemas.microsoft.com/office/drawing/2014/main" id="{F2A63499-61C6-4727-9AF7-5FFF90AADBBC}"/>
              </a:ext>
            </a:extLst>
          </p:cNvPr>
          <p:cNvPicPr>
            <a:picLocks noChangeAspect="1"/>
          </p:cNvPicPr>
          <p:nvPr/>
        </p:nvPicPr>
        <p:blipFill>
          <a:blip r:embed="rId2"/>
          <a:stretch>
            <a:fillRect/>
          </a:stretch>
        </p:blipFill>
        <p:spPr>
          <a:xfrm>
            <a:off x="3563888" y="3326512"/>
            <a:ext cx="4962574" cy="2950720"/>
          </a:xfrm>
          <a:prstGeom prst="rect">
            <a:avLst/>
          </a:prstGeom>
        </p:spPr>
      </p:pic>
    </p:spTree>
    <p:extLst>
      <p:ext uri="{BB962C8B-B14F-4D97-AF65-F5344CB8AC3E}">
        <p14:creationId xmlns:p14="http://schemas.microsoft.com/office/powerpoint/2010/main" val="267130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Storage symptoms</a:t>
            </a:r>
            <a:endParaRPr lang="ar-JO" dirty="0"/>
          </a:p>
        </p:txBody>
      </p:sp>
      <p:sp>
        <p:nvSpPr>
          <p:cNvPr id="3" name="Content Placeholder 2"/>
          <p:cNvSpPr>
            <a:spLocks noGrp="1"/>
          </p:cNvSpPr>
          <p:nvPr>
            <p:ph idx="1"/>
          </p:nvPr>
        </p:nvSpPr>
        <p:spPr/>
        <p:txBody>
          <a:bodyPr>
            <a:normAutofit/>
          </a:bodyPr>
          <a:lstStyle/>
          <a:p>
            <a:pPr algn="l" rtl="0"/>
            <a:r>
              <a:rPr lang="en-US" dirty="0">
                <a:highlight>
                  <a:srgbClr val="FFFF00"/>
                </a:highlight>
              </a:rPr>
              <a:t>Frequency </a:t>
            </a:r>
            <a:r>
              <a:rPr lang="en-US" dirty="0"/>
              <a:t>– voiding more often with no increase in the total urine output.</a:t>
            </a:r>
          </a:p>
          <a:p>
            <a:pPr algn="l" rtl="0"/>
            <a:r>
              <a:rPr lang="en-US" dirty="0">
                <a:highlight>
                  <a:srgbClr val="FF0000"/>
                </a:highlight>
              </a:rPr>
              <a:t>Urgency</a:t>
            </a:r>
            <a:r>
              <a:rPr lang="en-US" dirty="0"/>
              <a:t> – a sudden strong need to pass urine. Urgency is due to either </a:t>
            </a:r>
            <a:r>
              <a:rPr lang="en-US" dirty="0" err="1"/>
              <a:t>overactivity</a:t>
            </a:r>
            <a:r>
              <a:rPr lang="en-US" dirty="0"/>
              <a:t> in the detrusor muscle or abnormal stretch receptor activity from the bladder. Incontinence may occur (UUI).</a:t>
            </a:r>
          </a:p>
          <a:p>
            <a:pPr algn="l" rtl="0"/>
            <a:r>
              <a:rPr lang="en-US" dirty="0">
                <a:highlight>
                  <a:srgbClr val="00FFFF"/>
                </a:highlight>
              </a:rPr>
              <a:t>Nocturia </a:t>
            </a:r>
            <a:r>
              <a:rPr lang="en-US" dirty="0"/>
              <a:t>– waking more at night to void.</a:t>
            </a:r>
            <a:endParaRPr lang="ar-JO" dirty="0"/>
          </a:p>
        </p:txBody>
      </p:sp>
    </p:spTree>
    <p:extLst>
      <p:ext uri="{BB962C8B-B14F-4D97-AF65-F5344CB8AC3E}">
        <p14:creationId xmlns:p14="http://schemas.microsoft.com/office/powerpoint/2010/main" val="40903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Storage symptoms</a:t>
            </a:r>
            <a:endParaRPr lang="ar-JO" dirty="0"/>
          </a:p>
        </p:txBody>
      </p:sp>
      <p:sp>
        <p:nvSpPr>
          <p:cNvPr id="3" name="Content Placeholder 2"/>
          <p:cNvSpPr>
            <a:spLocks noGrp="1"/>
          </p:cNvSpPr>
          <p:nvPr>
            <p:ph idx="1"/>
          </p:nvPr>
        </p:nvSpPr>
        <p:spPr/>
        <p:txBody>
          <a:bodyPr/>
          <a:lstStyle/>
          <a:p>
            <a:pPr algn="l" rtl="0"/>
            <a:r>
              <a:rPr lang="en-US" dirty="0"/>
              <a:t>lower urinary tract infection,</a:t>
            </a:r>
          </a:p>
          <a:p>
            <a:pPr algn="l" rtl="0"/>
            <a:r>
              <a:rPr lang="en-US" dirty="0"/>
              <a:t> </a:t>
            </a:r>
            <a:r>
              <a:rPr lang="en-US" dirty="0" err="1"/>
              <a:t>tumour</a:t>
            </a:r>
            <a:r>
              <a:rPr lang="en-US" dirty="0"/>
              <a:t> (bladder)</a:t>
            </a:r>
          </a:p>
          <a:p>
            <a:pPr algn="l" rtl="0"/>
            <a:r>
              <a:rPr lang="en-US" dirty="0"/>
              <a:t>urinary stones (bladder) </a:t>
            </a:r>
          </a:p>
          <a:p>
            <a:pPr algn="l" rtl="0"/>
            <a:r>
              <a:rPr lang="en-US" dirty="0"/>
              <a:t>obstruction from prostatic enlargement, </a:t>
            </a:r>
          </a:p>
          <a:p>
            <a:pPr algn="l" rtl="0"/>
            <a:r>
              <a:rPr lang="en-US" dirty="0"/>
              <a:t> a consequence of neurological disease (neurogenic bladder). </a:t>
            </a:r>
            <a:endParaRPr lang="ar-JO" dirty="0"/>
          </a:p>
        </p:txBody>
      </p:sp>
    </p:spTree>
    <p:extLst>
      <p:ext uri="{BB962C8B-B14F-4D97-AF65-F5344CB8AC3E}">
        <p14:creationId xmlns:p14="http://schemas.microsoft.com/office/powerpoint/2010/main" val="3890146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Voiding phase symptoms</a:t>
            </a:r>
            <a:endParaRPr lang="ar-JO" dirty="0"/>
          </a:p>
        </p:txBody>
      </p:sp>
      <p:sp>
        <p:nvSpPr>
          <p:cNvPr id="3" name="Content Placeholder 2"/>
          <p:cNvSpPr>
            <a:spLocks noGrp="1"/>
          </p:cNvSpPr>
          <p:nvPr>
            <p:ph idx="1"/>
          </p:nvPr>
        </p:nvSpPr>
        <p:spPr/>
        <p:txBody>
          <a:bodyPr/>
          <a:lstStyle/>
          <a:p>
            <a:pPr algn="l" rtl="0"/>
            <a:r>
              <a:rPr lang="en-US" dirty="0"/>
              <a:t>Hesitancy</a:t>
            </a:r>
          </a:p>
          <a:p>
            <a:pPr algn="l" rtl="0"/>
            <a:r>
              <a:rPr lang="en-US" dirty="0"/>
              <a:t>Poor stream</a:t>
            </a:r>
          </a:p>
          <a:p>
            <a:pPr algn="l" rtl="0"/>
            <a:r>
              <a:rPr lang="en-US" dirty="0"/>
              <a:t>Interrupted Stream</a:t>
            </a:r>
          </a:p>
          <a:p>
            <a:pPr algn="l" rtl="0"/>
            <a:r>
              <a:rPr lang="en-US" dirty="0"/>
              <a:t>Double void</a:t>
            </a:r>
          </a:p>
          <a:p>
            <a:pPr algn="l" rtl="0"/>
            <a:r>
              <a:rPr lang="en-US" dirty="0"/>
              <a:t>Bifid stream </a:t>
            </a:r>
          </a:p>
          <a:p>
            <a:pPr algn="l" rtl="0"/>
            <a:endParaRPr lang="ar-JO" dirty="0"/>
          </a:p>
        </p:txBody>
      </p:sp>
    </p:spTree>
    <p:extLst>
      <p:ext uri="{BB962C8B-B14F-4D97-AF65-F5344CB8AC3E}">
        <p14:creationId xmlns:p14="http://schemas.microsoft.com/office/powerpoint/2010/main" val="2388660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Voiding phase symptoms</a:t>
            </a:r>
            <a:endParaRPr lang="ar-JO" dirty="0"/>
          </a:p>
        </p:txBody>
      </p:sp>
      <p:sp>
        <p:nvSpPr>
          <p:cNvPr id="3" name="Content Placeholder 2"/>
          <p:cNvSpPr>
            <a:spLocks noGrp="1"/>
          </p:cNvSpPr>
          <p:nvPr>
            <p:ph idx="1"/>
          </p:nvPr>
        </p:nvSpPr>
        <p:spPr/>
        <p:txBody>
          <a:bodyPr/>
          <a:lstStyle/>
          <a:p>
            <a:pPr algn="l" rtl="0"/>
            <a:r>
              <a:rPr lang="en-US" dirty="0"/>
              <a:t>In men over 40 this is commonly due to bladder outlet obstruction by prostatic enlargement</a:t>
            </a:r>
          </a:p>
          <a:p>
            <a:pPr algn="l" rtl="0"/>
            <a:endParaRPr lang="en-US" dirty="0"/>
          </a:p>
          <a:p>
            <a:pPr algn="l" rtl="0"/>
            <a:r>
              <a:rPr lang="en-US" dirty="0"/>
              <a:t>In women these symptoms suggest urethral obstruction from stenosis or in association with genital prolapse</a:t>
            </a:r>
            <a:endParaRPr lang="ar-JO" dirty="0"/>
          </a:p>
        </p:txBody>
      </p:sp>
    </p:spTree>
    <p:extLst>
      <p:ext uri="{BB962C8B-B14F-4D97-AF65-F5344CB8AC3E}">
        <p14:creationId xmlns:p14="http://schemas.microsoft.com/office/powerpoint/2010/main" val="1390488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Urinary Incontinence</a:t>
            </a:r>
            <a:endParaRPr lang="ar-JO" dirty="0"/>
          </a:p>
        </p:txBody>
      </p:sp>
      <p:sp>
        <p:nvSpPr>
          <p:cNvPr id="3" name="Content Placeholder 2"/>
          <p:cNvSpPr>
            <a:spLocks noGrp="1"/>
          </p:cNvSpPr>
          <p:nvPr>
            <p:ph sz="half" idx="1"/>
          </p:nvPr>
        </p:nvSpPr>
        <p:spPr>
          <a:xfrm>
            <a:off x="457200" y="1600200"/>
            <a:ext cx="7715200" cy="4853136"/>
          </a:xfrm>
        </p:spPr>
        <p:txBody>
          <a:bodyPr>
            <a:normAutofit fontScale="85000" lnSpcReduction="20000"/>
          </a:bodyPr>
          <a:lstStyle/>
          <a:p>
            <a:pPr algn="l" rtl="0"/>
            <a:r>
              <a:rPr lang="en-US" b="1" i="1" u="sng" dirty="0"/>
              <a:t>The involuntary loss of urine</a:t>
            </a:r>
          </a:p>
          <a:p>
            <a:pPr algn="l" rtl="0"/>
            <a:r>
              <a:rPr lang="en-US" b="1" dirty="0"/>
              <a:t>Stress incontinence </a:t>
            </a:r>
            <a:r>
              <a:rPr lang="en-US" dirty="0"/>
              <a:t>: </a:t>
            </a:r>
            <a:r>
              <a:rPr lang="en-US" sz="2400" dirty="0"/>
              <a:t>occur with increase in the intra-abdominal pressure and  associated with pelvic floor relaxation or damage to the urinary sphincter </a:t>
            </a:r>
          </a:p>
          <a:p>
            <a:pPr algn="l" rtl="0"/>
            <a:r>
              <a:rPr lang="en-US" b="1" dirty="0"/>
              <a:t>Urge incontinence </a:t>
            </a:r>
            <a:r>
              <a:rPr lang="en-US" dirty="0"/>
              <a:t>: </a:t>
            </a:r>
            <a:r>
              <a:rPr lang="en-US" sz="2400" dirty="0"/>
              <a:t>preceded by urgency and occurs secondary to inflammatory changes in the urinary stretch receptors. </a:t>
            </a:r>
          </a:p>
          <a:p>
            <a:pPr algn="l" rtl="0"/>
            <a:r>
              <a:rPr lang="en-US" b="1" dirty="0"/>
              <a:t>Mixed </a:t>
            </a:r>
          </a:p>
          <a:p>
            <a:pPr algn="l" rtl="0"/>
            <a:r>
              <a:rPr lang="en-US" b="1" dirty="0"/>
              <a:t>Overflow incontinence </a:t>
            </a:r>
            <a:r>
              <a:rPr lang="en-US" dirty="0"/>
              <a:t>: </a:t>
            </a:r>
            <a:r>
              <a:rPr lang="en-US" sz="2400" dirty="0"/>
              <a:t>overfilling of the bladder that result in an increase in the intravesical pressure more than the sphincteric pressure associated with minimal emptying of a distended bladder, leaving a high bladder volume and only a short period before the next urination. </a:t>
            </a:r>
          </a:p>
          <a:p>
            <a:pPr algn="l" rtl="0"/>
            <a:r>
              <a:rPr lang="en-US" b="1" dirty="0"/>
              <a:t>Total incontinence </a:t>
            </a:r>
            <a:r>
              <a:rPr lang="en-US" sz="2400" dirty="0"/>
              <a:t> continual discharge of urine. Due deficiency the function of the urinary sphincter </a:t>
            </a:r>
          </a:p>
          <a:p>
            <a:pPr algn="l" rtl="0"/>
            <a:r>
              <a:rPr lang="en-US" b="1" dirty="0"/>
              <a:t>Nocturnal  enuresis </a:t>
            </a:r>
            <a:r>
              <a:rPr lang="en-US" dirty="0"/>
              <a:t>: incontinence while asleep.</a:t>
            </a:r>
            <a:endParaRPr lang="ar-JO" dirty="0"/>
          </a:p>
        </p:txBody>
      </p:sp>
    </p:spTree>
    <p:extLst>
      <p:ext uri="{BB962C8B-B14F-4D97-AF65-F5344CB8AC3E}">
        <p14:creationId xmlns:p14="http://schemas.microsoft.com/office/powerpoint/2010/main" val="220297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kidneys</a:t>
            </a:r>
            <a:endParaRPr lang="ar-JO" dirty="0"/>
          </a:p>
        </p:txBody>
      </p:sp>
      <p:sp>
        <p:nvSpPr>
          <p:cNvPr id="3" name="Content Placeholder 2"/>
          <p:cNvSpPr>
            <a:spLocks noGrp="1"/>
          </p:cNvSpPr>
          <p:nvPr>
            <p:ph idx="1"/>
          </p:nvPr>
        </p:nvSpPr>
        <p:spPr>
          <a:xfrm>
            <a:off x="457200" y="1268760"/>
            <a:ext cx="8147248" cy="5256584"/>
          </a:xfrm>
        </p:spPr>
        <p:txBody>
          <a:bodyPr>
            <a:normAutofit fontScale="85000" lnSpcReduction="10000"/>
          </a:bodyPr>
          <a:lstStyle/>
          <a:p>
            <a:pPr algn="l" rtl="0"/>
            <a:r>
              <a:rPr lang="en-US" dirty="0"/>
              <a:t>The kidneys lie posteriorly in the abdomen, retroperitoneally on either side of the spine at the T12–L3 level</a:t>
            </a:r>
          </a:p>
          <a:p>
            <a:pPr algn="l" rtl="0"/>
            <a:endParaRPr lang="en-US" dirty="0"/>
          </a:p>
          <a:p>
            <a:pPr algn="l" rtl="0"/>
            <a:endParaRPr lang="en-US" dirty="0"/>
          </a:p>
          <a:p>
            <a:pPr algn="l" rtl="0"/>
            <a:r>
              <a:rPr lang="en-US" b="1" u="sng" dirty="0"/>
              <a:t>The </a:t>
            </a:r>
            <a:r>
              <a:rPr lang="en-US" b="1" u="sng" dirty="0" err="1"/>
              <a:t>retroperitoneum</a:t>
            </a:r>
            <a:r>
              <a:rPr lang="en-US" b="1" u="sng" dirty="0"/>
              <a:t> is bounded : </a:t>
            </a:r>
          </a:p>
          <a:p>
            <a:pPr algn="l" rtl="0">
              <a:buFontTx/>
              <a:buChar char="-"/>
            </a:pPr>
            <a:r>
              <a:rPr lang="en-US" sz="3100" b="1" dirty="0"/>
              <a:t>Posteriorly</a:t>
            </a:r>
            <a:r>
              <a:rPr lang="en-US" sz="3100" dirty="0"/>
              <a:t> by the abdominal wall:  </a:t>
            </a:r>
            <a:r>
              <a:rPr lang="en-US" sz="3100" dirty="0" err="1"/>
              <a:t>lumbodorsal</a:t>
            </a:r>
            <a:r>
              <a:rPr lang="en-US" sz="3100" dirty="0"/>
              <a:t> fascia and </a:t>
            </a:r>
            <a:r>
              <a:rPr lang="en-US" sz="3100" dirty="0" err="1"/>
              <a:t>sacrospinalis</a:t>
            </a:r>
            <a:r>
              <a:rPr lang="en-US" sz="3100" dirty="0"/>
              <a:t> and </a:t>
            </a:r>
            <a:r>
              <a:rPr lang="en-US" sz="3100" dirty="0" err="1"/>
              <a:t>quadratus</a:t>
            </a:r>
            <a:r>
              <a:rPr lang="en-US" sz="3100" dirty="0"/>
              <a:t> </a:t>
            </a:r>
            <a:r>
              <a:rPr lang="en-US" sz="3100" dirty="0" err="1"/>
              <a:t>lumborum</a:t>
            </a:r>
            <a:r>
              <a:rPr lang="en-US" sz="3100" dirty="0"/>
              <a:t> muscles </a:t>
            </a:r>
          </a:p>
          <a:p>
            <a:pPr algn="l" rtl="0">
              <a:buFontTx/>
              <a:buChar char="-"/>
            </a:pPr>
            <a:r>
              <a:rPr lang="en-US" sz="3100" b="1" dirty="0"/>
              <a:t>Laterally: </a:t>
            </a:r>
            <a:r>
              <a:rPr lang="en-US" sz="3100" dirty="0"/>
              <a:t>the transversus abdominis</a:t>
            </a:r>
          </a:p>
          <a:p>
            <a:pPr algn="l" rtl="0">
              <a:buFontTx/>
              <a:buChar char="-"/>
            </a:pPr>
            <a:r>
              <a:rPr lang="en-US" sz="3100" b="1" dirty="0"/>
              <a:t>Anteriorly</a:t>
            </a:r>
            <a:r>
              <a:rPr lang="en-US" sz="3100" dirty="0"/>
              <a:t> The  peritoneum, </a:t>
            </a:r>
          </a:p>
          <a:p>
            <a:pPr algn="l" rtl="0">
              <a:buFontTx/>
              <a:buChar char="-"/>
            </a:pPr>
            <a:r>
              <a:rPr lang="en-US" sz="3100" b="1" dirty="0"/>
              <a:t>Cranially</a:t>
            </a:r>
            <a:r>
              <a:rPr lang="en-US" sz="3100" dirty="0"/>
              <a:t> the diaphragm </a:t>
            </a:r>
          </a:p>
          <a:p>
            <a:pPr algn="l" rtl="0">
              <a:buFontTx/>
              <a:buChar char="-"/>
            </a:pPr>
            <a:r>
              <a:rPr lang="en-US" sz="3100" b="1" dirty="0"/>
              <a:t>Caudally </a:t>
            </a:r>
            <a:r>
              <a:rPr lang="en-US" sz="3100" dirty="0"/>
              <a:t>the extraperitoneal pelvic structures.</a:t>
            </a:r>
          </a:p>
          <a:p>
            <a:pPr algn="l" rtl="0">
              <a:buFontTx/>
              <a:buChar char="-"/>
            </a:pPr>
            <a:endParaRPr lang="ar-JO" dirty="0"/>
          </a:p>
        </p:txBody>
      </p:sp>
      <p:pic>
        <p:nvPicPr>
          <p:cNvPr id="4" name="Picture 3">
            <a:extLst>
              <a:ext uri="{FF2B5EF4-FFF2-40B4-BE49-F238E27FC236}">
                <a16:creationId xmlns:a16="http://schemas.microsoft.com/office/drawing/2014/main" id="{AEB70810-8D12-4774-AD41-B5B77DB9E90B}"/>
              </a:ext>
            </a:extLst>
          </p:cNvPr>
          <p:cNvPicPr>
            <a:picLocks noChangeAspect="1"/>
          </p:cNvPicPr>
          <p:nvPr/>
        </p:nvPicPr>
        <p:blipFill>
          <a:blip r:embed="rId2"/>
          <a:stretch>
            <a:fillRect/>
          </a:stretch>
        </p:blipFill>
        <p:spPr>
          <a:xfrm>
            <a:off x="7422916" y="332656"/>
            <a:ext cx="1305060" cy="1184753"/>
          </a:xfrm>
          <a:prstGeom prst="rect">
            <a:avLst/>
          </a:prstGeom>
        </p:spPr>
      </p:pic>
    </p:spTree>
    <p:extLst>
      <p:ext uri="{BB962C8B-B14F-4D97-AF65-F5344CB8AC3E}">
        <p14:creationId xmlns:p14="http://schemas.microsoft.com/office/powerpoint/2010/main" val="1637115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Causes of urinary incontinence</a:t>
            </a:r>
            <a:endParaRPr lang="ar-JO" dirty="0"/>
          </a:p>
        </p:txBody>
      </p:sp>
      <p:sp>
        <p:nvSpPr>
          <p:cNvPr id="3" name="Content Placeholder 2"/>
          <p:cNvSpPr>
            <a:spLocks noGrp="1"/>
          </p:cNvSpPr>
          <p:nvPr>
            <p:ph idx="1"/>
          </p:nvPr>
        </p:nvSpPr>
        <p:spPr/>
        <p:txBody>
          <a:bodyPr>
            <a:normAutofit lnSpcReduction="10000"/>
          </a:bodyPr>
          <a:lstStyle/>
          <a:p>
            <a:pPr algn="l" rtl="0"/>
            <a:r>
              <a:rPr lang="en-US" dirty="0"/>
              <a:t>Pelvic floor weakness following childbirth</a:t>
            </a:r>
          </a:p>
          <a:p>
            <a:pPr algn="l" rtl="0"/>
            <a:r>
              <a:rPr lang="en-US" dirty="0"/>
              <a:t>Pelvic surgery or radiotherapy</a:t>
            </a:r>
          </a:p>
          <a:p>
            <a:pPr algn="l" rtl="0"/>
            <a:r>
              <a:rPr lang="en-US" dirty="0"/>
              <a:t>Detrusor </a:t>
            </a:r>
            <a:r>
              <a:rPr lang="en-US" dirty="0" err="1"/>
              <a:t>overactivity</a:t>
            </a:r>
            <a:endParaRPr lang="en-US" dirty="0"/>
          </a:p>
          <a:p>
            <a:pPr algn="l" rtl="0"/>
            <a:r>
              <a:rPr lang="en-US" dirty="0"/>
              <a:t>Bladder outlet obstruction</a:t>
            </a:r>
          </a:p>
          <a:p>
            <a:pPr algn="l" rtl="0"/>
            <a:r>
              <a:rPr lang="en-US" dirty="0"/>
              <a:t>Urinary tract infection</a:t>
            </a:r>
          </a:p>
          <a:p>
            <a:pPr algn="l" rtl="0"/>
            <a:r>
              <a:rPr lang="en-US" dirty="0"/>
              <a:t>Degenerative brain diseases and stroke</a:t>
            </a:r>
          </a:p>
          <a:p>
            <a:pPr algn="l" rtl="0"/>
            <a:r>
              <a:rPr lang="en-US" dirty="0"/>
              <a:t>Neurological diseases, e.g. multiple sclerosis</a:t>
            </a:r>
          </a:p>
          <a:p>
            <a:pPr algn="l" rtl="0"/>
            <a:r>
              <a:rPr lang="en-US" dirty="0"/>
              <a:t>Spinal cord damage</a:t>
            </a:r>
            <a:endParaRPr lang="ar-JO" dirty="0"/>
          </a:p>
        </p:txBody>
      </p:sp>
    </p:spTree>
    <p:extLst>
      <p:ext uri="{BB962C8B-B14F-4D97-AF65-F5344CB8AC3E}">
        <p14:creationId xmlns:p14="http://schemas.microsoft.com/office/powerpoint/2010/main" val="3793233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Hematuria</a:t>
            </a:r>
            <a:endParaRPr lang="ar-JO" dirty="0"/>
          </a:p>
        </p:txBody>
      </p:sp>
      <p:sp>
        <p:nvSpPr>
          <p:cNvPr id="3" name="Content Placeholder 2"/>
          <p:cNvSpPr>
            <a:spLocks noGrp="1"/>
          </p:cNvSpPr>
          <p:nvPr>
            <p:ph idx="1"/>
          </p:nvPr>
        </p:nvSpPr>
        <p:spPr>
          <a:xfrm>
            <a:off x="457200" y="1600200"/>
            <a:ext cx="3970784" cy="4525963"/>
          </a:xfrm>
        </p:spPr>
        <p:txBody>
          <a:bodyPr/>
          <a:lstStyle/>
          <a:p>
            <a:pPr algn="l" rtl="0"/>
            <a:r>
              <a:rPr lang="en-US" dirty="0"/>
              <a:t>Hematuria is red blood cells in the urine</a:t>
            </a:r>
          </a:p>
          <a:p>
            <a:pPr algn="l" rtl="0"/>
            <a:r>
              <a:rPr lang="en-US" dirty="0"/>
              <a:t>Microscopic &amp; Macroscopic</a:t>
            </a:r>
          </a:p>
          <a:p>
            <a:pPr algn="l" rtl="0"/>
            <a:endParaRPr lang="en-US" dirty="0"/>
          </a:p>
          <a:p>
            <a:pPr algn="l" rtl="0"/>
            <a:r>
              <a:rPr lang="en-US" dirty="0"/>
              <a:t>Painful &amp; painless </a:t>
            </a:r>
          </a:p>
          <a:p>
            <a:pPr algn="l" rtl="0"/>
            <a:endParaRPr lang="ar-J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4784"/>
            <a:ext cx="407670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449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686"/>
            <a:ext cx="8229600" cy="1143000"/>
          </a:xfrm>
        </p:spPr>
        <p:txBody>
          <a:bodyPr/>
          <a:lstStyle/>
          <a:p>
            <a:pPr rtl="0"/>
            <a:r>
              <a:rPr lang="en-US" dirty="0"/>
              <a:t>Hematuria </a:t>
            </a:r>
            <a:endParaRPr lang="ar-J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450573"/>
            <a:ext cx="5120406" cy="501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Rounded Corners 3">
            <a:extLst>
              <a:ext uri="{FF2B5EF4-FFF2-40B4-BE49-F238E27FC236}">
                <a16:creationId xmlns:a16="http://schemas.microsoft.com/office/drawing/2014/main" id="{18ECAB53-E9AB-42E9-A5DF-68D5F72CEE55}"/>
              </a:ext>
            </a:extLst>
          </p:cNvPr>
          <p:cNvSpPr/>
          <p:nvPr/>
        </p:nvSpPr>
        <p:spPr>
          <a:xfrm>
            <a:off x="2267744" y="1988840"/>
            <a:ext cx="2448272"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1135C41F-FABE-4B12-8E11-F7F67AA214DE}"/>
              </a:ext>
            </a:extLst>
          </p:cNvPr>
          <p:cNvSpPr/>
          <p:nvPr/>
        </p:nvSpPr>
        <p:spPr>
          <a:xfrm>
            <a:off x="683568" y="2204864"/>
            <a:ext cx="151216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717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5B56-909C-4173-B0FA-B4CBFBDDB871}"/>
              </a:ext>
            </a:extLst>
          </p:cNvPr>
          <p:cNvSpPr>
            <a:spLocks noGrp="1"/>
          </p:cNvSpPr>
          <p:nvPr>
            <p:ph type="title"/>
          </p:nvPr>
        </p:nvSpPr>
        <p:spPr/>
        <p:txBody>
          <a:bodyPr/>
          <a:lstStyle/>
          <a:p>
            <a:pPr rtl="0"/>
            <a:r>
              <a:rPr lang="en-US" dirty="0"/>
              <a:t>Urogenital tumors </a:t>
            </a:r>
          </a:p>
        </p:txBody>
      </p:sp>
      <p:sp>
        <p:nvSpPr>
          <p:cNvPr id="3" name="Content Placeholder 2">
            <a:extLst>
              <a:ext uri="{FF2B5EF4-FFF2-40B4-BE49-F238E27FC236}">
                <a16:creationId xmlns:a16="http://schemas.microsoft.com/office/drawing/2014/main" id="{B2D82A84-E52A-40EB-A98F-D82B37D1DC03}"/>
              </a:ext>
            </a:extLst>
          </p:cNvPr>
          <p:cNvSpPr>
            <a:spLocks noGrp="1"/>
          </p:cNvSpPr>
          <p:nvPr>
            <p:ph idx="1"/>
          </p:nvPr>
        </p:nvSpPr>
        <p:spPr>
          <a:xfrm>
            <a:off x="457200" y="1600200"/>
            <a:ext cx="8229600" cy="4853136"/>
          </a:xfrm>
        </p:spPr>
        <p:txBody>
          <a:bodyPr>
            <a:normAutofit/>
          </a:bodyPr>
          <a:lstStyle/>
          <a:p>
            <a:pPr algn="l" rtl="0"/>
            <a:r>
              <a:rPr lang="en-US" dirty="0"/>
              <a:t>Kidneys </a:t>
            </a:r>
          </a:p>
          <a:p>
            <a:pPr algn="l" rtl="0"/>
            <a:r>
              <a:rPr lang="en-US" dirty="0"/>
              <a:t>Renal pelvis and ureter </a:t>
            </a:r>
          </a:p>
          <a:p>
            <a:pPr algn="l" rtl="0"/>
            <a:r>
              <a:rPr lang="en-US" dirty="0"/>
              <a:t>Bladder </a:t>
            </a:r>
          </a:p>
          <a:p>
            <a:pPr algn="l" rtl="0"/>
            <a:r>
              <a:rPr lang="en-US" dirty="0"/>
              <a:t>Prostate </a:t>
            </a:r>
          </a:p>
          <a:p>
            <a:pPr algn="l" rtl="0"/>
            <a:endParaRPr lang="en-US" dirty="0"/>
          </a:p>
        </p:txBody>
      </p:sp>
    </p:spTree>
    <p:extLst>
      <p:ext uri="{BB962C8B-B14F-4D97-AF65-F5344CB8AC3E}">
        <p14:creationId xmlns:p14="http://schemas.microsoft.com/office/powerpoint/2010/main" val="4290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17C4-C577-48F2-BB15-7D70D6A48644}"/>
              </a:ext>
            </a:extLst>
          </p:cNvPr>
          <p:cNvSpPr>
            <a:spLocks noGrp="1"/>
          </p:cNvSpPr>
          <p:nvPr>
            <p:ph type="title"/>
          </p:nvPr>
        </p:nvSpPr>
        <p:spPr/>
        <p:txBody>
          <a:bodyPr/>
          <a:lstStyle/>
          <a:p>
            <a:r>
              <a:rPr lang="en-US" dirty="0"/>
              <a:t>Kidney Tumors </a:t>
            </a:r>
          </a:p>
        </p:txBody>
      </p:sp>
      <p:sp>
        <p:nvSpPr>
          <p:cNvPr id="3" name="Content Placeholder 2">
            <a:extLst>
              <a:ext uri="{FF2B5EF4-FFF2-40B4-BE49-F238E27FC236}">
                <a16:creationId xmlns:a16="http://schemas.microsoft.com/office/drawing/2014/main" id="{4B0B02FD-FDF7-43B0-9204-2BA676E648EF}"/>
              </a:ext>
            </a:extLst>
          </p:cNvPr>
          <p:cNvSpPr>
            <a:spLocks noGrp="1"/>
          </p:cNvSpPr>
          <p:nvPr>
            <p:ph idx="1"/>
          </p:nvPr>
        </p:nvSpPr>
        <p:spPr/>
        <p:txBody>
          <a:bodyPr>
            <a:normAutofit fontScale="77500" lnSpcReduction="20000"/>
          </a:bodyPr>
          <a:lstStyle/>
          <a:p>
            <a:pPr algn="l" rtl="0"/>
            <a:r>
              <a:rPr lang="en-US" dirty="0"/>
              <a:t>Benign renal tumors: Renal adenoma, Oncocytoma, Angiomyolipoma</a:t>
            </a:r>
          </a:p>
          <a:p>
            <a:pPr algn="l" rtl="0"/>
            <a:r>
              <a:rPr lang="en-US" dirty="0"/>
              <a:t>Malignant lesions of the kidneys: Renal cell carcinoma (RCC) , Sarcoma, Metastasis. </a:t>
            </a:r>
          </a:p>
          <a:p>
            <a:pPr algn="l" rtl="0"/>
            <a:r>
              <a:rPr lang="en-US" dirty="0"/>
              <a:t>RCC: 85% of all primary malignant tumor of the kidney.</a:t>
            </a:r>
          </a:p>
          <a:p>
            <a:pPr algn="l" rtl="0"/>
            <a:r>
              <a:rPr lang="en-US" dirty="0"/>
              <a:t>proximal convoluted tubules epithelium in the cortex</a:t>
            </a:r>
          </a:p>
          <a:p>
            <a:pPr algn="l" rtl="0"/>
            <a:r>
              <a:rPr lang="en-US" dirty="0"/>
              <a:t>It occurs in sporadic –common- and hereditary –rare- forms </a:t>
            </a:r>
          </a:p>
          <a:p>
            <a:pPr algn="l" rtl="0"/>
            <a:r>
              <a:rPr lang="en-US" dirty="0"/>
              <a:t>Hereditary: </a:t>
            </a:r>
          </a:p>
          <a:p>
            <a:pPr algn="l" rtl="0"/>
            <a:r>
              <a:rPr lang="en-US" dirty="0"/>
              <a:t>-Von </a:t>
            </a:r>
            <a:r>
              <a:rPr lang="en-US" dirty="0" err="1"/>
              <a:t>hipple</a:t>
            </a:r>
            <a:r>
              <a:rPr lang="en-US" dirty="0"/>
              <a:t> </a:t>
            </a:r>
            <a:r>
              <a:rPr lang="en-US" dirty="0" err="1"/>
              <a:t>lindau</a:t>
            </a:r>
            <a:r>
              <a:rPr lang="en-US" dirty="0"/>
              <a:t>  syndrome: bilateral RCC+ hemangioblastoma+ retinal </a:t>
            </a:r>
            <a:r>
              <a:rPr lang="en-US" dirty="0" err="1"/>
              <a:t>angiomata</a:t>
            </a:r>
            <a:r>
              <a:rPr lang="en-US" dirty="0"/>
              <a:t>.  </a:t>
            </a:r>
          </a:p>
          <a:p>
            <a:pPr algn="l" rtl="0"/>
            <a:r>
              <a:rPr lang="en-US" dirty="0"/>
              <a:t>- Hereditary papillary renal carcinoma: multiple bilateral renal tumors with a papillary </a:t>
            </a:r>
            <a:r>
              <a:rPr lang="en-US" dirty="0" err="1"/>
              <a:t>apperance</a:t>
            </a:r>
            <a:r>
              <a:rPr lang="en-US" dirty="0"/>
              <a:t>.</a:t>
            </a:r>
          </a:p>
          <a:p>
            <a:pPr algn="l" rtl="0"/>
            <a:endParaRPr lang="en-US" dirty="0"/>
          </a:p>
        </p:txBody>
      </p:sp>
    </p:spTree>
    <p:extLst>
      <p:ext uri="{BB962C8B-B14F-4D97-AF65-F5344CB8AC3E}">
        <p14:creationId xmlns:p14="http://schemas.microsoft.com/office/powerpoint/2010/main" val="4127631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6B50-DDCD-4F39-BDD9-BC44D9EB16EB}"/>
              </a:ext>
            </a:extLst>
          </p:cNvPr>
          <p:cNvSpPr>
            <a:spLocks noGrp="1"/>
          </p:cNvSpPr>
          <p:nvPr>
            <p:ph type="title"/>
          </p:nvPr>
        </p:nvSpPr>
        <p:spPr/>
        <p:txBody>
          <a:bodyPr/>
          <a:lstStyle/>
          <a:p>
            <a:r>
              <a:rPr lang="en-US" dirty="0"/>
              <a:t>Bladder tumors </a:t>
            </a:r>
          </a:p>
        </p:txBody>
      </p:sp>
      <p:sp>
        <p:nvSpPr>
          <p:cNvPr id="3" name="Content Placeholder 2">
            <a:extLst>
              <a:ext uri="{FF2B5EF4-FFF2-40B4-BE49-F238E27FC236}">
                <a16:creationId xmlns:a16="http://schemas.microsoft.com/office/drawing/2014/main" id="{DF92829C-AE3D-4B59-BED0-3D7FABDB0480}"/>
              </a:ext>
            </a:extLst>
          </p:cNvPr>
          <p:cNvSpPr>
            <a:spLocks noGrp="1"/>
          </p:cNvSpPr>
          <p:nvPr>
            <p:ph idx="1"/>
          </p:nvPr>
        </p:nvSpPr>
        <p:spPr>
          <a:xfrm>
            <a:off x="457200" y="1600200"/>
            <a:ext cx="6563072" cy="5069160"/>
          </a:xfrm>
        </p:spPr>
        <p:txBody>
          <a:bodyPr>
            <a:normAutofit fontScale="62500" lnSpcReduction="20000"/>
          </a:bodyPr>
          <a:lstStyle/>
          <a:p>
            <a:pPr algn="l" rtl="0"/>
            <a:r>
              <a:rPr lang="en-US" dirty="0"/>
              <a:t>4th  most common cancer in Men, and 2nd </a:t>
            </a:r>
            <a:r>
              <a:rPr lang="en-US" dirty="0" err="1"/>
              <a:t>m.c.</a:t>
            </a:r>
            <a:r>
              <a:rPr lang="en-US" dirty="0"/>
              <a:t> UG cancer</a:t>
            </a:r>
          </a:p>
          <a:p>
            <a:pPr algn="l" rtl="0"/>
            <a:endParaRPr lang="en-US" dirty="0"/>
          </a:p>
          <a:p>
            <a:pPr algn="l" rtl="0"/>
            <a:r>
              <a:rPr lang="en-US" dirty="0"/>
              <a:t>-The median age at diagnosis is 60s , and the  incidence increases with age .</a:t>
            </a:r>
          </a:p>
          <a:p>
            <a:pPr algn="l" rtl="0"/>
            <a:endParaRPr lang="en-US" dirty="0"/>
          </a:p>
          <a:p>
            <a:pPr algn="l" rtl="0"/>
            <a:r>
              <a:rPr lang="en-US" dirty="0"/>
              <a:t>-Affect men more than women 3:1 ( although women have worse prognosis). Almost all bladder cancers are epithelial in origin.</a:t>
            </a:r>
          </a:p>
          <a:p>
            <a:pPr algn="l" rtl="0"/>
            <a:endParaRPr lang="en-US" dirty="0"/>
          </a:p>
          <a:p>
            <a:pPr algn="l" rtl="0"/>
            <a:r>
              <a:rPr lang="en-US" dirty="0"/>
              <a:t>-More than 90% are transitional cell carcinomas (TCC).  However, up to 5% of bladder cancers are squamous cell in origin, and 2% are adenocarcinomas.</a:t>
            </a:r>
          </a:p>
          <a:p>
            <a:pPr algn="l" rtl="0"/>
            <a:endParaRPr lang="en-US" dirty="0"/>
          </a:p>
          <a:p>
            <a:pPr algn="l" rtl="0"/>
            <a:r>
              <a:rPr lang="en-US" dirty="0"/>
              <a:t>-Non-urothelial primary bladder tumors are rare and may include small cell carcinoma, carcinosarcoma, primary lymphoma, and sarcoma</a:t>
            </a:r>
          </a:p>
          <a:p>
            <a:pPr algn="l" rtl="0"/>
            <a:endParaRPr lang="en-US" dirty="0"/>
          </a:p>
          <a:p>
            <a:pPr algn="l" rtl="0"/>
            <a:endParaRPr lang="en-US" dirty="0"/>
          </a:p>
        </p:txBody>
      </p:sp>
      <p:pic>
        <p:nvPicPr>
          <p:cNvPr id="4" name="Picture 3">
            <a:extLst>
              <a:ext uri="{FF2B5EF4-FFF2-40B4-BE49-F238E27FC236}">
                <a16:creationId xmlns:a16="http://schemas.microsoft.com/office/drawing/2014/main" id="{E39698FC-03D8-41E1-9DE0-8BF1DD5D96CD}"/>
              </a:ext>
            </a:extLst>
          </p:cNvPr>
          <p:cNvPicPr>
            <a:picLocks noChangeAspect="1"/>
          </p:cNvPicPr>
          <p:nvPr/>
        </p:nvPicPr>
        <p:blipFill>
          <a:blip r:embed="rId2"/>
          <a:stretch>
            <a:fillRect/>
          </a:stretch>
        </p:blipFill>
        <p:spPr>
          <a:xfrm>
            <a:off x="6660232" y="1417638"/>
            <a:ext cx="2283070" cy="2077591"/>
          </a:xfrm>
          <a:prstGeom prst="rect">
            <a:avLst/>
          </a:prstGeom>
        </p:spPr>
      </p:pic>
    </p:spTree>
    <p:extLst>
      <p:ext uri="{BB962C8B-B14F-4D97-AF65-F5344CB8AC3E}">
        <p14:creationId xmlns:p14="http://schemas.microsoft.com/office/powerpoint/2010/main" val="4167051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4875-009D-4867-B078-137D7F657ABF}"/>
              </a:ext>
            </a:extLst>
          </p:cNvPr>
          <p:cNvSpPr>
            <a:spLocks noGrp="1"/>
          </p:cNvSpPr>
          <p:nvPr>
            <p:ph type="title"/>
          </p:nvPr>
        </p:nvSpPr>
        <p:spPr>
          <a:xfrm>
            <a:off x="457200" y="255686"/>
            <a:ext cx="8229600" cy="1143000"/>
          </a:xfrm>
        </p:spPr>
        <p:txBody>
          <a:bodyPr/>
          <a:lstStyle/>
          <a:p>
            <a:pPr rtl="0"/>
            <a:r>
              <a:rPr lang="en-US" dirty="0"/>
              <a:t>Prostate cancer </a:t>
            </a:r>
          </a:p>
        </p:txBody>
      </p:sp>
      <p:sp>
        <p:nvSpPr>
          <p:cNvPr id="3" name="Content Placeholder 2">
            <a:extLst>
              <a:ext uri="{FF2B5EF4-FFF2-40B4-BE49-F238E27FC236}">
                <a16:creationId xmlns:a16="http://schemas.microsoft.com/office/drawing/2014/main" id="{C1DAB221-CEC8-46C1-8A85-A48FC0C25CBD}"/>
              </a:ext>
            </a:extLst>
          </p:cNvPr>
          <p:cNvSpPr>
            <a:spLocks noGrp="1"/>
          </p:cNvSpPr>
          <p:nvPr>
            <p:ph idx="1"/>
          </p:nvPr>
        </p:nvSpPr>
        <p:spPr>
          <a:xfrm>
            <a:off x="457200" y="1600200"/>
            <a:ext cx="6131024" cy="4525963"/>
          </a:xfrm>
        </p:spPr>
        <p:txBody>
          <a:bodyPr>
            <a:normAutofit lnSpcReduction="10000"/>
          </a:bodyPr>
          <a:lstStyle/>
          <a:p>
            <a:pPr algn="l" rtl="0"/>
            <a:r>
              <a:rPr lang="en-US" dirty="0"/>
              <a:t>Age – much more common in over 70s</a:t>
            </a:r>
          </a:p>
          <a:p>
            <a:pPr algn="l" rtl="0"/>
            <a:r>
              <a:rPr lang="en-US" dirty="0"/>
              <a:t>Race – especially African Americans</a:t>
            </a:r>
          </a:p>
          <a:p>
            <a:pPr algn="l" rtl="0"/>
            <a:r>
              <a:rPr lang="en-US" dirty="0"/>
              <a:t>Genetics – 1st degree relative with Ca prostate diagnosed &lt;60 </a:t>
            </a:r>
            <a:r>
              <a:rPr lang="en-US" dirty="0" err="1"/>
              <a:t>yrs</a:t>
            </a:r>
            <a:r>
              <a:rPr lang="en-US" dirty="0"/>
              <a:t> quadruples risk</a:t>
            </a:r>
          </a:p>
          <a:p>
            <a:pPr algn="l" rtl="0" eaLnBrk="1" hangingPunct="1"/>
            <a:r>
              <a:rPr lang="en-GB" altLang="en-US" dirty="0"/>
              <a:t>95% adenocarcinomas</a:t>
            </a:r>
          </a:p>
          <a:p>
            <a:pPr algn="l" rtl="0" eaLnBrk="1" hangingPunct="1"/>
            <a:r>
              <a:rPr lang="en-GB" altLang="en-US" dirty="0"/>
              <a:t>70% peripheral zone</a:t>
            </a:r>
          </a:p>
          <a:p>
            <a:pPr algn="l" rtl="0"/>
            <a:endParaRPr lang="en-US" dirty="0"/>
          </a:p>
          <a:p>
            <a:pPr algn="l" rtl="0"/>
            <a:endParaRPr lang="en-US" dirty="0"/>
          </a:p>
        </p:txBody>
      </p:sp>
      <p:pic>
        <p:nvPicPr>
          <p:cNvPr id="4" name="Picture 3">
            <a:extLst>
              <a:ext uri="{FF2B5EF4-FFF2-40B4-BE49-F238E27FC236}">
                <a16:creationId xmlns:a16="http://schemas.microsoft.com/office/drawing/2014/main" id="{F9BFA9FD-E2C6-447B-BBF8-9E56FBC90B65}"/>
              </a:ext>
            </a:extLst>
          </p:cNvPr>
          <p:cNvPicPr>
            <a:picLocks noChangeAspect="1"/>
          </p:cNvPicPr>
          <p:nvPr/>
        </p:nvPicPr>
        <p:blipFill>
          <a:blip r:embed="rId2"/>
          <a:stretch>
            <a:fillRect/>
          </a:stretch>
        </p:blipFill>
        <p:spPr>
          <a:xfrm>
            <a:off x="6228184" y="3284984"/>
            <a:ext cx="2630356" cy="3212976"/>
          </a:xfrm>
          <a:prstGeom prst="rect">
            <a:avLst/>
          </a:prstGeom>
        </p:spPr>
      </p:pic>
    </p:spTree>
    <p:extLst>
      <p:ext uri="{BB962C8B-B14F-4D97-AF65-F5344CB8AC3E}">
        <p14:creationId xmlns:p14="http://schemas.microsoft.com/office/powerpoint/2010/main" val="1211158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3539622"/>
            <a:ext cx="7509933" cy="1820333"/>
          </a:xfrm>
        </p:spPr>
        <p:txBody>
          <a:bodyPr/>
          <a:lstStyle/>
          <a:p>
            <a:pPr algn="ctr"/>
            <a:r>
              <a:rPr lang="en-US" sz="2800" b="1" dirty="0"/>
              <a:t>Persistent (3 months or longer) or recurrent inability to attain or maintain penile erection sufficient for sexual performance.”</a:t>
            </a:r>
          </a:p>
          <a:p>
            <a:endParaRPr lang="en-US" dirty="0"/>
          </a:p>
        </p:txBody>
      </p:sp>
      <p:sp>
        <p:nvSpPr>
          <p:cNvPr id="3" name="Title 2"/>
          <p:cNvSpPr>
            <a:spLocks noGrp="1"/>
          </p:cNvSpPr>
          <p:nvPr>
            <p:ph type="title"/>
          </p:nvPr>
        </p:nvSpPr>
        <p:spPr/>
        <p:txBody>
          <a:bodyPr/>
          <a:lstStyle/>
          <a:p>
            <a:r>
              <a:rPr lang="en-US" dirty="0"/>
              <a:t>Definition of Erectile Dysfunction:</a:t>
            </a:r>
          </a:p>
        </p:txBody>
      </p:sp>
      <p:sp>
        <p:nvSpPr>
          <p:cNvPr id="5" name="Text Box 4"/>
          <p:cNvSpPr txBox="1">
            <a:spLocks noChangeArrowheads="1"/>
          </p:cNvSpPr>
          <p:nvPr/>
        </p:nvSpPr>
        <p:spPr bwMode="auto">
          <a:xfrm>
            <a:off x="415351" y="5334000"/>
            <a:ext cx="8701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90000"/>
              <a:buBlip>
                <a:blip r:embed="rId2"/>
              </a:buBlip>
              <a:defRPr sz="3200">
                <a:solidFill>
                  <a:schemeClr val="tx1"/>
                </a:solidFill>
                <a:latin typeface="Tahoma" pitchFamily="34" charset="0"/>
              </a:defRPr>
            </a:lvl1pPr>
            <a:lvl2pPr marL="742950" indent="-285750" eaLnBrk="0" hangingPunct="0">
              <a:spcBef>
                <a:spcPct val="20000"/>
              </a:spcBef>
              <a:buSzPct val="80000"/>
              <a:buBlip>
                <a:blip r:embed="rId3"/>
              </a:buBlip>
              <a:defRPr sz="2800">
                <a:solidFill>
                  <a:schemeClr val="tx1"/>
                </a:solidFill>
                <a:latin typeface="Tahoma" pitchFamily="34" charset="0"/>
              </a:defRPr>
            </a:lvl2pPr>
            <a:lvl3pPr marL="1143000" indent="-228600" eaLnBrk="0" hangingPunct="0">
              <a:spcBef>
                <a:spcPct val="20000"/>
              </a:spcBef>
              <a:buSzPct val="70000"/>
              <a:buBlip>
                <a:blip r:embed="rId4"/>
              </a:buBlip>
              <a:defRPr sz="2400">
                <a:solidFill>
                  <a:schemeClr val="tx1"/>
                </a:solidFill>
                <a:latin typeface="Tahoma" pitchFamily="34" charset="0"/>
              </a:defRPr>
            </a:lvl3pPr>
            <a:lvl4pPr marL="1600200" indent="-228600" eaLnBrk="0" hangingPunct="0">
              <a:spcBef>
                <a:spcPct val="20000"/>
              </a:spcBef>
              <a:buSzPct val="70000"/>
              <a:buBlip>
                <a:blip r:embed="rId5"/>
              </a:buBlip>
              <a:defRPr sz="2000">
                <a:solidFill>
                  <a:schemeClr val="tx1"/>
                </a:solidFill>
                <a:latin typeface="Tahoma" pitchFamily="34" charset="0"/>
              </a:defRPr>
            </a:lvl4pPr>
            <a:lvl5pPr marL="2057400" indent="-228600" eaLnBrk="0" hangingPunct="0">
              <a:spcBef>
                <a:spcPct val="20000"/>
              </a:spcBef>
              <a:buSzPct val="70000"/>
              <a:buBlip>
                <a:blip r:embed="rId6"/>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itchFamily="34" charset="0"/>
              </a:defRPr>
            </a:lvl9pPr>
          </a:lstStyle>
          <a:p>
            <a:pPr>
              <a:spcBef>
                <a:spcPct val="50000"/>
              </a:spcBef>
              <a:buSzTx/>
              <a:buFontTx/>
              <a:buNone/>
            </a:pPr>
            <a:r>
              <a:rPr lang="en-US" altLang="ar-JO" sz="2400" dirty="0">
                <a:latin typeface="Garamond" pitchFamily="18" charset="0"/>
              </a:rPr>
              <a:t>*First International Consultation on Erectile Dysfunction, WHO, 1999</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000" y="1600200"/>
            <a:ext cx="5123705" cy="1849772"/>
          </a:xfrm>
          <a:prstGeom prst="rect">
            <a:avLst/>
          </a:prstGeom>
        </p:spPr>
      </p:pic>
    </p:spTree>
    <p:extLst>
      <p:ext uri="{BB962C8B-B14F-4D97-AF65-F5344CB8AC3E}">
        <p14:creationId xmlns:p14="http://schemas.microsoft.com/office/powerpoint/2010/main" val="944147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533400" y="533400"/>
            <a:ext cx="7772400" cy="1219200"/>
          </a:xfrm>
        </p:spPr>
        <p:txBody>
          <a:bodyPr>
            <a:normAutofit fontScale="90000"/>
          </a:bodyPr>
          <a:lstStyle/>
          <a:p>
            <a:r>
              <a:rPr lang="en-US" altLang="ar-JO" b="1" dirty="0">
                <a:solidFill>
                  <a:schemeClr val="tx1"/>
                </a:solidFill>
              </a:rPr>
              <a:t>What is the difference between Erectile Dysfunction and Impotence ?</a:t>
            </a:r>
            <a:endParaRPr lang="ar-JO" altLang="ar-JO" dirty="0">
              <a:solidFill>
                <a:schemeClr val="tx1"/>
              </a:solidFill>
            </a:endParaRPr>
          </a:p>
        </p:txBody>
      </p:sp>
      <p:sp>
        <p:nvSpPr>
          <p:cNvPr id="2" name="Rectangle 1"/>
          <p:cNvSpPr/>
          <p:nvPr/>
        </p:nvSpPr>
        <p:spPr>
          <a:xfrm>
            <a:off x="457200" y="2286000"/>
            <a:ext cx="4572000" cy="3785652"/>
          </a:xfrm>
          <a:prstGeom prst="rect">
            <a:avLst/>
          </a:prstGeom>
        </p:spPr>
        <p:txBody>
          <a:bodyPr>
            <a:spAutoFit/>
          </a:bodyPr>
          <a:lstStyle/>
          <a:p>
            <a:pPr>
              <a:defRPr/>
            </a:pPr>
            <a:r>
              <a:rPr lang="en-US" sz="2400" dirty="0"/>
              <a:t>“</a:t>
            </a:r>
            <a:r>
              <a:rPr lang="en-US" sz="2400" b="1" dirty="0">
                <a:solidFill>
                  <a:srgbClr val="FF0000"/>
                </a:solidFill>
              </a:rPr>
              <a:t>Impotence</a:t>
            </a:r>
            <a:r>
              <a:rPr lang="en-US" sz="2400" dirty="0"/>
              <a:t>" may also be used to describe other problems that interfere with sexual intercourse and reproduction, such as lack of sexual desire and problems with ejaculation or orgasm. </a:t>
            </a:r>
          </a:p>
          <a:p>
            <a:pPr>
              <a:defRPr/>
            </a:pPr>
            <a:endParaRPr lang="en-US" sz="2400" dirty="0"/>
          </a:p>
          <a:p>
            <a:pPr>
              <a:defRPr/>
            </a:pPr>
            <a:r>
              <a:rPr lang="en-US" sz="2400" dirty="0">
                <a:solidFill>
                  <a:srgbClr val="FF0000"/>
                </a:solidFill>
              </a:rPr>
              <a:t>Erectile dysfunction </a:t>
            </a:r>
            <a:r>
              <a:rPr lang="en-US" sz="2400" dirty="0"/>
              <a:t>makes it clear that those other problems are not involved.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397" y="5105400"/>
            <a:ext cx="3227304" cy="1501594"/>
          </a:xfrm>
          <a:prstGeom prst="snip2DiagRect">
            <a:avLst>
              <a:gd name="adj1" fmla="val 31652"/>
              <a:gd name="adj2" fmla="val 19649"/>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6" descr="erectile dysfunction cartoons, erectile dysfunction cartoon, erectile dysfunction picture, erectile dysfunction pictures, erectile dysfunction image, erectile dysfunction images, erectile dysfunction illustration, erectile dysfunction illustr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247255"/>
            <a:ext cx="3439099" cy="270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65929"/>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606" y="1623865"/>
            <a:ext cx="5881687" cy="336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Title 1"/>
          <p:cNvSpPr>
            <a:spLocks noGrp="1"/>
          </p:cNvSpPr>
          <p:nvPr>
            <p:ph type="title"/>
          </p:nvPr>
        </p:nvSpPr>
        <p:spPr>
          <a:xfrm>
            <a:off x="120650" y="457200"/>
            <a:ext cx="8991600" cy="1143000"/>
          </a:xfrm>
        </p:spPr>
        <p:txBody>
          <a:bodyPr/>
          <a:lstStyle/>
          <a:p>
            <a:r>
              <a:rPr lang="en-US" altLang="ar-JO"/>
              <a:t>Prevalence of ED in Arab Countries</a:t>
            </a:r>
            <a:endParaRPr lang="ar-JO" altLang="ar-JO"/>
          </a:p>
        </p:txBody>
      </p:sp>
      <p:sp>
        <p:nvSpPr>
          <p:cNvPr id="2" name="Rectangle 1"/>
          <p:cNvSpPr>
            <a:spLocks noChangeArrowheads="1"/>
          </p:cNvSpPr>
          <p:nvPr/>
        </p:nvSpPr>
        <p:spPr bwMode="auto">
          <a:xfrm>
            <a:off x="4191000" y="2388469"/>
            <a:ext cx="2514600" cy="685799"/>
          </a:xfrm>
          <a:prstGeom prst="rect">
            <a:avLst/>
          </a:prstGeom>
          <a:noFill/>
          <a:ln w="31750" algn="ctr">
            <a:solidFill>
              <a:srgbClr val="FF0000"/>
            </a:solidFill>
            <a:bevel/>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SzPct val="90000"/>
              <a:buBlip>
                <a:blip r:embed="rId4"/>
              </a:buBlip>
              <a:defRPr sz="3200">
                <a:solidFill>
                  <a:schemeClr val="tx1"/>
                </a:solidFill>
                <a:latin typeface="Tahoma" pitchFamily="34" charset="0"/>
              </a:defRPr>
            </a:lvl1pPr>
            <a:lvl2pPr marL="742950" indent="-285750" eaLnBrk="0" hangingPunct="0">
              <a:spcBef>
                <a:spcPct val="20000"/>
              </a:spcBef>
              <a:buSzPct val="80000"/>
              <a:buBlip>
                <a:blip r:embed="rId5"/>
              </a:buBlip>
              <a:defRPr sz="2800">
                <a:solidFill>
                  <a:schemeClr val="tx1"/>
                </a:solidFill>
                <a:latin typeface="Tahoma" pitchFamily="34" charset="0"/>
              </a:defRPr>
            </a:lvl2pPr>
            <a:lvl3pPr marL="1143000" indent="-228600" eaLnBrk="0" hangingPunct="0">
              <a:spcBef>
                <a:spcPct val="20000"/>
              </a:spcBef>
              <a:buSzPct val="70000"/>
              <a:buBlip>
                <a:blip r:embed="rId6"/>
              </a:buBlip>
              <a:defRPr sz="2400">
                <a:solidFill>
                  <a:schemeClr val="tx1"/>
                </a:solidFill>
                <a:latin typeface="Tahoma" pitchFamily="34" charset="0"/>
              </a:defRPr>
            </a:lvl3pPr>
            <a:lvl4pPr marL="1600200" indent="-228600" eaLnBrk="0" hangingPunct="0">
              <a:spcBef>
                <a:spcPct val="20000"/>
              </a:spcBef>
              <a:buSzPct val="70000"/>
              <a:buBlip>
                <a:blip r:embed="rId7"/>
              </a:buBlip>
              <a:defRPr sz="2000">
                <a:solidFill>
                  <a:schemeClr val="tx1"/>
                </a:solidFill>
                <a:latin typeface="Tahoma" pitchFamily="34" charset="0"/>
              </a:defRPr>
            </a:lvl4pPr>
            <a:lvl5pPr marL="2057400" indent="-228600" eaLnBrk="0" hangingPunct="0">
              <a:spcBef>
                <a:spcPct val="20000"/>
              </a:spcBef>
              <a:buSzPct val="70000"/>
              <a:buBlip>
                <a:blip r:embed="rId8"/>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itchFamily="34" charset="0"/>
              </a:defRPr>
            </a:lvl9pPr>
          </a:lstStyle>
          <a:p>
            <a:pPr eaLnBrk="1" hangingPunct="1">
              <a:spcBef>
                <a:spcPct val="0"/>
              </a:spcBef>
              <a:buSzTx/>
              <a:buFontTx/>
              <a:buNone/>
            </a:pPr>
            <a:endParaRPr lang="ar-JO" altLang="ar-JO" sz="2400">
              <a:latin typeface="Times New Roman" pitchFamily="18" charset="0"/>
            </a:endParaRPr>
          </a:p>
        </p:txBody>
      </p:sp>
      <p:cxnSp>
        <p:nvCxnSpPr>
          <p:cNvPr id="4" name="Straight Connector 3"/>
          <p:cNvCxnSpPr>
            <a:cxnSpLocks noChangeShapeType="1"/>
          </p:cNvCxnSpPr>
          <p:nvPr/>
        </p:nvCxnSpPr>
        <p:spPr bwMode="auto">
          <a:xfrm>
            <a:off x="3561522" y="3634905"/>
            <a:ext cx="3810000" cy="16565"/>
          </a:xfrm>
          <a:prstGeom prst="line">
            <a:avLst/>
          </a:prstGeom>
          <a:noFill/>
          <a:ln w="25400"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a:off x="3505200" y="3810000"/>
            <a:ext cx="914400" cy="0"/>
          </a:xfrm>
          <a:prstGeom prst="line">
            <a:avLst/>
          </a:prstGeom>
          <a:noFill/>
          <a:ln w="25400" algn="ctr">
            <a:solidFill>
              <a:srgbClr val="FF0000"/>
            </a:solidFill>
            <a:miter lim="800000"/>
            <a:headEnd/>
            <a:tailEnd/>
          </a:ln>
          <a:extLst>
            <a:ext uri="{909E8E84-426E-40DD-AFC4-6F175D3DCCD1}">
              <a14:hiddenFill xmlns:a14="http://schemas.microsoft.com/office/drawing/2010/main">
                <a:noFill/>
              </a14:hiddenFill>
            </a:ext>
          </a:extLst>
        </p:spPr>
      </p:cxnSp>
      <p:sp>
        <p:nvSpPr>
          <p:cNvPr id="6" name="Rectangle 5">
            <a:extLst>
              <a:ext uri="{FF2B5EF4-FFF2-40B4-BE49-F238E27FC236}">
                <a16:creationId xmlns:a16="http://schemas.microsoft.com/office/drawing/2014/main" id="{06F80B53-4574-42C5-9AC9-21CF90666559}"/>
              </a:ext>
            </a:extLst>
          </p:cNvPr>
          <p:cNvSpPr/>
          <p:nvPr/>
        </p:nvSpPr>
        <p:spPr>
          <a:xfrm>
            <a:off x="1066800" y="5375940"/>
            <a:ext cx="6705600" cy="461665"/>
          </a:xfrm>
          <a:prstGeom prst="rect">
            <a:avLst/>
          </a:prstGeom>
        </p:spPr>
        <p:txBody>
          <a:bodyPr wrap="square">
            <a:spAutoFit/>
          </a:bodyPr>
          <a:lstStyle/>
          <a:p>
            <a:pPr algn="ctr" rtl="0">
              <a:defRPr/>
            </a:pPr>
            <a:r>
              <a:rPr lang="en-US" sz="2400" dirty="0">
                <a:highlight>
                  <a:srgbClr val="00FF00"/>
                </a:highlight>
              </a:rPr>
              <a:t>The prevalence of ED was &gt;40% among Arab men.</a:t>
            </a:r>
          </a:p>
        </p:txBody>
      </p:sp>
    </p:spTree>
    <p:extLst>
      <p:ext uri="{BB962C8B-B14F-4D97-AF65-F5344CB8AC3E}">
        <p14:creationId xmlns:p14="http://schemas.microsoft.com/office/powerpoint/2010/main" val="1394476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kidneys</a:t>
            </a:r>
            <a:endParaRPr lang="ar-JO" dirty="0"/>
          </a:p>
        </p:txBody>
      </p:sp>
      <p:sp>
        <p:nvSpPr>
          <p:cNvPr id="3" name="Content Placeholder 2"/>
          <p:cNvSpPr>
            <a:spLocks noGrp="1"/>
          </p:cNvSpPr>
          <p:nvPr>
            <p:ph idx="1"/>
          </p:nvPr>
        </p:nvSpPr>
        <p:spPr/>
        <p:txBody>
          <a:bodyPr>
            <a:normAutofit lnSpcReduction="10000"/>
          </a:bodyPr>
          <a:lstStyle/>
          <a:p>
            <a:pPr algn="l" rtl="0"/>
            <a:r>
              <a:rPr lang="en-US" dirty="0"/>
              <a:t>Grossly, the kidneys are bilaterally paired reddish brown organs</a:t>
            </a:r>
          </a:p>
          <a:p>
            <a:pPr algn="l" rtl="0"/>
            <a:endParaRPr lang="en-US" dirty="0"/>
          </a:p>
          <a:p>
            <a:pPr algn="l" rtl="0"/>
            <a:r>
              <a:rPr lang="en-US" dirty="0"/>
              <a:t>each kidney weighs 135g in the female and 150g in the male </a:t>
            </a:r>
          </a:p>
          <a:p>
            <a:pPr algn="l" rtl="0"/>
            <a:endParaRPr lang="en-US" dirty="0"/>
          </a:p>
          <a:p>
            <a:pPr algn="l" rtl="0"/>
            <a:r>
              <a:rPr lang="en-US" dirty="0"/>
              <a:t>The kidneys generally measure 10 to 12 cm vertically, 5 to 7 cm transversely, and 3 cm in the </a:t>
            </a:r>
            <a:r>
              <a:rPr lang="en-US" dirty="0" err="1"/>
              <a:t>anteroposterior</a:t>
            </a:r>
            <a:r>
              <a:rPr lang="en-US" dirty="0"/>
              <a:t> dimension.</a:t>
            </a:r>
          </a:p>
          <a:p>
            <a:pPr algn="l" rtl="0"/>
            <a:endParaRPr lang="en-US" dirty="0"/>
          </a:p>
        </p:txBody>
      </p:sp>
    </p:spTree>
    <p:extLst>
      <p:ext uri="{BB962C8B-B14F-4D97-AF65-F5344CB8AC3E}">
        <p14:creationId xmlns:p14="http://schemas.microsoft.com/office/powerpoint/2010/main" val="2385569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1981200"/>
            <a:ext cx="875982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a:grpSpLocks/>
          </p:cNvGrpSpPr>
          <p:nvPr/>
        </p:nvGrpSpPr>
        <p:grpSpPr bwMode="auto">
          <a:xfrm>
            <a:off x="152232" y="1633537"/>
            <a:ext cx="4922837" cy="695325"/>
            <a:chOff x="198438" y="752028"/>
            <a:chExt cx="4922838" cy="695772"/>
          </a:xfrm>
        </p:grpSpPr>
        <p:sp>
          <p:nvSpPr>
            <p:cNvPr id="14343" name="Oval 1"/>
            <p:cNvSpPr>
              <a:spLocks noChangeArrowheads="1"/>
            </p:cNvSpPr>
            <p:nvPr/>
          </p:nvSpPr>
          <p:spPr bwMode="auto">
            <a:xfrm>
              <a:off x="198438" y="990600"/>
              <a:ext cx="792480" cy="457200"/>
            </a:xfrm>
            <a:prstGeom prst="ellipse">
              <a:avLst/>
            </a:prstGeom>
            <a:noFill/>
            <a:ln w="317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SzPct val="90000"/>
                <a:buBlip>
                  <a:blip r:embed="rId3"/>
                </a:buBlip>
                <a:defRPr sz="3200">
                  <a:solidFill>
                    <a:schemeClr val="tx1"/>
                  </a:solidFill>
                  <a:latin typeface="Tahoma" pitchFamily="34" charset="0"/>
                </a:defRPr>
              </a:lvl1pPr>
              <a:lvl2pPr marL="742950" indent="-285750" eaLnBrk="0" hangingPunct="0">
                <a:spcBef>
                  <a:spcPct val="20000"/>
                </a:spcBef>
                <a:buSzPct val="80000"/>
                <a:buBlip>
                  <a:blip r:embed="rId4"/>
                </a:buBlip>
                <a:defRPr sz="2800">
                  <a:solidFill>
                    <a:schemeClr val="tx1"/>
                  </a:solidFill>
                  <a:latin typeface="Tahoma" pitchFamily="34" charset="0"/>
                </a:defRPr>
              </a:lvl2pPr>
              <a:lvl3pPr marL="1143000" indent="-228600" eaLnBrk="0" hangingPunct="0">
                <a:spcBef>
                  <a:spcPct val="20000"/>
                </a:spcBef>
                <a:buSzPct val="70000"/>
                <a:buBlip>
                  <a:blip r:embed="rId5"/>
                </a:buBlip>
                <a:defRPr sz="2400">
                  <a:solidFill>
                    <a:schemeClr val="tx1"/>
                  </a:solidFill>
                  <a:latin typeface="Tahoma" pitchFamily="34" charset="0"/>
                </a:defRPr>
              </a:lvl3pPr>
              <a:lvl4pPr marL="1600200" indent="-228600" eaLnBrk="0" hangingPunct="0">
                <a:spcBef>
                  <a:spcPct val="20000"/>
                </a:spcBef>
                <a:buSzPct val="70000"/>
                <a:buBlip>
                  <a:blip r:embed="rId6"/>
                </a:buBlip>
                <a:defRPr sz="2000">
                  <a:solidFill>
                    <a:schemeClr val="tx1"/>
                  </a:solidFill>
                  <a:latin typeface="Tahoma" pitchFamily="34" charset="0"/>
                </a:defRPr>
              </a:lvl4pPr>
              <a:lvl5pPr marL="2057400" indent="-228600" eaLnBrk="0" hangingPunct="0">
                <a:spcBef>
                  <a:spcPct val="20000"/>
                </a:spcBef>
                <a:buSzPct val="70000"/>
                <a:buBlip>
                  <a:blip r:embed="rId7"/>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itchFamily="34" charset="0"/>
                </a:defRPr>
              </a:lvl9pPr>
            </a:lstStyle>
            <a:p>
              <a:pPr eaLnBrk="1" hangingPunct="1">
                <a:spcBef>
                  <a:spcPct val="0"/>
                </a:spcBef>
                <a:buSzTx/>
                <a:buFontTx/>
                <a:buNone/>
              </a:pPr>
              <a:endParaRPr lang="ar-JO" altLang="ar-JO" sz="2400">
                <a:latin typeface="Times New Roman" pitchFamily="18" charset="0"/>
              </a:endParaRPr>
            </a:p>
          </p:txBody>
        </p:sp>
        <p:sp>
          <p:nvSpPr>
            <p:cNvPr id="14344" name="Rectangle 2"/>
            <p:cNvSpPr>
              <a:spLocks noChangeArrowheads="1"/>
            </p:cNvSpPr>
            <p:nvPr/>
          </p:nvSpPr>
          <p:spPr bwMode="auto">
            <a:xfrm>
              <a:off x="549276" y="752028"/>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90000"/>
                <a:buBlip>
                  <a:blip r:embed="rId3"/>
                </a:buBlip>
                <a:defRPr sz="3200">
                  <a:solidFill>
                    <a:schemeClr val="tx1"/>
                  </a:solidFill>
                  <a:latin typeface="Tahoma" pitchFamily="34" charset="0"/>
                </a:defRPr>
              </a:lvl1pPr>
              <a:lvl2pPr marL="742950" indent="-285750" eaLnBrk="0" hangingPunct="0">
                <a:spcBef>
                  <a:spcPct val="20000"/>
                </a:spcBef>
                <a:buSzPct val="80000"/>
                <a:buBlip>
                  <a:blip r:embed="rId4"/>
                </a:buBlip>
                <a:defRPr sz="2800">
                  <a:solidFill>
                    <a:schemeClr val="tx1"/>
                  </a:solidFill>
                  <a:latin typeface="Tahoma" pitchFamily="34" charset="0"/>
                </a:defRPr>
              </a:lvl2pPr>
              <a:lvl3pPr marL="1143000" indent="-228600" eaLnBrk="0" hangingPunct="0">
                <a:spcBef>
                  <a:spcPct val="20000"/>
                </a:spcBef>
                <a:buSzPct val="70000"/>
                <a:buBlip>
                  <a:blip r:embed="rId5"/>
                </a:buBlip>
                <a:defRPr sz="2400">
                  <a:solidFill>
                    <a:schemeClr val="tx1"/>
                  </a:solidFill>
                  <a:latin typeface="Tahoma" pitchFamily="34" charset="0"/>
                </a:defRPr>
              </a:lvl3pPr>
              <a:lvl4pPr marL="1600200" indent="-228600" eaLnBrk="0" hangingPunct="0">
                <a:spcBef>
                  <a:spcPct val="20000"/>
                </a:spcBef>
                <a:buSzPct val="70000"/>
                <a:buBlip>
                  <a:blip r:embed="rId6"/>
                </a:buBlip>
                <a:defRPr sz="2000">
                  <a:solidFill>
                    <a:schemeClr val="tx1"/>
                  </a:solidFill>
                  <a:latin typeface="Tahoma" pitchFamily="34" charset="0"/>
                </a:defRPr>
              </a:lvl4pPr>
              <a:lvl5pPr marL="2057400" indent="-228600" eaLnBrk="0" hangingPunct="0">
                <a:spcBef>
                  <a:spcPct val="20000"/>
                </a:spcBef>
                <a:buSzPct val="70000"/>
                <a:buBlip>
                  <a:blip r:embed="rId7"/>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itchFamily="34" charset="0"/>
                </a:defRPr>
              </a:lvl9pPr>
            </a:lstStyle>
            <a:p>
              <a:pPr eaLnBrk="1" hangingPunct="1">
                <a:spcBef>
                  <a:spcPct val="0"/>
                </a:spcBef>
                <a:buSzTx/>
                <a:buFontTx/>
                <a:buNone/>
              </a:pPr>
              <a:r>
                <a:rPr lang="en-US" altLang="ar-JO" sz="1400" b="1" i="1">
                  <a:solidFill>
                    <a:srgbClr val="FF0000"/>
                  </a:solidFill>
                  <a:latin typeface="Times New Roman" pitchFamily="18" charset="0"/>
                </a:rPr>
                <a:t>National Center for Biotechnology Information</a:t>
              </a:r>
            </a:p>
          </p:txBody>
        </p:sp>
      </p:grpSp>
      <p:sp>
        <p:nvSpPr>
          <p:cNvPr id="14340" name="Title 1"/>
          <p:cNvSpPr>
            <a:spLocks noGrp="1"/>
          </p:cNvSpPr>
          <p:nvPr>
            <p:ph type="title"/>
          </p:nvPr>
        </p:nvSpPr>
        <p:spPr>
          <a:xfrm>
            <a:off x="990600" y="881063"/>
            <a:ext cx="7162800" cy="298450"/>
          </a:xfrm>
        </p:spPr>
        <p:txBody>
          <a:bodyPr>
            <a:normAutofit fontScale="90000"/>
          </a:bodyPr>
          <a:lstStyle/>
          <a:p>
            <a:r>
              <a:rPr lang="en-US" altLang="ar-JO" dirty="0"/>
              <a:t>Prevalence of ED in Jordan </a:t>
            </a:r>
            <a:endParaRPr lang="ar-JO" altLang="ar-JO" dirty="0"/>
          </a:p>
        </p:txBody>
      </p:sp>
      <p:cxnSp>
        <p:nvCxnSpPr>
          <p:cNvPr id="9" name="Straight Connector 8"/>
          <p:cNvCxnSpPr>
            <a:cxnSpLocks noChangeShapeType="1"/>
          </p:cNvCxnSpPr>
          <p:nvPr/>
        </p:nvCxnSpPr>
        <p:spPr bwMode="auto">
          <a:xfrm>
            <a:off x="270889" y="3657600"/>
            <a:ext cx="4556125" cy="0"/>
          </a:xfrm>
          <a:prstGeom prst="line">
            <a:avLst/>
          </a:prstGeom>
          <a:noFill/>
          <a:ln w="25400" algn="ctr">
            <a:solidFill>
              <a:srgbClr val="FF0000"/>
            </a:solidFill>
            <a:miter lim="800000"/>
            <a:headEnd/>
            <a:tailEnd/>
          </a:ln>
          <a:extLst>
            <a:ext uri="{909E8E84-426E-40DD-AFC4-6F175D3DCCD1}">
              <a14:hiddenFill xmlns:a14="http://schemas.microsoft.com/office/drawing/2010/main">
                <a:noFill/>
              </a14:hiddenFill>
            </a:ext>
          </a:extLst>
        </p:spPr>
      </p:cxnSp>
      <p:sp>
        <p:nvSpPr>
          <p:cNvPr id="11" name="Rectangle 10"/>
          <p:cNvSpPr>
            <a:spLocks noChangeArrowheads="1"/>
          </p:cNvSpPr>
          <p:nvPr/>
        </p:nvSpPr>
        <p:spPr bwMode="auto">
          <a:xfrm flipV="1">
            <a:off x="976968" y="5256820"/>
            <a:ext cx="2362200" cy="198437"/>
          </a:xfrm>
          <a:prstGeom prst="rect">
            <a:avLst/>
          </a:prstGeom>
          <a:noFill/>
          <a:ln w="31750" algn="ctr">
            <a:solidFill>
              <a:srgbClr val="FF0000"/>
            </a:solidFill>
            <a:bevel/>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SzPct val="90000"/>
              <a:buBlip>
                <a:blip r:embed="rId3"/>
              </a:buBlip>
              <a:defRPr sz="3200">
                <a:solidFill>
                  <a:schemeClr val="tx1"/>
                </a:solidFill>
                <a:latin typeface="Tahoma" pitchFamily="34" charset="0"/>
              </a:defRPr>
            </a:lvl1pPr>
            <a:lvl2pPr marL="742950" indent="-285750" eaLnBrk="0" hangingPunct="0">
              <a:spcBef>
                <a:spcPct val="20000"/>
              </a:spcBef>
              <a:buSzPct val="80000"/>
              <a:buBlip>
                <a:blip r:embed="rId4"/>
              </a:buBlip>
              <a:defRPr sz="2800">
                <a:solidFill>
                  <a:schemeClr val="tx1"/>
                </a:solidFill>
                <a:latin typeface="Tahoma" pitchFamily="34" charset="0"/>
              </a:defRPr>
            </a:lvl2pPr>
            <a:lvl3pPr marL="1143000" indent="-228600" eaLnBrk="0" hangingPunct="0">
              <a:spcBef>
                <a:spcPct val="20000"/>
              </a:spcBef>
              <a:buSzPct val="70000"/>
              <a:buBlip>
                <a:blip r:embed="rId5"/>
              </a:buBlip>
              <a:defRPr sz="2400">
                <a:solidFill>
                  <a:schemeClr val="tx1"/>
                </a:solidFill>
                <a:latin typeface="Tahoma" pitchFamily="34" charset="0"/>
              </a:defRPr>
            </a:lvl3pPr>
            <a:lvl4pPr marL="1600200" indent="-228600" eaLnBrk="0" hangingPunct="0">
              <a:spcBef>
                <a:spcPct val="20000"/>
              </a:spcBef>
              <a:buSzPct val="70000"/>
              <a:buBlip>
                <a:blip r:embed="rId6"/>
              </a:buBlip>
              <a:defRPr sz="2000">
                <a:solidFill>
                  <a:schemeClr val="tx1"/>
                </a:solidFill>
                <a:latin typeface="Tahoma" pitchFamily="34" charset="0"/>
              </a:defRPr>
            </a:lvl4pPr>
            <a:lvl5pPr marL="2057400" indent="-228600" eaLnBrk="0" hangingPunct="0">
              <a:spcBef>
                <a:spcPct val="20000"/>
              </a:spcBef>
              <a:buSzPct val="70000"/>
              <a:buBlip>
                <a:blip r:embed="rId7"/>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itchFamily="34" charset="0"/>
              </a:defRPr>
            </a:lvl9pPr>
          </a:lstStyle>
          <a:p>
            <a:pPr eaLnBrk="1" hangingPunct="1">
              <a:spcBef>
                <a:spcPct val="0"/>
              </a:spcBef>
              <a:buSzTx/>
              <a:buFontTx/>
              <a:buNone/>
            </a:pPr>
            <a:endParaRPr lang="ar-JO" altLang="ar-JO" sz="2400">
              <a:latin typeface="Times New Roman" pitchFamily="18" charset="0"/>
            </a:endParaRPr>
          </a:p>
        </p:txBody>
      </p:sp>
    </p:spTree>
    <p:extLst>
      <p:ext uri="{BB962C8B-B14F-4D97-AF65-F5344CB8AC3E}">
        <p14:creationId xmlns:p14="http://schemas.microsoft.com/office/powerpoint/2010/main" val="284423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457200"/>
            <a:ext cx="8229600" cy="1252728"/>
          </a:xfrm>
        </p:spPr>
        <p:txBody>
          <a:bodyPr/>
          <a:lstStyle/>
          <a:p>
            <a:pPr eaLnBrk="1" hangingPunct="1"/>
            <a:r>
              <a:rPr lang="en-US" altLang="en-US" sz="3600" dirty="0"/>
              <a:t>Classification of Erectile Dysfunction</a:t>
            </a:r>
          </a:p>
        </p:txBody>
      </p:sp>
      <p:sp>
        <p:nvSpPr>
          <p:cNvPr id="6147" name="Rectangle 3"/>
          <p:cNvSpPr>
            <a:spLocks noGrp="1" noChangeArrowheads="1"/>
          </p:cNvSpPr>
          <p:nvPr>
            <p:ph type="body" idx="1"/>
          </p:nvPr>
        </p:nvSpPr>
        <p:spPr>
          <a:xfrm>
            <a:off x="457200" y="1567333"/>
            <a:ext cx="8229600" cy="4525963"/>
          </a:xfrm>
        </p:spPr>
        <p:txBody>
          <a:bodyPr/>
          <a:lstStyle/>
          <a:p>
            <a:pPr algn="l" rtl="0" eaLnBrk="1" hangingPunct="1">
              <a:lnSpc>
                <a:spcPct val="90000"/>
              </a:lnSpc>
            </a:pPr>
            <a:r>
              <a:rPr lang="en-US" altLang="en-US" dirty="0"/>
              <a:t>Psychogenic</a:t>
            </a:r>
          </a:p>
          <a:p>
            <a:pPr algn="l" rtl="0" eaLnBrk="1" hangingPunct="1">
              <a:lnSpc>
                <a:spcPct val="90000"/>
              </a:lnSpc>
            </a:pPr>
            <a:r>
              <a:rPr lang="en-US" altLang="en-US" dirty="0"/>
              <a:t>Neurogenic</a:t>
            </a:r>
          </a:p>
          <a:p>
            <a:pPr algn="l" rtl="0" eaLnBrk="1" hangingPunct="1">
              <a:lnSpc>
                <a:spcPct val="90000"/>
              </a:lnSpc>
            </a:pPr>
            <a:r>
              <a:rPr lang="en-US" altLang="en-US" dirty="0"/>
              <a:t>Vascular</a:t>
            </a:r>
          </a:p>
          <a:p>
            <a:pPr algn="l" rtl="0" eaLnBrk="1" hangingPunct="1">
              <a:lnSpc>
                <a:spcPct val="90000"/>
              </a:lnSpc>
            </a:pPr>
            <a:r>
              <a:rPr lang="en-US" altLang="en-US" dirty="0" err="1"/>
              <a:t>Endocine</a:t>
            </a:r>
            <a:endParaRPr lang="en-US" altLang="en-US" dirty="0"/>
          </a:p>
          <a:p>
            <a:pPr algn="l" rtl="0" eaLnBrk="1" hangingPunct="1">
              <a:lnSpc>
                <a:spcPct val="90000"/>
              </a:lnSpc>
            </a:pPr>
            <a:r>
              <a:rPr lang="en-US" altLang="en-US" dirty="0"/>
              <a:t>Mixed (Psychogenic and Organic components)</a:t>
            </a:r>
          </a:p>
          <a:p>
            <a:pPr algn="l" rtl="0" eaLnBrk="1" hangingPunct="1">
              <a:lnSpc>
                <a:spcPct val="90000"/>
              </a:lnSpc>
            </a:pPr>
            <a:r>
              <a:rPr lang="en-US" altLang="en-US" dirty="0"/>
              <a:t>Iatrogenic </a:t>
            </a:r>
          </a:p>
          <a:p>
            <a:pPr lvl="1" algn="l" rtl="0" eaLnBrk="1" hangingPunct="1">
              <a:lnSpc>
                <a:spcPct val="90000"/>
              </a:lnSpc>
            </a:pPr>
            <a:r>
              <a:rPr lang="en-US" altLang="en-US" sz="2400" dirty="0"/>
              <a:t>Medications</a:t>
            </a:r>
          </a:p>
          <a:p>
            <a:pPr lvl="1" algn="l" rtl="0" eaLnBrk="1" hangingPunct="1">
              <a:lnSpc>
                <a:spcPct val="90000"/>
              </a:lnSpc>
            </a:pPr>
            <a:r>
              <a:rPr lang="en-US" altLang="en-US" sz="2400" dirty="0"/>
              <a:t>Surgical trauma</a:t>
            </a:r>
          </a:p>
          <a:p>
            <a:pPr algn="l" rtl="0" eaLnBrk="1" hangingPunct="1">
              <a:lnSpc>
                <a:spcPct val="90000"/>
              </a:lnSpc>
              <a:buFont typeface="Wingdings" pitchFamily="2" charset="2"/>
              <a:buNone/>
            </a:pPr>
            <a:endParaRPr lang="en-US" altLang="en-US" dirty="0"/>
          </a:p>
        </p:txBody>
      </p:sp>
    </p:spTree>
    <p:extLst>
      <p:ext uri="{BB962C8B-B14F-4D97-AF65-F5344CB8AC3E}">
        <p14:creationId xmlns:p14="http://schemas.microsoft.com/office/powerpoint/2010/main" val="2013003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228600"/>
            <a:ext cx="7772400" cy="1143000"/>
          </a:xfrm>
        </p:spPr>
        <p:txBody>
          <a:bodyPr/>
          <a:lstStyle/>
          <a:p>
            <a:pPr eaLnBrk="1" hangingPunct="1"/>
            <a:r>
              <a:rPr lang="en-US" altLang="ar-JO"/>
              <a:t>Causes</a:t>
            </a:r>
          </a:p>
        </p:txBody>
      </p:sp>
      <p:pic>
        <p:nvPicPr>
          <p:cNvPr id="31747" name="Picture 2" descr="نتيجة بحث الصور عن ‪causes of erectile dys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33500"/>
            <a:ext cx="8077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نتيجة بحث الصور عن ‪high percen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43375"/>
            <a:ext cx="838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721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801"/>
                                        </p:tgtEl>
                                        <p:attrNameLst>
                                          <p:attrName>style.visibility</p:attrName>
                                        </p:attrNameLst>
                                      </p:cBhvr>
                                      <p:to>
                                        <p:strVal val="visible"/>
                                      </p:to>
                                    </p:set>
                                    <p:anim calcmode="lin" valueType="num">
                                      <p:cBhvr additive="base">
                                        <p:cTn id="7" dur="1500" fill="hold"/>
                                        <p:tgtEl>
                                          <p:spTgt spid="33801"/>
                                        </p:tgtEl>
                                        <p:attrNameLst>
                                          <p:attrName>ppt_x</p:attrName>
                                        </p:attrNameLst>
                                      </p:cBhvr>
                                      <p:tavLst>
                                        <p:tav tm="0">
                                          <p:val>
                                            <p:strVal val="#ppt_x"/>
                                          </p:val>
                                        </p:tav>
                                        <p:tav tm="100000">
                                          <p:val>
                                            <p:strVal val="#ppt_x"/>
                                          </p:val>
                                        </p:tav>
                                      </p:tavLst>
                                    </p:anim>
                                    <p:anim calcmode="lin" valueType="num">
                                      <p:cBhvr additive="base">
                                        <p:cTn id="8" dur="1500" fill="hold"/>
                                        <p:tgtEl>
                                          <p:spTgt spid="33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8077200" cy="1077218"/>
          </a:xfrm>
          <a:prstGeom prst="rect">
            <a:avLst/>
          </a:prstGeom>
        </p:spPr>
        <p:txBody>
          <a:bodyPr wrap="square">
            <a:spAutoFit/>
          </a:bodyPr>
          <a:lstStyle/>
          <a:p>
            <a:pPr algn="ctr"/>
            <a:r>
              <a:rPr lang="en-US" sz="3200" dirty="0"/>
              <a:t>Medical and health conditions affect the erection function:</a:t>
            </a:r>
          </a:p>
        </p:txBody>
      </p:sp>
      <p:sp>
        <p:nvSpPr>
          <p:cNvPr id="3" name="Rectangle 2"/>
          <p:cNvSpPr/>
          <p:nvPr/>
        </p:nvSpPr>
        <p:spPr>
          <a:xfrm>
            <a:off x="533400" y="2136339"/>
            <a:ext cx="6324600" cy="3970318"/>
          </a:xfrm>
          <a:prstGeom prst="rect">
            <a:avLst/>
          </a:prstGeom>
        </p:spPr>
        <p:txBody>
          <a:bodyPr wrap="square">
            <a:spAutoFit/>
          </a:bodyPr>
          <a:lstStyle/>
          <a:p>
            <a:pPr algn="l" rtl="0"/>
            <a:r>
              <a:rPr lang="en-US" sz="2800" dirty="0"/>
              <a:t>•Heart disease</a:t>
            </a:r>
          </a:p>
          <a:p>
            <a:pPr algn="l" rtl="0"/>
            <a:r>
              <a:rPr lang="en-US" sz="2800" dirty="0"/>
              <a:t>•Diabetes</a:t>
            </a:r>
          </a:p>
          <a:p>
            <a:pPr algn="l" rtl="0"/>
            <a:r>
              <a:rPr lang="en-US" sz="2800" dirty="0"/>
              <a:t>•Raised blood pressure  </a:t>
            </a:r>
          </a:p>
          <a:p>
            <a:pPr algn="l" rtl="0"/>
            <a:r>
              <a:rPr lang="en-US" sz="2800" dirty="0"/>
              <a:t>•Raised cholesterol</a:t>
            </a:r>
          </a:p>
          <a:p>
            <a:pPr algn="l" rtl="0"/>
            <a:r>
              <a:rPr lang="en-US" sz="2800" dirty="0"/>
              <a:t>•Low testosterone</a:t>
            </a:r>
          </a:p>
          <a:p>
            <a:pPr algn="l" rtl="0"/>
            <a:r>
              <a:rPr lang="en-US" sz="2800" dirty="0"/>
              <a:t>•Smoking and alcohol</a:t>
            </a:r>
          </a:p>
          <a:p>
            <a:pPr algn="l" rtl="0"/>
            <a:r>
              <a:rPr lang="en-US" sz="2800" dirty="0"/>
              <a:t>•Some prescription drugs: beta-blockers, antidepressants, antipsychotic, anticonvulsant drugs.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40032">
            <a:off x="5338475" y="1902101"/>
            <a:ext cx="1569292" cy="17115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523458"/>
            <a:ext cx="1464667" cy="976445"/>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62035">
            <a:off x="7175672" y="2590607"/>
            <a:ext cx="1690051" cy="11323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3765" y="3438262"/>
            <a:ext cx="2077547" cy="138503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55390">
            <a:off x="7318368" y="4412677"/>
            <a:ext cx="1608243" cy="10712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7080" y="5257800"/>
            <a:ext cx="1813456" cy="10862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6921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88840"/>
            <a:ext cx="8229600" cy="1143000"/>
          </a:xfrm>
        </p:spPr>
        <p:txBody>
          <a:bodyPr/>
          <a:lstStyle/>
          <a:p>
            <a:r>
              <a:rPr lang="en-US" dirty="0"/>
              <a:t>Thank you </a:t>
            </a:r>
            <a:endParaRPr lang="ar-JO" dirty="0"/>
          </a:p>
        </p:txBody>
      </p:sp>
    </p:spTree>
    <p:extLst>
      <p:ext uri="{BB962C8B-B14F-4D97-AF65-F5344CB8AC3E}">
        <p14:creationId xmlns:p14="http://schemas.microsoft.com/office/powerpoint/2010/main" val="393858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kidneys</a:t>
            </a:r>
            <a:endParaRPr lang="ar-JO" dirty="0"/>
          </a:p>
        </p:txBody>
      </p:sp>
      <p:sp>
        <p:nvSpPr>
          <p:cNvPr id="3" name="Content Placeholder 2"/>
          <p:cNvSpPr>
            <a:spLocks noGrp="1"/>
          </p:cNvSpPr>
          <p:nvPr>
            <p:ph idx="1"/>
          </p:nvPr>
        </p:nvSpPr>
        <p:spPr>
          <a:xfrm>
            <a:off x="457200" y="1628800"/>
            <a:ext cx="5168922" cy="4525963"/>
          </a:xfrm>
        </p:spPr>
        <p:txBody>
          <a:bodyPr>
            <a:normAutofit fontScale="62500" lnSpcReduction="20000"/>
          </a:bodyPr>
          <a:lstStyle/>
          <a:p>
            <a:pPr algn="l" rtl="0"/>
            <a:r>
              <a:rPr lang="en-US" dirty="0"/>
              <a:t>The renal pedicle classically consists of a single artery and a single vein that enter the kidney via the renal hilum with ureters anteriorly. </a:t>
            </a:r>
          </a:p>
          <a:p>
            <a:pPr algn="l" rtl="0"/>
            <a:endParaRPr lang="en-US" dirty="0"/>
          </a:p>
          <a:p>
            <a:pPr algn="l" rtl="0"/>
            <a:r>
              <a:rPr lang="en-US" dirty="0"/>
              <a:t> These structures branch from the aorta and inferior vena cava just below the superior mesenteric artery at the level of the second lumbar vertebra.</a:t>
            </a:r>
          </a:p>
          <a:p>
            <a:pPr algn="l" rtl="0"/>
            <a:endParaRPr lang="en-US" dirty="0"/>
          </a:p>
          <a:p>
            <a:pPr algn="l" rtl="0"/>
            <a:r>
              <a:rPr lang="en-US" dirty="0"/>
              <a:t>The horseshoe kidney is the most common type of renal fusion anomaly. The kidneys may be lower than normal because the isthmus is tethered by the inferior mesenteric artery during renal ascent. </a:t>
            </a:r>
            <a:endParaRPr lang="ar-J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559" y="1331641"/>
            <a:ext cx="284753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073170A9-4CC3-4CC4-849F-1BE33EAAF7A8}"/>
              </a:ext>
            </a:extLst>
          </p:cNvPr>
          <p:cNvPicPr>
            <a:picLocks noChangeAspect="1"/>
          </p:cNvPicPr>
          <p:nvPr/>
        </p:nvPicPr>
        <p:blipFill>
          <a:blip r:embed="rId3"/>
          <a:stretch>
            <a:fillRect/>
          </a:stretch>
        </p:blipFill>
        <p:spPr>
          <a:xfrm>
            <a:off x="5508104" y="3717032"/>
            <a:ext cx="3315854" cy="2767825"/>
          </a:xfrm>
          <a:prstGeom prst="rect">
            <a:avLst/>
          </a:prstGeom>
        </p:spPr>
      </p:pic>
    </p:spTree>
    <p:extLst>
      <p:ext uri="{BB962C8B-B14F-4D97-AF65-F5344CB8AC3E}">
        <p14:creationId xmlns:p14="http://schemas.microsoft.com/office/powerpoint/2010/main" val="58792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kidneys</a:t>
            </a:r>
            <a:endParaRPr lang="ar-JO" dirty="0"/>
          </a:p>
        </p:txBody>
      </p:sp>
      <p:sp>
        <p:nvSpPr>
          <p:cNvPr id="3" name="Content Placeholder 2"/>
          <p:cNvSpPr>
            <a:spLocks noGrp="1"/>
          </p:cNvSpPr>
          <p:nvPr>
            <p:ph idx="1"/>
          </p:nvPr>
        </p:nvSpPr>
        <p:spPr/>
        <p:txBody>
          <a:bodyPr>
            <a:normAutofit fontScale="92500" lnSpcReduction="10000"/>
          </a:bodyPr>
          <a:lstStyle/>
          <a:p>
            <a:pPr algn="l" rtl="0"/>
            <a:r>
              <a:rPr lang="en-US" dirty="0"/>
              <a:t>Specifically, the right renal artery originates from the aorta and progresses with a caudal slope under the IVC toward the right kidney.</a:t>
            </a:r>
          </a:p>
          <a:p>
            <a:pPr algn="l" rtl="0"/>
            <a:endParaRPr lang="en-US" dirty="0"/>
          </a:p>
          <a:p>
            <a:pPr algn="l" rtl="0"/>
            <a:r>
              <a:rPr lang="en-US" dirty="0"/>
              <a:t>The left renal artery courses almost directly laterally to the left kidney.</a:t>
            </a:r>
          </a:p>
          <a:p>
            <a:pPr algn="l" rtl="0"/>
            <a:endParaRPr lang="en-US" dirty="0"/>
          </a:p>
          <a:p>
            <a:pPr algn="l" rtl="0"/>
            <a:r>
              <a:rPr lang="en-US" dirty="0"/>
              <a:t>Also, both arteries have branches to the respective adrenal gland, renal pelvis, and ureter.</a:t>
            </a:r>
            <a:endParaRPr lang="ar-JO" dirty="0"/>
          </a:p>
        </p:txBody>
      </p:sp>
    </p:spTree>
    <p:extLst>
      <p:ext uri="{BB962C8B-B14F-4D97-AF65-F5344CB8AC3E}">
        <p14:creationId xmlns:p14="http://schemas.microsoft.com/office/powerpoint/2010/main" val="153169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kidneys</a:t>
            </a:r>
            <a:endParaRPr lang="ar-JO" dirty="0"/>
          </a:p>
        </p:txBody>
      </p:sp>
      <p:sp>
        <p:nvSpPr>
          <p:cNvPr id="3" name="Content Placeholder 2"/>
          <p:cNvSpPr>
            <a:spLocks noGrp="1"/>
          </p:cNvSpPr>
          <p:nvPr>
            <p:ph idx="1"/>
          </p:nvPr>
        </p:nvSpPr>
        <p:spPr>
          <a:xfrm>
            <a:off x="457200" y="1600200"/>
            <a:ext cx="8229600" cy="5141168"/>
          </a:xfrm>
        </p:spPr>
        <p:txBody>
          <a:bodyPr>
            <a:normAutofit/>
          </a:bodyPr>
          <a:lstStyle/>
          <a:p>
            <a:pPr algn="l" rtl="0"/>
            <a:r>
              <a:rPr lang="en-US" dirty="0"/>
              <a:t>The renal vein is located directly anterior to the renal artery</a:t>
            </a:r>
          </a:p>
          <a:p>
            <a:pPr algn="l" rtl="0"/>
            <a:endParaRPr lang="en-US" dirty="0"/>
          </a:p>
          <a:p>
            <a:pPr algn="l" rtl="0"/>
            <a:r>
              <a:rPr lang="en-US" dirty="0"/>
              <a:t>the left renal vein receives the left adrenal vein superiorly, lumbar vein posteriorly, and left gonadal vein inferiorly</a:t>
            </a:r>
          </a:p>
          <a:p>
            <a:pPr algn="l" rtl="0"/>
            <a:endParaRPr lang="en-US" dirty="0"/>
          </a:p>
          <a:p>
            <a:pPr algn="l" rtl="0"/>
            <a:r>
              <a:rPr lang="en-US" dirty="0"/>
              <a:t>The right renal vein typically does not receive any branches.</a:t>
            </a:r>
            <a:endParaRPr lang="ar-JO" dirty="0"/>
          </a:p>
        </p:txBody>
      </p:sp>
    </p:spTree>
    <p:extLst>
      <p:ext uri="{BB962C8B-B14F-4D97-AF65-F5344CB8AC3E}">
        <p14:creationId xmlns:p14="http://schemas.microsoft.com/office/powerpoint/2010/main" val="42743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kidneys</a:t>
            </a:r>
            <a:endParaRPr lang="ar-JO" dirty="0"/>
          </a:p>
        </p:txBody>
      </p:sp>
      <p:sp>
        <p:nvSpPr>
          <p:cNvPr id="3" name="Content Placeholder 2"/>
          <p:cNvSpPr>
            <a:spLocks noGrp="1"/>
          </p:cNvSpPr>
          <p:nvPr>
            <p:ph idx="1"/>
          </p:nvPr>
        </p:nvSpPr>
        <p:spPr/>
        <p:txBody>
          <a:bodyPr>
            <a:normAutofit/>
          </a:bodyPr>
          <a:lstStyle/>
          <a:p>
            <a:pPr algn="l" rtl="0"/>
            <a:r>
              <a:rPr lang="en-US" dirty="0"/>
              <a:t>On the left, primary lymphatic drainage is into the left lateral </a:t>
            </a:r>
            <a:r>
              <a:rPr lang="en-US" dirty="0" err="1"/>
              <a:t>para</a:t>
            </a:r>
            <a:r>
              <a:rPr lang="en-US" dirty="0"/>
              <a:t>-aortic lymph  </a:t>
            </a:r>
          </a:p>
          <a:p>
            <a:pPr algn="l" rtl="0"/>
            <a:endParaRPr lang="en-US" dirty="0"/>
          </a:p>
          <a:p>
            <a:pPr algn="l" rtl="0"/>
            <a:r>
              <a:rPr lang="en-US" dirty="0"/>
              <a:t>On the right, drainage is into the right </a:t>
            </a:r>
            <a:r>
              <a:rPr lang="en-US" dirty="0" err="1"/>
              <a:t>interaortocaval</a:t>
            </a:r>
            <a:r>
              <a:rPr lang="en-US" dirty="0"/>
              <a:t> and right </a:t>
            </a:r>
            <a:r>
              <a:rPr lang="en-US" dirty="0" err="1"/>
              <a:t>paracaval</a:t>
            </a:r>
            <a:r>
              <a:rPr lang="en-US" dirty="0"/>
              <a:t> lymph nodes</a:t>
            </a:r>
            <a:endParaRPr lang="ar-JO" dirty="0"/>
          </a:p>
        </p:txBody>
      </p:sp>
    </p:spTree>
    <p:extLst>
      <p:ext uri="{BB962C8B-B14F-4D97-AF65-F5344CB8AC3E}">
        <p14:creationId xmlns:p14="http://schemas.microsoft.com/office/powerpoint/2010/main" val="96683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kidneys</a:t>
            </a:r>
            <a:endParaRPr lang="ar-JO" dirty="0"/>
          </a:p>
        </p:txBody>
      </p:sp>
      <p:sp>
        <p:nvSpPr>
          <p:cNvPr id="3" name="Content Placeholder 2"/>
          <p:cNvSpPr>
            <a:spLocks noGrp="1"/>
          </p:cNvSpPr>
          <p:nvPr>
            <p:ph idx="1"/>
          </p:nvPr>
        </p:nvSpPr>
        <p:spPr/>
        <p:txBody>
          <a:bodyPr/>
          <a:lstStyle/>
          <a:p>
            <a:pPr algn="l" rtl="0"/>
            <a:r>
              <a:rPr lang="en-US" dirty="0"/>
              <a:t>The renal capsule and ureter are innervated by T10–12/ L1 nerve roots; </a:t>
            </a:r>
          </a:p>
          <a:p>
            <a:pPr algn="l" rtl="0"/>
            <a:endParaRPr lang="en-US" dirty="0"/>
          </a:p>
          <a:p>
            <a:pPr algn="l" rtl="0"/>
            <a:r>
              <a:rPr lang="en-US" dirty="0"/>
              <a:t>Pain from these structures is felt in these dermatomes</a:t>
            </a:r>
            <a:endParaRPr lang="ar-JO" dirty="0"/>
          </a:p>
        </p:txBody>
      </p:sp>
    </p:spTree>
    <p:extLst>
      <p:ext uri="{BB962C8B-B14F-4D97-AF65-F5344CB8AC3E}">
        <p14:creationId xmlns:p14="http://schemas.microsoft.com/office/powerpoint/2010/main" val="4206043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27F43C3424F14B9B09E11064185262" ma:contentTypeVersion="5" ma:contentTypeDescription="Create a new document." ma:contentTypeScope="" ma:versionID="8981c8ba2222656dd585bc5ca11c8262">
  <xsd:schema xmlns:xsd="http://www.w3.org/2001/XMLSchema" xmlns:xs="http://www.w3.org/2001/XMLSchema" xmlns:p="http://schemas.microsoft.com/office/2006/metadata/properties" xmlns:ns2="cfb739ad-8775-4f5f-a2cf-07c24ded535e" targetNamespace="http://schemas.microsoft.com/office/2006/metadata/properties" ma:root="true" ma:fieldsID="7ac6cd945fa9714d3c0ccd03966d3352" ns2:_="">
    <xsd:import namespace="cfb739ad-8775-4f5f-a2cf-07c24ded53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b739ad-8775-4f5f-a2cf-07c24ded53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DBFF49-59C4-4E27-87F8-CC9A19570343}"/>
</file>

<file path=customXml/itemProps2.xml><?xml version="1.0" encoding="utf-8"?>
<ds:datastoreItem xmlns:ds="http://schemas.openxmlformats.org/officeDocument/2006/customXml" ds:itemID="{DECAA1DF-40AD-49E2-8CF0-A952D661F426}"/>
</file>

<file path=customXml/itemProps3.xml><?xml version="1.0" encoding="utf-8"?>
<ds:datastoreItem xmlns:ds="http://schemas.openxmlformats.org/officeDocument/2006/customXml" ds:itemID="{857F8BA1-4D90-4BCC-B1F3-07FD5E7454C6}"/>
</file>

<file path=docProps/app.xml><?xml version="1.0" encoding="utf-8"?>
<Properties xmlns="http://schemas.openxmlformats.org/officeDocument/2006/extended-properties" xmlns:vt="http://schemas.openxmlformats.org/officeDocument/2006/docPropsVTypes">
  <TotalTime>1077</TotalTime>
  <Words>2007</Words>
  <Application>Microsoft Office PowerPoint</Application>
  <PresentationFormat>On-screen Show (4:3)</PresentationFormat>
  <Paragraphs>273</Paragraphs>
  <Slides>44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Garamond</vt:lpstr>
      <vt:lpstr>Times New Roman</vt:lpstr>
      <vt:lpstr>Wingdings</vt:lpstr>
      <vt:lpstr>Wingdings 2</vt:lpstr>
      <vt:lpstr>Office Theme</vt:lpstr>
      <vt:lpstr>Surgical Aspects of the Urinary System </vt:lpstr>
      <vt:lpstr>Content </vt:lpstr>
      <vt:lpstr>The kidneys</vt:lpstr>
      <vt:lpstr>The kidneys</vt:lpstr>
      <vt:lpstr>The kidneys</vt:lpstr>
      <vt:lpstr>The kidneys</vt:lpstr>
      <vt:lpstr>The kidneys</vt:lpstr>
      <vt:lpstr>The kidneys</vt:lpstr>
      <vt:lpstr>The kidneys</vt:lpstr>
      <vt:lpstr>The ureters</vt:lpstr>
      <vt:lpstr>The ureters</vt:lpstr>
      <vt:lpstr>Urinary Bladder</vt:lpstr>
      <vt:lpstr>PowerPoint Presentation</vt:lpstr>
      <vt:lpstr>Prostate</vt:lpstr>
      <vt:lpstr>Prostate </vt:lpstr>
      <vt:lpstr>Surgical Aspects </vt:lpstr>
      <vt:lpstr>Renal Pain</vt:lpstr>
      <vt:lpstr>Renal Pain</vt:lpstr>
      <vt:lpstr>PowerPoint Presentation</vt:lpstr>
      <vt:lpstr>Voiding pain</vt:lpstr>
      <vt:lpstr>Prostatic Pain </vt:lpstr>
      <vt:lpstr>Penile Pain </vt:lpstr>
      <vt:lpstr>Testicular Pain </vt:lpstr>
      <vt:lpstr>Lower urinary tract symptoms may be:</vt:lpstr>
      <vt:lpstr>Storage symptoms</vt:lpstr>
      <vt:lpstr>Storage symptoms</vt:lpstr>
      <vt:lpstr>Voiding phase symptoms</vt:lpstr>
      <vt:lpstr>Voiding phase symptoms</vt:lpstr>
      <vt:lpstr>Urinary Incontinence</vt:lpstr>
      <vt:lpstr>Causes of urinary incontinence</vt:lpstr>
      <vt:lpstr>Hematuria</vt:lpstr>
      <vt:lpstr>Hematuria </vt:lpstr>
      <vt:lpstr>Urogenital tumors </vt:lpstr>
      <vt:lpstr>Kidney Tumors </vt:lpstr>
      <vt:lpstr>Bladder tumors </vt:lpstr>
      <vt:lpstr>Prostate cancer </vt:lpstr>
      <vt:lpstr>Definition of Erectile Dysfunction:</vt:lpstr>
      <vt:lpstr>What is the difference between Erectile Dysfunction and Impotence ?</vt:lpstr>
      <vt:lpstr>Prevalence of ED in Arab Countries</vt:lpstr>
      <vt:lpstr>Prevalence of ED in Jordan </vt:lpstr>
      <vt:lpstr>Classification of Erectile Dysfunction</vt:lpstr>
      <vt:lpstr>Causes</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Fadi S. Sawaqed</cp:lastModifiedBy>
  <cp:revision>55</cp:revision>
  <dcterms:created xsi:type="dcterms:W3CDTF">2016-04-25T15:37:15Z</dcterms:created>
  <dcterms:modified xsi:type="dcterms:W3CDTF">2021-05-18T07:20:40Z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0x0101007B27F43C3424F14B9B09E11064185262</vt:lpwstr>
  </property>
</Properties>
</file>