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9" r:id="rId4"/>
    <p:sldId id="260" r:id="rId5"/>
    <p:sldId id="261"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91" r:id="rId28"/>
    <p:sldId id="284" r:id="rId29"/>
    <p:sldId id="285" r:id="rId30"/>
    <p:sldId id="289" r:id="rId31"/>
    <p:sldId id="290" r:id="rId32"/>
    <p:sldId id="286" r:id="rId33"/>
    <p:sldId id="287" r:id="rId34"/>
    <p:sldId id="29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FF"/>
    <a:srgbClr val="24CA24"/>
    <a:srgbClr val="FF0066"/>
    <a:srgbClr val="40E838"/>
    <a:srgbClr val="00CC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07" autoAdjust="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F198A10C-2638-4652-BDEC-E17FC1B50260}" type="datetimeFigureOut">
              <a:rPr lang="ar-IQ" smtClean="0"/>
              <a:pPr/>
              <a:t>03/09/1443</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214AABB9-73C1-4126-B770-9DBECA34DE07}" type="slidenum">
              <a:rPr lang="ar-IQ" smtClean="0"/>
              <a:pPr/>
              <a:t>‹#›</a:t>
            </a:fld>
            <a:endParaRPr lang="ar-IQ"/>
          </a:p>
        </p:txBody>
      </p:sp>
    </p:spTree>
    <p:extLst>
      <p:ext uri="{BB962C8B-B14F-4D97-AF65-F5344CB8AC3E}">
        <p14:creationId xmlns:p14="http://schemas.microsoft.com/office/powerpoint/2010/main" val="105024359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AABB9-73C1-4126-B770-9DBECA34DE07}" type="slidenum">
              <a:rPr lang="ar-IQ" smtClean="0"/>
              <a:pPr/>
              <a:t>18</a:t>
            </a:fld>
            <a:endParaRPr lang="ar-IQ"/>
          </a:p>
        </p:txBody>
      </p:sp>
    </p:spTree>
    <p:extLst>
      <p:ext uri="{BB962C8B-B14F-4D97-AF65-F5344CB8AC3E}">
        <p14:creationId xmlns:p14="http://schemas.microsoft.com/office/powerpoint/2010/main" val="2120787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IQ" dirty="0"/>
          </a:p>
        </p:txBody>
      </p:sp>
      <p:sp>
        <p:nvSpPr>
          <p:cNvPr id="4" name="عنصر نائب لرقم الشريحة 3"/>
          <p:cNvSpPr>
            <a:spLocks noGrp="1"/>
          </p:cNvSpPr>
          <p:nvPr>
            <p:ph type="sldNum" sz="quarter" idx="10"/>
          </p:nvPr>
        </p:nvSpPr>
        <p:spPr/>
        <p:txBody>
          <a:bodyPr/>
          <a:lstStyle/>
          <a:p>
            <a:fld id="{FC4CBD20-16C2-47CD-8109-5CACE3544E13}" type="slidenum">
              <a:rPr lang="ar-IQ" smtClean="0"/>
              <a:pPr/>
              <a:t>24</a:t>
            </a:fld>
            <a:endParaRPr lang="ar-IQ"/>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Tuesday 5 April 2022</a:t>
            </a:r>
          </a:p>
        </p:txBody>
      </p:sp>
      <p:sp>
        <p:nvSpPr>
          <p:cNvPr id="5" name="Footer Placeholder 4"/>
          <p:cNvSpPr>
            <a:spLocks noGrp="1"/>
          </p:cNvSpPr>
          <p:nvPr>
            <p:ph type="ftr" sz="quarter" idx="11"/>
          </p:nvPr>
        </p:nvSpPr>
        <p:spPr/>
        <p:txBody>
          <a:bodyPr/>
          <a:lstStyle/>
          <a:p>
            <a:r>
              <a:rPr lang="en-US"/>
              <a:t>Dr. Aiman Qais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Tuesday 5 April 2022</a:t>
            </a:r>
          </a:p>
        </p:txBody>
      </p:sp>
      <p:sp>
        <p:nvSpPr>
          <p:cNvPr id="5" name="Footer Placeholder 4"/>
          <p:cNvSpPr>
            <a:spLocks noGrp="1"/>
          </p:cNvSpPr>
          <p:nvPr>
            <p:ph type="ftr" sz="quarter" idx="11"/>
          </p:nvPr>
        </p:nvSpPr>
        <p:spPr/>
        <p:txBody>
          <a:bodyPr/>
          <a:lstStyle/>
          <a:p>
            <a:r>
              <a:rPr lang="en-US"/>
              <a:t>Dr. Aiman Qais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Tuesday 5 April 2022</a:t>
            </a:r>
          </a:p>
        </p:txBody>
      </p:sp>
      <p:sp>
        <p:nvSpPr>
          <p:cNvPr id="5" name="Footer Placeholder 4"/>
          <p:cNvSpPr>
            <a:spLocks noGrp="1"/>
          </p:cNvSpPr>
          <p:nvPr>
            <p:ph type="ftr" sz="quarter" idx="11"/>
          </p:nvPr>
        </p:nvSpPr>
        <p:spPr/>
        <p:txBody>
          <a:bodyPr/>
          <a:lstStyle/>
          <a:p>
            <a:r>
              <a:rPr lang="en-US"/>
              <a:t>Dr. Aiman Qais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Tuesday 5 April 2022</a:t>
            </a:r>
          </a:p>
        </p:txBody>
      </p:sp>
      <p:sp>
        <p:nvSpPr>
          <p:cNvPr id="5" name="Footer Placeholder 4"/>
          <p:cNvSpPr>
            <a:spLocks noGrp="1"/>
          </p:cNvSpPr>
          <p:nvPr>
            <p:ph type="ftr" sz="quarter" idx="11"/>
          </p:nvPr>
        </p:nvSpPr>
        <p:spPr/>
        <p:txBody>
          <a:bodyPr/>
          <a:lstStyle/>
          <a:p>
            <a:r>
              <a:rPr lang="en-US"/>
              <a:t>Dr. Aiman Qais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5 April 2022</a:t>
            </a:r>
          </a:p>
        </p:txBody>
      </p:sp>
      <p:sp>
        <p:nvSpPr>
          <p:cNvPr id="5" name="Footer Placeholder 4"/>
          <p:cNvSpPr>
            <a:spLocks noGrp="1"/>
          </p:cNvSpPr>
          <p:nvPr>
            <p:ph type="ftr" sz="quarter" idx="11"/>
          </p:nvPr>
        </p:nvSpPr>
        <p:spPr/>
        <p:txBody>
          <a:bodyPr/>
          <a:lstStyle/>
          <a:p>
            <a:r>
              <a:rPr lang="en-US"/>
              <a:t>Dr. Aiman Qais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Tuesday 5 April 2022</a:t>
            </a:r>
          </a:p>
        </p:txBody>
      </p:sp>
      <p:sp>
        <p:nvSpPr>
          <p:cNvPr id="6" name="Footer Placeholder 5"/>
          <p:cNvSpPr>
            <a:spLocks noGrp="1"/>
          </p:cNvSpPr>
          <p:nvPr>
            <p:ph type="ftr" sz="quarter" idx="11"/>
          </p:nvPr>
        </p:nvSpPr>
        <p:spPr/>
        <p:txBody>
          <a:bodyPr/>
          <a:lstStyle/>
          <a:p>
            <a:r>
              <a:rPr lang="en-US"/>
              <a:t>Dr. Aiman Qais Afar</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Tuesday 5 April 2022</a:t>
            </a:r>
          </a:p>
        </p:txBody>
      </p:sp>
      <p:sp>
        <p:nvSpPr>
          <p:cNvPr id="8" name="Footer Placeholder 7"/>
          <p:cNvSpPr>
            <a:spLocks noGrp="1"/>
          </p:cNvSpPr>
          <p:nvPr>
            <p:ph type="ftr" sz="quarter" idx="11"/>
          </p:nvPr>
        </p:nvSpPr>
        <p:spPr/>
        <p:txBody>
          <a:bodyPr/>
          <a:lstStyle/>
          <a:p>
            <a:r>
              <a:rPr lang="en-US"/>
              <a:t>Dr. Aiman Qais Afar</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Tuesday 5 April 2022</a:t>
            </a:r>
          </a:p>
        </p:txBody>
      </p:sp>
      <p:sp>
        <p:nvSpPr>
          <p:cNvPr id="4" name="Footer Placeholder 3"/>
          <p:cNvSpPr>
            <a:spLocks noGrp="1"/>
          </p:cNvSpPr>
          <p:nvPr>
            <p:ph type="ftr" sz="quarter" idx="11"/>
          </p:nvPr>
        </p:nvSpPr>
        <p:spPr/>
        <p:txBody>
          <a:bodyPr/>
          <a:lstStyle/>
          <a:p>
            <a:r>
              <a:rPr lang="en-US"/>
              <a:t>Dr. Aiman Qais Afar</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Tuesday 5 April 2022</a:t>
            </a:r>
          </a:p>
        </p:txBody>
      </p:sp>
      <p:sp>
        <p:nvSpPr>
          <p:cNvPr id="3" name="Footer Placeholder 2"/>
          <p:cNvSpPr>
            <a:spLocks noGrp="1"/>
          </p:cNvSpPr>
          <p:nvPr>
            <p:ph type="ftr" sz="quarter" idx="11"/>
          </p:nvPr>
        </p:nvSpPr>
        <p:spPr/>
        <p:txBody>
          <a:bodyPr/>
          <a:lstStyle/>
          <a:p>
            <a:r>
              <a:rPr lang="en-US"/>
              <a:t>Dr. Aiman Qais Afar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Tuesday 5 April 2022</a:t>
            </a:r>
          </a:p>
        </p:txBody>
      </p:sp>
      <p:sp>
        <p:nvSpPr>
          <p:cNvPr id="6" name="Footer Placeholder 5"/>
          <p:cNvSpPr>
            <a:spLocks noGrp="1"/>
          </p:cNvSpPr>
          <p:nvPr>
            <p:ph type="ftr" sz="quarter" idx="11"/>
          </p:nvPr>
        </p:nvSpPr>
        <p:spPr/>
        <p:txBody>
          <a:bodyPr/>
          <a:lstStyle/>
          <a:p>
            <a:r>
              <a:rPr lang="en-US"/>
              <a:t>Dr. Aiman Qais Afar</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Tuesday 5 April 2022</a:t>
            </a:r>
          </a:p>
        </p:txBody>
      </p:sp>
      <p:sp>
        <p:nvSpPr>
          <p:cNvPr id="6" name="Footer Placeholder 5"/>
          <p:cNvSpPr>
            <a:spLocks noGrp="1"/>
          </p:cNvSpPr>
          <p:nvPr>
            <p:ph type="ftr" sz="quarter" idx="11"/>
          </p:nvPr>
        </p:nvSpPr>
        <p:spPr/>
        <p:txBody>
          <a:bodyPr/>
          <a:lstStyle/>
          <a:p>
            <a:r>
              <a:rPr lang="en-US"/>
              <a:t>Dr. Aiman Qais Afar</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5 April 2022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 Aiman Qais Afar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47674"/>
            <a:ext cx="7620000" cy="4524315"/>
          </a:xfrm>
          <a:prstGeom prst="rect">
            <a:avLst/>
          </a:prstGeom>
          <a:solidFill>
            <a:schemeClr val="bg1"/>
          </a:solidFill>
        </p:spPr>
        <p:txBody>
          <a:bodyPr wrap="square" rtlCol="1">
            <a:spAutoFit/>
          </a:bodyPr>
          <a:lstStyle/>
          <a:p>
            <a:pPr algn="ctr"/>
            <a:endParaRPr lang="en-US" sz="3200" b="1" i="1" dirty="0">
              <a:solidFill>
                <a:srgbClr val="FF0000"/>
              </a:solidFill>
              <a:latin typeface="Candara" panose="020E0502030303020204" pitchFamily="34" charset="0"/>
            </a:endParaRPr>
          </a:p>
          <a:p>
            <a:pPr algn="ctr"/>
            <a:r>
              <a:rPr lang="en-US" sz="3200" b="1" i="1" dirty="0">
                <a:solidFill>
                  <a:srgbClr val="0000FF"/>
                </a:solidFill>
                <a:latin typeface="Candara" panose="020E0502030303020204" pitchFamily="34" charset="0"/>
              </a:rPr>
              <a:t>THE PERITONEUM</a:t>
            </a:r>
          </a:p>
          <a:p>
            <a:pPr algn="ctr"/>
            <a:endParaRPr lang="en-US" sz="3200" b="1" i="1" dirty="0">
              <a:solidFill>
                <a:schemeClr val="tx2">
                  <a:lumMod val="60000"/>
                  <a:lumOff val="40000"/>
                </a:schemeClr>
              </a:solidFill>
              <a:latin typeface="Candara" panose="020E0502030303020204" pitchFamily="34" charset="0"/>
            </a:endParaRPr>
          </a:p>
          <a:p>
            <a:pPr algn="ctr"/>
            <a:r>
              <a:rPr lang="en-US" sz="3200" b="1" i="1" dirty="0">
                <a:solidFill>
                  <a:srgbClr val="FF0000"/>
                </a:solidFill>
                <a:latin typeface="Candara" panose="020E0502030303020204" pitchFamily="34" charset="0"/>
              </a:rPr>
              <a:t>Dr. Aiman Qais Afar</a:t>
            </a:r>
          </a:p>
          <a:p>
            <a:pPr algn="ctr"/>
            <a:r>
              <a:rPr lang="en-US" sz="3200" b="1" i="1" dirty="0">
                <a:solidFill>
                  <a:srgbClr val="00FF00"/>
                </a:solidFill>
                <a:latin typeface="Candara" panose="020E0502030303020204" pitchFamily="34" charset="0"/>
              </a:rPr>
              <a:t>Surgical Anatomist</a:t>
            </a:r>
          </a:p>
          <a:p>
            <a:pPr algn="ctr"/>
            <a:endParaRPr lang="en-US" sz="3200" b="1" i="1" dirty="0">
              <a:solidFill>
                <a:srgbClr val="FF0000"/>
              </a:solidFill>
              <a:latin typeface="Candara" panose="020E0502030303020204" pitchFamily="34" charset="0"/>
            </a:endParaRPr>
          </a:p>
          <a:p>
            <a:pPr algn="ctr"/>
            <a:r>
              <a:rPr lang="en-US" sz="3200" b="1" i="1" dirty="0">
                <a:solidFill>
                  <a:srgbClr val="0000FF"/>
                </a:solidFill>
                <a:latin typeface="Candara" panose="020E0502030303020204" pitchFamily="34" charset="0"/>
              </a:rPr>
              <a:t>College of Medicine / University of Mutah</a:t>
            </a:r>
          </a:p>
          <a:p>
            <a:pPr algn="ctr"/>
            <a:r>
              <a:rPr lang="en-US" sz="3200" b="1" i="1" dirty="0">
                <a:solidFill>
                  <a:srgbClr val="00FF00"/>
                </a:solidFill>
                <a:latin typeface="Candara" panose="020E0502030303020204" pitchFamily="34" charset="0"/>
              </a:rPr>
              <a:t>2021-2022</a:t>
            </a:r>
          </a:p>
          <a:p>
            <a:pPr algn="ctr"/>
            <a:endParaRPr lang="ar-IQ" sz="3200" b="1" i="1" dirty="0">
              <a:solidFill>
                <a:srgbClr val="0000FF"/>
              </a:solidFill>
              <a:latin typeface="Candara" panose="020E0502030303020204" pitchFamily="34" charset="0"/>
            </a:endParaRPr>
          </a:p>
        </p:txBody>
      </p:sp>
      <p:sp>
        <p:nvSpPr>
          <p:cNvPr id="4" name="Date Placeholder 3"/>
          <p:cNvSpPr>
            <a:spLocks noGrp="1"/>
          </p:cNvSpPr>
          <p:nvPr>
            <p:ph type="dt" sz="half" idx="10"/>
          </p:nvPr>
        </p:nvSpPr>
        <p:spPr>
          <a:xfrm>
            <a:off x="2743200" y="4789098"/>
            <a:ext cx="5486400" cy="365125"/>
          </a:xfrm>
        </p:spPr>
        <p:txBody>
          <a:bodyPr/>
          <a:lstStyle/>
          <a:p>
            <a:r>
              <a:rPr lang="en-US" sz="3200" b="1" i="1">
                <a:solidFill>
                  <a:srgbClr val="FF0000"/>
                </a:solidFill>
                <a:latin typeface="Candara" panose="020E0502030303020204" pitchFamily="34" charset="0"/>
              </a:rPr>
              <a:t>Tuesday 5 April 2022</a:t>
            </a:r>
            <a:endParaRPr lang="en-US" sz="3200" b="1" i="1" dirty="0">
              <a:solidFill>
                <a:srgbClr val="FF0000"/>
              </a:solidFill>
              <a:latin typeface="Candara" panose="020E0502030303020204" pitchFamily="34" charset="0"/>
            </a:endParaRPr>
          </a:p>
        </p:txBody>
      </p:sp>
      <p:sp>
        <p:nvSpPr>
          <p:cNvPr id="5" name="Slide Number Placeholder 4">
            <a:extLst>
              <a:ext uri="{FF2B5EF4-FFF2-40B4-BE49-F238E27FC236}">
                <a16:creationId xmlns:a16="http://schemas.microsoft.com/office/drawing/2014/main" id="{99CB1431-0657-44E8-A756-0A65526A5031}"/>
              </a:ext>
            </a:extLst>
          </p:cNvPr>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26953" t="25312" r="25000" b="17500"/>
          <a:stretch>
            <a:fillRect/>
          </a:stretch>
        </p:blipFill>
        <p:spPr bwMode="auto">
          <a:xfrm>
            <a:off x="9677400" y="3450996"/>
            <a:ext cx="1865732" cy="1295401"/>
          </a:xfrm>
          <a:prstGeom prst="rect">
            <a:avLst/>
          </a:prstGeom>
          <a:noFill/>
          <a:ln w="57150">
            <a:solidFill>
              <a:srgbClr val="FF0000"/>
            </a:solidFill>
            <a:miter lim="800000"/>
            <a:headEnd/>
            <a:tailEnd/>
          </a:ln>
          <a:effectLst/>
        </p:spPr>
      </p:pic>
      <p:sp>
        <p:nvSpPr>
          <p:cNvPr id="4" name="مستطيل 3"/>
          <p:cNvSpPr/>
          <p:nvPr/>
        </p:nvSpPr>
        <p:spPr>
          <a:xfrm>
            <a:off x="76200" y="660975"/>
            <a:ext cx="9067800" cy="1938992"/>
          </a:xfrm>
          <a:prstGeom prst="rect">
            <a:avLst/>
          </a:prstGeom>
        </p:spPr>
        <p:txBody>
          <a:bodyPr wrap="square">
            <a:spAutoFit/>
          </a:bodyPr>
          <a:lstStyle/>
          <a:p>
            <a:pPr algn="l"/>
            <a:r>
              <a:rPr lang="en-US" sz="2400" b="1" dirty="0">
                <a:latin typeface="Candara" panose="020E0502030303020204" pitchFamily="34" charset="0"/>
              </a:rPr>
              <a:t>Liver to the stomach by the </a:t>
            </a:r>
            <a:r>
              <a:rPr lang="en-US" sz="2400" b="1" dirty="0" err="1">
                <a:solidFill>
                  <a:srgbClr val="40E838"/>
                </a:solidFill>
                <a:latin typeface="Candara" panose="020E0502030303020204" pitchFamily="34" charset="0"/>
              </a:rPr>
              <a:t>hepatogastric</a:t>
            </a:r>
            <a:r>
              <a:rPr lang="en-US" sz="2400" b="1" dirty="0">
                <a:solidFill>
                  <a:srgbClr val="40E838"/>
                </a:solidFill>
                <a:latin typeface="Candara" panose="020E0502030303020204" pitchFamily="34" charset="0"/>
              </a:rPr>
              <a:t> ligament</a:t>
            </a:r>
            <a:r>
              <a:rPr lang="en-US" sz="2400" b="1" dirty="0">
                <a:latin typeface="Candara" panose="020E0502030303020204" pitchFamily="34" charset="0"/>
              </a:rPr>
              <a:t>, the membranous portion of the lesser omentum.</a:t>
            </a:r>
          </a:p>
          <a:p>
            <a:pPr algn="l"/>
            <a:r>
              <a:rPr lang="en-US" sz="2400" b="1" dirty="0">
                <a:latin typeface="Candara" panose="020E0502030303020204" pitchFamily="34" charset="0"/>
              </a:rPr>
              <a:t>To duodenum by </a:t>
            </a:r>
            <a:r>
              <a:rPr lang="en-US" sz="2400" b="1" dirty="0">
                <a:solidFill>
                  <a:srgbClr val="40E838"/>
                </a:solidFill>
                <a:latin typeface="Candara" panose="020E0502030303020204" pitchFamily="34" charset="0"/>
              </a:rPr>
              <a:t>the </a:t>
            </a:r>
            <a:r>
              <a:rPr lang="en-US" sz="2400" b="1" dirty="0" err="1">
                <a:solidFill>
                  <a:srgbClr val="40E838"/>
                </a:solidFill>
                <a:latin typeface="Candara" panose="020E0502030303020204" pitchFamily="34" charset="0"/>
              </a:rPr>
              <a:t>hepatoduodenal</a:t>
            </a:r>
            <a:r>
              <a:rPr lang="en-US" sz="2400" b="1" dirty="0">
                <a:solidFill>
                  <a:srgbClr val="40E838"/>
                </a:solidFill>
                <a:latin typeface="Candara" panose="020E0502030303020204" pitchFamily="34" charset="0"/>
              </a:rPr>
              <a:t> ligament</a:t>
            </a:r>
            <a:r>
              <a:rPr lang="en-US" sz="2400" b="1" dirty="0">
                <a:latin typeface="Candara" panose="020E0502030303020204" pitchFamily="34" charset="0"/>
              </a:rPr>
              <a:t>, the thickened free edge of the lesser </a:t>
            </a:r>
            <a:r>
              <a:rPr lang="en-US" sz="2400" b="1" dirty="0" err="1">
                <a:latin typeface="Candara" panose="020E0502030303020204" pitchFamily="34" charset="0"/>
              </a:rPr>
              <a:t>omentum</a:t>
            </a:r>
            <a:r>
              <a:rPr lang="en-US" sz="2400" b="1" dirty="0">
                <a:latin typeface="Candara" panose="020E0502030303020204" pitchFamily="34" charset="0"/>
              </a:rPr>
              <a:t>, which conducts the portal triad: </a:t>
            </a:r>
            <a:r>
              <a:rPr lang="en-US" sz="2400" b="1" dirty="0">
                <a:solidFill>
                  <a:srgbClr val="0066FF"/>
                </a:solidFill>
                <a:latin typeface="Candara" panose="020E0502030303020204" pitchFamily="34" charset="0"/>
              </a:rPr>
              <a:t>portal vein</a:t>
            </a:r>
            <a:r>
              <a:rPr lang="en-US" sz="2400" b="1" dirty="0">
                <a:latin typeface="Candara" panose="020E0502030303020204" pitchFamily="34" charset="0"/>
              </a:rPr>
              <a:t>, </a:t>
            </a:r>
            <a:r>
              <a:rPr lang="en-US" sz="2400" b="1" dirty="0">
                <a:solidFill>
                  <a:srgbClr val="FF0000"/>
                </a:solidFill>
                <a:latin typeface="Candara" panose="020E0502030303020204" pitchFamily="34" charset="0"/>
              </a:rPr>
              <a:t>hepatic artery</a:t>
            </a:r>
            <a:r>
              <a:rPr lang="en-US" sz="2400" b="1" dirty="0">
                <a:latin typeface="Candara" panose="020E0502030303020204" pitchFamily="34" charset="0"/>
              </a:rPr>
              <a:t>, and </a:t>
            </a:r>
            <a:r>
              <a:rPr lang="en-US" sz="2400" b="1" dirty="0">
                <a:solidFill>
                  <a:srgbClr val="7030A0"/>
                </a:solidFill>
                <a:latin typeface="Candara" panose="020E0502030303020204" pitchFamily="34" charset="0"/>
              </a:rPr>
              <a:t>bile duct</a:t>
            </a:r>
          </a:p>
        </p:txBody>
      </p:sp>
      <p:sp>
        <p:nvSpPr>
          <p:cNvPr id="5" name="مستطيل 2"/>
          <p:cNvSpPr/>
          <p:nvPr/>
        </p:nvSpPr>
        <p:spPr>
          <a:xfrm>
            <a:off x="76200" y="76200"/>
            <a:ext cx="3810000" cy="584775"/>
          </a:xfrm>
          <a:prstGeom prst="rect">
            <a:avLst/>
          </a:prstGeom>
          <a:solidFill>
            <a:srgbClr val="FFFF00"/>
          </a:solidFill>
          <a:ln w="57150">
            <a:solidFill>
              <a:srgbClr val="0066FF"/>
            </a:solidFill>
          </a:ln>
        </p:spPr>
        <p:txBody>
          <a:bodyPr wrap="square">
            <a:spAutoFit/>
          </a:bodyPr>
          <a:lstStyle/>
          <a:p>
            <a:pPr algn="l"/>
            <a:r>
              <a:rPr lang="en-US" sz="3200" b="1" dirty="0">
                <a:solidFill>
                  <a:srgbClr val="FF0000"/>
                </a:solidFill>
              </a:rPr>
              <a:t>Peritoneal Ligaments</a:t>
            </a:r>
          </a:p>
        </p:txBody>
      </p:sp>
      <p:sp>
        <p:nvSpPr>
          <p:cNvPr id="6" name="Date Placeholder 5"/>
          <p:cNvSpPr>
            <a:spLocks noGrp="1"/>
          </p:cNvSpPr>
          <p:nvPr>
            <p:ph type="dt" sz="half" idx="10"/>
          </p:nvPr>
        </p:nvSpPr>
        <p:spPr>
          <a:xfrm>
            <a:off x="457200" y="6356350"/>
            <a:ext cx="2514600" cy="365125"/>
          </a:xfrm>
        </p:spPr>
        <p:txBody>
          <a:bodyPr/>
          <a:lstStyle/>
          <a:p>
            <a:r>
              <a:rPr lang="en-US" b="1">
                <a:solidFill>
                  <a:srgbClr val="FF0000"/>
                </a:solidFill>
              </a:rPr>
              <a:t>Tuesday 5 April 2022</a:t>
            </a:r>
            <a:endParaRPr lang="en-US" b="1" dirty="0">
              <a:solidFill>
                <a:srgbClr val="FF0000"/>
              </a:solidFill>
            </a:endParaRPr>
          </a:p>
        </p:txBody>
      </p:sp>
      <p:sp>
        <p:nvSpPr>
          <p:cNvPr id="8" name="Slide Number Placeholder 7"/>
          <p:cNvSpPr>
            <a:spLocks noGrp="1"/>
          </p:cNvSpPr>
          <p:nvPr>
            <p:ph type="sldNum" sz="quarter" idx="12"/>
          </p:nvPr>
        </p:nvSpPr>
        <p:spPr>
          <a:xfrm>
            <a:off x="1028700" y="5640481"/>
            <a:ext cx="381000" cy="365125"/>
          </a:xfrm>
        </p:spPr>
        <p:txBody>
          <a:bodyPr/>
          <a:lstStyle/>
          <a:p>
            <a:fld id="{B6F15528-21DE-4FAA-801E-634DDDAF4B2B}" type="slidenum">
              <a:rPr lang="en-US" b="1" smtClean="0">
                <a:solidFill>
                  <a:srgbClr val="FF0000"/>
                </a:solidFill>
              </a:rPr>
              <a:pPr/>
              <a:t>10</a:t>
            </a:fld>
            <a:endParaRPr lang="en-US" b="1">
              <a:solidFill>
                <a:srgbClr val="FF0000"/>
              </a:solidFill>
            </a:endParaRPr>
          </a:p>
        </p:txBody>
      </p:sp>
      <p:sp>
        <p:nvSpPr>
          <p:cNvPr id="9" name="Footer Placeholder 8"/>
          <p:cNvSpPr>
            <a:spLocks noGrp="1"/>
          </p:cNvSpPr>
          <p:nvPr>
            <p:ph type="ftr" sz="quarter" idx="11"/>
          </p:nvPr>
        </p:nvSpPr>
        <p:spPr>
          <a:xfrm>
            <a:off x="-228600" y="6038513"/>
            <a:ext cx="2895600" cy="365125"/>
          </a:xfrm>
        </p:spPr>
        <p:txBody>
          <a:bodyPr/>
          <a:lstStyle/>
          <a:p>
            <a:r>
              <a:rPr lang="en-US" b="1">
                <a:solidFill>
                  <a:srgbClr val="FF0000"/>
                </a:solidFill>
              </a:rPr>
              <a:t>Dr. Aiman Qais Afar</a:t>
            </a:r>
          </a:p>
        </p:txBody>
      </p:sp>
      <p:pic>
        <p:nvPicPr>
          <p:cNvPr id="2050" name="Picture 2" descr="practical 3rd week 2">
            <a:extLst>
              <a:ext uri="{FF2B5EF4-FFF2-40B4-BE49-F238E27FC236}">
                <a16:creationId xmlns:a16="http://schemas.microsoft.com/office/drawing/2014/main" id="{31DD496F-915E-446C-AA36-33BE4A574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45" y="2970039"/>
            <a:ext cx="3028171" cy="2151595"/>
          </a:xfrm>
          <a:prstGeom prst="rect">
            <a:avLst/>
          </a:prstGeom>
          <a:noFill/>
          <a:ln w="76200">
            <a:solidFill>
              <a:srgbClr val="00FF00"/>
            </a:solidFill>
          </a:ln>
          <a:extLst>
            <a:ext uri="{909E8E84-426E-40DD-AFC4-6F175D3DCCD1}">
              <a14:hiddenFill xmlns:a14="http://schemas.microsoft.com/office/drawing/2010/main">
                <a:solidFill>
                  <a:srgbClr val="FFFFFF"/>
                </a:solidFill>
              </a14:hiddenFill>
            </a:ext>
          </a:extLst>
        </p:spPr>
      </p:pic>
      <p:pic>
        <p:nvPicPr>
          <p:cNvPr id="2052" name="Picture 4" descr="Liver: Anatomy | Concise Medical Knowledge">
            <a:extLst>
              <a:ext uri="{FF2B5EF4-FFF2-40B4-BE49-F238E27FC236}">
                <a16:creationId xmlns:a16="http://schemas.microsoft.com/office/drawing/2014/main" id="{D3E059E9-4B9F-4DCB-8DD4-ECC717D18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633" y="2921002"/>
            <a:ext cx="5599138" cy="3849407"/>
          </a:xfrm>
          <a:prstGeom prst="rect">
            <a:avLst/>
          </a:prstGeom>
          <a:noFill/>
          <a:ln w="57150">
            <a:solidFill>
              <a:srgbClr val="00FF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721431"/>
            <a:ext cx="9028913" cy="2677656"/>
          </a:xfrm>
          <a:prstGeom prst="rect">
            <a:avLst/>
          </a:prstGeom>
        </p:spPr>
        <p:txBody>
          <a:bodyPr wrap="square">
            <a:spAutoFit/>
          </a:bodyPr>
          <a:lstStyle/>
          <a:p>
            <a:pPr algn="l"/>
            <a:r>
              <a:rPr lang="en-US" sz="2400" b="1" u="sng" dirty="0">
                <a:latin typeface="Candara" panose="020E0502030303020204" pitchFamily="34" charset="0"/>
              </a:rPr>
              <a:t>The stomach is connected to the</a:t>
            </a:r>
            <a:r>
              <a:rPr lang="en-US" sz="2400" b="1" dirty="0">
                <a:latin typeface="Candara" panose="020E0502030303020204" pitchFamily="34" charset="0"/>
              </a:rPr>
              <a:t>:</a:t>
            </a:r>
          </a:p>
          <a:p>
            <a:pPr algn="l" rtl="0">
              <a:buFont typeface="Wingdings" pitchFamily="2" charset="2"/>
              <a:buChar char="Ø"/>
            </a:pPr>
            <a:r>
              <a:rPr lang="en-US" sz="2400" b="1" dirty="0">
                <a:solidFill>
                  <a:srgbClr val="7030A0"/>
                </a:solidFill>
                <a:latin typeface="Candara" panose="020E0502030303020204" pitchFamily="34" charset="0"/>
              </a:rPr>
              <a:t>Inferior surface of the diaphragm </a:t>
            </a:r>
            <a:r>
              <a:rPr lang="en-US" sz="2400" b="1" dirty="0">
                <a:latin typeface="Candara" panose="020E0502030303020204" pitchFamily="34" charset="0"/>
              </a:rPr>
              <a:t>by </a:t>
            </a:r>
            <a:r>
              <a:rPr lang="en-US" sz="2400" b="1" dirty="0">
                <a:solidFill>
                  <a:srgbClr val="C00000"/>
                </a:solidFill>
                <a:latin typeface="Candara" panose="020E0502030303020204" pitchFamily="34" charset="0"/>
              </a:rPr>
              <a:t>the</a:t>
            </a:r>
            <a:r>
              <a:rPr lang="en-US" sz="2400" b="1" dirty="0">
                <a:latin typeface="Candara" panose="020E0502030303020204" pitchFamily="34" charset="0"/>
              </a:rPr>
              <a:t> </a:t>
            </a:r>
            <a:r>
              <a:rPr lang="en-US" sz="2400" b="1" dirty="0" err="1">
                <a:solidFill>
                  <a:srgbClr val="C00000"/>
                </a:solidFill>
                <a:latin typeface="Candara" panose="020E0502030303020204" pitchFamily="34" charset="0"/>
              </a:rPr>
              <a:t>gastrophrenic</a:t>
            </a:r>
            <a:r>
              <a:rPr lang="en-US" sz="2400" b="1" dirty="0">
                <a:solidFill>
                  <a:srgbClr val="C00000"/>
                </a:solidFill>
                <a:latin typeface="Candara" panose="020E0502030303020204" pitchFamily="34" charset="0"/>
              </a:rPr>
              <a:t> ligament.</a:t>
            </a:r>
          </a:p>
          <a:p>
            <a:pPr algn="l" rtl="0">
              <a:buFont typeface="Wingdings" pitchFamily="2" charset="2"/>
              <a:buChar char="Ø"/>
            </a:pPr>
            <a:r>
              <a:rPr lang="en-US" sz="2400" b="1" dirty="0">
                <a:solidFill>
                  <a:srgbClr val="7030A0"/>
                </a:solidFill>
                <a:latin typeface="Candara" panose="020E0502030303020204" pitchFamily="34" charset="0"/>
              </a:rPr>
              <a:t>Spleen</a:t>
            </a:r>
            <a:r>
              <a:rPr lang="en-US" sz="2400" b="1" dirty="0">
                <a:latin typeface="Candara" panose="020E0502030303020204" pitchFamily="34" charset="0"/>
              </a:rPr>
              <a:t> by </a:t>
            </a:r>
            <a:r>
              <a:rPr lang="en-US" sz="2400" b="1" dirty="0">
                <a:solidFill>
                  <a:srgbClr val="C00000"/>
                </a:solidFill>
                <a:latin typeface="Candara" panose="020E0502030303020204" pitchFamily="34" charset="0"/>
              </a:rPr>
              <a:t>the gastrosplenic ligament</a:t>
            </a:r>
            <a:r>
              <a:rPr lang="en-US" sz="2400" b="1" dirty="0">
                <a:solidFill>
                  <a:srgbClr val="40E838"/>
                </a:solidFill>
                <a:latin typeface="Candara" panose="020E0502030303020204" pitchFamily="34" charset="0"/>
              </a:rPr>
              <a:t>, </a:t>
            </a:r>
            <a:r>
              <a:rPr lang="en-US" sz="2400" b="1" dirty="0">
                <a:latin typeface="Candara" panose="020E0502030303020204" pitchFamily="34" charset="0"/>
              </a:rPr>
              <a:t>which reflects to the hilum of the spleen.</a:t>
            </a:r>
          </a:p>
          <a:p>
            <a:pPr algn="l" rtl="0">
              <a:buFont typeface="Wingdings" pitchFamily="2" charset="2"/>
              <a:buChar char="Ø"/>
            </a:pPr>
            <a:r>
              <a:rPr lang="en-US" sz="2400" b="1" dirty="0">
                <a:solidFill>
                  <a:srgbClr val="7030A0"/>
                </a:solidFill>
                <a:latin typeface="Candara" panose="020E0502030303020204" pitchFamily="34" charset="0"/>
              </a:rPr>
              <a:t>Transverse colon </a:t>
            </a:r>
            <a:r>
              <a:rPr lang="en-US" sz="2400" b="1" dirty="0">
                <a:latin typeface="Candara" panose="020E0502030303020204" pitchFamily="34" charset="0"/>
              </a:rPr>
              <a:t>by </a:t>
            </a:r>
            <a:r>
              <a:rPr lang="en-US" sz="2400" b="1" dirty="0">
                <a:solidFill>
                  <a:srgbClr val="C00000"/>
                </a:solidFill>
                <a:latin typeface="Candara" panose="020E0502030303020204" pitchFamily="34" charset="0"/>
              </a:rPr>
              <a:t>the </a:t>
            </a:r>
            <a:r>
              <a:rPr lang="en-US" sz="2400" b="1" dirty="0" err="1">
                <a:solidFill>
                  <a:srgbClr val="C00000"/>
                </a:solidFill>
                <a:latin typeface="Candara" panose="020E0502030303020204" pitchFamily="34" charset="0"/>
              </a:rPr>
              <a:t>gastrocolic</a:t>
            </a:r>
            <a:r>
              <a:rPr lang="en-US" sz="2400" b="1" dirty="0">
                <a:solidFill>
                  <a:srgbClr val="C00000"/>
                </a:solidFill>
                <a:latin typeface="Candara" panose="020E0502030303020204" pitchFamily="34" charset="0"/>
              </a:rPr>
              <a:t> ligament</a:t>
            </a:r>
            <a:r>
              <a:rPr lang="en-US" sz="2400" b="1" dirty="0">
                <a:solidFill>
                  <a:srgbClr val="40E838"/>
                </a:solidFill>
                <a:latin typeface="Candara" panose="020E0502030303020204" pitchFamily="34" charset="0"/>
              </a:rPr>
              <a:t>,</a:t>
            </a:r>
            <a:r>
              <a:rPr lang="en-US" sz="2400" b="1" dirty="0">
                <a:latin typeface="Candara" panose="020E0502030303020204" pitchFamily="34" charset="0"/>
              </a:rPr>
              <a:t> the apron-like part of the </a:t>
            </a:r>
            <a:r>
              <a:rPr lang="en-US" sz="2400" b="1" dirty="0">
                <a:solidFill>
                  <a:srgbClr val="FF0000"/>
                </a:solidFill>
                <a:latin typeface="Candara" panose="020E0502030303020204" pitchFamily="34" charset="0"/>
              </a:rPr>
              <a:t>greater </a:t>
            </a:r>
            <a:r>
              <a:rPr lang="en-US" sz="2400" b="1" dirty="0" err="1">
                <a:solidFill>
                  <a:srgbClr val="FF0000"/>
                </a:solidFill>
                <a:latin typeface="Candara" panose="020E0502030303020204" pitchFamily="34" charset="0"/>
              </a:rPr>
              <a:t>omentum</a:t>
            </a:r>
            <a:r>
              <a:rPr lang="en-US" sz="2400" b="1" dirty="0">
                <a:solidFill>
                  <a:srgbClr val="FF0000"/>
                </a:solidFill>
                <a:latin typeface="Candara" panose="020E0502030303020204" pitchFamily="34" charset="0"/>
              </a:rPr>
              <a:t>, </a:t>
            </a:r>
            <a:r>
              <a:rPr lang="en-US" sz="2400" b="1" dirty="0">
                <a:latin typeface="Candara" panose="020E0502030303020204" pitchFamily="34" charset="0"/>
              </a:rPr>
              <a:t>which descends from the greater curvature, turns under, and then ascends to the transverse colon.</a:t>
            </a:r>
          </a:p>
        </p:txBody>
      </p:sp>
      <p:sp>
        <p:nvSpPr>
          <p:cNvPr id="5" name="مستطيل 2"/>
          <p:cNvSpPr/>
          <p:nvPr/>
        </p:nvSpPr>
        <p:spPr>
          <a:xfrm>
            <a:off x="96799" y="115669"/>
            <a:ext cx="4246601" cy="646331"/>
          </a:xfrm>
          <a:prstGeom prst="rect">
            <a:avLst/>
          </a:prstGeom>
          <a:solidFill>
            <a:srgbClr val="FFFF00"/>
          </a:solidFill>
          <a:ln w="57150">
            <a:solidFill>
              <a:srgbClr val="0066FF"/>
            </a:solidFill>
          </a:ln>
        </p:spPr>
        <p:txBody>
          <a:bodyPr wrap="square">
            <a:spAutoFit/>
          </a:bodyPr>
          <a:lstStyle/>
          <a:p>
            <a:pPr algn="l"/>
            <a:r>
              <a:rPr lang="en-US" sz="3600" b="1" dirty="0">
                <a:solidFill>
                  <a:srgbClr val="FF0000"/>
                </a:solidFill>
              </a:rPr>
              <a:t>Peritoneal Ligaments</a:t>
            </a:r>
          </a:p>
        </p:txBody>
      </p:sp>
      <p:sp>
        <p:nvSpPr>
          <p:cNvPr id="6" name="Date Placeholder 5"/>
          <p:cNvSpPr>
            <a:spLocks noGrp="1"/>
          </p:cNvSpPr>
          <p:nvPr>
            <p:ph type="dt" sz="half" idx="10"/>
          </p:nvPr>
        </p:nvSpPr>
        <p:spPr>
          <a:xfrm>
            <a:off x="5715000" y="438834"/>
            <a:ext cx="2438400" cy="365125"/>
          </a:xfrm>
        </p:spPr>
        <p:txBody>
          <a:bodyPr/>
          <a:lstStyle/>
          <a:p>
            <a:r>
              <a:rPr lang="en-US" b="1" dirty="0">
                <a:solidFill>
                  <a:srgbClr val="FF0000"/>
                </a:solidFill>
              </a:rPr>
              <a:t>Tuesday 5 April 2022</a:t>
            </a:r>
          </a:p>
        </p:txBody>
      </p:sp>
      <p:sp>
        <p:nvSpPr>
          <p:cNvPr id="8" name="Slide Number Placeholder 7"/>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FF0000"/>
                </a:solidFill>
              </a:rPr>
              <a:pPr/>
              <a:t>11</a:t>
            </a:fld>
            <a:endParaRPr lang="en-US" b="1">
              <a:solidFill>
                <a:srgbClr val="FF0000"/>
              </a:solidFill>
            </a:endParaRPr>
          </a:p>
        </p:txBody>
      </p:sp>
      <p:sp>
        <p:nvSpPr>
          <p:cNvPr id="9" name="Footer Placeholder 8"/>
          <p:cNvSpPr>
            <a:spLocks noGrp="1"/>
          </p:cNvSpPr>
          <p:nvPr>
            <p:ph type="ftr" sz="quarter" idx="11"/>
          </p:nvPr>
        </p:nvSpPr>
        <p:spPr>
          <a:xfrm>
            <a:off x="5047856" y="256271"/>
            <a:ext cx="2895600" cy="365125"/>
          </a:xfrm>
        </p:spPr>
        <p:txBody>
          <a:bodyPr/>
          <a:lstStyle/>
          <a:p>
            <a:r>
              <a:rPr lang="en-US" b="1">
                <a:solidFill>
                  <a:srgbClr val="FF0000"/>
                </a:solidFill>
              </a:rPr>
              <a:t>Dr. Aiman Qais Afar</a:t>
            </a:r>
          </a:p>
        </p:txBody>
      </p:sp>
      <p:pic>
        <p:nvPicPr>
          <p:cNvPr id="10" name="صورة 3" descr="peritoneum.JPG">
            <a:extLst>
              <a:ext uri="{FF2B5EF4-FFF2-40B4-BE49-F238E27FC236}">
                <a16:creationId xmlns:a16="http://schemas.microsoft.com/office/drawing/2014/main" id="{292FCF1B-D10F-4A6F-861D-0F84D1FB1B14}"/>
              </a:ext>
            </a:extLst>
          </p:cNvPr>
          <p:cNvPicPr>
            <a:picLocks noChangeAspect="1"/>
          </p:cNvPicPr>
          <p:nvPr/>
        </p:nvPicPr>
        <p:blipFill>
          <a:blip r:embed="rId2" cstate="print"/>
          <a:stretch>
            <a:fillRect/>
          </a:stretch>
        </p:blipFill>
        <p:spPr>
          <a:xfrm>
            <a:off x="1085456" y="3422654"/>
            <a:ext cx="6858000" cy="3275984"/>
          </a:xfrm>
          <a:prstGeom prst="rect">
            <a:avLst/>
          </a:prstGeom>
          <a:ln w="57150">
            <a:solidFill>
              <a:srgbClr val="FF0000"/>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39021" y="5105400"/>
            <a:ext cx="8824004" cy="1200329"/>
          </a:xfrm>
          <a:prstGeom prst="rect">
            <a:avLst/>
          </a:prstGeom>
        </p:spPr>
        <p:txBody>
          <a:bodyPr wrap="square">
            <a:spAutoFit/>
          </a:bodyPr>
          <a:lstStyle/>
          <a:p>
            <a:pPr algn="l"/>
            <a:r>
              <a:rPr lang="en-US" sz="2400" b="1" dirty="0">
                <a:solidFill>
                  <a:srgbClr val="FF0000"/>
                </a:solidFill>
                <a:latin typeface="Candara" panose="020E0502030303020204" pitchFamily="34" charset="0"/>
              </a:rPr>
              <a:t>An </a:t>
            </a:r>
            <a:r>
              <a:rPr lang="en-US" sz="2400" b="1" dirty="0" err="1">
                <a:solidFill>
                  <a:srgbClr val="FF0000"/>
                </a:solidFill>
                <a:latin typeface="Candara" panose="020E0502030303020204" pitchFamily="34" charset="0"/>
              </a:rPr>
              <a:t>omentum</a:t>
            </a:r>
            <a:r>
              <a:rPr lang="en-US" sz="2400" b="1" dirty="0">
                <a:solidFill>
                  <a:srgbClr val="FF0000"/>
                </a:solidFill>
                <a:latin typeface="Candara" panose="020E0502030303020204" pitchFamily="34" charset="0"/>
              </a:rPr>
              <a:t> </a:t>
            </a:r>
            <a:r>
              <a:rPr lang="en-US" sz="2400" b="1" dirty="0">
                <a:latin typeface="Candara" panose="020E0502030303020204" pitchFamily="34" charset="0"/>
              </a:rPr>
              <a:t>is a double-layered extension or fold of peritoneum that passes from the stomach and proximal part of the duodenum to adjacent organs in the abdominal cavity.</a:t>
            </a:r>
          </a:p>
        </p:txBody>
      </p:sp>
      <p:sp>
        <p:nvSpPr>
          <p:cNvPr id="4" name="مستطيل 3"/>
          <p:cNvSpPr/>
          <p:nvPr/>
        </p:nvSpPr>
        <p:spPr>
          <a:xfrm>
            <a:off x="139021" y="115669"/>
            <a:ext cx="1765979" cy="646331"/>
          </a:xfrm>
          <a:prstGeom prst="rect">
            <a:avLst/>
          </a:prstGeom>
          <a:blipFill>
            <a:blip r:embed="rId2" cstate="print"/>
            <a:tile tx="0" ty="0" sx="100000" sy="100000" flip="none" algn="tl"/>
          </a:blipFill>
          <a:ln w="57150">
            <a:solidFill>
              <a:schemeClr val="tx1"/>
            </a:solidFill>
          </a:ln>
        </p:spPr>
        <p:txBody>
          <a:bodyPr wrap="square">
            <a:spAutoFit/>
          </a:bodyPr>
          <a:lstStyle/>
          <a:p>
            <a:pPr algn="l"/>
            <a:r>
              <a:rPr lang="en-US" sz="3600" b="1" dirty="0">
                <a:solidFill>
                  <a:srgbClr val="FF0000"/>
                </a:solidFill>
              </a:rPr>
              <a:t>Omenta</a:t>
            </a:r>
            <a:endParaRPr lang="ar-IQ" sz="3600" b="1" dirty="0">
              <a:solidFill>
                <a:srgbClr val="FF0000"/>
              </a:solidFill>
            </a:endParaRPr>
          </a:p>
        </p:txBody>
      </p:sp>
      <p:pic>
        <p:nvPicPr>
          <p:cNvPr id="4098" name="Picture 2"/>
          <p:cNvPicPr>
            <a:picLocks noChangeAspect="1" noChangeArrowheads="1"/>
          </p:cNvPicPr>
          <p:nvPr/>
        </p:nvPicPr>
        <p:blipFill>
          <a:blip r:embed="rId3" cstate="print"/>
          <a:srcRect l="27539" t="12187" r="25000" b="44688"/>
          <a:stretch>
            <a:fillRect/>
          </a:stretch>
        </p:blipFill>
        <p:spPr bwMode="auto">
          <a:xfrm flipH="1">
            <a:off x="-2720030" y="2819400"/>
            <a:ext cx="1969632" cy="1118563"/>
          </a:xfrm>
          <a:prstGeom prst="rect">
            <a:avLst/>
          </a:prstGeom>
          <a:noFill/>
          <a:ln w="57150">
            <a:solidFill>
              <a:srgbClr val="FF0000"/>
            </a:solidFill>
            <a:miter lim="800000"/>
            <a:headEnd/>
            <a:tailEnd/>
          </a:ln>
          <a:effectLst/>
        </p:spPr>
      </p:pic>
      <p:sp>
        <p:nvSpPr>
          <p:cNvPr id="5" name="Date Placeholder 4"/>
          <p:cNvSpPr>
            <a:spLocks noGrp="1"/>
          </p:cNvSpPr>
          <p:nvPr>
            <p:ph type="dt" sz="half" idx="10"/>
          </p:nvPr>
        </p:nvSpPr>
        <p:spPr>
          <a:xfrm>
            <a:off x="457200" y="6356350"/>
            <a:ext cx="2362200" cy="365125"/>
          </a:xfrm>
        </p:spPr>
        <p:txBody>
          <a:bodyPr/>
          <a:lstStyle/>
          <a:p>
            <a:r>
              <a:rPr lang="en-US" b="1">
                <a:solidFill>
                  <a:srgbClr val="FF0000"/>
                </a:solidFill>
              </a:rPr>
              <a:t>Tuesday 5 April 2022</a:t>
            </a:r>
            <a:endParaRPr lang="en-US" b="1" dirty="0">
              <a:solidFill>
                <a:srgbClr val="FF0000"/>
              </a:solidFill>
            </a:endParaRPr>
          </a:p>
        </p:txBody>
      </p:sp>
      <p:sp>
        <p:nvSpPr>
          <p:cNvPr id="7" name="Slide Number Placeholder 6"/>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FF0000"/>
                </a:solidFill>
              </a:rPr>
              <a:pPr/>
              <a:t>12</a:t>
            </a:fld>
            <a:endParaRPr lang="en-US" b="1">
              <a:solidFill>
                <a:srgbClr val="FF0000"/>
              </a:solidFill>
            </a:endParaRPr>
          </a:p>
        </p:txBody>
      </p:sp>
      <p:sp>
        <p:nvSpPr>
          <p:cNvPr id="8" name="Footer Placeholder 7"/>
          <p:cNvSpPr>
            <a:spLocks noGrp="1"/>
          </p:cNvSpPr>
          <p:nvPr>
            <p:ph type="ftr" sz="quarter" idx="11"/>
          </p:nvPr>
        </p:nvSpPr>
        <p:spPr/>
        <p:txBody>
          <a:bodyPr/>
          <a:lstStyle/>
          <a:p>
            <a:r>
              <a:rPr lang="en-US" b="1">
                <a:solidFill>
                  <a:srgbClr val="FF0000"/>
                </a:solidFill>
              </a:rPr>
              <a:t>Dr. Aiman Qais Afar</a:t>
            </a:r>
          </a:p>
        </p:txBody>
      </p:sp>
      <p:pic>
        <p:nvPicPr>
          <p:cNvPr id="3" name="Picture 2">
            <a:extLst>
              <a:ext uri="{FF2B5EF4-FFF2-40B4-BE49-F238E27FC236}">
                <a16:creationId xmlns:a16="http://schemas.microsoft.com/office/drawing/2014/main" id="{D3F650D9-7E10-467A-847C-4E7CA312BF53}"/>
              </a:ext>
            </a:extLst>
          </p:cNvPr>
          <p:cNvPicPr>
            <a:picLocks noChangeAspect="1"/>
          </p:cNvPicPr>
          <p:nvPr/>
        </p:nvPicPr>
        <p:blipFill>
          <a:blip r:embed="rId4"/>
          <a:stretch>
            <a:fillRect/>
          </a:stretch>
        </p:blipFill>
        <p:spPr>
          <a:xfrm>
            <a:off x="4572000" y="898801"/>
            <a:ext cx="4391025" cy="4074871"/>
          </a:xfrm>
          <a:prstGeom prst="rect">
            <a:avLst/>
          </a:prstGeom>
          <a:ln w="76200">
            <a:solidFill>
              <a:srgbClr val="00FF00"/>
            </a:solidFill>
          </a:ln>
        </p:spPr>
      </p:pic>
      <p:pic>
        <p:nvPicPr>
          <p:cNvPr id="6" name="Picture 5">
            <a:extLst>
              <a:ext uri="{FF2B5EF4-FFF2-40B4-BE49-F238E27FC236}">
                <a16:creationId xmlns:a16="http://schemas.microsoft.com/office/drawing/2014/main" id="{2611423F-6902-46BC-9547-2521A72DE5BF}"/>
              </a:ext>
            </a:extLst>
          </p:cNvPr>
          <p:cNvPicPr>
            <a:picLocks noChangeAspect="1"/>
          </p:cNvPicPr>
          <p:nvPr/>
        </p:nvPicPr>
        <p:blipFill>
          <a:blip r:embed="rId5"/>
          <a:stretch>
            <a:fillRect/>
          </a:stretch>
        </p:blipFill>
        <p:spPr>
          <a:xfrm>
            <a:off x="175792" y="1066800"/>
            <a:ext cx="4203706" cy="3902417"/>
          </a:xfrm>
          <a:prstGeom prst="rect">
            <a:avLst/>
          </a:prstGeom>
          <a:ln w="76200">
            <a:solidFill>
              <a:srgbClr val="00FF00"/>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43081" y="762000"/>
            <a:ext cx="8848519" cy="1200329"/>
          </a:xfrm>
          <a:prstGeom prst="rect">
            <a:avLst/>
          </a:prstGeom>
        </p:spPr>
        <p:txBody>
          <a:bodyPr wrap="square">
            <a:spAutoFit/>
          </a:bodyPr>
          <a:lstStyle/>
          <a:p>
            <a:pPr algn="l"/>
            <a:r>
              <a:rPr lang="en-US" sz="2400" b="1" dirty="0">
                <a:latin typeface="Candara" panose="020E0502030303020204" pitchFamily="34" charset="0"/>
              </a:rPr>
              <a:t>is a prominent, </a:t>
            </a:r>
            <a:r>
              <a:rPr lang="en-US" sz="2400" b="1" dirty="0">
                <a:solidFill>
                  <a:srgbClr val="0000FF"/>
                </a:solidFill>
                <a:latin typeface="Candara" panose="020E0502030303020204" pitchFamily="34" charset="0"/>
              </a:rPr>
              <a:t>four-layered peritoneal fold </a:t>
            </a:r>
            <a:r>
              <a:rPr lang="en-US" sz="2400" b="1" dirty="0">
                <a:latin typeface="Candara" panose="020E0502030303020204" pitchFamily="34" charset="0"/>
              </a:rPr>
              <a:t>that hangs down like an apron from the </a:t>
            </a:r>
            <a:r>
              <a:rPr lang="en-US" sz="2400" b="1" dirty="0">
                <a:solidFill>
                  <a:schemeClr val="accent2">
                    <a:lumMod val="75000"/>
                  </a:schemeClr>
                </a:solidFill>
                <a:latin typeface="Candara" panose="020E0502030303020204" pitchFamily="34" charset="0"/>
              </a:rPr>
              <a:t>greater curvature of the stomach </a:t>
            </a:r>
            <a:r>
              <a:rPr lang="en-US" sz="2400" b="1" dirty="0">
                <a:latin typeface="Candara" panose="020E0502030303020204" pitchFamily="34" charset="0"/>
              </a:rPr>
              <a:t>and the </a:t>
            </a:r>
            <a:r>
              <a:rPr lang="en-US" sz="2400" b="1" dirty="0">
                <a:solidFill>
                  <a:schemeClr val="accent2">
                    <a:lumMod val="75000"/>
                  </a:schemeClr>
                </a:solidFill>
                <a:latin typeface="Candara" panose="020E0502030303020204" pitchFamily="34" charset="0"/>
              </a:rPr>
              <a:t>proximal part of the duodenum. </a:t>
            </a:r>
            <a:endParaRPr lang="en-US" sz="2400" b="1" dirty="0">
              <a:latin typeface="Candara" panose="020E0502030303020204" pitchFamily="34" charset="0"/>
            </a:endParaRPr>
          </a:p>
        </p:txBody>
      </p:sp>
      <p:pic>
        <p:nvPicPr>
          <p:cNvPr id="5122" name="Picture 2"/>
          <p:cNvPicPr>
            <a:picLocks noChangeAspect="1" noChangeArrowheads="1"/>
          </p:cNvPicPr>
          <p:nvPr/>
        </p:nvPicPr>
        <p:blipFill>
          <a:blip r:embed="rId2" cstate="print"/>
          <a:srcRect l="27539" t="39375" r="42927" b="31562"/>
          <a:stretch>
            <a:fillRect/>
          </a:stretch>
        </p:blipFill>
        <p:spPr bwMode="auto">
          <a:xfrm>
            <a:off x="120648" y="4826494"/>
            <a:ext cx="2616983" cy="1609504"/>
          </a:xfrm>
          <a:prstGeom prst="rect">
            <a:avLst/>
          </a:prstGeom>
          <a:noFill/>
          <a:ln w="57150">
            <a:solidFill>
              <a:srgbClr val="FF0000"/>
            </a:solidFill>
            <a:miter lim="800000"/>
            <a:headEnd/>
            <a:tailEnd/>
          </a:ln>
          <a:effectLst/>
        </p:spPr>
      </p:pic>
      <p:sp>
        <p:nvSpPr>
          <p:cNvPr id="5" name="مستطيل 3"/>
          <p:cNvSpPr/>
          <p:nvPr/>
        </p:nvSpPr>
        <p:spPr>
          <a:xfrm>
            <a:off x="152400" y="115669"/>
            <a:ext cx="1842179" cy="646331"/>
          </a:xfrm>
          <a:prstGeom prst="rect">
            <a:avLst/>
          </a:prstGeom>
          <a:blipFill>
            <a:blip r:embed="rId3" cstate="print"/>
            <a:tile tx="0" ty="0" sx="100000" sy="100000" flip="none" algn="tl"/>
          </a:blipFill>
          <a:ln w="57150">
            <a:solidFill>
              <a:schemeClr val="tx1"/>
            </a:solidFill>
          </a:ln>
        </p:spPr>
        <p:txBody>
          <a:bodyPr wrap="square">
            <a:spAutoFit/>
          </a:bodyPr>
          <a:lstStyle/>
          <a:p>
            <a:pPr algn="l"/>
            <a:r>
              <a:rPr lang="en-US" sz="3600" b="1" dirty="0">
                <a:solidFill>
                  <a:srgbClr val="FF0000"/>
                </a:solidFill>
              </a:rPr>
              <a:t>Omenta</a:t>
            </a:r>
            <a:endParaRPr lang="ar-IQ" sz="3600" b="1" dirty="0">
              <a:solidFill>
                <a:srgbClr val="FF0000"/>
              </a:solidFill>
            </a:endParaRPr>
          </a:p>
        </p:txBody>
      </p:sp>
      <p:sp>
        <p:nvSpPr>
          <p:cNvPr id="6" name="مستطيل 3"/>
          <p:cNvSpPr/>
          <p:nvPr/>
        </p:nvSpPr>
        <p:spPr>
          <a:xfrm>
            <a:off x="2209800" y="177225"/>
            <a:ext cx="3997056" cy="584775"/>
          </a:xfrm>
          <a:prstGeom prst="rect">
            <a:avLst/>
          </a:prstGeom>
          <a:solidFill>
            <a:schemeClr val="accent5">
              <a:lumMod val="60000"/>
              <a:lumOff val="40000"/>
            </a:schemeClr>
          </a:solidFill>
          <a:ln w="57150">
            <a:solidFill>
              <a:schemeClr val="tx1"/>
            </a:solidFill>
          </a:ln>
        </p:spPr>
        <p:txBody>
          <a:bodyPr wrap="none">
            <a:spAutoFit/>
          </a:bodyPr>
          <a:lstStyle/>
          <a:p>
            <a:r>
              <a:rPr lang="en-US" sz="3200" b="1" dirty="0">
                <a:solidFill>
                  <a:srgbClr val="FF0000"/>
                </a:solidFill>
              </a:rPr>
              <a:t>The greater omentum </a:t>
            </a:r>
            <a:endParaRPr lang="ar-IQ" sz="3200" dirty="0"/>
          </a:p>
        </p:txBody>
      </p:sp>
      <p:sp>
        <p:nvSpPr>
          <p:cNvPr id="7" name="Date Placeholder 6"/>
          <p:cNvSpPr>
            <a:spLocks noGrp="1"/>
          </p:cNvSpPr>
          <p:nvPr>
            <p:ph type="dt" sz="half" idx="10"/>
          </p:nvPr>
        </p:nvSpPr>
        <p:spPr>
          <a:xfrm>
            <a:off x="6781800" y="256271"/>
            <a:ext cx="2285998" cy="365125"/>
          </a:xfrm>
        </p:spPr>
        <p:txBody>
          <a:bodyPr/>
          <a:lstStyle/>
          <a:p>
            <a:r>
              <a:rPr lang="en-US" b="1">
                <a:solidFill>
                  <a:srgbClr val="FF0000"/>
                </a:solidFill>
              </a:rPr>
              <a:t>Tuesday 5 April 2022</a:t>
            </a:r>
            <a:endParaRPr lang="en-US" b="1" dirty="0">
              <a:solidFill>
                <a:srgbClr val="FF0000"/>
              </a:solidFill>
            </a:endParaRPr>
          </a:p>
        </p:txBody>
      </p:sp>
      <p:pic>
        <p:nvPicPr>
          <p:cNvPr id="10" name="Picture 2"/>
          <p:cNvPicPr>
            <a:picLocks noChangeAspect="1" noChangeArrowheads="1"/>
          </p:cNvPicPr>
          <p:nvPr/>
        </p:nvPicPr>
        <p:blipFill>
          <a:blip r:embed="rId4" cstate="print"/>
          <a:srcRect l="26953" t="25312" r="25000" b="17500"/>
          <a:stretch>
            <a:fillRect/>
          </a:stretch>
        </p:blipFill>
        <p:spPr bwMode="auto">
          <a:xfrm>
            <a:off x="10214242" y="4167573"/>
            <a:ext cx="929268" cy="762000"/>
          </a:xfrm>
          <a:prstGeom prst="rect">
            <a:avLst/>
          </a:prstGeom>
          <a:noFill/>
          <a:ln w="57150">
            <a:solidFill>
              <a:srgbClr val="FF0000"/>
            </a:solidFill>
            <a:miter lim="800000"/>
            <a:headEnd/>
            <a:tailEnd/>
          </a:ln>
          <a:effectLst/>
        </p:spPr>
      </p:pic>
      <p:sp>
        <p:nvSpPr>
          <p:cNvPr id="9" name="Slide Number Placeholder 8"/>
          <p:cNvSpPr>
            <a:spLocks noGrp="1"/>
          </p:cNvSpPr>
          <p:nvPr>
            <p:ph type="sldNum" sz="quarter" idx="12"/>
          </p:nvPr>
        </p:nvSpPr>
        <p:spPr>
          <a:xfrm>
            <a:off x="8452523" y="218422"/>
            <a:ext cx="457200" cy="365125"/>
          </a:xfrm>
        </p:spPr>
        <p:txBody>
          <a:bodyPr/>
          <a:lstStyle/>
          <a:p>
            <a:fld id="{B6F15528-21DE-4FAA-801E-634DDDAF4B2B}" type="slidenum">
              <a:rPr lang="en-US" b="1" smtClean="0">
                <a:solidFill>
                  <a:srgbClr val="FF0000"/>
                </a:solidFill>
              </a:rPr>
              <a:pPr/>
              <a:t>13</a:t>
            </a:fld>
            <a:endParaRPr lang="en-US" b="1" dirty="0">
              <a:solidFill>
                <a:srgbClr val="FF0000"/>
              </a:solidFill>
            </a:endParaRPr>
          </a:p>
        </p:txBody>
      </p:sp>
      <p:sp>
        <p:nvSpPr>
          <p:cNvPr id="11" name="Footer Placeholder 10"/>
          <p:cNvSpPr>
            <a:spLocks noGrp="1"/>
          </p:cNvSpPr>
          <p:nvPr>
            <p:ph type="ftr" sz="quarter" idx="11"/>
          </p:nvPr>
        </p:nvSpPr>
        <p:spPr>
          <a:xfrm rot="10800000" flipV="1">
            <a:off x="6096000" y="110086"/>
            <a:ext cx="2895600" cy="292369"/>
          </a:xfrm>
        </p:spPr>
        <p:txBody>
          <a:bodyPr/>
          <a:lstStyle/>
          <a:p>
            <a:r>
              <a:rPr lang="en-US" b="1">
                <a:solidFill>
                  <a:srgbClr val="FF0000"/>
                </a:solidFill>
              </a:rPr>
              <a:t>Dr. Aiman Qais Afar</a:t>
            </a:r>
            <a:endParaRPr lang="en-US" b="1" dirty="0">
              <a:solidFill>
                <a:srgbClr val="FF0000"/>
              </a:solidFill>
            </a:endParaRPr>
          </a:p>
        </p:txBody>
      </p:sp>
      <p:pic>
        <p:nvPicPr>
          <p:cNvPr id="4" name="Picture 3">
            <a:extLst>
              <a:ext uri="{FF2B5EF4-FFF2-40B4-BE49-F238E27FC236}">
                <a16:creationId xmlns:a16="http://schemas.microsoft.com/office/drawing/2014/main" id="{46F42D27-8B4C-481A-A0B9-3ECA889C7C3E}"/>
              </a:ext>
            </a:extLst>
          </p:cNvPr>
          <p:cNvPicPr>
            <a:picLocks noChangeAspect="1"/>
          </p:cNvPicPr>
          <p:nvPr/>
        </p:nvPicPr>
        <p:blipFill rotWithShape="1">
          <a:blip r:embed="rId5"/>
          <a:srcRect l="29915" t="17408" r="29151" b="27777"/>
          <a:stretch/>
        </p:blipFill>
        <p:spPr>
          <a:xfrm>
            <a:off x="3007898" y="2244676"/>
            <a:ext cx="5978229" cy="4503239"/>
          </a:xfrm>
          <a:prstGeom prst="rect">
            <a:avLst/>
          </a:prstGeom>
          <a:ln w="76200">
            <a:solidFill>
              <a:srgbClr val="00FF00"/>
            </a:solidFill>
          </a:ln>
        </p:spPr>
      </p:pic>
      <p:sp>
        <p:nvSpPr>
          <p:cNvPr id="13" name="TextBox 12">
            <a:extLst>
              <a:ext uri="{FF2B5EF4-FFF2-40B4-BE49-F238E27FC236}">
                <a16:creationId xmlns:a16="http://schemas.microsoft.com/office/drawing/2014/main" id="{61CE161A-0F16-44C6-8BDE-756963236DB8}"/>
              </a:ext>
            </a:extLst>
          </p:cNvPr>
          <p:cNvSpPr txBox="1"/>
          <p:nvPr/>
        </p:nvSpPr>
        <p:spPr>
          <a:xfrm>
            <a:off x="93655" y="2240249"/>
            <a:ext cx="2868038" cy="2308324"/>
          </a:xfrm>
          <a:prstGeom prst="rect">
            <a:avLst/>
          </a:prstGeom>
          <a:noFill/>
        </p:spPr>
        <p:txBody>
          <a:bodyPr wrap="square">
            <a:spAutoFit/>
          </a:bodyPr>
          <a:lstStyle/>
          <a:p>
            <a:r>
              <a:rPr lang="en-US" sz="2400" b="1" dirty="0">
                <a:latin typeface="Candara" panose="020E0502030303020204" pitchFamily="34" charset="0"/>
              </a:rPr>
              <a:t>After descending, it folds back and attaches to the </a:t>
            </a:r>
            <a:r>
              <a:rPr lang="en-US" sz="2400" b="1" dirty="0">
                <a:solidFill>
                  <a:srgbClr val="00FF00"/>
                </a:solidFill>
                <a:latin typeface="Candara" panose="020E0502030303020204" pitchFamily="34" charset="0"/>
              </a:rPr>
              <a:t>anterior surface of the transverse colon</a:t>
            </a:r>
            <a:r>
              <a:rPr lang="en-US" sz="2400" b="1" dirty="0">
                <a:solidFill>
                  <a:schemeClr val="accent6">
                    <a:lumMod val="75000"/>
                  </a:schemeClr>
                </a:solidFill>
                <a:latin typeface="Candara" panose="020E0502030303020204" pitchFamily="34" charset="0"/>
              </a:rPr>
              <a:t> </a:t>
            </a:r>
            <a:r>
              <a:rPr lang="en-US" sz="2400" b="1" dirty="0">
                <a:latin typeface="Candara" panose="020E0502030303020204" pitchFamily="34" charset="0"/>
              </a:rPr>
              <a:t>and its mesentery.</a:t>
            </a:r>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31641" t="28125" r="25000" b="31562"/>
          <a:stretch>
            <a:fillRect/>
          </a:stretch>
        </p:blipFill>
        <p:spPr bwMode="auto">
          <a:xfrm>
            <a:off x="1371600" y="1563161"/>
            <a:ext cx="5964775" cy="3466039"/>
          </a:xfrm>
          <a:prstGeom prst="rect">
            <a:avLst/>
          </a:prstGeom>
          <a:noFill/>
          <a:ln w="57150">
            <a:solidFill>
              <a:srgbClr val="FF0000"/>
            </a:solidFill>
            <a:miter lim="800000"/>
            <a:headEnd/>
            <a:tailEnd/>
          </a:ln>
          <a:effectLst/>
        </p:spPr>
      </p:pic>
      <p:sp>
        <p:nvSpPr>
          <p:cNvPr id="4" name="مستطيل 3"/>
          <p:cNvSpPr/>
          <p:nvPr/>
        </p:nvSpPr>
        <p:spPr>
          <a:xfrm>
            <a:off x="76200" y="838200"/>
            <a:ext cx="3997056" cy="584775"/>
          </a:xfrm>
          <a:prstGeom prst="rect">
            <a:avLst/>
          </a:prstGeom>
          <a:solidFill>
            <a:schemeClr val="accent1">
              <a:lumMod val="20000"/>
              <a:lumOff val="80000"/>
            </a:schemeClr>
          </a:solidFill>
          <a:ln w="57150">
            <a:solidFill>
              <a:schemeClr val="tx1"/>
            </a:solidFill>
          </a:ln>
        </p:spPr>
        <p:txBody>
          <a:bodyPr wrap="none">
            <a:spAutoFit/>
          </a:bodyPr>
          <a:lstStyle/>
          <a:p>
            <a:r>
              <a:rPr lang="en-US" sz="3200" b="1" dirty="0">
                <a:solidFill>
                  <a:srgbClr val="FF0000"/>
                </a:solidFill>
              </a:rPr>
              <a:t>The greater omentum </a:t>
            </a:r>
            <a:endParaRPr lang="ar-IQ" sz="3200" dirty="0"/>
          </a:p>
        </p:txBody>
      </p:sp>
      <p:graphicFrame>
        <p:nvGraphicFramePr>
          <p:cNvPr id="5" name="جدول 4"/>
          <p:cNvGraphicFramePr>
            <a:graphicFrameLocks noGrp="1"/>
          </p:cNvGraphicFramePr>
          <p:nvPr>
            <p:extLst>
              <p:ext uri="{D42A27DB-BD31-4B8C-83A1-F6EECF244321}">
                <p14:modId xmlns:p14="http://schemas.microsoft.com/office/powerpoint/2010/main" val="1810275492"/>
              </p:ext>
            </p:extLst>
          </p:nvPr>
        </p:nvGraphicFramePr>
        <p:xfrm>
          <a:off x="1143000" y="5181600"/>
          <a:ext cx="6715172" cy="1097280"/>
        </p:xfrm>
        <a:graphic>
          <a:graphicData uri="http://schemas.openxmlformats.org/drawingml/2006/table">
            <a:tbl>
              <a:tblPr/>
              <a:tblGrid>
                <a:gridCol w="6715172">
                  <a:extLst>
                    <a:ext uri="{9D8B030D-6E8A-4147-A177-3AD203B41FA5}">
                      <a16:colId xmlns:a16="http://schemas.microsoft.com/office/drawing/2014/main" val="20000"/>
                    </a:ext>
                  </a:extLst>
                </a:gridCol>
              </a:tblGrid>
              <a:tr h="0">
                <a:tc>
                  <a:txBody>
                    <a:bodyPr/>
                    <a:lstStyle/>
                    <a:p>
                      <a:pPr algn="l"/>
                      <a:r>
                        <a:rPr lang="en-US" sz="2400" b="1" dirty="0">
                          <a:latin typeface="Candara" panose="020E0502030303020204" pitchFamily="34" charset="0"/>
                        </a:rPr>
                        <a:t>One important function of the greater omentum is to attempt to limit the spread of intraperitoneal infections.</a:t>
                      </a:r>
                    </a:p>
                  </a:txBody>
                  <a:tcPr marL="0" marR="0" marT="0" marB="0">
                    <a:lnL>
                      <a:noFill/>
                    </a:lnL>
                    <a:lnR>
                      <a:noFill/>
                    </a:lnR>
                    <a:lnT>
                      <a:noFill/>
                    </a:lnT>
                    <a:lnB>
                      <a:noFill/>
                    </a:lnB>
                    <a:solidFill>
                      <a:srgbClr val="92D050"/>
                    </a:solidFill>
                  </a:tcPr>
                </a:tc>
                <a:extLst>
                  <a:ext uri="{0D108BD9-81ED-4DB2-BD59-A6C34878D82A}">
                    <a16:rowId xmlns:a16="http://schemas.microsoft.com/office/drawing/2014/main" val="10000"/>
                  </a:ext>
                </a:extLst>
              </a:tr>
            </a:tbl>
          </a:graphicData>
        </a:graphic>
      </p:graphicFrame>
      <p:sp>
        <p:nvSpPr>
          <p:cNvPr id="6" name="مستطيل 3"/>
          <p:cNvSpPr/>
          <p:nvPr/>
        </p:nvSpPr>
        <p:spPr>
          <a:xfrm>
            <a:off x="76200" y="76200"/>
            <a:ext cx="1752600" cy="646331"/>
          </a:xfrm>
          <a:prstGeom prst="rect">
            <a:avLst/>
          </a:prstGeom>
          <a:blipFill>
            <a:blip r:embed="rId3" cstate="print"/>
            <a:tile tx="0" ty="0" sx="100000" sy="100000" flip="none" algn="tl"/>
          </a:blipFill>
          <a:ln w="57150">
            <a:solidFill>
              <a:schemeClr val="tx1"/>
            </a:solidFill>
          </a:ln>
        </p:spPr>
        <p:txBody>
          <a:bodyPr wrap="square">
            <a:spAutoFit/>
          </a:bodyPr>
          <a:lstStyle/>
          <a:p>
            <a:pPr algn="l"/>
            <a:r>
              <a:rPr lang="en-US" sz="3600" b="1" dirty="0">
                <a:solidFill>
                  <a:srgbClr val="FF0000"/>
                </a:solidFill>
              </a:rPr>
              <a:t>Omenta</a:t>
            </a:r>
            <a:endParaRPr lang="ar-IQ" sz="3600" b="1" dirty="0">
              <a:solidFill>
                <a:srgbClr val="FF0000"/>
              </a:solidFill>
            </a:endParaRPr>
          </a:p>
        </p:txBody>
      </p:sp>
      <p:sp>
        <p:nvSpPr>
          <p:cNvPr id="7" name="Date Placeholder 6"/>
          <p:cNvSpPr>
            <a:spLocks noGrp="1"/>
          </p:cNvSpPr>
          <p:nvPr>
            <p:ph type="dt" sz="half" idx="10"/>
          </p:nvPr>
        </p:nvSpPr>
        <p:spPr>
          <a:xfrm>
            <a:off x="533400" y="6416675"/>
            <a:ext cx="2438400" cy="365125"/>
          </a:xfrm>
        </p:spPr>
        <p:txBody>
          <a:bodyPr/>
          <a:lstStyle/>
          <a:p>
            <a:r>
              <a:rPr lang="en-US" b="1">
                <a:solidFill>
                  <a:srgbClr val="FF0000"/>
                </a:solidFill>
              </a:rPr>
              <a:t>Tuesday 5 April 2022</a:t>
            </a:r>
            <a:endParaRPr lang="en-US" b="1" dirty="0">
              <a:solidFill>
                <a:srgbClr val="FF0000"/>
              </a:solidFill>
            </a:endParaRPr>
          </a:p>
        </p:txBody>
      </p:sp>
      <p:sp>
        <p:nvSpPr>
          <p:cNvPr id="9" name="Slide Number Placeholder 8"/>
          <p:cNvSpPr>
            <a:spLocks noGrp="1"/>
          </p:cNvSpPr>
          <p:nvPr>
            <p:ph type="sldNum" sz="quarter" idx="12"/>
          </p:nvPr>
        </p:nvSpPr>
        <p:spPr>
          <a:xfrm>
            <a:off x="8153400" y="6356350"/>
            <a:ext cx="533400" cy="365125"/>
          </a:xfrm>
        </p:spPr>
        <p:txBody>
          <a:bodyPr/>
          <a:lstStyle/>
          <a:p>
            <a:fld id="{B6F15528-21DE-4FAA-801E-634DDDAF4B2B}" type="slidenum">
              <a:rPr lang="en-US" b="1" smtClean="0">
                <a:solidFill>
                  <a:srgbClr val="FF0000"/>
                </a:solidFill>
              </a:rPr>
              <a:pPr/>
              <a:t>14</a:t>
            </a:fld>
            <a:endParaRPr lang="en-US" b="1" dirty="0">
              <a:solidFill>
                <a:srgbClr val="FF0000"/>
              </a:solidFill>
            </a:endParaRPr>
          </a:p>
        </p:txBody>
      </p:sp>
      <p:sp>
        <p:nvSpPr>
          <p:cNvPr id="10" name="Footer Placeholder 9"/>
          <p:cNvSpPr>
            <a:spLocks noGrp="1"/>
          </p:cNvSpPr>
          <p:nvPr>
            <p:ph type="ftr" sz="quarter" idx="11"/>
          </p:nvPr>
        </p:nvSpPr>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52400" y="4191000"/>
            <a:ext cx="8991600" cy="2308324"/>
          </a:xfrm>
          <a:prstGeom prst="rect">
            <a:avLst/>
          </a:prstGeom>
        </p:spPr>
        <p:txBody>
          <a:bodyPr wrap="square">
            <a:spAutoFit/>
          </a:bodyPr>
          <a:lstStyle/>
          <a:p>
            <a:pPr algn="l"/>
            <a:r>
              <a:rPr lang="en-US" sz="2400" b="1" dirty="0">
                <a:latin typeface="Candara" panose="020E0502030303020204" pitchFamily="34" charset="0"/>
              </a:rPr>
              <a:t>Is a much smaller, </a:t>
            </a:r>
            <a:r>
              <a:rPr lang="en-US" sz="2400" b="1" dirty="0">
                <a:solidFill>
                  <a:srgbClr val="7030A0"/>
                </a:solidFill>
                <a:latin typeface="Candara" panose="020E0502030303020204" pitchFamily="34" charset="0"/>
              </a:rPr>
              <a:t>double-layered peritoneal fold </a:t>
            </a:r>
            <a:r>
              <a:rPr lang="en-US" sz="2400" b="1" dirty="0">
                <a:latin typeface="Candara" panose="020E0502030303020204" pitchFamily="34" charset="0"/>
              </a:rPr>
              <a:t>that connects the lesser curvature of the stomach and the proximal part of the duodenum to </a:t>
            </a:r>
            <a:r>
              <a:rPr lang="en-US" sz="2400" b="1" dirty="0">
                <a:solidFill>
                  <a:srgbClr val="FF0000"/>
                </a:solidFill>
                <a:latin typeface="Candara" panose="020E0502030303020204" pitchFamily="34" charset="0"/>
              </a:rPr>
              <a:t>the liver</a:t>
            </a:r>
            <a:endParaRPr lang="en-US" sz="2400" b="1" dirty="0">
              <a:latin typeface="Candara" panose="020E0502030303020204" pitchFamily="34" charset="0"/>
            </a:endParaRPr>
          </a:p>
          <a:p>
            <a:pPr algn="l">
              <a:buFont typeface="Wingdings" pitchFamily="2" charset="2"/>
              <a:buChar char="Ø"/>
            </a:pPr>
            <a:r>
              <a:rPr lang="en-US" sz="2400" b="1" dirty="0">
                <a:latin typeface="Candara" panose="020E0502030303020204" pitchFamily="34" charset="0"/>
              </a:rPr>
              <a:t> It also connects the stomach to </a:t>
            </a:r>
            <a:r>
              <a:rPr lang="en-US" sz="2400" b="1" dirty="0">
                <a:solidFill>
                  <a:srgbClr val="00CC00"/>
                </a:solidFill>
                <a:latin typeface="Candara" panose="020E0502030303020204" pitchFamily="34" charset="0"/>
              </a:rPr>
              <a:t>a triad of structures </a:t>
            </a:r>
            <a:r>
              <a:rPr lang="en-US" sz="2400" b="1" dirty="0">
                <a:latin typeface="Candara" panose="020E0502030303020204" pitchFamily="34" charset="0"/>
              </a:rPr>
              <a:t>that run between the duodenum and liver in the </a:t>
            </a:r>
            <a:r>
              <a:rPr lang="en-US" sz="2400" b="1" dirty="0">
                <a:solidFill>
                  <a:srgbClr val="0000FF"/>
                </a:solidFill>
                <a:latin typeface="Candara" panose="020E0502030303020204" pitchFamily="34" charset="0"/>
              </a:rPr>
              <a:t>free edge of the lesser omentum</a:t>
            </a:r>
            <a:endParaRPr lang="ar-IQ" sz="2400" b="1" dirty="0">
              <a:latin typeface="Candara" panose="020E0502030303020204" pitchFamily="34" charset="0"/>
            </a:endParaRPr>
          </a:p>
        </p:txBody>
      </p:sp>
      <p:pic>
        <p:nvPicPr>
          <p:cNvPr id="4" name="صورة 3" descr="peritoneum.JPG"/>
          <p:cNvPicPr>
            <a:picLocks noChangeAspect="1"/>
          </p:cNvPicPr>
          <p:nvPr/>
        </p:nvPicPr>
        <p:blipFill>
          <a:blip r:embed="rId2" cstate="print"/>
          <a:stretch>
            <a:fillRect/>
          </a:stretch>
        </p:blipFill>
        <p:spPr>
          <a:xfrm>
            <a:off x="2057400" y="208005"/>
            <a:ext cx="6858000" cy="3275984"/>
          </a:xfrm>
          <a:prstGeom prst="rect">
            <a:avLst/>
          </a:prstGeom>
          <a:ln w="57150">
            <a:solidFill>
              <a:srgbClr val="FF0000"/>
            </a:solidFill>
          </a:ln>
        </p:spPr>
      </p:pic>
      <p:sp>
        <p:nvSpPr>
          <p:cNvPr id="5" name="مستطيل 3"/>
          <p:cNvSpPr/>
          <p:nvPr/>
        </p:nvSpPr>
        <p:spPr>
          <a:xfrm>
            <a:off x="76200" y="101025"/>
            <a:ext cx="1752600" cy="584775"/>
          </a:xfrm>
          <a:prstGeom prst="rect">
            <a:avLst/>
          </a:prstGeom>
          <a:blipFill>
            <a:blip r:embed="rId3" cstate="print"/>
            <a:tile tx="0" ty="0" sx="100000" sy="100000" flip="none" algn="tl"/>
          </a:blipFill>
          <a:ln w="57150">
            <a:solidFill>
              <a:schemeClr val="tx1"/>
            </a:solidFill>
          </a:ln>
        </p:spPr>
        <p:txBody>
          <a:bodyPr wrap="square">
            <a:spAutoFit/>
          </a:bodyPr>
          <a:lstStyle/>
          <a:p>
            <a:pPr algn="l"/>
            <a:r>
              <a:rPr lang="en-US" sz="3200" b="1" dirty="0">
                <a:solidFill>
                  <a:srgbClr val="FF0000"/>
                </a:solidFill>
              </a:rPr>
              <a:t>Omenta</a:t>
            </a:r>
            <a:endParaRPr lang="ar-IQ" sz="3200" b="1" dirty="0">
              <a:solidFill>
                <a:srgbClr val="FF0000"/>
              </a:solidFill>
            </a:endParaRPr>
          </a:p>
        </p:txBody>
      </p:sp>
      <p:sp>
        <p:nvSpPr>
          <p:cNvPr id="6" name="Rectangle 5"/>
          <p:cNvSpPr/>
          <p:nvPr/>
        </p:nvSpPr>
        <p:spPr>
          <a:xfrm>
            <a:off x="152400" y="3729335"/>
            <a:ext cx="2862002" cy="461665"/>
          </a:xfrm>
          <a:prstGeom prst="rect">
            <a:avLst/>
          </a:prstGeom>
          <a:solidFill>
            <a:schemeClr val="accent5">
              <a:lumMod val="60000"/>
              <a:lumOff val="40000"/>
            </a:schemeClr>
          </a:solidFill>
          <a:ln w="57150">
            <a:solidFill>
              <a:schemeClr val="tx1"/>
            </a:solidFill>
          </a:ln>
        </p:spPr>
        <p:txBody>
          <a:bodyPr wrap="none">
            <a:spAutoFit/>
          </a:bodyPr>
          <a:lstStyle/>
          <a:p>
            <a:r>
              <a:rPr lang="en-US" sz="2400" b="1" dirty="0">
                <a:solidFill>
                  <a:srgbClr val="FF0000"/>
                </a:solidFill>
              </a:rPr>
              <a:t>The lesser omentum</a:t>
            </a:r>
            <a:r>
              <a:rPr lang="en-US" sz="2400" dirty="0"/>
              <a:t> </a:t>
            </a:r>
            <a:endParaRPr lang="ar-IQ" sz="2400" dirty="0"/>
          </a:p>
        </p:txBody>
      </p:sp>
      <p:sp>
        <p:nvSpPr>
          <p:cNvPr id="7" name="Date Placeholder 6"/>
          <p:cNvSpPr>
            <a:spLocks noGrp="1"/>
          </p:cNvSpPr>
          <p:nvPr>
            <p:ph type="dt" sz="half" idx="10"/>
          </p:nvPr>
        </p:nvSpPr>
        <p:spPr>
          <a:xfrm>
            <a:off x="152400" y="2895600"/>
            <a:ext cx="2514600" cy="365125"/>
          </a:xfrm>
        </p:spPr>
        <p:txBody>
          <a:bodyPr/>
          <a:lstStyle/>
          <a:p>
            <a:r>
              <a:rPr lang="en-US" b="1" dirty="0">
                <a:solidFill>
                  <a:srgbClr val="FF0000"/>
                </a:solidFill>
              </a:rPr>
              <a:t>Tuesday 5 April 2022</a:t>
            </a:r>
          </a:p>
        </p:txBody>
      </p:sp>
      <p:sp>
        <p:nvSpPr>
          <p:cNvPr id="9" name="Slide Number Placeholder 8"/>
          <p:cNvSpPr>
            <a:spLocks noGrp="1"/>
          </p:cNvSpPr>
          <p:nvPr>
            <p:ph type="sldNum" sz="quarter" idx="12"/>
          </p:nvPr>
        </p:nvSpPr>
        <p:spPr>
          <a:xfrm>
            <a:off x="533400" y="3153429"/>
            <a:ext cx="533400" cy="365125"/>
          </a:xfrm>
        </p:spPr>
        <p:txBody>
          <a:bodyPr/>
          <a:lstStyle/>
          <a:p>
            <a:fld id="{B6F15528-21DE-4FAA-801E-634DDDAF4B2B}" type="slidenum">
              <a:rPr lang="en-US" b="1" smtClean="0">
                <a:solidFill>
                  <a:srgbClr val="FF0000"/>
                </a:solidFill>
              </a:rPr>
              <a:pPr/>
              <a:t>15</a:t>
            </a:fld>
            <a:endParaRPr lang="en-US" b="1" dirty="0">
              <a:solidFill>
                <a:srgbClr val="FF0000"/>
              </a:solidFill>
            </a:endParaRPr>
          </a:p>
        </p:txBody>
      </p:sp>
      <p:sp>
        <p:nvSpPr>
          <p:cNvPr id="10" name="Footer Placeholder 9"/>
          <p:cNvSpPr>
            <a:spLocks noGrp="1"/>
          </p:cNvSpPr>
          <p:nvPr>
            <p:ph type="ftr" sz="quarter" idx="11"/>
          </p:nvPr>
        </p:nvSpPr>
        <p:spPr>
          <a:xfrm>
            <a:off x="-495300" y="2682875"/>
            <a:ext cx="2895600" cy="365125"/>
          </a:xfrm>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6200" y="76200"/>
            <a:ext cx="2667000" cy="584775"/>
          </a:xfrm>
          <a:prstGeom prst="rect">
            <a:avLst/>
          </a:prstGeom>
          <a:blipFill>
            <a:blip r:embed="rId2" cstate="print"/>
            <a:tile tx="0" ty="0" sx="100000" sy="100000" flip="none" algn="tl"/>
          </a:blipFill>
          <a:ln w="57150">
            <a:solidFill>
              <a:srgbClr val="0066FF"/>
            </a:solidFill>
          </a:ln>
        </p:spPr>
        <p:txBody>
          <a:bodyPr wrap="square">
            <a:spAutoFit/>
          </a:bodyPr>
          <a:lstStyle/>
          <a:p>
            <a:pPr algn="l"/>
            <a:r>
              <a:rPr lang="en-US" sz="3200" b="1" dirty="0">
                <a:solidFill>
                  <a:srgbClr val="FF0000"/>
                </a:solidFill>
              </a:rPr>
              <a:t>Mesenteries</a:t>
            </a:r>
            <a:endParaRPr lang="ar-IQ" sz="3200" b="1" dirty="0">
              <a:solidFill>
                <a:srgbClr val="FF0000"/>
              </a:solidFill>
            </a:endParaRPr>
          </a:p>
        </p:txBody>
      </p:sp>
      <p:sp>
        <p:nvSpPr>
          <p:cNvPr id="3" name="مستطيل 2"/>
          <p:cNvSpPr/>
          <p:nvPr/>
        </p:nvSpPr>
        <p:spPr>
          <a:xfrm>
            <a:off x="25512" y="685800"/>
            <a:ext cx="4500562" cy="4154984"/>
          </a:xfrm>
          <a:prstGeom prst="rect">
            <a:avLst/>
          </a:prstGeom>
        </p:spPr>
        <p:txBody>
          <a:bodyPr wrap="square">
            <a:spAutoFit/>
          </a:bodyPr>
          <a:lstStyle/>
          <a:p>
            <a:pPr algn="l">
              <a:buFont typeface="Wingdings" pitchFamily="2" charset="2"/>
              <a:buChar char="v"/>
            </a:pPr>
            <a:r>
              <a:rPr lang="en-US" sz="2400" b="1" dirty="0">
                <a:solidFill>
                  <a:srgbClr val="FF0000"/>
                </a:solidFill>
                <a:latin typeface="Candara" panose="020E0502030303020204" pitchFamily="34" charset="0"/>
              </a:rPr>
              <a:t>A mesentery </a:t>
            </a:r>
            <a:r>
              <a:rPr lang="en-US" sz="2400" b="1" dirty="0">
                <a:latin typeface="Candara" panose="020E0502030303020204" pitchFamily="34" charset="0"/>
              </a:rPr>
              <a:t>is a double layer of peritoneum that occurs as a result of the invagination of the peritoneum by an organ and constitutes a continuity of the </a:t>
            </a:r>
            <a:r>
              <a:rPr lang="en-US" sz="2400" b="1" dirty="0">
                <a:solidFill>
                  <a:srgbClr val="0000FF"/>
                </a:solidFill>
                <a:latin typeface="Candara" panose="020E0502030303020204" pitchFamily="34" charset="0"/>
              </a:rPr>
              <a:t>visceral </a:t>
            </a:r>
            <a:r>
              <a:rPr lang="en-US" sz="2400" b="1" dirty="0">
                <a:latin typeface="Candara" panose="020E0502030303020204" pitchFamily="34" charset="0"/>
              </a:rPr>
              <a:t>and </a:t>
            </a:r>
            <a:r>
              <a:rPr lang="en-US" sz="2400" b="1" dirty="0">
                <a:solidFill>
                  <a:srgbClr val="0000FF"/>
                </a:solidFill>
                <a:latin typeface="Candara" panose="020E0502030303020204" pitchFamily="34" charset="0"/>
              </a:rPr>
              <a:t>parietal peritoneum </a:t>
            </a:r>
          </a:p>
          <a:p>
            <a:pPr algn="l"/>
            <a:endParaRPr lang="en-US" sz="2400" b="1" dirty="0">
              <a:latin typeface="Candara" panose="020E0502030303020204" pitchFamily="34" charset="0"/>
            </a:endParaRPr>
          </a:p>
          <a:p>
            <a:pPr algn="l">
              <a:buFont typeface="Wingdings" pitchFamily="2" charset="2"/>
              <a:buChar char="v"/>
            </a:pPr>
            <a:r>
              <a:rPr lang="en-US" sz="2400" b="1" u="sng" dirty="0">
                <a:solidFill>
                  <a:schemeClr val="accent2">
                    <a:lumMod val="75000"/>
                  </a:schemeClr>
                </a:solidFill>
                <a:latin typeface="Candara" panose="020E0502030303020204" pitchFamily="34" charset="0"/>
              </a:rPr>
              <a:t>It provides a means for </a:t>
            </a:r>
            <a:r>
              <a:rPr lang="en-US" sz="2400" b="1" u="sng" dirty="0">
                <a:solidFill>
                  <a:srgbClr val="FF0000"/>
                </a:solidFill>
                <a:latin typeface="Candara" panose="020E0502030303020204" pitchFamily="34" charset="0"/>
              </a:rPr>
              <a:t>neurovascular communications </a:t>
            </a:r>
            <a:r>
              <a:rPr lang="en-US" sz="2400" b="1" u="sng" dirty="0">
                <a:solidFill>
                  <a:schemeClr val="accent2">
                    <a:lumMod val="75000"/>
                  </a:schemeClr>
                </a:solidFill>
                <a:latin typeface="Candara" panose="020E0502030303020204" pitchFamily="34" charset="0"/>
              </a:rPr>
              <a:t>between the organ and the body wall</a:t>
            </a:r>
            <a:endParaRPr lang="en-US" sz="2400" b="1" dirty="0">
              <a:latin typeface="Candara" panose="020E0502030303020204" pitchFamily="34" charset="0"/>
            </a:endParaRPr>
          </a:p>
        </p:txBody>
      </p:sp>
      <p:sp>
        <p:nvSpPr>
          <p:cNvPr id="5" name="Rectangle 4"/>
          <p:cNvSpPr/>
          <p:nvPr/>
        </p:nvSpPr>
        <p:spPr>
          <a:xfrm>
            <a:off x="152400" y="4842808"/>
            <a:ext cx="4572000" cy="1938992"/>
          </a:xfrm>
          <a:prstGeom prst="rect">
            <a:avLst/>
          </a:prstGeom>
          <a:solidFill>
            <a:schemeClr val="accent5">
              <a:lumMod val="40000"/>
              <a:lumOff val="60000"/>
            </a:schemeClr>
          </a:solidFill>
          <a:ln w="57150">
            <a:solidFill>
              <a:schemeClr val="tx1"/>
            </a:solidFill>
          </a:ln>
        </p:spPr>
        <p:txBody>
          <a:bodyPr wrap="square">
            <a:spAutoFit/>
          </a:bodyPr>
          <a:lstStyle/>
          <a:p>
            <a:pPr>
              <a:buFont typeface="Wingdings" pitchFamily="2" charset="2"/>
              <a:buChar char="v"/>
            </a:pPr>
            <a:r>
              <a:rPr lang="en-US" sz="2400" b="1" dirty="0">
                <a:latin typeface="Candara" panose="020E0502030303020204" pitchFamily="34" charset="0"/>
              </a:rPr>
              <a:t>A mesentery connects an intraperitoneal organ to the body wall—usually the posterior abdominal wall</a:t>
            </a:r>
            <a:r>
              <a:rPr lang="en-US" sz="2400" dirty="0">
                <a:latin typeface="Candara" panose="020E0502030303020204" pitchFamily="34" charset="0"/>
              </a:rPr>
              <a:t> (e.g., </a:t>
            </a:r>
            <a:r>
              <a:rPr lang="en-US" sz="2400" b="1" dirty="0">
                <a:solidFill>
                  <a:srgbClr val="0000FF"/>
                </a:solidFill>
                <a:latin typeface="Candara" panose="020E0502030303020204" pitchFamily="34" charset="0"/>
              </a:rPr>
              <a:t>mesentery of the small intestine</a:t>
            </a:r>
            <a:r>
              <a:rPr lang="en-US" sz="2400" dirty="0">
                <a:latin typeface="Candara" panose="020E0502030303020204" pitchFamily="34" charset="0"/>
              </a:rPr>
              <a:t>)</a:t>
            </a:r>
            <a:endParaRPr lang="ar-IQ" sz="2400" dirty="0">
              <a:latin typeface="Candara" panose="020E0502030303020204" pitchFamily="34" charset="0"/>
            </a:endParaRPr>
          </a:p>
        </p:txBody>
      </p:sp>
      <p:sp>
        <p:nvSpPr>
          <p:cNvPr id="6" name="Date Placeholder 5"/>
          <p:cNvSpPr>
            <a:spLocks noGrp="1"/>
          </p:cNvSpPr>
          <p:nvPr>
            <p:ph type="dt" sz="half" idx="10"/>
          </p:nvPr>
        </p:nvSpPr>
        <p:spPr>
          <a:xfrm>
            <a:off x="6712033" y="3673475"/>
            <a:ext cx="2286000" cy="365125"/>
          </a:xfrm>
        </p:spPr>
        <p:txBody>
          <a:bodyPr/>
          <a:lstStyle/>
          <a:p>
            <a:r>
              <a:rPr lang="en-US" b="1">
                <a:solidFill>
                  <a:srgbClr val="FF0000"/>
                </a:solidFill>
              </a:rPr>
              <a:t>Tuesday 5 April 2022</a:t>
            </a:r>
            <a:endParaRPr lang="en-US" b="1" dirty="0">
              <a:solidFill>
                <a:srgbClr val="FF0000"/>
              </a:solidFill>
            </a:endParaRPr>
          </a:p>
        </p:txBody>
      </p:sp>
      <p:pic>
        <p:nvPicPr>
          <p:cNvPr id="16386" name="Picture 2" descr="http://ocw.tufts.edu/data/72/1362316/1368484/1375870_xlarge.jpg"/>
          <p:cNvPicPr>
            <a:picLocks noChangeAspect="1" noChangeArrowheads="1"/>
          </p:cNvPicPr>
          <p:nvPr/>
        </p:nvPicPr>
        <p:blipFill>
          <a:blip r:embed="rId3" cstate="print"/>
          <a:srcRect/>
          <a:stretch>
            <a:fillRect/>
          </a:stretch>
        </p:blipFill>
        <p:spPr bwMode="auto">
          <a:xfrm>
            <a:off x="4953000" y="4038600"/>
            <a:ext cx="3888874" cy="2533323"/>
          </a:xfrm>
          <a:prstGeom prst="rect">
            <a:avLst/>
          </a:prstGeom>
          <a:noFill/>
          <a:ln w="57150">
            <a:solidFill>
              <a:srgbClr val="00FF00"/>
            </a:solidFill>
          </a:ln>
        </p:spPr>
      </p:pic>
      <p:pic>
        <p:nvPicPr>
          <p:cNvPr id="16388" name="Picture 4" descr="http://images.slideplayer.us/1/273759/slides/slide_11.jpg"/>
          <p:cNvPicPr>
            <a:picLocks noChangeAspect="1" noChangeArrowheads="1"/>
          </p:cNvPicPr>
          <p:nvPr/>
        </p:nvPicPr>
        <p:blipFill>
          <a:blip r:embed="rId4" cstate="print"/>
          <a:srcRect l="13461" t="5065" r="15385" b="17949"/>
          <a:stretch>
            <a:fillRect/>
          </a:stretch>
        </p:blipFill>
        <p:spPr bwMode="auto">
          <a:xfrm>
            <a:off x="4622641" y="152400"/>
            <a:ext cx="4375392" cy="3550508"/>
          </a:xfrm>
          <a:prstGeom prst="rect">
            <a:avLst/>
          </a:prstGeom>
          <a:noFill/>
          <a:ln w="57150">
            <a:solidFill>
              <a:srgbClr val="FF0000"/>
            </a:solidFill>
          </a:ln>
        </p:spPr>
      </p:pic>
      <p:sp>
        <p:nvSpPr>
          <p:cNvPr id="9" name="Slide Number Placeholder 8"/>
          <p:cNvSpPr>
            <a:spLocks noGrp="1"/>
          </p:cNvSpPr>
          <p:nvPr>
            <p:ph type="sldNum" sz="quarter" idx="12"/>
          </p:nvPr>
        </p:nvSpPr>
        <p:spPr>
          <a:xfrm>
            <a:off x="5904107" y="3673474"/>
            <a:ext cx="381000" cy="365125"/>
          </a:xfrm>
        </p:spPr>
        <p:txBody>
          <a:bodyPr/>
          <a:lstStyle/>
          <a:p>
            <a:fld id="{B6F15528-21DE-4FAA-801E-634DDDAF4B2B}" type="slidenum">
              <a:rPr lang="en-US" b="1" smtClean="0">
                <a:solidFill>
                  <a:srgbClr val="FF0000"/>
                </a:solidFill>
              </a:rPr>
              <a:pPr/>
              <a:t>16</a:t>
            </a:fld>
            <a:endParaRPr lang="en-US" b="1" dirty="0">
              <a:solidFill>
                <a:srgbClr val="FF0000"/>
              </a:solidFill>
            </a:endParaRPr>
          </a:p>
        </p:txBody>
      </p:sp>
      <p:sp>
        <p:nvSpPr>
          <p:cNvPr id="10" name="Footer Placeholder 9"/>
          <p:cNvSpPr>
            <a:spLocks noGrp="1"/>
          </p:cNvSpPr>
          <p:nvPr>
            <p:ph type="ftr" sz="quarter" idx="11"/>
          </p:nvPr>
        </p:nvSpPr>
        <p:spPr>
          <a:xfrm>
            <a:off x="2226480" y="-6285"/>
            <a:ext cx="2895600" cy="365125"/>
          </a:xfrm>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1"/>
          <p:cNvSpPr/>
          <p:nvPr/>
        </p:nvSpPr>
        <p:spPr>
          <a:xfrm>
            <a:off x="76200" y="115669"/>
            <a:ext cx="2819400" cy="646331"/>
          </a:xfrm>
          <a:prstGeom prst="rect">
            <a:avLst/>
          </a:prstGeom>
          <a:blipFill>
            <a:blip r:embed="rId2" cstate="print"/>
            <a:tile tx="0" ty="0" sx="100000" sy="100000" flip="none" algn="tl"/>
          </a:blipFill>
          <a:ln w="57150">
            <a:solidFill>
              <a:srgbClr val="0066FF"/>
            </a:solidFill>
          </a:ln>
        </p:spPr>
        <p:txBody>
          <a:bodyPr wrap="square">
            <a:spAutoFit/>
          </a:bodyPr>
          <a:lstStyle/>
          <a:p>
            <a:pPr algn="l"/>
            <a:r>
              <a:rPr lang="en-US" sz="3600" b="1" dirty="0">
                <a:solidFill>
                  <a:srgbClr val="FF0000"/>
                </a:solidFill>
              </a:rPr>
              <a:t>Mesenteries</a:t>
            </a:r>
            <a:endParaRPr lang="ar-IQ" sz="3600" b="1" dirty="0">
              <a:solidFill>
                <a:srgbClr val="FF0000"/>
              </a:solidFill>
            </a:endParaRPr>
          </a:p>
        </p:txBody>
      </p:sp>
      <p:sp>
        <p:nvSpPr>
          <p:cNvPr id="5" name="Date Placeholder 4"/>
          <p:cNvSpPr>
            <a:spLocks noGrp="1"/>
          </p:cNvSpPr>
          <p:nvPr>
            <p:ph type="dt" sz="half" idx="10"/>
          </p:nvPr>
        </p:nvSpPr>
        <p:spPr>
          <a:xfrm>
            <a:off x="0" y="6492875"/>
            <a:ext cx="2362200" cy="365125"/>
          </a:xfrm>
        </p:spPr>
        <p:txBody>
          <a:bodyPr/>
          <a:lstStyle/>
          <a:p>
            <a:r>
              <a:rPr lang="en-US" b="1">
                <a:solidFill>
                  <a:srgbClr val="FF0000"/>
                </a:solidFill>
              </a:rPr>
              <a:t>Tuesday 5 April 2022</a:t>
            </a:r>
            <a:endParaRPr lang="en-US" b="1" dirty="0">
              <a:solidFill>
                <a:srgbClr val="FF0000"/>
              </a:solidFill>
            </a:endParaRPr>
          </a:p>
        </p:txBody>
      </p:sp>
      <p:sp>
        <p:nvSpPr>
          <p:cNvPr id="7" name="Slide Number Placeholder 6"/>
          <p:cNvSpPr>
            <a:spLocks noGrp="1"/>
          </p:cNvSpPr>
          <p:nvPr>
            <p:ph type="sldNum" sz="quarter" idx="12"/>
          </p:nvPr>
        </p:nvSpPr>
        <p:spPr>
          <a:xfrm>
            <a:off x="8534400" y="6356350"/>
            <a:ext cx="381000" cy="365125"/>
          </a:xfrm>
        </p:spPr>
        <p:txBody>
          <a:bodyPr/>
          <a:lstStyle/>
          <a:p>
            <a:fld id="{B6F15528-21DE-4FAA-801E-634DDDAF4B2B}" type="slidenum">
              <a:rPr lang="en-US" b="1" smtClean="0">
                <a:solidFill>
                  <a:srgbClr val="FF0000"/>
                </a:solidFill>
              </a:rPr>
              <a:pPr/>
              <a:t>17</a:t>
            </a:fld>
            <a:endParaRPr lang="en-US" b="1" dirty="0">
              <a:solidFill>
                <a:srgbClr val="FF0000"/>
              </a:solidFill>
            </a:endParaRPr>
          </a:p>
        </p:txBody>
      </p:sp>
      <p:sp>
        <p:nvSpPr>
          <p:cNvPr id="8" name="Footer Placeholder 7"/>
          <p:cNvSpPr>
            <a:spLocks noGrp="1"/>
          </p:cNvSpPr>
          <p:nvPr>
            <p:ph type="ftr" sz="quarter" idx="11"/>
          </p:nvPr>
        </p:nvSpPr>
        <p:spPr>
          <a:xfrm>
            <a:off x="6096000" y="152400"/>
            <a:ext cx="2895600" cy="365125"/>
          </a:xfrm>
        </p:spPr>
        <p:txBody>
          <a:bodyPr/>
          <a:lstStyle/>
          <a:p>
            <a:r>
              <a:rPr lang="en-US" b="1">
                <a:solidFill>
                  <a:srgbClr val="FF0000"/>
                </a:solidFill>
              </a:rPr>
              <a:t>Dr. Aiman Qais Afar</a:t>
            </a:r>
            <a:endParaRPr lang="en-US" b="1" dirty="0">
              <a:solidFill>
                <a:srgbClr val="FF0000"/>
              </a:solidFill>
            </a:endParaRPr>
          </a:p>
        </p:txBody>
      </p:sp>
      <p:pic>
        <p:nvPicPr>
          <p:cNvPr id="4098" name="Picture 2" descr="The Radiology Assistant : Anatomy of Peritoneum and Mesentery">
            <a:extLst>
              <a:ext uri="{FF2B5EF4-FFF2-40B4-BE49-F238E27FC236}">
                <a16:creationId xmlns:a16="http://schemas.microsoft.com/office/drawing/2014/main" id="{8DACF077-458C-4AA6-BE98-FC02BF919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49987"/>
            <a:ext cx="5721285" cy="5755613"/>
          </a:xfrm>
          <a:prstGeom prst="rect">
            <a:avLst/>
          </a:prstGeom>
          <a:noFill/>
          <a:ln w="76200">
            <a:solidFill>
              <a:srgbClr val="00FF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6200" y="838200"/>
            <a:ext cx="5004152" cy="3416320"/>
          </a:xfrm>
          <a:prstGeom prst="rect">
            <a:avLst/>
          </a:prstGeom>
        </p:spPr>
        <p:txBody>
          <a:bodyPr wrap="square">
            <a:spAutoFit/>
          </a:bodyPr>
          <a:lstStyle/>
          <a:p>
            <a:pPr algn="l"/>
            <a:r>
              <a:rPr lang="en-US" sz="2400" b="1" dirty="0">
                <a:solidFill>
                  <a:srgbClr val="24CA24"/>
                </a:solidFill>
                <a:latin typeface="Candara" panose="020E0502030303020204" pitchFamily="34" charset="0"/>
              </a:rPr>
              <a:t>The transverse mesocolon </a:t>
            </a:r>
            <a:r>
              <a:rPr lang="en-US" sz="2400" b="1" dirty="0">
                <a:solidFill>
                  <a:srgbClr val="0000FF"/>
                </a:solidFill>
                <a:latin typeface="Candara" panose="020E0502030303020204" pitchFamily="34" charset="0"/>
              </a:rPr>
              <a:t>(mesentery of the transverse colon)</a:t>
            </a:r>
            <a:r>
              <a:rPr lang="en-US" sz="2400" b="1" dirty="0">
                <a:latin typeface="Candara" panose="020E0502030303020204" pitchFamily="34" charset="0"/>
              </a:rPr>
              <a:t> divides the abdominal cavity into:</a:t>
            </a:r>
          </a:p>
          <a:p>
            <a:pPr algn="l">
              <a:buFont typeface="Wingdings" pitchFamily="2" charset="2"/>
              <a:buChar char="ü"/>
            </a:pPr>
            <a:r>
              <a:rPr lang="en-US" sz="2400" b="1" dirty="0">
                <a:solidFill>
                  <a:srgbClr val="FF0000"/>
                </a:solidFill>
                <a:latin typeface="Candara" panose="020E0502030303020204" pitchFamily="34" charset="0"/>
              </a:rPr>
              <a:t>A supracolic compartment</a:t>
            </a:r>
            <a:r>
              <a:rPr lang="en-US" sz="2400" b="1" dirty="0">
                <a:latin typeface="Candara" panose="020E0502030303020204" pitchFamily="34" charset="0"/>
              </a:rPr>
              <a:t>, containing the stomach, liver, and spleen</a:t>
            </a:r>
          </a:p>
          <a:p>
            <a:pPr algn="l">
              <a:buFont typeface="Wingdings" pitchFamily="2" charset="2"/>
              <a:buChar char="ü"/>
            </a:pPr>
            <a:r>
              <a:rPr lang="en-US" sz="2400" b="1" dirty="0">
                <a:solidFill>
                  <a:srgbClr val="FF0000"/>
                </a:solidFill>
                <a:latin typeface="Candara" panose="020E0502030303020204" pitchFamily="34" charset="0"/>
              </a:rPr>
              <a:t> An infracolic compartment, </a:t>
            </a:r>
            <a:r>
              <a:rPr lang="en-US" sz="2400" b="1" dirty="0">
                <a:latin typeface="Candara" panose="020E0502030303020204" pitchFamily="34" charset="0"/>
              </a:rPr>
              <a:t>containing the small intestine and ascending and descending colon. </a:t>
            </a:r>
          </a:p>
        </p:txBody>
      </p:sp>
      <p:pic>
        <p:nvPicPr>
          <p:cNvPr id="3" name="صورة 2" descr="New Picture (28).bmp"/>
          <p:cNvPicPr>
            <a:picLocks noChangeAspect="1"/>
          </p:cNvPicPr>
          <p:nvPr/>
        </p:nvPicPr>
        <p:blipFill>
          <a:blip r:embed="rId3" cstate="print"/>
          <a:srcRect l="42975" t="12958" r="21667" b="26000"/>
          <a:stretch>
            <a:fillRect/>
          </a:stretch>
        </p:blipFill>
        <p:spPr>
          <a:xfrm>
            <a:off x="5080352" y="990600"/>
            <a:ext cx="3911248" cy="4274368"/>
          </a:xfrm>
          <a:prstGeom prst="rect">
            <a:avLst/>
          </a:prstGeom>
          <a:ln w="57150">
            <a:solidFill>
              <a:srgbClr val="FF0000"/>
            </a:solidFill>
          </a:ln>
        </p:spPr>
      </p:pic>
      <p:sp>
        <p:nvSpPr>
          <p:cNvPr id="4" name="مستطيل 3"/>
          <p:cNvSpPr/>
          <p:nvPr/>
        </p:nvSpPr>
        <p:spPr>
          <a:xfrm>
            <a:off x="152400" y="115669"/>
            <a:ext cx="6429132" cy="646331"/>
          </a:xfrm>
          <a:prstGeom prst="rect">
            <a:avLst/>
          </a:prstGeom>
          <a:solidFill>
            <a:schemeClr val="bg1">
              <a:lumMod val="85000"/>
            </a:schemeClr>
          </a:solidFill>
          <a:ln w="38100">
            <a:solidFill>
              <a:schemeClr val="tx1"/>
            </a:solidFill>
          </a:ln>
        </p:spPr>
        <p:txBody>
          <a:bodyPr wrap="none">
            <a:spAutoFit/>
          </a:bodyPr>
          <a:lstStyle/>
          <a:p>
            <a:pPr algn="l"/>
            <a:r>
              <a:rPr lang="en-US" sz="3600" b="1" dirty="0">
                <a:solidFill>
                  <a:srgbClr val="FF0000"/>
                </a:solidFill>
              </a:rPr>
              <a:t>Subdivisions of Peritoneal Cavity</a:t>
            </a:r>
          </a:p>
        </p:txBody>
      </p:sp>
      <p:sp>
        <p:nvSpPr>
          <p:cNvPr id="6" name="Date Placeholder 5"/>
          <p:cNvSpPr>
            <a:spLocks noGrp="1"/>
          </p:cNvSpPr>
          <p:nvPr>
            <p:ph type="dt" sz="half" idx="10"/>
          </p:nvPr>
        </p:nvSpPr>
        <p:spPr>
          <a:xfrm>
            <a:off x="4191000" y="6324600"/>
            <a:ext cx="2514600" cy="365125"/>
          </a:xfrm>
        </p:spPr>
        <p:txBody>
          <a:bodyPr/>
          <a:lstStyle/>
          <a:p>
            <a:r>
              <a:rPr lang="en-US" b="1">
                <a:solidFill>
                  <a:srgbClr val="FF0000"/>
                </a:solidFill>
              </a:rPr>
              <a:t>Tuesday 5 April 2022</a:t>
            </a:r>
            <a:endParaRPr lang="en-US" b="1" dirty="0">
              <a:solidFill>
                <a:srgbClr val="FF0000"/>
              </a:solidFill>
            </a:endParaRPr>
          </a:p>
        </p:txBody>
      </p:sp>
      <p:pic>
        <p:nvPicPr>
          <p:cNvPr id="14338" name="Picture 2" descr="http://teachmeanatomy.info/wp-content/uploads/Sagittal-View-of-the-Subdivisions-of-the-Peritoneum.png"/>
          <p:cNvPicPr>
            <a:picLocks noChangeAspect="1" noChangeArrowheads="1"/>
          </p:cNvPicPr>
          <p:nvPr/>
        </p:nvPicPr>
        <p:blipFill>
          <a:blip r:embed="rId4" cstate="print"/>
          <a:srcRect/>
          <a:stretch>
            <a:fillRect/>
          </a:stretch>
        </p:blipFill>
        <p:spPr bwMode="auto">
          <a:xfrm>
            <a:off x="452487" y="4316502"/>
            <a:ext cx="3281313" cy="2416402"/>
          </a:xfrm>
          <a:prstGeom prst="rect">
            <a:avLst/>
          </a:prstGeom>
          <a:noFill/>
          <a:ln w="57150">
            <a:solidFill>
              <a:srgbClr val="00FF00"/>
            </a:solidFill>
          </a:ln>
        </p:spPr>
      </p:pic>
      <p:sp>
        <p:nvSpPr>
          <p:cNvPr id="8" name="Slide Number Placeholder 7"/>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FF0000"/>
                </a:solidFill>
              </a:rPr>
              <a:pPr/>
              <a:t>18</a:t>
            </a:fld>
            <a:endParaRPr lang="en-US" b="1" dirty="0">
              <a:solidFill>
                <a:srgbClr val="FF0000"/>
              </a:solidFill>
            </a:endParaRPr>
          </a:p>
        </p:txBody>
      </p:sp>
      <p:sp>
        <p:nvSpPr>
          <p:cNvPr id="9" name="Footer Placeholder 8"/>
          <p:cNvSpPr>
            <a:spLocks noGrp="1"/>
          </p:cNvSpPr>
          <p:nvPr>
            <p:ph type="ftr" sz="quarter" idx="11"/>
          </p:nvPr>
        </p:nvSpPr>
        <p:spPr>
          <a:xfrm>
            <a:off x="3657600" y="6096000"/>
            <a:ext cx="2895600" cy="365125"/>
          </a:xfrm>
        </p:spPr>
        <p:txBody>
          <a:bodyPr/>
          <a:lstStyle/>
          <a:p>
            <a:r>
              <a:rPr lang="en-US" b="1" dirty="0">
                <a:solidFill>
                  <a:srgbClr val="FF0000"/>
                </a:solidFill>
              </a:rPr>
              <a:t>Dr. Aiman Qais Afar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76200" y="780871"/>
            <a:ext cx="8763000" cy="1200329"/>
          </a:xfrm>
          <a:prstGeom prst="rect">
            <a:avLst/>
          </a:prstGeom>
        </p:spPr>
        <p:txBody>
          <a:bodyPr wrap="square">
            <a:spAutoFit/>
          </a:bodyPr>
          <a:lstStyle/>
          <a:p>
            <a:pPr algn="l">
              <a:buFont typeface="Wingdings" pitchFamily="2" charset="2"/>
              <a:buChar char="ü"/>
            </a:pPr>
            <a:r>
              <a:rPr lang="en-US" sz="2400" b="1" dirty="0">
                <a:solidFill>
                  <a:srgbClr val="FF0000"/>
                </a:solidFill>
                <a:latin typeface="Candara" panose="020E0502030303020204" pitchFamily="34" charset="0"/>
              </a:rPr>
              <a:t>The infracolic compartment  </a:t>
            </a:r>
            <a:r>
              <a:rPr lang="en-US" sz="2400" b="1" dirty="0">
                <a:latin typeface="Candara" panose="020E0502030303020204" pitchFamily="34" charset="0"/>
              </a:rPr>
              <a:t>lies posterior to the greater omentum and is divided into </a:t>
            </a:r>
            <a:r>
              <a:rPr lang="en-US" sz="2400" b="1" dirty="0">
                <a:solidFill>
                  <a:srgbClr val="40E838"/>
                </a:solidFill>
                <a:latin typeface="Candara" panose="020E0502030303020204" pitchFamily="34" charset="0"/>
              </a:rPr>
              <a:t>right</a:t>
            </a:r>
            <a:r>
              <a:rPr lang="en-US" sz="2400" b="1" dirty="0">
                <a:latin typeface="Candara" panose="020E0502030303020204" pitchFamily="34" charset="0"/>
              </a:rPr>
              <a:t> and </a:t>
            </a:r>
            <a:r>
              <a:rPr lang="en-US" sz="2400" b="1" dirty="0">
                <a:solidFill>
                  <a:srgbClr val="40E838"/>
                </a:solidFill>
                <a:latin typeface="Candara" panose="020E0502030303020204" pitchFamily="34" charset="0"/>
              </a:rPr>
              <a:t>left infracolic </a:t>
            </a:r>
            <a:r>
              <a:rPr lang="en-US" sz="2400" b="1" dirty="0">
                <a:latin typeface="Candara" panose="020E0502030303020204" pitchFamily="34" charset="0"/>
              </a:rPr>
              <a:t>spaces by the </a:t>
            </a:r>
            <a:r>
              <a:rPr lang="en-US" sz="2400" b="1" dirty="0">
                <a:solidFill>
                  <a:srgbClr val="0000FF"/>
                </a:solidFill>
                <a:latin typeface="Candara" panose="020E0502030303020204" pitchFamily="34" charset="0"/>
              </a:rPr>
              <a:t>mesentery of the small intestine..</a:t>
            </a:r>
            <a:endParaRPr lang="ar-IQ" sz="2400" b="1" dirty="0">
              <a:solidFill>
                <a:srgbClr val="0000FF"/>
              </a:solidFill>
              <a:latin typeface="Candara" panose="020E0502030303020204" pitchFamily="34" charset="0"/>
            </a:endParaRPr>
          </a:p>
        </p:txBody>
      </p:sp>
      <p:sp>
        <p:nvSpPr>
          <p:cNvPr id="5" name="مستطيل 3"/>
          <p:cNvSpPr/>
          <p:nvPr/>
        </p:nvSpPr>
        <p:spPr>
          <a:xfrm>
            <a:off x="76200" y="76200"/>
            <a:ext cx="6429132" cy="646331"/>
          </a:xfrm>
          <a:prstGeom prst="rect">
            <a:avLst/>
          </a:prstGeom>
          <a:solidFill>
            <a:schemeClr val="bg1">
              <a:lumMod val="85000"/>
            </a:schemeClr>
          </a:solidFill>
          <a:ln w="38100">
            <a:solidFill>
              <a:schemeClr val="tx1"/>
            </a:solidFill>
          </a:ln>
        </p:spPr>
        <p:txBody>
          <a:bodyPr wrap="none">
            <a:spAutoFit/>
          </a:bodyPr>
          <a:lstStyle/>
          <a:p>
            <a:pPr algn="l"/>
            <a:r>
              <a:rPr lang="en-US" sz="3600" b="1" dirty="0">
                <a:solidFill>
                  <a:srgbClr val="FF0000"/>
                </a:solidFill>
              </a:rPr>
              <a:t>Subdivisions of Peritoneal Cavity</a:t>
            </a:r>
          </a:p>
        </p:txBody>
      </p:sp>
      <p:sp>
        <p:nvSpPr>
          <p:cNvPr id="6" name="Rectangle 5"/>
          <p:cNvSpPr/>
          <p:nvPr/>
        </p:nvSpPr>
        <p:spPr>
          <a:xfrm>
            <a:off x="64770" y="3200400"/>
            <a:ext cx="3733800" cy="2308324"/>
          </a:xfrm>
          <a:prstGeom prst="rect">
            <a:avLst/>
          </a:prstGeom>
        </p:spPr>
        <p:txBody>
          <a:bodyPr wrap="square">
            <a:spAutoFit/>
          </a:bodyPr>
          <a:lstStyle/>
          <a:p>
            <a:pPr>
              <a:buFont typeface="Wingdings" pitchFamily="2" charset="2"/>
              <a:buChar char="v"/>
            </a:pPr>
            <a:r>
              <a:rPr lang="en-US" sz="2400" b="1" dirty="0">
                <a:latin typeface="Candara" panose="020E0502030303020204" pitchFamily="34" charset="0"/>
              </a:rPr>
              <a:t>Free communication occurs between </a:t>
            </a:r>
            <a:r>
              <a:rPr lang="en-US" sz="2400" b="1" dirty="0">
                <a:solidFill>
                  <a:srgbClr val="FF0000"/>
                </a:solidFill>
                <a:latin typeface="Candara" panose="020E0502030303020204" pitchFamily="34" charset="0"/>
              </a:rPr>
              <a:t>the supracolic </a:t>
            </a:r>
            <a:r>
              <a:rPr lang="en-US" sz="2400" b="1" dirty="0">
                <a:latin typeface="Candara" panose="020E0502030303020204" pitchFamily="34" charset="0"/>
              </a:rPr>
              <a:t>and </a:t>
            </a:r>
            <a:r>
              <a:rPr lang="en-US" sz="2400" b="1" dirty="0">
                <a:solidFill>
                  <a:srgbClr val="FF0000"/>
                </a:solidFill>
                <a:latin typeface="Candara" panose="020E0502030303020204" pitchFamily="34" charset="0"/>
              </a:rPr>
              <a:t>the infracolic</a:t>
            </a:r>
            <a:r>
              <a:rPr lang="en-US" sz="2400" b="1" dirty="0">
                <a:latin typeface="Candara" panose="020E0502030303020204" pitchFamily="34" charset="0"/>
              </a:rPr>
              <a:t> compartments through </a:t>
            </a:r>
            <a:r>
              <a:rPr lang="en-US" sz="2400" b="1" u="sng" dirty="0">
                <a:solidFill>
                  <a:srgbClr val="7030A0"/>
                </a:solidFill>
                <a:latin typeface="Candara" panose="020E0502030303020204" pitchFamily="34" charset="0"/>
              </a:rPr>
              <a:t>the paracolic gutters</a:t>
            </a:r>
            <a:endParaRPr lang="ar-IQ" sz="2400" b="1" u="sng" dirty="0">
              <a:solidFill>
                <a:srgbClr val="7030A0"/>
              </a:solidFill>
              <a:latin typeface="Candara" panose="020E0502030303020204" pitchFamily="34" charset="0"/>
            </a:endParaRPr>
          </a:p>
        </p:txBody>
      </p:sp>
      <p:sp>
        <p:nvSpPr>
          <p:cNvPr id="7" name="Date Placeholder 6"/>
          <p:cNvSpPr>
            <a:spLocks noGrp="1"/>
          </p:cNvSpPr>
          <p:nvPr>
            <p:ph type="dt" sz="half" idx="10"/>
          </p:nvPr>
        </p:nvSpPr>
        <p:spPr>
          <a:xfrm>
            <a:off x="533400" y="6263640"/>
            <a:ext cx="2438400" cy="365125"/>
          </a:xfrm>
        </p:spPr>
        <p:txBody>
          <a:bodyPr/>
          <a:lstStyle/>
          <a:p>
            <a:r>
              <a:rPr lang="en-US" b="1">
                <a:solidFill>
                  <a:srgbClr val="FF0000"/>
                </a:solidFill>
              </a:rPr>
              <a:t>Tuesday 5 April 2022</a:t>
            </a:r>
            <a:endParaRPr lang="en-US" b="1" dirty="0">
              <a:solidFill>
                <a:srgbClr val="FF0000"/>
              </a:solidFill>
            </a:endParaRPr>
          </a:p>
        </p:txBody>
      </p:sp>
      <p:sp>
        <p:nvSpPr>
          <p:cNvPr id="9" name="Slide Number Placeholder 8"/>
          <p:cNvSpPr>
            <a:spLocks noGrp="1"/>
          </p:cNvSpPr>
          <p:nvPr>
            <p:ph type="sldNum" sz="quarter" idx="12"/>
          </p:nvPr>
        </p:nvSpPr>
        <p:spPr>
          <a:xfrm>
            <a:off x="945430" y="6492875"/>
            <a:ext cx="381000" cy="365125"/>
          </a:xfrm>
        </p:spPr>
        <p:txBody>
          <a:bodyPr/>
          <a:lstStyle/>
          <a:p>
            <a:fld id="{B6F15528-21DE-4FAA-801E-634DDDAF4B2B}" type="slidenum">
              <a:rPr lang="en-US" b="1" smtClean="0">
                <a:solidFill>
                  <a:srgbClr val="FF0000"/>
                </a:solidFill>
              </a:rPr>
              <a:pPr/>
              <a:t>19</a:t>
            </a:fld>
            <a:endParaRPr lang="en-US" b="1" dirty="0">
              <a:solidFill>
                <a:srgbClr val="FF0000"/>
              </a:solidFill>
            </a:endParaRPr>
          </a:p>
        </p:txBody>
      </p:sp>
      <p:sp>
        <p:nvSpPr>
          <p:cNvPr id="10" name="Footer Placeholder 9"/>
          <p:cNvSpPr>
            <a:spLocks noGrp="1"/>
          </p:cNvSpPr>
          <p:nvPr>
            <p:ph type="ftr" sz="quarter" idx="11"/>
          </p:nvPr>
        </p:nvSpPr>
        <p:spPr>
          <a:xfrm>
            <a:off x="-152400" y="6077129"/>
            <a:ext cx="2895600" cy="365125"/>
          </a:xfrm>
        </p:spPr>
        <p:txBody>
          <a:bodyPr/>
          <a:lstStyle/>
          <a:p>
            <a:r>
              <a:rPr lang="en-US" b="1">
                <a:solidFill>
                  <a:srgbClr val="FF0000"/>
                </a:solidFill>
              </a:rPr>
              <a:t>Dr. Aiman Qais Afar</a:t>
            </a:r>
            <a:endParaRPr lang="en-US" b="1" dirty="0">
              <a:solidFill>
                <a:srgbClr val="FF0000"/>
              </a:solidFill>
            </a:endParaRPr>
          </a:p>
        </p:txBody>
      </p:sp>
      <p:pic>
        <p:nvPicPr>
          <p:cNvPr id="4" name="Picture 3">
            <a:extLst>
              <a:ext uri="{FF2B5EF4-FFF2-40B4-BE49-F238E27FC236}">
                <a16:creationId xmlns:a16="http://schemas.microsoft.com/office/drawing/2014/main" id="{4FC64D34-5B37-4BE7-8EA2-13ACCB082459}"/>
              </a:ext>
            </a:extLst>
          </p:cNvPr>
          <p:cNvPicPr>
            <a:picLocks noChangeAspect="1"/>
          </p:cNvPicPr>
          <p:nvPr/>
        </p:nvPicPr>
        <p:blipFill rotWithShape="1">
          <a:blip r:embed="rId2"/>
          <a:srcRect l="25833" t="17407" r="50833" b="45556"/>
          <a:stretch/>
        </p:blipFill>
        <p:spPr>
          <a:xfrm>
            <a:off x="3657600" y="1981200"/>
            <a:ext cx="5334000" cy="4762500"/>
          </a:xfrm>
          <a:prstGeom prst="rect">
            <a:avLst/>
          </a:prstGeom>
          <a:ln w="57150">
            <a:solidFill>
              <a:srgbClr val="00FF00"/>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52400" y="141982"/>
            <a:ext cx="3581400" cy="954107"/>
          </a:xfrm>
          <a:prstGeom prst="rect">
            <a:avLst/>
          </a:prstGeom>
          <a:solidFill>
            <a:schemeClr val="accent6">
              <a:lumMod val="20000"/>
              <a:lumOff val="80000"/>
            </a:schemeClr>
          </a:solidFill>
          <a:ln w="57150">
            <a:solidFill>
              <a:srgbClr val="FF0000"/>
            </a:solidFill>
          </a:ln>
        </p:spPr>
        <p:txBody>
          <a:bodyPr wrap="square">
            <a:spAutoFit/>
          </a:bodyPr>
          <a:lstStyle/>
          <a:p>
            <a:pPr algn="l"/>
            <a:r>
              <a:rPr lang="en-US" sz="2800" b="1" dirty="0">
                <a:solidFill>
                  <a:srgbClr val="FF0000"/>
                </a:solidFill>
              </a:rPr>
              <a:t>PERITONEUM</a:t>
            </a:r>
          </a:p>
          <a:p>
            <a:pPr algn="l"/>
            <a:r>
              <a:rPr lang="en-US" sz="2800" b="1" dirty="0">
                <a:solidFill>
                  <a:srgbClr val="FF0000"/>
                </a:solidFill>
              </a:rPr>
              <a:t>General Arrangement</a:t>
            </a:r>
          </a:p>
        </p:txBody>
      </p:sp>
      <p:sp>
        <p:nvSpPr>
          <p:cNvPr id="3" name="مستطيل 2"/>
          <p:cNvSpPr/>
          <p:nvPr/>
        </p:nvSpPr>
        <p:spPr>
          <a:xfrm>
            <a:off x="76200" y="1143000"/>
            <a:ext cx="4191000" cy="1938992"/>
          </a:xfrm>
          <a:prstGeom prst="rect">
            <a:avLst/>
          </a:prstGeom>
        </p:spPr>
        <p:txBody>
          <a:bodyPr wrap="square">
            <a:spAutoFit/>
          </a:bodyPr>
          <a:lstStyle/>
          <a:p>
            <a:pPr algn="l">
              <a:buFont typeface="Wingdings" pitchFamily="2" charset="2"/>
              <a:buChar char="v"/>
            </a:pPr>
            <a:r>
              <a:rPr lang="en-US" sz="2400" b="1" dirty="0">
                <a:solidFill>
                  <a:srgbClr val="FF0000"/>
                </a:solidFill>
                <a:latin typeface="Candara" panose="020E0502030303020204" pitchFamily="34" charset="0"/>
              </a:rPr>
              <a:t>The peritoneum </a:t>
            </a:r>
            <a:r>
              <a:rPr lang="en-US" sz="2400" b="1" dirty="0">
                <a:latin typeface="Candara" panose="020E0502030303020204" pitchFamily="34" charset="0"/>
              </a:rPr>
              <a:t>is a thin </a:t>
            </a:r>
            <a:r>
              <a:rPr lang="en-US" sz="2400" b="1" dirty="0">
                <a:solidFill>
                  <a:srgbClr val="7030A0"/>
                </a:solidFill>
                <a:latin typeface="Candara" panose="020E0502030303020204" pitchFamily="34" charset="0"/>
              </a:rPr>
              <a:t>serous membrane </a:t>
            </a:r>
            <a:r>
              <a:rPr lang="en-US" sz="2400" b="1" dirty="0">
                <a:latin typeface="Candara" panose="020E0502030303020204" pitchFamily="34" charset="0"/>
              </a:rPr>
              <a:t>that lines the walls of the abdominal and pelvic cavities and clothes the viscera . </a:t>
            </a:r>
            <a:endParaRPr lang="ar-IQ" sz="2400" b="1" dirty="0">
              <a:latin typeface="Candara" panose="020E0502030303020204" pitchFamily="34" charset="0"/>
            </a:endParaRPr>
          </a:p>
        </p:txBody>
      </p:sp>
      <p:pic>
        <p:nvPicPr>
          <p:cNvPr id="1026" name="Picture 2"/>
          <p:cNvPicPr>
            <a:picLocks noChangeAspect="1" noChangeArrowheads="1"/>
          </p:cNvPicPr>
          <p:nvPr/>
        </p:nvPicPr>
        <p:blipFill>
          <a:blip r:embed="rId2" cstate="print"/>
          <a:srcRect l="31055" t="13125" r="22070" b="10000"/>
          <a:stretch>
            <a:fillRect/>
          </a:stretch>
        </p:blipFill>
        <p:spPr bwMode="auto">
          <a:xfrm>
            <a:off x="4241448" y="1676400"/>
            <a:ext cx="4750151" cy="4572000"/>
          </a:xfrm>
          <a:prstGeom prst="rect">
            <a:avLst/>
          </a:prstGeom>
          <a:noFill/>
          <a:ln w="57150">
            <a:solidFill>
              <a:srgbClr val="00FF00"/>
            </a:solidFill>
            <a:miter lim="800000"/>
            <a:headEnd/>
            <a:tailEnd/>
          </a:ln>
          <a:effectLst/>
        </p:spPr>
      </p:pic>
      <p:sp>
        <p:nvSpPr>
          <p:cNvPr id="5" name="مستطيل 2"/>
          <p:cNvSpPr/>
          <p:nvPr/>
        </p:nvSpPr>
        <p:spPr>
          <a:xfrm>
            <a:off x="76200" y="3154740"/>
            <a:ext cx="4191000" cy="1569660"/>
          </a:xfrm>
          <a:prstGeom prst="rect">
            <a:avLst/>
          </a:prstGeom>
        </p:spPr>
        <p:txBody>
          <a:bodyPr wrap="square">
            <a:spAutoFit/>
          </a:bodyPr>
          <a:lstStyle/>
          <a:p>
            <a:pPr algn="l">
              <a:buFont typeface="Wingdings" pitchFamily="2" charset="2"/>
              <a:buChar char="v"/>
            </a:pPr>
            <a:r>
              <a:rPr lang="en-US" sz="2400" b="1" dirty="0">
                <a:latin typeface="Candara" panose="020E0502030303020204" pitchFamily="34" charset="0"/>
              </a:rPr>
              <a:t>The peritoneum can be regarded </a:t>
            </a:r>
            <a:r>
              <a:rPr lang="en-US" sz="2400" b="1" dirty="0">
                <a:solidFill>
                  <a:srgbClr val="00CC00"/>
                </a:solidFill>
                <a:latin typeface="Candara" panose="020E0502030303020204" pitchFamily="34" charset="0"/>
              </a:rPr>
              <a:t>as a balloon </a:t>
            </a:r>
            <a:r>
              <a:rPr lang="en-US" sz="2400" b="1" dirty="0">
                <a:latin typeface="Candara" panose="020E0502030303020204" pitchFamily="34" charset="0"/>
              </a:rPr>
              <a:t>against which organs are pressed from outside  </a:t>
            </a:r>
            <a:endParaRPr lang="ar-IQ" sz="2400" b="1" dirty="0">
              <a:latin typeface="Candara" panose="020E0502030303020204" pitchFamily="34" charset="0"/>
            </a:endParaRPr>
          </a:p>
        </p:txBody>
      </p:sp>
      <p:sp>
        <p:nvSpPr>
          <p:cNvPr id="6" name="مستطيل 4"/>
          <p:cNvSpPr/>
          <p:nvPr/>
        </p:nvSpPr>
        <p:spPr>
          <a:xfrm>
            <a:off x="152400" y="4842808"/>
            <a:ext cx="4191000" cy="1938992"/>
          </a:xfrm>
          <a:prstGeom prst="rect">
            <a:avLst/>
          </a:prstGeom>
        </p:spPr>
        <p:txBody>
          <a:bodyPr wrap="square">
            <a:spAutoFit/>
          </a:bodyPr>
          <a:lstStyle/>
          <a:p>
            <a:pPr algn="l">
              <a:buFont typeface="Wingdings" pitchFamily="2" charset="2"/>
              <a:buChar char="v"/>
            </a:pPr>
            <a:r>
              <a:rPr lang="en-US" sz="2400" b="1" u="sng" dirty="0">
                <a:solidFill>
                  <a:srgbClr val="0000FF"/>
                </a:solidFill>
                <a:latin typeface="Candara" panose="020E0502030303020204" pitchFamily="34" charset="0"/>
              </a:rPr>
              <a:t>The parietal peritoneum </a:t>
            </a:r>
            <a:r>
              <a:rPr lang="en-US" sz="2400" b="1" dirty="0">
                <a:latin typeface="Candara" panose="020E0502030303020204" pitchFamily="34" charset="0"/>
              </a:rPr>
              <a:t>lines the walls of the abdominal and pelvic cavities</a:t>
            </a:r>
          </a:p>
          <a:p>
            <a:pPr algn="l">
              <a:buFont typeface="Wingdings" pitchFamily="2" charset="2"/>
              <a:buChar char="v"/>
            </a:pPr>
            <a:r>
              <a:rPr lang="en-US" sz="2400" b="1" u="sng" dirty="0">
                <a:solidFill>
                  <a:srgbClr val="0000FF"/>
                </a:solidFill>
                <a:latin typeface="Candara" panose="020E0502030303020204" pitchFamily="34" charset="0"/>
              </a:rPr>
              <a:t>The visceral peritoneum</a:t>
            </a:r>
            <a:r>
              <a:rPr lang="en-US" sz="2400" b="1" dirty="0">
                <a:solidFill>
                  <a:srgbClr val="0066FF"/>
                </a:solidFill>
                <a:latin typeface="Candara" panose="020E0502030303020204" pitchFamily="34" charset="0"/>
              </a:rPr>
              <a:t> </a:t>
            </a:r>
            <a:r>
              <a:rPr lang="en-US" sz="2400" b="1" dirty="0">
                <a:latin typeface="Candara" panose="020E0502030303020204" pitchFamily="34" charset="0"/>
              </a:rPr>
              <a:t>covers the organs.</a:t>
            </a:r>
            <a:endParaRPr lang="ar-IQ" sz="2400" b="1" dirty="0">
              <a:latin typeface="Candara" panose="020E0502030303020204" pitchFamily="34" charset="0"/>
            </a:endParaRPr>
          </a:p>
        </p:txBody>
      </p:sp>
      <p:sp>
        <p:nvSpPr>
          <p:cNvPr id="7" name="Date Placeholder 6"/>
          <p:cNvSpPr>
            <a:spLocks noGrp="1"/>
          </p:cNvSpPr>
          <p:nvPr>
            <p:ph type="dt" sz="half" idx="10"/>
          </p:nvPr>
        </p:nvSpPr>
        <p:spPr>
          <a:xfrm>
            <a:off x="6825791" y="436472"/>
            <a:ext cx="2133600" cy="365125"/>
          </a:xfrm>
        </p:spPr>
        <p:txBody>
          <a:bodyPr/>
          <a:lstStyle/>
          <a:p>
            <a:r>
              <a:rPr lang="en-US" b="1">
                <a:solidFill>
                  <a:srgbClr val="FF0000"/>
                </a:solidFill>
              </a:rPr>
              <a:t>Tuesday 5 April 2022</a:t>
            </a:r>
            <a:endParaRPr lang="en-US" b="1" dirty="0">
              <a:solidFill>
                <a:srgbClr val="FF0000"/>
              </a:solidFill>
            </a:endParaRPr>
          </a:p>
        </p:txBody>
      </p:sp>
      <p:sp>
        <p:nvSpPr>
          <p:cNvPr id="9" name="Slide Number Placeholder 8"/>
          <p:cNvSpPr>
            <a:spLocks noGrp="1"/>
          </p:cNvSpPr>
          <p:nvPr>
            <p:ph type="sldNum" sz="quarter" idx="12"/>
          </p:nvPr>
        </p:nvSpPr>
        <p:spPr>
          <a:xfrm>
            <a:off x="8077200" y="6356350"/>
            <a:ext cx="609600" cy="365125"/>
          </a:xfrm>
        </p:spPr>
        <p:txBody>
          <a:bodyPr/>
          <a:lstStyle/>
          <a:p>
            <a:fld id="{B6F15528-21DE-4FAA-801E-634DDDAF4B2B}" type="slidenum">
              <a:rPr lang="en-US" b="1" smtClean="0">
                <a:solidFill>
                  <a:srgbClr val="FF0000"/>
                </a:solidFill>
              </a:rPr>
              <a:pPr/>
              <a:t>2</a:t>
            </a:fld>
            <a:endParaRPr lang="en-US" b="1" dirty="0">
              <a:solidFill>
                <a:srgbClr val="FF0000"/>
              </a:solidFill>
            </a:endParaRPr>
          </a:p>
        </p:txBody>
      </p:sp>
      <p:sp>
        <p:nvSpPr>
          <p:cNvPr id="10" name="Footer Placeholder 9"/>
          <p:cNvSpPr>
            <a:spLocks noGrp="1"/>
          </p:cNvSpPr>
          <p:nvPr>
            <p:ph type="ftr" sz="quarter" idx="11"/>
          </p:nvPr>
        </p:nvSpPr>
        <p:spPr>
          <a:xfrm>
            <a:off x="6063791" y="199935"/>
            <a:ext cx="2895600" cy="365125"/>
          </a:xfrm>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52400" y="177225"/>
            <a:ext cx="8839200" cy="584775"/>
          </a:xfrm>
          <a:prstGeom prst="rect">
            <a:avLst/>
          </a:prstGeom>
          <a:blipFill>
            <a:blip r:embed="rId2" cstate="print"/>
            <a:tile tx="0" ty="0" sx="100000" sy="100000" flip="none" algn="tl"/>
          </a:blipFill>
          <a:ln w="57150">
            <a:solidFill>
              <a:srgbClr val="0000FF"/>
            </a:solidFill>
          </a:ln>
        </p:spPr>
        <p:txBody>
          <a:bodyPr wrap="square">
            <a:spAutoFit/>
          </a:bodyPr>
          <a:lstStyle/>
          <a:p>
            <a:pPr algn="l"/>
            <a:r>
              <a:rPr lang="en-US" sz="3200" b="1" dirty="0">
                <a:solidFill>
                  <a:srgbClr val="FF0000"/>
                </a:solidFill>
              </a:rPr>
              <a:t>Peritoneal Pouches, Recesses, Spaces, and Gutters</a:t>
            </a:r>
          </a:p>
        </p:txBody>
      </p:sp>
      <p:sp>
        <p:nvSpPr>
          <p:cNvPr id="3" name="مستطيل 2"/>
          <p:cNvSpPr/>
          <p:nvPr/>
        </p:nvSpPr>
        <p:spPr>
          <a:xfrm>
            <a:off x="152400" y="838200"/>
            <a:ext cx="1828800" cy="523220"/>
          </a:xfrm>
          <a:prstGeom prst="rect">
            <a:avLst/>
          </a:prstGeom>
          <a:solidFill>
            <a:schemeClr val="accent6">
              <a:lumMod val="20000"/>
              <a:lumOff val="80000"/>
            </a:schemeClr>
          </a:solidFill>
          <a:ln w="57150">
            <a:solidFill>
              <a:srgbClr val="40E838"/>
            </a:solidFill>
          </a:ln>
        </p:spPr>
        <p:txBody>
          <a:bodyPr wrap="square">
            <a:spAutoFit/>
          </a:bodyPr>
          <a:lstStyle/>
          <a:p>
            <a:pPr algn="l"/>
            <a:r>
              <a:rPr lang="en-US" sz="2800" b="1" dirty="0">
                <a:solidFill>
                  <a:srgbClr val="FF0000"/>
                </a:solidFill>
              </a:rPr>
              <a:t>Lesser Sac</a:t>
            </a:r>
          </a:p>
        </p:txBody>
      </p:sp>
      <p:sp>
        <p:nvSpPr>
          <p:cNvPr id="4" name="مستطيل 3"/>
          <p:cNvSpPr/>
          <p:nvPr/>
        </p:nvSpPr>
        <p:spPr>
          <a:xfrm>
            <a:off x="228600" y="5334000"/>
            <a:ext cx="8763000" cy="1200329"/>
          </a:xfrm>
          <a:prstGeom prst="rect">
            <a:avLst/>
          </a:prstGeom>
        </p:spPr>
        <p:txBody>
          <a:bodyPr wrap="square">
            <a:spAutoFit/>
          </a:bodyPr>
          <a:lstStyle/>
          <a:p>
            <a:pPr algn="l"/>
            <a:r>
              <a:rPr lang="en-US" sz="2400" b="1" dirty="0">
                <a:solidFill>
                  <a:srgbClr val="FF0000"/>
                </a:solidFill>
                <a:latin typeface="Candara" panose="020E0502030303020204" pitchFamily="34" charset="0"/>
              </a:rPr>
              <a:t>The lesser sac </a:t>
            </a:r>
            <a:r>
              <a:rPr lang="en-US" sz="2400" b="1" dirty="0">
                <a:latin typeface="Candara" panose="020E0502030303020204" pitchFamily="34" charset="0"/>
              </a:rPr>
              <a:t>lies behind the stomach and the lesser omentum.</a:t>
            </a:r>
          </a:p>
          <a:p>
            <a:pPr algn="l">
              <a:buFont typeface="Wingdings" pitchFamily="2" charset="2"/>
              <a:buChar char="ü"/>
            </a:pPr>
            <a:r>
              <a:rPr lang="en-US" sz="2400" b="1" dirty="0">
                <a:latin typeface="Candara" panose="020E0502030303020204" pitchFamily="34" charset="0"/>
              </a:rPr>
              <a:t>It extends upward as far as the diaphragm and downward between the layers of the greater omentum. </a:t>
            </a:r>
            <a:endParaRPr lang="ar-IQ" sz="2400" b="1" dirty="0">
              <a:latin typeface="Candara" panose="020E0502030303020204" pitchFamily="34" charset="0"/>
            </a:endParaRPr>
          </a:p>
        </p:txBody>
      </p:sp>
      <p:sp>
        <p:nvSpPr>
          <p:cNvPr id="7" name="Date Placeholder 6"/>
          <p:cNvSpPr>
            <a:spLocks noGrp="1"/>
          </p:cNvSpPr>
          <p:nvPr>
            <p:ph type="dt" sz="half" idx="10"/>
          </p:nvPr>
        </p:nvSpPr>
        <p:spPr>
          <a:xfrm>
            <a:off x="304800" y="6492875"/>
            <a:ext cx="2514600" cy="365125"/>
          </a:xfrm>
        </p:spPr>
        <p:txBody>
          <a:bodyPr/>
          <a:lstStyle/>
          <a:p>
            <a:r>
              <a:rPr lang="en-US" b="1">
                <a:solidFill>
                  <a:srgbClr val="FF0000"/>
                </a:solidFill>
              </a:rPr>
              <a:t>Tuesday 5 April 2022</a:t>
            </a:r>
            <a:endParaRPr lang="en-US" b="1" dirty="0">
              <a:solidFill>
                <a:srgbClr val="FF0000"/>
              </a:solidFill>
            </a:endParaRPr>
          </a:p>
        </p:txBody>
      </p:sp>
      <p:pic>
        <p:nvPicPr>
          <p:cNvPr id="12290" name="Picture 2" descr="http://classconnection.s3.amazonaws.com/76/flashcards/3938076/png/greater-and-lesser-sacs-greater-and-lesser-omenta-and-the-stomach-1438DDB66E914D03F1D.png"/>
          <p:cNvPicPr>
            <a:picLocks noChangeAspect="1" noChangeArrowheads="1"/>
          </p:cNvPicPr>
          <p:nvPr/>
        </p:nvPicPr>
        <p:blipFill>
          <a:blip r:embed="rId3" cstate="print"/>
          <a:srcRect/>
          <a:stretch>
            <a:fillRect/>
          </a:stretch>
        </p:blipFill>
        <p:spPr bwMode="auto">
          <a:xfrm>
            <a:off x="4298729" y="979666"/>
            <a:ext cx="4690514" cy="4354334"/>
          </a:xfrm>
          <a:prstGeom prst="rect">
            <a:avLst/>
          </a:prstGeom>
          <a:noFill/>
          <a:ln w="57150">
            <a:solidFill>
              <a:srgbClr val="FF0000"/>
            </a:solidFill>
          </a:ln>
        </p:spPr>
      </p:pic>
      <p:sp>
        <p:nvSpPr>
          <p:cNvPr id="9" name="Slide Number Placeholder 8"/>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FF0000"/>
                </a:solidFill>
              </a:rPr>
              <a:pPr/>
              <a:t>20</a:t>
            </a:fld>
            <a:endParaRPr lang="en-US" b="1" dirty="0">
              <a:solidFill>
                <a:srgbClr val="FF0000"/>
              </a:solidFill>
            </a:endParaRPr>
          </a:p>
        </p:txBody>
      </p:sp>
      <p:sp>
        <p:nvSpPr>
          <p:cNvPr id="10" name="Footer Placeholder 9"/>
          <p:cNvSpPr>
            <a:spLocks noGrp="1"/>
          </p:cNvSpPr>
          <p:nvPr>
            <p:ph type="ftr" sz="quarter" idx="11"/>
          </p:nvPr>
        </p:nvSpPr>
        <p:spPr>
          <a:xfrm>
            <a:off x="3124200" y="6492875"/>
            <a:ext cx="2895600" cy="365125"/>
          </a:xfrm>
        </p:spPr>
        <p:txBody>
          <a:bodyPr/>
          <a:lstStyle/>
          <a:p>
            <a:r>
              <a:rPr lang="en-US" b="1">
                <a:solidFill>
                  <a:srgbClr val="FF0000"/>
                </a:solidFill>
              </a:rPr>
              <a:t>Dr. Aiman Qais Afar</a:t>
            </a:r>
            <a:endParaRPr lang="en-US" b="1" dirty="0">
              <a:solidFill>
                <a:srgbClr val="FF0000"/>
              </a:solidFill>
            </a:endParaRPr>
          </a:p>
        </p:txBody>
      </p:sp>
      <p:pic>
        <p:nvPicPr>
          <p:cNvPr id="5124" name="Picture 4" descr="Anatomy of the Abdomen (2)">
            <a:extLst>
              <a:ext uri="{FF2B5EF4-FFF2-40B4-BE49-F238E27FC236}">
                <a16:creationId xmlns:a16="http://schemas.microsoft.com/office/drawing/2014/main" id="{BB8A05CF-750F-44F8-AB30-47C92EE490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2362200"/>
            <a:ext cx="3962400" cy="2971800"/>
          </a:xfrm>
          <a:prstGeom prst="rect">
            <a:avLst/>
          </a:prstGeom>
          <a:noFill/>
          <a:ln w="76200">
            <a:solidFill>
              <a:srgbClr val="00FF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4800600"/>
            <a:ext cx="9144000" cy="1938992"/>
          </a:xfrm>
          <a:prstGeom prst="rect">
            <a:avLst/>
          </a:prstGeom>
        </p:spPr>
        <p:txBody>
          <a:bodyPr wrap="square">
            <a:spAutoFit/>
          </a:bodyPr>
          <a:lstStyle/>
          <a:p>
            <a:pPr algn="l">
              <a:buFont typeface="Wingdings" pitchFamily="2" charset="2"/>
              <a:buChar char="ü"/>
            </a:pPr>
            <a:r>
              <a:rPr lang="en-US" sz="2400" b="1" dirty="0">
                <a:solidFill>
                  <a:srgbClr val="FF0000"/>
                </a:solidFill>
                <a:latin typeface="Candara" panose="020E0502030303020204" pitchFamily="34" charset="0"/>
              </a:rPr>
              <a:t>The</a:t>
            </a:r>
            <a:r>
              <a:rPr lang="en-US" sz="2400" b="1" dirty="0">
                <a:latin typeface="Candara" panose="020E0502030303020204" pitchFamily="34" charset="0"/>
              </a:rPr>
              <a:t> </a:t>
            </a:r>
            <a:r>
              <a:rPr lang="en-US" sz="2400" b="1" dirty="0">
                <a:solidFill>
                  <a:srgbClr val="FF0000"/>
                </a:solidFill>
                <a:latin typeface="Candara" panose="020E0502030303020204" pitchFamily="34" charset="0"/>
              </a:rPr>
              <a:t>left margin </a:t>
            </a:r>
            <a:r>
              <a:rPr lang="en-US" sz="2400" b="1" dirty="0">
                <a:latin typeface="Candara" panose="020E0502030303020204" pitchFamily="34" charset="0"/>
              </a:rPr>
              <a:t>of the sac is formed by </a:t>
            </a:r>
            <a:r>
              <a:rPr lang="en-US" sz="2400" b="1" dirty="0">
                <a:solidFill>
                  <a:srgbClr val="0000FF"/>
                </a:solidFill>
                <a:latin typeface="Candara" panose="020E0502030303020204" pitchFamily="34" charset="0"/>
              </a:rPr>
              <a:t>the spleen </a:t>
            </a:r>
            <a:r>
              <a:rPr lang="en-US" sz="2400" b="1" dirty="0">
                <a:latin typeface="Candara" panose="020E0502030303020204" pitchFamily="34" charset="0"/>
              </a:rPr>
              <a:t>and </a:t>
            </a:r>
            <a:r>
              <a:rPr lang="en-US" sz="2400" b="1" dirty="0">
                <a:solidFill>
                  <a:srgbClr val="0000FF"/>
                </a:solidFill>
                <a:latin typeface="Candara" panose="020E0502030303020204" pitchFamily="34" charset="0"/>
              </a:rPr>
              <a:t>the gastrosplenic omentum </a:t>
            </a:r>
            <a:r>
              <a:rPr lang="en-US" sz="2400" b="1" dirty="0">
                <a:latin typeface="Candara" panose="020E0502030303020204" pitchFamily="34" charset="0"/>
              </a:rPr>
              <a:t>and </a:t>
            </a:r>
            <a:r>
              <a:rPr lang="en-US" sz="2400" b="1" dirty="0">
                <a:solidFill>
                  <a:srgbClr val="0000FF"/>
                </a:solidFill>
                <a:latin typeface="Candara" panose="020E0502030303020204" pitchFamily="34" charset="0"/>
              </a:rPr>
              <a:t>splenicorenal ligament. </a:t>
            </a:r>
          </a:p>
          <a:p>
            <a:pPr algn="l">
              <a:buFont typeface="Wingdings" pitchFamily="2" charset="2"/>
              <a:buChar char="ü"/>
            </a:pPr>
            <a:r>
              <a:rPr lang="en-US" sz="2400" b="1" dirty="0">
                <a:solidFill>
                  <a:srgbClr val="FF0000"/>
                </a:solidFill>
                <a:latin typeface="Candara" panose="020E0502030303020204" pitchFamily="34" charset="0"/>
              </a:rPr>
              <a:t>The right margin </a:t>
            </a:r>
            <a:r>
              <a:rPr lang="en-US" sz="2400" b="1" dirty="0">
                <a:latin typeface="Candara" panose="020E0502030303020204" pitchFamily="34" charset="0"/>
              </a:rPr>
              <a:t>opens into </a:t>
            </a:r>
            <a:r>
              <a:rPr lang="en-US" sz="2400" b="1" dirty="0">
                <a:solidFill>
                  <a:srgbClr val="0000FF"/>
                </a:solidFill>
                <a:latin typeface="Candara" panose="020E0502030303020204" pitchFamily="34" charset="0"/>
              </a:rPr>
              <a:t>the greater sac (the main part of the peritoneal cavity) </a:t>
            </a:r>
            <a:r>
              <a:rPr lang="en-US" sz="2400" b="1" dirty="0">
                <a:latin typeface="Candara" panose="020E0502030303020204" pitchFamily="34" charset="0"/>
              </a:rPr>
              <a:t>through the opening of the lesser sac, or </a:t>
            </a:r>
            <a:r>
              <a:rPr lang="en-US" sz="2400" b="1" dirty="0">
                <a:solidFill>
                  <a:srgbClr val="0000FF"/>
                </a:solidFill>
                <a:latin typeface="Candara" panose="020E0502030303020204" pitchFamily="34" charset="0"/>
              </a:rPr>
              <a:t>epiploic foramen.</a:t>
            </a:r>
            <a:endParaRPr lang="ar-IQ" sz="2400" b="1" dirty="0">
              <a:solidFill>
                <a:srgbClr val="0000FF"/>
              </a:solidFill>
              <a:latin typeface="Candara" panose="020E0502030303020204" pitchFamily="34" charset="0"/>
            </a:endParaRPr>
          </a:p>
        </p:txBody>
      </p:sp>
      <p:sp>
        <p:nvSpPr>
          <p:cNvPr id="5" name="مستطيل 2"/>
          <p:cNvSpPr/>
          <p:nvPr/>
        </p:nvSpPr>
        <p:spPr>
          <a:xfrm>
            <a:off x="152400" y="762000"/>
            <a:ext cx="1828800" cy="523220"/>
          </a:xfrm>
          <a:prstGeom prst="rect">
            <a:avLst/>
          </a:prstGeom>
          <a:solidFill>
            <a:schemeClr val="accent6">
              <a:lumMod val="20000"/>
              <a:lumOff val="80000"/>
            </a:schemeClr>
          </a:solidFill>
          <a:ln w="57150">
            <a:solidFill>
              <a:srgbClr val="40E838"/>
            </a:solidFill>
          </a:ln>
        </p:spPr>
        <p:txBody>
          <a:bodyPr wrap="square">
            <a:spAutoFit/>
          </a:bodyPr>
          <a:lstStyle/>
          <a:p>
            <a:pPr algn="l"/>
            <a:r>
              <a:rPr lang="en-US" sz="2800" b="1" dirty="0">
                <a:solidFill>
                  <a:srgbClr val="FF0000"/>
                </a:solidFill>
              </a:rPr>
              <a:t>Lesser Sac</a:t>
            </a:r>
          </a:p>
        </p:txBody>
      </p:sp>
      <p:pic>
        <p:nvPicPr>
          <p:cNvPr id="3076" name="Picture 4" descr="http://www.rahulgladwin.com/medimages/plog-content/images/free-usmle-medical-images/abdomen-pictures/epiploic-foramen-2.jpg"/>
          <p:cNvPicPr>
            <a:picLocks noChangeAspect="1" noChangeArrowheads="1"/>
          </p:cNvPicPr>
          <p:nvPr/>
        </p:nvPicPr>
        <p:blipFill>
          <a:blip r:embed="rId2" cstate="print"/>
          <a:srcRect/>
          <a:stretch>
            <a:fillRect/>
          </a:stretch>
        </p:blipFill>
        <p:spPr bwMode="auto">
          <a:xfrm>
            <a:off x="131538" y="1391118"/>
            <a:ext cx="4245874" cy="3333282"/>
          </a:xfrm>
          <a:prstGeom prst="rect">
            <a:avLst/>
          </a:prstGeom>
          <a:noFill/>
          <a:ln w="57150">
            <a:solidFill>
              <a:srgbClr val="40E838"/>
            </a:solidFill>
          </a:ln>
        </p:spPr>
      </p:pic>
      <p:sp>
        <p:nvSpPr>
          <p:cNvPr id="8" name="مستطيل 1"/>
          <p:cNvSpPr/>
          <p:nvPr/>
        </p:nvSpPr>
        <p:spPr>
          <a:xfrm>
            <a:off x="76200" y="76200"/>
            <a:ext cx="8839200" cy="584775"/>
          </a:xfrm>
          <a:prstGeom prst="rect">
            <a:avLst/>
          </a:prstGeom>
          <a:blipFill>
            <a:blip r:embed="rId3" cstate="print"/>
            <a:tile tx="0" ty="0" sx="100000" sy="100000" flip="none" algn="tl"/>
          </a:blipFill>
          <a:ln w="57150">
            <a:solidFill>
              <a:srgbClr val="0000FF"/>
            </a:solidFill>
          </a:ln>
        </p:spPr>
        <p:txBody>
          <a:bodyPr wrap="square">
            <a:spAutoFit/>
          </a:bodyPr>
          <a:lstStyle/>
          <a:p>
            <a:pPr algn="l"/>
            <a:r>
              <a:rPr lang="en-US" sz="3200" b="1" dirty="0">
                <a:solidFill>
                  <a:srgbClr val="FF0000"/>
                </a:solidFill>
              </a:rPr>
              <a:t>Peritoneal Pouches, Recesses, Spaces, and Gutters</a:t>
            </a:r>
          </a:p>
        </p:txBody>
      </p:sp>
      <p:sp>
        <p:nvSpPr>
          <p:cNvPr id="7" name="Date Placeholder 6"/>
          <p:cNvSpPr>
            <a:spLocks noGrp="1"/>
          </p:cNvSpPr>
          <p:nvPr>
            <p:ph type="dt" sz="half" idx="10"/>
          </p:nvPr>
        </p:nvSpPr>
        <p:spPr>
          <a:xfrm>
            <a:off x="5715000" y="6492875"/>
            <a:ext cx="2590800" cy="365125"/>
          </a:xfrm>
        </p:spPr>
        <p:txBody>
          <a:bodyPr/>
          <a:lstStyle/>
          <a:p>
            <a:r>
              <a:rPr lang="en-US" b="1">
                <a:solidFill>
                  <a:srgbClr val="FF0000"/>
                </a:solidFill>
              </a:rPr>
              <a:t>Tuesday 5 April 2022</a:t>
            </a:r>
            <a:endParaRPr lang="en-US" b="1" dirty="0">
              <a:solidFill>
                <a:srgbClr val="FF0000"/>
              </a:solidFill>
            </a:endParaRPr>
          </a:p>
        </p:txBody>
      </p:sp>
      <p:pic>
        <p:nvPicPr>
          <p:cNvPr id="11266" name="Picture 2" descr="http://classconnection.s3.amazonaws.com/774/flashcards/2059774/png/9-141854FECA73C8183FB.png"/>
          <p:cNvPicPr>
            <a:picLocks noChangeAspect="1" noChangeArrowheads="1"/>
          </p:cNvPicPr>
          <p:nvPr/>
        </p:nvPicPr>
        <p:blipFill>
          <a:blip r:embed="rId4" cstate="print"/>
          <a:srcRect/>
          <a:stretch>
            <a:fillRect/>
          </a:stretch>
        </p:blipFill>
        <p:spPr bwMode="auto">
          <a:xfrm>
            <a:off x="4572000" y="1066800"/>
            <a:ext cx="4419600" cy="3703699"/>
          </a:xfrm>
          <a:prstGeom prst="rect">
            <a:avLst/>
          </a:prstGeom>
          <a:noFill/>
          <a:ln w="57150">
            <a:solidFill>
              <a:srgbClr val="00FF00"/>
            </a:solidFill>
          </a:ln>
        </p:spPr>
      </p:pic>
      <p:sp>
        <p:nvSpPr>
          <p:cNvPr id="10" name="Slide Number Placeholder 9"/>
          <p:cNvSpPr>
            <a:spLocks noGrp="1"/>
          </p:cNvSpPr>
          <p:nvPr>
            <p:ph type="sldNum" sz="quarter" idx="12"/>
          </p:nvPr>
        </p:nvSpPr>
        <p:spPr>
          <a:xfrm>
            <a:off x="8153400" y="6492875"/>
            <a:ext cx="533400" cy="365125"/>
          </a:xfrm>
        </p:spPr>
        <p:txBody>
          <a:bodyPr/>
          <a:lstStyle/>
          <a:p>
            <a:fld id="{B6F15528-21DE-4FAA-801E-634DDDAF4B2B}" type="slidenum">
              <a:rPr lang="en-US" b="1" smtClean="0">
                <a:solidFill>
                  <a:srgbClr val="FF0000"/>
                </a:solidFill>
              </a:rPr>
              <a:pPr/>
              <a:t>21</a:t>
            </a:fld>
            <a:endParaRPr lang="en-US" b="1" dirty="0">
              <a:solidFill>
                <a:srgbClr val="FF0000"/>
              </a:solidFill>
            </a:endParaRPr>
          </a:p>
        </p:txBody>
      </p:sp>
      <p:sp>
        <p:nvSpPr>
          <p:cNvPr id="11" name="Footer Placeholder 10"/>
          <p:cNvSpPr>
            <a:spLocks noGrp="1"/>
          </p:cNvSpPr>
          <p:nvPr>
            <p:ph type="ftr" sz="quarter" idx="11"/>
          </p:nvPr>
        </p:nvSpPr>
        <p:spPr>
          <a:xfrm>
            <a:off x="3048000" y="6492875"/>
            <a:ext cx="2895600" cy="365125"/>
          </a:xfrm>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31055" t="24375" r="31445" b="19375"/>
          <a:stretch>
            <a:fillRect/>
          </a:stretch>
        </p:blipFill>
        <p:spPr bwMode="auto">
          <a:xfrm>
            <a:off x="4422076" y="1973996"/>
            <a:ext cx="4559363" cy="4274403"/>
          </a:xfrm>
          <a:prstGeom prst="rect">
            <a:avLst/>
          </a:prstGeom>
          <a:noFill/>
          <a:ln w="57150">
            <a:solidFill>
              <a:srgbClr val="00FF00"/>
            </a:solidFill>
            <a:miter lim="800000"/>
            <a:headEnd/>
            <a:tailEnd/>
          </a:ln>
          <a:effectLst/>
        </p:spPr>
      </p:pic>
      <p:sp>
        <p:nvSpPr>
          <p:cNvPr id="4" name="مستطيل 3"/>
          <p:cNvSpPr/>
          <p:nvPr/>
        </p:nvSpPr>
        <p:spPr>
          <a:xfrm>
            <a:off x="0" y="1143000"/>
            <a:ext cx="9144000" cy="830997"/>
          </a:xfrm>
          <a:prstGeom prst="rect">
            <a:avLst/>
          </a:prstGeom>
        </p:spPr>
        <p:txBody>
          <a:bodyPr wrap="square">
            <a:spAutoFit/>
          </a:bodyPr>
          <a:lstStyle/>
          <a:p>
            <a:pPr algn="l"/>
            <a:r>
              <a:rPr lang="en-US" sz="2400" b="1" dirty="0">
                <a:latin typeface="Candara" panose="020E0502030303020204" pitchFamily="34" charset="0"/>
              </a:rPr>
              <a:t>The opening into the lesser sac </a:t>
            </a:r>
            <a:r>
              <a:rPr lang="en-US" sz="2400" b="1" dirty="0">
                <a:solidFill>
                  <a:srgbClr val="0000FF"/>
                </a:solidFill>
                <a:latin typeface="Candara" panose="020E0502030303020204" pitchFamily="34" charset="0"/>
              </a:rPr>
              <a:t>(Epiploic Foramen) </a:t>
            </a:r>
            <a:r>
              <a:rPr lang="en-US" sz="2400" b="1" dirty="0">
                <a:latin typeface="Candara" panose="020E0502030303020204" pitchFamily="34" charset="0"/>
              </a:rPr>
              <a:t>has the following boundaries: </a:t>
            </a:r>
            <a:endParaRPr lang="ar-IQ" sz="2400" b="1" dirty="0">
              <a:latin typeface="Candara" panose="020E0502030303020204" pitchFamily="34" charset="0"/>
            </a:endParaRPr>
          </a:p>
        </p:txBody>
      </p:sp>
      <p:sp>
        <p:nvSpPr>
          <p:cNvPr id="5" name="مستطيل 4"/>
          <p:cNvSpPr/>
          <p:nvPr/>
        </p:nvSpPr>
        <p:spPr>
          <a:xfrm>
            <a:off x="91910" y="1973997"/>
            <a:ext cx="4403889" cy="3416320"/>
          </a:xfrm>
          <a:prstGeom prst="rect">
            <a:avLst/>
          </a:prstGeom>
        </p:spPr>
        <p:txBody>
          <a:bodyPr wrap="square">
            <a:spAutoFit/>
          </a:bodyPr>
          <a:lstStyle/>
          <a:p>
            <a:pPr algn="l">
              <a:buFont typeface="Wingdings" pitchFamily="2" charset="2"/>
              <a:buChar char="ü"/>
            </a:pPr>
            <a:r>
              <a:rPr lang="en-US" sz="2400" b="1" dirty="0">
                <a:solidFill>
                  <a:srgbClr val="FF0066"/>
                </a:solidFill>
                <a:latin typeface="Candara" panose="020E0502030303020204" pitchFamily="34" charset="0"/>
              </a:rPr>
              <a:t>Anteriorly: </a:t>
            </a:r>
            <a:r>
              <a:rPr lang="en-US" sz="2400" b="1" dirty="0">
                <a:latin typeface="Candara" panose="020E0502030303020204" pitchFamily="34" charset="0"/>
              </a:rPr>
              <a:t>Free border of the lesser omentum, </a:t>
            </a:r>
            <a:r>
              <a:rPr lang="en-US" sz="2400" b="1" dirty="0">
                <a:solidFill>
                  <a:srgbClr val="24CA24"/>
                </a:solidFill>
                <a:latin typeface="Candara" panose="020E0502030303020204" pitchFamily="34" charset="0"/>
              </a:rPr>
              <a:t>the bile duct, </a:t>
            </a:r>
            <a:r>
              <a:rPr lang="en-US" sz="2400" b="1" dirty="0">
                <a:solidFill>
                  <a:srgbClr val="FF0000"/>
                </a:solidFill>
                <a:latin typeface="Candara" panose="020E0502030303020204" pitchFamily="34" charset="0"/>
              </a:rPr>
              <a:t>the hepatic artery</a:t>
            </a:r>
            <a:r>
              <a:rPr lang="en-US" sz="2400" b="1" dirty="0">
                <a:latin typeface="Candara" panose="020E0502030303020204" pitchFamily="34" charset="0"/>
              </a:rPr>
              <a:t>, and </a:t>
            </a:r>
            <a:r>
              <a:rPr lang="en-US" sz="2400" b="1" dirty="0">
                <a:solidFill>
                  <a:srgbClr val="0000FF"/>
                </a:solidFill>
                <a:latin typeface="Candara" panose="020E0502030303020204" pitchFamily="34" charset="0"/>
              </a:rPr>
              <a:t>the portal vein.</a:t>
            </a:r>
          </a:p>
          <a:p>
            <a:pPr algn="l">
              <a:buFont typeface="Wingdings" pitchFamily="2" charset="2"/>
              <a:buChar char="ü"/>
            </a:pPr>
            <a:r>
              <a:rPr lang="en-US" sz="2400" b="1" dirty="0">
                <a:solidFill>
                  <a:srgbClr val="FF0066"/>
                </a:solidFill>
                <a:latin typeface="Candara" panose="020E0502030303020204" pitchFamily="34" charset="0"/>
              </a:rPr>
              <a:t>Posteriorly</a:t>
            </a:r>
            <a:r>
              <a:rPr lang="en-US" sz="2400" b="1" dirty="0">
                <a:solidFill>
                  <a:srgbClr val="0000FF"/>
                </a:solidFill>
                <a:latin typeface="Candara" panose="020E0502030303020204" pitchFamily="34" charset="0"/>
              </a:rPr>
              <a:t>: Inferior vena cava</a:t>
            </a:r>
          </a:p>
          <a:p>
            <a:pPr algn="l">
              <a:buFont typeface="Wingdings" pitchFamily="2" charset="2"/>
              <a:buChar char="ü"/>
            </a:pPr>
            <a:r>
              <a:rPr lang="en-US" sz="2400" b="1" dirty="0">
                <a:solidFill>
                  <a:srgbClr val="FF0066"/>
                </a:solidFill>
                <a:latin typeface="Candara" panose="020E0502030303020204" pitchFamily="34" charset="0"/>
              </a:rPr>
              <a:t>Superiorly: </a:t>
            </a:r>
            <a:r>
              <a:rPr lang="en-US" sz="2400" b="1" dirty="0">
                <a:latin typeface="Candara" panose="020E0502030303020204" pitchFamily="34" charset="0"/>
              </a:rPr>
              <a:t>Caudate process of the caudate lobe of the liver</a:t>
            </a:r>
          </a:p>
          <a:p>
            <a:pPr algn="l">
              <a:buFont typeface="Wingdings" pitchFamily="2" charset="2"/>
              <a:buChar char="ü"/>
            </a:pPr>
            <a:r>
              <a:rPr lang="en-US" sz="2400" b="1" dirty="0">
                <a:solidFill>
                  <a:srgbClr val="FF0066"/>
                </a:solidFill>
                <a:latin typeface="Candara" panose="020E0502030303020204" pitchFamily="34" charset="0"/>
              </a:rPr>
              <a:t>Inferiorly:</a:t>
            </a:r>
            <a:r>
              <a:rPr lang="en-US" sz="2400" b="1" dirty="0">
                <a:latin typeface="Candara" panose="020E0502030303020204" pitchFamily="34" charset="0"/>
              </a:rPr>
              <a:t> First part of the duodenum</a:t>
            </a:r>
          </a:p>
        </p:txBody>
      </p:sp>
      <p:sp>
        <p:nvSpPr>
          <p:cNvPr id="6" name="مستطيل 2"/>
          <p:cNvSpPr/>
          <p:nvPr/>
        </p:nvSpPr>
        <p:spPr>
          <a:xfrm>
            <a:off x="152400" y="685800"/>
            <a:ext cx="1828800" cy="461665"/>
          </a:xfrm>
          <a:prstGeom prst="rect">
            <a:avLst/>
          </a:prstGeom>
          <a:solidFill>
            <a:schemeClr val="accent6">
              <a:lumMod val="20000"/>
              <a:lumOff val="80000"/>
            </a:schemeClr>
          </a:solidFill>
          <a:ln w="57150">
            <a:solidFill>
              <a:srgbClr val="40E838"/>
            </a:solidFill>
          </a:ln>
        </p:spPr>
        <p:txBody>
          <a:bodyPr wrap="square">
            <a:spAutoFit/>
          </a:bodyPr>
          <a:lstStyle/>
          <a:p>
            <a:pPr algn="l"/>
            <a:r>
              <a:rPr lang="en-US" sz="2400" b="1" dirty="0">
                <a:solidFill>
                  <a:srgbClr val="FF0000"/>
                </a:solidFill>
              </a:rPr>
              <a:t>Lesser Sac</a:t>
            </a:r>
          </a:p>
        </p:txBody>
      </p:sp>
      <p:sp>
        <p:nvSpPr>
          <p:cNvPr id="7" name="مستطيل 1"/>
          <p:cNvSpPr/>
          <p:nvPr/>
        </p:nvSpPr>
        <p:spPr>
          <a:xfrm>
            <a:off x="152400" y="101025"/>
            <a:ext cx="8839200" cy="523220"/>
          </a:xfrm>
          <a:prstGeom prst="rect">
            <a:avLst/>
          </a:prstGeom>
          <a:blipFill>
            <a:blip r:embed="rId3" cstate="print"/>
            <a:tile tx="0" ty="0" sx="100000" sy="100000" flip="none" algn="tl"/>
          </a:blipFill>
          <a:ln w="57150">
            <a:solidFill>
              <a:srgbClr val="0000FF"/>
            </a:solidFill>
          </a:ln>
        </p:spPr>
        <p:txBody>
          <a:bodyPr wrap="square">
            <a:spAutoFit/>
          </a:bodyPr>
          <a:lstStyle/>
          <a:p>
            <a:pPr algn="l"/>
            <a:r>
              <a:rPr lang="en-US" sz="2800" b="1" dirty="0">
                <a:solidFill>
                  <a:srgbClr val="FF0000"/>
                </a:solidFill>
              </a:rPr>
              <a:t>Peritoneal Pouches, Recesses, Spaces, and Gutters</a:t>
            </a:r>
          </a:p>
        </p:txBody>
      </p:sp>
      <p:sp>
        <p:nvSpPr>
          <p:cNvPr id="8" name="Date Placeholder 7"/>
          <p:cNvSpPr>
            <a:spLocks noGrp="1"/>
          </p:cNvSpPr>
          <p:nvPr>
            <p:ph type="dt" sz="half" idx="10"/>
          </p:nvPr>
        </p:nvSpPr>
        <p:spPr>
          <a:xfrm>
            <a:off x="4495800" y="6569075"/>
            <a:ext cx="2400300" cy="365125"/>
          </a:xfrm>
        </p:spPr>
        <p:txBody>
          <a:bodyPr/>
          <a:lstStyle/>
          <a:p>
            <a:r>
              <a:rPr lang="en-US" b="1">
                <a:solidFill>
                  <a:srgbClr val="FF0000"/>
                </a:solidFill>
              </a:rPr>
              <a:t>Tuesday 5 April 2022</a:t>
            </a:r>
            <a:endParaRPr lang="en-US" b="1" dirty="0">
              <a:solidFill>
                <a:srgbClr val="FF0000"/>
              </a:solidFill>
            </a:endParaRPr>
          </a:p>
        </p:txBody>
      </p:sp>
      <p:pic>
        <p:nvPicPr>
          <p:cNvPr id="10242" name="Picture 2" descr="http://comps.fotosearch.com/comp/LIF/LIF135/entrance-omental-bursa_~GD110031.jpg"/>
          <p:cNvPicPr>
            <a:picLocks noChangeAspect="1" noChangeArrowheads="1"/>
          </p:cNvPicPr>
          <p:nvPr/>
        </p:nvPicPr>
        <p:blipFill>
          <a:blip r:embed="rId4" cstate="print"/>
          <a:srcRect/>
          <a:stretch>
            <a:fillRect/>
          </a:stretch>
        </p:blipFill>
        <p:spPr bwMode="auto">
          <a:xfrm>
            <a:off x="1922028" y="4953000"/>
            <a:ext cx="2017983" cy="1810421"/>
          </a:xfrm>
          <a:prstGeom prst="rect">
            <a:avLst/>
          </a:prstGeom>
          <a:noFill/>
          <a:ln w="57150">
            <a:solidFill>
              <a:srgbClr val="00FF00"/>
            </a:solidFill>
          </a:ln>
        </p:spPr>
      </p:pic>
      <p:sp>
        <p:nvSpPr>
          <p:cNvPr id="10" name="Slide Number Placeholder 9"/>
          <p:cNvSpPr>
            <a:spLocks noGrp="1"/>
          </p:cNvSpPr>
          <p:nvPr>
            <p:ph type="sldNum" sz="quarter" idx="12"/>
          </p:nvPr>
        </p:nvSpPr>
        <p:spPr>
          <a:xfrm>
            <a:off x="8153400" y="6416675"/>
            <a:ext cx="533400" cy="365125"/>
          </a:xfrm>
        </p:spPr>
        <p:txBody>
          <a:bodyPr/>
          <a:lstStyle/>
          <a:p>
            <a:fld id="{B6F15528-21DE-4FAA-801E-634DDDAF4B2B}" type="slidenum">
              <a:rPr lang="en-US" b="1" smtClean="0">
                <a:solidFill>
                  <a:srgbClr val="FF0000"/>
                </a:solidFill>
              </a:rPr>
              <a:pPr/>
              <a:t>22</a:t>
            </a:fld>
            <a:endParaRPr lang="en-US" b="1">
              <a:solidFill>
                <a:srgbClr val="FF0000"/>
              </a:solidFill>
            </a:endParaRPr>
          </a:p>
        </p:txBody>
      </p:sp>
      <p:sp>
        <p:nvSpPr>
          <p:cNvPr id="11" name="Footer Placeholder 10"/>
          <p:cNvSpPr>
            <a:spLocks noGrp="1"/>
          </p:cNvSpPr>
          <p:nvPr>
            <p:ph type="ftr" sz="quarter" idx="11"/>
          </p:nvPr>
        </p:nvSpPr>
        <p:spPr>
          <a:xfrm>
            <a:off x="3886200" y="6356350"/>
            <a:ext cx="2895600" cy="365125"/>
          </a:xfrm>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 y="913138"/>
            <a:ext cx="4267200" cy="2677656"/>
          </a:xfrm>
          <a:prstGeom prst="rect">
            <a:avLst/>
          </a:prstGeom>
        </p:spPr>
        <p:txBody>
          <a:bodyPr wrap="square">
            <a:spAutoFit/>
          </a:bodyPr>
          <a:lstStyle/>
          <a:p>
            <a:pPr algn="l"/>
            <a:r>
              <a:rPr lang="en-US" sz="2400" b="1" dirty="0">
                <a:latin typeface="Candara" panose="020E0502030303020204" pitchFamily="34" charset="0"/>
              </a:rPr>
              <a:t>Close to the </a:t>
            </a:r>
            <a:r>
              <a:rPr lang="en-US" sz="2400" b="1" dirty="0">
                <a:solidFill>
                  <a:srgbClr val="FF0066"/>
                </a:solidFill>
                <a:latin typeface="Candara" panose="020E0502030303020204" pitchFamily="34" charset="0"/>
              </a:rPr>
              <a:t>duodenojejunal junction</a:t>
            </a:r>
            <a:r>
              <a:rPr lang="en-US" sz="2400" b="1" dirty="0">
                <a:latin typeface="Candara" panose="020E0502030303020204" pitchFamily="34" charset="0"/>
              </a:rPr>
              <a:t>, there may be four small pocket like pouches of peritoneum called the </a:t>
            </a:r>
            <a:r>
              <a:rPr lang="en-US" sz="2400" b="1" dirty="0">
                <a:solidFill>
                  <a:srgbClr val="0000FF"/>
                </a:solidFill>
                <a:latin typeface="Candara" panose="020E0502030303020204" pitchFamily="34" charset="0"/>
              </a:rPr>
              <a:t>superior duodenal</a:t>
            </a:r>
            <a:r>
              <a:rPr lang="en-US" sz="2400" b="1" dirty="0">
                <a:latin typeface="Candara" panose="020E0502030303020204" pitchFamily="34" charset="0"/>
              </a:rPr>
              <a:t>, </a:t>
            </a:r>
            <a:r>
              <a:rPr lang="en-US" sz="2400" b="1" dirty="0">
                <a:solidFill>
                  <a:srgbClr val="0000FF"/>
                </a:solidFill>
                <a:latin typeface="Candara" panose="020E0502030303020204" pitchFamily="34" charset="0"/>
              </a:rPr>
              <a:t>inferior duodenal</a:t>
            </a:r>
            <a:r>
              <a:rPr lang="en-US" sz="2400" b="1" dirty="0">
                <a:latin typeface="Candara" panose="020E0502030303020204" pitchFamily="34" charset="0"/>
              </a:rPr>
              <a:t>, </a:t>
            </a:r>
            <a:r>
              <a:rPr lang="en-US" sz="2400" b="1" dirty="0" err="1">
                <a:solidFill>
                  <a:srgbClr val="0000FF"/>
                </a:solidFill>
                <a:latin typeface="Candara" panose="020E0502030303020204" pitchFamily="34" charset="0"/>
              </a:rPr>
              <a:t>paraduodenal</a:t>
            </a:r>
            <a:r>
              <a:rPr lang="en-US" sz="2400" b="1" dirty="0">
                <a:solidFill>
                  <a:srgbClr val="0000FF"/>
                </a:solidFill>
                <a:latin typeface="Candara" panose="020E0502030303020204" pitchFamily="34" charset="0"/>
              </a:rPr>
              <a:t>,</a:t>
            </a:r>
            <a:r>
              <a:rPr lang="en-US" sz="2400" b="1" dirty="0">
                <a:latin typeface="Candara" panose="020E0502030303020204" pitchFamily="34" charset="0"/>
              </a:rPr>
              <a:t> and </a:t>
            </a:r>
            <a:r>
              <a:rPr lang="en-US" sz="2400" b="1" dirty="0" err="1">
                <a:solidFill>
                  <a:srgbClr val="0000FF"/>
                </a:solidFill>
                <a:latin typeface="Candara" panose="020E0502030303020204" pitchFamily="34" charset="0"/>
              </a:rPr>
              <a:t>retroduodenal</a:t>
            </a:r>
            <a:r>
              <a:rPr lang="en-US" sz="2400" b="1" dirty="0">
                <a:solidFill>
                  <a:srgbClr val="0000FF"/>
                </a:solidFill>
                <a:latin typeface="Candara" panose="020E0502030303020204" pitchFamily="34" charset="0"/>
              </a:rPr>
              <a:t> recesses.</a:t>
            </a:r>
          </a:p>
        </p:txBody>
      </p:sp>
      <p:sp>
        <p:nvSpPr>
          <p:cNvPr id="3" name="مستطيل 2"/>
          <p:cNvSpPr/>
          <p:nvPr/>
        </p:nvSpPr>
        <p:spPr>
          <a:xfrm>
            <a:off x="152400" y="152400"/>
            <a:ext cx="3657599" cy="584775"/>
          </a:xfrm>
          <a:prstGeom prst="rect">
            <a:avLst/>
          </a:prstGeom>
          <a:solidFill>
            <a:schemeClr val="accent6">
              <a:lumMod val="20000"/>
              <a:lumOff val="80000"/>
            </a:schemeClr>
          </a:solidFill>
          <a:ln w="57150">
            <a:solidFill>
              <a:srgbClr val="00CC00"/>
            </a:solidFill>
          </a:ln>
        </p:spPr>
        <p:txBody>
          <a:bodyPr wrap="square">
            <a:spAutoFit/>
          </a:bodyPr>
          <a:lstStyle/>
          <a:p>
            <a:pPr algn="l"/>
            <a:r>
              <a:rPr lang="en-US" sz="3200" b="1" dirty="0">
                <a:solidFill>
                  <a:srgbClr val="FF0000"/>
                </a:solidFill>
              </a:rPr>
              <a:t>Duodenal Recesses</a:t>
            </a:r>
          </a:p>
        </p:txBody>
      </p:sp>
      <p:pic>
        <p:nvPicPr>
          <p:cNvPr id="10242" name="Picture 2"/>
          <p:cNvPicPr>
            <a:picLocks noChangeAspect="1" noChangeArrowheads="1"/>
          </p:cNvPicPr>
          <p:nvPr/>
        </p:nvPicPr>
        <p:blipFill>
          <a:blip r:embed="rId2" cstate="print"/>
          <a:srcRect l="31055" t="16875" r="22656" b="47500"/>
          <a:stretch>
            <a:fillRect/>
          </a:stretch>
        </p:blipFill>
        <p:spPr bwMode="auto">
          <a:xfrm>
            <a:off x="228600" y="4267200"/>
            <a:ext cx="4910889" cy="2362200"/>
          </a:xfrm>
          <a:prstGeom prst="rect">
            <a:avLst/>
          </a:prstGeom>
          <a:noFill/>
          <a:ln w="57150">
            <a:solidFill>
              <a:srgbClr val="0066FF"/>
            </a:solidFill>
            <a:miter lim="800000"/>
            <a:headEnd/>
            <a:tailEnd/>
          </a:ln>
          <a:effectLst/>
        </p:spPr>
      </p:pic>
      <p:pic>
        <p:nvPicPr>
          <p:cNvPr id="1026" name="Picture 2" descr="http://anatomytopics.files.wordpress.com/2009/01/peritoneal-recesses-of-duodenum1.jpg?w=490"/>
          <p:cNvPicPr>
            <a:picLocks noChangeAspect="1" noChangeArrowheads="1"/>
          </p:cNvPicPr>
          <p:nvPr/>
        </p:nvPicPr>
        <p:blipFill>
          <a:blip r:embed="rId3" cstate="print"/>
          <a:srcRect/>
          <a:stretch>
            <a:fillRect/>
          </a:stretch>
        </p:blipFill>
        <p:spPr bwMode="auto">
          <a:xfrm>
            <a:off x="4724400" y="228600"/>
            <a:ext cx="4267200" cy="3891945"/>
          </a:xfrm>
          <a:prstGeom prst="rect">
            <a:avLst/>
          </a:prstGeom>
          <a:noFill/>
          <a:ln w="57150">
            <a:solidFill>
              <a:srgbClr val="0066FF"/>
            </a:solidFill>
          </a:ln>
        </p:spPr>
      </p:pic>
      <p:sp>
        <p:nvSpPr>
          <p:cNvPr id="6" name="Date Placeholder 5"/>
          <p:cNvSpPr>
            <a:spLocks noGrp="1"/>
          </p:cNvSpPr>
          <p:nvPr>
            <p:ph type="dt" sz="half" idx="10"/>
          </p:nvPr>
        </p:nvSpPr>
        <p:spPr>
          <a:xfrm>
            <a:off x="6934200" y="6248400"/>
            <a:ext cx="2590800" cy="365125"/>
          </a:xfrm>
        </p:spPr>
        <p:txBody>
          <a:bodyPr/>
          <a:lstStyle/>
          <a:p>
            <a:r>
              <a:rPr lang="en-US" b="1">
                <a:solidFill>
                  <a:srgbClr val="FF0000"/>
                </a:solidFill>
              </a:rPr>
              <a:t>Tuesday 5 April 2022</a:t>
            </a:r>
            <a:endParaRPr lang="en-US" b="1" dirty="0">
              <a:solidFill>
                <a:srgbClr val="FF0000"/>
              </a:solidFill>
            </a:endParaRPr>
          </a:p>
        </p:txBody>
      </p:sp>
      <p:sp>
        <p:nvSpPr>
          <p:cNvPr id="8" name="Slide Number Placeholder 7"/>
          <p:cNvSpPr>
            <a:spLocks noGrp="1"/>
          </p:cNvSpPr>
          <p:nvPr>
            <p:ph type="sldNum" sz="quarter" idx="12"/>
          </p:nvPr>
        </p:nvSpPr>
        <p:spPr>
          <a:xfrm>
            <a:off x="7848600" y="6492875"/>
            <a:ext cx="533400" cy="365125"/>
          </a:xfrm>
        </p:spPr>
        <p:txBody>
          <a:bodyPr/>
          <a:lstStyle/>
          <a:p>
            <a:fld id="{B6F15528-21DE-4FAA-801E-634DDDAF4B2B}" type="slidenum">
              <a:rPr lang="en-US" b="1" smtClean="0">
                <a:solidFill>
                  <a:srgbClr val="FF0000"/>
                </a:solidFill>
              </a:rPr>
              <a:pPr/>
              <a:t>23</a:t>
            </a:fld>
            <a:endParaRPr lang="en-US" b="1">
              <a:solidFill>
                <a:srgbClr val="FF0000"/>
              </a:solidFill>
            </a:endParaRPr>
          </a:p>
        </p:txBody>
      </p:sp>
      <p:sp>
        <p:nvSpPr>
          <p:cNvPr id="9" name="Footer Placeholder 8"/>
          <p:cNvSpPr>
            <a:spLocks noGrp="1"/>
          </p:cNvSpPr>
          <p:nvPr>
            <p:ph type="ftr" sz="quarter" idx="11"/>
          </p:nvPr>
        </p:nvSpPr>
        <p:spPr>
          <a:xfrm>
            <a:off x="6629400" y="6111875"/>
            <a:ext cx="2895600" cy="365125"/>
          </a:xfrm>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6200" y="1422834"/>
            <a:ext cx="9067800" cy="1200329"/>
          </a:xfrm>
          <a:prstGeom prst="rect">
            <a:avLst/>
          </a:prstGeom>
        </p:spPr>
        <p:txBody>
          <a:bodyPr wrap="square">
            <a:spAutoFit/>
          </a:bodyPr>
          <a:lstStyle/>
          <a:p>
            <a:pPr algn="l"/>
            <a:r>
              <a:rPr lang="en-US" sz="2400" b="1" dirty="0">
                <a:latin typeface="Candara" panose="020E0502030303020204" pitchFamily="34" charset="0"/>
              </a:rPr>
              <a:t>Folds of peritoneum close to the </a:t>
            </a:r>
            <a:r>
              <a:rPr lang="en-US" sz="2400" b="1" dirty="0" err="1">
                <a:latin typeface="Candara" panose="020E0502030303020204" pitchFamily="34" charset="0"/>
              </a:rPr>
              <a:t>cecum</a:t>
            </a:r>
            <a:r>
              <a:rPr lang="en-US" sz="2400" b="1" dirty="0">
                <a:latin typeface="Candara" panose="020E0502030303020204" pitchFamily="34" charset="0"/>
              </a:rPr>
              <a:t> produce three peritoneal recesses called the </a:t>
            </a:r>
            <a:r>
              <a:rPr lang="en-US" sz="2400" b="1" dirty="0">
                <a:solidFill>
                  <a:srgbClr val="0000FF"/>
                </a:solidFill>
                <a:latin typeface="Candara" panose="020E0502030303020204" pitchFamily="34" charset="0"/>
              </a:rPr>
              <a:t>superior </a:t>
            </a:r>
            <a:r>
              <a:rPr lang="en-US" sz="2400" b="1" dirty="0" err="1">
                <a:solidFill>
                  <a:srgbClr val="0000FF"/>
                </a:solidFill>
                <a:latin typeface="Candara" panose="020E0502030303020204" pitchFamily="34" charset="0"/>
              </a:rPr>
              <a:t>ileocecal</a:t>
            </a:r>
            <a:r>
              <a:rPr lang="en-US" sz="2400" b="1" dirty="0">
                <a:latin typeface="Candara" panose="020E0502030303020204" pitchFamily="34" charset="0"/>
              </a:rPr>
              <a:t>, the </a:t>
            </a:r>
            <a:r>
              <a:rPr lang="en-US" sz="2400" b="1" dirty="0">
                <a:solidFill>
                  <a:srgbClr val="0000FF"/>
                </a:solidFill>
                <a:latin typeface="Candara" panose="020E0502030303020204" pitchFamily="34" charset="0"/>
              </a:rPr>
              <a:t>inferior </a:t>
            </a:r>
            <a:r>
              <a:rPr lang="en-US" sz="2400" b="1" dirty="0" err="1">
                <a:solidFill>
                  <a:srgbClr val="0000FF"/>
                </a:solidFill>
                <a:latin typeface="Candara" panose="020E0502030303020204" pitchFamily="34" charset="0"/>
              </a:rPr>
              <a:t>ileocecal</a:t>
            </a:r>
            <a:r>
              <a:rPr lang="en-US" sz="2400" b="1" dirty="0">
                <a:latin typeface="Candara" panose="020E0502030303020204" pitchFamily="34" charset="0"/>
              </a:rPr>
              <a:t>, and </a:t>
            </a:r>
            <a:r>
              <a:rPr lang="en-US" sz="2400" b="1" dirty="0">
                <a:solidFill>
                  <a:srgbClr val="0000FF"/>
                </a:solidFill>
                <a:latin typeface="Candara" panose="020E0502030303020204" pitchFamily="34" charset="0"/>
              </a:rPr>
              <a:t>the </a:t>
            </a:r>
            <a:r>
              <a:rPr lang="en-US" sz="2400" b="1" dirty="0" err="1">
                <a:solidFill>
                  <a:srgbClr val="0000FF"/>
                </a:solidFill>
                <a:latin typeface="Candara" panose="020E0502030303020204" pitchFamily="34" charset="0"/>
              </a:rPr>
              <a:t>retrocecal</a:t>
            </a:r>
            <a:r>
              <a:rPr lang="en-US" sz="2400" b="1" dirty="0">
                <a:solidFill>
                  <a:srgbClr val="0000FF"/>
                </a:solidFill>
                <a:latin typeface="Candara" panose="020E0502030303020204" pitchFamily="34" charset="0"/>
              </a:rPr>
              <a:t> </a:t>
            </a:r>
            <a:r>
              <a:rPr lang="en-US" sz="2400" b="1" dirty="0">
                <a:solidFill>
                  <a:srgbClr val="FF0000"/>
                </a:solidFill>
                <a:latin typeface="Candara" panose="020E0502030303020204" pitchFamily="34" charset="0"/>
              </a:rPr>
              <a:t>recesses </a:t>
            </a:r>
          </a:p>
        </p:txBody>
      </p:sp>
      <p:sp>
        <p:nvSpPr>
          <p:cNvPr id="3" name="مستطيل 2"/>
          <p:cNvSpPr/>
          <p:nvPr/>
        </p:nvSpPr>
        <p:spPr>
          <a:xfrm>
            <a:off x="152400" y="786825"/>
            <a:ext cx="2743200" cy="584775"/>
          </a:xfrm>
          <a:prstGeom prst="rect">
            <a:avLst/>
          </a:prstGeom>
          <a:solidFill>
            <a:schemeClr val="accent2">
              <a:lumMod val="20000"/>
              <a:lumOff val="80000"/>
            </a:schemeClr>
          </a:solidFill>
          <a:ln w="57150">
            <a:solidFill>
              <a:srgbClr val="00CC00"/>
            </a:solidFill>
          </a:ln>
        </p:spPr>
        <p:txBody>
          <a:bodyPr wrap="square">
            <a:spAutoFit/>
          </a:bodyPr>
          <a:lstStyle/>
          <a:p>
            <a:pPr algn="l"/>
            <a:r>
              <a:rPr lang="en-US" sz="3200" b="1" dirty="0">
                <a:solidFill>
                  <a:srgbClr val="FF0000"/>
                </a:solidFill>
              </a:rPr>
              <a:t>Cecal Recesses</a:t>
            </a:r>
          </a:p>
        </p:txBody>
      </p:sp>
      <p:sp>
        <p:nvSpPr>
          <p:cNvPr id="5" name="مستطيل 1"/>
          <p:cNvSpPr/>
          <p:nvPr/>
        </p:nvSpPr>
        <p:spPr>
          <a:xfrm>
            <a:off x="152400" y="101025"/>
            <a:ext cx="8839200" cy="584775"/>
          </a:xfrm>
          <a:prstGeom prst="rect">
            <a:avLst/>
          </a:prstGeom>
          <a:blipFill>
            <a:blip r:embed="rId3" cstate="print"/>
            <a:tile tx="0" ty="0" sx="100000" sy="100000" flip="none" algn="tl"/>
          </a:blipFill>
          <a:ln w="57150">
            <a:solidFill>
              <a:srgbClr val="0000FF"/>
            </a:solidFill>
          </a:ln>
        </p:spPr>
        <p:txBody>
          <a:bodyPr wrap="square">
            <a:spAutoFit/>
          </a:bodyPr>
          <a:lstStyle/>
          <a:p>
            <a:pPr algn="l"/>
            <a:r>
              <a:rPr lang="en-US" sz="3200" b="1" dirty="0">
                <a:solidFill>
                  <a:srgbClr val="FF0000"/>
                </a:solidFill>
              </a:rPr>
              <a:t>Peritoneal Pouches, Recesses, Spaces, and Gutters</a:t>
            </a:r>
          </a:p>
        </p:txBody>
      </p:sp>
      <p:pic>
        <p:nvPicPr>
          <p:cNvPr id="41986" name="Picture 2" descr="http://ts4.mm.bing.net/th?id=HN.608038765423299655&amp;pid=15.1&amp;P=0"/>
          <p:cNvPicPr>
            <a:picLocks noChangeAspect="1" noChangeArrowheads="1"/>
          </p:cNvPicPr>
          <p:nvPr/>
        </p:nvPicPr>
        <p:blipFill>
          <a:blip r:embed="rId4" cstate="print"/>
          <a:srcRect/>
          <a:stretch>
            <a:fillRect/>
          </a:stretch>
        </p:blipFill>
        <p:spPr bwMode="auto">
          <a:xfrm>
            <a:off x="5486400" y="2941833"/>
            <a:ext cx="3378632" cy="2280578"/>
          </a:xfrm>
          <a:prstGeom prst="rect">
            <a:avLst/>
          </a:prstGeom>
          <a:noFill/>
          <a:ln w="57150">
            <a:solidFill>
              <a:srgbClr val="00CC00"/>
            </a:solidFill>
          </a:ln>
        </p:spPr>
      </p:pic>
      <p:sp>
        <p:nvSpPr>
          <p:cNvPr id="7" name="Date Placeholder 6"/>
          <p:cNvSpPr>
            <a:spLocks noGrp="1"/>
          </p:cNvSpPr>
          <p:nvPr>
            <p:ph type="dt" sz="half" idx="10"/>
          </p:nvPr>
        </p:nvSpPr>
        <p:spPr>
          <a:xfrm>
            <a:off x="7620000" y="6188075"/>
            <a:ext cx="2590800" cy="365125"/>
          </a:xfrm>
        </p:spPr>
        <p:txBody>
          <a:bodyPr/>
          <a:lstStyle/>
          <a:p>
            <a:r>
              <a:rPr lang="en-US" b="1">
                <a:solidFill>
                  <a:srgbClr val="FF0000"/>
                </a:solidFill>
              </a:rPr>
              <a:t>Tuesday 5 April 2022</a:t>
            </a:r>
            <a:endParaRPr lang="en-US" b="1" dirty="0">
              <a:solidFill>
                <a:srgbClr val="FF0000"/>
              </a:solidFill>
            </a:endParaRPr>
          </a:p>
        </p:txBody>
      </p:sp>
      <p:sp>
        <p:nvSpPr>
          <p:cNvPr id="9" name="Slide Number Placeholder 8"/>
          <p:cNvSpPr>
            <a:spLocks noGrp="1"/>
          </p:cNvSpPr>
          <p:nvPr>
            <p:ph type="sldNum" sz="quarter" idx="12"/>
          </p:nvPr>
        </p:nvSpPr>
        <p:spPr>
          <a:xfrm>
            <a:off x="7848600" y="6416675"/>
            <a:ext cx="457200" cy="365125"/>
          </a:xfrm>
        </p:spPr>
        <p:txBody>
          <a:bodyPr/>
          <a:lstStyle/>
          <a:p>
            <a:fld id="{B6F15528-21DE-4FAA-801E-634DDDAF4B2B}" type="slidenum">
              <a:rPr lang="en-US" b="1" smtClean="0">
                <a:solidFill>
                  <a:srgbClr val="FF0000"/>
                </a:solidFill>
              </a:rPr>
              <a:pPr/>
              <a:t>24</a:t>
            </a:fld>
            <a:endParaRPr lang="en-US" b="1">
              <a:solidFill>
                <a:srgbClr val="FF0000"/>
              </a:solidFill>
            </a:endParaRPr>
          </a:p>
        </p:txBody>
      </p:sp>
      <p:sp>
        <p:nvSpPr>
          <p:cNvPr id="10" name="Footer Placeholder 9"/>
          <p:cNvSpPr>
            <a:spLocks noGrp="1"/>
          </p:cNvSpPr>
          <p:nvPr>
            <p:ph type="ftr" sz="quarter" idx="11"/>
          </p:nvPr>
        </p:nvSpPr>
        <p:spPr>
          <a:xfrm>
            <a:off x="6934200" y="5943600"/>
            <a:ext cx="2895600" cy="365125"/>
          </a:xfrm>
        </p:spPr>
        <p:txBody>
          <a:bodyPr/>
          <a:lstStyle/>
          <a:p>
            <a:r>
              <a:rPr lang="en-US" b="1" dirty="0">
                <a:solidFill>
                  <a:srgbClr val="FF0000"/>
                </a:solidFill>
              </a:rPr>
              <a:t>Dr. Aiman Qais Afar</a:t>
            </a:r>
          </a:p>
        </p:txBody>
      </p:sp>
      <p:pic>
        <p:nvPicPr>
          <p:cNvPr id="6" name="Picture 5">
            <a:extLst>
              <a:ext uri="{FF2B5EF4-FFF2-40B4-BE49-F238E27FC236}">
                <a16:creationId xmlns:a16="http://schemas.microsoft.com/office/drawing/2014/main" id="{FCE9DF07-DC83-4462-9509-5B122D72A7A0}"/>
              </a:ext>
            </a:extLst>
          </p:cNvPr>
          <p:cNvPicPr>
            <a:picLocks noChangeAspect="1"/>
          </p:cNvPicPr>
          <p:nvPr/>
        </p:nvPicPr>
        <p:blipFill rotWithShape="1">
          <a:blip r:embed="rId5"/>
          <a:srcRect l="48334" t="30766" r="28333" b="37178"/>
          <a:stretch/>
        </p:blipFill>
        <p:spPr>
          <a:xfrm>
            <a:off x="180380" y="2703921"/>
            <a:ext cx="5089689" cy="3933132"/>
          </a:xfrm>
          <a:prstGeom prst="rect">
            <a:avLst/>
          </a:prstGeom>
          <a:ln w="76200">
            <a:solidFill>
              <a:srgbClr val="00FF00"/>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52400" y="1447800"/>
            <a:ext cx="5181600" cy="1569660"/>
          </a:xfrm>
          <a:prstGeom prst="rect">
            <a:avLst/>
          </a:prstGeom>
        </p:spPr>
        <p:txBody>
          <a:bodyPr wrap="square">
            <a:spAutoFit/>
          </a:bodyPr>
          <a:lstStyle/>
          <a:p>
            <a:pPr algn="l"/>
            <a:r>
              <a:rPr lang="en-US" sz="2400" b="1" dirty="0">
                <a:solidFill>
                  <a:srgbClr val="FF0000"/>
                </a:solidFill>
                <a:latin typeface="Candara" panose="020E0502030303020204" pitchFamily="34" charset="0"/>
              </a:rPr>
              <a:t>The </a:t>
            </a:r>
            <a:r>
              <a:rPr lang="en-US" sz="2400" b="1" dirty="0" err="1">
                <a:solidFill>
                  <a:srgbClr val="FF0000"/>
                </a:solidFill>
                <a:latin typeface="Candara" panose="020E0502030303020204" pitchFamily="34" charset="0"/>
              </a:rPr>
              <a:t>intersigmoid</a:t>
            </a:r>
            <a:r>
              <a:rPr lang="en-US" sz="2400" b="1" dirty="0">
                <a:solidFill>
                  <a:srgbClr val="FF0000"/>
                </a:solidFill>
                <a:latin typeface="Candara" panose="020E0502030303020204" pitchFamily="34" charset="0"/>
              </a:rPr>
              <a:t> recess </a:t>
            </a:r>
            <a:r>
              <a:rPr lang="en-US" sz="2400" b="1" dirty="0">
                <a:latin typeface="Candara" panose="020E0502030303020204" pitchFamily="34" charset="0"/>
              </a:rPr>
              <a:t>is situated at the apex of the inverted, V-shaped root of the sigmoid </a:t>
            </a:r>
            <a:r>
              <a:rPr lang="en-US" sz="2400" b="1" dirty="0" err="1">
                <a:latin typeface="Candara" panose="020E0502030303020204" pitchFamily="34" charset="0"/>
              </a:rPr>
              <a:t>mesocolon</a:t>
            </a:r>
            <a:r>
              <a:rPr lang="en-US" sz="2400" b="1" dirty="0">
                <a:latin typeface="Candara" panose="020E0502030303020204" pitchFamily="34" charset="0"/>
              </a:rPr>
              <a:t> ,its mouth opens downward.</a:t>
            </a:r>
          </a:p>
        </p:txBody>
      </p:sp>
      <p:sp>
        <p:nvSpPr>
          <p:cNvPr id="3" name="مستطيل 2"/>
          <p:cNvSpPr/>
          <p:nvPr/>
        </p:nvSpPr>
        <p:spPr>
          <a:xfrm>
            <a:off x="152400" y="786825"/>
            <a:ext cx="3657600" cy="584775"/>
          </a:xfrm>
          <a:prstGeom prst="rect">
            <a:avLst/>
          </a:prstGeom>
          <a:solidFill>
            <a:schemeClr val="accent6">
              <a:lumMod val="20000"/>
              <a:lumOff val="80000"/>
            </a:schemeClr>
          </a:solidFill>
          <a:ln w="57150">
            <a:solidFill>
              <a:srgbClr val="00CC00"/>
            </a:solidFill>
          </a:ln>
        </p:spPr>
        <p:txBody>
          <a:bodyPr wrap="square">
            <a:spAutoFit/>
          </a:bodyPr>
          <a:lstStyle/>
          <a:p>
            <a:pPr algn="l"/>
            <a:r>
              <a:rPr lang="en-US" sz="3200" b="1" dirty="0">
                <a:solidFill>
                  <a:srgbClr val="FF0000"/>
                </a:solidFill>
              </a:rPr>
              <a:t>Intersigmoid Recess</a:t>
            </a:r>
          </a:p>
        </p:txBody>
      </p:sp>
      <p:pic>
        <p:nvPicPr>
          <p:cNvPr id="12290" name="Picture 2"/>
          <p:cNvPicPr>
            <a:picLocks noChangeAspect="1" noChangeArrowheads="1"/>
          </p:cNvPicPr>
          <p:nvPr/>
        </p:nvPicPr>
        <p:blipFill>
          <a:blip r:embed="rId2" cstate="print"/>
          <a:srcRect l="32813" t="18750" r="29687" b="37187"/>
          <a:stretch>
            <a:fillRect/>
          </a:stretch>
        </p:blipFill>
        <p:spPr bwMode="auto">
          <a:xfrm>
            <a:off x="685800" y="3050950"/>
            <a:ext cx="4457736" cy="3273650"/>
          </a:xfrm>
          <a:prstGeom prst="rect">
            <a:avLst/>
          </a:prstGeom>
          <a:noFill/>
          <a:ln w="57150">
            <a:solidFill>
              <a:srgbClr val="00CC00"/>
            </a:solidFill>
            <a:miter lim="800000"/>
            <a:headEnd/>
            <a:tailEnd/>
          </a:ln>
          <a:effectLst/>
        </p:spPr>
      </p:pic>
      <p:sp>
        <p:nvSpPr>
          <p:cNvPr id="5" name="مستطيل 1"/>
          <p:cNvSpPr/>
          <p:nvPr/>
        </p:nvSpPr>
        <p:spPr>
          <a:xfrm>
            <a:off x="152400" y="101025"/>
            <a:ext cx="8839200" cy="584775"/>
          </a:xfrm>
          <a:prstGeom prst="rect">
            <a:avLst/>
          </a:prstGeom>
          <a:blipFill>
            <a:blip r:embed="rId3" cstate="print"/>
            <a:tile tx="0" ty="0" sx="100000" sy="100000" flip="none" algn="tl"/>
          </a:blipFill>
          <a:ln w="57150">
            <a:solidFill>
              <a:srgbClr val="0000FF"/>
            </a:solidFill>
          </a:ln>
        </p:spPr>
        <p:txBody>
          <a:bodyPr wrap="square">
            <a:spAutoFit/>
          </a:bodyPr>
          <a:lstStyle/>
          <a:p>
            <a:pPr algn="l"/>
            <a:r>
              <a:rPr lang="en-US" sz="3200" b="1" dirty="0">
                <a:solidFill>
                  <a:srgbClr val="FF0000"/>
                </a:solidFill>
              </a:rPr>
              <a:t>Peritoneal Pouches, Recesses, Spaces, and Gutters</a:t>
            </a:r>
          </a:p>
        </p:txBody>
      </p:sp>
      <p:pic>
        <p:nvPicPr>
          <p:cNvPr id="39938" name="Picture 2" descr="http://web.uni-plovdiv.bg/stu1104541018/docs/res/skandalakis'%20surgical%20anatomy%20-%202004/Chapter%2010_%20Peritoneum,%20Omenta,%20and%20Internal%20Hernias_fichiers/loadBinary(1).jpg"/>
          <p:cNvPicPr>
            <a:picLocks noChangeAspect="1" noChangeArrowheads="1"/>
          </p:cNvPicPr>
          <p:nvPr/>
        </p:nvPicPr>
        <p:blipFill>
          <a:blip r:embed="rId4" cstate="print"/>
          <a:srcRect/>
          <a:stretch>
            <a:fillRect/>
          </a:stretch>
        </p:blipFill>
        <p:spPr bwMode="auto">
          <a:xfrm>
            <a:off x="5867400" y="990600"/>
            <a:ext cx="2819400" cy="5670127"/>
          </a:xfrm>
          <a:prstGeom prst="rect">
            <a:avLst/>
          </a:prstGeom>
          <a:noFill/>
          <a:ln w="57150">
            <a:solidFill>
              <a:srgbClr val="00CC00"/>
            </a:solidFill>
          </a:ln>
        </p:spPr>
      </p:pic>
      <p:sp>
        <p:nvSpPr>
          <p:cNvPr id="7" name="Date Placeholder 6"/>
          <p:cNvSpPr>
            <a:spLocks noGrp="1"/>
          </p:cNvSpPr>
          <p:nvPr>
            <p:ph type="dt" sz="half" idx="10"/>
          </p:nvPr>
        </p:nvSpPr>
        <p:spPr>
          <a:xfrm>
            <a:off x="152400" y="6477000"/>
            <a:ext cx="2286000" cy="365125"/>
          </a:xfrm>
        </p:spPr>
        <p:txBody>
          <a:bodyPr/>
          <a:lstStyle/>
          <a:p>
            <a:r>
              <a:rPr lang="en-US" b="1">
                <a:solidFill>
                  <a:srgbClr val="FF0000"/>
                </a:solidFill>
              </a:rPr>
              <a:t>Tuesday 5 April 2022</a:t>
            </a:r>
            <a:endParaRPr lang="en-US" b="1" dirty="0">
              <a:solidFill>
                <a:srgbClr val="FF0000"/>
              </a:solidFill>
            </a:endParaRPr>
          </a:p>
        </p:txBody>
      </p:sp>
      <p:sp>
        <p:nvSpPr>
          <p:cNvPr id="9" name="Slide Number Placeholder 8"/>
          <p:cNvSpPr>
            <a:spLocks noGrp="1"/>
          </p:cNvSpPr>
          <p:nvPr>
            <p:ph type="sldNum" sz="quarter" idx="12"/>
          </p:nvPr>
        </p:nvSpPr>
        <p:spPr>
          <a:xfrm>
            <a:off x="4038600" y="6492875"/>
            <a:ext cx="457200" cy="365125"/>
          </a:xfrm>
        </p:spPr>
        <p:txBody>
          <a:bodyPr/>
          <a:lstStyle/>
          <a:p>
            <a:fld id="{B6F15528-21DE-4FAA-801E-634DDDAF4B2B}" type="slidenum">
              <a:rPr lang="en-US" b="1" smtClean="0">
                <a:solidFill>
                  <a:srgbClr val="FF0000"/>
                </a:solidFill>
              </a:rPr>
              <a:pPr/>
              <a:t>25</a:t>
            </a:fld>
            <a:endParaRPr lang="en-US" b="1">
              <a:solidFill>
                <a:srgbClr val="FF0000"/>
              </a:solidFill>
            </a:endParaRPr>
          </a:p>
        </p:txBody>
      </p:sp>
      <p:sp>
        <p:nvSpPr>
          <p:cNvPr id="10" name="Footer Placeholder 9"/>
          <p:cNvSpPr>
            <a:spLocks noGrp="1"/>
          </p:cNvSpPr>
          <p:nvPr>
            <p:ph type="ftr" sz="quarter" idx="11"/>
          </p:nvPr>
        </p:nvSpPr>
        <p:spPr>
          <a:xfrm>
            <a:off x="1676400" y="6477000"/>
            <a:ext cx="2895600" cy="365125"/>
          </a:xfrm>
        </p:spPr>
        <p:txBody>
          <a:bodyPr/>
          <a:lstStyle/>
          <a:p>
            <a:r>
              <a:rPr lang="en-US" b="1" dirty="0">
                <a:solidFill>
                  <a:srgbClr val="FF0000"/>
                </a:solidFill>
              </a:rPr>
              <a:t>Dr. Aiman Qais Afar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57617" y="786825"/>
            <a:ext cx="3347583" cy="584775"/>
          </a:xfrm>
          <a:prstGeom prst="rect">
            <a:avLst/>
          </a:prstGeom>
          <a:solidFill>
            <a:schemeClr val="accent6">
              <a:lumMod val="20000"/>
              <a:lumOff val="80000"/>
            </a:schemeClr>
          </a:solidFill>
          <a:ln w="57150">
            <a:solidFill>
              <a:srgbClr val="00CC00"/>
            </a:solidFill>
          </a:ln>
        </p:spPr>
        <p:txBody>
          <a:bodyPr wrap="none">
            <a:spAutoFit/>
          </a:bodyPr>
          <a:lstStyle/>
          <a:p>
            <a:pPr algn="l"/>
            <a:r>
              <a:rPr lang="en-US" sz="3200" b="1" dirty="0">
                <a:solidFill>
                  <a:srgbClr val="FF0000"/>
                </a:solidFill>
              </a:rPr>
              <a:t>Subphrenic Spaces</a:t>
            </a:r>
          </a:p>
        </p:txBody>
      </p:sp>
      <p:pic>
        <p:nvPicPr>
          <p:cNvPr id="13314" name="Picture 2"/>
          <p:cNvPicPr>
            <a:picLocks noChangeAspect="1" noChangeArrowheads="1"/>
          </p:cNvPicPr>
          <p:nvPr/>
        </p:nvPicPr>
        <p:blipFill>
          <a:blip r:embed="rId2" cstate="print"/>
          <a:srcRect l="31055" t="18750" r="22070" b="16562"/>
          <a:stretch>
            <a:fillRect/>
          </a:stretch>
        </p:blipFill>
        <p:spPr bwMode="auto">
          <a:xfrm>
            <a:off x="3791801" y="1213981"/>
            <a:ext cx="5199799" cy="4484827"/>
          </a:xfrm>
          <a:prstGeom prst="rect">
            <a:avLst/>
          </a:prstGeom>
          <a:noFill/>
          <a:ln w="57150">
            <a:solidFill>
              <a:srgbClr val="0000FF"/>
            </a:solidFill>
            <a:miter lim="800000"/>
            <a:headEnd/>
            <a:tailEnd/>
          </a:ln>
          <a:effectLst/>
        </p:spPr>
      </p:pic>
      <p:sp>
        <p:nvSpPr>
          <p:cNvPr id="6" name="مستطيل 5"/>
          <p:cNvSpPr/>
          <p:nvPr/>
        </p:nvSpPr>
        <p:spPr>
          <a:xfrm>
            <a:off x="76200" y="1524000"/>
            <a:ext cx="3643338" cy="2308324"/>
          </a:xfrm>
          <a:prstGeom prst="rect">
            <a:avLst/>
          </a:prstGeom>
        </p:spPr>
        <p:txBody>
          <a:bodyPr wrap="square">
            <a:spAutoFit/>
          </a:bodyPr>
          <a:lstStyle/>
          <a:p>
            <a:pPr algn="l"/>
            <a:r>
              <a:rPr lang="en-US" sz="2400" b="1" dirty="0">
                <a:solidFill>
                  <a:srgbClr val="FF0000"/>
                </a:solidFill>
                <a:latin typeface="Candara" panose="020E0502030303020204" pitchFamily="34" charset="0"/>
              </a:rPr>
              <a:t>The right and left anterior subphrenic </a:t>
            </a:r>
            <a:r>
              <a:rPr lang="en-US" sz="2400" b="1" dirty="0">
                <a:latin typeface="Candara" panose="020E0502030303020204" pitchFamily="34" charset="0"/>
              </a:rPr>
              <a:t>spaces lie between the diaphragm and the liver, on each side of the falciform ligament .</a:t>
            </a:r>
          </a:p>
          <a:p>
            <a:pPr algn="l"/>
            <a:endParaRPr lang="en-US" sz="2400" b="1" dirty="0">
              <a:latin typeface="Candara" panose="020E0502030303020204" pitchFamily="34" charset="0"/>
            </a:endParaRPr>
          </a:p>
        </p:txBody>
      </p:sp>
      <p:sp>
        <p:nvSpPr>
          <p:cNvPr id="5" name="مستطيل 1"/>
          <p:cNvSpPr/>
          <p:nvPr/>
        </p:nvSpPr>
        <p:spPr>
          <a:xfrm>
            <a:off x="152400" y="101025"/>
            <a:ext cx="8839200" cy="584775"/>
          </a:xfrm>
          <a:prstGeom prst="rect">
            <a:avLst/>
          </a:prstGeom>
          <a:blipFill>
            <a:blip r:embed="rId3" cstate="print"/>
            <a:tile tx="0" ty="0" sx="100000" sy="100000" flip="none" algn="tl"/>
          </a:blipFill>
          <a:ln w="57150">
            <a:solidFill>
              <a:srgbClr val="0000FF"/>
            </a:solidFill>
          </a:ln>
        </p:spPr>
        <p:txBody>
          <a:bodyPr wrap="square">
            <a:spAutoFit/>
          </a:bodyPr>
          <a:lstStyle/>
          <a:p>
            <a:pPr algn="l"/>
            <a:r>
              <a:rPr lang="en-US" sz="3200" b="1" dirty="0">
                <a:solidFill>
                  <a:srgbClr val="FF0000"/>
                </a:solidFill>
              </a:rPr>
              <a:t>Peritoneal Pouches, Recesses, Spaces, and Gutters</a:t>
            </a:r>
          </a:p>
        </p:txBody>
      </p:sp>
      <p:sp>
        <p:nvSpPr>
          <p:cNvPr id="7" name="Date Placeholder 6"/>
          <p:cNvSpPr>
            <a:spLocks noGrp="1"/>
          </p:cNvSpPr>
          <p:nvPr>
            <p:ph type="dt" sz="half" idx="10"/>
          </p:nvPr>
        </p:nvSpPr>
        <p:spPr>
          <a:xfrm>
            <a:off x="457200" y="6356350"/>
            <a:ext cx="2438400" cy="365125"/>
          </a:xfrm>
        </p:spPr>
        <p:txBody>
          <a:bodyPr/>
          <a:lstStyle/>
          <a:p>
            <a:r>
              <a:rPr lang="en-US" b="1">
                <a:solidFill>
                  <a:srgbClr val="FF0000"/>
                </a:solidFill>
              </a:rPr>
              <a:t>Tuesday 5 April 2022</a:t>
            </a:r>
            <a:endParaRPr lang="en-US" b="1" dirty="0">
              <a:solidFill>
                <a:srgbClr val="FF0000"/>
              </a:solidFill>
            </a:endParaRPr>
          </a:p>
        </p:txBody>
      </p:sp>
      <p:sp>
        <p:nvSpPr>
          <p:cNvPr id="9" name="Slide Number Placeholder 8"/>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FF0000"/>
                </a:solidFill>
              </a:rPr>
              <a:pPr/>
              <a:t>26</a:t>
            </a:fld>
            <a:endParaRPr lang="en-US" b="1">
              <a:solidFill>
                <a:srgbClr val="FF0000"/>
              </a:solidFill>
            </a:endParaRPr>
          </a:p>
        </p:txBody>
      </p:sp>
      <p:sp>
        <p:nvSpPr>
          <p:cNvPr id="10" name="Footer Placeholder 9"/>
          <p:cNvSpPr>
            <a:spLocks noGrp="1"/>
          </p:cNvSpPr>
          <p:nvPr>
            <p:ph type="ftr" sz="quarter" idx="11"/>
          </p:nvPr>
        </p:nvSpPr>
        <p:spPr/>
        <p:txBody>
          <a:bodyPr/>
          <a:lstStyle/>
          <a:p>
            <a:r>
              <a:rPr lang="en-US" b="1" dirty="0">
                <a:solidFill>
                  <a:srgbClr val="FF0000"/>
                </a:solidFill>
              </a:rPr>
              <a:t>Dr. Aiman Qais Afar</a:t>
            </a:r>
          </a:p>
        </p:txBody>
      </p:sp>
      <p:sp>
        <p:nvSpPr>
          <p:cNvPr id="11" name="Rectangle 10"/>
          <p:cNvSpPr/>
          <p:nvPr/>
        </p:nvSpPr>
        <p:spPr>
          <a:xfrm>
            <a:off x="120192" y="3706189"/>
            <a:ext cx="3200400" cy="2677656"/>
          </a:xfrm>
          <a:prstGeom prst="rect">
            <a:avLst/>
          </a:prstGeom>
        </p:spPr>
        <p:txBody>
          <a:bodyPr wrap="square">
            <a:spAutoFit/>
          </a:bodyPr>
          <a:lstStyle/>
          <a:p>
            <a:pPr>
              <a:buFont typeface="Wingdings" pitchFamily="2" charset="2"/>
              <a:buChar char="v"/>
            </a:pPr>
            <a:r>
              <a:rPr lang="en-GB" sz="2400" b="1" dirty="0">
                <a:latin typeface="Candara" panose="020E0502030303020204" pitchFamily="34" charset="0"/>
              </a:rPr>
              <a:t>These two spaces are closed above by the superior layer of </a:t>
            </a:r>
            <a:r>
              <a:rPr lang="en-GB" sz="2400" b="1" dirty="0">
                <a:solidFill>
                  <a:srgbClr val="C00000"/>
                </a:solidFill>
                <a:latin typeface="Candara" panose="020E0502030303020204" pitchFamily="34" charset="0"/>
              </a:rPr>
              <a:t>the coronary ligament </a:t>
            </a:r>
            <a:r>
              <a:rPr lang="en-GB" sz="2400" b="1" dirty="0">
                <a:latin typeface="Candara" panose="020E0502030303020204" pitchFamily="34" charset="0"/>
              </a:rPr>
              <a:t>and the anterior layer of the </a:t>
            </a:r>
            <a:r>
              <a:rPr lang="en-GB" sz="2400" b="1" dirty="0">
                <a:solidFill>
                  <a:srgbClr val="C00000"/>
                </a:solidFill>
                <a:latin typeface="Candara" panose="020E0502030303020204" pitchFamily="34" charset="0"/>
              </a:rPr>
              <a:t>left triangular ligament</a:t>
            </a:r>
            <a:r>
              <a:rPr lang="en-GB" sz="2400" b="1" dirty="0">
                <a:latin typeface="Candara" panose="020E0502030303020204" pitchFamily="34" charset="0"/>
              </a:rPr>
              <a:t> respectively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24903" y="1006475"/>
            <a:ext cx="2438400" cy="365125"/>
          </a:xfrm>
        </p:spPr>
        <p:txBody>
          <a:bodyPr/>
          <a:lstStyle/>
          <a:p>
            <a:r>
              <a:rPr lang="en-US" b="1">
                <a:solidFill>
                  <a:srgbClr val="FF0066"/>
                </a:solidFill>
              </a:rPr>
              <a:t>Tuesday 5 April 2022</a:t>
            </a:r>
            <a:endParaRPr lang="en-US" b="1" dirty="0">
              <a:solidFill>
                <a:srgbClr val="FF0066"/>
              </a:solidFill>
            </a:endParaRPr>
          </a:p>
        </p:txBody>
      </p:sp>
      <p:sp>
        <p:nvSpPr>
          <p:cNvPr id="3" name="Footer Placeholder 2"/>
          <p:cNvSpPr>
            <a:spLocks noGrp="1"/>
          </p:cNvSpPr>
          <p:nvPr>
            <p:ph type="ftr" sz="quarter" idx="11"/>
          </p:nvPr>
        </p:nvSpPr>
        <p:spPr>
          <a:xfrm>
            <a:off x="6019800" y="762000"/>
            <a:ext cx="2895600" cy="365125"/>
          </a:xfrm>
        </p:spPr>
        <p:txBody>
          <a:bodyPr/>
          <a:lstStyle/>
          <a:p>
            <a:r>
              <a:rPr lang="en-US" b="1">
                <a:solidFill>
                  <a:srgbClr val="FF0066"/>
                </a:solidFill>
              </a:rPr>
              <a:t>Dr. Aiman Qais Afar</a:t>
            </a:r>
            <a:endParaRPr lang="en-US" b="1" dirty="0">
              <a:solidFill>
                <a:srgbClr val="FF0066"/>
              </a:solidFill>
            </a:endParaRPr>
          </a:p>
        </p:txBody>
      </p:sp>
      <p:sp>
        <p:nvSpPr>
          <p:cNvPr id="4" name="Slide Number Placeholder 3"/>
          <p:cNvSpPr>
            <a:spLocks noGrp="1"/>
          </p:cNvSpPr>
          <p:nvPr>
            <p:ph type="sldNum" sz="quarter" idx="12"/>
          </p:nvPr>
        </p:nvSpPr>
        <p:spPr>
          <a:xfrm>
            <a:off x="8305800" y="6553200"/>
            <a:ext cx="381000" cy="365125"/>
          </a:xfrm>
        </p:spPr>
        <p:txBody>
          <a:bodyPr/>
          <a:lstStyle/>
          <a:p>
            <a:fld id="{B6F15528-21DE-4FAA-801E-634DDDAF4B2B}" type="slidenum">
              <a:rPr lang="en-US" b="1" smtClean="0">
                <a:solidFill>
                  <a:srgbClr val="FF0066"/>
                </a:solidFill>
              </a:rPr>
              <a:pPr/>
              <a:t>27</a:t>
            </a:fld>
            <a:endParaRPr lang="en-US" b="1">
              <a:solidFill>
                <a:srgbClr val="FF0066"/>
              </a:solidFill>
            </a:endParaRPr>
          </a:p>
        </p:txBody>
      </p:sp>
      <p:sp>
        <p:nvSpPr>
          <p:cNvPr id="5" name="مستطيل 1"/>
          <p:cNvSpPr/>
          <p:nvPr/>
        </p:nvSpPr>
        <p:spPr>
          <a:xfrm>
            <a:off x="152400" y="101025"/>
            <a:ext cx="8839200" cy="584775"/>
          </a:xfrm>
          <a:prstGeom prst="rect">
            <a:avLst/>
          </a:prstGeom>
          <a:blipFill>
            <a:blip r:embed="rId2" cstate="print"/>
            <a:tile tx="0" ty="0" sx="100000" sy="100000" flip="none" algn="tl"/>
          </a:blipFill>
          <a:ln w="57150">
            <a:solidFill>
              <a:srgbClr val="0000FF"/>
            </a:solidFill>
          </a:ln>
        </p:spPr>
        <p:txBody>
          <a:bodyPr wrap="square">
            <a:spAutoFit/>
          </a:bodyPr>
          <a:lstStyle/>
          <a:p>
            <a:pPr algn="l"/>
            <a:r>
              <a:rPr lang="en-US" sz="3200" b="1" dirty="0">
                <a:solidFill>
                  <a:srgbClr val="FF0000"/>
                </a:solidFill>
              </a:rPr>
              <a:t>Peritoneal Pouches, Recesses, Spaces, and Gutters</a:t>
            </a:r>
          </a:p>
        </p:txBody>
      </p:sp>
      <p:sp>
        <p:nvSpPr>
          <p:cNvPr id="6" name="مستطيل 3"/>
          <p:cNvSpPr/>
          <p:nvPr/>
        </p:nvSpPr>
        <p:spPr>
          <a:xfrm>
            <a:off x="157617" y="786825"/>
            <a:ext cx="3347583" cy="584775"/>
          </a:xfrm>
          <a:prstGeom prst="rect">
            <a:avLst/>
          </a:prstGeom>
          <a:solidFill>
            <a:schemeClr val="accent6">
              <a:lumMod val="20000"/>
              <a:lumOff val="80000"/>
            </a:schemeClr>
          </a:solidFill>
          <a:ln w="57150">
            <a:solidFill>
              <a:srgbClr val="00CC00"/>
            </a:solidFill>
          </a:ln>
        </p:spPr>
        <p:txBody>
          <a:bodyPr wrap="none">
            <a:spAutoFit/>
          </a:bodyPr>
          <a:lstStyle/>
          <a:p>
            <a:pPr algn="l"/>
            <a:r>
              <a:rPr lang="en-US" sz="3200" b="1" dirty="0">
                <a:solidFill>
                  <a:srgbClr val="FF0000"/>
                </a:solidFill>
              </a:rPr>
              <a:t>Subphrenic Spaces</a:t>
            </a:r>
          </a:p>
        </p:txBody>
      </p:sp>
      <p:sp>
        <p:nvSpPr>
          <p:cNvPr id="7" name="Rectangle 6"/>
          <p:cNvSpPr/>
          <p:nvPr/>
        </p:nvSpPr>
        <p:spPr>
          <a:xfrm>
            <a:off x="76200" y="1447800"/>
            <a:ext cx="9220200" cy="1200329"/>
          </a:xfrm>
          <a:prstGeom prst="rect">
            <a:avLst/>
          </a:prstGeom>
        </p:spPr>
        <p:txBody>
          <a:bodyPr wrap="square">
            <a:spAutoFit/>
          </a:bodyPr>
          <a:lstStyle/>
          <a:p>
            <a:r>
              <a:rPr lang="en-US" sz="2400" b="1" dirty="0">
                <a:solidFill>
                  <a:srgbClr val="FF0000"/>
                </a:solidFill>
                <a:latin typeface="Candara" panose="020E0502030303020204" pitchFamily="34" charset="0"/>
              </a:rPr>
              <a:t>The right posterior subphrenic </a:t>
            </a:r>
            <a:r>
              <a:rPr lang="en-GB" sz="2400" dirty="0">
                <a:latin typeface="Candara" panose="020E0502030303020204" pitchFamily="34" charset="0"/>
              </a:rPr>
              <a:t>Behind the right lobe of the liver and in front of the right kidney is the </a:t>
            </a:r>
            <a:r>
              <a:rPr lang="en-GB" sz="2400" b="1" dirty="0">
                <a:solidFill>
                  <a:srgbClr val="0000FF"/>
                </a:solidFill>
                <a:latin typeface="Candara" panose="020E0502030303020204" pitchFamily="34" charset="0"/>
              </a:rPr>
              <a:t>right subhepatic space or hepatorenal pouch (of Morison).</a:t>
            </a:r>
            <a:endParaRPr lang="ar-IQ" sz="2400" b="1" dirty="0">
              <a:solidFill>
                <a:srgbClr val="0000FF"/>
              </a:solidFill>
              <a:latin typeface="Candara" panose="020E0502030303020204" pitchFamily="34" charset="0"/>
            </a:endParaRPr>
          </a:p>
        </p:txBody>
      </p:sp>
      <p:pic>
        <p:nvPicPr>
          <p:cNvPr id="8" name="Picture 2"/>
          <p:cNvPicPr>
            <a:picLocks noChangeAspect="1" noChangeArrowheads="1"/>
          </p:cNvPicPr>
          <p:nvPr/>
        </p:nvPicPr>
        <p:blipFill>
          <a:blip r:embed="rId3" cstate="print"/>
          <a:srcRect l="31055" t="18750" r="22070" b="16562"/>
          <a:stretch>
            <a:fillRect/>
          </a:stretch>
        </p:blipFill>
        <p:spPr bwMode="auto">
          <a:xfrm>
            <a:off x="4499614" y="2557755"/>
            <a:ext cx="4528908" cy="3906183"/>
          </a:xfrm>
          <a:prstGeom prst="rect">
            <a:avLst/>
          </a:prstGeom>
          <a:noFill/>
          <a:ln w="57150">
            <a:solidFill>
              <a:srgbClr val="0000FF"/>
            </a:solidFill>
            <a:miter lim="800000"/>
            <a:headEnd/>
            <a:tailEnd/>
          </a:ln>
          <a:effectLst/>
        </p:spPr>
      </p:pic>
      <p:sp>
        <p:nvSpPr>
          <p:cNvPr id="9" name="Rectangle 8"/>
          <p:cNvSpPr/>
          <p:nvPr/>
        </p:nvSpPr>
        <p:spPr>
          <a:xfrm>
            <a:off x="76200" y="2615921"/>
            <a:ext cx="4495800" cy="4154984"/>
          </a:xfrm>
          <a:prstGeom prst="rect">
            <a:avLst/>
          </a:prstGeom>
        </p:spPr>
        <p:txBody>
          <a:bodyPr wrap="square">
            <a:spAutoFit/>
          </a:bodyPr>
          <a:lstStyle/>
          <a:p>
            <a:r>
              <a:rPr lang="en-GB" sz="2400" b="1" dirty="0">
                <a:solidFill>
                  <a:srgbClr val="FF0066"/>
                </a:solidFill>
                <a:latin typeface="Candara" panose="020E0502030303020204" pitchFamily="34" charset="0"/>
              </a:rPr>
              <a:t>This space is closed above by the inferior layer of the coronary ligament and the small right triangular ligament. To the right it is bounded by the abdominal surface of the diaphragm. On the left side the space communicates through </a:t>
            </a:r>
            <a:r>
              <a:rPr lang="en-GB" sz="2400" b="1" dirty="0">
                <a:solidFill>
                  <a:srgbClr val="C00000"/>
                </a:solidFill>
                <a:latin typeface="Candara" panose="020E0502030303020204" pitchFamily="34" charset="0"/>
              </a:rPr>
              <a:t>the epiploic foramen </a:t>
            </a:r>
            <a:r>
              <a:rPr lang="en-GB" sz="2400" b="1" dirty="0">
                <a:solidFill>
                  <a:srgbClr val="FF0066"/>
                </a:solidFill>
                <a:latin typeface="Candara" pitchFamily="34" charset="0"/>
              </a:rPr>
              <a:t>with</a:t>
            </a:r>
          </a:p>
          <a:p>
            <a:r>
              <a:rPr lang="en-GB" sz="2400" b="1" dirty="0">
                <a:solidFill>
                  <a:srgbClr val="FF0066"/>
                </a:solidFill>
                <a:latin typeface="Candara" pitchFamily="34" charset="0"/>
              </a:rPr>
              <a:t>the </a:t>
            </a:r>
            <a:r>
              <a:rPr lang="en-GB" sz="2400" b="1" dirty="0">
                <a:solidFill>
                  <a:srgbClr val="0000FF"/>
                </a:solidFill>
                <a:latin typeface="Candara" panose="020E0502030303020204" pitchFamily="34" charset="0"/>
              </a:rPr>
              <a:t>lesser sac or left subhepatic space.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6200" y="3651736"/>
            <a:ext cx="3829048" cy="2677656"/>
          </a:xfrm>
          <a:prstGeom prst="rect">
            <a:avLst/>
          </a:prstGeom>
          <a:solidFill>
            <a:schemeClr val="accent1">
              <a:lumMod val="20000"/>
              <a:lumOff val="80000"/>
            </a:schemeClr>
          </a:solidFill>
          <a:ln w="57150">
            <a:solidFill>
              <a:srgbClr val="40E838"/>
            </a:solidFill>
          </a:ln>
        </p:spPr>
        <p:txBody>
          <a:bodyPr wrap="square">
            <a:spAutoFit/>
          </a:bodyPr>
          <a:lstStyle/>
          <a:p>
            <a:pPr algn="l">
              <a:buFont typeface="Wingdings" pitchFamily="2" charset="2"/>
              <a:buChar char="v"/>
            </a:pPr>
            <a:r>
              <a:rPr lang="en-US" sz="2400" b="1" dirty="0">
                <a:solidFill>
                  <a:srgbClr val="FF0000"/>
                </a:solidFill>
                <a:latin typeface="Candara" panose="020E0502030303020204" pitchFamily="34" charset="0"/>
              </a:rPr>
              <a:t>The </a:t>
            </a:r>
            <a:r>
              <a:rPr lang="en-US" sz="2400" b="1" dirty="0" err="1">
                <a:solidFill>
                  <a:srgbClr val="FF0000"/>
                </a:solidFill>
                <a:latin typeface="Candara" panose="020E0502030303020204" pitchFamily="34" charset="0"/>
              </a:rPr>
              <a:t>subphrenic</a:t>
            </a:r>
            <a:r>
              <a:rPr lang="en-US" sz="2400" b="1" dirty="0">
                <a:solidFill>
                  <a:srgbClr val="FF0000"/>
                </a:solidFill>
                <a:latin typeface="Candara" panose="020E0502030303020204" pitchFamily="34" charset="0"/>
              </a:rPr>
              <a:t> spaces </a:t>
            </a:r>
            <a:r>
              <a:rPr lang="en-US" sz="2400" b="1" dirty="0">
                <a:latin typeface="Candara" panose="020E0502030303020204" pitchFamily="34" charset="0"/>
              </a:rPr>
              <a:t>and the </a:t>
            </a:r>
            <a:r>
              <a:rPr lang="en-US" sz="2400" b="1" dirty="0" err="1">
                <a:solidFill>
                  <a:srgbClr val="FF0000"/>
                </a:solidFill>
                <a:latin typeface="Candara" panose="020E0502030303020204" pitchFamily="34" charset="0"/>
              </a:rPr>
              <a:t>paracolic</a:t>
            </a:r>
            <a:r>
              <a:rPr lang="en-US" sz="2400" b="1" dirty="0">
                <a:solidFill>
                  <a:srgbClr val="FF0000"/>
                </a:solidFill>
                <a:latin typeface="Candara" panose="020E0502030303020204" pitchFamily="34" charset="0"/>
              </a:rPr>
              <a:t> gutters </a:t>
            </a:r>
            <a:r>
              <a:rPr lang="en-US" sz="2400" b="1" dirty="0">
                <a:latin typeface="Candara" panose="020E0502030303020204" pitchFamily="34" charset="0"/>
              </a:rPr>
              <a:t>are </a:t>
            </a:r>
            <a:r>
              <a:rPr lang="en-US" sz="2400" b="1" dirty="0">
                <a:solidFill>
                  <a:srgbClr val="0000FF"/>
                </a:solidFill>
                <a:latin typeface="Candara" panose="020E0502030303020204" pitchFamily="34" charset="0"/>
              </a:rPr>
              <a:t>clinically important </a:t>
            </a:r>
            <a:r>
              <a:rPr lang="en-US" sz="2400" b="1" dirty="0">
                <a:latin typeface="Candara" panose="020E0502030303020204" pitchFamily="34" charset="0"/>
              </a:rPr>
              <a:t>because they may be sites for the collection and movement of infected peritoneal fluid. </a:t>
            </a:r>
          </a:p>
        </p:txBody>
      </p:sp>
      <p:sp>
        <p:nvSpPr>
          <p:cNvPr id="3" name="مستطيل 2"/>
          <p:cNvSpPr/>
          <p:nvPr/>
        </p:nvSpPr>
        <p:spPr>
          <a:xfrm>
            <a:off x="76200" y="1586805"/>
            <a:ext cx="3733800" cy="1938992"/>
          </a:xfrm>
          <a:prstGeom prst="rect">
            <a:avLst/>
          </a:prstGeom>
        </p:spPr>
        <p:txBody>
          <a:bodyPr wrap="square">
            <a:spAutoFit/>
          </a:bodyPr>
          <a:lstStyle/>
          <a:p>
            <a:pPr algn="l"/>
            <a:r>
              <a:rPr lang="en-US" sz="2400" b="1" dirty="0">
                <a:solidFill>
                  <a:srgbClr val="FF0000"/>
                </a:solidFill>
                <a:latin typeface="Candara" panose="020E0502030303020204" pitchFamily="34" charset="0"/>
              </a:rPr>
              <a:t>The </a:t>
            </a:r>
            <a:r>
              <a:rPr lang="en-US" sz="2400" b="1" dirty="0" err="1">
                <a:solidFill>
                  <a:srgbClr val="FF0000"/>
                </a:solidFill>
                <a:latin typeface="Candara" panose="020E0502030303020204" pitchFamily="34" charset="0"/>
              </a:rPr>
              <a:t>paracolic</a:t>
            </a:r>
            <a:r>
              <a:rPr lang="en-US" sz="2400" b="1" dirty="0">
                <a:solidFill>
                  <a:srgbClr val="FF0000"/>
                </a:solidFill>
                <a:latin typeface="Candara" panose="020E0502030303020204" pitchFamily="34" charset="0"/>
              </a:rPr>
              <a:t> gutters </a:t>
            </a:r>
            <a:r>
              <a:rPr lang="en-US" sz="2400" b="1" dirty="0">
                <a:latin typeface="Candara" panose="020E0502030303020204" pitchFamily="34" charset="0"/>
              </a:rPr>
              <a:t>lie on the lateral and medial sides of the ascending and descending colons, respectively .</a:t>
            </a:r>
            <a:endParaRPr lang="ar-IQ" sz="2400" b="1" dirty="0">
              <a:latin typeface="Candara" panose="020E0502030303020204" pitchFamily="34" charset="0"/>
            </a:endParaRPr>
          </a:p>
        </p:txBody>
      </p:sp>
      <p:sp>
        <p:nvSpPr>
          <p:cNvPr id="4" name="مستطيل 3"/>
          <p:cNvSpPr/>
          <p:nvPr/>
        </p:nvSpPr>
        <p:spPr>
          <a:xfrm>
            <a:off x="152400" y="838200"/>
            <a:ext cx="3060261" cy="584775"/>
          </a:xfrm>
          <a:prstGeom prst="rect">
            <a:avLst/>
          </a:prstGeom>
          <a:solidFill>
            <a:schemeClr val="accent6">
              <a:lumMod val="20000"/>
              <a:lumOff val="80000"/>
            </a:schemeClr>
          </a:solidFill>
          <a:ln w="57150">
            <a:solidFill>
              <a:srgbClr val="40E838"/>
            </a:solidFill>
          </a:ln>
        </p:spPr>
        <p:txBody>
          <a:bodyPr wrap="none">
            <a:spAutoFit/>
          </a:bodyPr>
          <a:lstStyle/>
          <a:p>
            <a:pPr algn="l"/>
            <a:r>
              <a:rPr lang="en-US" sz="3200" b="1" dirty="0">
                <a:solidFill>
                  <a:srgbClr val="FF0000"/>
                </a:solidFill>
              </a:rPr>
              <a:t>Paracolic Gutters</a:t>
            </a:r>
          </a:p>
        </p:txBody>
      </p:sp>
      <p:pic>
        <p:nvPicPr>
          <p:cNvPr id="5" name="Picture 2"/>
          <p:cNvPicPr>
            <a:picLocks noChangeAspect="1" noChangeArrowheads="1"/>
          </p:cNvPicPr>
          <p:nvPr/>
        </p:nvPicPr>
        <p:blipFill>
          <a:blip r:embed="rId2" cstate="print"/>
          <a:srcRect l="31055" t="18750" r="22070" b="16562"/>
          <a:stretch>
            <a:fillRect/>
          </a:stretch>
        </p:blipFill>
        <p:spPr bwMode="auto">
          <a:xfrm>
            <a:off x="4114800" y="1295400"/>
            <a:ext cx="4786314" cy="4929222"/>
          </a:xfrm>
          <a:prstGeom prst="rect">
            <a:avLst/>
          </a:prstGeom>
          <a:noFill/>
          <a:ln w="57150">
            <a:solidFill>
              <a:schemeClr val="accent1"/>
            </a:solidFill>
            <a:miter lim="800000"/>
            <a:headEnd/>
            <a:tailEnd/>
          </a:ln>
          <a:effectLst/>
        </p:spPr>
      </p:pic>
      <p:sp>
        <p:nvSpPr>
          <p:cNvPr id="6" name="مستطيل 1"/>
          <p:cNvSpPr/>
          <p:nvPr/>
        </p:nvSpPr>
        <p:spPr>
          <a:xfrm>
            <a:off x="152400" y="101025"/>
            <a:ext cx="8839200" cy="584775"/>
          </a:xfrm>
          <a:prstGeom prst="rect">
            <a:avLst/>
          </a:prstGeom>
          <a:blipFill>
            <a:blip r:embed="rId3" cstate="print"/>
            <a:tile tx="0" ty="0" sx="100000" sy="100000" flip="none" algn="tl"/>
          </a:blipFill>
          <a:ln w="57150">
            <a:solidFill>
              <a:srgbClr val="0000FF"/>
            </a:solidFill>
          </a:ln>
        </p:spPr>
        <p:txBody>
          <a:bodyPr wrap="square">
            <a:spAutoFit/>
          </a:bodyPr>
          <a:lstStyle/>
          <a:p>
            <a:pPr algn="l"/>
            <a:r>
              <a:rPr lang="en-US" sz="3200" b="1" dirty="0">
                <a:solidFill>
                  <a:srgbClr val="FF0000"/>
                </a:solidFill>
              </a:rPr>
              <a:t>Peritoneal Pouches, Recesses, Spaces, and Gutters</a:t>
            </a:r>
          </a:p>
        </p:txBody>
      </p:sp>
      <p:sp>
        <p:nvSpPr>
          <p:cNvPr id="7" name="Date Placeholder 6"/>
          <p:cNvSpPr>
            <a:spLocks noGrp="1"/>
          </p:cNvSpPr>
          <p:nvPr>
            <p:ph type="dt" sz="half" idx="10"/>
          </p:nvPr>
        </p:nvSpPr>
        <p:spPr/>
        <p:txBody>
          <a:bodyPr/>
          <a:lstStyle/>
          <a:p>
            <a:r>
              <a:rPr lang="en-US" b="1">
                <a:solidFill>
                  <a:srgbClr val="FF0000"/>
                </a:solidFill>
              </a:rPr>
              <a:t>Tuesday 5 April 2022</a:t>
            </a:r>
            <a:endParaRPr lang="en-US" b="1" dirty="0">
              <a:solidFill>
                <a:srgbClr val="FF0000"/>
              </a:solidFill>
            </a:endParaRPr>
          </a:p>
        </p:txBody>
      </p:sp>
      <p:sp>
        <p:nvSpPr>
          <p:cNvPr id="9" name="Slide Number Placeholder 8"/>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FF0000"/>
                </a:solidFill>
              </a:rPr>
              <a:pPr/>
              <a:t>28</a:t>
            </a:fld>
            <a:endParaRPr lang="en-US" b="1" dirty="0">
              <a:solidFill>
                <a:srgbClr val="FF0000"/>
              </a:solidFill>
            </a:endParaRPr>
          </a:p>
        </p:txBody>
      </p:sp>
      <p:sp>
        <p:nvSpPr>
          <p:cNvPr id="10" name="Footer Placeholder 9"/>
          <p:cNvSpPr>
            <a:spLocks noGrp="1"/>
          </p:cNvSpPr>
          <p:nvPr>
            <p:ph type="ftr" sz="quarter" idx="11"/>
          </p:nvPr>
        </p:nvSpPr>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l="32813" t="12187" r="20898" b="5312"/>
          <a:stretch>
            <a:fillRect/>
          </a:stretch>
        </p:blipFill>
        <p:spPr bwMode="auto">
          <a:xfrm>
            <a:off x="2057400" y="1066800"/>
            <a:ext cx="5181600" cy="4857760"/>
          </a:xfrm>
          <a:prstGeom prst="rect">
            <a:avLst/>
          </a:prstGeom>
          <a:noFill/>
          <a:ln w="57150">
            <a:solidFill>
              <a:srgbClr val="FF0000"/>
            </a:solidFill>
            <a:miter lim="800000"/>
            <a:headEnd/>
            <a:tailEnd/>
          </a:ln>
          <a:effectLst/>
        </p:spPr>
      </p:pic>
      <p:sp>
        <p:nvSpPr>
          <p:cNvPr id="3" name="مستطيل 2"/>
          <p:cNvSpPr/>
          <p:nvPr/>
        </p:nvSpPr>
        <p:spPr>
          <a:xfrm>
            <a:off x="228600" y="314980"/>
            <a:ext cx="4114800" cy="523220"/>
          </a:xfrm>
          <a:prstGeom prst="rect">
            <a:avLst/>
          </a:prstGeom>
          <a:solidFill>
            <a:srgbClr val="00FF00"/>
          </a:solidFill>
          <a:ln w="57150">
            <a:solidFill>
              <a:srgbClr val="0000FF"/>
            </a:solidFill>
          </a:ln>
        </p:spPr>
        <p:txBody>
          <a:bodyPr wrap="square">
            <a:spAutoFit/>
          </a:bodyPr>
          <a:lstStyle/>
          <a:p>
            <a:pPr algn="l"/>
            <a:r>
              <a:rPr lang="en-US" sz="2800" b="1" dirty="0">
                <a:solidFill>
                  <a:srgbClr val="FF0000"/>
                </a:solidFill>
              </a:rPr>
              <a:t>Peritonitis and Ascites ???</a:t>
            </a:r>
          </a:p>
        </p:txBody>
      </p:sp>
      <p:sp>
        <p:nvSpPr>
          <p:cNvPr id="4" name="مستطيل 3"/>
          <p:cNvSpPr/>
          <p:nvPr/>
        </p:nvSpPr>
        <p:spPr>
          <a:xfrm>
            <a:off x="2362200" y="6096000"/>
            <a:ext cx="4572000" cy="523220"/>
          </a:xfrm>
          <a:prstGeom prst="rect">
            <a:avLst/>
          </a:prstGeom>
          <a:solidFill>
            <a:srgbClr val="00FF00"/>
          </a:solidFill>
          <a:ln w="57150">
            <a:solidFill>
              <a:srgbClr val="0000FF"/>
            </a:solidFill>
          </a:ln>
        </p:spPr>
        <p:txBody>
          <a:bodyPr wrap="square">
            <a:spAutoFit/>
          </a:bodyPr>
          <a:lstStyle/>
          <a:p>
            <a:r>
              <a:rPr lang="en-US" sz="2800" b="1" dirty="0">
                <a:solidFill>
                  <a:srgbClr val="FF0000"/>
                </a:solidFill>
              </a:rPr>
              <a:t>Abdominal Paracentesis ???</a:t>
            </a:r>
          </a:p>
        </p:txBody>
      </p:sp>
      <p:sp>
        <p:nvSpPr>
          <p:cNvPr id="5" name="مستطيل 4"/>
          <p:cNvSpPr/>
          <p:nvPr/>
        </p:nvSpPr>
        <p:spPr>
          <a:xfrm>
            <a:off x="4572000" y="314980"/>
            <a:ext cx="4191000" cy="523220"/>
          </a:xfrm>
          <a:prstGeom prst="rect">
            <a:avLst/>
          </a:prstGeom>
          <a:solidFill>
            <a:srgbClr val="00FF00"/>
          </a:solidFill>
          <a:ln w="57150">
            <a:solidFill>
              <a:srgbClr val="0000FF"/>
            </a:solidFill>
          </a:ln>
        </p:spPr>
        <p:txBody>
          <a:bodyPr wrap="square">
            <a:spAutoFit/>
          </a:bodyPr>
          <a:lstStyle/>
          <a:p>
            <a:pPr algn="l"/>
            <a:r>
              <a:rPr lang="en-US" sz="2800" b="1" dirty="0">
                <a:solidFill>
                  <a:srgbClr val="FF0000"/>
                </a:solidFill>
              </a:rPr>
              <a:t>Fluid in Omental Bursa ???</a:t>
            </a:r>
          </a:p>
        </p:txBody>
      </p:sp>
      <p:sp>
        <p:nvSpPr>
          <p:cNvPr id="6" name="Date Placeholder 5"/>
          <p:cNvSpPr>
            <a:spLocks noGrp="1"/>
          </p:cNvSpPr>
          <p:nvPr>
            <p:ph type="dt" sz="half" idx="10"/>
          </p:nvPr>
        </p:nvSpPr>
        <p:spPr>
          <a:xfrm>
            <a:off x="0" y="6356350"/>
            <a:ext cx="2590800" cy="365125"/>
          </a:xfrm>
        </p:spPr>
        <p:txBody>
          <a:bodyPr/>
          <a:lstStyle/>
          <a:p>
            <a:r>
              <a:rPr lang="en-US" b="1">
                <a:solidFill>
                  <a:srgbClr val="FF0000"/>
                </a:solidFill>
              </a:rPr>
              <a:t>Tuesday 5 April 2022</a:t>
            </a:r>
            <a:endParaRPr lang="en-US" b="1" dirty="0">
              <a:solidFill>
                <a:srgbClr val="FF0000"/>
              </a:solidFill>
            </a:endParaRPr>
          </a:p>
        </p:txBody>
      </p:sp>
      <p:sp>
        <p:nvSpPr>
          <p:cNvPr id="8" name="Slide Number Placeholder 7"/>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FF0000"/>
                </a:solidFill>
              </a:rPr>
              <a:pPr/>
              <a:t>29</a:t>
            </a:fld>
            <a:endParaRPr lang="en-US" b="1">
              <a:solidFill>
                <a:srgbClr val="FF0000"/>
              </a:solidFill>
            </a:endParaRPr>
          </a:p>
        </p:txBody>
      </p:sp>
      <p:sp>
        <p:nvSpPr>
          <p:cNvPr id="9" name="Footer Placeholder 8"/>
          <p:cNvSpPr>
            <a:spLocks noGrp="1"/>
          </p:cNvSpPr>
          <p:nvPr>
            <p:ph type="ftr" sz="quarter" idx="11"/>
          </p:nvPr>
        </p:nvSpPr>
        <p:spPr>
          <a:xfrm>
            <a:off x="-304800" y="6172200"/>
            <a:ext cx="2895600" cy="365125"/>
          </a:xfrm>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1354753"/>
            <a:ext cx="4512642" cy="4154984"/>
          </a:xfrm>
          <a:prstGeom prst="rect">
            <a:avLst/>
          </a:prstGeom>
        </p:spPr>
        <p:txBody>
          <a:bodyPr wrap="square">
            <a:spAutoFit/>
          </a:bodyPr>
          <a:lstStyle/>
          <a:p>
            <a:pPr algn="l">
              <a:buFont typeface="Wingdings" pitchFamily="2" charset="2"/>
              <a:buChar char="v"/>
            </a:pPr>
            <a:r>
              <a:rPr lang="en-US" sz="2400" b="1" dirty="0">
                <a:solidFill>
                  <a:srgbClr val="00CC00"/>
                </a:solidFill>
                <a:latin typeface="Candara" pitchFamily="34" charset="0"/>
              </a:rPr>
              <a:t>The potential space </a:t>
            </a:r>
            <a:r>
              <a:rPr lang="en-US" sz="2400" b="1" dirty="0">
                <a:latin typeface="Candara" pitchFamily="34" charset="0"/>
              </a:rPr>
              <a:t>between the parietal and visceral layers, (</a:t>
            </a:r>
            <a:r>
              <a:rPr lang="en-US" sz="2400" b="1" i="1" dirty="0">
                <a:latin typeface="Candara" pitchFamily="34" charset="0"/>
              </a:rPr>
              <a:t>which is in effect the inside space of the balloon</a:t>
            </a:r>
            <a:r>
              <a:rPr lang="en-US" sz="2400" b="1" dirty="0">
                <a:latin typeface="Candara" pitchFamily="34" charset="0"/>
              </a:rPr>
              <a:t>), is called the </a:t>
            </a:r>
            <a:r>
              <a:rPr lang="en-US" sz="2400" b="1" u="sng" dirty="0">
                <a:solidFill>
                  <a:srgbClr val="0066FF"/>
                </a:solidFill>
                <a:latin typeface="Candara" pitchFamily="34" charset="0"/>
              </a:rPr>
              <a:t>peritoneal cavity</a:t>
            </a:r>
            <a:r>
              <a:rPr lang="en-US" sz="2400" b="1" dirty="0">
                <a:latin typeface="Candara" pitchFamily="34" charset="0"/>
              </a:rPr>
              <a:t>. </a:t>
            </a:r>
          </a:p>
          <a:p>
            <a:pPr algn="l"/>
            <a:endParaRPr lang="en-US" sz="2400" b="1" dirty="0">
              <a:latin typeface="Candara" pitchFamily="34" charset="0"/>
            </a:endParaRPr>
          </a:p>
          <a:p>
            <a:pPr algn="l">
              <a:buFont typeface="Wingdings" pitchFamily="2" charset="2"/>
              <a:buChar char="v"/>
            </a:pPr>
            <a:r>
              <a:rPr lang="en-US" sz="2400" b="1" dirty="0">
                <a:latin typeface="Candara" pitchFamily="34" charset="0"/>
              </a:rPr>
              <a:t>In males, this is a closed cavity, </a:t>
            </a:r>
          </a:p>
          <a:p>
            <a:pPr algn="l">
              <a:buFont typeface="Wingdings" pitchFamily="2" charset="2"/>
              <a:buChar char="v"/>
            </a:pPr>
            <a:r>
              <a:rPr lang="en-US" sz="2400" b="1" dirty="0">
                <a:latin typeface="Candara" pitchFamily="34" charset="0"/>
              </a:rPr>
              <a:t>In females, there is communication with the exterior through the </a:t>
            </a:r>
            <a:r>
              <a:rPr lang="en-US" sz="2400" b="1" dirty="0">
                <a:solidFill>
                  <a:srgbClr val="7030A0"/>
                </a:solidFill>
                <a:latin typeface="Candara" pitchFamily="34" charset="0"/>
              </a:rPr>
              <a:t>uterine tubes</a:t>
            </a:r>
            <a:r>
              <a:rPr lang="en-US" sz="2400" b="1" dirty="0">
                <a:latin typeface="Candara" pitchFamily="34" charset="0"/>
              </a:rPr>
              <a:t>, </a:t>
            </a:r>
            <a:r>
              <a:rPr lang="en-US" sz="2400" b="1" dirty="0">
                <a:solidFill>
                  <a:srgbClr val="7030A0"/>
                </a:solidFill>
                <a:latin typeface="Candara" pitchFamily="34" charset="0"/>
              </a:rPr>
              <a:t>the uterus</a:t>
            </a:r>
            <a:r>
              <a:rPr lang="en-US" sz="2400" b="1" dirty="0">
                <a:latin typeface="Candara" pitchFamily="34" charset="0"/>
              </a:rPr>
              <a:t>, and </a:t>
            </a:r>
            <a:r>
              <a:rPr lang="en-US" sz="2400" b="1" dirty="0">
                <a:solidFill>
                  <a:srgbClr val="7030A0"/>
                </a:solidFill>
                <a:latin typeface="Candara" pitchFamily="34" charset="0"/>
              </a:rPr>
              <a:t>the vagina</a:t>
            </a:r>
            <a:endParaRPr lang="ar-IQ" sz="2400" b="1" dirty="0">
              <a:latin typeface="Candara" pitchFamily="34" charset="0"/>
            </a:endParaRPr>
          </a:p>
        </p:txBody>
      </p:sp>
      <p:pic>
        <p:nvPicPr>
          <p:cNvPr id="4" name="Picture 2"/>
          <p:cNvPicPr>
            <a:picLocks noChangeAspect="1" noChangeArrowheads="1"/>
          </p:cNvPicPr>
          <p:nvPr/>
        </p:nvPicPr>
        <p:blipFill>
          <a:blip r:embed="rId2" cstate="print"/>
          <a:srcRect l="31055" t="13125" r="22070" b="10000"/>
          <a:stretch>
            <a:fillRect/>
          </a:stretch>
        </p:blipFill>
        <p:spPr bwMode="auto">
          <a:xfrm>
            <a:off x="4555158" y="304800"/>
            <a:ext cx="4512642" cy="4343400"/>
          </a:xfrm>
          <a:prstGeom prst="rect">
            <a:avLst/>
          </a:prstGeom>
          <a:noFill/>
          <a:ln w="57150">
            <a:solidFill>
              <a:srgbClr val="00FF00"/>
            </a:solidFill>
            <a:miter lim="800000"/>
            <a:headEnd/>
            <a:tailEnd/>
          </a:ln>
          <a:effectLst/>
        </p:spPr>
      </p:pic>
      <p:sp>
        <p:nvSpPr>
          <p:cNvPr id="5" name="مستطيل 1"/>
          <p:cNvSpPr/>
          <p:nvPr/>
        </p:nvSpPr>
        <p:spPr>
          <a:xfrm>
            <a:off x="152400" y="141982"/>
            <a:ext cx="4191000" cy="1077218"/>
          </a:xfrm>
          <a:prstGeom prst="rect">
            <a:avLst/>
          </a:prstGeom>
          <a:solidFill>
            <a:schemeClr val="accent6">
              <a:lumMod val="20000"/>
              <a:lumOff val="80000"/>
            </a:schemeClr>
          </a:solidFill>
          <a:ln w="57150">
            <a:solidFill>
              <a:srgbClr val="FF0000"/>
            </a:solidFill>
          </a:ln>
        </p:spPr>
        <p:txBody>
          <a:bodyPr wrap="square">
            <a:spAutoFit/>
          </a:bodyPr>
          <a:lstStyle/>
          <a:p>
            <a:pPr algn="l"/>
            <a:r>
              <a:rPr lang="en-US" sz="3200" b="1" dirty="0">
                <a:solidFill>
                  <a:srgbClr val="FF0000"/>
                </a:solidFill>
              </a:rPr>
              <a:t>PERITONEUM</a:t>
            </a:r>
          </a:p>
          <a:p>
            <a:pPr algn="l"/>
            <a:r>
              <a:rPr lang="en-US" sz="3200" b="1" dirty="0">
                <a:solidFill>
                  <a:srgbClr val="FF0000"/>
                </a:solidFill>
              </a:rPr>
              <a:t>General Arrangement</a:t>
            </a:r>
          </a:p>
        </p:txBody>
      </p:sp>
      <p:pic>
        <p:nvPicPr>
          <p:cNvPr id="6" name="Picture 2"/>
          <p:cNvPicPr>
            <a:picLocks noChangeAspect="1" noChangeArrowheads="1"/>
          </p:cNvPicPr>
          <p:nvPr/>
        </p:nvPicPr>
        <p:blipFill>
          <a:blip r:embed="rId3" cstate="print"/>
          <a:srcRect l="31055" t="39375" r="26171" b="15937"/>
          <a:stretch>
            <a:fillRect/>
          </a:stretch>
        </p:blipFill>
        <p:spPr bwMode="auto">
          <a:xfrm>
            <a:off x="4953000" y="4814870"/>
            <a:ext cx="2895600" cy="1890730"/>
          </a:xfrm>
          <a:prstGeom prst="rect">
            <a:avLst/>
          </a:prstGeom>
          <a:noFill/>
          <a:ln w="57150">
            <a:solidFill>
              <a:srgbClr val="FF0000"/>
            </a:solidFill>
            <a:miter lim="800000"/>
            <a:headEnd/>
            <a:tailEnd/>
          </a:ln>
          <a:effectLst/>
        </p:spPr>
      </p:pic>
      <p:sp>
        <p:nvSpPr>
          <p:cNvPr id="7" name="Date Placeholder 6"/>
          <p:cNvSpPr>
            <a:spLocks noGrp="1"/>
          </p:cNvSpPr>
          <p:nvPr>
            <p:ph type="dt" sz="half" idx="10"/>
          </p:nvPr>
        </p:nvSpPr>
        <p:spPr>
          <a:xfrm>
            <a:off x="152400" y="6356350"/>
            <a:ext cx="2438400" cy="365125"/>
          </a:xfrm>
        </p:spPr>
        <p:txBody>
          <a:bodyPr/>
          <a:lstStyle/>
          <a:p>
            <a:r>
              <a:rPr lang="en-US" b="1">
                <a:solidFill>
                  <a:srgbClr val="FF0000"/>
                </a:solidFill>
              </a:rPr>
              <a:t>Tuesday 5 April 2022</a:t>
            </a:r>
            <a:endParaRPr lang="en-US" b="1" dirty="0">
              <a:solidFill>
                <a:srgbClr val="FF0000"/>
              </a:solidFill>
            </a:endParaRPr>
          </a:p>
        </p:txBody>
      </p:sp>
      <p:sp>
        <p:nvSpPr>
          <p:cNvPr id="9" name="Slide Number Placeholder 8"/>
          <p:cNvSpPr>
            <a:spLocks noGrp="1"/>
          </p:cNvSpPr>
          <p:nvPr>
            <p:ph type="sldNum" sz="quarter" idx="12"/>
          </p:nvPr>
        </p:nvSpPr>
        <p:spPr>
          <a:xfrm>
            <a:off x="8458200" y="6356350"/>
            <a:ext cx="457200" cy="365125"/>
          </a:xfrm>
        </p:spPr>
        <p:txBody>
          <a:bodyPr/>
          <a:lstStyle/>
          <a:p>
            <a:fld id="{B6F15528-21DE-4FAA-801E-634DDDAF4B2B}" type="slidenum">
              <a:rPr lang="en-US" b="1" smtClean="0">
                <a:solidFill>
                  <a:srgbClr val="FF0000"/>
                </a:solidFill>
              </a:rPr>
              <a:pPr/>
              <a:t>3</a:t>
            </a:fld>
            <a:endParaRPr lang="en-US" b="1" dirty="0">
              <a:solidFill>
                <a:srgbClr val="FF0000"/>
              </a:solidFill>
            </a:endParaRPr>
          </a:p>
        </p:txBody>
      </p:sp>
      <p:sp>
        <p:nvSpPr>
          <p:cNvPr id="10" name="Footer Placeholder 9"/>
          <p:cNvSpPr>
            <a:spLocks noGrp="1"/>
          </p:cNvSpPr>
          <p:nvPr>
            <p:ph type="ftr" sz="quarter" idx="11"/>
          </p:nvPr>
        </p:nvSpPr>
        <p:spPr>
          <a:xfrm>
            <a:off x="-565215" y="6111875"/>
            <a:ext cx="2895600" cy="365125"/>
          </a:xfrm>
        </p:spPr>
        <p:txBody>
          <a:bodyPr/>
          <a:lstStyle/>
          <a:p>
            <a:r>
              <a:rPr lang="en-US" b="1" dirty="0">
                <a:solidFill>
                  <a:srgbClr val="FF0000"/>
                </a:solidFill>
              </a:rPr>
              <a:t>Dr. Aiman Qais Afar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b="1">
                <a:solidFill>
                  <a:srgbClr val="FF0000"/>
                </a:solidFill>
              </a:rPr>
              <a:t>Tuesday 5 April 2022</a:t>
            </a:r>
            <a:endParaRPr lang="en-US" b="1" dirty="0">
              <a:solidFill>
                <a:srgbClr val="FF0000"/>
              </a:solidFill>
            </a:endParaRPr>
          </a:p>
        </p:txBody>
      </p:sp>
      <p:pic>
        <p:nvPicPr>
          <p:cNvPr id="1026" name="Picture 2" descr="http://2.bp.blogspot.com/-2YobsP0H76g/T-XJfItBCTI/AAAAAAAAAYo/PVeDcee2XRg/s640/Peritonitis.jpg"/>
          <p:cNvPicPr>
            <a:picLocks noChangeAspect="1" noChangeArrowheads="1"/>
          </p:cNvPicPr>
          <p:nvPr/>
        </p:nvPicPr>
        <p:blipFill>
          <a:blip r:embed="rId2" cstate="print"/>
          <a:srcRect/>
          <a:stretch>
            <a:fillRect/>
          </a:stretch>
        </p:blipFill>
        <p:spPr bwMode="auto">
          <a:xfrm>
            <a:off x="736600" y="381000"/>
            <a:ext cx="7823200" cy="5867400"/>
          </a:xfrm>
          <a:prstGeom prst="rect">
            <a:avLst/>
          </a:prstGeom>
          <a:noFill/>
          <a:ln w="57150">
            <a:solidFill>
              <a:srgbClr val="FF0000"/>
            </a:solidFill>
          </a:ln>
        </p:spPr>
      </p:pic>
      <p:sp>
        <p:nvSpPr>
          <p:cNvPr id="5" name="Slide Number Placeholder 4"/>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FF0000"/>
                </a:solidFill>
              </a:rPr>
              <a:pPr/>
              <a:t>30</a:t>
            </a:fld>
            <a:endParaRPr lang="en-US" b="1">
              <a:solidFill>
                <a:srgbClr val="FF0000"/>
              </a:solidFill>
            </a:endParaRPr>
          </a:p>
        </p:txBody>
      </p:sp>
      <p:sp>
        <p:nvSpPr>
          <p:cNvPr id="6" name="Footer Placeholder 5"/>
          <p:cNvSpPr>
            <a:spLocks noGrp="1"/>
          </p:cNvSpPr>
          <p:nvPr>
            <p:ph type="ftr" sz="quarter" idx="11"/>
          </p:nvPr>
        </p:nvSpPr>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b="1">
                <a:solidFill>
                  <a:srgbClr val="FF0000"/>
                </a:solidFill>
              </a:rPr>
              <a:t>Tuesday 5 April 2022</a:t>
            </a:r>
            <a:endParaRPr lang="en-US" b="1" dirty="0">
              <a:solidFill>
                <a:srgbClr val="FF0000"/>
              </a:solidFill>
            </a:endParaRPr>
          </a:p>
        </p:txBody>
      </p:sp>
      <p:pic>
        <p:nvPicPr>
          <p:cNvPr id="48130" name="Picture 2" descr="https://sp.yimg.com/ib/th?id=HN.608054158578680457&amp;pid=15.1&amp;P=0"/>
          <p:cNvPicPr>
            <a:picLocks noChangeAspect="1" noChangeArrowheads="1"/>
          </p:cNvPicPr>
          <p:nvPr/>
        </p:nvPicPr>
        <p:blipFill>
          <a:blip r:embed="rId2" cstate="print"/>
          <a:srcRect/>
          <a:stretch>
            <a:fillRect/>
          </a:stretch>
        </p:blipFill>
        <p:spPr bwMode="auto">
          <a:xfrm>
            <a:off x="5029200" y="914400"/>
            <a:ext cx="3657600" cy="3657600"/>
          </a:xfrm>
          <a:prstGeom prst="rect">
            <a:avLst/>
          </a:prstGeom>
          <a:noFill/>
          <a:ln w="57150">
            <a:solidFill>
              <a:srgbClr val="FF0000"/>
            </a:solidFill>
          </a:ln>
        </p:spPr>
      </p:pic>
      <p:pic>
        <p:nvPicPr>
          <p:cNvPr id="48132" name="Picture 4" descr="http://2.bp.blogspot.com/_pOK9nKyAFVc/TFjj6dEGNoI/AAAAAAAAAEs/fExDhkFUvGY/s1600/abdomen_ascites6.jpg"/>
          <p:cNvPicPr>
            <a:picLocks noChangeAspect="1" noChangeArrowheads="1"/>
          </p:cNvPicPr>
          <p:nvPr/>
        </p:nvPicPr>
        <p:blipFill>
          <a:blip r:embed="rId3" cstate="print"/>
          <a:srcRect/>
          <a:stretch>
            <a:fillRect/>
          </a:stretch>
        </p:blipFill>
        <p:spPr bwMode="auto">
          <a:xfrm>
            <a:off x="228600" y="914400"/>
            <a:ext cx="4572000" cy="3429000"/>
          </a:xfrm>
          <a:prstGeom prst="rect">
            <a:avLst/>
          </a:prstGeom>
          <a:noFill/>
          <a:ln w="57150">
            <a:solidFill>
              <a:srgbClr val="FF0000"/>
            </a:solidFill>
          </a:ln>
        </p:spPr>
      </p:pic>
      <p:sp>
        <p:nvSpPr>
          <p:cNvPr id="7" name="مستطيل 3"/>
          <p:cNvSpPr/>
          <p:nvPr/>
        </p:nvSpPr>
        <p:spPr>
          <a:xfrm>
            <a:off x="4648200" y="152400"/>
            <a:ext cx="4343400" cy="523220"/>
          </a:xfrm>
          <a:prstGeom prst="rect">
            <a:avLst/>
          </a:prstGeom>
          <a:solidFill>
            <a:srgbClr val="00FF00"/>
          </a:solidFill>
          <a:ln w="57150">
            <a:solidFill>
              <a:srgbClr val="0000FF"/>
            </a:solidFill>
          </a:ln>
        </p:spPr>
        <p:txBody>
          <a:bodyPr wrap="square">
            <a:spAutoFit/>
          </a:bodyPr>
          <a:lstStyle/>
          <a:p>
            <a:r>
              <a:rPr lang="en-US" sz="2800" b="1" dirty="0">
                <a:solidFill>
                  <a:srgbClr val="FF0000"/>
                </a:solidFill>
              </a:rPr>
              <a:t>Abdominal Paracentesis ???</a:t>
            </a:r>
          </a:p>
        </p:txBody>
      </p:sp>
      <p:sp>
        <p:nvSpPr>
          <p:cNvPr id="8" name="مستطيل 2"/>
          <p:cNvSpPr/>
          <p:nvPr/>
        </p:nvSpPr>
        <p:spPr>
          <a:xfrm>
            <a:off x="304800" y="152400"/>
            <a:ext cx="4114800" cy="523220"/>
          </a:xfrm>
          <a:prstGeom prst="rect">
            <a:avLst/>
          </a:prstGeom>
          <a:solidFill>
            <a:srgbClr val="00FF00"/>
          </a:solidFill>
          <a:ln w="57150">
            <a:solidFill>
              <a:srgbClr val="0000FF"/>
            </a:solidFill>
          </a:ln>
        </p:spPr>
        <p:txBody>
          <a:bodyPr wrap="square">
            <a:spAutoFit/>
          </a:bodyPr>
          <a:lstStyle/>
          <a:p>
            <a:pPr algn="l"/>
            <a:r>
              <a:rPr lang="en-US" sz="2800" b="1" dirty="0">
                <a:solidFill>
                  <a:srgbClr val="FF0000"/>
                </a:solidFill>
              </a:rPr>
              <a:t>Peritonitis and Ascites ???</a:t>
            </a:r>
          </a:p>
        </p:txBody>
      </p:sp>
      <p:sp>
        <p:nvSpPr>
          <p:cNvPr id="9" name="Slide Number Placeholder 8"/>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FF0000"/>
                </a:solidFill>
              </a:rPr>
              <a:pPr/>
              <a:t>31</a:t>
            </a:fld>
            <a:endParaRPr lang="en-US" b="1">
              <a:solidFill>
                <a:srgbClr val="FF0000"/>
              </a:solidFill>
            </a:endParaRPr>
          </a:p>
        </p:txBody>
      </p:sp>
      <p:sp>
        <p:nvSpPr>
          <p:cNvPr id="10" name="Footer Placeholder 9"/>
          <p:cNvSpPr>
            <a:spLocks noGrp="1"/>
          </p:cNvSpPr>
          <p:nvPr>
            <p:ph type="ftr" sz="quarter" idx="11"/>
          </p:nvPr>
        </p:nvSpPr>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0513" y="609600"/>
            <a:ext cx="9145489" cy="830997"/>
          </a:xfrm>
          <a:prstGeom prst="rect">
            <a:avLst/>
          </a:prstGeom>
        </p:spPr>
        <p:txBody>
          <a:bodyPr wrap="square">
            <a:spAutoFit/>
          </a:bodyPr>
          <a:lstStyle/>
          <a:p>
            <a:pPr algn="l"/>
            <a:r>
              <a:rPr lang="en-US" sz="2400" b="1" dirty="0">
                <a:solidFill>
                  <a:srgbClr val="FF0000"/>
                </a:solidFill>
                <a:latin typeface="Candara" panose="020E0502030303020204" pitchFamily="34" charset="0"/>
              </a:rPr>
              <a:t>The parietal peritoneum </a:t>
            </a:r>
            <a:r>
              <a:rPr lang="en-US" sz="2400" dirty="0">
                <a:latin typeface="Candara" panose="020E0502030303020204" pitchFamily="34" charset="0"/>
              </a:rPr>
              <a:t>is sensitive to </a:t>
            </a:r>
            <a:r>
              <a:rPr lang="en-US" sz="2400" b="1" dirty="0">
                <a:latin typeface="Candara" panose="020E0502030303020204" pitchFamily="34" charset="0"/>
              </a:rPr>
              <a:t>pain, temperature, touch</a:t>
            </a:r>
            <a:r>
              <a:rPr lang="en-US" sz="2400" dirty="0">
                <a:latin typeface="Candara" panose="020E0502030303020204" pitchFamily="34" charset="0"/>
              </a:rPr>
              <a:t>, and </a:t>
            </a:r>
            <a:r>
              <a:rPr lang="en-US" sz="2400" b="1" dirty="0">
                <a:latin typeface="Candara" panose="020E0502030303020204" pitchFamily="34" charset="0"/>
              </a:rPr>
              <a:t>pressure</a:t>
            </a:r>
            <a:r>
              <a:rPr lang="en-US" sz="2400" dirty="0">
                <a:latin typeface="Candara" panose="020E0502030303020204" pitchFamily="34" charset="0"/>
              </a:rPr>
              <a:t>.</a:t>
            </a:r>
            <a:endParaRPr lang="ar-IQ" sz="2400" dirty="0">
              <a:latin typeface="Candara" panose="020E0502030303020204" pitchFamily="34" charset="0"/>
            </a:endParaRPr>
          </a:p>
        </p:txBody>
      </p:sp>
      <p:sp>
        <p:nvSpPr>
          <p:cNvPr id="7" name="مستطيل 6"/>
          <p:cNvSpPr/>
          <p:nvPr/>
        </p:nvSpPr>
        <p:spPr>
          <a:xfrm>
            <a:off x="76200" y="1447800"/>
            <a:ext cx="4203440" cy="1938992"/>
          </a:xfrm>
          <a:prstGeom prst="rect">
            <a:avLst/>
          </a:prstGeom>
          <a:solidFill>
            <a:schemeClr val="tx2">
              <a:lumMod val="20000"/>
              <a:lumOff val="80000"/>
            </a:schemeClr>
          </a:solidFill>
          <a:ln w="38100">
            <a:solidFill>
              <a:srgbClr val="40E838"/>
            </a:solidFill>
          </a:ln>
        </p:spPr>
        <p:txBody>
          <a:bodyPr wrap="square">
            <a:spAutoFit/>
          </a:bodyPr>
          <a:lstStyle/>
          <a:p>
            <a:pPr algn="l" rtl="0">
              <a:buFont typeface="Wingdings" pitchFamily="2" charset="2"/>
              <a:buChar char="v"/>
            </a:pPr>
            <a:r>
              <a:rPr lang="en-US" sz="2400" b="1" dirty="0">
                <a:latin typeface="Candara" panose="020E0502030303020204" pitchFamily="34" charset="0"/>
              </a:rPr>
              <a:t>The parietal peritoneum lining the </a:t>
            </a:r>
            <a:r>
              <a:rPr lang="en-US" sz="2400" b="1" dirty="0">
                <a:solidFill>
                  <a:srgbClr val="0000FF"/>
                </a:solidFill>
                <a:latin typeface="Candara" panose="020E0502030303020204" pitchFamily="34" charset="0"/>
              </a:rPr>
              <a:t>anterior abdominal wall </a:t>
            </a:r>
            <a:r>
              <a:rPr lang="en-US" sz="2400" b="1" dirty="0">
                <a:latin typeface="Candara" panose="020E0502030303020204" pitchFamily="34" charset="0"/>
              </a:rPr>
              <a:t>is supplied by the lower six thoracic  and first lumbar nerves.</a:t>
            </a:r>
            <a:endParaRPr lang="ar-IQ" sz="2400" b="1" dirty="0">
              <a:latin typeface="Candara" panose="020E0502030303020204" pitchFamily="34" charset="0"/>
            </a:endParaRPr>
          </a:p>
        </p:txBody>
      </p:sp>
      <p:sp>
        <p:nvSpPr>
          <p:cNvPr id="8" name="مستطيل 7"/>
          <p:cNvSpPr/>
          <p:nvPr/>
        </p:nvSpPr>
        <p:spPr>
          <a:xfrm>
            <a:off x="76200" y="3559076"/>
            <a:ext cx="4495801" cy="2308324"/>
          </a:xfrm>
          <a:prstGeom prst="rect">
            <a:avLst/>
          </a:prstGeom>
          <a:solidFill>
            <a:schemeClr val="bg1">
              <a:lumMod val="95000"/>
            </a:schemeClr>
          </a:solidFill>
          <a:ln w="38100">
            <a:solidFill>
              <a:srgbClr val="40E838"/>
            </a:solidFill>
          </a:ln>
        </p:spPr>
        <p:txBody>
          <a:bodyPr wrap="square">
            <a:spAutoFit/>
          </a:bodyPr>
          <a:lstStyle/>
          <a:p>
            <a:pPr algn="l" rtl="0">
              <a:buFont typeface="Wingdings" pitchFamily="2" charset="2"/>
              <a:buChar char="v"/>
            </a:pPr>
            <a:r>
              <a:rPr lang="en-US" sz="2400" b="1" dirty="0">
                <a:latin typeface="Candara" panose="020E0502030303020204" pitchFamily="34" charset="0"/>
              </a:rPr>
              <a:t>The </a:t>
            </a:r>
            <a:r>
              <a:rPr lang="en-US" sz="2400" b="1" dirty="0">
                <a:solidFill>
                  <a:srgbClr val="0000FF"/>
                </a:solidFill>
                <a:latin typeface="Candara" panose="020E0502030303020204" pitchFamily="34" charset="0"/>
              </a:rPr>
              <a:t>central part of the diaphragmatic peritoneum </a:t>
            </a:r>
            <a:r>
              <a:rPr lang="en-US" sz="2400" b="1" dirty="0">
                <a:latin typeface="Candara" panose="020E0502030303020204" pitchFamily="34" charset="0"/>
              </a:rPr>
              <a:t>is supplied by the </a:t>
            </a:r>
            <a:r>
              <a:rPr lang="en-US" sz="2400" b="1" dirty="0" err="1">
                <a:latin typeface="Candara" panose="020E0502030303020204" pitchFamily="34" charset="0"/>
              </a:rPr>
              <a:t>phrenic</a:t>
            </a:r>
            <a:r>
              <a:rPr lang="en-US" sz="2400" b="1" dirty="0">
                <a:latin typeface="Candara" panose="020E0502030303020204" pitchFamily="34" charset="0"/>
              </a:rPr>
              <a:t> nerves; </a:t>
            </a:r>
            <a:r>
              <a:rPr lang="en-US" sz="2400" b="1" dirty="0">
                <a:solidFill>
                  <a:srgbClr val="0000FF"/>
                </a:solidFill>
                <a:latin typeface="Candara" panose="020E0502030303020204" pitchFamily="34" charset="0"/>
              </a:rPr>
              <a:t>peripherally</a:t>
            </a:r>
            <a:r>
              <a:rPr lang="en-US" sz="2400" b="1" dirty="0">
                <a:latin typeface="Candara" panose="020E0502030303020204" pitchFamily="34" charset="0"/>
              </a:rPr>
              <a:t>, the diaphragmatic peritoneum is supplied by the lower six thoracic nerves</a:t>
            </a:r>
            <a:endParaRPr lang="ar-IQ" sz="2400" b="1" dirty="0">
              <a:latin typeface="Candara" panose="020E0502030303020204" pitchFamily="34" charset="0"/>
            </a:endParaRPr>
          </a:p>
        </p:txBody>
      </p:sp>
      <p:sp>
        <p:nvSpPr>
          <p:cNvPr id="9" name="مستطيل 8"/>
          <p:cNvSpPr/>
          <p:nvPr/>
        </p:nvSpPr>
        <p:spPr>
          <a:xfrm>
            <a:off x="152400" y="5943600"/>
            <a:ext cx="8724122" cy="830997"/>
          </a:xfrm>
          <a:prstGeom prst="rect">
            <a:avLst/>
          </a:prstGeom>
          <a:solidFill>
            <a:schemeClr val="accent6">
              <a:lumMod val="60000"/>
              <a:lumOff val="40000"/>
            </a:schemeClr>
          </a:solidFill>
          <a:ln w="38100">
            <a:solidFill>
              <a:srgbClr val="40E838"/>
            </a:solidFill>
          </a:ln>
        </p:spPr>
        <p:txBody>
          <a:bodyPr wrap="square">
            <a:spAutoFit/>
          </a:bodyPr>
          <a:lstStyle/>
          <a:p>
            <a:pPr algn="l" rtl="0">
              <a:buFont typeface="Wingdings" pitchFamily="2" charset="2"/>
              <a:buChar char="v"/>
            </a:pPr>
            <a:r>
              <a:rPr lang="en-US" sz="2400" b="1" dirty="0">
                <a:solidFill>
                  <a:srgbClr val="FF0000"/>
                </a:solidFill>
                <a:latin typeface="Candara" panose="020E0502030303020204" pitchFamily="34" charset="0"/>
              </a:rPr>
              <a:t>The parietal peritoneum </a:t>
            </a:r>
            <a:r>
              <a:rPr lang="en-US" sz="2400" b="1" dirty="0">
                <a:latin typeface="Candara" panose="020E0502030303020204" pitchFamily="34" charset="0"/>
              </a:rPr>
              <a:t>in </a:t>
            </a:r>
            <a:r>
              <a:rPr lang="en-US" sz="2400" b="1" dirty="0">
                <a:solidFill>
                  <a:srgbClr val="0000FF"/>
                </a:solidFill>
                <a:latin typeface="Candara" panose="020E0502030303020204" pitchFamily="34" charset="0"/>
              </a:rPr>
              <a:t>the pelvis </a:t>
            </a:r>
            <a:r>
              <a:rPr lang="en-US" sz="2400" b="1" dirty="0">
                <a:latin typeface="Candara" panose="020E0502030303020204" pitchFamily="34" charset="0"/>
              </a:rPr>
              <a:t>is mainly supplied by the </a:t>
            </a:r>
            <a:r>
              <a:rPr lang="en-US" sz="2400" b="1" dirty="0" err="1">
                <a:latin typeface="Candara" panose="020E0502030303020204" pitchFamily="34" charset="0"/>
              </a:rPr>
              <a:t>obturator</a:t>
            </a:r>
            <a:r>
              <a:rPr lang="en-US" sz="2400" b="1" dirty="0">
                <a:latin typeface="Candara" panose="020E0502030303020204" pitchFamily="34" charset="0"/>
              </a:rPr>
              <a:t> nerve, a branch of the lumbar plexus.</a:t>
            </a:r>
            <a:endParaRPr lang="ar-IQ" sz="2400" b="1" dirty="0">
              <a:latin typeface="Candara" panose="020E0502030303020204" pitchFamily="34" charset="0"/>
            </a:endParaRPr>
          </a:p>
        </p:txBody>
      </p:sp>
      <p:sp>
        <p:nvSpPr>
          <p:cNvPr id="10" name="مستطيل 1"/>
          <p:cNvSpPr/>
          <p:nvPr/>
        </p:nvSpPr>
        <p:spPr>
          <a:xfrm>
            <a:off x="76200" y="101025"/>
            <a:ext cx="5639357" cy="523220"/>
          </a:xfrm>
          <a:prstGeom prst="rect">
            <a:avLst/>
          </a:prstGeom>
          <a:solidFill>
            <a:schemeClr val="bg1">
              <a:lumMod val="85000"/>
            </a:schemeClr>
          </a:solidFill>
          <a:ln w="57150">
            <a:solidFill>
              <a:srgbClr val="0000FF"/>
            </a:solidFill>
          </a:ln>
        </p:spPr>
        <p:txBody>
          <a:bodyPr wrap="square">
            <a:spAutoFit/>
          </a:bodyPr>
          <a:lstStyle/>
          <a:p>
            <a:r>
              <a:rPr lang="en-US" sz="2800" b="1" dirty="0">
                <a:solidFill>
                  <a:srgbClr val="FF0000"/>
                </a:solidFill>
              </a:rPr>
              <a:t>Nerve Supply of the Peritoneum</a:t>
            </a:r>
            <a:endParaRPr lang="ar-IQ" sz="2800" b="1" dirty="0">
              <a:solidFill>
                <a:srgbClr val="FF0000"/>
              </a:solidFill>
            </a:endParaRPr>
          </a:p>
        </p:txBody>
      </p:sp>
      <p:pic>
        <p:nvPicPr>
          <p:cNvPr id="44034" name="Picture 2" descr="http://teachmeanatomy.info/wp-content/uploads/Structure-of-the-Peritoneum-and-Peritoneal-Cavity-300x272.png"/>
          <p:cNvPicPr>
            <a:picLocks noChangeAspect="1" noChangeArrowheads="1"/>
          </p:cNvPicPr>
          <p:nvPr/>
        </p:nvPicPr>
        <p:blipFill>
          <a:blip r:embed="rId2" cstate="print"/>
          <a:srcRect/>
          <a:stretch>
            <a:fillRect/>
          </a:stretch>
        </p:blipFill>
        <p:spPr bwMode="auto">
          <a:xfrm>
            <a:off x="4724300" y="1516796"/>
            <a:ext cx="4343500" cy="3938107"/>
          </a:xfrm>
          <a:prstGeom prst="rect">
            <a:avLst/>
          </a:prstGeom>
          <a:noFill/>
          <a:ln w="57150">
            <a:solidFill>
              <a:srgbClr val="40E838"/>
            </a:solidFill>
          </a:ln>
        </p:spPr>
      </p:pic>
      <p:sp>
        <p:nvSpPr>
          <p:cNvPr id="11" name="Date Placeholder 10"/>
          <p:cNvSpPr>
            <a:spLocks noGrp="1"/>
          </p:cNvSpPr>
          <p:nvPr>
            <p:ph type="dt" sz="half" idx="10"/>
          </p:nvPr>
        </p:nvSpPr>
        <p:spPr>
          <a:xfrm>
            <a:off x="6661537" y="410289"/>
            <a:ext cx="2423160" cy="365125"/>
          </a:xfrm>
        </p:spPr>
        <p:txBody>
          <a:bodyPr/>
          <a:lstStyle/>
          <a:p>
            <a:r>
              <a:rPr lang="en-US" b="1">
                <a:solidFill>
                  <a:srgbClr val="FF0000"/>
                </a:solidFill>
              </a:rPr>
              <a:t>Tuesday 5 April 2022</a:t>
            </a:r>
            <a:endParaRPr lang="en-US" b="1" dirty="0">
              <a:solidFill>
                <a:srgbClr val="FF0000"/>
              </a:solidFill>
            </a:endParaRPr>
          </a:p>
        </p:txBody>
      </p:sp>
      <p:sp>
        <p:nvSpPr>
          <p:cNvPr id="13" name="Slide Number Placeholder 12"/>
          <p:cNvSpPr>
            <a:spLocks noGrp="1"/>
          </p:cNvSpPr>
          <p:nvPr>
            <p:ph type="sldNum" sz="quarter" idx="12"/>
          </p:nvPr>
        </p:nvSpPr>
        <p:spPr>
          <a:xfrm>
            <a:off x="8499442" y="242980"/>
            <a:ext cx="381000" cy="365125"/>
          </a:xfrm>
        </p:spPr>
        <p:txBody>
          <a:bodyPr/>
          <a:lstStyle/>
          <a:p>
            <a:fld id="{B6F15528-21DE-4FAA-801E-634DDDAF4B2B}" type="slidenum">
              <a:rPr lang="en-US" b="1" smtClean="0">
                <a:solidFill>
                  <a:srgbClr val="FF0000"/>
                </a:solidFill>
              </a:rPr>
              <a:pPr/>
              <a:t>32</a:t>
            </a:fld>
            <a:endParaRPr lang="en-US" b="1">
              <a:solidFill>
                <a:srgbClr val="FF0000"/>
              </a:solidFill>
            </a:endParaRPr>
          </a:p>
        </p:txBody>
      </p:sp>
      <p:sp>
        <p:nvSpPr>
          <p:cNvPr id="14" name="Footer Placeholder 13"/>
          <p:cNvSpPr>
            <a:spLocks noGrp="1"/>
          </p:cNvSpPr>
          <p:nvPr>
            <p:ph type="ftr" sz="quarter" idx="11"/>
          </p:nvPr>
        </p:nvSpPr>
        <p:spPr>
          <a:xfrm>
            <a:off x="6004874" y="168275"/>
            <a:ext cx="2895600" cy="365125"/>
          </a:xfrm>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6200" y="76200"/>
            <a:ext cx="5867957" cy="584775"/>
          </a:xfrm>
          <a:prstGeom prst="rect">
            <a:avLst/>
          </a:prstGeom>
          <a:solidFill>
            <a:schemeClr val="bg1">
              <a:lumMod val="85000"/>
            </a:schemeClr>
          </a:solidFill>
          <a:ln w="57150">
            <a:solidFill>
              <a:srgbClr val="0000FF"/>
            </a:solidFill>
          </a:ln>
        </p:spPr>
        <p:txBody>
          <a:bodyPr wrap="square">
            <a:spAutoFit/>
          </a:bodyPr>
          <a:lstStyle/>
          <a:p>
            <a:r>
              <a:rPr lang="en-US" sz="3200" b="1" dirty="0">
                <a:solidFill>
                  <a:srgbClr val="FF0000"/>
                </a:solidFill>
              </a:rPr>
              <a:t>Nerve Supply of the Peritoneum</a:t>
            </a:r>
            <a:endParaRPr lang="ar-IQ" sz="3200" b="1" dirty="0">
              <a:solidFill>
                <a:srgbClr val="FF0000"/>
              </a:solidFill>
            </a:endParaRPr>
          </a:p>
        </p:txBody>
      </p:sp>
      <p:sp>
        <p:nvSpPr>
          <p:cNvPr id="3" name="مستطيل 2"/>
          <p:cNvSpPr/>
          <p:nvPr/>
        </p:nvSpPr>
        <p:spPr>
          <a:xfrm>
            <a:off x="0" y="762000"/>
            <a:ext cx="8786842" cy="830997"/>
          </a:xfrm>
          <a:prstGeom prst="rect">
            <a:avLst/>
          </a:prstGeom>
        </p:spPr>
        <p:txBody>
          <a:bodyPr wrap="square">
            <a:spAutoFit/>
          </a:bodyPr>
          <a:lstStyle/>
          <a:p>
            <a:pPr algn="l">
              <a:buFont typeface="Wingdings" pitchFamily="2" charset="2"/>
              <a:buChar char="v"/>
            </a:pPr>
            <a:r>
              <a:rPr lang="en-US" sz="2400" b="1" dirty="0">
                <a:solidFill>
                  <a:srgbClr val="FF0000"/>
                </a:solidFill>
                <a:latin typeface="Candara" panose="020E0502030303020204" pitchFamily="34" charset="0"/>
              </a:rPr>
              <a:t> The visceral peritoneum </a:t>
            </a:r>
            <a:r>
              <a:rPr lang="en-US" sz="2400" b="1" dirty="0">
                <a:latin typeface="Candara" panose="020E0502030303020204" pitchFamily="34" charset="0"/>
              </a:rPr>
              <a:t>is sensitive only to stretch and tearing and is not sensitive to touch, pressure, or temperature</a:t>
            </a:r>
            <a:endParaRPr lang="ar-IQ" sz="2400" b="1" dirty="0">
              <a:latin typeface="Candara" panose="020E0502030303020204" pitchFamily="34" charset="0"/>
            </a:endParaRPr>
          </a:p>
        </p:txBody>
      </p:sp>
      <p:sp>
        <p:nvSpPr>
          <p:cNvPr id="4" name="مستطيل 3"/>
          <p:cNvSpPr/>
          <p:nvPr/>
        </p:nvSpPr>
        <p:spPr>
          <a:xfrm>
            <a:off x="152400" y="1675168"/>
            <a:ext cx="3733800" cy="1938992"/>
          </a:xfrm>
          <a:prstGeom prst="rect">
            <a:avLst/>
          </a:prstGeom>
          <a:solidFill>
            <a:schemeClr val="accent2">
              <a:lumMod val="20000"/>
              <a:lumOff val="80000"/>
            </a:schemeClr>
          </a:solidFill>
          <a:ln w="38100">
            <a:solidFill>
              <a:srgbClr val="40E838"/>
            </a:solidFill>
          </a:ln>
        </p:spPr>
        <p:txBody>
          <a:bodyPr wrap="square">
            <a:spAutoFit/>
          </a:bodyPr>
          <a:lstStyle/>
          <a:p>
            <a:pPr algn="l" rtl="0">
              <a:buFont typeface="Wingdings" pitchFamily="2" charset="2"/>
              <a:buChar char="v"/>
            </a:pPr>
            <a:r>
              <a:rPr lang="en-US" sz="2400" b="1" dirty="0">
                <a:latin typeface="Candara" panose="020E0502030303020204" pitchFamily="34" charset="0"/>
              </a:rPr>
              <a:t>It is supplied by </a:t>
            </a:r>
            <a:r>
              <a:rPr lang="en-US" sz="2400" b="1" dirty="0">
                <a:solidFill>
                  <a:srgbClr val="FF0000"/>
                </a:solidFill>
                <a:latin typeface="Candara" panose="020E0502030303020204" pitchFamily="34" charset="0"/>
              </a:rPr>
              <a:t>autonomic afferent nerves </a:t>
            </a:r>
            <a:r>
              <a:rPr lang="en-US" sz="2400" b="1" dirty="0">
                <a:latin typeface="Candara" panose="020E0502030303020204" pitchFamily="34" charset="0"/>
              </a:rPr>
              <a:t>that supply the viscera or are traveling in the mesenteries.</a:t>
            </a:r>
            <a:endParaRPr lang="ar-IQ" sz="2400" b="1" dirty="0">
              <a:latin typeface="Candara" panose="020E0502030303020204" pitchFamily="34" charset="0"/>
            </a:endParaRPr>
          </a:p>
        </p:txBody>
      </p:sp>
      <p:sp>
        <p:nvSpPr>
          <p:cNvPr id="5" name="مستطيل 4"/>
          <p:cNvSpPr/>
          <p:nvPr/>
        </p:nvSpPr>
        <p:spPr>
          <a:xfrm>
            <a:off x="152400" y="3696331"/>
            <a:ext cx="3733800" cy="3046988"/>
          </a:xfrm>
          <a:prstGeom prst="rect">
            <a:avLst/>
          </a:prstGeom>
          <a:solidFill>
            <a:schemeClr val="bg1">
              <a:lumMod val="95000"/>
            </a:schemeClr>
          </a:solidFill>
          <a:ln w="38100">
            <a:solidFill>
              <a:srgbClr val="40E838"/>
            </a:solidFill>
          </a:ln>
        </p:spPr>
        <p:txBody>
          <a:bodyPr wrap="square">
            <a:spAutoFit/>
          </a:bodyPr>
          <a:lstStyle/>
          <a:p>
            <a:pPr algn="l" rtl="0">
              <a:buFont typeface="Wingdings" pitchFamily="2" charset="2"/>
              <a:buChar char="v"/>
            </a:pPr>
            <a:r>
              <a:rPr lang="en-US" sz="2400" b="1" dirty="0" err="1">
                <a:solidFill>
                  <a:srgbClr val="0000FF"/>
                </a:solidFill>
                <a:latin typeface="Candara" panose="020E0502030303020204" pitchFamily="34" charset="0"/>
              </a:rPr>
              <a:t>Overdistention</a:t>
            </a:r>
            <a:r>
              <a:rPr lang="en-US" sz="2400" b="1" dirty="0">
                <a:solidFill>
                  <a:srgbClr val="0000FF"/>
                </a:solidFill>
                <a:latin typeface="Candara" panose="020E0502030303020204" pitchFamily="34" charset="0"/>
              </a:rPr>
              <a:t> of a </a:t>
            </a:r>
            <a:r>
              <a:rPr lang="en-US" sz="2400" b="1" dirty="0" err="1">
                <a:solidFill>
                  <a:srgbClr val="0000FF"/>
                </a:solidFill>
                <a:latin typeface="Candara" panose="020E0502030303020204" pitchFamily="34" charset="0"/>
              </a:rPr>
              <a:t>viscus</a:t>
            </a:r>
            <a:r>
              <a:rPr lang="en-US" sz="2400" b="1" dirty="0">
                <a:solidFill>
                  <a:srgbClr val="0000FF"/>
                </a:solidFill>
                <a:latin typeface="Candara" panose="020E0502030303020204" pitchFamily="34" charset="0"/>
              </a:rPr>
              <a:t> </a:t>
            </a:r>
            <a:r>
              <a:rPr lang="en-US" sz="2400" b="1" dirty="0">
                <a:latin typeface="Candara" panose="020E0502030303020204" pitchFamily="34" charset="0"/>
              </a:rPr>
              <a:t>leads to the sensation of pain</a:t>
            </a:r>
            <a:r>
              <a:rPr lang="en-US" sz="2400" dirty="0">
                <a:latin typeface="Candara" panose="020E0502030303020204" pitchFamily="34" charset="0"/>
              </a:rPr>
              <a:t>. </a:t>
            </a:r>
          </a:p>
          <a:p>
            <a:pPr algn="l" rtl="0">
              <a:buFont typeface="Wingdings" pitchFamily="2" charset="2"/>
              <a:buChar char="v"/>
            </a:pPr>
            <a:endParaRPr lang="en-US" sz="2400" dirty="0">
              <a:latin typeface="Candara" panose="020E0502030303020204" pitchFamily="34" charset="0"/>
            </a:endParaRPr>
          </a:p>
          <a:p>
            <a:pPr algn="l" rtl="0">
              <a:buFont typeface="Wingdings" pitchFamily="2" charset="2"/>
              <a:buChar char="v"/>
            </a:pPr>
            <a:r>
              <a:rPr lang="en-US" sz="2400" b="1" dirty="0">
                <a:latin typeface="Candara" panose="020E0502030303020204" pitchFamily="34" charset="0"/>
              </a:rPr>
              <a:t>The mesenteries of the small and large intestines are sensitive to </a:t>
            </a:r>
            <a:r>
              <a:rPr lang="en-US" sz="2400" b="1" dirty="0">
                <a:solidFill>
                  <a:srgbClr val="0000FF"/>
                </a:solidFill>
                <a:latin typeface="Candara" panose="020E0502030303020204" pitchFamily="34" charset="0"/>
              </a:rPr>
              <a:t>mechanical stretching</a:t>
            </a:r>
            <a:endParaRPr lang="ar-IQ" sz="2400" b="1" dirty="0">
              <a:solidFill>
                <a:srgbClr val="0000FF"/>
              </a:solidFill>
              <a:latin typeface="Candara" panose="020E0502030303020204" pitchFamily="34" charset="0"/>
            </a:endParaRPr>
          </a:p>
        </p:txBody>
      </p:sp>
      <p:pic>
        <p:nvPicPr>
          <p:cNvPr id="43010" name="Picture 2" descr="http://1.bp.blogspot.com/_rgEdAv437-8/TPJIix8cjgI/AAAAAAAAAHw/wutHXW8JWNA/s320/Untitled.jpg"/>
          <p:cNvPicPr>
            <a:picLocks noChangeAspect="1" noChangeArrowheads="1"/>
          </p:cNvPicPr>
          <p:nvPr/>
        </p:nvPicPr>
        <p:blipFill>
          <a:blip r:embed="rId2" cstate="print"/>
          <a:srcRect t="4615" b="6154"/>
          <a:stretch>
            <a:fillRect/>
          </a:stretch>
        </p:blipFill>
        <p:spPr bwMode="auto">
          <a:xfrm>
            <a:off x="4343400" y="1828800"/>
            <a:ext cx="4411264" cy="4419600"/>
          </a:xfrm>
          <a:prstGeom prst="rect">
            <a:avLst/>
          </a:prstGeom>
          <a:noFill/>
          <a:ln w="57150">
            <a:solidFill>
              <a:schemeClr val="tx1"/>
            </a:solidFill>
          </a:ln>
        </p:spPr>
      </p:pic>
      <p:sp>
        <p:nvSpPr>
          <p:cNvPr id="7" name="Date Placeholder 6"/>
          <p:cNvSpPr>
            <a:spLocks noGrp="1"/>
          </p:cNvSpPr>
          <p:nvPr>
            <p:ph type="dt" sz="half" idx="10"/>
          </p:nvPr>
        </p:nvSpPr>
        <p:spPr>
          <a:xfrm>
            <a:off x="5638800" y="6484203"/>
            <a:ext cx="2628621" cy="365125"/>
          </a:xfrm>
        </p:spPr>
        <p:txBody>
          <a:bodyPr/>
          <a:lstStyle/>
          <a:p>
            <a:r>
              <a:rPr lang="en-US" b="1" dirty="0">
                <a:solidFill>
                  <a:srgbClr val="FF0000"/>
                </a:solidFill>
              </a:rPr>
              <a:t>Tuesday 5 April 2022</a:t>
            </a:r>
          </a:p>
        </p:txBody>
      </p:sp>
      <p:sp>
        <p:nvSpPr>
          <p:cNvPr id="9" name="Slide Number Placeholder 8"/>
          <p:cNvSpPr>
            <a:spLocks noGrp="1"/>
          </p:cNvSpPr>
          <p:nvPr>
            <p:ph type="sldNum" sz="quarter" idx="12"/>
          </p:nvPr>
        </p:nvSpPr>
        <p:spPr>
          <a:xfrm>
            <a:off x="8229600" y="6492875"/>
            <a:ext cx="457200" cy="365125"/>
          </a:xfrm>
        </p:spPr>
        <p:txBody>
          <a:bodyPr/>
          <a:lstStyle/>
          <a:p>
            <a:fld id="{B6F15528-21DE-4FAA-801E-634DDDAF4B2B}" type="slidenum">
              <a:rPr lang="en-US" b="1" smtClean="0">
                <a:solidFill>
                  <a:srgbClr val="FF0000"/>
                </a:solidFill>
              </a:rPr>
              <a:pPr/>
              <a:t>33</a:t>
            </a:fld>
            <a:endParaRPr lang="en-US" b="1">
              <a:solidFill>
                <a:srgbClr val="FF0000"/>
              </a:solidFill>
            </a:endParaRPr>
          </a:p>
        </p:txBody>
      </p:sp>
      <p:sp>
        <p:nvSpPr>
          <p:cNvPr id="10" name="Footer Placeholder 9"/>
          <p:cNvSpPr>
            <a:spLocks noGrp="1"/>
          </p:cNvSpPr>
          <p:nvPr>
            <p:ph type="ftr" sz="quarter" idx="11"/>
          </p:nvPr>
        </p:nvSpPr>
        <p:spPr>
          <a:xfrm>
            <a:off x="3124200" y="6492875"/>
            <a:ext cx="2895600" cy="365125"/>
          </a:xfrm>
        </p:spPr>
        <p:txBody>
          <a:bodyPr/>
          <a:lstStyle/>
          <a:p>
            <a:r>
              <a:rPr lang="en-US" b="1">
                <a:solidFill>
                  <a:srgbClr val="FF0000"/>
                </a:solidFill>
              </a:rPr>
              <a:t>Dr. Aiman Qais Afar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r>
              <a:rPr lang="en-US"/>
              <a:t>Tuesday 5 April 2022</a:t>
            </a:r>
            <a:endParaRPr lang="ar-SA"/>
          </a:p>
        </p:txBody>
      </p:sp>
      <p:sp>
        <p:nvSpPr>
          <p:cNvPr id="3" name="عنصر نائب للتذييل 2"/>
          <p:cNvSpPr>
            <a:spLocks noGrp="1"/>
          </p:cNvSpPr>
          <p:nvPr>
            <p:ph type="ftr" sz="quarter" idx="11"/>
          </p:nvPr>
        </p:nvSpPr>
        <p:spPr/>
        <p:txBody>
          <a:bodyPr/>
          <a:lstStyle/>
          <a:p>
            <a:r>
              <a:rPr lang="en-GB"/>
              <a:t>Dr. Aiman Qais Afar</a:t>
            </a:r>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pPr/>
              <a:t>34</a:t>
            </a:fld>
            <a:endParaRPr lang="ar-SA"/>
          </a:p>
        </p:txBody>
      </p:sp>
      <p:pic>
        <p:nvPicPr>
          <p:cNvPr id="27650" name="Picture 2" descr="D:\Aiman Camera\New folder (2)\DSC03579.JPG"/>
          <p:cNvPicPr>
            <a:picLocks noChangeAspect="1" noChangeArrowheads="1"/>
          </p:cNvPicPr>
          <p:nvPr/>
        </p:nvPicPr>
        <p:blipFill>
          <a:blip r:embed="rId2" cstate="print"/>
          <a:srcRect/>
          <a:stretch>
            <a:fillRect/>
          </a:stretch>
        </p:blipFill>
        <p:spPr bwMode="auto">
          <a:xfrm>
            <a:off x="-114300" y="0"/>
            <a:ext cx="9334500" cy="6858000"/>
          </a:xfrm>
          <a:prstGeom prst="rect">
            <a:avLst/>
          </a:prstGeom>
          <a:noFill/>
        </p:spPr>
      </p:pic>
      <p:sp>
        <p:nvSpPr>
          <p:cNvPr id="6" name="Footer Placeholder 9"/>
          <p:cNvSpPr txBox="1">
            <a:spLocks/>
          </p:cNvSpPr>
          <p:nvPr/>
        </p:nvSpPr>
        <p:spPr>
          <a:xfrm>
            <a:off x="3733800" y="5280172"/>
            <a:ext cx="5410200"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FF00"/>
                </a:solidFill>
                <a:effectLst/>
                <a:uLnTx/>
                <a:uFillTx/>
                <a:latin typeface="Candara" panose="020E0502030303020204" pitchFamily="34" charset="0"/>
              </a:rPr>
              <a:t>Dr. Aiman Qais Afar</a:t>
            </a:r>
          </a:p>
        </p:txBody>
      </p:sp>
      <p:sp>
        <p:nvSpPr>
          <p:cNvPr id="8" name="Date Placeholder 6"/>
          <p:cNvSpPr txBox="1">
            <a:spLocks/>
          </p:cNvSpPr>
          <p:nvPr/>
        </p:nvSpPr>
        <p:spPr>
          <a:xfrm>
            <a:off x="4255008" y="5791200"/>
            <a:ext cx="618439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i="1" dirty="0">
                <a:solidFill>
                  <a:srgbClr val="FFFF00"/>
                </a:solidFill>
                <a:latin typeface="Candara" pitchFamily="34" charset="0"/>
              </a:rPr>
              <a:t>Tuesday 5 April 2022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28599" y="1219200"/>
            <a:ext cx="3657601" cy="4893647"/>
          </a:xfrm>
          <a:prstGeom prst="rect">
            <a:avLst/>
          </a:prstGeom>
        </p:spPr>
        <p:txBody>
          <a:bodyPr wrap="square">
            <a:spAutoFit/>
          </a:bodyPr>
          <a:lstStyle/>
          <a:p>
            <a:pPr algn="l">
              <a:buFont typeface="Wingdings" pitchFamily="2" charset="2"/>
              <a:buChar char="q"/>
            </a:pPr>
            <a:r>
              <a:rPr lang="en-US" sz="2400" b="1" dirty="0">
                <a:latin typeface="Candara" panose="020E0502030303020204" pitchFamily="34" charset="0"/>
              </a:rPr>
              <a:t>Between the parietal peritoneum and the fascial lining of the abdominal and pelvic walls is a layer of connective tissue called </a:t>
            </a:r>
            <a:r>
              <a:rPr lang="en-US" sz="2400" b="1" dirty="0">
                <a:solidFill>
                  <a:srgbClr val="0066FF"/>
                </a:solidFill>
                <a:latin typeface="Candara" panose="020E0502030303020204" pitchFamily="34" charset="0"/>
              </a:rPr>
              <a:t>the extra peritoneal tissue</a:t>
            </a:r>
            <a:endParaRPr lang="en-US" sz="2400" b="1" dirty="0">
              <a:latin typeface="Candara" panose="020E0502030303020204" pitchFamily="34" charset="0"/>
            </a:endParaRPr>
          </a:p>
          <a:p>
            <a:pPr algn="l"/>
            <a:endParaRPr lang="en-US" sz="2400" b="1" dirty="0">
              <a:latin typeface="Candara" panose="020E0502030303020204" pitchFamily="34" charset="0"/>
            </a:endParaRPr>
          </a:p>
          <a:p>
            <a:pPr algn="l">
              <a:buFont typeface="Wingdings" pitchFamily="2" charset="2"/>
              <a:buChar char="q"/>
            </a:pPr>
            <a:r>
              <a:rPr lang="en-US" sz="2400" b="1" dirty="0">
                <a:latin typeface="Candara" panose="020E0502030303020204" pitchFamily="34" charset="0"/>
              </a:rPr>
              <a:t> In the area of the kidneys this tissue contains a large amount of fat, which supports the kidneys</a:t>
            </a:r>
          </a:p>
        </p:txBody>
      </p:sp>
      <p:pic>
        <p:nvPicPr>
          <p:cNvPr id="2050" name="Picture 2"/>
          <p:cNvPicPr>
            <a:picLocks noChangeAspect="1" noChangeArrowheads="1"/>
          </p:cNvPicPr>
          <p:nvPr/>
        </p:nvPicPr>
        <p:blipFill>
          <a:blip r:embed="rId2" cstate="print"/>
          <a:srcRect l="27539" t="33750" r="25000" b="22187"/>
          <a:stretch>
            <a:fillRect/>
          </a:stretch>
        </p:blipFill>
        <p:spPr bwMode="auto">
          <a:xfrm>
            <a:off x="9573020" y="3962400"/>
            <a:ext cx="2232485" cy="1295400"/>
          </a:xfrm>
          <a:prstGeom prst="rect">
            <a:avLst/>
          </a:prstGeom>
          <a:noFill/>
          <a:ln w="57150">
            <a:solidFill>
              <a:srgbClr val="40E838"/>
            </a:solidFill>
            <a:miter lim="800000"/>
            <a:headEnd/>
            <a:tailEnd/>
          </a:ln>
          <a:effectLst/>
        </p:spPr>
      </p:pic>
      <p:sp>
        <p:nvSpPr>
          <p:cNvPr id="5" name="مستطيل 1"/>
          <p:cNvSpPr/>
          <p:nvPr/>
        </p:nvSpPr>
        <p:spPr>
          <a:xfrm>
            <a:off x="76200" y="76200"/>
            <a:ext cx="3505200" cy="954107"/>
          </a:xfrm>
          <a:prstGeom prst="rect">
            <a:avLst/>
          </a:prstGeom>
          <a:solidFill>
            <a:schemeClr val="accent6">
              <a:lumMod val="20000"/>
              <a:lumOff val="80000"/>
            </a:schemeClr>
          </a:solidFill>
          <a:ln w="57150">
            <a:solidFill>
              <a:srgbClr val="FF0000"/>
            </a:solidFill>
          </a:ln>
        </p:spPr>
        <p:txBody>
          <a:bodyPr wrap="square">
            <a:spAutoFit/>
          </a:bodyPr>
          <a:lstStyle/>
          <a:p>
            <a:pPr algn="l"/>
            <a:r>
              <a:rPr lang="en-US" sz="2800" b="1" dirty="0">
                <a:solidFill>
                  <a:srgbClr val="FF0000"/>
                </a:solidFill>
              </a:rPr>
              <a:t>PERITONEUM</a:t>
            </a:r>
          </a:p>
          <a:p>
            <a:pPr algn="l"/>
            <a:r>
              <a:rPr lang="en-US" sz="2800" b="1" dirty="0">
                <a:solidFill>
                  <a:srgbClr val="FF0000"/>
                </a:solidFill>
              </a:rPr>
              <a:t>General Arrangement</a:t>
            </a:r>
          </a:p>
        </p:txBody>
      </p:sp>
      <p:pic>
        <p:nvPicPr>
          <p:cNvPr id="6" name="Picture 2"/>
          <p:cNvPicPr>
            <a:picLocks noChangeAspect="1" noChangeArrowheads="1"/>
          </p:cNvPicPr>
          <p:nvPr/>
        </p:nvPicPr>
        <p:blipFill>
          <a:blip r:embed="rId3" cstate="print"/>
          <a:srcRect l="26749" t="38438" r="46094" b="35922"/>
          <a:stretch>
            <a:fillRect/>
          </a:stretch>
        </p:blipFill>
        <p:spPr bwMode="auto">
          <a:xfrm>
            <a:off x="10134600" y="2209800"/>
            <a:ext cx="1665406" cy="982698"/>
          </a:xfrm>
          <a:prstGeom prst="rect">
            <a:avLst/>
          </a:prstGeom>
          <a:noFill/>
          <a:ln w="57150">
            <a:solidFill>
              <a:srgbClr val="66FF33"/>
            </a:solidFill>
            <a:miter lim="800000"/>
            <a:headEnd/>
            <a:tailEnd/>
          </a:ln>
          <a:effectLst/>
        </p:spPr>
      </p:pic>
      <p:sp>
        <p:nvSpPr>
          <p:cNvPr id="7" name="Date Placeholder 6"/>
          <p:cNvSpPr>
            <a:spLocks noGrp="1"/>
          </p:cNvSpPr>
          <p:nvPr>
            <p:ph type="dt" sz="half" idx="10"/>
          </p:nvPr>
        </p:nvSpPr>
        <p:spPr>
          <a:xfrm>
            <a:off x="457200" y="6356350"/>
            <a:ext cx="2514600" cy="365125"/>
          </a:xfrm>
        </p:spPr>
        <p:txBody>
          <a:bodyPr/>
          <a:lstStyle/>
          <a:p>
            <a:r>
              <a:rPr lang="en-US" b="1">
                <a:solidFill>
                  <a:srgbClr val="FF0000"/>
                </a:solidFill>
              </a:rPr>
              <a:t>Tuesday 5 April 2022</a:t>
            </a:r>
            <a:endParaRPr lang="en-US" b="1" dirty="0">
              <a:solidFill>
                <a:srgbClr val="FF0000"/>
              </a:solidFill>
            </a:endParaRPr>
          </a:p>
        </p:txBody>
      </p:sp>
      <p:sp>
        <p:nvSpPr>
          <p:cNvPr id="9" name="Slide Number Placeholder 8"/>
          <p:cNvSpPr>
            <a:spLocks noGrp="1"/>
          </p:cNvSpPr>
          <p:nvPr>
            <p:ph type="sldNum" sz="quarter" idx="12"/>
          </p:nvPr>
        </p:nvSpPr>
        <p:spPr>
          <a:xfrm>
            <a:off x="838200" y="5937993"/>
            <a:ext cx="381000" cy="365125"/>
          </a:xfrm>
        </p:spPr>
        <p:txBody>
          <a:bodyPr/>
          <a:lstStyle/>
          <a:p>
            <a:fld id="{B6F15528-21DE-4FAA-801E-634DDDAF4B2B}" type="slidenum">
              <a:rPr lang="en-US" b="1" smtClean="0">
                <a:solidFill>
                  <a:srgbClr val="FF0000"/>
                </a:solidFill>
              </a:rPr>
              <a:pPr/>
              <a:t>4</a:t>
            </a:fld>
            <a:endParaRPr lang="en-US" b="1" dirty="0">
              <a:solidFill>
                <a:srgbClr val="FF0000"/>
              </a:solidFill>
            </a:endParaRPr>
          </a:p>
        </p:txBody>
      </p:sp>
      <p:sp>
        <p:nvSpPr>
          <p:cNvPr id="10" name="Footer Placeholder 9"/>
          <p:cNvSpPr>
            <a:spLocks noGrp="1"/>
          </p:cNvSpPr>
          <p:nvPr>
            <p:ph type="ftr" sz="quarter" idx="11"/>
          </p:nvPr>
        </p:nvSpPr>
        <p:spPr>
          <a:xfrm>
            <a:off x="-228600" y="6188075"/>
            <a:ext cx="2895600" cy="365125"/>
          </a:xfrm>
        </p:spPr>
        <p:txBody>
          <a:bodyPr/>
          <a:lstStyle/>
          <a:p>
            <a:r>
              <a:rPr lang="en-US" b="1">
                <a:solidFill>
                  <a:srgbClr val="FF0000"/>
                </a:solidFill>
              </a:rPr>
              <a:t>Dr. Aiman Qais Afar</a:t>
            </a:r>
            <a:endParaRPr lang="en-US" b="1" dirty="0">
              <a:solidFill>
                <a:srgbClr val="FF0000"/>
              </a:solidFill>
            </a:endParaRPr>
          </a:p>
        </p:txBody>
      </p:sp>
      <p:pic>
        <p:nvPicPr>
          <p:cNvPr id="4" name="Picture 3">
            <a:extLst>
              <a:ext uri="{FF2B5EF4-FFF2-40B4-BE49-F238E27FC236}">
                <a16:creationId xmlns:a16="http://schemas.microsoft.com/office/drawing/2014/main" id="{4F64408C-F01B-4405-B147-32F8DDA013B1}"/>
              </a:ext>
            </a:extLst>
          </p:cNvPr>
          <p:cNvPicPr>
            <a:picLocks noChangeAspect="1"/>
          </p:cNvPicPr>
          <p:nvPr/>
        </p:nvPicPr>
        <p:blipFill rotWithShape="1">
          <a:blip r:embed="rId4"/>
          <a:srcRect l="28333" t="39413" r="50000" b="32376"/>
          <a:stretch/>
        </p:blipFill>
        <p:spPr>
          <a:xfrm>
            <a:off x="4184344" y="152400"/>
            <a:ext cx="4731055" cy="3465061"/>
          </a:xfrm>
          <a:prstGeom prst="rect">
            <a:avLst/>
          </a:prstGeom>
          <a:ln w="57150">
            <a:solidFill>
              <a:srgbClr val="00FF00"/>
            </a:solidFill>
          </a:ln>
        </p:spPr>
      </p:pic>
      <p:pic>
        <p:nvPicPr>
          <p:cNvPr id="11" name="Picture 10">
            <a:extLst>
              <a:ext uri="{FF2B5EF4-FFF2-40B4-BE49-F238E27FC236}">
                <a16:creationId xmlns:a16="http://schemas.microsoft.com/office/drawing/2014/main" id="{9C38D04A-E390-4FCA-9957-25E654D6734C}"/>
              </a:ext>
            </a:extLst>
          </p:cNvPr>
          <p:cNvPicPr>
            <a:picLocks noChangeAspect="1"/>
          </p:cNvPicPr>
          <p:nvPr/>
        </p:nvPicPr>
        <p:blipFill rotWithShape="1">
          <a:blip r:embed="rId5"/>
          <a:srcRect l="26666" t="18889" r="30000" b="41602"/>
          <a:stretch/>
        </p:blipFill>
        <p:spPr>
          <a:xfrm>
            <a:off x="3791368" y="4038600"/>
            <a:ext cx="5200231" cy="2667000"/>
          </a:xfrm>
          <a:prstGeom prst="rect">
            <a:avLst/>
          </a:prstGeom>
          <a:ln w="57150">
            <a:solidFill>
              <a:srgbClr val="00FF00"/>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6200" y="4419600"/>
            <a:ext cx="8991600" cy="1938992"/>
          </a:xfrm>
          <a:prstGeom prst="rect">
            <a:avLst/>
          </a:prstGeom>
          <a:ln>
            <a:solidFill>
              <a:srgbClr val="40E838"/>
            </a:solidFill>
          </a:ln>
        </p:spPr>
        <p:txBody>
          <a:bodyPr wrap="square">
            <a:spAutoFit/>
          </a:bodyPr>
          <a:lstStyle/>
          <a:p>
            <a:pPr algn="l"/>
            <a:r>
              <a:rPr lang="en-US" sz="2400" b="1" dirty="0">
                <a:solidFill>
                  <a:srgbClr val="0066FF"/>
                </a:solidFill>
                <a:latin typeface="Candara" panose="020E0502030303020204" pitchFamily="34" charset="0"/>
              </a:rPr>
              <a:t>The peritoneal cavity </a:t>
            </a:r>
            <a:r>
              <a:rPr lang="en-US" sz="2400" b="1" dirty="0">
                <a:latin typeface="Candara" panose="020E0502030303020204" pitchFamily="34" charset="0"/>
              </a:rPr>
              <a:t>is the largest cavity in the body and is divided into two parts:</a:t>
            </a:r>
          </a:p>
          <a:p>
            <a:pPr algn="l">
              <a:buFont typeface="Wingdings" pitchFamily="2" charset="2"/>
              <a:buChar char="v"/>
            </a:pPr>
            <a:r>
              <a:rPr lang="en-US" sz="2400" b="1" dirty="0">
                <a:solidFill>
                  <a:srgbClr val="FF0000"/>
                </a:solidFill>
                <a:latin typeface="Candara" panose="020E0502030303020204" pitchFamily="34" charset="0"/>
              </a:rPr>
              <a:t>The greater sac </a:t>
            </a:r>
            <a:r>
              <a:rPr lang="en-US" sz="2400" b="1" dirty="0">
                <a:latin typeface="Candara" panose="020E0502030303020204" pitchFamily="34" charset="0"/>
              </a:rPr>
              <a:t>is the main compartment and extends from the diaphragm down into the pelvis. </a:t>
            </a:r>
          </a:p>
          <a:p>
            <a:pPr algn="l">
              <a:buFont typeface="Wingdings" pitchFamily="2" charset="2"/>
              <a:buChar char="v"/>
            </a:pPr>
            <a:r>
              <a:rPr lang="en-US" sz="2400" b="1" dirty="0">
                <a:solidFill>
                  <a:srgbClr val="FF0000"/>
                </a:solidFill>
                <a:latin typeface="Candara" panose="020E0502030303020204" pitchFamily="34" charset="0"/>
              </a:rPr>
              <a:t>The lesser sac </a:t>
            </a:r>
            <a:r>
              <a:rPr lang="en-US" sz="2400" b="1" dirty="0">
                <a:latin typeface="Candara" panose="020E0502030303020204" pitchFamily="34" charset="0"/>
              </a:rPr>
              <a:t>is smaller and lies behind the stomach. </a:t>
            </a:r>
            <a:endParaRPr lang="ar-IQ" sz="2400" b="1" dirty="0">
              <a:latin typeface="Candara" panose="020E0502030303020204" pitchFamily="34" charset="0"/>
            </a:endParaRPr>
          </a:p>
        </p:txBody>
      </p:sp>
      <p:sp>
        <p:nvSpPr>
          <p:cNvPr id="5" name="مستطيل 1"/>
          <p:cNvSpPr/>
          <p:nvPr/>
        </p:nvSpPr>
        <p:spPr>
          <a:xfrm>
            <a:off x="152400" y="141982"/>
            <a:ext cx="3581400" cy="954107"/>
          </a:xfrm>
          <a:prstGeom prst="rect">
            <a:avLst/>
          </a:prstGeom>
          <a:solidFill>
            <a:schemeClr val="accent6">
              <a:lumMod val="20000"/>
              <a:lumOff val="80000"/>
            </a:schemeClr>
          </a:solidFill>
          <a:ln w="57150">
            <a:solidFill>
              <a:srgbClr val="FF0000"/>
            </a:solidFill>
          </a:ln>
        </p:spPr>
        <p:txBody>
          <a:bodyPr wrap="square">
            <a:spAutoFit/>
          </a:bodyPr>
          <a:lstStyle/>
          <a:p>
            <a:pPr algn="l"/>
            <a:r>
              <a:rPr lang="en-US" sz="2800" b="1" dirty="0">
                <a:solidFill>
                  <a:srgbClr val="FF0000"/>
                </a:solidFill>
              </a:rPr>
              <a:t>PERITONEUM</a:t>
            </a:r>
          </a:p>
          <a:p>
            <a:pPr algn="l"/>
            <a:r>
              <a:rPr lang="en-US" sz="2800" b="1" dirty="0">
                <a:solidFill>
                  <a:srgbClr val="FF0000"/>
                </a:solidFill>
              </a:rPr>
              <a:t>General Arrangement</a:t>
            </a:r>
          </a:p>
        </p:txBody>
      </p:sp>
      <p:pic>
        <p:nvPicPr>
          <p:cNvPr id="19458" name="Picture 2" descr="http://www.easynotecards.com/uploads/814/58/_4c2d395_147e7781763__8000_00000091.jpg"/>
          <p:cNvPicPr>
            <a:picLocks noChangeAspect="1" noChangeArrowheads="1"/>
          </p:cNvPicPr>
          <p:nvPr/>
        </p:nvPicPr>
        <p:blipFill>
          <a:blip r:embed="rId2" cstate="print"/>
          <a:srcRect/>
          <a:stretch>
            <a:fillRect/>
          </a:stretch>
        </p:blipFill>
        <p:spPr bwMode="auto">
          <a:xfrm>
            <a:off x="152400" y="1295400"/>
            <a:ext cx="4260644" cy="2971800"/>
          </a:xfrm>
          <a:prstGeom prst="rect">
            <a:avLst/>
          </a:prstGeom>
          <a:solidFill>
            <a:srgbClr val="00FF00"/>
          </a:solidFill>
          <a:ln w="57150">
            <a:solidFill>
              <a:srgbClr val="00FF00"/>
            </a:solidFill>
          </a:ln>
        </p:spPr>
      </p:pic>
      <p:sp>
        <p:nvSpPr>
          <p:cNvPr id="6" name="Date Placeholder 5"/>
          <p:cNvSpPr>
            <a:spLocks noGrp="1"/>
          </p:cNvSpPr>
          <p:nvPr>
            <p:ph type="dt" sz="half" idx="10"/>
          </p:nvPr>
        </p:nvSpPr>
        <p:spPr>
          <a:xfrm>
            <a:off x="457200" y="6356350"/>
            <a:ext cx="2362200" cy="365125"/>
          </a:xfrm>
        </p:spPr>
        <p:txBody>
          <a:bodyPr/>
          <a:lstStyle/>
          <a:p>
            <a:r>
              <a:rPr lang="en-US" b="1">
                <a:solidFill>
                  <a:srgbClr val="FF0000"/>
                </a:solidFill>
              </a:rPr>
              <a:t>Tuesday 5 April 2022</a:t>
            </a:r>
            <a:endParaRPr lang="en-US" b="1" dirty="0">
              <a:solidFill>
                <a:srgbClr val="FF0000"/>
              </a:solidFill>
            </a:endParaRPr>
          </a:p>
        </p:txBody>
      </p:sp>
      <p:sp>
        <p:nvSpPr>
          <p:cNvPr id="8" name="Slide Number Placeholder 7"/>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FF0000"/>
                </a:solidFill>
              </a:rPr>
              <a:pPr/>
              <a:t>5</a:t>
            </a:fld>
            <a:endParaRPr lang="en-US" b="1" dirty="0">
              <a:solidFill>
                <a:srgbClr val="FF0000"/>
              </a:solidFill>
            </a:endParaRPr>
          </a:p>
        </p:txBody>
      </p:sp>
      <p:sp>
        <p:nvSpPr>
          <p:cNvPr id="9" name="Footer Placeholder 8"/>
          <p:cNvSpPr>
            <a:spLocks noGrp="1"/>
          </p:cNvSpPr>
          <p:nvPr>
            <p:ph type="ftr" sz="quarter" idx="11"/>
          </p:nvPr>
        </p:nvSpPr>
        <p:spPr/>
        <p:txBody>
          <a:bodyPr/>
          <a:lstStyle/>
          <a:p>
            <a:r>
              <a:rPr lang="en-US" b="1">
                <a:solidFill>
                  <a:srgbClr val="FF0000"/>
                </a:solidFill>
              </a:rPr>
              <a:t>Dr. Aiman Qais Afar</a:t>
            </a:r>
            <a:endParaRPr lang="en-US" b="1" dirty="0">
              <a:solidFill>
                <a:srgbClr val="FF0000"/>
              </a:solidFill>
            </a:endParaRPr>
          </a:p>
        </p:txBody>
      </p:sp>
      <p:pic>
        <p:nvPicPr>
          <p:cNvPr id="1026" name="Picture 2" descr="The Stomach - Structure - Neurovasculature - TeachMeAnatomy">
            <a:extLst>
              <a:ext uri="{FF2B5EF4-FFF2-40B4-BE49-F238E27FC236}">
                <a16:creationId xmlns:a16="http://schemas.microsoft.com/office/drawing/2014/main" id="{B1820E59-3AA6-4EE5-BE2C-482D45E77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8782"/>
            <a:ext cx="4414840" cy="4098418"/>
          </a:xfrm>
          <a:prstGeom prst="rect">
            <a:avLst/>
          </a:prstGeom>
          <a:noFill/>
          <a:ln w="76200">
            <a:solidFill>
              <a:srgbClr val="00FF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599" y="5156537"/>
            <a:ext cx="8760977" cy="1200329"/>
          </a:xfrm>
          <a:prstGeom prst="rect">
            <a:avLst/>
          </a:prstGeom>
        </p:spPr>
        <p:txBody>
          <a:bodyPr wrap="square">
            <a:spAutoFit/>
          </a:bodyPr>
          <a:lstStyle/>
          <a:p>
            <a:pPr algn="l"/>
            <a:r>
              <a:rPr lang="en-US" sz="2400" b="1" dirty="0">
                <a:solidFill>
                  <a:srgbClr val="FF0000"/>
                </a:solidFill>
                <a:latin typeface="Candara" panose="020E0502030303020204" pitchFamily="34" charset="0"/>
              </a:rPr>
              <a:t>The peritoneum </a:t>
            </a:r>
            <a:r>
              <a:rPr lang="en-US" sz="2400" b="1" dirty="0">
                <a:latin typeface="Candara" panose="020E0502030303020204" pitchFamily="34" charset="0"/>
              </a:rPr>
              <a:t>secretes a small amount of serous fluid, </a:t>
            </a:r>
            <a:r>
              <a:rPr lang="en-US" sz="2400" b="1" dirty="0">
                <a:solidFill>
                  <a:srgbClr val="0000FF"/>
                </a:solidFill>
                <a:latin typeface="Candara" panose="020E0502030303020204" pitchFamily="34" charset="0"/>
              </a:rPr>
              <a:t>the peritoneal fluid,</a:t>
            </a:r>
            <a:r>
              <a:rPr lang="en-US" sz="2400" b="1" dirty="0">
                <a:latin typeface="Candara" panose="020E0502030303020204" pitchFamily="34" charset="0"/>
              </a:rPr>
              <a:t> which lubricates the surfaces of the peritoneum and allows free movement between the viscera.</a:t>
            </a:r>
            <a:endParaRPr lang="ar-IQ" sz="2400" b="1" dirty="0">
              <a:latin typeface="Candara" panose="020E0502030303020204" pitchFamily="34" charset="0"/>
            </a:endParaRPr>
          </a:p>
        </p:txBody>
      </p:sp>
      <p:pic>
        <p:nvPicPr>
          <p:cNvPr id="1026" name="Picture 2"/>
          <p:cNvPicPr>
            <a:picLocks noChangeAspect="1" noChangeArrowheads="1"/>
          </p:cNvPicPr>
          <p:nvPr/>
        </p:nvPicPr>
        <p:blipFill>
          <a:blip r:embed="rId2" cstate="print"/>
          <a:srcRect l="27539" t="21563" r="25000" b="35312"/>
          <a:stretch>
            <a:fillRect/>
          </a:stretch>
        </p:blipFill>
        <p:spPr bwMode="auto">
          <a:xfrm>
            <a:off x="4343400" y="2313266"/>
            <a:ext cx="4648200" cy="2639734"/>
          </a:xfrm>
          <a:prstGeom prst="rect">
            <a:avLst/>
          </a:prstGeom>
          <a:noFill/>
          <a:ln w="57150">
            <a:solidFill>
              <a:srgbClr val="40E838"/>
            </a:solidFill>
            <a:miter lim="800000"/>
            <a:headEnd/>
            <a:tailEnd/>
          </a:ln>
          <a:effectLst/>
        </p:spPr>
      </p:pic>
      <p:pic>
        <p:nvPicPr>
          <p:cNvPr id="5" name="Picture 2"/>
          <p:cNvPicPr>
            <a:picLocks noChangeAspect="1" noChangeArrowheads="1"/>
          </p:cNvPicPr>
          <p:nvPr/>
        </p:nvPicPr>
        <p:blipFill>
          <a:blip r:embed="rId3" cstate="print"/>
          <a:srcRect l="27539" t="33750" r="25000" b="22187"/>
          <a:stretch>
            <a:fillRect/>
          </a:stretch>
        </p:blipFill>
        <p:spPr bwMode="auto">
          <a:xfrm>
            <a:off x="152400" y="2362200"/>
            <a:ext cx="3989245" cy="2590800"/>
          </a:xfrm>
          <a:prstGeom prst="rect">
            <a:avLst/>
          </a:prstGeom>
          <a:noFill/>
          <a:ln w="57150">
            <a:solidFill>
              <a:srgbClr val="40E838"/>
            </a:solidFill>
            <a:miter lim="800000"/>
            <a:headEnd/>
            <a:tailEnd/>
          </a:ln>
          <a:effectLst/>
        </p:spPr>
      </p:pic>
      <p:sp>
        <p:nvSpPr>
          <p:cNvPr id="6" name="مستطيل 1"/>
          <p:cNvSpPr/>
          <p:nvPr/>
        </p:nvSpPr>
        <p:spPr>
          <a:xfrm>
            <a:off x="152400" y="141982"/>
            <a:ext cx="2971800" cy="830997"/>
          </a:xfrm>
          <a:prstGeom prst="rect">
            <a:avLst/>
          </a:prstGeom>
          <a:solidFill>
            <a:schemeClr val="accent6">
              <a:lumMod val="20000"/>
              <a:lumOff val="80000"/>
            </a:schemeClr>
          </a:solidFill>
          <a:ln w="57150">
            <a:solidFill>
              <a:srgbClr val="FF0000"/>
            </a:solidFill>
          </a:ln>
        </p:spPr>
        <p:txBody>
          <a:bodyPr wrap="square">
            <a:spAutoFit/>
          </a:bodyPr>
          <a:lstStyle/>
          <a:p>
            <a:pPr algn="l"/>
            <a:r>
              <a:rPr lang="en-US" sz="2400" b="1" dirty="0">
                <a:solidFill>
                  <a:srgbClr val="FF0000"/>
                </a:solidFill>
              </a:rPr>
              <a:t>PERITONEUM</a:t>
            </a:r>
          </a:p>
          <a:p>
            <a:pPr algn="l"/>
            <a:r>
              <a:rPr lang="en-US" sz="2400" b="1" dirty="0">
                <a:solidFill>
                  <a:srgbClr val="FF0000"/>
                </a:solidFill>
              </a:rPr>
              <a:t>General Arrangement</a:t>
            </a:r>
          </a:p>
        </p:txBody>
      </p:sp>
      <p:sp>
        <p:nvSpPr>
          <p:cNvPr id="7" name="Rectangle 6"/>
          <p:cNvSpPr/>
          <p:nvPr/>
        </p:nvSpPr>
        <p:spPr>
          <a:xfrm>
            <a:off x="0" y="972979"/>
            <a:ext cx="8839200" cy="1200329"/>
          </a:xfrm>
          <a:prstGeom prst="rect">
            <a:avLst/>
          </a:prstGeom>
        </p:spPr>
        <p:txBody>
          <a:bodyPr wrap="square">
            <a:spAutoFit/>
          </a:bodyPr>
          <a:lstStyle/>
          <a:p>
            <a:r>
              <a:rPr lang="en-US" sz="2400" b="1" dirty="0">
                <a:latin typeface="Candara" panose="020E0502030303020204" pitchFamily="34" charset="0"/>
              </a:rPr>
              <a:t>The greater and lesser sacs are in free communication with one another through an oval window called the </a:t>
            </a:r>
            <a:r>
              <a:rPr lang="en-US" sz="2400" b="1" dirty="0">
                <a:solidFill>
                  <a:srgbClr val="0000FF"/>
                </a:solidFill>
                <a:latin typeface="Candara" panose="020E0502030303020204" pitchFamily="34" charset="0"/>
              </a:rPr>
              <a:t>opening of the lesser sac, or the epiploic foramen. </a:t>
            </a:r>
          </a:p>
        </p:txBody>
      </p:sp>
      <p:sp>
        <p:nvSpPr>
          <p:cNvPr id="8" name="Date Placeholder 7"/>
          <p:cNvSpPr>
            <a:spLocks noGrp="1"/>
          </p:cNvSpPr>
          <p:nvPr>
            <p:ph type="dt" sz="half" idx="10"/>
          </p:nvPr>
        </p:nvSpPr>
        <p:spPr>
          <a:xfrm>
            <a:off x="457200" y="6356350"/>
            <a:ext cx="2362200" cy="365125"/>
          </a:xfrm>
        </p:spPr>
        <p:txBody>
          <a:bodyPr/>
          <a:lstStyle/>
          <a:p>
            <a:r>
              <a:rPr lang="en-US" b="1">
                <a:solidFill>
                  <a:srgbClr val="FF0000"/>
                </a:solidFill>
              </a:rPr>
              <a:t>Tuesday 5 April 2022</a:t>
            </a:r>
            <a:endParaRPr lang="en-US" b="1" dirty="0">
              <a:solidFill>
                <a:srgbClr val="FF0000"/>
              </a:solidFill>
            </a:endParaRPr>
          </a:p>
        </p:txBody>
      </p:sp>
      <p:sp>
        <p:nvSpPr>
          <p:cNvPr id="10" name="Slide Number Placeholder 9"/>
          <p:cNvSpPr>
            <a:spLocks noGrp="1"/>
          </p:cNvSpPr>
          <p:nvPr>
            <p:ph type="sldNum" sz="quarter" idx="12"/>
          </p:nvPr>
        </p:nvSpPr>
        <p:spPr>
          <a:xfrm>
            <a:off x="8382000" y="6356350"/>
            <a:ext cx="304800" cy="365125"/>
          </a:xfrm>
        </p:spPr>
        <p:txBody>
          <a:bodyPr/>
          <a:lstStyle/>
          <a:p>
            <a:fld id="{B6F15528-21DE-4FAA-801E-634DDDAF4B2B}" type="slidenum">
              <a:rPr lang="en-US" b="1" smtClean="0">
                <a:solidFill>
                  <a:srgbClr val="FF0000"/>
                </a:solidFill>
              </a:rPr>
              <a:pPr/>
              <a:t>6</a:t>
            </a:fld>
            <a:endParaRPr lang="en-US" b="1" dirty="0">
              <a:solidFill>
                <a:srgbClr val="FF0000"/>
              </a:solidFill>
            </a:endParaRPr>
          </a:p>
        </p:txBody>
      </p:sp>
      <p:sp>
        <p:nvSpPr>
          <p:cNvPr id="11" name="Footer Placeholder 10"/>
          <p:cNvSpPr>
            <a:spLocks noGrp="1"/>
          </p:cNvSpPr>
          <p:nvPr>
            <p:ph type="ftr" sz="quarter" idx="11"/>
          </p:nvPr>
        </p:nvSpPr>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52400" y="177225"/>
            <a:ext cx="8572528" cy="584775"/>
          </a:xfrm>
          <a:prstGeom prst="rect">
            <a:avLst/>
          </a:prstGeom>
          <a:solidFill>
            <a:schemeClr val="accent1">
              <a:lumMod val="20000"/>
              <a:lumOff val="80000"/>
            </a:schemeClr>
          </a:solidFill>
          <a:ln w="57150">
            <a:solidFill>
              <a:srgbClr val="0066FF"/>
            </a:solidFill>
          </a:ln>
        </p:spPr>
        <p:txBody>
          <a:bodyPr wrap="square">
            <a:spAutoFit/>
          </a:bodyPr>
          <a:lstStyle/>
          <a:p>
            <a:pPr algn="l"/>
            <a:r>
              <a:rPr lang="en-US" sz="3200" b="1" dirty="0">
                <a:solidFill>
                  <a:srgbClr val="FF0000"/>
                </a:solidFill>
              </a:rPr>
              <a:t>Intraperitoneal and Retroperitoneal Relationships</a:t>
            </a:r>
          </a:p>
        </p:txBody>
      </p:sp>
      <p:sp>
        <p:nvSpPr>
          <p:cNvPr id="3" name="مستطيل 2"/>
          <p:cNvSpPr/>
          <p:nvPr/>
        </p:nvSpPr>
        <p:spPr>
          <a:xfrm>
            <a:off x="152400" y="762000"/>
            <a:ext cx="8610600" cy="830997"/>
          </a:xfrm>
          <a:prstGeom prst="rect">
            <a:avLst/>
          </a:prstGeom>
        </p:spPr>
        <p:txBody>
          <a:bodyPr wrap="square">
            <a:spAutoFit/>
          </a:bodyPr>
          <a:lstStyle/>
          <a:p>
            <a:pPr algn="l">
              <a:buFont typeface="Wingdings" pitchFamily="2" charset="2"/>
              <a:buChar char="q"/>
            </a:pPr>
            <a:r>
              <a:rPr lang="en-US" sz="2400" b="1" u="sng" dirty="0">
                <a:solidFill>
                  <a:srgbClr val="00FF00"/>
                </a:solidFill>
                <a:latin typeface="Candara" panose="020E0502030303020204" pitchFamily="34" charset="0"/>
              </a:rPr>
              <a:t>Intraperitoneal organ </a:t>
            </a:r>
            <a:r>
              <a:rPr lang="en-US" sz="2400" b="1" dirty="0">
                <a:latin typeface="Candara" panose="020E0502030303020204" pitchFamily="34" charset="0"/>
              </a:rPr>
              <a:t>when it is almost totally covered with visceral peritoneum  like </a:t>
            </a:r>
            <a:r>
              <a:rPr lang="en-US" sz="2400" b="1" dirty="0">
                <a:solidFill>
                  <a:srgbClr val="0066FF"/>
                </a:solidFill>
                <a:latin typeface="Candara" panose="020E0502030303020204" pitchFamily="34" charset="0"/>
              </a:rPr>
              <a:t>stomach,</a:t>
            </a:r>
            <a:r>
              <a:rPr lang="en-US" sz="2400" b="1" dirty="0">
                <a:latin typeface="Candara" panose="020E0502030303020204" pitchFamily="34" charset="0"/>
              </a:rPr>
              <a:t> </a:t>
            </a:r>
            <a:r>
              <a:rPr lang="en-US" sz="2400" b="1" dirty="0">
                <a:solidFill>
                  <a:srgbClr val="0066FF"/>
                </a:solidFill>
                <a:latin typeface="Candara" panose="020E0502030303020204" pitchFamily="34" charset="0"/>
              </a:rPr>
              <a:t>spleen,</a:t>
            </a:r>
            <a:r>
              <a:rPr lang="en-US" sz="2400" b="1" dirty="0">
                <a:latin typeface="Candara" panose="020E0502030303020204" pitchFamily="34" charset="0"/>
              </a:rPr>
              <a:t> </a:t>
            </a:r>
            <a:r>
              <a:rPr lang="en-US" sz="2400" b="1" dirty="0">
                <a:solidFill>
                  <a:srgbClr val="0066FF"/>
                </a:solidFill>
                <a:latin typeface="Candara" panose="020E0502030303020204" pitchFamily="34" charset="0"/>
              </a:rPr>
              <a:t>jejunum</a:t>
            </a:r>
            <a:r>
              <a:rPr lang="en-US" sz="2400" b="1" dirty="0">
                <a:latin typeface="Candara" panose="020E0502030303020204" pitchFamily="34" charset="0"/>
              </a:rPr>
              <a:t>, </a:t>
            </a:r>
            <a:r>
              <a:rPr lang="en-US" sz="2400" b="1" dirty="0">
                <a:solidFill>
                  <a:srgbClr val="0066FF"/>
                </a:solidFill>
                <a:latin typeface="Candara" panose="020E0502030303020204" pitchFamily="34" charset="0"/>
              </a:rPr>
              <a:t>ileum. </a:t>
            </a:r>
            <a:endParaRPr lang="ar-IQ" sz="2400" b="1" dirty="0">
              <a:solidFill>
                <a:srgbClr val="0066FF"/>
              </a:solidFill>
              <a:latin typeface="Candara" panose="020E0502030303020204" pitchFamily="34" charset="0"/>
            </a:endParaRPr>
          </a:p>
        </p:txBody>
      </p:sp>
      <p:sp>
        <p:nvSpPr>
          <p:cNvPr id="6" name="مستطيل 5"/>
          <p:cNvSpPr/>
          <p:nvPr/>
        </p:nvSpPr>
        <p:spPr>
          <a:xfrm>
            <a:off x="152400" y="5486400"/>
            <a:ext cx="8763000" cy="1200329"/>
          </a:xfrm>
          <a:prstGeom prst="rect">
            <a:avLst/>
          </a:prstGeom>
        </p:spPr>
        <p:txBody>
          <a:bodyPr wrap="square">
            <a:spAutoFit/>
          </a:bodyPr>
          <a:lstStyle/>
          <a:p>
            <a:pPr algn="l">
              <a:buFont typeface="Wingdings" pitchFamily="2" charset="2"/>
              <a:buChar char="q"/>
            </a:pPr>
            <a:r>
              <a:rPr lang="en-US" sz="2400" b="1" u="sng" dirty="0">
                <a:solidFill>
                  <a:srgbClr val="00FF00"/>
                </a:solidFill>
                <a:latin typeface="Candara" panose="020E0502030303020204" pitchFamily="34" charset="0"/>
              </a:rPr>
              <a:t>Retroperitoneal organ </a:t>
            </a:r>
            <a:r>
              <a:rPr lang="en-US" sz="2400" b="1" dirty="0">
                <a:latin typeface="Candara" panose="020E0502030303020204" pitchFamily="34" charset="0"/>
              </a:rPr>
              <a:t>lie behind the peritoneum </a:t>
            </a:r>
            <a:r>
              <a:rPr lang="en-US" sz="2400" dirty="0">
                <a:latin typeface="Candara" panose="020E0502030303020204" pitchFamily="34" charset="0"/>
              </a:rPr>
              <a:t>and are only </a:t>
            </a:r>
            <a:r>
              <a:rPr lang="en-US" sz="2400" b="1" dirty="0">
                <a:latin typeface="Candara" panose="020E0502030303020204" pitchFamily="34" charset="0"/>
              </a:rPr>
              <a:t>partially covered with visceral peritoneum</a:t>
            </a:r>
            <a:r>
              <a:rPr lang="en-US" sz="2400" dirty="0">
                <a:latin typeface="Candara" panose="020E0502030303020204" pitchFamily="34" charset="0"/>
              </a:rPr>
              <a:t> like </a:t>
            </a:r>
            <a:r>
              <a:rPr lang="en-US" sz="2400" b="1" dirty="0">
                <a:solidFill>
                  <a:srgbClr val="0066FF"/>
                </a:solidFill>
                <a:latin typeface="Candara" panose="020E0502030303020204" pitchFamily="34" charset="0"/>
              </a:rPr>
              <a:t>pancreas </a:t>
            </a:r>
            <a:r>
              <a:rPr lang="en-US" sz="2400" dirty="0">
                <a:latin typeface="Candara" panose="020E0502030303020204" pitchFamily="34" charset="0"/>
              </a:rPr>
              <a:t>,</a:t>
            </a:r>
            <a:r>
              <a:rPr lang="en-US" sz="2400" b="1" dirty="0">
                <a:solidFill>
                  <a:srgbClr val="0066FF"/>
                </a:solidFill>
                <a:latin typeface="Candara" panose="020E0502030303020204" pitchFamily="34" charset="0"/>
              </a:rPr>
              <a:t>ascending and descending colon</a:t>
            </a:r>
            <a:endParaRPr lang="ar-IQ" sz="2400" b="1" dirty="0">
              <a:solidFill>
                <a:srgbClr val="0066FF"/>
              </a:solidFill>
              <a:latin typeface="Candara" panose="020E0502030303020204" pitchFamily="34" charset="0"/>
            </a:endParaRPr>
          </a:p>
        </p:txBody>
      </p:sp>
      <p:sp>
        <p:nvSpPr>
          <p:cNvPr id="8" name="Date Placeholder 7"/>
          <p:cNvSpPr>
            <a:spLocks noGrp="1"/>
          </p:cNvSpPr>
          <p:nvPr>
            <p:ph type="dt" sz="half" idx="10"/>
          </p:nvPr>
        </p:nvSpPr>
        <p:spPr>
          <a:xfrm>
            <a:off x="6626258" y="3809612"/>
            <a:ext cx="2514600" cy="365125"/>
          </a:xfrm>
        </p:spPr>
        <p:txBody>
          <a:bodyPr/>
          <a:lstStyle/>
          <a:p>
            <a:r>
              <a:rPr lang="en-US" b="1">
                <a:solidFill>
                  <a:srgbClr val="FF0000"/>
                </a:solidFill>
              </a:rPr>
              <a:t>Tuesday 5 April 2022</a:t>
            </a:r>
            <a:endParaRPr lang="en-US" b="1" dirty="0">
              <a:solidFill>
                <a:srgbClr val="FF0000"/>
              </a:solidFill>
            </a:endParaRPr>
          </a:p>
        </p:txBody>
      </p:sp>
      <p:pic>
        <p:nvPicPr>
          <p:cNvPr id="25602" name="Picture 2" descr="http://classconnection.s3.amazonaws.com/485/flashcards/1840485/png/organs1349499786974.png"/>
          <p:cNvPicPr>
            <a:picLocks noChangeAspect="1" noChangeArrowheads="1"/>
          </p:cNvPicPr>
          <p:nvPr/>
        </p:nvPicPr>
        <p:blipFill>
          <a:blip r:embed="rId2" cstate="print"/>
          <a:srcRect/>
          <a:stretch>
            <a:fillRect/>
          </a:stretch>
        </p:blipFill>
        <p:spPr bwMode="auto">
          <a:xfrm>
            <a:off x="2057399" y="1676400"/>
            <a:ext cx="4302877" cy="3721989"/>
          </a:xfrm>
          <a:prstGeom prst="rect">
            <a:avLst/>
          </a:prstGeom>
          <a:noFill/>
          <a:ln w="57150">
            <a:solidFill>
              <a:srgbClr val="FF0000"/>
            </a:solidFill>
          </a:ln>
        </p:spPr>
      </p:pic>
      <p:sp>
        <p:nvSpPr>
          <p:cNvPr id="10" name="Slide Number Placeholder 9"/>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FF0000"/>
                </a:solidFill>
              </a:rPr>
              <a:pPr/>
              <a:t>7</a:t>
            </a:fld>
            <a:endParaRPr lang="en-US" b="1" dirty="0">
              <a:solidFill>
                <a:srgbClr val="FF0000"/>
              </a:solidFill>
            </a:endParaRPr>
          </a:p>
        </p:txBody>
      </p:sp>
      <p:sp>
        <p:nvSpPr>
          <p:cNvPr id="11" name="Footer Placeholder 10"/>
          <p:cNvSpPr>
            <a:spLocks noGrp="1"/>
          </p:cNvSpPr>
          <p:nvPr>
            <p:ph type="ftr" sz="quarter" idx="11"/>
          </p:nvPr>
        </p:nvSpPr>
        <p:spPr>
          <a:xfrm>
            <a:off x="5997019" y="3609676"/>
            <a:ext cx="2895600" cy="365125"/>
          </a:xfrm>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6200" y="1371600"/>
            <a:ext cx="3911736" cy="2677656"/>
          </a:xfrm>
          <a:prstGeom prst="rect">
            <a:avLst/>
          </a:prstGeom>
        </p:spPr>
        <p:txBody>
          <a:bodyPr wrap="square">
            <a:spAutoFit/>
          </a:bodyPr>
          <a:lstStyle/>
          <a:p>
            <a:pPr algn="l">
              <a:buFont typeface="Wingdings" pitchFamily="2" charset="2"/>
              <a:buChar char="v"/>
            </a:pPr>
            <a:r>
              <a:rPr lang="en-US" sz="2400" b="1" dirty="0">
                <a:solidFill>
                  <a:srgbClr val="7030A0"/>
                </a:solidFill>
                <a:latin typeface="Candara" panose="020E0502030303020204" pitchFamily="34" charset="0"/>
              </a:rPr>
              <a:t>An intraperitoneal organ</a:t>
            </a:r>
            <a:r>
              <a:rPr lang="en-US" sz="2400" b="1" dirty="0">
                <a:latin typeface="Candara" panose="020E0502030303020204" pitchFamily="34" charset="0"/>
              </a:rPr>
              <a:t>, such as the stomach, appears to be surrounded by the peritoneal cavity, </a:t>
            </a:r>
            <a:r>
              <a:rPr lang="en-US" sz="2400" b="1" dirty="0">
                <a:solidFill>
                  <a:schemeClr val="accent6">
                    <a:lumMod val="75000"/>
                  </a:schemeClr>
                </a:solidFill>
                <a:latin typeface="Candara" panose="020E0502030303020204" pitchFamily="34" charset="0"/>
              </a:rPr>
              <a:t>but it is covered with visceral peritoneum </a:t>
            </a:r>
            <a:r>
              <a:rPr lang="en-US" sz="2400" b="1" dirty="0">
                <a:latin typeface="Candara" panose="020E0502030303020204" pitchFamily="34" charset="0"/>
              </a:rPr>
              <a:t>and is attached to other organs by </a:t>
            </a:r>
            <a:r>
              <a:rPr lang="en-US" sz="2400" b="1" dirty="0" err="1">
                <a:latin typeface="Candara" panose="020E0502030303020204" pitchFamily="34" charset="0"/>
              </a:rPr>
              <a:t>omenta</a:t>
            </a:r>
            <a:r>
              <a:rPr lang="en-US" sz="2400" b="1" dirty="0">
                <a:latin typeface="Candara" panose="020E0502030303020204" pitchFamily="34" charset="0"/>
              </a:rPr>
              <a:t>.</a:t>
            </a:r>
            <a:endParaRPr lang="ar-IQ" sz="2400" b="1" dirty="0">
              <a:latin typeface="Candara" panose="020E0502030303020204" pitchFamily="34" charset="0"/>
            </a:endParaRPr>
          </a:p>
        </p:txBody>
      </p:sp>
      <p:pic>
        <p:nvPicPr>
          <p:cNvPr id="4" name="Picture 2"/>
          <p:cNvPicPr>
            <a:picLocks noChangeAspect="1" noChangeArrowheads="1"/>
          </p:cNvPicPr>
          <p:nvPr/>
        </p:nvPicPr>
        <p:blipFill>
          <a:blip r:embed="rId2" cstate="print"/>
          <a:srcRect l="31736" t="13125" r="22070" b="10000"/>
          <a:stretch>
            <a:fillRect/>
          </a:stretch>
        </p:blipFill>
        <p:spPr bwMode="auto">
          <a:xfrm>
            <a:off x="228600" y="4107690"/>
            <a:ext cx="2286000" cy="2232679"/>
          </a:xfrm>
          <a:prstGeom prst="rect">
            <a:avLst/>
          </a:prstGeom>
          <a:noFill/>
          <a:ln w="57150">
            <a:solidFill>
              <a:srgbClr val="0066FF"/>
            </a:solidFill>
            <a:miter lim="800000"/>
            <a:headEnd/>
            <a:tailEnd/>
          </a:ln>
          <a:effectLst/>
        </p:spPr>
      </p:pic>
      <p:sp>
        <p:nvSpPr>
          <p:cNvPr id="5" name="مستطيل 1"/>
          <p:cNvSpPr/>
          <p:nvPr/>
        </p:nvSpPr>
        <p:spPr>
          <a:xfrm>
            <a:off x="152400" y="177225"/>
            <a:ext cx="8572528" cy="584775"/>
          </a:xfrm>
          <a:prstGeom prst="rect">
            <a:avLst/>
          </a:prstGeom>
          <a:solidFill>
            <a:schemeClr val="accent1">
              <a:lumMod val="20000"/>
              <a:lumOff val="80000"/>
            </a:schemeClr>
          </a:solidFill>
          <a:ln w="57150">
            <a:solidFill>
              <a:srgbClr val="0066FF"/>
            </a:solidFill>
          </a:ln>
        </p:spPr>
        <p:txBody>
          <a:bodyPr wrap="square">
            <a:spAutoFit/>
          </a:bodyPr>
          <a:lstStyle/>
          <a:p>
            <a:pPr algn="l"/>
            <a:r>
              <a:rPr lang="en-US" sz="3200" b="1" dirty="0">
                <a:solidFill>
                  <a:srgbClr val="FF0000"/>
                </a:solidFill>
              </a:rPr>
              <a:t>Intraperitoneal and Retroperitoneal Relationships</a:t>
            </a:r>
          </a:p>
        </p:txBody>
      </p:sp>
      <p:sp>
        <p:nvSpPr>
          <p:cNvPr id="6" name="Rectangle 5"/>
          <p:cNvSpPr/>
          <p:nvPr/>
        </p:nvSpPr>
        <p:spPr>
          <a:xfrm>
            <a:off x="152400" y="909935"/>
            <a:ext cx="8572528" cy="461665"/>
          </a:xfrm>
          <a:prstGeom prst="rect">
            <a:avLst/>
          </a:prstGeom>
          <a:solidFill>
            <a:srgbClr val="FFC000"/>
          </a:solidFill>
          <a:ln w="57150">
            <a:solidFill>
              <a:srgbClr val="0066FF"/>
            </a:solidFill>
          </a:ln>
        </p:spPr>
        <p:txBody>
          <a:bodyPr wrap="square">
            <a:spAutoFit/>
          </a:bodyPr>
          <a:lstStyle/>
          <a:p>
            <a:r>
              <a:rPr lang="en-US" sz="2400" b="1" dirty="0">
                <a:latin typeface="Candara" panose="020E0502030303020204" pitchFamily="34" charset="0"/>
              </a:rPr>
              <a:t>No organ, however, is actually within the peritoneal cavity</a:t>
            </a:r>
            <a:r>
              <a:rPr lang="en-US" sz="2400" dirty="0">
                <a:latin typeface="Candara" panose="020E0502030303020204" pitchFamily="34" charset="0"/>
              </a:rPr>
              <a:t>. </a:t>
            </a:r>
          </a:p>
        </p:txBody>
      </p:sp>
      <p:sp>
        <p:nvSpPr>
          <p:cNvPr id="7" name="Date Placeholder 6"/>
          <p:cNvSpPr>
            <a:spLocks noGrp="1"/>
          </p:cNvSpPr>
          <p:nvPr>
            <p:ph type="dt" sz="half" idx="10"/>
          </p:nvPr>
        </p:nvSpPr>
        <p:spPr>
          <a:xfrm>
            <a:off x="457200" y="6492875"/>
            <a:ext cx="2542032" cy="365125"/>
          </a:xfrm>
        </p:spPr>
        <p:txBody>
          <a:bodyPr/>
          <a:lstStyle/>
          <a:p>
            <a:r>
              <a:rPr lang="en-US" b="1">
                <a:solidFill>
                  <a:srgbClr val="FF0000"/>
                </a:solidFill>
              </a:rPr>
              <a:t>Tuesday 5 April 2022</a:t>
            </a:r>
            <a:endParaRPr lang="en-US" b="1" dirty="0">
              <a:solidFill>
                <a:srgbClr val="FF0000"/>
              </a:solidFill>
            </a:endParaRPr>
          </a:p>
        </p:txBody>
      </p:sp>
      <p:pic>
        <p:nvPicPr>
          <p:cNvPr id="24578" name="Picture 2" descr="http://www.easynotecards.com/uploads/645/36/_2ba06b7_137573e3886__8000_00000045.png"/>
          <p:cNvPicPr>
            <a:picLocks noChangeAspect="1" noChangeArrowheads="1"/>
          </p:cNvPicPr>
          <p:nvPr/>
        </p:nvPicPr>
        <p:blipFill>
          <a:blip r:embed="rId3" cstate="print"/>
          <a:srcRect l="17000" t="4800" r="19000" b="7200"/>
          <a:stretch>
            <a:fillRect/>
          </a:stretch>
        </p:blipFill>
        <p:spPr bwMode="auto">
          <a:xfrm>
            <a:off x="4114800" y="1905000"/>
            <a:ext cx="4876800" cy="4191000"/>
          </a:xfrm>
          <a:prstGeom prst="rect">
            <a:avLst/>
          </a:prstGeom>
          <a:noFill/>
          <a:ln w="57150">
            <a:solidFill>
              <a:srgbClr val="00FF00"/>
            </a:solidFill>
          </a:ln>
        </p:spPr>
      </p:pic>
      <p:sp>
        <p:nvSpPr>
          <p:cNvPr id="9" name="Slide Number Placeholder 8"/>
          <p:cNvSpPr>
            <a:spLocks noGrp="1"/>
          </p:cNvSpPr>
          <p:nvPr>
            <p:ph type="sldNum" sz="quarter" idx="12"/>
          </p:nvPr>
        </p:nvSpPr>
        <p:spPr>
          <a:xfrm>
            <a:off x="8229600" y="6416675"/>
            <a:ext cx="457200" cy="365125"/>
          </a:xfrm>
        </p:spPr>
        <p:txBody>
          <a:bodyPr/>
          <a:lstStyle/>
          <a:p>
            <a:fld id="{B6F15528-21DE-4FAA-801E-634DDDAF4B2B}" type="slidenum">
              <a:rPr lang="en-US" b="1" smtClean="0">
                <a:solidFill>
                  <a:srgbClr val="FF0000"/>
                </a:solidFill>
              </a:rPr>
              <a:pPr/>
              <a:t>8</a:t>
            </a:fld>
            <a:endParaRPr lang="en-US" b="1">
              <a:solidFill>
                <a:srgbClr val="FF0000"/>
              </a:solidFill>
            </a:endParaRPr>
          </a:p>
        </p:txBody>
      </p:sp>
      <p:sp>
        <p:nvSpPr>
          <p:cNvPr id="10" name="Footer Placeholder 9"/>
          <p:cNvSpPr>
            <a:spLocks noGrp="1"/>
          </p:cNvSpPr>
          <p:nvPr>
            <p:ph type="ftr" sz="quarter" idx="11"/>
          </p:nvPr>
        </p:nvSpPr>
        <p:spPr>
          <a:xfrm>
            <a:off x="3124200" y="6416675"/>
            <a:ext cx="2895600" cy="365125"/>
          </a:xfrm>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6200" y="685800"/>
            <a:ext cx="4267200" cy="4154984"/>
          </a:xfrm>
          <a:prstGeom prst="rect">
            <a:avLst/>
          </a:prstGeom>
        </p:spPr>
        <p:txBody>
          <a:bodyPr wrap="square">
            <a:spAutoFit/>
          </a:bodyPr>
          <a:lstStyle/>
          <a:p>
            <a:pPr algn="l"/>
            <a:r>
              <a:rPr lang="en-US" sz="2400" b="1" dirty="0">
                <a:solidFill>
                  <a:srgbClr val="0066FF"/>
                </a:solidFill>
                <a:latin typeface="Candara" panose="020E0502030303020204" pitchFamily="34" charset="0"/>
              </a:rPr>
              <a:t>Peritoneal ligaments </a:t>
            </a:r>
            <a:r>
              <a:rPr lang="en-US" sz="2400" b="1" dirty="0">
                <a:latin typeface="Candara" panose="020E0502030303020204" pitchFamily="34" charset="0"/>
              </a:rPr>
              <a:t>are two-layered folds of peritoneum</a:t>
            </a:r>
          </a:p>
          <a:p>
            <a:pPr algn="l"/>
            <a:r>
              <a:rPr lang="en-US" sz="2400" b="1" dirty="0">
                <a:latin typeface="Candara" panose="020E0502030303020204" pitchFamily="34" charset="0"/>
              </a:rPr>
              <a:t>That connect an organ with another organ or to the abdominal wall.</a:t>
            </a:r>
          </a:p>
          <a:p>
            <a:pPr algn="l"/>
            <a:endParaRPr lang="en-US" sz="2400" b="1" dirty="0">
              <a:latin typeface="Candara" panose="020E0502030303020204" pitchFamily="34" charset="0"/>
            </a:endParaRPr>
          </a:p>
          <a:p>
            <a:pPr algn="l"/>
            <a:r>
              <a:rPr lang="en-US" sz="2400" b="1" dirty="0">
                <a:latin typeface="Candara" panose="020E0502030303020204" pitchFamily="34" charset="0"/>
              </a:rPr>
              <a:t> </a:t>
            </a:r>
            <a:r>
              <a:rPr lang="en-US" sz="2400" b="1" u="sng" dirty="0">
                <a:solidFill>
                  <a:srgbClr val="FF0000"/>
                </a:solidFill>
                <a:latin typeface="Candara" panose="020E0502030303020204" pitchFamily="34" charset="0"/>
              </a:rPr>
              <a:t>The liver</a:t>
            </a:r>
            <a:r>
              <a:rPr lang="en-US" sz="2400" b="1" dirty="0">
                <a:latin typeface="Candara" panose="020E0502030303020204" pitchFamily="34" charset="0"/>
              </a:rPr>
              <a:t>,  is connected to the diaphragm by the </a:t>
            </a:r>
            <a:r>
              <a:rPr lang="en-US" sz="2400" b="1" dirty="0">
                <a:solidFill>
                  <a:srgbClr val="00CC00"/>
                </a:solidFill>
                <a:latin typeface="Candara" panose="020E0502030303020204" pitchFamily="34" charset="0"/>
              </a:rPr>
              <a:t>falciform</a:t>
            </a:r>
          </a:p>
          <a:p>
            <a:pPr algn="l"/>
            <a:r>
              <a:rPr lang="en-US" sz="2400" b="1" dirty="0">
                <a:solidFill>
                  <a:srgbClr val="00CC00"/>
                </a:solidFill>
                <a:latin typeface="Candara" panose="020E0502030303020204" pitchFamily="34" charset="0"/>
              </a:rPr>
              <a:t>ligament,  the coronary ligament</a:t>
            </a:r>
            <a:r>
              <a:rPr lang="en-US" sz="2400" b="1" dirty="0">
                <a:latin typeface="Candara" panose="020E0502030303020204" pitchFamily="34" charset="0"/>
              </a:rPr>
              <a:t>, and the </a:t>
            </a:r>
            <a:r>
              <a:rPr lang="en-US" sz="2400" b="1" dirty="0">
                <a:solidFill>
                  <a:srgbClr val="00CC00"/>
                </a:solidFill>
                <a:latin typeface="Candara" panose="020E0502030303020204" pitchFamily="34" charset="0"/>
              </a:rPr>
              <a:t>right</a:t>
            </a:r>
            <a:r>
              <a:rPr lang="en-US" sz="2400" b="1" dirty="0">
                <a:latin typeface="Candara" panose="020E0502030303020204" pitchFamily="34" charset="0"/>
              </a:rPr>
              <a:t> and </a:t>
            </a:r>
            <a:r>
              <a:rPr lang="en-US" sz="2400" b="1" dirty="0">
                <a:solidFill>
                  <a:srgbClr val="00CC00"/>
                </a:solidFill>
                <a:latin typeface="Candara" panose="020E0502030303020204" pitchFamily="34" charset="0"/>
              </a:rPr>
              <a:t>left triangular ligaments </a:t>
            </a:r>
            <a:endParaRPr lang="ar-IQ" sz="2400" b="1" dirty="0">
              <a:solidFill>
                <a:srgbClr val="00CC00"/>
              </a:solidFill>
              <a:latin typeface="Candara" panose="020E0502030303020204" pitchFamily="34" charset="0"/>
            </a:endParaRPr>
          </a:p>
        </p:txBody>
      </p:sp>
      <p:sp>
        <p:nvSpPr>
          <p:cNvPr id="3" name="مستطيل 2"/>
          <p:cNvSpPr/>
          <p:nvPr/>
        </p:nvSpPr>
        <p:spPr>
          <a:xfrm>
            <a:off x="76201" y="76200"/>
            <a:ext cx="3886200" cy="584775"/>
          </a:xfrm>
          <a:prstGeom prst="rect">
            <a:avLst/>
          </a:prstGeom>
          <a:solidFill>
            <a:srgbClr val="FFFF00"/>
          </a:solidFill>
          <a:ln w="57150">
            <a:solidFill>
              <a:srgbClr val="0066FF"/>
            </a:solidFill>
          </a:ln>
        </p:spPr>
        <p:txBody>
          <a:bodyPr wrap="square">
            <a:spAutoFit/>
          </a:bodyPr>
          <a:lstStyle/>
          <a:p>
            <a:pPr algn="l"/>
            <a:r>
              <a:rPr lang="en-US" sz="3200" b="1" dirty="0">
                <a:solidFill>
                  <a:srgbClr val="FF0000"/>
                </a:solidFill>
              </a:rPr>
              <a:t>Peritoneal Ligaments</a:t>
            </a:r>
          </a:p>
        </p:txBody>
      </p:sp>
      <p:pic>
        <p:nvPicPr>
          <p:cNvPr id="5" name="Picture 2"/>
          <p:cNvPicPr>
            <a:picLocks noChangeAspect="1" noChangeArrowheads="1"/>
          </p:cNvPicPr>
          <p:nvPr/>
        </p:nvPicPr>
        <p:blipFill>
          <a:blip r:embed="rId2" cstate="print"/>
          <a:srcRect l="32227" t="11249" r="24414" b="31563"/>
          <a:stretch>
            <a:fillRect/>
          </a:stretch>
        </p:blipFill>
        <p:spPr bwMode="auto">
          <a:xfrm>
            <a:off x="4489515" y="560109"/>
            <a:ext cx="4495800" cy="3706020"/>
          </a:xfrm>
          <a:prstGeom prst="rect">
            <a:avLst/>
          </a:prstGeom>
          <a:noFill/>
          <a:ln w="57150">
            <a:solidFill>
              <a:srgbClr val="FF0000"/>
            </a:solidFill>
            <a:miter lim="800000"/>
            <a:headEnd/>
            <a:tailEnd/>
          </a:ln>
          <a:effectLst/>
        </p:spPr>
      </p:pic>
      <p:pic>
        <p:nvPicPr>
          <p:cNvPr id="6" name="Picture 3"/>
          <p:cNvPicPr>
            <a:picLocks noChangeAspect="1" noChangeArrowheads="1"/>
          </p:cNvPicPr>
          <p:nvPr/>
        </p:nvPicPr>
        <p:blipFill>
          <a:blip r:embed="rId3" cstate="print"/>
          <a:srcRect l="34570" t="42188" r="25000" b="23125"/>
          <a:stretch>
            <a:fillRect/>
          </a:stretch>
        </p:blipFill>
        <p:spPr bwMode="auto">
          <a:xfrm>
            <a:off x="3262658" y="4508074"/>
            <a:ext cx="4128742" cy="2213978"/>
          </a:xfrm>
          <a:prstGeom prst="rect">
            <a:avLst/>
          </a:prstGeom>
          <a:noFill/>
          <a:ln w="57150">
            <a:solidFill>
              <a:srgbClr val="FF0000"/>
            </a:solidFill>
            <a:miter lim="800000"/>
            <a:headEnd/>
            <a:tailEnd/>
          </a:ln>
          <a:effectLst/>
        </p:spPr>
      </p:pic>
      <p:sp>
        <p:nvSpPr>
          <p:cNvPr id="7" name="Date Placeholder 6"/>
          <p:cNvSpPr>
            <a:spLocks noGrp="1"/>
          </p:cNvSpPr>
          <p:nvPr>
            <p:ph type="dt" sz="half" idx="10"/>
          </p:nvPr>
        </p:nvSpPr>
        <p:spPr>
          <a:xfrm>
            <a:off x="6781800" y="168275"/>
            <a:ext cx="2209800" cy="365125"/>
          </a:xfrm>
        </p:spPr>
        <p:txBody>
          <a:bodyPr/>
          <a:lstStyle/>
          <a:p>
            <a:r>
              <a:rPr lang="en-US" b="1">
                <a:solidFill>
                  <a:srgbClr val="FF0000"/>
                </a:solidFill>
              </a:rPr>
              <a:t>Tuesday 5 April 2022</a:t>
            </a:r>
            <a:endParaRPr lang="en-US" b="1" dirty="0">
              <a:solidFill>
                <a:srgbClr val="FF0000"/>
              </a:solidFill>
            </a:endParaRPr>
          </a:p>
        </p:txBody>
      </p:sp>
      <p:sp>
        <p:nvSpPr>
          <p:cNvPr id="9" name="Slide Number Placeholder 8"/>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FF0000"/>
                </a:solidFill>
              </a:rPr>
              <a:pPr/>
              <a:t>9</a:t>
            </a:fld>
            <a:endParaRPr lang="en-US" b="1">
              <a:solidFill>
                <a:srgbClr val="FF0000"/>
              </a:solidFill>
            </a:endParaRPr>
          </a:p>
        </p:txBody>
      </p:sp>
      <p:sp>
        <p:nvSpPr>
          <p:cNvPr id="10" name="Footer Placeholder 9"/>
          <p:cNvSpPr>
            <a:spLocks noGrp="1"/>
          </p:cNvSpPr>
          <p:nvPr>
            <p:ph type="ftr" sz="quarter" idx="11"/>
          </p:nvPr>
        </p:nvSpPr>
        <p:spPr>
          <a:xfrm>
            <a:off x="3815106" y="78730"/>
            <a:ext cx="2895600" cy="365125"/>
          </a:xfrm>
        </p:spPr>
        <p:txBody>
          <a:bodyPr/>
          <a:lstStyle/>
          <a:p>
            <a:r>
              <a:rPr lang="en-US" b="1">
                <a:solidFill>
                  <a:srgbClr val="FF0000"/>
                </a:solidFill>
              </a:rPr>
              <a:t>Dr. Aiman Qais Afar</a:t>
            </a:r>
            <a:endParaRPr lang="en-US" b="1" dirty="0">
              <a:solidFill>
                <a:srgbClr val="FF000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240E8E7693214FACFCA802A460EE8F" ma:contentTypeVersion="2" ma:contentTypeDescription="Create a new document." ma:contentTypeScope="" ma:versionID="bd560ea27efd6af8bccb82e80e6f2c7c">
  <xsd:schema xmlns:xsd="http://www.w3.org/2001/XMLSchema" xmlns:xs="http://www.w3.org/2001/XMLSchema" xmlns:p="http://schemas.microsoft.com/office/2006/metadata/properties" xmlns:ns2="7bfd935a-17f5-449f-8c05-9a034bc4da16" targetNamespace="http://schemas.microsoft.com/office/2006/metadata/properties" ma:root="true" ma:fieldsID="e701448f33f984923bac1ee534da4ec7" ns2:_="">
    <xsd:import namespace="7bfd935a-17f5-449f-8c05-9a034bc4da1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fd935a-17f5-449f-8c05-9a034bc4da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D89227A-080D-4F73-ADC1-3A54A41C34CF}"/>
</file>

<file path=customXml/itemProps2.xml><?xml version="1.0" encoding="utf-8"?>
<ds:datastoreItem xmlns:ds="http://schemas.openxmlformats.org/officeDocument/2006/customXml" ds:itemID="{7A0EC165-8E74-493D-872D-E9922EE69CC0}"/>
</file>

<file path=customXml/itemProps3.xml><?xml version="1.0" encoding="utf-8"?>
<ds:datastoreItem xmlns:ds="http://schemas.openxmlformats.org/officeDocument/2006/customXml" ds:itemID="{D5571898-D127-427F-9872-1BA11A96A4FE}"/>
</file>

<file path=docProps/app.xml><?xml version="1.0" encoding="utf-8"?>
<Properties xmlns="http://schemas.openxmlformats.org/officeDocument/2006/extended-properties" xmlns:vt="http://schemas.openxmlformats.org/officeDocument/2006/docPropsVTypes">
  <TotalTime>1375</TotalTime>
  <Words>1881</Words>
  <Application>Microsoft Office PowerPoint</Application>
  <PresentationFormat>On-screen Show (4:3)</PresentationFormat>
  <Paragraphs>237</Paragraphs>
  <Slides>34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Candara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ali aiman afar</cp:lastModifiedBy>
  <cp:revision>81</cp:revision>
  <dcterms:created xsi:type="dcterms:W3CDTF">2006-08-16T00:00:00Z</dcterms:created>
  <dcterms:modified xsi:type="dcterms:W3CDTF">2022-04-04T14:49:00Z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0x0101005B240E8E7693214FACFCA802A460EE8F</vt:lpwstr>
  </property>
</Properties>
</file>