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 /><Relationship Id="rId2" Type="http://schemas.openxmlformats.org/package/2006/relationships/metadata/core-properties" Target="docProps/core.xml" /><Relationship Id="rId1" Type="http://schemas.openxmlformats.org/officeDocument/2006/relationships/officeDocument" Target="ppt/presentation.xml" /><Relationship Id="rId4" Type="http://schemas.openxmlformats.org/officeDocument/2006/relationships/custom-properties" Target="docProps/custom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98" r:id="rId23"/>
  </p:sldIdLst>
  <p:sldSz cx="9144000" cy="6858000" type="screen4x3"/>
  <p:notesSz cx="9144000" cy="6858000"/>
  <p:defaultTextStyle>
    <a:defPPr>
      <a:defRPr lang="ar-JO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1506" y="-9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 /><Relationship Id="rId13" Type="http://schemas.openxmlformats.org/officeDocument/2006/relationships/slide" Target="slides/slide12.xml" /><Relationship Id="rId18" Type="http://schemas.openxmlformats.org/officeDocument/2006/relationships/slide" Target="slides/slide17.xml" /><Relationship Id="rId26" Type="http://schemas.openxmlformats.org/officeDocument/2006/relationships/theme" Target="theme/theme1.xml" /><Relationship Id="rId3" Type="http://schemas.openxmlformats.org/officeDocument/2006/relationships/slide" Target="slides/slide2.xml" /><Relationship Id="rId21" Type="http://schemas.openxmlformats.org/officeDocument/2006/relationships/slide" Target="slides/slide20.xml" /><Relationship Id="rId7" Type="http://schemas.openxmlformats.org/officeDocument/2006/relationships/slide" Target="slides/slide6.xml" /><Relationship Id="rId12" Type="http://schemas.openxmlformats.org/officeDocument/2006/relationships/slide" Target="slides/slide11.xml" /><Relationship Id="rId17" Type="http://schemas.openxmlformats.org/officeDocument/2006/relationships/slide" Target="slides/slide16.xml" /><Relationship Id="rId25" Type="http://schemas.openxmlformats.org/officeDocument/2006/relationships/viewProps" Target="viewProps.xml" /><Relationship Id="rId2" Type="http://schemas.openxmlformats.org/officeDocument/2006/relationships/slide" Target="slides/slide1.xml" /><Relationship Id="rId16" Type="http://schemas.openxmlformats.org/officeDocument/2006/relationships/slide" Target="slides/slide15.xml" /><Relationship Id="rId20" Type="http://schemas.openxmlformats.org/officeDocument/2006/relationships/slide" Target="slides/slide19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1" Type="http://schemas.openxmlformats.org/officeDocument/2006/relationships/slide" Target="slides/slide10.xml" /><Relationship Id="rId24" Type="http://schemas.openxmlformats.org/officeDocument/2006/relationships/presProps" Target="presProps.xml" /><Relationship Id="rId5" Type="http://schemas.openxmlformats.org/officeDocument/2006/relationships/slide" Target="slides/slide4.xml" /><Relationship Id="rId15" Type="http://schemas.openxmlformats.org/officeDocument/2006/relationships/slide" Target="slides/slide14.xml" /><Relationship Id="rId23" Type="http://schemas.openxmlformats.org/officeDocument/2006/relationships/slide" Target="slides/slide22.xml" /><Relationship Id="rId10" Type="http://schemas.openxmlformats.org/officeDocument/2006/relationships/slide" Target="slides/slide9.xml" /><Relationship Id="rId19" Type="http://schemas.openxmlformats.org/officeDocument/2006/relationships/slide" Target="slides/slide18.xml" /><Relationship Id="rId4" Type="http://schemas.openxmlformats.org/officeDocument/2006/relationships/slide" Target="slides/slide3.xml" /><Relationship Id="rId9" Type="http://schemas.openxmlformats.org/officeDocument/2006/relationships/slide" Target="slides/slide8.xml" /><Relationship Id="rId14" Type="http://schemas.openxmlformats.org/officeDocument/2006/relationships/slide" Target="slides/slide13.xml" /><Relationship Id="rId22" Type="http://schemas.openxmlformats.org/officeDocument/2006/relationships/slide" Target="slides/slide21.xml" /><Relationship Id="rId27" Type="http://schemas.openxmlformats.org/officeDocument/2006/relationships/tableStyles" Target="tableStyles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10/17/2022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0" i="0">
                <a:solidFill>
                  <a:srgbClr val="333399"/>
                </a:solidFill>
                <a:latin typeface="Tahoma"/>
                <a:cs typeface="Tahom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800" b="0" i="0">
                <a:solidFill>
                  <a:schemeClr val="tx1"/>
                </a:solidFill>
                <a:latin typeface="Tahoma"/>
                <a:cs typeface="Tahoma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10/17/2022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0" i="0">
                <a:solidFill>
                  <a:srgbClr val="333399"/>
                </a:solidFill>
                <a:latin typeface="Tahoma"/>
                <a:cs typeface="Tahom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10/17/2022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0" i="0">
                <a:solidFill>
                  <a:srgbClr val="333399"/>
                </a:solidFill>
                <a:latin typeface="Tahoma"/>
                <a:cs typeface="Tahom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10/17/2022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10/17/2022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 /><Relationship Id="rId3" Type="http://schemas.openxmlformats.org/officeDocument/2006/relationships/slideLayout" Target="../slideLayouts/slideLayout3.xml" /><Relationship Id="rId7" Type="http://schemas.openxmlformats.org/officeDocument/2006/relationships/image" Target="../media/image1.png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theme" Target="../theme/theme1.xml" /><Relationship Id="rId5" Type="http://schemas.openxmlformats.org/officeDocument/2006/relationships/slideLayout" Target="../slideLayouts/slideLayout5.xml" /><Relationship Id="rId10" Type="http://schemas.openxmlformats.org/officeDocument/2006/relationships/image" Target="../media/image4.png" /><Relationship Id="rId4" Type="http://schemas.openxmlformats.org/officeDocument/2006/relationships/slideLayout" Target="../slideLayouts/slideLayout4.xml" /><Relationship Id="rId9" Type="http://schemas.openxmlformats.org/officeDocument/2006/relationships/image" Target="../media/image3.png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417576" y="1098804"/>
            <a:ext cx="437515" cy="474345"/>
          </a:xfrm>
          <a:custGeom>
            <a:avLst/>
            <a:gdLst/>
            <a:ahLst/>
            <a:cxnLst/>
            <a:rect l="l" t="t" r="r" b="b"/>
            <a:pathLst>
              <a:path w="437515" h="474344">
                <a:moveTo>
                  <a:pt x="437387" y="0"/>
                </a:moveTo>
                <a:lnTo>
                  <a:pt x="0" y="0"/>
                </a:lnTo>
                <a:lnTo>
                  <a:pt x="0" y="473963"/>
                </a:lnTo>
                <a:lnTo>
                  <a:pt x="437387" y="473963"/>
                </a:lnTo>
                <a:lnTo>
                  <a:pt x="437387" y="0"/>
                </a:lnTo>
                <a:close/>
              </a:path>
            </a:pathLst>
          </a:custGeom>
          <a:solidFill>
            <a:srgbClr val="FFC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800100" y="1098804"/>
            <a:ext cx="329184" cy="473963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g object 18"/>
          <p:cNvSpPr/>
          <p:nvPr/>
        </p:nvSpPr>
        <p:spPr>
          <a:xfrm>
            <a:off x="541019" y="1520951"/>
            <a:ext cx="422275" cy="474345"/>
          </a:xfrm>
          <a:custGeom>
            <a:avLst/>
            <a:gdLst/>
            <a:ahLst/>
            <a:cxnLst/>
            <a:rect l="l" t="t" r="r" b="b"/>
            <a:pathLst>
              <a:path w="422275" h="474344">
                <a:moveTo>
                  <a:pt x="422148" y="0"/>
                </a:moveTo>
                <a:lnTo>
                  <a:pt x="0" y="0"/>
                </a:lnTo>
                <a:lnTo>
                  <a:pt x="0" y="473963"/>
                </a:lnTo>
                <a:lnTo>
                  <a:pt x="422148" y="473963"/>
                </a:lnTo>
                <a:lnTo>
                  <a:pt x="422148" y="0"/>
                </a:lnTo>
                <a:close/>
              </a:path>
            </a:pathLst>
          </a:custGeom>
          <a:solidFill>
            <a:srgbClr val="3333C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g object 19"/>
          <p:cNvSpPr/>
          <p:nvPr/>
        </p:nvSpPr>
        <p:spPr>
          <a:xfrm>
            <a:off x="911351" y="1520951"/>
            <a:ext cx="368808" cy="473963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bg object 20"/>
          <p:cNvSpPr/>
          <p:nvPr/>
        </p:nvSpPr>
        <p:spPr>
          <a:xfrm>
            <a:off x="126492" y="1447800"/>
            <a:ext cx="560832" cy="422148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bg object 21"/>
          <p:cNvSpPr/>
          <p:nvPr/>
        </p:nvSpPr>
        <p:spPr>
          <a:xfrm>
            <a:off x="762000" y="990600"/>
            <a:ext cx="32384" cy="1053465"/>
          </a:xfrm>
          <a:custGeom>
            <a:avLst/>
            <a:gdLst/>
            <a:ahLst/>
            <a:cxnLst/>
            <a:rect l="l" t="t" r="r" b="b"/>
            <a:pathLst>
              <a:path w="32384" h="1053464">
                <a:moveTo>
                  <a:pt x="32004" y="0"/>
                </a:moveTo>
                <a:lnTo>
                  <a:pt x="0" y="0"/>
                </a:lnTo>
                <a:lnTo>
                  <a:pt x="0" y="1053084"/>
                </a:lnTo>
                <a:lnTo>
                  <a:pt x="32004" y="1053084"/>
                </a:lnTo>
                <a:lnTo>
                  <a:pt x="32004" y="0"/>
                </a:lnTo>
                <a:close/>
              </a:path>
            </a:pathLst>
          </a:custGeom>
          <a:solidFill>
            <a:srgbClr val="1C1C1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bg object 22"/>
          <p:cNvSpPr/>
          <p:nvPr/>
        </p:nvSpPr>
        <p:spPr>
          <a:xfrm>
            <a:off x="443483" y="1781555"/>
            <a:ext cx="8226552" cy="32003"/>
          </a:xfrm>
          <a:prstGeom prst="rect">
            <a:avLst/>
          </a:prstGeom>
          <a:blipFill>
            <a:blip r:embed="rId10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99440" y="397510"/>
            <a:ext cx="8345119" cy="635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000" b="0" i="0">
                <a:solidFill>
                  <a:srgbClr val="333399"/>
                </a:solidFill>
                <a:latin typeface="Tahoma"/>
                <a:cs typeface="Tahom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31647" y="1402206"/>
            <a:ext cx="8080705" cy="442150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800" b="0" i="0">
                <a:solidFill>
                  <a:schemeClr val="tx1"/>
                </a:solidFill>
                <a:latin typeface="Tahoma"/>
                <a:cs typeface="Tahoma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10/17/2022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 /><Relationship Id="rId1" Type="http://schemas.openxmlformats.org/officeDocument/2006/relationships/slideLayout" Target="../slideLayouts/slideLayout4.xml" 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 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 /><Relationship Id="rId1" Type="http://schemas.openxmlformats.org/officeDocument/2006/relationships/slideLayout" Target="../slideLayouts/slideLayout5.xml" 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 /><Relationship Id="rId1" Type="http://schemas.openxmlformats.org/officeDocument/2006/relationships/slideLayout" Target="../slideLayouts/slideLayout5.xml" 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 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 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 /><Relationship Id="rId1" Type="http://schemas.openxmlformats.org/officeDocument/2006/relationships/slideLayout" Target="../slideLayouts/slideLayout4.xml" 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 /><Relationship Id="rId1" Type="http://schemas.openxmlformats.org/officeDocument/2006/relationships/slideLayout" Target="../slideLayouts/slideLayout5.xml" 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 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 /><Relationship Id="rId1" Type="http://schemas.openxmlformats.org/officeDocument/2006/relationships/slideLayout" Target="../slideLayouts/slideLayout2.xml" 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 /><Relationship Id="rId1" Type="http://schemas.openxmlformats.org/officeDocument/2006/relationships/slideLayout" Target="../slideLayouts/slideLayout5.xml" 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 /><Relationship Id="rId1" Type="http://schemas.openxmlformats.org/officeDocument/2006/relationships/slideLayout" Target="../slideLayouts/slideLayout4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79016" y="1937715"/>
            <a:ext cx="6972300" cy="16700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5"/>
              </a:spcBef>
            </a:pPr>
            <a:r>
              <a:rPr sz="4400" spc="-5" dirty="0"/>
              <a:t>Approach </a:t>
            </a:r>
            <a:r>
              <a:rPr sz="4400" dirty="0"/>
              <a:t>to a </a:t>
            </a:r>
            <a:r>
              <a:rPr sz="4400" spc="-5" dirty="0"/>
              <a:t>child with</a:t>
            </a:r>
            <a:r>
              <a:rPr sz="4400" spc="-75" dirty="0"/>
              <a:t> </a:t>
            </a:r>
            <a:r>
              <a:rPr sz="4400" spc="-15" dirty="0"/>
              <a:t>red  </a:t>
            </a:r>
            <a:r>
              <a:rPr sz="4400" dirty="0"/>
              <a:t>urine</a:t>
            </a:r>
            <a:endParaRPr sz="4400"/>
          </a:p>
          <a:p>
            <a:pPr marL="12700">
              <a:lnSpc>
                <a:spcPts val="2380"/>
              </a:lnSpc>
            </a:pPr>
            <a:r>
              <a:rPr sz="2000" spc="-90" dirty="0"/>
              <a:t>Dr</a:t>
            </a:r>
            <a:r>
              <a:rPr sz="2000" spc="-90"/>
              <a:t>. </a:t>
            </a:r>
            <a:r>
              <a:rPr lang="en-US" sz="2000" spc="-90" dirty="0"/>
              <a:t>ASEEL DMOUR</a:t>
            </a:r>
            <a:endParaRPr sz="2000"/>
          </a:p>
        </p:txBody>
      </p:sp>
      <p:sp>
        <p:nvSpPr>
          <p:cNvPr id="3" name="object 3"/>
          <p:cNvSpPr/>
          <p:nvPr/>
        </p:nvSpPr>
        <p:spPr>
          <a:xfrm>
            <a:off x="2819400" y="3933444"/>
            <a:ext cx="4553711" cy="269595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58267" y="2092579"/>
            <a:ext cx="8501380" cy="3312160"/>
          </a:xfrm>
          <a:prstGeom prst="rect">
            <a:avLst/>
          </a:prstGeom>
        </p:spPr>
        <p:txBody>
          <a:bodyPr vert="horz" wrap="square" lIns="0" tIns="85725" rIns="0" bIns="0" rtlCol="0">
            <a:spAutoFit/>
          </a:bodyPr>
          <a:lstStyle/>
          <a:p>
            <a:pPr marL="355600" indent="-342900" algn="l" rtl="0">
              <a:lnSpc>
                <a:spcPct val="100000"/>
              </a:lnSpc>
              <a:spcBef>
                <a:spcPts val="675"/>
              </a:spcBef>
              <a:buClr>
                <a:srgbClr val="3333CC"/>
              </a:buClr>
              <a:buSzPct val="60416"/>
              <a:buFont typeface="Wingdings"/>
              <a:buChar char=""/>
              <a:tabLst>
                <a:tab pos="354965" algn="l"/>
                <a:tab pos="355600" algn="l"/>
              </a:tabLst>
            </a:pPr>
            <a:r>
              <a:rPr sz="2400" spc="-10" dirty="0">
                <a:latin typeface="Tahoma"/>
                <a:cs typeface="Tahoma"/>
              </a:rPr>
              <a:t>Prevalence </a:t>
            </a:r>
            <a:r>
              <a:rPr sz="2400" dirty="0">
                <a:latin typeface="Tahoma"/>
                <a:cs typeface="Tahoma"/>
              </a:rPr>
              <a:t>of </a:t>
            </a:r>
            <a:r>
              <a:rPr sz="2400" spc="-5" dirty="0">
                <a:latin typeface="Tahoma"/>
                <a:cs typeface="Tahoma"/>
              </a:rPr>
              <a:t>microscopic hematuria </a:t>
            </a:r>
            <a:r>
              <a:rPr sz="2400" dirty="0">
                <a:latin typeface="Tahoma"/>
                <a:cs typeface="Tahoma"/>
              </a:rPr>
              <a:t>is 0.5-2</a:t>
            </a:r>
            <a:r>
              <a:rPr sz="2400" spc="35" dirty="0">
                <a:latin typeface="Tahoma"/>
                <a:cs typeface="Tahoma"/>
              </a:rPr>
              <a:t> </a:t>
            </a:r>
            <a:r>
              <a:rPr sz="2400" spc="-5" dirty="0">
                <a:latin typeface="Tahoma"/>
                <a:cs typeface="Tahoma"/>
              </a:rPr>
              <a:t>%</a:t>
            </a:r>
            <a:endParaRPr sz="2400">
              <a:latin typeface="Tahoma"/>
              <a:cs typeface="Tahoma"/>
            </a:endParaRPr>
          </a:p>
          <a:p>
            <a:pPr marL="355600" marR="149225" indent="-342900" algn="l" rtl="0">
              <a:lnSpc>
                <a:spcPct val="100000"/>
              </a:lnSpc>
              <a:spcBef>
                <a:spcPts val="575"/>
              </a:spcBef>
              <a:buClr>
                <a:srgbClr val="3333CC"/>
              </a:buClr>
              <a:buSzPct val="60416"/>
              <a:buFont typeface="Wingdings"/>
              <a:buChar char=""/>
              <a:tabLst>
                <a:tab pos="354965" algn="l"/>
                <a:tab pos="355600" algn="l"/>
              </a:tabLst>
            </a:pPr>
            <a:r>
              <a:rPr sz="2400" spc="-5" dirty="0">
                <a:latin typeface="Tahoma"/>
                <a:cs typeface="Tahoma"/>
              </a:rPr>
              <a:t>Definition </a:t>
            </a:r>
            <a:r>
              <a:rPr sz="2400" dirty="0">
                <a:latin typeface="Tahoma"/>
                <a:cs typeface="Tahoma"/>
              </a:rPr>
              <a:t>of hematuria is the </a:t>
            </a:r>
            <a:r>
              <a:rPr sz="2400" spc="-5" dirty="0">
                <a:latin typeface="Tahoma"/>
                <a:cs typeface="Tahoma"/>
              </a:rPr>
              <a:t>presense </a:t>
            </a:r>
            <a:r>
              <a:rPr sz="2400" dirty="0">
                <a:latin typeface="Tahoma"/>
                <a:cs typeface="Tahoma"/>
              </a:rPr>
              <a:t>of more </a:t>
            </a:r>
            <a:r>
              <a:rPr sz="2400" spc="-5" dirty="0">
                <a:latin typeface="Tahoma"/>
                <a:cs typeface="Tahoma"/>
              </a:rPr>
              <a:t>than </a:t>
            </a:r>
            <a:r>
              <a:rPr sz="2400" dirty="0">
                <a:latin typeface="Tahoma"/>
                <a:cs typeface="Tahoma"/>
              </a:rPr>
              <a:t>5 </a:t>
            </a:r>
            <a:r>
              <a:rPr sz="2400" spc="-5" dirty="0">
                <a:latin typeface="Tahoma"/>
                <a:cs typeface="Tahoma"/>
              </a:rPr>
              <a:t>cells  </a:t>
            </a:r>
            <a:r>
              <a:rPr sz="2400" dirty="0">
                <a:latin typeface="Tahoma"/>
                <a:cs typeface="Tahoma"/>
              </a:rPr>
              <a:t>per high </a:t>
            </a:r>
            <a:r>
              <a:rPr sz="2400" spc="-5" dirty="0">
                <a:latin typeface="Tahoma"/>
                <a:cs typeface="Tahoma"/>
              </a:rPr>
              <a:t>power field </a:t>
            </a:r>
            <a:r>
              <a:rPr sz="2400" dirty="0">
                <a:latin typeface="Tahoma"/>
                <a:cs typeface="Tahoma"/>
              </a:rPr>
              <a:t>of </a:t>
            </a:r>
            <a:r>
              <a:rPr sz="2400" spc="-5" dirty="0">
                <a:latin typeface="Tahoma"/>
                <a:cs typeface="Tahoma"/>
              </a:rPr>
              <a:t>centrifuged</a:t>
            </a:r>
            <a:r>
              <a:rPr sz="2400" spc="-70" dirty="0">
                <a:latin typeface="Tahoma"/>
                <a:cs typeface="Tahoma"/>
              </a:rPr>
              <a:t> </a:t>
            </a:r>
            <a:r>
              <a:rPr sz="2400" dirty="0">
                <a:latin typeface="Tahoma"/>
                <a:cs typeface="Tahoma"/>
              </a:rPr>
              <a:t>urine</a:t>
            </a:r>
            <a:endParaRPr sz="2400">
              <a:latin typeface="Tahoma"/>
              <a:cs typeface="Tahoma"/>
            </a:endParaRPr>
          </a:p>
          <a:p>
            <a:pPr marL="355600" indent="-342900" algn="l" rtl="0">
              <a:lnSpc>
                <a:spcPct val="100000"/>
              </a:lnSpc>
              <a:spcBef>
                <a:spcPts val="580"/>
              </a:spcBef>
              <a:buClr>
                <a:srgbClr val="3333CC"/>
              </a:buClr>
              <a:buSzPct val="60416"/>
              <a:buFont typeface="Wingdings"/>
              <a:buChar char=""/>
              <a:tabLst>
                <a:tab pos="354965" algn="l"/>
                <a:tab pos="355600" algn="l"/>
              </a:tabLst>
            </a:pPr>
            <a:r>
              <a:rPr sz="2400" spc="-30" dirty="0">
                <a:latin typeface="Tahoma"/>
                <a:cs typeface="Tahoma"/>
              </a:rPr>
              <a:t>Transient </a:t>
            </a:r>
            <a:r>
              <a:rPr sz="2400" spc="-5" dirty="0">
                <a:latin typeface="Tahoma"/>
                <a:cs typeface="Tahoma"/>
              </a:rPr>
              <a:t>hematurea seen with </a:t>
            </a:r>
            <a:r>
              <a:rPr sz="2400" spc="-15" dirty="0">
                <a:latin typeface="Tahoma"/>
                <a:cs typeface="Tahoma"/>
              </a:rPr>
              <a:t>fever </a:t>
            </a:r>
            <a:r>
              <a:rPr sz="2400" dirty="0">
                <a:latin typeface="Tahoma"/>
                <a:cs typeface="Tahoma"/>
              </a:rPr>
              <a:t>and</a:t>
            </a:r>
            <a:r>
              <a:rPr sz="2400" spc="30" dirty="0">
                <a:latin typeface="Tahoma"/>
                <a:cs typeface="Tahoma"/>
              </a:rPr>
              <a:t> </a:t>
            </a:r>
            <a:r>
              <a:rPr sz="2400" spc="-10" dirty="0">
                <a:latin typeface="Tahoma"/>
                <a:cs typeface="Tahoma"/>
              </a:rPr>
              <a:t>exercise</a:t>
            </a:r>
            <a:endParaRPr sz="2400">
              <a:latin typeface="Tahoma"/>
              <a:cs typeface="Tahoma"/>
            </a:endParaRPr>
          </a:p>
          <a:p>
            <a:pPr marL="355600" marR="320675" indent="-342900" algn="l" rtl="0">
              <a:lnSpc>
                <a:spcPct val="100000"/>
              </a:lnSpc>
              <a:spcBef>
                <a:spcPts val="575"/>
              </a:spcBef>
              <a:buClr>
                <a:srgbClr val="3333CC"/>
              </a:buClr>
              <a:buSzPct val="60416"/>
              <a:buFont typeface="Wingdings"/>
              <a:buChar char=""/>
              <a:tabLst>
                <a:tab pos="354965" algn="l"/>
                <a:tab pos="355600" algn="l"/>
              </a:tabLst>
            </a:pPr>
            <a:r>
              <a:rPr sz="2400" spc="-10" dirty="0">
                <a:latin typeface="Tahoma"/>
                <a:cs typeface="Tahoma"/>
              </a:rPr>
              <a:t>Persistant </a:t>
            </a:r>
            <a:r>
              <a:rPr sz="2400" dirty="0">
                <a:latin typeface="Tahoma"/>
                <a:cs typeface="Tahoma"/>
              </a:rPr>
              <a:t>asymptomatic hematuria </a:t>
            </a:r>
            <a:r>
              <a:rPr sz="2400" spc="-5" dirty="0">
                <a:latin typeface="Tahoma"/>
                <a:cs typeface="Tahoma"/>
              </a:rPr>
              <a:t>weekly </a:t>
            </a:r>
            <a:r>
              <a:rPr sz="2400" spc="-10" dirty="0">
                <a:latin typeface="Tahoma"/>
                <a:cs typeface="Tahoma"/>
              </a:rPr>
              <a:t>for </a:t>
            </a:r>
            <a:r>
              <a:rPr sz="2400" spc="-5" dirty="0">
                <a:latin typeface="Tahoma"/>
                <a:cs typeface="Tahoma"/>
              </a:rPr>
              <a:t>three times  </a:t>
            </a:r>
            <a:r>
              <a:rPr sz="2400" dirty="0">
                <a:latin typeface="Tahoma"/>
                <a:cs typeface="Tahoma"/>
              </a:rPr>
              <a:t>needs </a:t>
            </a:r>
            <a:r>
              <a:rPr sz="2400" spc="-5" dirty="0">
                <a:latin typeface="Tahoma"/>
                <a:cs typeface="Tahoma"/>
              </a:rPr>
              <a:t>to </a:t>
            </a:r>
            <a:r>
              <a:rPr sz="2400" dirty="0">
                <a:latin typeface="Tahoma"/>
                <a:cs typeface="Tahoma"/>
              </a:rPr>
              <a:t>be</a:t>
            </a:r>
            <a:r>
              <a:rPr sz="2400" spc="-10" dirty="0">
                <a:latin typeface="Tahoma"/>
                <a:cs typeface="Tahoma"/>
              </a:rPr>
              <a:t> investigated</a:t>
            </a:r>
            <a:endParaRPr sz="2400">
              <a:latin typeface="Tahoma"/>
              <a:cs typeface="Tahoma"/>
            </a:endParaRPr>
          </a:p>
          <a:p>
            <a:pPr marL="355600" marR="5080" indent="-342900" algn="l" rtl="0">
              <a:lnSpc>
                <a:spcPts val="2830"/>
              </a:lnSpc>
              <a:spcBef>
                <a:spcPts val="715"/>
              </a:spcBef>
              <a:buClr>
                <a:srgbClr val="3333CC"/>
              </a:buClr>
              <a:buSzPct val="60416"/>
              <a:buFont typeface="Wingdings"/>
              <a:buChar char=""/>
              <a:tabLst>
                <a:tab pos="354965" algn="l"/>
                <a:tab pos="355600" algn="l"/>
              </a:tabLst>
            </a:pPr>
            <a:r>
              <a:rPr sz="2400" spc="-10" dirty="0">
                <a:latin typeface="Tahoma"/>
                <a:cs typeface="Tahoma"/>
              </a:rPr>
              <a:t>Urethrorrhagia:urethral </a:t>
            </a:r>
            <a:r>
              <a:rPr sz="2400" spc="-5" dirty="0">
                <a:latin typeface="Tahoma"/>
                <a:cs typeface="Tahoma"/>
              </a:rPr>
              <a:t>bleeding </a:t>
            </a:r>
            <a:r>
              <a:rPr sz="2400" dirty="0">
                <a:latin typeface="Tahoma"/>
                <a:cs typeface="Tahoma"/>
              </a:rPr>
              <a:t>associated </a:t>
            </a:r>
            <a:r>
              <a:rPr sz="2400" spc="-5" dirty="0">
                <a:latin typeface="Tahoma"/>
                <a:cs typeface="Tahoma"/>
              </a:rPr>
              <a:t>with </a:t>
            </a:r>
            <a:r>
              <a:rPr sz="2400" dirty="0">
                <a:latin typeface="Tahoma"/>
                <a:cs typeface="Tahoma"/>
              </a:rPr>
              <a:t>blood </a:t>
            </a:r>
            <a:r>
              <a:rPr sz="2400" spc="-5" dirty="0">
                <a:latin typeface="Tahoma"/>
                <a:cs typeface="Tahoma"/>
              </a:rPr>
              <a:t>spots  </a:t>
            </a:r>
            <a:r>
              <a:rPr sz="2400" dirty="0">
                <a:latin typeface="Tahoma"/>
                <a:cs typeface="Tahoma"/>
              </a:rPr>
              <a:t>after</a:t>
            </a:r>
            <a:r>
              <a:rPr sz="2400" spc="-15" dirty="0">
                <a:latin typeface="Tahoma"/>
                <a:cs typeface="Tahoma"/>
              </a:rPr>
              <a:t> </a:t>
            </a:r>
            <a:r>
              <a:rPr sz="2400" spc="-5" dirty="0">
                <a:latin typeface="Tahoma"/>
                <a:cs typeface="Tahoma"/>
              </a:rPr>
              <a:t>voiding,prepubertal</a:t>
            </a:r>
            <a:endParaRPr sz="2400">
              <a:latin typeface="Tahoma"/>
              <a:cs typeface="Tahoma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74065" y="411226"/>
            <a:ext cx="3452495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spc="-10" dirty="0"/>
              <a:t>Investigations</a:t>
            </a:r>
            <a:endParaRPr sz="4400"/>
          </a:p>
        </p:txBody>
      </p:sp>
      <p:sp>
        <p:nvSpPr>
          <p:cNvPr id="3" name="object 3"/>
          <p:cNvSpPr txBox="1"/>
          <p:nvPr/>
        </p:nvSpPr>
        <p:spPr>
          <a:xfrm>
            <a:off x="547217" y="1905380"/>
            <a:ext cx="7895590" cy="365315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5600" indent="-342900" algn="l" rtl="0">
              <a:lnSpc>
                <a:spcPts val="3195"/>
              </a:lnSpc>
              <a:spcBef>
                <a:spcPts val="95"/>
              </a:spcBef>
              <a:buClr>
                <a:srgbClr val="3333CC"/>
              </a:buClr>
              <a:buSzPct val="58928"/>
              <a:buFont typeface="Wingdings"/>
              <a:buChar char=""/>
              <a:tabLst>
                <a:tab pos="354965" algn="l"/>
                <a:tab pos="355600" algn="l"/>
              </a:tabLst>
            </a:pPr>
            <a:r>
              <a:rPr sz="2800" spc="-5" dirty="0">
                <a:latin typeface="Tahoma"/>
                <a:cs typeface="Tahoma"/>
              </a:rPr>
              <a:t>Urine protein/creat </a:t>
            </a:r>
            <a:r>
              <a:rPr sz="2800" spc="-15" dirty="0">
                <a:latin typeface="Tahoma"/>
                <a:cs typeface="Tahoma"/>
              </a:rPr>
              <a:t>ratio</a:t>
            </a:r>
            <a:r>
              <a:rPr sz="2800" spc="50" dirty="0">
                <a:latin typeface="Tahoma"/>
                <a:cs typeface="Tahoma"/>
              </a:rPr>
              <a:t> </a:t>
            </a:r>
            <a:r>
              <a:rPr sz="2800" spc="-5" dirty="0">
                <a:latin typeface="Tahoma"/>
                <a:cs typeface="Tahoma"/>
              </a:rPr>
              <a:t>,Electolytes,albumin,kft</a:t>
            </a:r>
            <a:endParaRPr sz="2800">
              <a:latin typeface="Tahoma"/>
              <a:cs typeface="Tahoma"/>
            </a:endParaRPr>
          </a:p>
          <a:p>
            <a:pPr marL="354965" algn="l" rtl="0">
              <a:lnSpc>
                <a:spcPts val="3195"/>
              </a:lnSpc>
            </a:pPr>
            <a:r>
              <a:rPr sz="2800" spc="-35" dirty="0">
                <a:latin typeface="Tahoma"/>
                <a:cs typeface="Tahoma"/>
              </a:rPr>
              <a:t>,ASOT,C3,C4,ANA </a:t>
            </a:r>
            <a:r>
              <a:rPr sz="2800" spc="-15" dirty="0">
                <a:latin typeface="Tahoma"/>
                <a:cs typeface="Tahoma"/>
              </a:rPr>
              <a:t>for </a:t>
            </a:r>
            <a:r>
              <a:rPr sz="2800" dirty="0">
                <a:latin typeface="Tahoma"/>
                <a:cs typeface="Tahoma"/>
              </a:rPr>
              <a:t>GN</a:t>
            </a:r>
            <a:r>
              <a:rPr sz="2800" spc="35" dirty="0">
                <a:latin typeface="Tahoma"/>
                <a:cs typeface="Tahoma"/>
              </a:rPr>
              <a:t> </a:t>
            </a:r>
            <a:r>
              <a:rPr sz="2800" spc="-5" dirty="0">
                <a:latin typeface="Tahoma"/>
                <a:cs typeface="Tahoma"/>
              </a:rPr>
              <a:t>causes</a:t>
            </a:r>
            <a:endParaRPr sz="2800">
              <a:latin typeface="Tahoma"/>
              <a:cs typeface="Tahoma"/>
            </a:endParaRPr>
          </a:p>
          <a:p>
            <a:pPr marL="355600" indent="-342900" algn="l" rtl="0">
              <a:lnSpc>
                <a:spcPct val="100000"/>
              </a:lnSpc>
              <a:spcBef>
                <a:spcPts val="335"/>
              </a:spcBef>
              <a:buClr>
                <a:srgbClr val="3333CC"/>
              </a:buClr>
              <a:buSzPct val="58928"/>
              <a:buFont typeface="Wingdings"/>
              <a:buChar char=""/>
              <a:tabLst>
                <a:tab pos="354965" algn="l"/>
                <a:tab pos="355600" algn="l"/>
              </a:tabLst>
            </a:pPr>
            <a:r>
              <a:rPr sz="2800" spc="-5" dirty="0">
                <a:latin typeface="Tahoma"/>
                <a:cs typeface="Tahoma"/>
              </a:rPr>
              <a:t>Urine </a:t>
            </a:r>
            <a:r>
              <a:rPr sz="2800" spc="-10" dirty="0">
                <a:latin typeface="Tahoma"/>
                <a:cs typeface="Tahoma"/>
              </a:rPr>
              <a:t>culture </a:t>
            </a:r>
            <a:r>
              <a:rPr sz="2800" spc="-5" dirty="0">
                <a:latin typeface="Tahoma"/>
                <a:cs typeface="Tahoma"/>
              </a:rPr>
              <a:t>if</a:t>
            </a:r>
            <a:r>
              <a:rPr sz="2800" spc="20" dirty="0">
                <a:latin typeface="Tahoma"/>
                <a:cs typeface="Tahoma"/>
              </a:rPr>
              <a:t> </a:t>
            </a:r>
            <a:r>
              <a:rPr sz="2800" spc="-5" dirty="0">
                <a:latin typeface="Tahoma"/>
                <a:cs typeface="Tahoma"/>
              </a:rPr>
              <a:t>UTI</a:t>
            </a:r>
            <a:endParaRPr sz="2800">
              <a:latin typeface="Tahoma"/>
              <a:cs typeface="Tahoma"/>
            </a:endParaRPr>
          </a:p>
          <a:p>
            <a:pPr marL="355600" indent="-342900" algn="l" rtl="0">
              <a:lnSpc>
                <a:spcPct val="100000"/>
              </a:lnSpc>
              <a:spcBef>
                <a:spcPts val="335"/>
              </a:spcBef>
              <a:buClr>
                <a:srgbClr val="3333CC"/>
              </a:buClr>
              <a:buSzPct val="58928"/>
              <a:buFont typeface="Wingdings"/>
              <a:buChar char=""/>
              <a:tabLst>
                <a:tab pos="354965" algn="l"/>
                <a:tab pos="355600" algn="l"/>
              </a:tabLst>
            </a:pPr>
            <a:r>
              <a:rPr sz="2800" spc="-5" dirty="0">
                <a:latin typeface="Tahoma"/>
                <a:cs typeface="Tahoma"/>
              </a:rPr>
              <a:t>CBC if </a:t>
            </a:r>
            <a:r>
              <a:rPr sz="2800" spc="-10" dirty="0">
                <a:latin typeface="Tahoma"/>
                <a:cs typeface="Tahoma"/>
              </a:rPr>
              <a:t>infection</a:t>
            </a:r>
            <a:r>
              <a:rPr sz="2800" spc="30" dirty="0">
                <a:latin typeface="Tahoma"/>
                <a:cs typeface="Tahoma"/>
              </a:rPr>
              <a:t> </a:t>
            </a:r>
            <a:r>
              <a:rPr sz="2800" spc="-80" dirty="0">
                <a:latin typeface="Tahoma"/>
                <a:cs typeface="Tahoma"/>
              </a:rPr>
              <a:t>,PT,PTT</a:t>
            </a:r>
            <a:endParaRPr sz="2800">
              <a:latin typeface="Tahoma"/>
              <a:cs typeface="Tahoma"/>
            </a:endParaRPr>
          </a:p>
          <a:p>
            <a:pPr marL="355600" indent="-342900" algn="l" rtl="0">
              <a:lnSpc>
                <a:spcPct val="100000"/>
              </a:lnSpc>
              <a:spcBef>
                <a:spcPts val="340"/>
              </a:spcBef>
              <a:buClr>
                <a:srgbClr val="3333CC"/>
              </a:buClr>
              <a:buSzPct val="58928"/>
              <a:buFont typeface="Wingdings"/>
              <a:buChar char=""/>
              <a:tabLst>
                <a:tab pos="354965" algn="l"/>
                <a:tab pos="355600" algn="l"/>
              </a:tabLst>
            </a:pPr>
            <a:r>
              <a:rPr sz="2800" spc="-5" dirty="0">
                <a:latin typeface="Tahoma"/>
                <a:cs typeface="Tahoma"/>
              </a:rPr>
              <a:t>Urine </a:t>
            </a:r>
            <a:r>
              <a:rPr sz="2800" spc="-10" dirty="0">
                <a:latin typeface="Tahoma"/>
                <a:cs typeface="Tahoma"/>
              </a:rPr>
              <a:t>calcium/creat </a:t>
            </a:r>
            <a:r>
              <a:rPr sz="2800" spc="-20" dirty="0">
                <a:latin typeface="Tahoma"/>
                <a:cs typeface="Tahoma"/>
              </a:rPr>
              <a:t>ratio, </a:t>
            </a:r>
            <a:r>
              <a:rPr sz="2800" spc="-5" dirty="0">
                <a:latin typeface="Tahoma"/>
                <a:cs typeface="Tahoma"/>
              </a:rPr>
              <a:t>24 h urine</a:t>
            </a:r>
            <a:r>
              <a:rPr sz="2800" spc="160" dirty="0">
                <a:latin typeface="Tahoma"/>
                <a:cs typeface="Tahoma"/>
              </a:rPr>
              <a:t> </a:t>
            </a:r>
            <a:r>
              <a:rPr sz="2800" spc="-5" dirty="0">
                <a:latin typeface="Tahoma"/>
                <a:cs typeface="Tahoma"/>
              </a:rPr>
              <a:t>collection</a:t>
            </a:r>
            <a:endParaRPr sz="2800">
              <a:latin typeface="Tahoma"/>
              <a:cs typeface="Tahoma"/>
            </a:endParaRPr>
          </a:p>
          <a:p>
            <a:pPr marL="355600" indent="-342900" algn="l" rtl="0">
              <a:lnSpc>
                <a:spcPct val="100000"/>
              </a:lnSpc>
              <a:spcBef>
                <a:spcPts val="335"/>
              </a:spcBef>
              <a:buClr>
                <a:srgbClr val="3333CC"/>
              </a:buClr>
              <a:buSzPct val="58928"/>
              <a:buFont typeface="Wingdings"/>
              <a:buChar char=""/>
              <a:tabLst>
                <a:tab pos="354965" algn="l"/>
                <a:tab pos="355600" algn="l"/>
              </a:tabLst>
            </a:pPr>
            <a:r>
              <a:rPr sz="2800" spc="-5" dirty="0">
                <a:latin typeface="Tahoma"/>
                <a:cs typeface="Tahoma"/>
              </a:rPr>
              <a:t>U/S </a:t>
            </a:r>
            <a:r>
              <a:rPr sz="2800" spc="-85" dirty="0">
                <a:latin typeface="Tahoma"/>
                <a:cs typeface="Tahoma"/>
              </a:rPr>
              <a:t>,XRAY, </a:t>
            </a:r>
            <a:r>
              <a:rPr sz="2800" spc="-15" dirty="0">
                <a:latin typeface="Tahoma"/>
                <a:cs typeface="Tahoma"/>
              </a:rPr>
              <a:t>spiral</a:t>
            </a:r>
            <a:r>
              <a:rPr sz="2800" spc="114" dirty="0">
                <a:latin typeface="Tahoma"/>
                <a:cs typeface="Tahoma"/>
              </a:rPr>
              <a:t> </a:t>
            </a:r>
            <a:r>
              <a:rPr sz="2800" spc="-5" dirty="0">
                <a:latin typeface="Tahoma"/>
                <a:cs typeface="Tahoma"/>
              </a:rPr>
              <a:t>CT</a:t>
            </a:r>
            <a:endParaRPr sz="2800">
              <a:latin typeface="Tahoma"/>
              <a:cs typeface="Tahoma"/>
            </a:endParaRPr>
          </a:p>
          <a:p>
            <a:pPr marL="355600" indent="-342900" algn="l" rtl="0">
              <a:lnSpc>
                <a:spcPct val="100000"/>
              </a:lnSpc>
              <a:spcBef>
                <a:spcPts val="335"/>
              </a:spcBef>
              <a:buClr>
                <a:srgbClr val="3333CC"/>
              </a:buClr>
              <a:buSzPct val="58928"/>
              <a:buFont typeface="Wingdings"/>
              <a:buChar char=""/>
              <a:tabLst>
                <a:tab pos="354965" algn="l"/>
                <a:tab pos="355600" algn="l"/>
              </a:tabLst>
            </a:pPr>
            <a:r>
              <a:rPr sz="2800" spc="-5" dirty="0">
                <a:latin typeface="Tahoma"/>
                <a:cs typeface="Tahoma"/>
              </a:rPr>
              <a:t>Later :Urine analysis on parents</a:t>
            </a:r>
            <a:r>
              <a:rPr sz="2800" spc="95" dirty="0">
                <a:latin typeface="Tahoma"/>
                <a:cs typeface="Tahoma"/>
              </a:rPr>
              <a:t> </a:t>
            </a:r>
            <a:r>
              <a:rPr sz="2800" spc="-5" dirty="0">
                <a:latin typeface="Tahoma"/>
                <a:cs typeface="Tahoma"/>
              </a:rPr>
              <a:t>,cystoscopy</a:t>
            </a:r>
            <a:endParaRPr sz="2800">
              <a:latin typeface="Tahoma"/>
              <a:cs typeface="Tahoma"/>
            </a:endParaRPr>
          </a:p>
          <a:p>
            <a:pPr marL="355600" indent="-342900" algn="l" rtl="0">
              <a:lnSpc>
                <a:spcPct val="100000"/>
              </a:lnSpc>
              <a:spcBef>
                <a:spcPts val="340"/>
              </a:spcBef>
              <a:buClr>
                <a:srgbClr val="3333CC"/>
              </a:buClr>
              <a:buSzPct val="58928"/>
              <a:buFont typeface="Wingdings"/>
              <a:buChar char=""/>
              <a:tabLst>
                <a:tab pos="354965" algn="l"/>
                <a:tab pos="355600" algn="l"/>
              </a:tabLst>
            </a:pPr>
            <a:r>
              <a:rPr sz="2800" spc="-15" dirty="0">
                <a:latin typeface="Tahoma"/>
                <a:cs typeface="Tahoma"/>
              </a:rPr>
              <a:t>Renal</a:t>
            </a:r>
            <a:r>
              <a:rPr sz="2800" dirty="0">
                <a:latin typeface="Tahoma"/>
                <a:cs typeface="Tahoma"/>
              </a:rPr>
              <a:t> </a:t>
            </a:r>
            <a:r>
              <a:rPr sz="2800" spc="-5" dirty="0">
                <a:latin typeface="Tahoma"/>
                <a:cs typeface="Tahoma"/>
              </a:rPr>
              <a:t>biobsy</a:t>
            </a:r>
            <a:endParaRPr sz="2800">
              <a:latin typeface="Tahoma"/>
              <a:cs typeface="Tahoma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746504" y="152400"/>
            <a:ext cx="5650992" cy="65532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403603" y="405384"/>
            <a:ext cx="6039612" cy="616458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94917" y="455752"/>
            <a:ext cx="5168900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5" dirty="0"/>
              <a:t>Macroscopic</a:t>
            </a:r>
            <a:r>
              <a:rPr dirty="0"/>
              <a:t> </a:t>
            </a:r>
            <a:r>
              <a:rPr spc="-5" dirty="0"/>
              <a:t>hematuria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02742" y="1947748"/>
            <a:ext cx="7814945" cy="412305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5600" marR="283845" indent="-342900" algn="l" rtl="0">
              <a:lnSpc>
                <a:spcPct val="100000"/>
              </a:lnSpc>
              <a:spcBef>
                <a:spcPts val="95"/>
              </a:spcBef>
              <a:buClr>
                <a:srgbClr val="3333CC"/>
              </a:buClr>
              <a:buSzPct val="58928"/>
              <a:buFont typeface="Wingdings"/>
              <a:buChar char=""/>
              <a:tabLst>
                <a:tab pos="354965" algn="l"/>
                <a:tab pos="355600" algn="l"/>
              </a:tabLst>
            </a:pPr>
            <a:r>
              <a:rPr sz="2800" spc="-5" dirty="0">
                <a:latin typeface="Tahoma"/>
                <a:cs typeface="Tahoma"/>
              </a:rPr>
              <a:t>Most </a:t>
            </a:r>
            <a:r>
              <a:rPr sz="2800" dirty="0">
                <a:latin typeface="Tahoma"/>
                <a:cs typeface="Tahoma"/>
              </a:rPr>
              <a:t>common </a:t>
            </a:r>
            <a:r>
              <a:rPr sz="2800" spc="-5" dirty="0">
                <a:latin typeface="Tahoma"/>
                <a:cs typeface="Tahoma"/>
              </a:rPr>
              <a:t>cause is </a:t>
            </a:r>
            <a:r>
              <a:rPr sz="2800" spc="-10" dirty="0">
                <a:latin typeface="Tahoma"/>
                <a:cs typeface="Tahoma"/>
              </a:rPr>
              <a:t>infection,then </a:t>
            </a:r>
            <a:r>
              <a:rPr sz="2800" spc="-5" dirty="0">
                <a:latin typeface="Tahoma"/>
                <a:cs typeface="Tahoma"/>
              </a:rPr>
              <a:t>perineal  </a:t>
            </a:r>
            <a:r>
              <a:rPr sz="2800" spc="-10" dirty="0">
                <a:latin typeface="Tahoma"/>
                <a:cs typeface="Tahoma"/>
              </a:rPr>
              <a:t>irritation,trauma</a:t>
            </a:r>
            <a:endParaRPr sz="2800">
              <a:latin typeface="Tahoma"/>
              <a:cs typeface="Tahoma"/>
            </a:endParaRPr>
          </a:p>
          <a:p>
            <a:pPr marL="355600" marR="581025" indent="-342900" algn="l" rtl="0">
              <a:lnSpc>
                <a:spcPct val="100000"/>
              </a:lnSpc>
              <a:spcBef>
                <a:spcPts val="675"/>
              </a:spcBef>
              <a:buClr>
                <a:srgbClr val="3333CC"/>
              </a:buClr>
              <a:buSzPct val="58928"/>
              <a:buFont typeface="Wingdings"/>
              <a:buChar char=""/>
              <a:tabLst>
                <a:tab pos="354965" algn="l"/>
                <a:tab pos="355600" algn="l"/>
              </a:tabLst>
            </a:pPr>
            <a:r>
              <a:rPr sz="2800" spc="-15" dirty="0">
                <a:latin typeface="Tahoma"/>
                <a:cs typeface="Tahoma"/>
              </a:rPr>
              <a:t>Viral </a:t>
            </a:r>
            <a:r>
              <a:rPr sz="2800" spc="-5" dirty="0">
                <a:latin typeface="Tahoma"/>
                <a:cs typeface="Tahoma"/>
              </a:rPr>
              <a:t>infections,adenovirus 11,12 </a:t>
            </a:r>
            <a:r>
              <a:rPr sz="2800" spc="-15" dirty="0">
                <a:latin typeface="Tahoma"/>
                <a:cs typeface="Tahoma"/>
              </a:rPr>
              <a:t>may </a:t>
            </a:r>
            <a:r>
              <a:rPr sz="2800" spc="-10" dirty="0">
                <a:latin typeface="Tahoma"/>
                <a:cs typeface="Tahoma"/>
              </a:rPr>
              <a:t>cause  </a:t>
            </a:r>
            <a:r>
              <a:rPr sz="2800" spc="-5" dirty="0">
                <a:latin typeface="Tahoma"/>
                <a:cs typeface="Tahoma"/>
              </a:rPr>
              <a:t>hemorrhagic</a:t>
            </a:r>
            <a:r>
              <a:rPr sz="2800" spc="5" dirty="0">
                <a:latin typeface="Tahoma"/>
                <a:cs typeface="Tahoma"/>
              </a:rPr>
              <a:t> </a:t>
            </a:r>
            <a:r>
              <a:rPr sz="2800" spc="-5" dirty="0">
                <a:latin typeface="Tahoma"/>
                <a:cs typeface="Tahoma"/>
              </a:rPr>
              <a:t>cystitis</a:t>
            </a:r>
            <a:endParaRPr sz="2800">
              <a:latin typeface="Tahoma"/>
              <a:cs typeface="Tahoma"/>
            </a:endParaRPr>
          </a:p>
          <a:p>
            <a:pPr marL="355600" marR="5080" indent="-342900" algn="l" rtl="0">
              <a:lnSpc>
                <a:spcPct val="100000"/>
              </a:lnSpc>
              <a:spcBef>
                <a:spcPts val="675"/>
              </a:spcBef>
              <a:buClr>
                <a:srgbClr val="3333CC"/>
              </a:buClr>
              <a:buSzPct val="58928"/>
              <a:buFont typeface="Wingdings"/>
              <a:buChar char=""/>
              <a:tabLst>
                <a:tab pos="354965" algn="l"/>
                <a:tab pos="355600" algn="l"/>
              </a:tabLst>
            </a:pPr>
            <a:r>
              <a:rPr sz="2800" spc="-10" dirty="0">
                <a:latin typeface="Tahoma"/>
                <a:cs typeface="Tahoma"/>
              </a:rPr>
              <a:t>Exercise </a:t>
            </a:r>
            <a:r>
              <a:rPr sz="2800" spc="-5" dirty="0">
                <a:latin typeface="Tahoma"/>
                <a:cs typeface="Tahoma"/>
              </a:rPr>
              <a:t>induced hematuria not associated </a:t>
            </a:r>
            <a:r>
              <a:rPr sz="2800" spc="-10" dirty="0">
                <a:latin typeface="Tahoma"/>
                <a:cs typeface="Tahoma"/>
              </a:rPr>
              <a:t>with  renal</a:t>
            </a:r>
            <a:r>
              <a:rPr sz="2800" dirty="0">
                <a:latin typeface="Tahoma"/>
                <a:cs typeface="Tahoma"/>
              </a:rPr>
              <a:t> </a:t>
            </a:r>
            <a:r>
              <a:rPr sz="2800" spc="-5" dirty="0">
                <a:latin typeface="Tahoma"/>
                <a:cs typeface="Tahoma"/>
              </a:rPr>
              <a:t>disease.</a:t>
            </a:r>
            <a:endParaRPr sz="2800">
              <a:latin typeface="Tahoma"/>
              <a:cs typeface="Tahoma"/>
            </a:endParaRPr>
          </a:p>
          <a:p>
            <a:pPr marL="355600" marR="330835" indent="-342900" algn="l" rtl="0">
              <a:lnSpc>
                <a:spcPct val="100000"/>
              </a:lnSpc>
              <a:spcBef>
                <a:spcPts val="675"/>
              </a:spcBef>
              <a:buClr>
                <a:srgbClr val="3333CC"/>
              </a:buClr>
              <a:buSzPct val="58928"/>
              <a:buFont typeface="Wingdings"/>
              <a:buChar char=""/>
              <a:tabLst>
                <a:tab pos="354965" algn="l"/>
                <a:tab pos="355600" algn="l"/>
              </a:tabLst>
            </a:pPr>
            <a:r>
              <a:rPr sz="2800" spc="-10" dirty="0">
                <a:latin typeface="Tahoma"/>
                <a:cs typeface="Tahoma"/>
              </a:rPr>
              <a:t>Recurrent </a:t>
            </a:r>
            <a:r>
              <a:rPr sz="2800" spc="-5" dirty="0">
                <a:latin typeface="Tahoma"/>
                <a:cs typeface="Tahoma"/>
              </a:rPr>
              <a:t>gross hematuria </a:t>
            </a:r>
            <a:r>
              <a:rPr sz="2800" dirty="0">
                <a:latin typeface="Tahoma"/>
                <a:cs typeface="Tahoma"/>
              </a:rPr>
              <a:t>as </a:t>
            </a:r>
            <a:r>
              <a:rPr sz="2800" spc="-10" dirty="0">
                <a:latin typeface="Tahoma"/>
                <a:cs typeface="Tahoma"/>
              </a:rPr>
              <a:t>IgA  </a:t>
            </a:r>
            <a:r>
              <a:rPr sz="2800" spc="-15" dirty="0">
                <a:latin typeface="Tahoma"/>
                <a:cs typeface="Tahoma"/>
              </a:rPr>
              <a:t>nephropathy,Alport,nut cracker </a:t>
            </a:r>
            <a:r>
              <a:rPr sz="2800" spc="-5" dirty="0">
                <a:latin typeface="Tahoma"/>
                <a:cs typeface="Tahoma"/>
              </a:rPr>
              <a:t>(thin,loin  pain,compression of </a:t>
            </a:r>
            <a:r>
              <a:rPr sz="2800" spc="-10" dirty="0">
                <a:latin typeface="Tahoma"/>
                <a:cs typeface="Tahoma"/>
              </a:rPr>
              <a:t>renal </a:t>
            </a:r>
            <a:r>
              <a:rPr sz="2800" spc="-15" dirty="0">
                <a:latin typeface="Tahoma"/>
                <a:cs typeface="Tahoma"/>
              </a:rPr>
              <a:t>vein </a:t>
            </a:r>
            <a:r>
              <a:rPr sz="2800" spc="-5" dirty="0">
                <a:latin typeface="Tahoma"/>
                <a:cs typeface="Tahoma"/>
              </a:rPr>
              <a:t>bet</a:t>
            </a:r>
            <a:r>
              <a:rPr sz="2800" spc="105" dirty="0">
                <a:latin typeface="Tahoma"/>
                <a:cs typeface="Tahoma"/>
              </a:rPr>
              <a:t> </a:t>
            </a:r>
            <a:r>
              <a:rPr sz="2800" spc="-5" dirty="0">
                <a:latin typeface="Tahoma"/>
                <a:cs typeface="Tahoma"/>
              </a:rPr>
              <a:t>aorta,SMA</a:t>
            </a:r>
            <a:endParaRPr sz="2800">
              <a:latin typeface="Tahoma"/>
              <a:cs typeface="Tahoma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29969" y="754126"/>
            <a:ext cx="5085715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dirty="0"/>
              <a:t>Causes of</a:t>
            </a:r>
            <a:r>
              <a:rPr sz="4400" spc="-75" dirty="0"/>
              <a:t> </a:t>
            </a:r>
            <a:r>
              <a:rPr sz="4400" dirty="0"/>
              <a:t>hematuria</a:t>
            </a:r>
            <a:endParaRPr sz="4400"/>
          </a:p>
        </p:txBody>
      </p:sp>
      <p:sp>
        <p:nvSpPr>
          <p:cNvPr id="3" name="object 3"/>
          <p:cNvSpPr txBox="1"/>
          <p:nvPr/>
        </p:nvSpPr>
        <p:spPr>
          <a:xfrm>
            <a:off x="474065" y="2080155"/>
            <a:ext cx="7059295" cy="4425570"/>
          </a:xfrm>
          <a:prstGeom prst="rect">
            <a:avLst/>
          </a:prstGeom>
        </p:spPr>
        <p:txBody>
          <a:bodyPr vert="horz" wrap="square" lIns="0" tIns="97790" rIns="0" bIns="0" rtlCol="0">
            <a:spAutoFit/>
          </a:bodyPr>
          <a:lstStyle/>
          <a:p>
            <a:pPr marL="355600" indent="-342900" algn="l" rtl="0">
              <a:lnSpc>
                <a:spcPct val="100000"/>
              </a:lnSpc>
              <a:spcBef>
                <a:spcPts val="770"/>
              </a:spcBef>
              <a:buClr>
                <a:srgbClr val="3333CC"/>
              </a:buClr>
              <a:buSzPct val="58928"/>
              <a:buFont typeface="Wingdings"/>
              <a:buChar char=""/>
              <a:tabLst>
                <a:tab pos="354965" algn="l"/>
                <a:tab pos="355600" algn="l"/>
              </a:tabLst>
            </a:pPr>
            <a:r>
              <a:rPr sz="2800" spc="-5" dirty="0">
                <a:latin typeface="Tahoma"/>
                <a:cs typeface="Tahoma"/>
              </a:rPr>
              <a:t>1.Glomerular</a:t>
            </a:r>
            <a:r>
              <a:rPr sz="2800" spc="20" dirty="0">
                <a:latin typeface="Tahoma"/>
                <a:cs typeface="Tahoma"/>
              </a:rPr>
              <a:t> </a:t>
            </a:r>
            <a:r>
              <a:rPr sz="2800" spc="-5" dirty="0">
                <a:latin typeface="Tahoma"/>
                <a:cs typeface="Tahoma"/>
              </a:rPr>
              <a:t>causes</a:t>
            </a:r>
            <a:endParaRPr sz="2800">
              <a:latin typeface="Tahoma"/>
              <a:cs typeface="Tahoma"/>
            </a:endParaRPr>
          </a:p>
          <a:p>
            <a:pPr marL="355600" indent="-342900" algn="l" rtl="0">
              <a:lnSpc>
                <a:spcPct val="100000"/>
              </a:lnSpc>
              <a:spcBef>
                <a:spcPts val="670"/>
              </a:spcBef>
              <a:buClr>
                <a:srgbClr val="3333CC"/>
              </a:buClr>
              <a:buSzPct val="58928"/>
              <a:buFont typeface="Wingdings"/>
              <a:buChar char=""/>
              <a:tabLst>
                <a:tab pos="354965" algn="l"/>
                <a:tab pos="355600" algn="l"/>
              </a:tabLst>
            </a:pPr>
            <a:r>
              <a:rPr sz="2800" spc="-20" dirty="0">
                <a:latin typeface="Tahoma"/>
                <a:cs typeface="Tahoma"/>
              </a:rPr>
              <a:t>Familial </a:t>
            </a:r>
            <a:r>
              <a:rPr sz="2800" spc="-5" dirty="0">
                <a:latin typeface="Tahoma"/>
                <a:cs typeface="Tahoma"/>
              </a:rPr>
              <a:t>benign</a:t>
            </a:r>
            <a:r>
              <a:rPr sz="2800" spc="35" dirty="0">
                <a:latin typeface="Tahoma"/>
                <a:cs typeface="Tahoma"/>
              </a:rPr>
              <a:t> </a:t>
            </a:r>
            <a:r>
              <a:rPr sz="2800" spc="-5" dirty="0">
                <a:latin typeface="Tahoma"/>
                <a:cs typeface="Tahoma"/>
              </a:rPr>
              <a:t>hematuria</a:t>
            </a:r>
            <a:endParaRPr sz="2800">
              <a:latin typeface="Tahoma"/>
              <a:cs typeface="Tahoma"/>
            </a:endParaRPr>
          </a:p>
          <a:p>
            <a:pPr marL="355600" marR="469265" indent="-342900" algn="l" rtl="0">
              <a:lnSpc>
                <a:spcPct val="100000"/>
              </a:lnSpc>
              <a:spcBef>
                <a:spcPts val="675"/>
              </a:spcBef>
              <a:buClr>
                <a:srgbClr val="3333CC"/>
              </a:buClr>
              <a:buSzPct val="58928"/>
              <a:buFont typeface="Wingdings"/>
              <a:buChar char=""/>
              <a:tabLst>
                <a:tab pos="354965" algn="l"/>
                <a:tab pos="355600" algn="l"/>
              </a:tabLst>
            </a:pPr>
            <a:r>
              <a:rPr sz="2800" spc="-5" dirty="0">
                <a:latin typeface="Tahoma"/>
                <a:cs typeface="Tahoma"/>
              </a:rPr>
              <a:t>GN:primary as </a:t>
            </a:r>
            <a:r>
              <a:rPr sz="2800" spc="-10" dirty="0">
                <a:latin typeface="Tahoma"/>
                <a:cs typeface="Tahoma"/>
              </a:rPr>
              <a:t>postinfectious,MPGN,IgA  </a:t>
            </a:r>
            <a:r>
              <a:rPr sz="2800" spc="-20" dirty="0">
                <a:latin typeface="Tahoma"/>
                <a:cs typeface="Tahoma"/>
              </a:rPr>
              <a:t>nephropathy,ALport</a:t>
            </a:r>
            <a:endParaRPr sz="2800">
              <a:latin typeface="Tahoma"/>
              <a:cs typeface="Tahoma"/>
            </a:endParaRPr>
          </a:p>
          <a:p>
            <a:pPr marL="466725" indent="-454659" algn="l" rtl="0">
              <a:lnSpc>
                <a:spcPct val="100000"/>
              </a:lnSpc>
              <a:spcBef>
                <a:spcPts val="675"/>
              </a:spcBef>
              <a:buClr>
                <a:srgbClr val="3333CC"/>
              </a:buClr>
              <a:buSzPct val="58928"/>
              <a:buFont typeface="Wingdings"/>
              <a:buChar char=""/>
              <a:tabLst>
                <a:tab pos="466725" algn="l"/>
                <a:tab pos="467359" algn="l"/>
              </a:tabLst>
            </a:pPr>
            <a:r>
              <a:rPr sz="2800" spc="-5" dirty="0">
                <a:latin typeface="Tahoma"/>
                <a:cs typeface="Tahoma"/>
              </a:rPr>
              <a:t>secondary GN as</a:t>
            </a:r>
            <a:r>
              <a:rPr sz="2800" spc="40" dirty="0">
                <a:latin typeface="Tahoma"/>
                <a:cs typeface="Tahoma"/>
              </a:rPr>
              <a:t> </a:t>
            </a:r>
            <a:r>
              <a:rPr sz="2800" spc="-55" dirty="0">
                <a:latin typeface="Tahoma"/>
                <a:cs typeface="Tahoma"/>
              </a:rPr>
              <a:t>SLE,HSP.</a:t>
            </a:r>
            <a:endParaRPr sz="2800">
              <a:latin typeface="Tahoma"/>
              <a:cs typeface="Tahoma"/>
            </a:endParaRPr>
          </a:p>
          <a:p>
            <a:pPr marL="355600" marR="5080" indent="-342900" algn="l" rtl="0">
              <a:lnSpc>
                <a:spcPct val="100000"/>
              </a:lnSpc>
              <a:spcBef>
                <a:spcPts val="670"/>
              </a:spcBef>
              <a:buClr>
                <a:srgbClr val="3333CC"/>
              </a:buClr>
              <a:buSzPct val="58928"/>
              <a:buFont typeface="Wingdings"/>
              <a:buChar char=""/>
              <a:tabLst>
                <a:tab pos="354965" algn="l"/>
                <a:tab pos="355600" algn="l"/>
              </a:tabLst>
            </a:pPr>
            <a:r>
              <a:rPr sz="2800" spc="-10" dirty="0">
                <a:latin typeface="Tahoma"/>
                <a:cs typeface="Tahoma"/>
              </a:rPr>
              <a:t>HUS </a:t>
            </a:r>
            <a:r>
              <a:rPr sz="2800" spc="-5" dirty="0">
                <a:latin typeface="Tahoma"/>
                <a:cs typeface="Tahoma"/>
              </a:rPr>
              <a:t>, Acute </a:t>
            </a:r>
            <a:r>
              <a:rPr sz="2800" spc="-10" dirty="0">
                <a:latin typeface="Tahoma"/>
                <a:cs typeface="Tahoma"/>
              </a:rPr>
              <a:t>tubular </a:t>
            </a:r>
            <a:r>
              <a:rPr sz="2800" spc="-5" dirty="0">
                <a:latin typeface="Tahoma"/>
                <a:cs typeface="Tahoma"/>
              </a:rPr>
              <a:t>necrosis,interstital  nephritis,renal </a:t>
            </a:r>
            <a:r>
              <a:rPr sz="2800" spc="-15" dirty="0">
                <a:latin typeface="Tahoma"/>
                <a:cs typeface="Tahoma"/>
              </a:rPr>
              <a:t>vein </a:t>
            </a:r>
            <a:r>
              <a:rPr sz="2800" spc="-5" dirty="0">
                <a:latin typeface="Tahoma"/>
                <a:cs typeface="Tahoma"/>
              </a:rPr>
              <a:t>thrombosis,cystic </a:t>
            </a:r>
            <a:r>
              <a:rPr sz="2800" spc="-10" dirty="0">
                <a:latin typeface="Tahoma"/>
                <a:cs typeface="Tahoma"/>
              </a:rPr>
              <a:t>renal  </a:t>
            </a:r>
            <a:r>
              <a:rPr sz="2800" spc="-5" dirty="0">
                <a:latin typeface="Tahoma"/>
                <a:cs typeface="Tahoma"/>
              </a:rPr>
              <a:t>disease</a:t>
            </a:r>
            <a:endParaRPr sz="2800">
              <a:latin typeface="Tahoma"/>
              <a:cs typeface="Tahoma"/>
            </a:endParaRPr>
          </a:p>
          <a:p>
            <a:pPr marL="355600" indent="-342900" algn="l" rtl="0">
              <a:lnSpc>
                <a:spcPct val="100000"/>
              </a:lnSpc>
              <a:spcBef>
                <a:spcPts val="675"/>
              </a:spcBef>
              <a:buClr>
                <a:srgbClr val="3333CC"/>
              </a:buClr>
              <a:buSzPct val="58928"/>
              <a:buFont typeface="Wingdings"/>
              <a:buChar char=""/>
              <a:tabLst>
                <a:tab pos="354965" algn="l"/>
                <a:tab pos="355600" algn="l"/>
              </a:tabLst>
            </a:pPr>
            <a:r>
              <a:rPr sz="2800" spc="-10" dirty="0">
                <a:latin typeface="Tahoma"/>
                <a:cs typeface="Tahoma"/>
              </a:rPr>
              <a:t>Pyelonephritis,PCKD,Wilms</a:t>
            </a:r>
            <a:r>
              <a:rPr sz="2800" spc="50" dirty="0">
                <a:latin typeface="Tahoma"/>
                <a:cs typeface="Tahoma"/>
              </a:rPr>
              <a:t> </a:t>
            </a:r>
            <a:r>
              <a:rPr sz="2800" spc="-5" dirty="0">
                <a:latin typeface="Tahoma"/>
                <a:cs typeface="Tahoma"/>
              </a:rPr>
              <a:t>tumor</a:t>
            </a:r>
            <a:endParaRPr sz="2800">
              <a:latin typeface="Tahoma"/>
              <a:cs typeface="Tahoma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29969" y="944321"/>
            <a:ext cx="5653405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dirty="0"/>
              <a:t>Non </a:t>
            </a:r>
            <a:r>
              <a:rPr sz="4400" spc="-5" dirty="0"/>
              <a:t>glomerular</a:t>
            </a:r>
            <a:r>
              <a:rPr sz="4400" spc="-80" dirty="0"/>
              <a:t> </a:t>
            </a:r>
            <a:r>
              <a:rPr sz="4400" spc="-5" dirty="0"/>
              <a:t>causes</a:t>
            </a:r>
            <a:endParaRPr sz="4400"/>
          </a:p>
        </p:txBody>
      </p:sp>
      <p:sp>
        <p:nvSpPr>
          <p:cNvPr id="3" name="object 3"/>
          <p:cNvSpPr txBox="1"/>
          <p:nvPr/>
        </p:nvSpPr>
        <p:spPr>
          <a:xfrm>
            <a:off x="1261617" y="1964562"/>
            <a:ext cx="7371080" cy="378079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5600" indent="-342900" algn="l" rtl="0">
              <a:lnSpc>
                <a:spcPct val="100000"/>
              </a:lnSpc>
              <a:spcBef>
                <a:spcPts val="95"/>
              </a:spcBef>
              <a:buClr>
                <a:srgbClr val="3333CC"/>
              </a:buClr>
              <a:buSzPct val="58928"/>
              <a:buFont typeface="Wingdings"/>
              <a:buChar char=""/>
              <a:tabLst>
                <a:tab pos="354965" algn="l"/>
                <a:tab pos="355600" algn="l"/>
              </a:tabLst>
            </a:pPr>
            <a:r>
              <a:rPr sz="2800" spc="-5" dirty="0">
                <a:latin typeface="Tahoma"/>
                <a:cs typeface="Tahoma"/>
              </a:rPr>
              <a:t>UTI</a:t>
            </a:r>
            <a:endParaRPr sz="2800">
              <a:latin typeface="Tahoma"/>
              <a:cs typeface="Tahoma"/>
            </a:endParaRPr>
          </a:p>
          <a:p>
            <a:pPr marL="355600" indent="-342900" algn="l" rtl="0">
              <a:lnSpc>
                <a:spcPct val="100000"/>
              </a:lnSpc>
              <a:buClr>
                <a:srgbClr val="3333CC"/>
              </a:buClr>
              <a:buSzPct val="58928"/>
              <a:buFont typeface="Wingdings"/>
              <a:buChar char=""/>
              <a:tabLst>
                <a:tab pos="354965" algn="l"/>
                <a:tab pos="355600" algn="l"/>
              </a:tabLst>
            </a:pPr>
            <a:r>
              <a:rPr sz="2800" spc="-10" dirty="0">
                <a:latin typeface="Tahoma"/>
                <a:cs typeface="Tahoma"/>
              </a:rPr>
              <a:t>Hypercalcuria,renal</a:t>
            </a:r>
            <a:r>
              <a:rPr sz="2800" spc="40" dirty="0">
                <a:latin typeface="Tahoma"/>
                <a:cs typeface="Tahoma"/>
              </a:rPr>
              <a:t> </a:t>
            </a:r>
            <a:r>
              <a:rPr sz="2800" spc="-10" dirty="0">
                <a:latin typeface="Tahoma"/>
                <a:cs typeface="Tahoma"/>
              </a:rPr>
              <a:t>calculi,crystalluria</a:t>
            </a:r>
            <a:endParaRPr sz="2800">
              <a:latin typeface="Tahoma"/>
              <a:cs typeface="Tahoma"/>
            </a:endParaRPr>
          </a:p>
          <a:p>
            <a:pPr marL="355600" indent="-342900" algn="l" rtl="0">
              <a:lnSpc>
                <a:spcPct val="100000"/>
              </a:lnSpc>
              <a:buClr>
                <a:srgbClr val="3333CC"/>
              </a:buClr>
              <a:buSzPct val="58928"/>
              <a:buFont typeface="Wingdings"/>
              <a:buChar char=""/>
              <a:tabLst>
                <a:tab pos="354965" algn="l"/>
                <a:tab pos="355600" algn="l"/>
              </a:tabLst>
            </a:pPr>
            <a:r>
              <a:rPr sz="2800" spc="-30" dirty="0">
                <a:latin typeface="Tahoma"/>
                <a:cs typeface="Tahoma"/>
              </a:rPr>
              <a:t>Trauma,exercise</a:t>
            </a:r>
            <a:endParaRPr sz="2800">
              <a:latin typeface="Tahoma"/>
              <a:cs typeface="Tahoma"/>
            </a:endParaRPr>
          </a:p>
          <a:p>
            <a:pPr marL="355600" indent="-342900" algn="l" rtl="0">
              <a:lnSpc>
                <a:spcPct val="100000"/>
              </a:lnSpc>
              <a:buClr>
                <a:srgbClr val="3333CC"/>
              </a:buClr>
              <a:buSzPct val="58928"/>
              <a:buFont typeface="Wingdings"/>
              <a:buChar char=""/>
              <a:tabLst>
                <a:tab pos="354965" algn="l"/>
                <a:tab pos="355600" algn="l"/>
              </a:tabLst>
            </a:pPr>
            <a:r>
              <a:rPr sz="2800" spc="-5" dirty="0">
                <a:latin typeface="Tahoma"/>
                <a:cs typeface="Tahoma"/>
              </a:rPr>
              <a:t>Coagulpathy as </a:t>
            </a:r>
            <a:r>
              <a:rPr sz="2800" spc="-10" dirty="0">
                <a:latin typeface="Tahoma"/>
                <a:cs typeface="Tahoma"/>
              </a:rPr>
              <a:t>sickle</a:t>
            </a:r>
            <a:r>
              <a:rPr sz="2800" spc="50" dirty="0">
                <a:latin typeface="Tahoma"/>
                <a:cs typeface="Tahoma"/>
              </a:rPr>
              <a:t> </a:t>
            </a:r>
            <a:r>
              <a:rPr sz="2800" dirty="0">
                <a:latin typeface="Tahoma"/>
                <a:cs typeface="Tahoma"/>
              </a:rPr>
              <a:t>cell</a:t>
            </a:r>
            <a:endParaRPr sz="2800">
              <a:latin typeface="Tahoma"/>
              <a:cs typeface="Tahoma"/>
            </a:endParaRPr>
          </a:p>
          <a:p>
            <a:pPr marL="355600" indent="-342900" algn="l" rtl="0">
              <a:lnSpc>
                <a:spcPct val="100000"/>
              </a:lnSpc>
              <a:buClr>
                <a:srgbClr val="3333CC"/>
              </a:buClr>
              <a:buSzPct val="58928"/>
              <a:buFont typeface="Wingdings"/>
              <a:buChar char=""/>
              <a:tabLst>
                <a:tab pos="354965" algn="l"/>
                <a:tab pos="355600" algn="l"/>
              </a:tabLst>
            </a:pPr>
            <a:r>
              <a:rPr sz="2800" spc="-20" dirty="0">
                <a:latin typeface="Tahoma"/>
                <a:cs typeface="Tahoma"/>
              </a:rPr>
              <a:t>Vascular</a:t>
            </a:r>
            <a:r>
              <a:rPr sz="2800" spc="25" dirty="0">
                <a:latin typeface="Tahoma"/>
                <a:cs typeface="Tahoma"/>
              </a:rPr>
              <a:t> </a:t>
            </a:r>
            <a:r>
              <a:rPr sz="2800" spc="-5" dirty="0">
                <a:latin typeface="Tahoma"/>
                <a:cs typeface="Tahoma"/>
              </a:rPr>
              <a:t>malformations</a:t>
            </a:r>
            <a:endParaRPr sz="2800">
              <a:latin typeface="Tahoma"/>
              <a:cs typeface="Tahoma"/>
            </a:endParaRPr>
          </a:p>
          <a:p>
            <a:pPr marL="355600" indent="-342900" algn="l" rtl="0">
              <a:lnSpc>
                <a:spcPct val="100000"/>
              </a:lnSpc>
              <a:buClr>
                <a:srgbClr val="3333CC"/>
              </a:buClr>
              <a:buSzPct val="58928"/>
              <a:buFont typeface="Wingdings"/>
              <a:buChar char=""/>
              <a:tabLst>
                <a:tab pos="354965" algn="l"/>
                <a:tab pos="355600" algn="l"/>
              </a:tabLst>
            </a:pPr>
            <a:r>
              <a:rPr sz="2800" spc="-5" dirty="0">
                <a:latin typeface="Tahoma"/>
                <a:cs typeface="Tahoma"/>
              </a:rPr>
              <a:t>Nut </a:t>
            </a:r>
            <a:r>
              <a:rPr sz="2800" spc="-15" dirty="0">
                <a:latin typeface="Tahoma"/>
                <a:cs typeface="Tahoma"/>
              </a:rPr>
              <a:t>cracker</a:t>
            </a:r>
            <a:r>
              <a:rPr sz="2800" spc="5" dirty="0">
                <a:latin typeface="Tahoma"/>
                <a:cs typeface="Tahoma"/>
              </a:rPr>
              <a:t> </a:t>
            </a:r>
            <a:r>
              <a:rPr sz="2800" spc="-10" dirty="0">
                <a:latin typeface="Tahoma"/>
                <a:cs typeface="Tahoma"/>
              </a:rPr>
              <a:t>syndrome</a:t>
            </a:r>
            <a:endParaRPr sz="2800">
              <a:latin typeface="Tahoma"/>
              <a:cs typeface="Tahoma"/>
            </a:endParaRPr>
          </a:p>
          <a:p>
            <a:pPr marL="355600" indent="-342900" algn="l" rtl="0">
              <a:lnSpc>
                <a:spcPct val="100000"/>
              </a:lnSpc>
              <a:spcBef>
                <a:spcPts val="5"/>
              </a:spcBef>
              <a:buClr>
                <a:srgbClr val="3333CC"/>
              </a:buClr>
              <a:buSzPct val="58928"/>
              <a:buFont typeface="Wingdings"/>
              <a:buChar char=""/>
              <a:tabLst>
                <a:tab pos="354965" algn="l"/>
                <a:tab pos="355600" algn="l"/>
              </a:tabLst>
            </a:pPr>
            <a:r>
              <a:rPr sz="2800" spc="-10" dirty="0">
                <a:latin typeface="Tahoma"/>
                <a:cs typeface="Tahoma"/>
              </a:rPr>
              <a:t>Menarche</a:t>
            </a:r>
            <a:endParaRPr sz="2800">
              <a:latin typeface="Tahoma"/>
              <a:cs typeface="Tahoma"/>
            </a:endParaRPr>
          </a:p>
          <a:p>
            <a:pPr marL="355600" marR="5080" indent="-342900" algn="l" rtl="0">
              <a:lnSpc>
                <a:spcPct val="80000"/>
              </a:lnSpc>
              <a:spcBef>
                <a:spcPts val="670"/>
              </a:spcBef>
              <a:buClr>
                <a:srgbClr val="3333CC"/>
              </a:buClr>
              <a:buSzPct val="58928"/>
              <a:buFont typeface="Wingdings"/>
              <a:buChar char=""/>
              <a:tabLst>
                <a:tab pos="354965" algn="l"/>
                <a:tab pos="355600" algn="l"/>
              </a:tabLst>
            </a:pPr>
            <a:r>
              <a:rPr sz="2800" spc="-5" dirty="0">
                <a:latin typeface="Tahoma"/>
                <a:cs typeface="Tahoma"/>
              </a:rPr>
              <a:t>Malignancy as nephroblastoma of the </a:t>
            </a:r>
            <a:r>
              <a:rPr sz="2800" spc="-10" dirty="0">
                <a:latin typeface="Tahoma"/>
                <a:cs typeface="Tahoma"/>
              </a:rPr>
              <a:t>kidney  </a:t>
            </a:r>
            <a:r>
              <a:rPr sz="2800" spc="-5" dirty="0">
                <a:latin typeface="Tahoma"/>
                <a:cs typeface="Tahoma"/>
              </a:rPr>
              <a:t>or bladder</a:t>
            </a:r>
            <a:r>
              <a:rPr sz="2800" spc="25" dirty="0">
                <a:latin typeface="Tahoma"/>
                <a:cs typeface="Tahoma"/>
              </a:rPr>
              <a:t> </a:t>
            </a:r>
            <a:r>
              <a:rPr sz="2800" spc="-5" dirty="0">
                <a:latin typeface="Tahoma"/>
                <a:cs typeface="Tahoma"/>
              </a:rPr>
              <a:t>tumors</a:t>
            </a:r>
            <a:endParaRPr sz="2800">
              <a:latin typeface="Tahoma"/>
              <a:cs typeface="Tahoma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261617" y="2283307"/>
            <a:ext cx="6602730" cy="2983509"/>
          </a:xfrm>
          <a:prstGeom prst="rect">
            <a:avLst/>
          </a:prstGeom>
        </p:spPr>
        <p:txBody>
          <a:bodyPr vert="horz" wrap="square" lIns="0" tIns="109855" rIns="0" bIns="0" rtlCol="0">
            <a:spAutoFit/>
          </a:bodyPr>
          <a:lstStyle/>
          <a:p>
            <a:pPr marL="355600" indent="-342900" algn="l" rtl="0">
              <a:lnSpc>
                <a:spcPct val="100000"/>
              </a:lnSpc>
              <a:spcBef>
                <a:spcPts val="865"/>
              </a:spcBef>
              <a:buClr>
                <a:srgbClr val="3333CC"/>
              </a:buClr>
              <a:buSzPct val="59375"/>
              <a:buFont typeface="Wingdings"/>
              <a:buChar char=""/>
              <a:tabLst>
                <a:tab pos="354965" algn="l"/>
                <a:tab pos="355600" algn="l"/>
              </a:tabLst>
            </a:pPr>
            <a:r>
              <a:rPr sz="3200" spc="-10" dirty="0">
                <a:latin typeface="Tahoma"/>
                <a:cs typeface="Tahoma"/>
              </a:rPr>
              <a:t>Persistent </a:t>
            </a:r>
            <a:r>
              <a:rPr sz="3200" dirty="0">
                <a:latin typeface="Tahoma"/>
                <a:cs typeface="Tahoma"/>
              </a:rPr>
              <a:t>MA </a:t>
            </a:r>
            <a:r>
              <a:rPr sz="3200" spc="-5" dirty="0">
                <a:latin typeface="Tahoma"/>
                <a:cs typeface="Tahoma"/>
              </a:rPr>
              <a:t>without proteinuria</a:t>
            </a:r>
            <a:r>
              <a:rPr sz="3200" spc="-20" dirty="0">
                <a:latin typeface="Tahoma"/>
                <a:cs typeface="Tahoma"/>
              </a:rPr>
              <a:t> </a:t>
            </a:r>
            <a:r>
              <a:rPr sz="3200" spc="-5" dirty="0">
                <a:latin typeface="Tahoma"/>
                <a:cs typeface="Tahoma"/>
              </a:rPr>
              <a:t>:</a:t>
            </a:r>
            <a:endParaRPr sz="3200">
              <a:latin typeface="Tahoma"/>
              <a:cs typeface="Tahoma"/>
            </a:endParaRPr>
          </a:p>
          <a:p>
            <a:pPr marL="355600" indent="-342900" algn="l" rtl="0">
              <a:lnSpc>
                <a:spcPct val="100000"/>
              </a:lnSpc>
              <a:spcBef>
                <a:spcPts val="770"/>
              </a:spcBef>
              <a:buClr>
                <a:srgbClr val="3333CC"/>
              </a:buClr>
              <a:buSzPct val="59375"/>
              <a:buFont typeface="Wingdings"/>
              <a:buChar char=""/>
              <a:tabLst>
                <a:tab pos="354965" algn="l"/>
                <a:tab pos="355600" algn="l"/>
              </a:tabLst>
            </a:pPr>
            <a:r>
              <a:rPr sz="3200" spc="-5" dirty="0">
                <a:latin typeface="Tahoma"/>
                <a:cs typeface="Tahoma"/>
              </a:rPr>
              <a:t>1.Beningn familial</a:t>
            </a:r>
            <a:r>
              <a:rPr sz="3200" spc="10" dirty="0">
                <a:latin typeface="Tahoma"/>
                <a:cs typeface="Tahoma"/>
              </a:rPr>
              <a:t> </a:t>
            </a:r>
            <a:r>
              <a:rPr sz="3200" dirty="0">
                <a:latin typeface="Tahoma"/>
                <a:cs typeface="Tahoma"/>
              </a:rPr>
              <a:t>hematuria</a:t>
            </a:r>
            <a:endParaRPr sz="3200">
              <a:latin typeface="Tahoma"/>
              <a:cs typeface="Tahoma"/>
            </a:endParaRPr>
          </a:p>
          <a:p>
            <a:pPr marL="355600" indent="-342900" algn="l" rtl="0">
              <a:lnSpc>
                <a:spcPct val="100000"/>
              </a:lnSpc>
              <a:spcBef>
                <a:spcPts val="765"/>
              </a:spcBef>
              <a:buClr>
                <a:srgbClr val="3333CC"/>
              </a:buClr>
              <a:buSzPct val="59375"/>
              <a:buFont typeface="Wingdings"/>
              <a:buChar char=""/>
              <a:tabLst>
                <a:tab pos="354965" algn="l"/>
                <a:tab pos="355600" algn="l"/>
              </a:tabLst>
            </a:pPr>
            <a:r>
              <a:rPr sz="3200" dirty="0">
                <a:latin typeface="Tahoma"/>
                <a:cs typeface="Tahoma"/>
              </a:rPr>
              <a:t>2.idiopathic</a:t>
            </a:r>
            <a:r>
              <a:rPr sz="3200" spc="-15" dirty="0">
                <a:latin typeface="Tahoma"/>
                <a:cs typeface="Tahoma"/>
              </a:rPr>
              <a:t> </a:t>
            </a:r>
            <a:r>
              <a:rPr sz="3200" spc="-5" dirty="0">
                <a:latin typeface="Tahoma"/>
                <a:cs typeface="Tahoma"/>
              </a:rPr>
              <a:t>hypercalcuria</a:t>
            </a:r>
            <a:endParaRPr sz="3200">
              <a:latin typeface="Tahoma"/>
              <a:cs typeface="Tahoma"/>
            </a:endParaRPr>
          </a:p>
          <a:p>
            <a:pPr marL="355600" indent="-342900" algn="l" rtl="0">
              <a:lnSpc>
                <a:spcPct val="100000"/>
              </a:lnSpc>
              <a:spcBef>
                <a:spcPts val="775"/>
              </a:spcBef>
              <a:buClr>
                <a:srgbClr val="3333CC"/>
              </a:buClr>
              <a:buSzPct val="59375"/>
              <a:buFont typeface="Wingdings"/>
              <a:buChar char=""/>
              <a:tabLst>
                <a:tab pos="354965" algn="l"/>
                <a:tab pos="355600" algn="l"/>
              </a:tabLst>
            </a:pPr>
            <a:r>
              <a:rPr sz="3200" spc="-5" dirty="0">
                <a:latin typeface="Tahoma"/>
                <a:cs typeface="Tahoma"/>
              </a:rPr>
              <a:t>3.IgA</a:t>
            </a:r>
            <a:r>
              <a:rPr sz="3200" dirty="0">
                <a:latin typeface="Tahoma"/>
                <a:cs typeface="Tahoma"/>
              </a:rPr>
              <a:t> </a:t>
            </a:r>
            <a:r>
              <a:rPr sz="3200" spc="-5" dirty="0">
                <a:latin typeface="Tahoma"/>
                <a:cs typeface="Tahoma"/>
              </a:rPr>
              <a:t>nephropathy</a:t>
            </a:r>
            <a:endParaRPr sz="3200">
              <a:latin typeface="Tahoma"/>
              <a:cs typeface="Tahoma"/>
            </a:endParaRPr>
          </a:p>
          <a:p>
            <a:pPr marL="355600" indent="-342900" algn="l" rtl="0">
              <a:lnSpc>
                <a:spcPct val="100000"/>
              </a:lnSpc>
              <a:spcBef>
                <a:spcPts val="765"/>
              </a:spcBef>
              <a:buClr>
                <a:srgbClr val="3333CC"/>
              </a:buClr>
              <a:buSzPct val="59375"/>
              <a:buFont typeface="Wingdings"/>
              <a:buChar char=""/>
              <a:tabLst>
                <a:tab pos="354965" algn="l"/>
                <a:tab pos="355600" algn="l"/>
              </a:tabLst>
            </a:pPr>
            <a:r>
              <a:rPr sz="3200" spc="-5" dirty="0">
                <a:latin typeface="Tahoma"/>
                <a:cs typeface="Tahoma"/>
              </a:rPr>
              <a:t>4.Alport</a:t>
            </a:r>
            <a:r>
              <a:rPr sz="3200" dirty="0">
                <a:latin typeface="Tahoma"/>
                <a:cs typeface="Tahoma"/>
              </a:rPr>
              <a:t> </a:t>
            </a:r>
            <a:r>
              <a:rPr sz="3200" spc="-5" dirty="0">
                <a:latin typeface="Tahoma"/>
                <a:cs typeface="Tahoma"/>
              </a:rPr>
              <a:t>syndrome</a:t>
            </a:r>
            <a:endParaRPr sz="3200">
              <a:latin typeface="Tahoma"/>
              <a:cs typeface="Tahoma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29969" y="397510"/>
            <a:ext cx="3757929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5" dirty="0"/>
              <a:t>Alport</a:t>
            </a:r>
            <a:r>
              <a:rPr spc="-60" dirty="0"/>
              <a:t> </a:t>
            </a:r>
            <a:r>
              <a:rPr spc="-15" dirty="0"/>
              <a:t>Syndrome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74065" y="1834133"/>
            <a:ext cx="7103109" cy="442087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5600" indent="-342900" algn="l" rtl="0">
              <a:lnSpc>
                <a:spcPct val="100000"/>
              </a:lnSpc>
              <a:spcBef>
                <a:spcPts val="95"/>
              </a:spcBef>
              <a:buClr>
                <a:srgbClr val="3333CC"/>
              </a:buClr>
              <a:buSzPct val="58928"/>
              <a:buFont typeface="Wingdings"/>
              <a:buChar char=""/>
              <a:tabLst>
                <a:tab pos="354965" algn="l"/>
                <a:tab pos="355600" algn="l"/>
              </a:tabLst>
            </a:pPr>
            <a:r>
              <a:rPr sz="2800" spc="-5" dirty="0">
                <a:latin typeface="Tahoma"/>
                <a:cs typeface="Tahoma"/>
              </a:rPr>
              <a:t>80% XL,20%</a:t>
            </a:r>
            <a:r>
              <a:rPr sz="2800" dirty="0">
                <a:latin typeface="Tahoma"/>
                <a:cs typeface="Tahoma"/>
              </a:rPr>
              <a:t> </a:t>
            </a:r>
            <a:r>
              <a:rPr sz="2800" spc="-5" dirty="0">
                <a:latin typeface="Tahoma"/>
                <a:cs typeface="Tahoma"/>
              </a:rPr>
              <a:t>AR</a:t>
            </a:r>
            <a:endParaRPr sz="2800">
              <a:latin typeface="Tahoma"/>
              <a:cs typeface="Tahoma"/>
            </a:endParaRPr>
          </a:p>
          <a:p>
            <a:pPr algn="l" rtl="0">
              <a:lnSpc>
                <a:spcPct val="100000"/>
              </a:lnSpc>
              <a:spcBef>
                <a:spcPts val="10"/>
              </a:spcBef>
              <a:buClr>
                <a:srgbClr val="3333CC"/>
              </a:buClr>
              <a:buFont typeface="Wingdings"/>
              <a:buChar char=""/>
            </a:pPr>
            <a:endParaRPr sz="3650">
              <a:latin typeface="Tahoma"/>
              <a:cs typeface="Tahoma"/>
            </a:endParaRPr>
          </a:p>
          <a:p>
            <a:pPr marL="355600" marR="5080" indent="-342900" algn="l" rtl="0">
              <a:lnSpc>
                <a:spcPts val="3020"/>
              </a:lnSpc>
              <a:buClr>
                <a:srgbClr val="3333CC"/>
              </a:buClr>
              <a:buSzPct val="58928"/>
              <a:buFont typeface="Wingdings"/>
              <a:buChar char=""/>
              <a:tabLst>
                <a:tab pos="354965" algn="l"/>
                <a:tab pos="355600" algn="l"/>
              </a:tabLst>
            </a:pPr>
            <a:r>
              <a:rPr sz="2800" spc="-15" dirty="0">
                <a:latin typeface="Tahoma"/>
                <a:cs typeface="Tahoma"/>
              </a:rPr>
              <a:t>Renal </a:t>
            </a:r>
            <a:r>
              <a:rPr sz="2800" spc="-10" dirty="0">
                <a:latin typeface="Tahoma"/>
                <a:cs typeface="Tahoma"/>
              </a:rPr>
              <a:t>failure,sensorineural </a:t>
            </a:r>
            <a:r>
              <a:rPr sz="2800" spc="-5" dirty="0">
                <a:latin typeface="Tahoma"/>
                <a:cs typeface="Tahoma"/>
              </a:rPr>
              <a:t>deafness higher  frequencies,ocular </a:t>
            </a:r>
            <a:r>
              <a:rPr sz="2800" spc="-10" dirty="0">
                <a:latin typeface="Tahoma"/>
                <a:cs typeface="Tahoma"/>
              </a:rPr>
              <a:t>changes(anterior  </a:t>
            </a:r>
            <a:r>
              <a:rPr sz="2800" spc="-5" dirty="0">
                <a:latin typeface="Tahoma"/>
                <a:cs typeface="Tahoma"/>
              </a:rPr>
              <a:t>lenticonus,retinal</a:t>
            </a:r>
            <a:r>
              <a:rPr sz="2800" spc="5" dirty="0">
                <a:latin typeface="Tahoma"/>
                <a:cs typeface="Tahoma"/>
              </a:rPr>
              <a:t> </a:t>
            </a:r>
            <a:r>
              <a:rPr sz="2800" spc="-5" dirty="0">
                <a:latin typeface="Tahoma"/>
                <a:cs typeface="Tahoma"/>
              </a:rPr>
              <a:t>changes</a:t>
            </a:r>
            <a:endParaRPr sz="2800">
              <a:latin typeface="Tahoma"/>
              <a:cs typeface="Tahoma"/>
            </a:endParaRPr>
          </a:p>
          <a:p>
            <a:pPr algn="l" rtl="0">
              <a:lnSpc>
                <a:spcPct val="100000"/>
              </a:lnSpc>
              <a:spcBef>
                <a:spcPts val="40"/>
              </a:spcBef>
              <a:buClr>
                <a:srgbClr val="3333CC"/>
              </a:buClr>
              <a:buFont typeface="Wingdings"/>
              <a:buChar char=""/>
            </a:pPr>
            <a:endParaRPr sz="3600">
              <a:latin typeface="Tahoma"/>
              <a:cs typeface="Tahoma"/>
            </a:endParaRPr>
          </a:p>
          <a:p>
            <a:pPr marL="355600" marR="299720" indent="-342900" algn="l" rtl="0">
              <a:lnSpc>
                <a:spcPts val="3020"/>
              </a:lnSpc>
              <a:buClr>
                <a:srgbClr val="3333CC"/>
              </a:buClr>
              <a:buSzPct val="58928"/>
              <a:buFont typeface="Wingdings"/>
              <a:buChar char=""/>
              <a:tabLst>
                <a:tab pos="354965" algn="l"/>
                <a:tab pos="355600" algn="l"/>
                <a:tab pos="3875404" algn="l"/>
              </a:tabLst>
            </a:pPr>
            <a:r>
              <a:rPr sz="2800" spc="-5" dirty="0">
                <a:latin typeface="Tahoma"/>
                <a:cs typeface="Tahoma"/>
              </a:rPr>
              <a:t>Present as</a:t>
            </a:r>
            <a:r>
              <a:rPr sz="2800" spc="35" dirty="0">
                <a:latin typeface="Tahoma"/>
                <a:cs typeface="Tahoma"/>
              </a:rPr>
              <a:t> </a:t>
            </a:r>
            <a:r>
              <a:rPr sz="2800" spc="-5" dirty="0">
                <a:latin typeface="Tahoma"/>
                <a:cs typeface="Tahoma"/>
              </a:rPr>
              <a:t>micro</a:t>
            </a:r>
            <a:r>
              <a:rPr sz="2800" dirty="0">
                <a:latin typeface="Tahoma"/>
                <a:cs typeface="Tahoma"/>
              </a:rPr>
              <a:t> </a:t>
            </a:r>
            <a:r>
              <a:rPr sz="2800" spc="-5" dirty="0">
                <a:latin typeface="Tahoma"/>
                <a:cs typeface="Tahoma"/>
              </a:rPr>
              <a:t>and	</a:t>
            </a:r>
            <a:r>
              <a:rPr sz="2800" spc="-15" dirty="0">
                <a:latin typeface="Tahoma"/>
                <a:cs typeface="Tahoma"/>
              </a:rPr>
              <a:t>rarely </a:t>
            </a:r>
            <a:r>
              <a:rPr sz="2800" spc="-5" dirty="0">
                <a:latin typeface="Tahoma"/>
                <a:cs typeface="Tahoma"/>
              </a:rPr>
              <a:t>macroscopic  hematauria </a:t>
            </a:r>
            <a:r>
              <a:rPr sz="2800" spc="-10" dirty="0">
                <a:latin typeface="Tahoma"/>
                <a:cs typeface="Tahoma"/>
              </a:rPr>
              <a:t>with</a:t>
            </a:r>
            <a:r>
              <a:rPr sz="2800" spc="35" dirty="0">
                <a:latin typeface="Tahoma"/>
                <a:cs typeface="Tahoma"/>
              </a:rPr>
              <a:t> </a:t>
            </a:r>
            <a:r>
              <a:rPr sz="2800" spc="-25" dirty="0">
                <a:latin typeface="Tahoma"/>
                <a:cs typeface="Tahoma"/>
              </a:rPr>
              <a:t>URTI</a:t>
            </a:r>
            <a:endParaRPr sz="2800">
              <a:latin typeface="Tahoma"/>
              <a:cs typeface="Tahoma"/>
            </a:endParaRPr>
          </a:p>
          <a:p>
            <a:pPr algn="l" rtl="0">
              <a:lnSpc>
                <a:spcPct val="100000"/>
              </a:lnSpc>
              <a:spcBef>
                <a:spcPts val="10"/>
              </a:spcBef>
              <a:buClr>
                <a:srgbClr val="3333CC"/>
              </a:buClr>
              <a:buFont typeface="Wingdings"/>
              <a:buChar char=""/>
            </a:pPr>
            <a:endParaRPr sz="3300">
              <a:latin typeface="Tahoma"/>
              <a:cs typeface="Tahoma"/>
            </a:endParaRPr>
          </a:p>
          <a:p>
            <a:pPr marL="355600" indent="-342900" algn="l" rtl="0">
              <a:lnSpc>
                <a:spcPct val="100000"/>
              </a:lnSpc>
              <a:buClr>
                <a:srgbClr val="3333CC"/>
              </a:buClr>
              <a:buSzPct val="58928"/>
              <a:buFont typeface="Wingdings"/>
              <a:buChar char=""/>
              <a:tabLst>
                <a:tab pos="354965" algn="l"/>
                <a:tab pos="355600" algn="l"/>
              </a:tabLst>
            </a:pPr>
            <a:r>
              <a:rPr sz="2800" spc="-10" dirty="0">
                <a:latin typeface="Tahoma"/>
                <a:cs typeface="Tahoma"/>
              </a:rPr>
              <a:t>Proteinura,HTN </a:t>
            </a:r>
            <a:r>
              <a:rPr sz="2800" spc="-5" dirty="0">
                <a:latin typeface="Tahoma"/>
                <a:cs typeface="Tahoma"/>
              </a:rPr>
              <a:t>later</a:t>
            </a:r>
            <a:r>
              <a:rPr sz="2800" spc="60" dirty="0">
                <a:latin typeface="Tahoma"/>
                <a:cs typeface="Tahoma"/>
              </a:rPr>
              <a:t> </a:t>
            </a:r>
            <a:r>
              <a:rPr sz="2800" spc="-5" dirty="0">
                <a:latin typeface="Tahoma"/>
                <a:cs typeface="Tahoma"/>
              </a:rPr>
              <a:t>age</a:t>
            </a:r>
            <a:endParaRPr sz="2800">
              <a:latin typeface="Tahoma"/>
              <a:cs typeface="Tahoma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79119" y="2049906"/>
            <a:ext cx="7105015" cy="395160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5600" marR="5080" indent="-343535" algn="l" rtl="0">
              <a:lnSpc>
                <a:spcPct val="100000"/>
              </a:lnSpc>
              <a:spcBef>
                <a:spcPts val="95"/>
              </a:spcBef>
              <a:buClr>
                <a:srgbClr val="3333CC"/>
              </a:buClr>
              <a:buSzPct val="58928"/>
              <a:buFont typeface="Wingdings"/>
              <a:buChar char=""/>
              <a:tabLst>
                <a:tab pos="354965" algn="l"/>
                <a:tab pos="356235" algn="l"/>
              </a:tabLst>
            </a:pPr>
            <a:r>
              <a:rPr sz="2800" spc="-10" dirty="0">
                <a:latin typeface="Tahoma"/>
                <a:cs typeface="Tahoma"/>
              </a:rPr>
              <a:t>Diagnosis </a:t>
            </a:r>
            <a:r>
              <a:rPr sz="2800" spc="-5" dirty="0">
                <a:latin typeface="Tahoma"/>
                <a:cs typeface="Tahoma"/>
              </a:rPr>
              <a:t>by </a:t>
            </a:r>
            <a:r>
              <a:rPr sz="2800" spc="-10" dirty="0">
                <a:latin typeface="Tahoma"/>
                <a:cs typeface="Tahoma"/>
              </a:rPr>
              <a:t>EM:Thinning </a:t>
            </a:r>
            <a:r>
              <a:rPr sz="2800" spc="-5" dirty="0">
                <a:latin typeface="Tahoma"/>
                <a:cs typeface="Tahoma"/>
              </a:rPr>
              <a:t>of GBM,split and  duplicated lamina densa,basket</a:t>
            </a:r>
            <a:r>
              <a:rPr sz="2800" spc="65" dirty="0">
                <a:latin typeface="Tahoma"/>
                <a:cs typeface="Tahoma"/>
              </a:rPr>
              <a:t> </a:t>
            </a:r>
            <a:r>
              <a:rPr sz="2800" spc="-15" dirty="0">
                <a:latin typeface="Tahoma"/>
                <a:cs typeface="Tahoma"/>
              </a:rPr>
              <a:t>weave</a:t>
            </a:r>
            <a:endParaRPr sz="2800">
              <a:latin typeface="Tahoma"/>
              <a:cs typeface="Tahoma"/>
            </a:endParaRPr>
          </a:p>
          <a:p>
            <a:pPr algn="l" rtl="0">
              <a:lnSpc>
                <a:spcPct val="100000"/>
              </a:lnSpc>
              <a:spcBef>
                <a:spcPts val="55"/>
              </a:spcBef>
              <a:buClr>
                <a:srgbClr val="3333CC"/>
              </a:buClr>
              <a:buFont typeface="Wingdings"/>
              <a:buChar char=""/>
            </a:pPr>
            <a:endParaRPr sz="3850">
              <a:latin typeface="Tahoma"/>
              <a:cs typeface="Tahoma"/>
            </a:endParaRPr>
          </a:p>
          <a:p>
            <a:pPr marL="355600" indent="-343535" algn="l" rtl="0">
              <a:lnSpc>
                <a:spcPct val="100000"/>
              </a:lnSpc>
              <a:spcBef>
                <a:spcPts val="5"/>
              </a:spcBef>
              <a:buClr>
                <a:srgbClr val="3333CC"/>
              </a:buClr>
              <a:buSzPct val="58928"/>
              <a:buFont typeface="Wingdings"/>
              <a:buChar char=""/>
              <a:tabLst>
                <a:tab pos="354965" algn="l"/>
                <a:tab pos="356235" algn="l"/>
              </a:tabLst>
            </a:pPr>
            <a:r>
              <a:rPr sz="2800" spc="-5" dirty="0">
                <a:latin typeface="Tahoma"/>
                <a:cs typeface="Tahoma"/>
              </a:rPr>
              <a:t>Males progress to </a:t>
            </a:r>
            <a:r>
              <a:rPr sz="2800" spc="-10" dirty="0">
                <a:latin typeface="Tahoma"/>
                <a:cs typeface="Tahoma"/>
              </a:rPr>
              <a:t>ESRD,deafness </a:t>
            </a:r>
            <a:r>
              <a:rPr sz="2800" spc="-5" dirty="0">
                <a:latin typeface="Tahoma"/>
                <a:cs typeface="Tahoma"/>
              </a:rPr>
              <a:t>by</a:t>
            </a:r>
            <a:r>
              <a:rPr sz="2800" spc="65" dirty="0">
                <a:latin typeface="Tahoma"/>
                <a:cs typeface="Tahoma"/>
              </a:rPr>
              <a:t> </a:t>
            </a:r>
            <a:r>
              <a:rPr sz="2800" spc="-10" dirty="0">
                <a:latin typeface="Tahoma"/>
                <a:cs typeface="Tahoma"/>
              </a:rPr>
              <a:t>30y</a:t>
            </a:r>
            <a:endParaRPr sz="2800">
              <a:latin typeface="Tahoma"/>
              <a:cs typeface="Tahoma"/>
            </a:endParaRPr>
          </a:p>
          <a:p>
            <a:pPr algn="l" rtl="0">
              <a:lnSpc>
                <a:spcPct val="100000"/>
              </a:lnSpc>
              <a:spcBef>
                <a:spcPts val="55"/>
              </a:spcBef>
              <a:buClr>
                <a:srgbClr val="3333CC"/>
              </a:buClr>
              <a:buFont typeface="Wingdings"/>
              <a:buChar char=""/>
            </a:pPr>
            <a:endParaRPr sz="3850">
              <a:latin typeface="Tahoma"/>
              <a:cs typeface="Tahoma"/>
            </a:endParaRPr>
          </a:p>
          <a:p>
            <a:pPr marL="355600" indent="-343535" algn="l" rtl="0">
              <a:lnSpc>
                <a:spcPct val="100000"/>
              </a:lnSpc>
              <a:spcBef>
                <a:spcPts val="5"/>
              </a:spcBef>
              <a:buClr>
                <a:srgbClr val="3333CC"/>
              </a:buClr>
              <a:buSzPct val="58928"/>
              <a:buFont typeface="Wingdings"/>
              <a:buChar char=""/>
              <a:tabLst>
                <a:tab pos="354965" algn="l"/>
                <a:tab pos="356235" algn="l"/>
                <a:tab pos="1338580" algn="l"/>
              </a:tabLst>
            </a:pPr>
            <a:r>
              <a:rPr sz="2800" spc="-5" dirty="0">
                <a:latin typeface="Tahoma"/>
                <a:cs typeface="Tahoma"/>
              </a:rPr>
              <a:t>ACEI	</a:t>
            </a:r>
            <a:r>
              <a:rPr sz="2800" spc="-15" dirty="0">
                <a:latin typeface="Tahoma"/>
                <a:cs typeface="Tahoma"/>
              </a:rPr>
              <a:t>may </a:t>
            </a:r>
            <a:r>
              <a:rPr sz="2800" spc="-10" dirty="0">
                <a:latin typeface="Tahoma"/>
                <a:cs typeface="Tahoma"/>
              </a:rPr>
              <a:t>delay </a:t>
            </a:r>
            <a:r>
              <a:rPr sz="2800" spc="-5" dirty="0">
                <a:latin typeface="Tahoma"/>
                <a:cs typeface="Tahoma"/>
              </a:rPr>
              <a:t>progression to</a:t>
            </a:r>
            <a:r>
              <a:rPr sz="2800" spc="70" dirty="0">
                <a:latin typeface="Tahoma"/>
                <a:cs typeface="Tahoma"/>
              </a:rPr>
              <a:t> </a:t>
            </a:r>
            <a:r>
              <a:rPr sz="2800" spc="-5" dirty="0">
                <a:latin typeface="Tahoma"/>
                <a:cs typeface="Tahoma"/>
              </a:rPr>
              <a:t>ESRD</a:t>
            </a:r>
            <a:endParaRPr sz="2800">
              <a:latin typeface="Tahoma"/>
              <a:cs typeface="Tahoma"/>
            </a:endParaRPr>
          </a:p>
          <a:p>
            <a:pPr algn="l" rtl="0">
              <a:lnSpc>
                <a:spcPct val="100000"/>
              </a:lnSpc>
              <a:spcBef>
                <a:spcPts val="55"/>
              </a:spcBef>
              <a:buClr>
                <a:srgbClr val="3333CC"/>
              </a:buClr>
              <a:buFont typeface="Wingdings"/>
              <a:buChar char=""/>
            </a:pPr>
            <a:endParaRPr sz="3850">
              <a:latin typeface="Tahoma"/>
              <a:cs typeface="Tahoma"/>
            </a:endParaRPr>
          </a:p>
          <a:p>
            <a:pPr marL="355600" indent="-343535" algn="l" rtl="0">
              <a:lnSpc>
                <a:spcPct val="100000"/>
              </a:lnSpc>
              <a:buClr>
                <a:srgbClr val="3333CC"/>
              </a:buClr>
              <a:buSzPct val="58928"/>
              <a:buFont typeface="Wingdings"/>
              <a:buChar char=""/>
              <a:tabLst>
                <a:tab pos="354965" algn="l"/>
                <a:tab pos="356235" algn="l"/>
              </a:tabLst>
            </a:pPr>
            <a:r>
              <a:rPr sz="2800" spc="-5" dirty="0">
                <a:latin typeface="Tahoma"/>
                <a:cs typeface="Tahoma"/>
              </a:rPr>
              <a:t>Deficiency </a:t>
            </a:r>
            <a:r>
              <a:rPr sz="2800" dirty="0">
                <a:latin typeface="Tahoma"/>
                <a:cs typeface="Tahoma"/>
              </a:rPr>
              <a:t>of </a:t>
            </a:r>
            <a:r>
              <a:rPr sz="2800" spc="-630" dirty="0">
                <a:latin typeface="Tahoma"/>
                <a:cs typeface="Tahoma"/>
              </a:rPr>
              <a:t>α5 </a:t>
            </a:r>
            <a:r>
              <a:rPr sz="2800" dirty="0">
                <a:latin typeface="Tahoma"/>
                <a:cs typeface="Tahoma"/>
              </a:rPr>
              <a:t>of </a:t>
            </a:r>
            <a:r>
              <a:rPr sz="2800" spc="-10" dirty="0">
                <a:latin typeface="Tahoma"/>
                <a:cs typeface="Tahoma"/>
              </a:rPr>
              <a:t>type </a:t>
            </a:r>
            <a:r>
              <a:rPr sz="2800" spc="-5" dirty="0">
                <a:latin typeface="Tahoma"/>
                <a:cs typeface="Tahoma"/>
              </a:rPr>
              <a:t>4</a:t>
            </a:r>
            <a:r>
              <a:rPr sz="2800" spc="-100" dirty="0">
                <a:latin typeface="Tahoma"/>
                <a:cs typeface="Tahoma"/>
              </a:rPr>
              <a:t> </a:t>
            </a:r>
            <a:r>
              <a:rPr sz="2800" spc="-5" dirty="0">
                <a:latin typeface="Tahoma"/>
                <a:cs typeface="Tahoma"/>
              </a:rPr>
              <a:t>collagen</a:t>
            </a:r>
            <a:endParaRPr sz="2800">
              <a:latin typeface="Tahoma"/>
              <a:cs typeface="Tahoma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29969" y="238760"/>
            <a:ext cx="4375150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5" dirty="0"/>
              <a:t>Causes of </a:t>
            </a:r>
            <a:r>
              <a:rPr spc="-15" dirty="0"/>
              <a:t>red</a:t>
            </a:r>
            <a:r>
              <a:rPr spc="-35" dirty="0"/>
              <a:t> </a:t>
            </a:r>
            <a:r>
              <a:rPr spc="-5" dirty="0"/>
              <a:t>urine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834644" y="1114805"/>
            <a:ext cx="7790815" cy="5200783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5600" indent="-342900" algn="l" rtl="0">
              <a:lnSpc>
                <a:spcPct val="100000"/>
              </a:lnSpc>
              <a:spcBef>
                <a:spcPts val="95"/>
              </a:spcBef>
              <a:buClr>
                <a:srgbClr val="3333CC"/>
              </a:buClr>
              <a:buSzPct val="58928"/>
              <a:buFont typeface="Wingdings"/>
              <a:buChar char=""/>
              <a:tabLst>
                <a:tab pos="354965" algn="l"/>
                <a:tab pos="355600" algn="l"/>
              </a:tabLst>
            </a:pPr>
            <a:r>
              <a:rPr sz="2800" spc="-5" dirty="0">
                <a:latin typeface="Tahoma"/>
                <a:cs typeface="Tahoma"/>
              </a:rPr>
              <a:t>Hemoglobinuria : G6PD</a:t>
            </a:r>
            <a:r>
              <a:rPr sz="2800" spc="35" dirty="0">
                <a:latin typeface="Tahoma"/>
                <a:cs typeface="Tahoma"/>
              </a:rPr>
              <a:t> </a:t>
            </a:r>
            <a:r>
              <a:rPr sz="2800" spc="-5" dirty="0">
                <a:latin typeface="Tahoma"/>
                <a:cs typeface="Tahoma"/>
              </a:rPr>
              <a:t>deficiency</a:t>
            </a:r>
            <a:endParaRPr sz="2800">
              <a:latin typeface="Tahoma"/>
              <a:cs typeface="Tahoma"/>
            </a:endParaRPr>
          </a:p>
          <a:p>
            <a:pPr algn="l" rtl="0">
              <a:lnSpc>
                <a:spcPct val="100000"/>
              </a:lnSpc>
              <a:spcBef>
                <a:spcPts val="50"/>
              </a:spcBef>
              <a:buClr>
                <a:srgbClr val="3333CC"/>
              </a:buClr>
              <a:buFont typeface="Wingdings"/>
              <a:buChar char=""/>
            </a:pPr>
            <a:endParaRPr sz="3300">
              <a:latin typeface="Tahoma"/>
              <a:cs typeface="Tahoma"/>
            </a:endParaRPr>
          </a:p>
          <a:p>
            <a:pPr marL="355600" indent="-342900" algn="l" rtl="0">
              <a:lnSpc>
                <a:spcPct val="100000"/>
              </a:lnSpc>
              <a:buClr>
                <a:srgbClr val="3333CC"/>
              </a:buClr>
              <a:buSzPct val="58928"/>
              <a:buFont typeface="Wingdings"/>
              <a:buChar char=""/>
              <a:tabLst>
                <a:tab pos="354965" algn="l"/>
                <a:tab pos="355600" algn="l"/>
              </a:tabLst>
            </a:pPr>
            <a:r>
              <a:rPr sz="2800" spc="-5" dirty="0">
                <a:latin typeface="Tahoma"/>
                <a:cs typeface="Tahoma"/>
              </a:rPr>
              <a:t>Myoglobinuria</a:t>
            </a:r>
            <a:r>
              <a:rPr sz="2800" spc="65" dirty="0">
                <a:latin typeface="Tahoma"/>
                <a:cs typeface="Tahoma"/>
              </a:rPr>
              <a:t> </a:t>
            </a:r>
            <a:r>
              <a:rPr sz="2800" spc="-10" dirty="0">
                <a:latin typeface="Tahoma"/>
                <a:cs typeface="Tahoma"/>
              </a:rPr>
              <a:t>:trauma,seizures,rhabdomyolysis</a:t>
            </a:r>
            <a:endParaRPr sz="2800">
              <a:latin typeface="Tahoma"/>
              <a:cs typeface="Tahoma"/>
            </a:endParaRPr>
          </a:p>
          <a:p>
            <a:pPr algn="l" rtl="0">
              <a:lnSpc>
                <a:spcPct val="100000"/>
              </a:lnSpc>
              <a:spcBef>
                <a:spcPts val="50"/>
              </a:spcBef>
              <a:buClr>
                <a:srgbClr val="3333CC"/>
              </a:buClr>
              <a:buFont typeface="Wingdings"/>
              <a:buChar char=""/>
            </a:pPr>
            <a:endParaRPr sz="3300">
              <a:latin typeface="Tahoma"/>
              <a:cs typeface="Tahoma"/>
            </a:endParaRPr>
          </a:p>
          <a:p>
            <a:pPr marL="355600" indent="-342900" algn="l" rtl="0">
              <a:lnSpc>
                <a:spcPct val="100000"/>
              </a:lnSpc>
              <a:buClr>
                <a:srgbClr val="3333CC"/>
              </a:buClr>
              <a:buSzPct val="58928"/>
              <a:buFont typeface="Wingdings"/>
              <a:buChar char=""/>
              <a:tabLst>
                <a:tab pos="354965" algn="l"/>
                <a:tab pos="355600" algn="l"/>
              </a:tabLst>
            </a:pPr>
            <a:r>
              <a:rPr sz="2800" spc="-5" dirty="0">
                <a:latin typeface="Tahoma"/>
                <a:cs typeface="Tahoma"/>
              </a:rPr>
              <a:t>Drugs</a:t>
            </a:r>
            <a:r>
              <a:rPr sz="2800" dirty="0">
                <a:latin typeface="Tahoma"/>
                <a:cs typeface="Tahoma"/>
              </a:rPr>
              <a:t> </a:t>
            </a:r>
            <a:r>
              <a:rPr sz="2800" spc="-10" dirty="0">
                <a:latin typeface="Tahoma"/>
                <a:cs typeface="Tahoma"/>
              </a:rPr>
              <a:t>(rifampicin),food</a:t>
            </a:r>
            <a:endParaRPr sz="2800">
              <a:latin typeface="Tahoma"/>
              <a:cs typeface="Tahoma"/>
            </a:endParaRPr>
          </a:p>
          <a:p>
            <a:pPr algn="l" rtl="0">
              <a:lnSpc>
                <a:spcPct val="100000"/>
              </a:lnSpc>
              <a:spcBef>
                <a:spcPts val="50"/>
              </a:spcBef>
              <a:buClr>
                <a:srgbClr val="3333CC"/>
              </a:buClr>
              <a:buFont typeface="Wingdings"/>
              <a:buChar char=""/>
            </a:pPr>
            <a:endParaRPr sz="3300">
              <a:latin typeface="Tahoma"/>
              <a:cs typeface="Tahoma"/>
            </a:endParaRPr>
          </a:p>
          <a:p>
            <a:pPr marL="355600" indent="-342900" algn="l" rtl="0">
              <a:lnSpc>
                <a:spcPct val="100000"/>
              </a:lnSpc>
              <a:buClr>
                <a:srgbClr val="3333CC"/>
              </a:buClr>
              <a:buSzPct val="58928"/>
              <a:buFont typeface="Wingdings"/>
              <a:buChar char=""/>
              <a:tabLst>
                <a:tab pos="354965" algn="l"/>
                <a:tab pos="355600" algn="l"/>
              </a:tabLst>
            </a:pPr>
            <a:r>
              <a:rPr sz="2800" spc="-5" dirty="0">
                <a:latin typeface="Tahoma"/>
                <a:cs typeface="Tahoma"/>
              </a:rPr>
              <a:t>Inborn errors of</a:t>
            </a:r>
            <a:r>
              <a:rPr sz="2800" spc="30" dirty="0">
                <a:latin typeface="Tahoma"/>
                <a:cs typeface="Tahoma"/>
              </a:rPr>
              <a:t> </a:t>
            </a:r>
            <a:r>
              <a:rPr sz="2800" spc="-10" dirty="0">
                <a:latin typeface="Tahoma"/>
                <a:cs typeface="Tahoma"/>
              </a:rPr>
              <a:t>metabolism(porphyria)</a:t>
            </a:r>
            <a:endParaRPr sz="2800">
              <a:latin typeface="Tahoma"/>
              <a:cs typeface="Tahoma"/>
            </a:endParaRPr>
          </a:p>
          <a:p>
            <a:pPr algn="l" rtl="0">
              <a:lnSpc>
                <a:spcPct val="100000"/>
              </a:lnSpc>
              <a:spcBef>
                <a:spcPts val="50"/>
              </a:spcBef>
              <a:buClr>
                <a:srgbClr val="3333CC"/>
              </a:buClr>
              <a:buFont typeface="Wingdings"/>
              <a:buChar char=""/>
            </a:pPr>
            <a:endParaRPr sz="3300">
              <a:latin typeface="Tahoma"/>
              <a:cs typeface="Tahoma"/>
            </a:endParaRPr>
          </a:p>
          <a:p>
            <a:pPr marL="355600" indent="-342900" algn="l" rtl="0">
              <a:lnSpc>
                <a:spcPct val="100000"/>
              </a:lnSpc>
              <a:buClr>
                <a:srgbClr val="3333CC"/>
              </a:buClr>
              <a:buSzPct val="58928"/>
              <a:buFont typeface="Wingdings"/>
              <a:buChar char=""/>
              <a:tabLst>
                <a:tab pos="354965" algn="l"/>
                <a:tab pos="355600" algn="l"/>
              </a:tabLst>
            </a:pPr>
            <a:r>
              <a:rPr sz="2800" spc="-15" dirty="0">
                <a:latin typeface="Tahoma"/>
                <a:cs typeface="Tahoma"/>
              </a:rPr>
              <a:t>Urate</a:t>
            </a:r>
            <a:r>
              <a:rPr sz="2800" spc="10" dirty="0">
                <a:latin typeface="Tahoma"/>
                <a:cs typeface="Tahoma"/>
              </a:rPr>
              <a:t> </a:t>
            </a:r>
            <a:r>
              <a:rPr sz="2800" spc="-10" dirty="0">
                <a:latin typeface="Tahoma"/>
                <a:cs typeface="Tahoma"/>
              </a:rPr>
              <a:t>crystals</a:t>
            </a:r>
            <a:endParaRPr sz="2800">
              <a:latin typeface="Tahoma"/>
              <a:cs typeface="Tahoma"/>
            </a:endParaRPr>
          </a:p>
          <a:p>
            <a:pPr algn="l" rtl="0">
              <a:lnSpc>
                <a:spcPct val="100000"/>
              </a:lnSpc>
              <a:spcBef>
                <a:spcPts val="50"/>
              </a:spcBef>
              <a:buClr>
                <a:srgbClr val="3333CC"/>
              </a:buClr>
              <a:buFont typeface="Wingdings"/>
              <a:buChar char=""/>
            </a:pPr>
            <a:endParaRPr sz="3300">
              <a:latin typeface="Tahoma"/>
              <a:cs typeface="Tahoma"/>
            </a:endParaRPr>
          </a:p>
          <a:p>
            <a:pPr marL="355600" indent="-342900" algn="l" rtl="0">
              <a:lnSpc>
                <a:spcPct val="100000"/>
              </a:lnSpc>
              <a:spcBef>
                <a:spcPts val="5"/>
              </a:spcBef>
              <a:buClr>
                <a:srgbClr val="3333CC"/>
              </a:buClr>
              <a:buSzPct val="58928"/>
              <a:buFont typeface="Wingdings"/>
              <a:buChar char=""/>
              <a:tabLst>
                <a:tab pos="354965" algn="l"/>
                <a:tab pos="355600" algn="l"/>
              </a:tabLst>
            </a:pPr>
            <a:r>
              <a:rPr sz="2800" spc="-10" dirty="0">
                <a:latin typeface="Tahoma"/>
                <a:cs typeface="Tahoma"/>
              </a:rPr>
              <a:t>Hematuria</a:t>
            </a:r>
            <a:r>
              <a:rPr sz="2800" spc="25" dirty="0">
                <a:latin typeface="Tahoma"/>
                <a:cs typeface="Tahoma"/>
              </a:rPr>
              <a:t> </a:t>
            </a:r>
            <a:r>
              <a:rPr sz="2800" spc="-5" dirty="0">
                <a:latin typeface="Tahoma"/>
                <a:cs typeface="Tahoma"/>
              </a:rPr>
              <a:t>:macroscopic</a:t>
            </a:r>
            <a:endParaRPr sz="2800">
              <a:latin typeface="Tahoma"/>
              <a:cs typeface="Tahoma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452117" y="1002030"/>
            <a:ext cx="4376420" cy="5137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3200" spc="-5" dirty="0"/>
              <a:t>GBM in </a:t>
            </a:r>
            <a:r>
              <a:rPr sz="3200" dirty="0"/>
              <a:t>Alport</a:t>
            </a:r>
            <a:r>
              <a:rPr sz="3200" spc="-25" dirty="0"/>
              <a:t> </a:t>
            </a:r>
            <a:r>
              <a:rPr sz="3200" spc="-5" dirty="0"/>
              <a:t>syndrome</a:t>
            </a:r>
            <a:endParaRPr sz="3200"/>
          </a:p>
        </p:txBody>
      </p:sp>
      <p:sp>
        <p:nvSpPr>
          <p:cNvPr id="3" name="object 3"/>
          <p:cNvSpPr/>
          <p:nvPr/>
        </p:nvSpPr>
        <p:spPr>
          <a:xfrm>
            <a:off x="2694432" y="2017776"/>
            <a:ext cx="4748784" cy="41148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29969" y="274065"/>
            <a:ext cx="4477385" cy="13677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4400" dirty="0"/>
              <a:t>Benign </a:t>
            </a:r>
            <a:r>
              <a:rPr sz="4400" spc="-30" dirty="0"/>
              <a:t>Familial  </a:t>
            </a:r>
            <a:r>
              <a:rPr sz="4400" spc="-5" dirty="0"/>
              <a:t>Hematuria</a:t>
            </a:r>
            <a:r>
              <a:rPr sz="4400" spc="35" dirty="0"/>
              <a:t>(</a:t>
            </a:r>
            <a:r>
              <a:rPr sz="4400" dirty="0"/>
              <a:t>TBMN)</a:t>
            </a:r>
            <a:endParaRPr sz="4400"/>
          </a:p>
        </p:txBody>
      </p:sp>
      <p:sp>
        <p:nvSpPr>
          <p:cNvPr id="3" name="object 3"/>
          <p:cNvSpPr txBox="1"/>
          <p:nvPr/>
        </p:nvSpPr>
        <p:spPr>
          <a:xfrm>
            <a:off x="1261617" y="1951456"/>
            <a:ext cx="6953250" cy="2854325"/>
          </a:xfrm>
          <a:prstGeom prst="rect">
            <a:avLst/>
          </a:prstGeom>
        </p:spPr>
        <p:txBody>
          <a:bodyPr vert="horz" wrap="square" lIns="0" tIns="109855" rIns="0" bIns="0" rtlCol="0">
            <a:spAutoFit/>
          </a:bodyPr>
          <a:lstStyle/>
          <a:p>
            <a:pPr marL="355600" indent="-342900" algn="l" rtl="0">
              <a:lnSpc>
                <a:spcPct val="100000"/>
              </a:lnSpc>
              <a:spcBef>
                <a:spcPts val="865"/>
              </a:spcBef>
              <a:buClr>
                <a:srgbClr val="3333CC"/>
              </a:buClr>
              <a:buSzPct val="59375"/>
              <a:buFont typeface="Wingdings"/>
              <a:buChar char=""/>
              <a:tabLst>
                <a:tab pos="354965" algn="l"/>
                <a:tab pos="355600" algn="l"/>
              </a:tabLst>
            </a:pPr>
            <a:r>
              <a:rPr sz="3200" dirty="0">
                <a:latin typeface="Tahoma"/>
                <a:cs typeface="Tahoma"/>
              </a:rPr>
              <a:t>AD inheritance</a:t>
            </a:r>
            <a:endParaRPr sz="3200">
              <a:latin typeface="Tahoma"/>
              <a:cs typeface="Tahoma"/>
            </a:endParaRPr>
          </a:p>
          <a:p>
            <a:pPr marL="355600" marR="5080" indent="-342900" algn="l" rtl="0">
              <a:lnSpc>
                <a:spcPct val="100000"/>
              </a:lnSpc>
              <a:spcBef>
                <a:spcPts val="770"/>
              </a:spcBef>
              <a:buClr>
                <a:srgbClr val="3333CC"/>
              </a:buClr>
              <a:buSzPct val="59375"/>
              <a:buFont typeface="Wingdings"/>
              <a:buChar char=""/>
              <a:tabLst>
                <a:tab pos="354965" algn="l"/>
                <a:tab pos="355600" algn="l"/>
              </a:tabLst>
            </a:pPr>
            <a:r>
              <a:rPr sz="3200" spc="-5" dirty="0">
                <a:latin typeface="Tahoma"/>
                <a:cs typeface="Tahoma"/>
              </a:rPr>
              <a:t>Present </a:t>
            </a:r>
            <a:r>
              <a:rPr sz="3200" dirty="0">
                <a:latin typeface="Tahoma"/>
                <a:cs typeface="Tahoma"/>
              </a:rPr>
              <a:t>as microscopic</a:t>
            </a:r>
            <a:r>
              <a:rPr sz="3200" spc="-70" dirty="0">
                <a:latin typeface="Tahoma"/>
                <a:cs typeface="Tahoma"/>
              </a:rPr>
              <a:t> </a:t>
            </a:r>
            <a:r>
              <a:rPr sz="3200" dirty="0">
                <a:latin typeface="Tahoma"/>
                <a:cs typeface="Tahoma"/>
              </a:rPr>
              <a:t>hematuria,no  </a:t>
            </a:r>
            <a:r>
              <a:rPr sz="3200" spc="-5" dirty="0">
                <a:latin typeface="Tahoma"/>
                <a:cs typeface="Tahoma"/>
              </a:rPr>
              <a:t>proteinuria </a:t>
            </a:r>
            <a:r>
              <a:rPr sz="3200" dirty="0">
                <a:latin typeface="Tahoma"/>
                <a:cs typeface="Tahoma"/>
              </a:rPr>
              <a:t>or </a:t>
            </a:r>
            <a:r>
              <a:rPr sz="3200" spc="-5" dirty="0">
                <a:latin typeface="Tahoma"/>
                <a:cs typeface="Tahoma"/>
              </a:rPr>
              <a:t>renal</a:t>
            </a:r>
            <a:r>
              <a:rPr sz="3200" spc="-20" dirty="0">
                <a:latin typeface="Tahoma"/>
                <a:cs typeface="Tahoma"/>
              </a:rPr>
              <a:t> </a:t>
            </a:r>
            <a:r>
              <a:rPr sz="3200" spc="-10" dirty="0">
                <a:latin typeface="Tahoma"/>
                <a:cs typeface="Tahoma"/>
              </a:rPr>
              <a:t>failure</a:t>
            </a:r>
            <a:endParaRPr sz="3200">
              <a:latin typeface="Tahoma"/>
              <a:cs typeface="Tahoma"/>
            </a:endParaRPr>
          </a:p>
          <a:p>
            <a:pPr marL="355600" indent="-342900" algn="l" rtl="0">
              <a:lnSpc>
                <a:spcPct val="100000"/>
              </a:lnSpc>
              <a:spcBef>
                <a:spcPts val="770"/>
              </a:spcBef>
              <a:buClr>
                <a:srgbClr val="3333CC"/>
              </a:buClr>
              <a:buSzPct val="59375"/>
              <a:buFont typeface="Wingdings"/>
              <a:buChar char=""/>
              <a:tabLst>
                <a:tab pos="354965" algn="l"/>
                <a:tab pos="355600" algn="l"/>
              </a:tabLst>
            </a:pPr>
            <a:r>
              <a:rPr sz="3200" spc="-5" dirty="0">
                <a:latin typeface="Tahoma"/>
                <a:cs typeface="Tahoma"/>
              </a:rPr>
              <a:t>EM:thinning </a:t>
            </a:r>
            <a:r>
              <a:rPr sz="3200" dirty="0">
                <a:latin typeface="Tahoma"/>
                <a:cs typeface="Tahoma"/>
              </a:rPr>
              <a:t>of</a:t>
            </a:r>
            <a:r>
              <a:rPr sz="3200" spc="10" dirty="0">
                <a:latin typeface="Tahoma"/>
                <a:cs typeface="Tahoma"/>
              </a:rPr>
              <a:t> </a:t>
            </a:r>
            <a:r>
              <a:rPr sz="3200" spc="-5" dirty="0">
                <a:latin typeface="Tahoma"/>
                <a:cs typeface="Tahoma"/>
              </a:rPr>
              <a:t>GBM</a:t>
            </a:r>
            <a:endParaRPr sz="3200">
              <a:latin typeface="Tahoma"/>
              <a:cs typeface="Tahoma"/>
            </a:endParaRPr>
          </a:p>
          <a:p>
            <a:pPr marL="355600" indent="-342900" algn="l" rtl="0">
              <a:lnSpc>
                <a:spcPct val="100000"/>
              </a:lnSpc>
              <a:spcBef>
                <a:spcPts val="765"/>
              </a:spcBef>
              <a:buClr>
                <a:srgbClr val="3333CC"/>
              </a:buClr>
              <a:buSzPct val="59375"/>
              <a:buFont typeface="Wingdings"/>
              <a:buChar char=""/>
              <a:tabLst>
                <a:tab pos="354965" algn="l"/>
                <a:tab pos="355600" algn="l"/>
              </a:tabLst>
            </a:pPr>
            <a:r>
              <a:rPr sz="3200" spc="-15" dirty="0">
                <a:latin typeface="Tahoma"/>
                <a:cs typeface="Tahoma"/>
              </a:rPr>
              <a:t>Follow </a:t>
            </a:r>
            <a:r>
              <a:rPr sz="3200" dirty="0">
                <a:latin typeface="Tahoma"/>
                <a:cs typeface="Tahoma"/>
              </a:rPr>
              <a:t>up </a:t>
            </a:r>
            <a:r>
              <a:rPr sz="3200" spc="-10" dirty="0">
                <a:latin typeface="Tahoma"/>
                <a:cs typeface="Tahoma"/>
              </a:rPr>
              <a:t>for</a:t>
            </a:r>
            <a:r>
              <a:rPr sz="3200" spc="20" dirty="0">
                <a:latin typeface="Tahoma"/>
                <a:cs typeface="Tahoma"/>
              </a:rPr>
              <a:t> </a:t>
            </a:r>
            <a:r>
              <a:rPr sz="3200" dirty="0">
                <a:latin typeface="Tahoma"/>
                <a:cs typeface="Tahoma"/>
              </a:rPr>
              <a:t>proteinuria,HTN</a:t>
            </a:r>
            <a:endParaRPr sz="3200">
              <a:latin typeface="Tahoma"/>
              <a:cs typeface="Tahoma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9144000" cy="685799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29969" y="382600"/>
            <a:ext cx="5487670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dirty="0"/>
              <a:t>Analysis of</a:t>
            </a:r>
            <a:r>
              <a:rPr sz="4400" spc="-114" dirty="0"/>
              <a:t> </a:t>
            </a:r>
            <a:r>
              <a:rPr sz="4400" dirty="0"/>
              <a:t>hematurea</a:t>
            </a:r>
            <a:endParaRPr sz="4400"/>
          </a:p>
        </p:txBody>
      </p:sp>
      <p:sp>
        <p:nvSpPr>
          <p:cNvPr id="3" name="object 3"/>
          <p:cNvSpPr txBox="1"/>
          <p:nvPr/>
        </p:nvSpPr>
        <p:spPr>
          <a:xfrm>
            <a:off x="474065" y="1286725"/>
            <a:ext cx="8166100" cy="5467522"/>
          </a:xfrm>
          <a:prstGeom prst="rect">
            <a:avLst/>
          </a:prstGeom>
        </p:spPr>
        <p:txBody>
          <a:bodyPr vert="horz" wrap="square" lIns="0" tIns="98425" rIns="0" bIns="0" rtlCol="0">
            <a:spAutoFit/>
          </a:bodyPr>
          <a:lstStyle/>
          <a:p>
            <a:pPr marL="355600" indent="-342900" algn="l" rtl="0">
              <a:lnSpc>
                <a:spcPct val="100000"/>
              </a:lnSpc>
              <a:spcBef>
                <a:spcPts val="775"/>
              </a:spcBef>
              <a:buClr>
                <a:srgbClr val="3333CC"/>
              </a:buClr>
              <a:buSzPct val="58928"/>
              <a:buFont typeface="Wingdings"/>
              <a:buChar char=""/>
              <a:tabLst>
                <a:tab pos="354965" algn="l"/>
                <a:tab pos="355600" algn="l"/>
              </a:tabLst>
            </a:pPr>
            <a:r>
              <a:rPr sz="2800" spc="-5" dirty="0">
                <a:latin typeface="Tahoma"/>
                <a:cs typeface="Tahoma"/>
              </a:rPr>
              <a:t>Onset</a:t>
            </a:r>
            <a:endParaRPr sz="2800">
              <a:latin typeface="Tahoma"/>
              <a:cs typeface="Tahoma"/>
            </a:endParaRPr>
          </a:p>
          <a:p>
            <a:pPr marL="355600" marR="5080" indent="-342900" algn="l" rtl="0">
              <a:lnSpc>
                <a:spcPct val="100000"/>
              </a:lnSpc>
              <a:spcBef>
                <a:spcPts val="675"/>
              </a:spcBef>
              <a:buClr>
                <a:srgbClr val="3333CC"/>
              </a:buClr>
              <a:buSzPct val="58928"/>
              <a:buFont typeface="Wingdings"/>
              <a:buChar char=""/>
              <a:tabLst>
                <a:tab pos="354965" algn="l"/>
                <a:tab pos="355600" algn="l"/>
                <a:tab pos="2545080" algn="l"/>
              </a:tabLst>
            </a:pPr>
            <a:r>
              <a:rPr sz="2800" spc="-5" dirty="0">
                <a:latin typeface="Tahoma"/>
                <a:cs typeface="Tahoma"/>
              </a:rPr>
              <a:t>Color </a:t>
            </a:r>
            <a:r>
              <a:rPr sz="2800" spc="-20" dirty="0">
                <a:latin typeface="Tahoma"/>
                <a:cs typeface="Tahoma"/>
              </a:rPr>
              <a:t>:Red </a:t>
            </a:r>
            <a:r>
              <a:rPr sz="2800" spc="-5" dirty="0">
                <a:latin typeface="Tahoma"/>
                <a:cs typeface="Tahoma"/>
              </a:rPr>
              <a:t>if </a:t>
            </a:r>
            <a:r>
              <a:rPr sz="2800" spc="-10" dirty="0">
                <a:latin typeface="Tahoma"/>
                <a:cs typeface="Tahoma"/>
              </a:rPr>
              <a:t>fresh(bladder), </a:t>
            </a:r>
            <a:r>
              <a:rPr sz="2800" spc="-5" dirty="0">
                <a:latin typeface="Tahoma"/>
                <a:cs typeface="Tahoma"/>
              </a:rPr>
              <a:t>or brown color </a:t>
            </a:r>
            <a:r>
              <a:rPr sz="2800" spc="-10" dirty="0">
                <a:latin typeface="Tahoma"/>
                <a:cs typeface="Tahoma"/>
              </a:rPr>
              <a:t>as Hb  converted</a:t>
            </a:r>
            <a:r>
              <a:rPr sz="2800" spc="20" dirty="0">
                <a:latin typeface="Tahoma"/>
                <a:cs typeface="Tahoma"/>
              </a:rPr>
              <a:t> </a:t>
            </a:r>
            <a:r>
              <a:rPr sz="2800" spc="-5" dirty="0">
                <a:latin typeface="Tahoma"/>
                <a:cs typeface="Tahoma"/>
              </a:rPr>
              <a:t>to	acid haematin by urinary acids in  </a:t>
            </a:r>
            <a:r>
              <a:rPr sz="2800" spc="-10" dirty="0">
                <a:latin typeface="Tahoma"/>
                <a:cs typeface="Tahoma"/>
              </a:rPr>
              <a:t>renal</a:t>
            </a:r>
            <a:r>
              <a:rPr sz="2800" spc="-5" dirty="0">
                <a:latin typeface="Tahoma"/>
                <a:cs typeface="Tahoma"/>
              </a:rPr>
              <a:t> </a:t>
            </a:r>
            <a:r>
              <a:rPr sz="2800" dirty="0">
                <a:latin typeface="Tahoma"/>
                <a:cs typeface="Tahoma"/>
              </a:rPr>
              <a:t>causes</a:t>
            </a:r>
            <a:endParaRPr sz="2800">
              <a:latin typeface="Tahoma"/>
              <a:cs typeface="Tahoma"/>
            </a:endParaRPr>
          </a:p>
          <a:p>
            <a:pPr marL="355600" marR="127635" indent="-342900" algn="l" rtl="0">
              <a:lnSpc>
                <a:spcPct val="100000"/>
              </a:lnSpc>
              <a:spcBef>
                <a:spcPts val="675"/>
              </a:spcBef>
              <a:buClr>
                <a:srgbClr val="3333CC"/>
              </a:buClr>
              <a:buSzPct val="58928"/>
              <a:buFont typeface="Wingdings"/>
              <a:buChar char=""/>
              <a:tabLst>
                <a:tab pos="354965" algn="l"/>
                <a:tab pos="355600" algn="l"/>
              </a:tabLst>
            </a:pPr>
            <a:r>
              <a:rPr sz="2800" spc="-5" dirty="0">
                <a:latin typeface="Tahoma"/>
                <a:cs typeface="Tahoma"/>
              </a:rPr>
              <a:t>Timing :Early </a:t>
            </a:r>
            <a:r>
              <a:rPr sz="2800" spc="-10" dirty="0">
                <a:latin typeface="Tahoma"/>
                <a:cs typeface="Tahoma"/>
              </a:rPr>
              <a:t>hematuria:urethral cause </a:t>
            </a:r>
            <a:r>
              <a:rPr sz="2800" spc="-35" dirty="0">
                <a:latin typeface="Tahoma"/>
                <a:cs typeface="Tahoma"/>
              </a:rPr>
              <a:t>,Terminal  </a:t>
            </a:r>
            <a:r>
              <a:rPr sz="2800" spc="-5" dirty="0">
                <a:latin typeface="Tahoma"/>
                <a:cs typeface="Tahoma"/>
              </a:rPr>
              <a:t>hematuria:bladder</a:t>
            </a:r>
            <a:r>
              <a:rPr sz="2800" spc="50" dirty="0">
                <a:latin typeface="Tahoma"/>
                <a:cs typeface="Tahoma"/>
              </a:rPr>
              <a:t> </a:t>
            </a:r>
            <a:r>
              <a:rPr sz="2800" spc="-10" dirty="0">
                <a:latin typeface="Tahoma"/>
                <a:cs typeface="Tahoma"/>
              </a:rPr>
              <a:t>cause</a:t>
            </a:r>
            <a:endParaRPr sz="2800">
              <a:latin typeface="Tahoma"/>
              <a:cs typeface="Tahoma"/>
            </a:endParaRPr>
          </a:p>
          <a:p>
            <a:pPr marL="355600" indent="-342900" algn="l" rtl="0">
              <a:lnSpc>
                <a:spcPct val="100000"/>
              </a:lnSpc>
              <a:spcBef>
                <a:spcPts val="675"/>
              </a:spcBef>
              <a:buClr>
                <a:srgbClr val="3333CC"/>
              </a:buClr>
              <a:buSzPct val="58928"/>
              <a:buFont typeface="Wingdings"/>
              <a:buChar char=""/>
              <a:tabLst>
                <a:tab pos="354965" algn="l"/>
                <a:tab pos="355600" algn="l"/>
              </a:tabLst>
            </a:pPr>
            <a:r>
              <a:rPr sz="2800" spc="-5" dirty="0">
                <a:latin typeface="Tahoma"/>
                <a:cs typeface="Tahoma"/>
              </a:rPr>
              <a:t>Presense of clots : </a:t>
            </a:r>
            <a:r>
              <a:rPr sz="2800" spc="-15" dirty="0">
                <a:latin typeface="Tahoma"/>
                <a:cs typeface="Tahoma"/>
              </a:rPr>
              <a:t>extrarenal</a:t>
            </a:r>
            <a:r>
              <a:rPr sz="2800" spc="65" dirty="0">
                <a:latin typeface="Tahoma"/>
                <a:cs typeface="Tahoma"/>
              </a:rPr>
              <a:t> </a:t>
            </a:r>
            <a:r>
              <a:rPr sz="2800" spc="-5" dirty="0">
                <a:latin typeface="Tahoma"/>
                <a:cs typeface="Tahoma"/>
              </a:rPr>
              <a:t>causes</a:t>
            </a:r>
            <a:endParaRPr sz="2800">
              <a:latin typeface="Tahoma"/>
              <a:cs typeface="Tahoma"/>
            </a:endParaRPr>
          </a:p>
          <a:p>
            <a:pPr marL="355600" indent="-342900" algn="l" rtl="0">
              <a:lnSpc>
                <a:spcPct val="100000"/>
              </a:lnSpc>
              <a:spcBef>
                <a:spcPts val="670"/>
              </a:spcBef>
              <a:buClr>
                <a:srgbClr val="3333CC"/>
              </a:buClr>
              <a:buSzPct val="58928"/>
              <a:buFont typeface="Wingdings"/>
              <a:buChar char=""/>
              <a:tabLst>
                <a:tab pos="354965" algn="l"/>
                <a:tab pos="355600" algn="l"/>
              </a:tabLst>
            </a:pPr>
            <a:r>
              <a:rPr sz="2800" spc="-5" dirty="0">
                <a:latin typeface="Tahoma"/>
                <a:cs typeface="Tahoma"/>
              </a:rPr>
              <a:t>Painful/painless,symptomatic,asymptomatic</a:t>
            </a:r>
            <a:endParaRPr sz="2800">
              <a:latin typeface="Tahoma"/>
              <a:cs typeface="Tahoma"/>
            </a:endParaRPr>
          </a:p>
          <a:p>
            <a:pPr marL="355600" indent="-342900" algn="l" rtl="0">
              <a:lnSpc>
                <a:spcPct val="100000"/>
              </a:lnSpc>
              <a:spcBef>
                <a:spcPts val="675"/>
              </a:spcBef>
              <a:buClr>
                <a:srgbClr val="3333CC"/>
              </a:buClr>
              <a:buSzPct val="58928"/>
              <a:buFont typeface="Wingdings"/>
              <a:buChar char=""/>
              <a:tabLst>
                <a:tab pos="354965" algn="l"/>
                <a:tab pos="355600" algn="l"/>
              </a:tabLst>
            </a:pPr>
            <a:r>
              <a:rPr sz="2800" spc="-5" dirty="0">
                <a:latin typeface="Tahoma"/>
                <a:cs typeface="Tahoma"/>
              </a:rPr>
              <a:t>gross/</a:t>
            </a:r>
            <a:r>
              <a:rPr sz="2800" spc="10" dirty="0">
                <a:latin typeface="Tahoma"/>
                <a:cs typeface="Tahoma"/>
              </a:rPr>
              <a:t> </a:t>
            </a:r>
            <a:r>
              <a:rPr sz="2800" spc="-5" dirty="0">
                <a:latin typeface="Tahoma"/>
                <a:cs typeface="Tahoma"/>
              </a:rPr>
              <a:t>microscopic</a:t>
            </a:r>
            <a:endParaRPr sz="2800">
              <a:latin typeface="Tahoma"/>
              <a:cs typeface="Tahoma"/>
            </a:endParaRPr>
          </a:p>
          <a:p>
            <a:pPr marL="355600" indent="-342900" algn="l" rtl="0">
              <a:lnSpc>
                <a:spcPct val="100000"/>
              </a:lnSpc>
              <a:spcBef>
                <a:spcPts val="670"/>
              </a:spcBef>
              <a:buClr>
                <a:srgbClr val="3333CC"/>
              </a:buClr>
              <a:buSzPct val="58928"/>
              <a:buFont typeface="Wingdings"/>
              <a:buChar char=""/>
              <a:tabLst>
                <a:tab pos="354965" algn="l"/>
                <a:tab pos="355600" algn="l"/>
              </a:tabLst>
            </a:pPr>
            <a:r>
              <a:rPr sz="2800" spc="-40" dirty="0">
                <a:latin typeface="Tahoma"/>
                <a:cs typeface="Tahoma"/>
              </a:rPr>
              <a:t>Transient</a:t>
            </a:r>
            <a:r>
              <a:rPr sz="2800" spc="30" dirty="0">
                <a:latin typeface="Tahoma"/>
                <a:cs typeface="Tahoma"/>
              </a:rPr>
              <a:t> </a:t>
            </a:r>
            <a:r>
              <a:rPr sz="2800" spc="-10" dirty="0">
                <a:latin typeface="Tahoma"/>
                <a:cs typeface="Tahoma"/>
              </a:rPr>
              <a:t>/persistant</a:t>
            </a:r>
            <a:endParaRPr sz="2800">
              <a:latin typeface="Tahoma"/>
              <a:cs typeface="Tahoma"/>
            </a:endParaRPr>
          </a:p>
          <a:p>
            <a:pPr marL="355600" indent="-342900" algn="l" rtl="0">
              <a:lnSpc>
                <a:spcPct val="100000"/>
              </a:lnSpc>
              <a:spcBef>
                <a:spcPts val="675"/>
              </a:spcBef>
              <a:buClr>
                <a:srgbClr val="3333CC"/>
              </a:buClr>
              <a:buSzPct val="58928"/>
              <a:buFont typeface="Wingdings"/>
              <a:buChar char=""/>
              <a:tabLst>
                <a:tab pos="354965" algn="l"/>
                <a:tab pos="355600" algn="l"/>
              </a:tabLst>
            </a:pPr>
            <a:r>
              <a:rPr sz="2800" spc="-5" dirty="0">
                <a:latin typeface="Tahoma"/>
                <a:cs typeface="Tahoma"/>
              </a:rPr>
              <a:t>With or </a:t>
            </a:r>
            <a:r>
              <a:rPr sz="2800" spc="-10" dirty="0">
                <a:latin typeface="Tahoma"/>
                <a:cs typeface="Tahoma"/>
              </a:rPr>
              <a:t>without</a:t>
            </a:r>
            <a:r>
              <a:rPr sz="2800" spc="40" dirty="0">
                <a:latin typeface="Tahoma"/>
                <a:cs typeface="Tahoma"/>
              </a:rPr>
              <a:t> </a:t>
            </a:r>
            <a:r>
              <a:rPr sz="2800" spc="-5" dirty="0">
                <a:latin typeface="Tahoma"/>
                <a:cs typeface="Tahoma"/>
              </a:rPr>
              <a:t>proteinurea</a:t>
            </a:r>
            <a:endParaRPr sz="2800">
              <a:latin typeface="Tahoma"/>
              <a:cs typeface="Tahoma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842644">
              <a:lnSpc>
                <a:spcPct val="100000"/>
              </a:lnSpc>
              <a:spcBef>
                <a:spcPts val="95"/>
              </a:spcBef>
            </a:pPr>
            <a:r>
              <a:rPr spc="-10" dirty="0"/>
              <a:t>History </a:t>
            </a:r>
            <a:r>
              <a:rPr spc="-5" dirty="0"/>
              <a:t>and associated</a:t>
            </a:r>
            <a:r>
              <a:rPr dirty="0"/>
              <a:t> </a:t>
            </a:r>
            <a:r>
              <a:rPr spc="-5" dirty="0"/>
              <a:t>symptoms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60960" rIns="0" bIns="0" rtlCol="0">
            <a:spAutoFit/>
          </a:bodyPr>
          <a:lstStyle/>
          <a:p>
            <a:pPr marL="370205" marR="5080" indent="-342900">
              <a:lnSpc>
                <a:spcPts val="3020"/>
              </a:lnSpc>
              <a:spcBef>
                <a:spcPts val="480"/>
              </a:spcBef>
              <a:buClr>
                <a:srgbClr val="3333CC"/>
              </a:buClr>
              <a:buSzPct val="58928"/>
              <a:buFont typeface="Wingdings"/>
              <a:buChar char=""/>
              <a:tabLst>
                <a:tab pos="370840" algn="l"/>
                <a:tab pos="371475" algn="l"/>
              </a:tabLst>
            </a:pPr>
            <a:r>
              <a:rPr spc="-80" dirty="0"/>
              <a:t>Fever, </a:t>
            </a:r>
            <a:r>
              <a:rPr spc="-5" dirty="0"/>
              <a:t>urinary symptoms ,dysuria, </a:t>
            </a:r>
            <a:r>
              <a:rPr spc="-30" dirty="0"/>
              <a:t>frequency, </a:t>
            </a:r>
            <a:r>
              <a:rPr spc="-5" dirty="0"/>
              <a:t>loin  pain/ </a:t>
            </a:r>
            <a:r>
              <a:rPr spc="-10" dirty="0"/>
              <a:t>suprapubic </a:t>
            </a:r>
            <a:r>
              <a:rPr spc="-5" dirty="0"/>
              <a:t>pain </a:t>
            </a:r>
            <a:r>
              <a:rPr dirty="0"/>
              <a:t>.( </a:t>
            </a:r>
            <a:r>
              <a:rPr spc="-5" dirty="0"/>
              <a:t>looking </a:t>
            </a:r>
            <a:r>
              <a:rPr spc="-15" dirty="0"/>
              <a:t>for  </a:t>
            </a:r>
            <a:r>
              <a:rPr spc="-10" dirty="0"/>
              <a:t>cystitis,pyelonephritris/stones</a:t>
            </a:r>
          </a:p>
          <a:p>
            <a:pPr marL="15240">
              <a:lnSpc>
                <a:spcPct val="100000"/>
              </a:lnSpc>
              <a:spcBef>
                <a:spcPts val="10"/>
              </a:spcBef>
              <a:buClr>
                <a:srgbClr val="3333CC"/>
              </a:buClr>
              <a:buFont typeface="Wingdings"/>
              <a:buChar char=""/>
            </a:pPr>
            <a:endParaRPr sz="3300"/>
          </a:p>
          <a:p>
            <a:pPr marL="370840" indent="-342900">
              <a:lnSpc>
                <a:spcPct val="100000"/>
              </a:lnSpc>
              <a:spcBef>
                <a:spcPts val="5"/>
              </a:spcBef>
              <a:buClr>
                <a:srgbClr val="3333CC"/>
              </a:buClr>
              <a:buSzPct val="58928"/>
              <a:buFont typeface="Wingdings"/>
              <a:buChar char=""/>
              <a:tabLst>
                <a:tab pos="370840" algn="l"/>
                <a:tab pos="371475" algn="l"/>
              </a:tabLst>
            </a:pPr>
            <a:r>
              <a:rPr spc="-5" dirty="0"/>
              <a:t>Age/gender</a:t>
            </a:r>
          </a:p>
          <a:p>
            <a:pPr marL="15240">
              <a:lnSpc>
                <a:spcPct val="100000"/>
              </a:lnSpc>
              <a:spcBef>
                <a:spcPts val="10"/>
              </a:spcBef>
              <a:buClr>
                <a:srgbClr val="3333CC"/>
              </a:buClr>
              <a:buFont typeface="Wingdings"/>
              <a:buChar char=""/>
            </a:pPr>
            <a:endParaRPr sz="3650"/>
          </a:p>
          <a:p>
            <a:pPr marL="370205" marR="258445" indent="-342900">
              <a:lnSpc>
                <a:spcPts val="3020"/>
              </a:lnSpc>
              <a:buClr>
                <a:srgbClr val="3333CC"/>
              </a:buClr>
              <a:buSzPct val="58928"/>
              <a:buFont typeface="Wingdings"/>
              <a:buChar char=""/>
              <a:tabLst>
                <a:tab pos="370840" algn="l"/>
                <a:tab pos="371475" algn="l"/>
              </a:tabLst>
            </a:pPr>
            <a:r>
              <a:rPr spc="-10" dirty="0"/>
              <a:t>Periorbital </a:t>
            </a:r>
            <a:r>
              <a:rPr spc="-5" dirty="0"/>
              <a:t>edema,lower </a:t>
            </a:r>
            <a:r>
              <a:rPr spc="-10" dirty="0"/>
              <a:t>limb </a:t>
            </a:r>
            <a:r>
              <a:rPr spc="-5" dirty="0"/>
              <a:t>edema, decreased  urine</a:t>
            </a:r>
            <a:r>
              <a:rPr spc="5" dirty="0"/>
              <a:t> </a:t>
            </a:r>
            <a:r>
              <a:rPr spc="-5" dirty="0"/>
              <a:t>output</a:t>
            </a:r>
          </a:p>
          <a:p>
            <a:pPr marL="15240">
              <a:lnSpc>
                <a:spcPct val="100000"/>
              </a:lnSpc>
              <a:spcBef>
                <a:spcPts val="10"/>
              </a:spcBef>
              <a:buClr>
                <a:srgbClr val="3333CC"/>
              </a:buClr>
              <a:buFont typeface="Wingdings"/>
              <a:buChar char=""/>
            </a:pPr>
            <a:endParaRPr sz="3300"/>
          </a:p>
          <a:p>
            <a:pPr marL="370840" indent="-342900">
              <a:lnSpc>
                <a:spcPct val="100000"/>
              </a:lnSpc>
              <a:buClr>
                <a:srgbClr val="3333CC"/>
              </a:buClr>
              <a:buSzPct val="58928"/>
              <a:buFont typeface="Wingdings"/>
              <a:buChar char=""/>
              <a:tabLst>
                <a:tab pos="370840" algn="l"/>
                <a:tab pos="371475" algn="l"/>
              </a:tabLst>
            </a:pPr>
            <a:r>
              <a:rPr spc="-10" dirty="0"/>
              <a:t>Preceding URTI…..PSGN,IgA</a:t>
            </a:r>
            <a:r>
              <a:rPr spc="25" dirty="0"/>
              <a:t> </a:t>
            </a:r>
            <a:r>
              <a:rPr spc="-5" dirty="0"/>
              <a:t>nephropathy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261617" y="1951456"/>
            <a:ext cx="7354570" cy="3683635"/>
          </a:xfrm>
          <a:prstGeom prst="rect">
            <a:avLst/>
          </a:prstGeom>
        </p:spPr>
        <p:txBody>
          <a:bodyPr vert="horz" wrap="square" lIns="0" tIns="60960" rIns="0" bIns="0" rtlCol="0">
            <a:spAutoFit/>
          </a:bodyPr>
          <a:lstStyle/>
          <a:p>
            <a:pPr marL="355600" indent="-342900" algn="l" rtl="0">
              <a:lnSpc>
                <a:spcPct val="100000"/>
              </a:lnSpc>
              <a:spcBef>
                <a:spcPts val="480"/>
              </a:spcBef>
              <a:buClr>
                <a:srgbClr val="3333CC"/>
              </a:buClr>
              <a:buSzPct val="59375"/>
              <a:buFont typeface="Wingdings"/>
              <a:buChar char=""/>
              <a:tabLst>
                <a:tab pos="354965" algn="l"/>
                <a:tab pos="355600" algn="l"/>
              </a:tabLst>
            </a:pPr>
            <a:r>
              <a:rPr sz="3200" spc="-5" dirty="0">
                <a:latin typeface="Tahoma"/>
                <a:cs typeface="Tahoma"/>
              </a:rPr>
              <a:t>History </a:t>
            </a:r>
            <a:r>
              <a:rPr sz="3200" dirty="0">
                <a:latin typeface="Tahoma"/>
                <a:cs typeface="Tahoma"/>
              </a:rPr>
              <a:t>of previous </a:t>
            </a:r>
            <a:r>
              <a:rPr sz="3200" spc="-10" dirty="0">
                <a:latin typeface="Tahoma"/>
                <a:cs typeface="Tahoma"/>
              </a:rPr>
              <a:t>attacks </a:t>
            </a:r>
            <a:r>
              <a:rPr sz="3200" dirty="0">
                <a:latin typeface="Tahoma"/>
                <a:cs typeface="Tahoma"/>
              </a:rPr>
              <a:t>of </a:t>
            </a:r>
            <a:r>
              <a:rPr sz="3200" spc="-5" dirty="0">
                <a:latin typeface="Tahoma"/>
                <a:cs typeface="Tahoma"/>
              </a:rPr>
              <a:t>red</a:t>
            </a:r>
            <a:r>
              <a:rPr sz="3200" spc="-15" dirty="0">
                <a:latin typeface="Tahoma"/>
                <a:cs typeface="Tahoma"/>
              </a:rPr>
              <a:t> </a:t>
            </a:r>
            <a:r>
              <a:rPr sz="3200" dirty="0">
                <a:latin typeface="Tahoma"/>
                <a:cs typeface="Tahoma"/>
              </a:rPr>
              <a:t>urine</a:t>
            </a:r>
            <a:endParaRPr sz="3200">
              <a:latin typeface="Tahoma"/>
              <a:cs typeface="Tahoma"/>
            </a:endParaRPr>
          </a:p>
          <a:p>
            <a:pPr marL="481965" indent="-469900" algn="l" rtl="0">
              <a:lnSpc>
                <a:spcPct val="100000"/>
              </a:lnSpc>
              <a:spcBef>
                <a:spcPts val="385"/>
              </a:spcBef>
              <a:buClr>
                <a:srgbClr val="3333CC"/>
              </a:buClr>
              <a:buSzPct val="59375"/>
              <a:buFont typeface="Wingdings"/>
              <a:buChar char=""/>
              <a:tabLst>
                <a:tab pos="481965" algn="l"/>
                <a:tab pos="482600" algn="l"/>
              </a:tabLst>
            </a:pPr>
            <a:r>
              <a:rPr sz="3200" spc="-5" dirty="0">
                <a:latin typeface="Tahoma"/>
                <a:cs typeface="Tahoma"/>
              </a:rPr>
              <a:t>Rash,arthritis </a:t>
            </a:r>
            <a:r>
              <a:rPr sz="3200" spc="-60" dirty="0">
                <a:latin typeface="Tahoma"/>
                <a:cs typeface="Tahoma"/>
              </a:rPr>
              <a:t>…HSP,SLE</a:t>
            </a:r>
            <a:endParaRPr sz="3200">
              <a:latin typeface="Tahoma"/>
              <a:cs typeface="Tahoma"/>
            </a:endParaRPr>
          </a:p>
          <a:p>
            <a:pPr marL="355600" indent="-342900" algn="l" rtl="0">
              <a:lnSpc>
                <a:spcPct val="100000"/>
              </a:lnSpc>
              <a:spcBef>
                <a:spcPts val="385"/>
              </a:spcBef>
              <a:buClr>
                <a:srgbClr val="3333CC"/>
              </a:buClr>
              <a:buSzPct val="59375"/>
              <a:buFont typeface="Wingdings"/>
              <a:buChar char=""/>
              <a:tabLst>
                <a:tab pos="354965" algn="l"/>
                <a:tab pos="355600" algn="l"/>
              </a:tabLst>
            </a:pPr>
            <a:r>
              <a:rPr sz="3200" spc="-15" dirty="0">
                <a:latin typeface="Tahoma"/>
                <a:cs typeface="Tahoma"/>
              </a:rPr>
              <a:t>Coagulopathy,bleeding</a:t>
            </a:r>
            <a:r>
              <a:rPr sz="3200" spc="-5" dirty="0">
                <a:latin typeface="Tahoma"/>
                <a:cs typeface="Tahoma"/>
              </a:rPr>
              <a:t> </a:t>
            </a:r>
            <a:r>
              <a:rPr sz="3200" dirty="0">
                <a:latin typeface="Tahoma"/>
                <a:cs typeface="Tahoma"/>
              </a:rPr>
              <a:t>tendency</a:t>
            </a:r>
            <a:endParaRPr sz="3200">
              <a:latin typeface="Tahoma"/>
              <a:cs typeface="Tahoma"/>
            </a:endParaRPr>
          </a:p>
          <a:p>
            <a:pPr marL="355600" indent="-342900" algn="l" rtl="0">
              <a:lnSpc>
                <a:spcPct val="100000"/>
              </a:lnSpc>
              <a:spcBef>
                <a:spcPts val="385"/>
              </a:spcBef>
              <a:buClr>
                <a:srgbClr val="3333CC"/>
              </a:buClr>
              <a:buSzPct val="59375"/>
              <a:buFont typeface="Wingdings"/>
              <a:buChar char=""/>
              <a:tabLst>
                <a:tab pos="354965" algn="l"/>
                <a:tab pos="355600" algn="l"/>
              </a:tabLst>
            </a:pPr>
            <a:r>
              <a:rPr sz="3200" spc="-15" dirty="0">
                <a:latin typeface="Tahoma"/>
                <a:cs typeface="Tahoma"/>
              </a:rPr>
              <a:t>trauma</a:t>
            </a:r>
            <a:endParaRPr sz="3200">
              <a:latin typeface="Tahoma"/>
              <a:cs typeface="Tahoma"/>
            </a:endParaRPr>
          </a:p>
          <a:p>
            <a:pPr marL="355600" marR="1357630" indent="-342900" algn="l" rtl="0">
              <a:lnSpc>
                <a:spcPts val="3460"/>
              </a:lnSpc>
              <a:spcBef>
                <a:spcPts val="815"/>
              </a:spcBef>
              <a:buClr>
                <a:srgbClr val="3333CC"/>
              </a:buClr>
              <a:buSzPct val="59375"/>
              <a:buFont typeface="Wingdings"/>
              <a:buChar char=""/>
              <a:tabLst>
                <a:tab pos="354965" algn="l"/>
                <a:tab pos="355600" algn="l"/>
              </a:tabLst>
            </a:pPr>
            <a:r>
              <a:rPr sz="3200" dirty="0">
                <a:latin typeface="Tahoma"/>
                <a:cs typeface="Tahoma"/>
              </a:rPr>
              <a:t>FH of</a:t>
            </a:r>
            <a:r>
              <a:rPr sz="3200" spc="-70" dirty="0">
                <a:latin typeface="Tahoma"/>
                <a:cs typeface="Tahoma"/>
              </a:rPr>
              <a:t> </a:t>
            </a:r>
            <a:r>
              <a:rPr sz="3200" dirty="0">
                <a:latin typeface="Tahoma"/>
                <a:cs typeface="Tahoma"/>
              </a:rPr>
              <a:t>hematuria,deafness,renal  </a:t>
            </a:r>
            <a:r>
              <a:rPr sz="3200" spc="-10" dirty="0">
                <a:latin typeface="Tahoma"/>
                <a:cs typeface="Tahoma"/>
              </a:rPr>
              <a:t>failure…Alport</a:t>
            </a:r>
            <a:endParaRPr sz="3200">
              <a:latin typeface="Tahoma"/>
              <a:cs typeface="Tahoma"/>
            </a:endParaRPr>
          </a:p>
          <a:p>
            <a:pPr marL="355600" indent="-342900" algn="l" rtl="0">
              <a:lnSpc>
                <a:spcPct val="100000"/>
              </a:lnSpc>
              <a:spcBef>
                <a:spcPts val="334"/>
              </a:spcBef>
              <a:buClr>
                <a:srgbClr val="3333CC"/>
              </a:buClr>
              <a:buSzPct val="59375"/>
              <a:buFont typeface="Wingdings"/>
              <a:buChar char=""/>
              <a:tabLst>
                <a:tab pos="354965" algn="l"/>
                <a:tab pos="355600" algn="l"/>
              </a:tabLst>
            </a:pPr>
            <a:r>
              <a:rPr sz="3200" dirty="0">
                <a:latin typeface="Tahoma"/>
                <a:cs typeface="Tahoma"/>
              </a:rPr>
              <a:t>FH of </a:t>
            </a:r>
            <a:r>
              <a:rPr sz="3200" spc="-5" dirty="0">
                <a:latin typeface="Tahoma"/>
                <a:cs typeface="Tahoma"/>
              </a:rPr>
              <a:t>renal</a:t>
            </a:r>
            <a:r>
              <a:rPr sz="3200" spc="-35" dirty="0">
                <a:latin typeface="Tahoma"/>
                <a:cs typeface="Tahoma"/>
              </a:rPr>
              <a:t> </a:t>
            </a:r>
            <a:r>
              <a:rPr sz="3200" spc="-5" dirty="0">
                <a:latin typeface="Tahoma"/>
                <a:cs typeface="Tahoma"/>
              </a:rPr>
              <a:t>stones</a:t>
            </a:r>
            <a:endParaRPr sz="3200">
              <a:latin typeface="Tahoma"/>
              <a:cs typeface="Tahoma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29969" y="599058"/>
            <a:ext cx="3043555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spc="-5" dirty="0"/>
              <a:t>Examination</a:t>
            </a:r>
            <a:endParaRPr sz="4400"/>
          </a:p>
        </p:txBody>
      </p:sp>
      <p:sp>
        <p:nvSpPr>
          <p:cNvPr id="3" name="object 3"/>
          <p:cNvSpPr txBox="1"/>
          <p:nvPr/>
        </p:nvSpPr>
        <p:spPr>
          <a:xfrm>
            <a:off x="402742" y="2380233"/>
            <a:ext cx="7939405" cy="324548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marR="5080" indent="-342900" algn="l" rtl="0">
              <a:lnSpc>
                <a:spcPct val="100000"/>
              </a:lnSpc>
              <a:spcBef>
                <a:spcPts val="105"/>
              </a:spcBef>
              <a:buClr>
                <a:srgbClr val="3333CC"/>
              </a:buClr>
              <a:buSzPct val="59375"/>
              <a:buFont typeface="Wingdings"/>
              <a:buChar char=""/>
              <a:tabLst>
                <a:tab pos="354965" algn="l"/>
                <a:tab pos="355600" algn="l"/>
              </a:tabLst>
            </a:pPr>
            <a:r>
              <a:rPr sz="3200" dirty="0">
                <a:latin typeface="Tahoma"/>
                <a:cs typeface="Tahoma"/>
              </a:rPr>
              <a:t>Vital </a:t>
            </a:r>
            <a:r>
              <a:rPr sz="3200" spc="-5" dirty="0">
                <a:latin typeface="Tahoma"/>
                <a:cs typeface="Tahoma"/>
              </a:rPr>
              <a:t>signs: </a:t>
            </a:r>
            <a:r>
              <a:rPr sz="3200" spc="-10" dirty="0">
                <a:latin typeface="Tahoma"/>
                <a:cs typeface="Tahoma"/>
              </a:rPr>
              <a:t>fever </a:t>
            </a:r>
            <a:r>
              <a:rPr sz="3200" spc="-15" dirty="0">
                <a:latin typeface="Tahoma"/>
                <a:cs typeface="Tahoma"/>
              </a:rPr>
              <a:t>for </a:t>
            </a:r>
            <a:r>
              <a:rPr sz="3200" dirty="0">
                <a:latin typeface="Tahoma"/>
                <a:cs typeface="Tahoma"/>
              </a:rPr>
              <a:t>UTI, </a:t>
            </a:r>
            <a:r>
              <a:rPr sz="3200" spc="-5" dirty="0">
                <a:latin typeface="Tahoma"/>
                <a:cs typeface="Tahoma"/>
              </a:rPr>
              <a:t>hypertension </a:t>
            </a:r>
            <a:r>
              <a:rPr sz="3200" spc="-15" dirty="0">
                <a:latin typeface="Tahoma"/>
                <a:cs typeface="Tahoma"/>
              </a:rPr>
              <a:t>for  </a:t>
            </a:r>
            <a:r>
              <a:rPr sz="3200" dirty="0">
                <a:latin typeface="Tahoma"/>
                <a:cs typeface="Tahoma"/>
              </a:rPr>
              <a:t>glomerulonephritis</a:t>
            </a:r>
            <a:endParaRPr sz="3200">
              <a:latin typeface="Tahoma"/>
              <a:cs typeface="Tahoma"/>
            </a:endParaRPr>
          </a:p>
          <a:p>
            <a:pPr marL="355600" indent="-342900" algn="l" rtl="0">
              <a:lnSpc>
                <a:spcPct val="100000"/>
              </a:lnSpc>
              <a:spcBef>
                <a:spcPts val="765"/>
              </a:spcBef>
              <a:buClr>
                <a:srgbClr val="3333CC"/>
              </a:buClr>
              <a:buSzPct val="59375"/>
              <a:buFont typeface="Wingdings"/>
              <a:buChar char=""/>
              <a:tabLst>
                <a:tab pos="354965" algn="l"/>
                <a:tab pos="355600" algn="l"/>
              </a:tabLst>
            </a:pPr>
            <a:r>
              <a:rPr sz="3200" dirty="0">
                <a:latin typeface="Tahoma"/>
                <a:cs typeface="Tahoma"/>
              </a:rPr>
              <a:t>Looking </a:t>
            </a:r>
            <a:r>
              <a:rPr sz="3200" spc="-10" dirty="0">
                <a:latin typeface="Tahoma"/>
                <a:cs typeface="Tahoma"/>
              </a:rPr>
              <a:t>for </a:t>
            </a:r>
            <a:r>
              <a:rPr sz="3200" dirty="0">
                <a:latin typeface="Tahoma"/>
                <a:cs typeface="Tahoma"/>
              </a:rPr>
              <a:t>edema </a:t>
            </a:r>
            <a:r>
              <a:rPr sz="3200" spc="-5" dirty="0">
                <a:latin typeface="Tahoma"/>
                <a:cs typeface="Tahoma"/>
              </a:rPr>
              <a:t>:lower</a:t>
            </a:r>
            <a:r>
              <a:rPr sz="3200" spc="-20" dirty="0">
                <a:latin typeface="Tahoma"/>
                <a:cs typeface="Tahoma"/>
              </a:rPr>
              <a:t> </a:t>
            </a:r>
            <a:r>
              <a:rPr sz="3200" spc="-5" dirty="0">
                <a:latin typeface="Tahoma"/>
                <a:cs typeface="Tahoma"/>
              </a:rPr>
              <a:t>limbs,eyes</a:t>
            </a:r>
            <a:endParaRPr sz="3200">
              <a:latin typeface="Tahoma"/>
              <a:cs typeface="Tahoma"/>
            </a:endParaRPr>
          </a:p>
          <a:p>
            <a:pPr marL="355600" indent="-342900" algn="l" rtl="0">
              <a:lnSpc>
                <a:spcPct val="100000"/>
              </a:lnSpc>
              <a:spcBef>
                <a:spcPts val="770"/>
              </a:spcBef>
              <a:buClr>
                <a:srgbClr val="3333CC"/>
              </a:buClr>
              <a:buSzPct val="59375"/>
              <a:buFont typeface="Wingdings"/>
              <a:buChar char=""/>
              <a:tabLst>
                <a:tab pos="354965" algn="l"/>
                <a:tab pos="355600" algn="l"/>
              </a:tabLst>
            </a:pPr>
            <a:r>
              <a:rPr sz="3200" dirty="0">
                <a:latin typeface="Tahoma"/>
                <a:cs typeface="Tahoma"/>
              </a:rPr>
              <a:t>Abdomen </a:t>
            </a:r>
            <a:r>
              <a:rPr sz="3200" spc="-5" dirty="0">
                <a:latin typeface="Tahoma"/>
                <a:cs typeface="Tahoma"/>
              </a:rPr>
              <a:t>exam : </a:t>
            </a:r>
            <a:r>
              <a:rPr sz="3200" dirty="0">
                <a:latin typeface="Tahoma"/>
                <a:cs typeface="Tahoma"/>
              </a:rPr>
              <a:t>masses</a:t>
            </a:r>
            <a:r>
              <a:rPr sz="3200" spc="-20" dirty="0">
                <a:latin typeface="Tahoma"/>
                <a:cs typeface="Tahoma"/>
              </a:rPr>
              <a:t> </a:t>
            </a:r>
            <a:r>
              <a:rPr sz="3200" dirty="0">
                <a:latin typeface="Tahoma"/>
                <a:cs typeface="Tahoma"/>
              </a:rPr>
              <a:t>,(PCKD)</a:t>
            </a:r>
            <a:endParaRPr sz="3200">
              <a:latin typeface="Tahoma"/>
              <a:cs typeface="Tahoma"/>
            </a:endParaRPr>
          </a:p>
          <a:p>
            <a:pPr marL="355600" algn="l" rtl="0">
              <a:lnSpc>
                <a:spcPct val="100000"/>
              </a:lnSpc>
            </a:pPr>
            <a:r>
              <a:rPr sz="3200" dirty="0">
                <a:latin typeface="Tahoma"/>
                <a:cs typeface="Tahoma"/>
              </a:rPr>
              <a:t>,tenderness</a:t>
            </a:r>
            <a:endParaRPr sz="3200">
              <a:latin typeface="Tahoma"/>
              <a:cs typeface="Tahoma"/>
            </a:endParaRPr>
          </a:p>
          <a:p>
            <a:pPr marL="355600" indent="-342900" algn="l" rtl="0">
              <a:lnSpc>
                <a:spcPct val="100000"/>
              </a:lnSpc>
              <a:spcBef>
                <a:spcPts val="770"/>
              </a:spcBef>
              <a:buClr>
                <a:srgbClr val="3333CC"/>
              </a:buClr>
              <a:buSzPct val="59375"/>
              <a:buFont typeface="Wingdings"/>
              <a:buChar char=""/>
              <a:tabLst>
                <a:tab pos="354965" algn="l"/>
                <a:tab pos="355600" algn="l"/>
              </a:tabLst>
            </a:pPr>
            <a:r>
              <a:rPr sz="3200" spc="-5" dirty="0">
                <a:latin typeface="Tahoma"/>
                <a:cs typeface="Tahoma"/>
              </a:rPr>
              <a:t>Genitalia</a:t>
            </a:r>
            <a:r>
              <a:rPr sz="3200" spc="-15" dirty="0">
                <a:latin typeface="Tahoma"/>
                <a:cs typeface="Tahoma"/>
              </a:rPr>
              <a:t> </a:t>
            </a:r>
            <a:r>
              <a:rPr sz="3200" spc="-5" dirty="0">
                <a:latin typeface="Tahoma"/>
                <a:cs typeface="Tahoma"/>
              </a:rPr>
              <a:t>exam:</a:t>
            </a:r>
            <a:endParaRPr sz="3200">
              <a:latin typeface="Tahoma"/>
              <a:cs typeface="Tahoma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29969" y="310133"/>
            <a:ext cx="3202940" cy="6965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400" spc="-25" dirty="0"/>
              <a:t>I</a:t>
            </a:r>
            <a:r>
              <a:rPr sz="4400" spc="-35" dirty="0"/>
              <a:t>n</a:t>
            </a:r>
            <a:r>
              <a:rPr sz="4400" spc="-40" dirty="0"/>
              <a:t>v</a:t>
            </a:r>
            <a:r>
              <a:rPr sz="4400" spc="-5" dirty="0"/>
              <a:t>estigation</a:t>
            </a:r>
            <a:endParaRPr sz="4400"/>
          </a:p>
        </p:txBody>
      </p:sp>
      <p:sp>
        <p:nvSpPr>
          <p:cNvPr id="3" name="object 3"/>
          <p:cNvSpPr txBox="1"/>
          <p:nvPr/>
        </p:nvSpPr>
        <p:spPr>
          <a:xfrm>
            <a:off x="186639" y="1946224"/>
            <a:ext cx="8508365" cy="47097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marR="44450" indent="-342900" algn="l" rtl="0">
              <a:lnSpc>
                <a:spcPct val="100000"/>
              </a:lnSpc>
              <a:spcBef>
                <a:spcPts val="105"/>
              </a:spcBef>
              <a:buClr>
                <a:srgbClr val="3333CC"/>
              </a:buClr>
              <a:buSzPct val="59375"/>
              <a:buFont typeface="Wingdings"/>
              <a:buChar char=""/>
              <a:tabLst>
                <a:tab pos="354965" algn="l"/>
                <a:tab pos="355600" algn="l"/>
              </a:tabLst>
            </a:pPr>
            <a:r>
              <a:rPr sz="3200" dirty="0">
                <a:latin typeface="Tahoma"/>
                <a:cs typeface="Tahoma"/>
              </a:rPr>
              <a:t>Urine dipstick </a:t>
            </a:r>
            <a:r>
              <a:rPr sz="3200" spc="-5" dirty="0">
                <a:latin typeface="Tahoma"/>
                <a:cs typeface="Tahoma"/>
              </a:rPr>
              <a:t>positive </a:t>
            </a:r>
            <a:r>
              <a:rPr sz="3200" spc="-10" dirty="0">
                <a:latin typeface="Tahoma"/>
                <a:cs typeface="Tahoma"/>
              </a:rPr>
              <a:t>for  </a:t>
            </a:r>
            <a:r>
              <a:rPr sz="3200" dirty="0">
                <a:latin typeface="Tahoma"/>
                <a:cs typeface="Tahoma"/>
              </a:rPr>
              <a:t>hemoglobinuria,myoglobin </a:t>
            </a:r>
            <a:r>
              <a:rPr sz="3200" spc="-10" dirty="0">
                <a:latin typeface="Tahoma"/>
                <a:cs typeface="Tahoma"/>
              </a:rPr>
              <a:t>(Positive  </a:t>
            </a:r>
            <a:r>
              <a:rPr sz="3200" dirty="0">
                <a:latin typeface="Tahoma"/>
                <a:cs typeface="Tahoma"/>
              </a:rPr>
              <a:t>heme,negative </a:t>
            </a:r>
            <a:r>
              <a:rPr sz="3200" spc="-5" dirty="0">
                <a:latin typeface="Tahoma"/>
                <a:cs typeface="Tahoma"/>
              </a:rPr>
              <a:t>analysis), </a:t>
            </a:r>
            <a:r>
              <a:rPr sz="3200" dirty="0">
                <a:latin typeface="Tahoma"/>
                <a:cs typeface="Tahoma"/>
              </a:rPr>
              <a:t>hematurea and neg  if</a:t>
            </a:r>
            <a:r>
              <a:rPr sz="3200" spc="-5" dirty="0">
                <a:latin typeface="Tahoma"/>
                <a:cs typeface="Tahoma"/>
              </a:rPr>
              <a:t> </a:t>
            </a:r>
            <a:r>
              <a:rPr sz="3200" dirty="0">
                <a:latin typeface="Tahoma"/>
                <a:cs typeface="Tahoma"/>
              </a:rPr>
              <a:t>factitious</a:t>
            </a:r>
            <a:endParaRPr sz="3200">
              <a:latin typeface="Tahoma"/>
              <a:cs typeface="Tahoma"/>
            </a:endParaRPr>
          </a:p>
          <a:p>
            <a:pPr marL="355600" marR="137160" indent="-342900" algn="l" rtl="0">
              <a:lnSpc>
                <a:spcPct val="100000"/>
              </a:lnSpc>
              <a:spcBef>
                <a:spcPts val="775"/>
              </a:spcBef>
              <a:buClr>
                <a:srgbClr val="3333CC"/>
              </a:buClr>
              <a:buSzPct val="59375"/>
              <a:buFont typeface="Wingdings"/>
              <a:buChar char=""/>
              <a:tabLst>
                <a:tab pos="354965" algn="l"/>
                <a:tab pos="355600" algn="l"/>
              </a:tabLst>
            </a:pPr>
            <a:r>
              <a:rPr sz="3200" dirty="0">
                <a:latin typeface="Tahoma"/>
                <a:cs typeface="Tahoma"/>
              </a:rPr>
              <a:t>Microscopy: look </a:t>
            </a:r>
            <a:r>
              <a:rPr sz="3200" spc="-10" dirty="0">
                <a:latin typeface="Tahoma"/>
                <a:cs typeface="Tahoma"/>
              </a:rPr>
              <a:t>for </a:t>
            </a:r>
            <a:r>
              <a:rPr sz="3200" dirty="0">
                <a:latin typeface="Tahoma"/>
                <a:cs typeface="Tahoma"/>
              </a:rPr>
              <a:t>RBC, </a:t>
            </a:r>
            <a:r>
              <a:rPr sz="3200" spc="-5" dirty="0">
                <a:latin typeface="Tahoma"/>
                <a:cs typeface="Tahoma"/>
              </a:rPr>
              <a:t>wbc,bacteria (uti),  </a:t>
            </a:r>
            <a:r>
              <a:rPr sz="3200" dirty="0">
                <a:latin typeface="Tahoma"/>
                <a:cs typeface="Tahoma"/>
              </a:rPr>
              <a:t>high </a:t>
            </a:r>
            <a:r>
              <a:rPr sz="3200" spc="-10" dirty="0">
                <a:latin typeface="Tahoma"/>
                <a:cs typeface="Tahoma"/>
              </a:rPr>
              <a:t>grade </a:t>
            </a:r>
            <a:r>
              <a:rPr sz="3200" spc="-5" dirty="0">
                <a:latin typeface="Tahoma"/>
                <a:cs typeface="Tahoma"/>
              </a:rPr>
              <a:t>proteinurea </a:t>
            </a:r>
            <a:r>
              <a:rPr sz="3200" dirty="0">
                <a:latin typeface="Tahoma"/>
                <a:cs typeface="Tahoma"/>
              </a:rPr>
              <a:t>(GN)</a:t>
            </a:r>
            <a:r>
              <a:rPr sz="3200" spc="-20" dirty="0">
                <a:latin typeface="Tahoma"/>
                <a:cs typeface="Tahoma"/>
              </a:rPr>
              <a:t> </a:t>
            </a:r>
            <a:r>
              <a:rPr sz="3200" dirty="0">
                <a:latin typeface="Tahoma"/>
                <a:cs typeface="Tahoma"/>
              </a:rPr>
              <a:t>,crystals</a:t>
            </a:r>
            <a:endParaRPr sz="3200">
              <a:latin typeface="Tahoma"/>
              <a:cs typeface="Tahoma"/>
            </a:endParaRPr>
          </a:p>
          <a:p>
            <a:pPr algn="l" rtl="0">
              <a:lnSpc>
                <a:spcPct val="100000"/>
              </a:lnSpc>
              <a:spcBef>
                <a:spcPts val="5"/>
              </a:spcBef>
              <a:buClr>
                <a:srgbClr val="3333CC"/>
              </a:buClr>
              <a:buFont typeface="Wingdings"/>
              <a:buChar char=""/>
            </a:pPr>
            <a:endParaRPr sz="4450">
              <a:latin typeface="Tahoma"/>
              <a:cs typeface="Tahoma"/>
            </a:endParaRPr>
          </a:p>
          <a:p>
            <a:pPr marL="355600" indent="-342900" algn="l" rtl="0">
              <a:lnSpc>
                <a:spcPct val="100000"/>
              </a:lnSpc>
              <a:buClr>
                <a:srgbClr val="3333CC"/>
              </a:buClr>
              <a:buSzPct val="59375"/>
              <a:buFont typeface="Wingdings"/>
              <a:buChar char=""/>
              <a:tabLst>
                <a:tab pos="354965" algn="l"/>
                <a:tab pos="355600" algn="l"/>
              </a:tabLst>
            </a:pPr>
            <a:r>
              <a:rPr sz="3200" dirty="0">
                <a:latin typeface="Tahoma"/>
                <a:cs typeface="Tahoma"/>
              </a:rPr>
              <a:t>dysmprhic RBC by phase </a:t>
            </a:r>
            <a:r>
              <a:rPr sz="3200" spc="-10" dirty="0">
                <a:latin typeface="Tahoma"/>
                <a:cs typeface="Tahoma"/>
              </a:rPr>
              <a:t>contrast</a:t>
            </a:r>
            <a:r>
              <a:rPr sz="3200" spc="-45" dirty="0">
                <a:latin typeface="Tahoma"/>
                <a:cs typeface="Tahoma"/>
              </a:rPr>
              <a:t> </a:t>
            </a:r>
            <a:r>
              <a:rPr sz="3200" dirty="0">
                <a:latin typeface="Tahoma"/>
                <a:cs typeface="Tahoma"/>
              </a:rPr>
              <a:t>microscopy</a:t>
            </a:r>
            <a:endParaRPr sz="3200">
              <a:latin typeface="Tahoma"/>
              <a:cs typeface="Tahoma"/>
            </a:endParaRPr>
          </a:p>
          <a:p>
            <a:pPr marL="355600" algn="l" rtl="0">
              <a:lnSpc>
                <a:spcPct val="100000"/>
              </a:lnSpc>
            </a:pPr>
            <a:r>
              <a:rPr sz="3200" spc="5" dirty="0">
                <a:latin typeface="Tahoma"/>
                <a:cs typeface="Tahoma"/>
              </a:rPr>
              <a:t>,RBC </a:t>
            </a:r>
            <a:r>
              <a:rPr sz="3200" spc="-5" dirty="0">
                <a:latin typeface="Tahoma"/>
                <a:cs typeface="Tahoma"/>
              </a:rPr>
              <a:t>cast:glomerular</a:t>
            </a:r>
            <a:r>
              <a:rPr sz="3200" dirty="0">
                <a:latin typeface="Tahoma"/>
                <a:cs typeface="Tahoma"/>
              </a:rPr>
              <a:t> bleeding</a:t>
            </a:r>
            <a:endParaRPr sz="3200">
              <a:latin typeface="Tahoma"/>
              <a:cs typeface="Tahoma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5650991" y="231647"/>
            <a:ext cx="1933956" cy="196291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611123" y="1773935"/>
            <a:ext cx="6955535" cy="439064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29969" y="944321"/>
            <a:ext cx="2450465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spc="5" dirty="0"/>
              <a:t>RBC</a:t>
            </a:r>
            <a:r>
              <a:rPr sz="4400" spc="-90" dirty="0"/>
              <a:t> </a:t>
            </a:r>
            <a:r>
              <a:rPr sz="4400" spc="-5" dirty="0"/>
              <a:t>casts</a:t>
            </a:r>
            <a:endParaRPr sz="4400"/>
          </a:p>
        </p:txBody>
      </p:sp>
      <p:sp>
        <p:nvSpPr>
          <p:cNvPr id="3" name="object 3"/>
          <p:cNvSpPr/>
          <p:nvPr/>
        </p:nvSpPr>
        <p:spPr>
          <a:xfrm>
            <a:off x="684276" y="1844039"/>
            <a:ext cx="7703820" cy="436626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</TotalTime>
  <Words>451</Words>
  <Application>Microsoft Office PowerPoint</Application>
  <PresentationFormat>On-screen Show (4:3)</PresentationFormat>
  <Paragraphs>111</Paragraphs>
  <Slides>22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3" baseType="lpstr">
      <vt:lpstr>Office Theme</vt:lpstr>
      <vt:lpstr>Approach to a child with red  urine Dr. ASEEL DMOUR</vt:lpstr>
      <vt:lpstr>Causes of red urine</vt:lpstr>
      <vt:lpstr>Analysis of hematurea</vt:lpstr>
      <vt:lpstr>History and associated symptoms</vt:lpstr>
      <vt:lpstr>PowerPoint Presentation</vt:lpstr>
      <vt:lpstr>Examination</vt:lpstr>
      <vt:lpstr>Investigation</vt:lpstr>
      <vt:lpstr>PowerPoint Presentation</vt:lpstr>
      <vt:lpstr>RBC casts</vt:lpstr>
      <vt:lpstr>PowerPoint Presentation</vt:lpstr>
      <vt:lpstr>Investigations</vt:lpstr>
      <vt:lpstr>PowerPoint Presentation</vt:lpstr>
      <vt:lpstr>PowerPoint Presentation</vt:lpstr>
      <vt:lpstr>Macroscopic hematuria</vt:lpstr>
      <vt:lpstr>Causes of hematuria</vt:lpstr>
      <vt:lpstr>Non glomerular causes</vt:lpstr>
      <vt:lpstr>PowerPoint Presentation</vt:lpstr>
      <vt:lpstr>Alport Syndrome</vt:lpstr>
      <vt:lpstr>PowerPoint Presentation</vt:lpstr>
      <vt:lpstr>GBM in Alport syndrome</vt:lpstr>
      <vt:lpstr>Benign Familial  Hematuria(TBMN)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ALBARAMKI</dc:creator>
  <cp:lastModifiedBy>احمد ابو مراد</cp:lastModifiedBy>
  <cp:revision>2</cp:revision>
  <dcterms:created xsi:type="dcterms:W3CDTF">2022-02-26T21:19:40Z</dcterms:created>
  <dcterms:modified xsi:type="dcterms:W3CDTF">2022-10-17T09:05:28Z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2017-11-09T00:00:00Z</vt:filetime>
  </property>
  <property fmtid="{D5CDD505-2E9C-101B-9397-08002B2CF9AE}" pid="3" name="Creator">
    <vt:lpwstr>Microsoft® PowerPoint® 2013</vt:lpwstr>
  </property>
  <property fmtid="{D5CDD505-2E9C-101B-9397-08002B2CF9AE}" pid="4" name="LastSaved">
    <vt:filetime>2022-02-26T00:00:00Z</vt:filetime>
  </property>
</Properties>
</file>