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1"/>
  </p:notesMasterIdLst>
  <p:sldIdLst>
    <p:sldId id="256" r:id="rId4"/>
    <p:sldId id="272" r:id="rId5"/>
    <p:sldId id="257" r:id="rId6"/>
    <p:sldId id="258" r:id="rId7"/>
    <p:sldId id="259" r:id="rId8"/>
    <p:sldId id="279" r:id="rId9"/>
    <p:sldId id="277" r:id="rId10"/>
    <p:sldId id="260" r:id="rId11"/>
    <p:sldId id="278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3" Type="http://schemas.openxmlformats.org/officeDocument/2006/relationships/slideMaster" Target="slideMasters/slideMaster1.xml" /><Relationship Id="rId21" Type="http://schemas.openxmlformats.org/officeDocument/2006/relationships/notesMaster" Target="notesMasters/notesMaster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theme" Target="theme/theme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viewProps" Target="viewProps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B7CB50-7FC8-4FAE-A76F-6BA1A8F3D2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6F7E82-5914-4AD4-9A99-CCE869EF787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45EE41-EDFD-4B4A-8B7D-EE0AD75F3C5B}" type="datetimeFigureOut">
              <a:rPr lang="en-GB"/>
              <a:pPr>
                <a:defRPr/>
              </a:pPr>
              <a:t>24/10/2021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BB32576-5F96-4BC5-950D-3EB166F91E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43CE13-5131-42BC-B155-6F603650DE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CCD84-6096-4900-897E-75F7BB2A86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BF28C-2D57-4221-979A-EB47F5FFDC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20E5A3-960E-4040-890F-854EFC9938F7}" type="slidenum">
              <a:rPr lang="ar-SA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D6529C5E-46F2-41DA-B0C5-999FCC6103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E30350D3-0237-4400-BCBF-85C17146A4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7A74B183-7349-4853-AB94-2E88D8196E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FE6BE3-01E4-4E9A-9A57-B10D0B03E0EC}" type="slidenum">
              <a:rPr lang="ar-SA" altLang="en-US"/>
              <a:pPr eaLnBrk="1" hangingPunct="1"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1D3640-3BB5-4CE7-A772-3ABB41335AB6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C606E0-690E-479B-B68D-AFA1241E44F3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C39BA3-40C7-4F08-881C-C23BFD8CAB8D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33DF9E-1A19-4D16-9002-CF1006F6B1FC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99FA9F09-D175-4222-BE99-8E4E35010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9B315552-8E48-499C-B7EA-D16D3CBD3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BEF85277-A8EC-4156-BCE4-8FF98EAA4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BFA2B354-BE5A-4905-B8E4-DC9128515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6302B62A-9927-4884-8D83-3E948B50D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F9BCF206-9035-4EE1-A81E-E13376F95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4EB2C3-6B2A-44E0-852B-DCA08A09570E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BAEE62D-3709-485E-A3D6-A2A70C714878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28CDDA4-5B69-4398-BE57-C3B2AF8177BB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A6F9A2-8DC0-43DC-B8CF-2F32AC093DCA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169CF62-9990-4D58-A46E-A334A0016F3E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D0B5F45-5A9B-4A21-ACE9-B158A99D5041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>
            <a:extLst>
              <a:ext uri="{FF2B5EF4-FFF2-40B4-BE49-F238E27FC236}">
                <a16:creationId xmlns:a16="http://schemas.microsoft.com/office/drawing/2014/main" id="{9B11906A-BD45-486E-805B-EB8C6B3D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CCFEF9-56E4-4FD6-9771-35B06541B55F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23" name="Footer Placeholder 16">
            <a:extLst>
              <a:ext uri="{FF2B5EF4-FFF2-40B4-BE49-F238E27FC236}">
                <a16:creationId xmlns:a16="http://schemas.microsoft.com/office/drawing/2014/main" id="{527F0811-2D54-4C52-9A02-9A9C344F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>
            <a:extLst>
              <a:ext uri="{FF2B5EF4-FFF2-40B4-BE49-F238E27FC236}">
                <a16:creationId xmlns:a16="http://schemas.microsoft.com/office/drawing/2014/main" id="{376DA534-0CFA-4D43-A8BE-33CA73B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C9A4058A-2967-459F-B750-697666E9A53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720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5D656450-7749-4FE5-A8E7-6A277D809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2A32-8769-44CD-A83E-474274F0D6B1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3843BD3-8895-495E-AE29-B15540DA0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1B00020F-7EE5-4B24-9D96-B64BC024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6CEB2-5B76-451E-A891-31FA47EDC9E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94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6B38BCA-774A-4978-B2A8-54C89D0DC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38F40-0FE5-4348-882E-5A8E51A30FCE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CB5CCF7-76A1-432D-B1F7-18C1CB43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E7B1D22-31DB-4222-886D-60A41018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0475C-77B3-4AE6-96E2-6D05B756860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734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6CDD2A7E-B0F6-4A66-9A02-66B03E3E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BE1C5708-BCA1-49B9-93C0-F2207AC9D6AE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7618FF76-F245-4A12-AEBF-4A1BDD24B7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CBAF5F-EA05-4A62-8CFF-FFC09B6359F8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7FE16EB8-BC6D-4AE0-AA26-10FAC302C6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6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221719E-7CA0-4323-BC06-1F3CC3035592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733EA-0170-4366-9A47-D91B3AAE610F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085036-7A55-49E9-8E04-B85A43D2F152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097952-DA4C-4437-B74F-915F7BA9152C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A29FF9B1-5DA3-4DD6-9E53-8067DD7589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E6B50DE5-19A1-43D4-811F-E72209A86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A0ADE5CA-7A31-44A7-B964-FB1F09BDC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FBC4CA37-2173-4612-86BF-9E3E3CE93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DF923197-2C6E-4A4D-8093-F311CAD79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756949-4446-4012-A264-5D17C75ADECE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A50923B-55B1-45BB-A991-92CE33577C58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4EF5BA0-12C4-455A-8E26-AE18DDA7FE62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25A560A-2E1E-441D-B982-90FC090075E9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C13639F-8BE3-4B9F-A3F3-84CD23B19B40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05452E-CB2F-40F6-9F02-4694A204060A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>
            <a:extLst>
              <a:ext uri="{FF2B5EF4-FFF2-40B4-BE49-F238E27FC236}">
                <a16:creationId xmlns:a16="http://schemas.microsoft.com/office/drawing/2014/main" id="{423FBAA2-41F2-4B63-ACDD-4DAFC410D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FF0DBA1-28ED-4340-A862-96AD192F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CBEDE3-4274-4A71-95A6-F08168B44D44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EB87158B-53CA-40F1-8403-411A98CD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E6700B2-943D-45DD-93BF-A393C7E19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B17F826F-514E-43A4-85C2-CF3BBEE0749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703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515B40A3-B062-41DD-B467-C9A3F7230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7E07B-4115-4292-8415-C6DE5D8BD9C6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47D4F2E-9BE0-426F-BD54-01ACC27F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C4A0820A-3159-4C19-967E-2BABE6C14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54744-590A-4615-8103-409C08927D8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36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A5390B13-580D-4073-B5FB-FC27AED5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102A-10B0-45CA-B7BF-682076EA7FE1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39D3A12-65D6-41B1-BFF5-C917B21D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C5CA750C-8361-48ED-889B-0A5A31A4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8D01C-75FB-4D6E-8C35-1FBED2960F5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44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F919035C-00AF-4669-A92F-24202E54B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BC4D9A2E-4887-4DCD-9F70-1F5E0ACACEE8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18480767-AF20-48D3-9FEA-DE2BFFF461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EE68B7-A222-4A00-9209-E2D3B80D70D9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C7785950-FC14-4A8C-9E3C-F58C5CC29F8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8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CAF5D194-B880-4589-9042-82D98E33A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23C46-D5F7-4BA4-B9E8-FF39CC3A20F8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B3D2F0-BA8C-4F14-8566-71723704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CDB97EB3-C186-42FB-BE5B-F2DECFB2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D3082-8334-417E-8A4B-AAC44D84D80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76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E9E9D57C-033F-4C26-9848-F5A82D162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B48AB077-2040-489B-84BE-C1FE4A396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85B7183C-B78E-4BA9-AC3B-2C32404BD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C0713456-7C52-4120-9193-58B37541C0C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0F6C4C-E481-44CD-AD79-4113EB02FFFB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B2493FB2-6785-429F-8040-C553890F2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08B2D49-D0A5-4BE3-87AD-E06F8D0C4F45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>
            <a:extLst>
              <a:ext uri="{FF2B5EF4-FFF2-40B4-BE49-F238E27FC236}">
                <a16:creationId xmlns:a16="http://schemas.microsoft.com/office/drawing/2014/main" id="{EB5C5507-037F-4A26-ABA3-FD4E71265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AE444D2D-31ED-42D0-97DD-70BDC2303E66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13" name="Slide Number Placeholder 21">
            <a:extLst>
              <a:ext uri="{FF2B5EF4-FFF2-40B4-BE49-F238E27FC236}">
                <a16:creationId xmlns:a16="http://schemas.microsoft.com/office/drawing/2014/main" id="{23393E0D-A05E-4381-B9B5-E160389526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B8BDED-5CA9-4C24-84F9-475227D4D0D8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2">
            <a:extLst>
              <a:ext uri="{FF2B5EF4-FFF2-40B4-BE49-F238E27FC236}">
                <a16:creationId xmlns:a16="http://schemas.microsoft.com/office/drawing/2014/main" id="{4A677950-8BC8-4473-B64C-9C163D862E7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2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E4967C1D-CEAA-4E61-BF62-C79A6A407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FC2AF42-F6E4-46EC-A1DA-295C76BEFC18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E489C841-D9E8-47D1-93C3-BE086DAA7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9548E1-13AE-46CD-8D96-B58797C97C18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397B4B2D-3E18-4E39-82D1-C7309EF0DC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37F6A78F-A70E-4D24-AB69-10D2B4DC8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00685394-3B63-4771-B982-E0C78B5BE3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>
            <a:extLst>
              <a:ext uri="{FF2B5EF4-FFF2-40B4-BE49-F238E27FC236}">
                <a16:creationId xmlns:a16="http://schemas.microsoft.com/office/drawing/2014/main" id="{AFFD22DF-B94A-4DC4-A435-09A1FC10B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0A4AFFCE-711A-46C7-8DC8-DB762D83CD10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13" name="Slide Number Placeholder 17">
            <a:extLst>
              <a:ext uri="{FF2B5EF4-FFF2-40B4-BE49-F238E27FC236}">
                <a16:creationId xmlns:a16="http://schemas.microsoft.com/office/drawing/2014/main" id="{B1EE4151-D899-43BF-ADE2-F40C649631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B63937-2C8F-4E41-9F69-51D9B1B84740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03887C97-61A8-41EB-98F6-85C7C3FEDA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35BFF379-DE76-438C-A1BF-12AE6CBEA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5F0E10F1-829E-4CC8-A7FD-CEF45198A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>
            <a:extLst>
              <a:ext uri="{FF2B5EF4-FFF2-40B4-BE49-F238E27FC236}">
                <a16:creationId xmlns:a16="http://schemas.microsoft.com/office/drawing/2014/main" id="{8CA841DE-1F5A-47BB-AE59-EA9B470FF8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FA1A1B3A-6729-43B4-AC89-243EACF038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21AD620-BB47-4E4B-B4A5-EC2818A8D956}" type="datetime1">
              <a:rPr lang="en-US"/>
              <a:pPr>
                <a:defRPr/>
              </a:pPr>
              <a:t>10/24/2021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C88D3-B04E-41BF-BB20-226D896B4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13B183D9-62D5-4E68-8861-CA858484F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E1FBB026-26BB-4A6E-A780-849F3989511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19F594-0F96-4E77-8720-E01281C1FD99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7EEA75F4-4391-4318-B299-27B319015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804FEE-8ED0-4323-838A-48F3801E68FB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366A9C8B-46FE-4935-B42C-15FECCC3B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748E6706-DA4E-415F-B592-9BBAEDFDA66D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2" r:id="rId4"/>
    <p:sldLayoutId id="2147483851" r:id="rId5"/>
    <p:sldLayoutId id="2147483856" r:id="rId6"/>
    <p:sldLayoutId id="2147483850" r:id="rId7"/>
    <p:sldLayoutId id="2147483857" r:id="rId8"/>
    <p:sldLayoutId id="2147483858" r:id="rId9"/>
    <p:sldLayoutId id="2147483849" r:id="rId10"/>
    <p:sldLayoutId id="214748384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D3D88C28-FCC9-4CBA-97A0-982A541D0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7620000" cy="1752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/>
              <a:t>EICOSANOIDS </a:t>
            </a:r>
            <a:br>
              <a:rPr lang="en-US" sz="3200" dirty="0"/>
            </a:br>
            <a:r>
              <a:rPr lang="en-US" sz="3200" dirty="0"/>
              <a:t>(LIPID DERIVED PRODUCTS)</a:t>
            </a:r>
            <a:endParaRPr lang="en-GB" dirty="0"/>
          </a:p>
        </p:txBody>
      </p:sp>
      <p:sp>
        <p:nvSpPr>
          <p:cNvPr id="8195" name="Subtitle 2">
            <a:extLst>
              <a:ext uri="{FF2B5EF4-FFF2-40B4-BE49-F238E27FC236}">
                <a16:creationId xmlns:a16="http://schemas.microsoft.com/office/drawing/2014/main" id="{688402ED-7230-4BAB-8DCF-A6BC04306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tx1"/>
                </a:solidFill>
              </a:rPr>
              <a:t>Dr. Yousef Al-saraireh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tx1"/>
                </a:solidFill>
              </a:rPr>
              <a:t>Assistant Professor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tx1"/>
                </a:solidFill>
              </a:rPr>
              <a:t>Chairman of pharmacology department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tx1"/>
                </a:solidFill>
              </a:rPr>
              <a:t>Faculty of Medicine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A1B7A9A2-86A1-40B2-BAC8-A7CD463C8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BD3B74-AEE6-4749-B6B3-351FC3A6F008}" type="slidenum">
              <a:rPr lang="ar-SA" altLang="en-US">
                <a:solidFill>
                  <a:srgbClr val="FFFFFF"/>
                </a:solidFill>
              </a:rPr>
              <a:pPr eaLnBrk="1" hangingPunct="1"/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542C2D-51A7-4181-9B1A-91DCF86FF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6038"/>
            <a:ext cx="9144000" cy="579438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EFFECTS OF PROSTAGLANDINS &amp;THROMBOXANES    </a:t>
            </a:r>
            <a:endParaRPr lang="en-GB" sz="2400" dirty="0"/>
          </a:p>
        </p:txBody>
      </p:sp>
      <p:sp>
        <p:nvSpPr>
          <p:cNvPr id="17411" name="Content Placeholder 4">
            <a:extLst>
              <a:ext uri="{FF2B5EF4-FFF2-40B4-BE49-F238E27FC236}">
                <a16:creationId xmlns:a16="http://schemas.microsoft.com/office/drawing/2014/main" id="{1885790E-4B84-408B-A13B-B99E65005E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609600"/>
            <a:ext cx="8839200" cy="6096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1. Smooth muscle: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olidFill>
                  <a:srgbClr val="FF0000"/>
                </a:solidFill>
              </a:rPr>
              <a:t>A. Vascular: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 </a:t>
            </a:r>
            <a:r>
              <a:rPr lang="en-US" altLang="en-US"/>
              <a:t>PGF </a:t>
            </a:r>
            <a:r>
              <a:rPr lang="en-US" altLang="en-US" baseline="-25000"/>
              <a:t>2</a:t>
            </a:r>
            <a:r>
              <a:rPr lang="el-GR" altLang="en-US" baseline="-25000"/>
              <a:t>α</a:t>
            </a:r>
            <a:r>
              <a:rPr lang="en-US" altLang="en-US"/>
              <a:t> and TXA</a:t>
            </a:r>
            <a:r>
              <a:rPr lang="en-US" altLang="en-US" baseline="-25000"/>
              <a:t>2</a:t>
            </a:r>
            <a:r>
              <a:rPr lang="en-US" altLang="en-US"/>
              <a:t> cause vasoconstriction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 PGE</a:t>
            </a:r>
            <a:r>
              <a:rPr lang="en-US" altLang="en-US" baseline="-25000"/>
              <a:t>2</a:t>
            </a:r>
            <a:r>
              <a:rPr lang="en-US" altLang="en-US"/>
              <a:t> and PGI</a:t>
            </a:r>
            <a:r>
              <a:rPr lang="en-US" altLang="en-US" baseline="-25000"/>
              <a:t>2</a:t>
            </a:r>
            <a:r>
              <a:rPr lang="en-US" altLang="en-US"/>
              <a:t>  cause vasodilation. PGI</a:t>
            </a:r>
            <a:r>
              <a:rPr lang="en-US" altLang="en-US" baseline="-25000"/>
              <a:t>2</a:t>
            </a:r>
            <a:r>
              <a:rPr lang="en-US" altLang="en-US"/>
              <a:t> is more potent (x 5) than PGE</a:t>
            </a:r>
            <a:r>
              <a:rPr lang="en-US" altLang="en-US" baseline="-25000"/>
              <a:t>2</a:t>
            </a:r>
            <a:r>
              <a:rPr lang="en-US" altLang="en-US"/>
              <a:t> in lowering blood pressure.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 PGE</a:t>
            </a:r>
            <a:r>
              <a:rPr lang="en-US" altLang="en-US" baseline="-25000"/>
              <a:t>2</a:t>
            </a:r>
            <a:r>
              <a:rPr lang="en-US" altLang="en-US"/>
              <a:t> maintains the patency of ductus arteriosus during pregnancy.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B.</a:t>
            </a:r>
            <a:r>
              <a:rPr lang="en-GB" altLang="en-US">
                <a:solidFill>
                  <a:srgbClr val="FF0000"/>
                </a:solidFill>
              </a:rPr>
              <a:t> Gastrointestinal Tract: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/>
              <a:t>PGE</a:t>
            </a:r>
            <a:r>
              <a:rPr lang="en-US" altLang="en-US" baseline="-25000"/>
              <a:t>2</a:t>
            </a:r>
            <a:r>
              <a:rPr lang="en-US" altLang="en-US"/>
              <a:t> and PGI</a:t>
            </a:r>
            <a:r>
              <a:rPr lang="en-US" altLang="en-US" baseline="-25000"/>
              <a:t>2</a:t>
            </a:r>
            <a:r>
              <a:rPr lang="en-US" altLang="en-US"/>
              <a:t> are cytoprotective in stomach and decrease gastric acid secretion</a:t>
            </a:r>
            <a:endParaRPr lang="en-GB" altLang="en-US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olidFill>
                  <a:srgbClr val="FF0000"/>
                </a:solidFill>
              </a:rPr>
              <a:t>C. Airways: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 Respiratory smooth muscle is relaxed by PGD2, PGE1, PGE2, and PGI2 (bronchodilation) and contracted by TXA2 and </a:t>
            </a:r>
            <a:r>
              <a:rPr lang="en-US" altLang="en-US"/>
              <a:t>PGF </a:t>
            </a:r>
            <a:r>
              <a:rPr lang="en-US" altLang="en-US" baseline="-25000"/>
              <a:t>2</a:t>
            </a:r>
            <a:r>
              <a:rPr lang="el-GR" altLang="en-US" baseline="-25000"/>
              <a:t>α</a:t>
            </a:r>
            <a:r>
              <a:rPr lang="en-US" altLang="en-US"/>
              <a:t> (bronchospasm).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3855F4AA-F511-4536-9891-52650BA37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8F4630-92FD-4F61-99E8-C327D5059382}" type="slidenum">
              <a:rPr lang="ar-SA" altLang="en-US">
                <a:solidFill>
                  <a:srgbClr val="FFFFFF"/>
                </a:solidFill>
              </a:rPr>
              <a:pPr eaLnBrk="1" hangingPunct="1"/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A3BE478C-3371-4B02-8274-AB0CECB7C3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76200"/>
            <a:ext cx="8686800" cy="6477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u="sng"/>
              <a:t>2. Platelets :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/>
              <a:t>TXA</a:t>
            </a:r>
            <a:r>
              <a:rPr lang="en-US" altLang="en-US" baseline="-25000"/>
              <a:t>2</a:t>
            </a:r>
            <a:r>
              <a:rPr lang="en-US" altLang="en-US"/>
              <a:t> causes platelets aggregation while PGI</a:t>
            </a:r>
            <a:r>
              <a:rPr lang="en-US" altLang="en-US" baseline="-25000"/>
              <a:t>2</a:t>
            </a:r>
            <a:r>
              <a:rPr lang="en-US" altLang="en-US"/>
              <a:t> inhibits it.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u="sng"/>
              <a:t>3. Renal: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PGE1, PGE2, and PGI2 increase glomular filtration through their vasodilating effects. These prostaglandins also increase water and sodium excretion.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TXA2 causes intrarenal vasoconstriction resulting in a decline in renal function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u="sng"/>
              <a:t>4.Genital system 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/>
              <a:t> PGE</a:t>
            </a:r>
            <a:r>
              <a:rPr lang="en-US" altLang="en-US" baseline="-25000"/>
              <a:t>2</a:t>
            </a:r>
            <a:r>
              <a:rPr lang="en-US" altLang="en-US"/>
              <a:t> in semen is produced by the seminal vesicles, and it increases the viability of spermatozoa.  Its level is increased by testosterone, and is decreased in infertile semen.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/>
              <a:t>In female, PGE</a:t>
            </a:r>
            <a:r>
              <a:rPr lang="en-US" altLang="en-US" baseline="-25000"/>
              <a:t>2</a:t>
            </a:r>
            <a:r>
              <a:rPr lang="en-US" altLang="en-US"/>
              <a:t> is involved in primary dysmenorrhea and in the onset of labour. </a:t>
            </a:r>
            <a:endParaRPr lang="en-GB" altLang="en-US"/>
          </a:p>
        </p:txBody>
      </p:sp>
      <p:sp>
        <p:nvSpPr>
          <p:cNvPr id="18435" name="Slide Number Placeholder 2">
            <a:extLst>
              <a:ext uri="{FF2B5EF4-FFF2-40B4-BE49-F238E27FC236}">
                <a16:creationId xmlns:a16="http://schemas.microsoft.com/office/drawing/2014/main" id="{90D80179-B8C2-42BD-A644-18CF0AA301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975FF0-5B95-437C-BAB6-188912BE63EC}" type="slidenum">
              <a:rPr lang="ar-SA" altLang="en-US">
                <a:solidFill>
                  <a:srgbClr val="FFFFFF"/>
                </a:solidFill>
              </a:rPr>
              <a:pPr eaLnBrk="1" hangingPunct="1"/>
              <a:t>11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705482D8-D29E-4BAC-AA93-5FFDEB2220A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0"/>
            <a:ext cx="8686800" cy="662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/>
              <a:t>5. </a:t>
            </a:r>
            <a:r>
              <a:rPr lang="en-GB" altLang="en-US" b="1" u="sng"/>
              <a:t>Central and Peripheral Nervous Systems: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PGE1 and PGE2 increase body temperature. Pyrogens release interleukin-1, which in turn promotes synthesis and release of PGE2.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 compounds inhibit the release of norepinephrine from postganglionic sympathetic nerve endings.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6. Neuroendocrine Organs: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 compounds promote the release of growth hormone, prolactin,TSH, ACTH, FSH, and LH.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7. Bone Metabolism: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PGE2 increases bone turnover, ie, stimulation of bone resorption and formation.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8. Eye: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 and PGF derivatives lower the intraocular pressure. This is probably due to increased outflow of aqueous humor from the anterior chamber</a:t>
            </a:r>
            <a:endParaRPr lang="en-GB" altLang="en-US" b="1" u="sng"/>
          </a:p>
        </p:txBody>
      </p:sp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43D009A3-71E9-4A83-8EC0-2C302B345B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4DEE82-80A5-4034-976F-F6D8F675DAAF}" type="slidenum">
              <a:rPr lang="ar-SA" altLang="en-US">
                <a:solidFill>
                  <a:srgbClr val="FFFFFF"/>
                </a:solidFill>
              </a:rPr>
              <a:pPr eaLnBrk="1" hangingPunct="1"/>
              <a:t>12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A8D2A8E-84C1-41C1-802F-2B71FC632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457200"/>
            <a:ext cx="7467600" cy="1143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b="1" dirty="0"/>
              <a:t>CLINICAL USES OF PGs: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B5BBE0D2-F6E3-4CC4-B3C6-37E42B3E72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85800"/>
            <a:ext cx="88392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1. PGE</a:t>
            </a:r>
            <a:r>
              <a:rPr lang="en-US" altLang="en-US" b="1" baseline="-25000"/>
              <a:t>2</a:t>
            </a:r>
            <a:r>
              <a:rPr lang="en-US" altLang="en-US" b="1"/>
              <a:t> (Dinoprostone): </a:t>
            </a:r>
            <a:r>
              <a:rPr lang="en-US" altLang="en-US"/>
              <a:t>used for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  Induction of abortion or labour.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  Enhance labour.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  Stop post partum hemorrhage.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All are given intra-vaginal or intra- amniotic or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IV infusion.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2. PGI</a:t>
            </a:r>
            <a:r>
              <a:rPr lang="en-US" altLang="en-US" b="1" baseline="-25000"/>
              <a:t>2</a:t>
            </a:r>
            <a:r>
              <a:rPr lang="en-US" altLang="en-US" b="1"/>
              <a:t> (Epoprostenol): </a:t>
            </a:r>
            <a:r>
              <a:rPr lang="en-US" altLang="en-US"/>
              <a:t>is sometime used by IV infusion for primary pulmonary hypertension, and to protect platelets during hemodialysis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785A852D-28B6-46F3-BE36-974614B45D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99D53B-CE78-40E1-933E-D68252ED20CE}" type="slidenum">
              <a:rPr lang="ar-SA" altLang="en-US">
                <a:solidFill>
                  <a:srgbClr val="FFFFFF"/>
                </a:solidFill>
              </a:rPr>
              <a:pPr eaLnBrk="1" hangingPunct="1"/>
              <a:t>13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58FD74D4-80E7-4232-A20F-1BDEC4691A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534400" cy="662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3. PGE</a:t>
            </a:r>
            <a:r>
              <a:rPr lang="en-US" altLang="en-US" b="1" baseline="-25000"/>
              <a:t>1</a:t>
            </a:r>
            <a:r>
              <a:rPr lang="en-US" altLang="en-US" b="1"/>
              <a:t> analogue (Alprostadil): </a:t>
            </a:r>
            <a:r>
              <a:rPr lang="en-US" altLang="en-US"/>
              <a:t>is useful as urethral suppositories for male impotence,  and sometimes IV to maintain patency of ductus arteriosus in some forms of congenital heart disease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4. PGE</a:t>
            </a:r>
            <a:r>
              <a:rPr lang="en-US" altLang="en-US" b="1" baseline="-25000"/>
              <a:t>1</a:t>
            </a:r>
            <a:r>
              <a:rPr lang="en-US" altLang="en-US" b="1"/>
              <a:t> analogue (Misoprostol): </a:t>
            </a:r>
            <a:r>
              <a:rPr lang="en-US" altLang="en-US"/>
              <a:t>is given orally to prevent peptic ulcer due to NSAIDs , and sometimes for induction of abortion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5.PGF</a:t>
            </a:r>
            <a:r>
              <a:rPr lang="en-US" altLang="en-US" b="1" baseline="-25000"/>
              <a:t>2</a:t>
            </a:r>
            <a:r>
              <a:rPr lang="el-GR" altLang="en-US" b="1" baseline="-25000"/>
              <a:t>α</a:t>
            </a:r>
            <a:r>
              <a:rPr lang="en-US" altLang="en-US" b="1"/>
              <a:t> analogue (Latanosert): </a:t>
            </a:r>
            <a:r>
              <a:rPr lang="en-US" altLang="en-US"/>
              <a:t>is used as eye drops to increase drainage of aqueous humor and decrease the intraocular pressure in glaucoma </a:t>
            </a:r>
          </a:p>
          <a:p>
            <a:pPr eaLnBrk="1" hangingPunct="1"/>
            <a:endParaRPr lang="en-GB" altLang="en-US"/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4372B44D-5243-40FA-95E7-412ED2F15E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3824E9-C5DE-45A6-B6E6-7EA274C303B1}" type="slidenum">
              <a:rPr lang="ar-SA" altLang="en-US">
                <a:solidFill>
                  <a:srgbClr val="FFFFFF"/>
                </a:solidFill>
              </a:rPr>
              <a:pPr eaLnBrk="1" hangingPunct="1"/>
              <a:t>14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01C044-68F1-43D0-BE37-6E4F219F6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1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100" b="1" dirty="0"/>
              <a:t>CLINICAL PG </a:t>
            </a:r>
            <a:r>
              <a:rPr lang="en-US" sz="3600" b="1" dirty="0"/>
              <a:t>antagonists</a:t>
            </a:r>
            <a:br>
              <a:rPr lang="en-US" b="1" dirty="0">
                <a:solidFill>
                  <a:schemeClr val="bg1">
                    <a:lumMod val="50000"/>
                  </a:schemeClr>
                </a:solidFill>
              </a:rPr>
            </a:br>
            <a:endParaRPr lang="en-GB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FC01181-589D-4128-A450-AAFB855FC6F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686800" cy="6629400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u="sng" dirty="0"/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NSAIDs</a:t>
            </a:r>
            <a:r>
              <a:rPr lang="en-US" dirty="0"/>
              <a:t> (Non-Steroidal Anti-Inflammatory Drugs) : inhibit </a:t>
            </a:r>
            <a:r>
              <a:rPr lang="en-US" dirty="0" err="1"/>
              <a:t>cyclooxygenase</a:t>
            </a:r>
            <a:r>
              <a:rPr lang="en-US" dirty="0"/>
              <a:t> COX, so decrease production of PGs, TXA</a:t>
            </a:r>
            <a:r>
              <a:rPr lang="en-US" baseline="-25000" dirty="0"/>
              <a:t>2</a:t>
            </a:r>
            <a:r>
              <a:rPr lang="en-US" dirty="0"/>
              <a:t>, and </a:t>
            </a:r>
            <a:r>
              <a:rPr lang="en-US" dirty="0" err="1"/>
              <a:t>prostacyclin</a:t>
            </a:r>
            <a:r>
              <a:rPr lang="en-US" dirty="0"/>
              <a:t>. LTs are not affected.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Two types of COX</a:t>
            </a:r>
            <a:r>
              <a:rPr lang="en-US" dirty="0"/>
              <a:t> :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1. COX 1 </a:t>
            </a:r>
            <a:r>
              <a:rPr lang="en-US" dirty="0"/>
              <a:t>: constitutional , and are  protective in many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 tissues     e.g.    G.I.T , kidneys, platelets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2. COX 2 </a:t>
            </a:r>
            <a:r>
              <a:rPr lang="en-US" dirty="0"/>
              <a:t>: inducible; produced by inflammatory cells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(macrophages, </a:t>
            </a:r>
            <a:r>
              <a:rPr lang="en-US" dirty="0" err="1"/>
              <a:t>eosinophils</a:t>
            </a:r>
            <a:r>
              <a:rPr lang="en-US" dirty="0"/>
              <a:t>, mast cells, NOT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by </a:t>
            </a:r>
            <a:r>
              <a:rPr lang="en-US" dirty="0" err="1"/>
              <a:t>neutrophils</a:t>
            </a:r>
            <a:r>
              <a:rPr lang="en-US" dirty="0"/>
              <a:t>.) at sites of inflammation</a:t>
            </a:r>
            <a:r>
              <a:rPr lang="en-US" b="1" dirty="0"/>
              <a:t>   </a:t>
            </a:r>
            <a:endParaRPr lang="en-US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0B4A6EF-AAAA-437B-8324-ED351CAAC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81AE43-1D62-4C6D-9159-71F977C105AC}" type="slidenum">
              <a:rPr lang="ar-SA" altLang="en-US">
                <a:solidFill>
                  <a:srgbClr val="FFFFFF"/>
                </a:solidFill>
              </a:rPr>
              <a:pPr eaLnBrk="1" hangingPunct="1"/>
              <a:t>15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4EA45A-CE8B-4B07-A4CF-C61CC8EFB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304800"/>
            <a:ext cx="7467600" cy="11430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/>
              <a:t>CLINICAL LT </a:t>
            </a:r>
            <a:r>
              <a:rPr lang="en-US" sz="3200" b="1" dirty="0"/>
              <a:t>antagonists</a:t>
            </a:r>
            <a:endParaRPr lang="en-GB" sz="3200" b="1" dirty="0"/>
          </a:p>
        </p:txBody>
      </p:sp>
      <p:sp>
        <p:nvSpPr>
          <p:cNvPr id="23555" name="Content Placeholder 3">
            <a:extLst>
              <a:ext uri="{FF2B5EF4-FFF2-40B4-BE49-F238E27FC236}">
                <a16:creationId xmlns:a16="http://schemas.microsoft.com/office/drawing/2014/main" id="{D4C6DF25-4A17-43E0-91B9-81D17147054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382000" cy="54070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Clinically useful LT antagonists used for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asthma prophylaxis</a:t>
            </a: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include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Zileuton 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5-LOX inhibitor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that </a:t>
            </a:r>
            <a:r>
              <a:rPr lang="en-US" altLang="en-US">
                <a:latin typeface="Times New Roman" panose="02020603050405020304" pitchFamily="18" charset="0"/>
              </a:rPr>
              <a:t>decrease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LTs synthesis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2. </a:t>
            </a: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Zafirleukast &amp; Monteleukast: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LT receptor antagonists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556" name="Slide Number Placeholder 4">
            <a:extLst>
              <a:ext uri="{FF2B5EF4-FFF2-40B4-BE49-F238E27FC236}">
                <a16:creationId xmlns:a16="http://schemas.microsoft.com/office/drawing/2014/main" id="{AE47CEBB-361F-45C0-A42E-0E5EC6CAF1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0E413F-9A75-42D3-BCCA-165433B318F3}" type="slidenum">
              <a:rPr lang="ar-SA" altLang="en-US">
                <a:solidFill>
                  <a:srgbClr val="FFFFFF"/>
                </a:solidFill>
              </a:rPr>
              <a:pPr eaLnBrk="1" hangingPunct="1"/>
              <a:t>16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745BDD-D875-447F-AE1D-D742826B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590800"/>
            <a:ext cx="4191000" cy="1143000"/>
          </a:xfrm>
        </p:spPr>
        <p:txBody>
          <a:bodyPr/>
          <a:lstStyle/>
          <a:p>
            <a:pPr algn="ctr">
              <a:defRPr/>
            </a:pPr>
            <a:r>
              <a:rPr lang="en-GB" sz="6600" dirty="0"/>
              <a:t>Thanks</a:t>
            </a:r>
          </a:p>
        </p:txBody>
      </p:sp>
      <p:sp>
        <p:nvSpPr>
          <p:cNvPr id="24579" name="Slide Number Placeholder 2">
            <a:extLst>
              <a:ext uri="{FF2B5EF4-FFF2-40B4-BE49-F238E27FC236}">
                <a16:creationId xmlns:a16="http://schemas.microsoft.com/office/drawing/2014/main" id="{66C3AB0B-1461-4CA8-862B-4758A99F22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EA4FA1-A6DA-4C3B-989A-23CA2CC8805D}" type="slidenum">
              <a:rPr lang="ar-SA" altLang="en-US">
                <a:solidFill>
                  <a:srgbClr val="FFFFFF"/>
                </a:solidFill>
              </a:rPr>
              <a:pPr eaLnBrk="1" hangingPunct="1"/>
              <a:t>17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1E75-8774-4A73-9F3A-078F9D110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2860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79960-0627-465A-9F79-4E82E4BB71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-76200" y="1066800"/>
            <a:ext cx="9144000" cy="54070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DEFINATION OF EICOSANOIDS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SYNTHESIS OF EICOSANOIDS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EFFECTS OF PROSTAGLANDINS &amp;THROMBOXANES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CLINICAL USES OF PGs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CLINICAL PG ANTAGONISTS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CLINICAL LT ANTAGONISTS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D3185539-244F-4ECB-A1A3-4DC8FB2905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D75662-11E6-422F-BBCE-0D53A0721FC8}" type="slidenum">
              <a:rPr lang="ar-SA" altLang="en-US">
                <a:solidFill>
                  <a:srgbClr val="FFFFFF"/>
                </a:solidFill>
              </a:rPr>
              <a:pPr eaLnBrk="1" hangingPunct="1"/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F7127479-D261-4982-9425-38DD9C051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0668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DEFINATION OF EICOSANOIDS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63B18B7A-D94F-490C-BE85-C4CAEDD30A8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1143000"/>
            <a:ext cx="8686800" cy="5257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u="sng">
                <a:solidFill>
                  <a:srgbClr val="FF0000"/>
                </a:solidFill>
              </a:rPr>
              <a:t>Eicosanoids</a:t>
            </a:r>
            <a:r>
              <a:rPr lang="en-US" altLang="en-US" b="1"/>
              <a:t> </a:t>
            </a:r>
            <a:r>
              <a:rPr lang="en-GB" altLang="en-US"/>
              <a:t>are oxygenation products of polyunsaturated long chain fatty acids. These </a:t>
            </a:r>
            <a:r>
              <a:rPr lang="en-US" altLang="en-US"/>
              <a:t>are mainly derived from arachidonic acid (AA) and other  20 carbon fatty acids released from cell membranes.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/>
              <a:t>Upon physical or chemical stimuli, AA is </a:t>
            </a:r>
            <a:r>
              <a:rPr lang="en-GB" altLang="en-US"/>
              <a:t>released from membrane phospholipids by either combination of phospholipase C and diglyceride lipase </a:t>
            </a:r>
            <a:r>
              <a:rPr lang="en-GB" altLang="en-US" b="1"/>
              <a:t>OR</a:t>
            </a:r>
            <a:r>
              <a:rPr lang="en-GB" altLang="en-US"/>
              <a:t> by one or more lipases of the phospholipase A2 (PLA2) and these are: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/>
              <a:t>   1. cardiac PLA2 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/>
              <a:t>   2. cytosolic PLA2, and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/>
              <a:t>   3. secretory PLA2</a:t>
            </a: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DB04D61-2209-41C9-8B41-1353F30953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CD426FF-7EE7-482F-A720-EABE409C924B}" type="slidenum">
              <a:rPr lang="ar-SA" altLang="en-US">
                <a:solidFill>
                  <a:srgbClr val="FFFFFF"/>
                </a:solidFill>
              </a:rPr>
              <a:pPr eaLnBrk="1" hangingPunct="1"/>
              <a:t>3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>
            <a:extLst>
              <a:ext uri="{FF2B5EF4-FFF2-40B4-BE49-F238E27FC236}">
                <a16:creationId xmlns:a16="http://schemas.microsoft.com/office/drawing/2014/main" id="{6D4B36A0-0E09-479E-8E76-7F1CCD722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913"/>
            <a:ext cx="8534400" cy="676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Slide Number Placeholder 2">
            <a:extLst>
              <a:ext uri="{FF2B5EF4-FFF2-40B4-BE49-F238E27FC236}">
                <a16:creationId xmlns:a16="http://schemas.microsoft.com/office/drawing/2014/main" id="{2A7C478D-4BA0-4645-A070-D9C80B87F9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5C65C6-37BE-45E1-9872-DCDC6C87A92C}" type="slidenum">
              <a:rPr lang="ar-SA" altLang="en-US">
                <a:solidFill>
                  <a:srgbClr val="FFFFFF"/>
                </a:solidFill>
              </a:rPr>
              <a:pPr eaLnBrk="1" hangingPunct="1"/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C8593DE-E136-4389-89BB-19A60D37F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533400"/>
            <a:ext cx="9144000" cy="11430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SYNTHESIS OF EICOSANOIDS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307E4607-8BEF-4917-BF4D-54F3E9E75CA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610600" cy="62484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A.  </a:t>
            </a:r>
            <a:r>
              <a:rPr lang="en-US" b="1" dirty="0" err="1">
                <a:solidFill>
                  <a:srgbClr val="FF0000"/>
                </a:solidFill>
              </a:rPr>
              <a:t>Cyclooxygenases</a:t>
            </a:r>
            <a:r>
              <a:rPr lang="en-US" b="1" dirty="0">
                <a:solidFill>
                  <a:srgbClr val="FF0000"/>
                </a:solidFill>
              </a:rPr>
              <a:t> (COXs)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:  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/>
              <a:t>This leads to formation  of cyclic </a:t>
            </a:r>
            <a:r>
              <a:rPr lang="en-US" dirty="0" err="1"/>
              <a:t>endoperoxides</a:t>
            </a:r>
            <a:r>
              <a:rPr lang="en-US" dirty="0"/>
              <a:t> (PGG</a:t>
            </a:r>
            <a:r>
              <a:rPr lang="en-US" baseline="-25000" dirty="0"/>
              <a:t>2</a:t>
            </a:r>
            <a:r>
              <a:rPr lang="en-US" dirty="0"/>
              <a:t>, PGH</a:t>
            </a:r>
            <a:r>
              <a:rPr lang="en-US" baseline="-25000" dirty="0"/>
              <a:t>2</a:t>
            </a:r>
            <a:r>
              <a:rPr lang="en-US" dirty="0"/>
              <a:t>);   then  other tissue </a:t>
            </a:r>
            <a:r>
              <a:rPr lang="en-US" dirty="0" err="1"/>
              <a:t>isomerases</a:t>
            </a:r>
            <a:r>
              <a:rPr lang="en-US" dirty="0"/>
              <a:t> convert these </a:t>
            </a:r>
            <a:r>
              <a:rPr lang="en-US" dirty="0" err="1"/>
              <a:t>endoperoxides</a:t>
            </a:r>
            <a:r>
              <a:rPr lang="en-US" dirty="0"/>
              <a:t> to either Prostaglandins (PGs) such as (PGE</a:t>
            </a:r>
            <a:r>
              <a:rPr lang="en-US" baseline="-25000" dirty="0"/>
              <a:t>2</a:t>
            </a:r>
            <a:r>
              <a:rPr lang="en-US" dirty="0"/>
              <a:t>, PGF</a:t>
            </a:r>
            <a:r>
              <a:rPr lang="en-US" baseline="-25000" dirty="0"/>
              <a:t>2a</a:t>
            </a:r>
            <a:r>
              <a:rPr lang="en-US" dirty="0"/>
              <a:t> or PGD</a:t>
            </a:r>
            <a:r>
              <a:rPr lang="en-US" baseline="-25000" dirty="0"/>
              <a:t>2</a:t>
            </a:r>
            <a:r>
              <a:rPr lang="en-US" dirty="0"/>
              <a:t> ) or to </a:t>
            </a:r>
            <a:r>
              <a:rPr lang="en-US" dirty="0" err="1"/>
              <a:t>Thromboxane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 (TXA</a:t>
            </a:r>
            <a:r>
              <a:rPr lang="en-US" baseline="-25000" dirty="0"/>
              <a:t>2</a:t>
            </a:r>
            <a:r>
              <a:rPr lang="en-US" dirty="0"/>
              <a:t>) or </a:t>
            </a:r>
            <a:r>
              <a:rPr lang="en-US" dirty="0" err="1"/>
              <a:t>Prostacyclin</a:t>
            </a:r>
            <a:r>
              <a:rPr lang="en-US" dirty="0"/>
              <a:t> (PGI</a:t>
            </a:r>
            <a:r>
              <a:rPr lang="en-US" baseline="-25000" dirty="0"/>
              <a:t>2</a:t>
            </a:r>
            <a:r>
              <a:rPr lang="en-US" dirty="0"/>
              <a:t>). </a:t>
            </a:r>
          </a:p>
          <a:p>
            <a:pPr algn="ctr" eaLnBrk="1" hangingPunct="1">
              <a:buFont typeface="Wingdings" panose="05000000000000000000" pitchFamily="2" charset="2"/>
              <a:buChar char="Ø"/>
              <a:defRPr/>
            </a:pPr>
            <a:endParaRPr lang="en-US" b="1" dirty="0"/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Tissues vary in their content or ability to synthesize PGs.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- Platelets: TXA</a:t>
            </a:r>
            <a:r>
              <a:rPr lang="en-US" baseline="-25000" dirty="0"/>
              <a:t>2</a:t>
            </a:r>
            <a:r>
              <a:rPr lang="en-US" dirty="0"/>
              <a:t> (vasoconstrictor + platelet aggregator)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-  Endothelium: PGI</a:t>
            </a:r>
            <a:r>
              <a:rPr lang="en-US" baseline="-25000" dirty="0"/>
              <a:t>2</a:t>
            </a:r>
            <a:r>
              <a:rPr lang="en-US" dirty="0"/>
              <a:t> (vasodilator + inhibitor of platelet aggregation)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- Stomach: PGE</a:t>
            </a:r>
            <a:r>
              <a:rPr lang="en-US" baseline="-25000" dirty="0"/>
              <a:t>2</a:t>
            </a:r>
            <a:r>
              <a:rPr lang="en-US" dirty="0"/>
              <a:t> and  PGI</a:t>
            </a:r>
            <a:r>
              <a:rPr lang="en-US" baseline="-25000" dirty="0"/>
              <a:t>2</a:t>
            </a:r>
            <a:r>
              <a:rPr lang="en-US" dirty="0"/>
              <a:t> decrease gastric acid secretion ; also have </a:t>
            </a:r>
            <a:r>
              <a:rPr lang="en-US" dirty="0" err="1"/>
              <a:t>cytoprotective</a:t>
            </a:r>
            <a:r>
              <a:rPr lang="en-US" dirty="0"/>
              <a:t> action by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1. Increase mucus + HCO3</a:t>
            </a:r>
            <a:r>
              <a:rPr lang="en-US" baseline="30000" dirty="0">
                <a:sym typeface="Symbol" pitchFamily="18" charset="2"/>
              </a:rPr>
              <a:t>-</a:t>
            </a:r>
            <a:r>
              <a:rPr lang="en-US" dirty="0"/>
              <a:t> production 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2. Increase mucosal blood flow .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64C5C230-FBD9-465B-A5FA-5E694DB860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444823-F0A9-4C91-97FF-1F3D0A6C1120}" type="slidenum">
              <a:rPr lang="ar-SA" altLang="en-US">
                <a:solidFill>
                  <a:srgbClr val="FFFFFF"/>
                </a:solidFill>
              </a:rPr>
              <a:pPr eaLnBrk="1" hangingPunct="1"/>
              <a:t>5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8DD04232-4A8E-4F6E-8132-C36C1FAA6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5725"/>
            <a:ext cx="8967788" cy="66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Slide Number Placeholder 2">
            <a:extLst>
              <a:ext uri="{FF2B5EF4-FFF2-40B4-BE49-F238E27FC236}">
                <a16:creationId xmlns:a16="http://schemas.microsoft.com/office/drawing/2014/main" id="{B46CE5A2-2941-4B73-94EB-DB70B0D78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3624CB-4B82-4367-9619-B164577012C2}" type="slidenum">
              <a:rPr lang="ar-SA" altLang="en-US">
                <a:solidFill>
                  <a:srgbClr val="FFFFFF"/>
                </a:solidFill>
              </a:rPr>
              <a:pPr eaLnBrk="1" hangingPunct="1"/>
              <a:t>6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>
            <a:extLst>
              <a:ext uri="{FF2B5EF4-FFF2-40B4-BE49-F238E27FC236}">
                <a16:creationId xmlns:a16="http://schemas.microsoft.com/office/drawing/2014/main" id="{909832F4-FD19-4556-B28A-E9F7CD524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8001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AA8CAFF-E6FB-4906-AACC-D6013E063A45}"/>
              </a:ext>
            </a:extLst>
          </p:cNvPr>
          <p:cNvSpPr/>
          <p:nvPr/>
        </p:nvSpPr>
        <p:spPr>
          <a:xfrm>
            <a:off x="0" y="76200"/>
            <a:ext cx="4316413" cy="3873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  <a:cs typeface="Arial" charset="0"/>
              </a:rPr>
              <a:t>B. </a:t>
            </a:r>
            <a:r>
              <a:rPr lang="en-US" sz="2400" b="1" dirty="0" err="1">
                <a:solidFill>
                  <a:srgbClr val="FF0000"/>
                </a:solidFill>
                <a:latin typeface="+mj-lt"/>
                <a:cs typeface="Arial" charset="0"/>
              </a:rPr>
              <a:t>Lipo-oxygenase</a:t>
            </a:r>
            <a:r>
              <a:rPr lang="en-US" sz="2400" b="1" dirty="0">
                <a:solidFill>
                  <a:srgbClr val="FF0000"/>
                </a:solidFill>
                <a:latin typeface="+mj-lt"/>
                <a:cs typeface="Arial" charset="0"/>
              </a:rPr>
              <a:t> (LOX)</a:t>
            </a:r>
            <a:endParaRPr lang="en-US" sz="2400" dirty="0">
              <a:latin typeface="+mj-lt"/>
              <a:cs typeface="Arial" charset="0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88945B9F-EE2C-41AD-9716-7C9495BE5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213" y="976313"/>
            <a:ext cx="20351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000" b="1"/>
              <a:t>(5-, 12-, and 15-lipoxygenases)</a:t>
            </a:r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6D0FE807-B383-4A7A-B08B-8195CE7CD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81200"/>
            <a:ext cx="2495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000" b="1"/>
              <a:t>(hydroperoxyeicosatetraenoic</a:t>
            </a:r>
            <a:r>
              <a:rPr lang="en-GB" altLang="en-US" sz="1200" b="1"/>
              <a:t> acids)</a:t>
            </a:r>
          </a:p>
        </p:txBody>
      </p:sp>
      <p:sp>
        <p:nvSpPr>
          <p:cNvPr id="14342" name="Rectangle 5">
            <a:extLst>
              <a:ext uri="{FF2B5EF4-FFF2-40B4-BE49-F238E27FC236}">
                <a16:creationId xmlns:a16="http://schemas.microsoft.com/office/drawing/2014/main" id="{4A42C6A6-EFE6-4C52-A010-34D4B5581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238" y="5468938"/>
            <a:ext cx="1706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000" b="1"/>
              <a:t>(glutamyltranspeptidase)</a:t>
            </a:r>
          </a:p>
        </p:txBody>
      </p:sp>
      <p:sp>
        <p:nvSpPr>
          <p:cNvPr id="14343" name="Slide Number Placeholder 6">
            <a:extLst>
              <a:ext uri="{FF2B5EF4-FFF2-40B4-BE49-F238E27FC236}">
                <a16:creationId xmlns:a16="http://schemas.microsoft.com/office/drawing/2014/main" id="{C4775CC1-0EA2-4E87-A482-9E5E8F2A5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E09F9D-CD74-4DCC-B3F8-787B9E3F47EC}" type="slidenum">
              <a:rPr lang="ar-SA" altLang="en-US">
                <a:solidFill>
                  <a:srgbClr val="FFFFFF"/>
                </a:solidFill>
              </a:rPr>
              <a:pPr eaLnBrk="1" hangingPunct="1"/>
              <a:t>7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2A487085-4570-40F0-BA63-98455DF72B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79375"/>
            <a:ext cx="8610600" cy="66262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The most actively investigated leukotrienes are those produced by the 5-lipoxygenase present in inflammatory cells (basophils, mast cells, eosinophils, macrophages). 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This pathway is of great interest since it is associated with asthma and anaphylactic shock. 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Stimulation of these cells elevates intracellular Ca2+, and releases arachidonate; incorporation of molecular oxygen by 5-lipoxygenase then yields the unstable epoxide </a:t>
            </a:r>
            <a:r>
              <a:rPr lang="en-GB" altLang="en-US" b="1"/>
              <a:t>leukotriene A4 (LTA4).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b="1"/>
          </a:p>
        </p:txBody>
      </p:sp>
      <p:sp>
        <p:nvSpPr>
          <p:cNvPr id="15363" name="Slide Number Placeholder 2">
            <a:extLst>
              <a:ext uri="{FF2B5EF4-FFF2-40B4-BE49-F238E27FC236}">
                <a16:creationId xmlns:a16="http://schemas.microsoft.com/office/drawing/2014/main" id="{AD6FE476-728E-4097-8AC8-3AA66862B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B55E39-416E-45CF-9DA4-41E3F9319102}" type="slidenum">
              <a:rPr lang="ar-SA" altLang="en-US">
                <a:solidFill>
                  <a:srgbClr val="FFFFFF"/>
                </a:solidFill>
              </a:rPr>
              <a:pPr eaLnBrk="1" hangingPunct="1"/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5A4C3-DCBA-463F-9F63-D2DBEDC18A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0"/>
            <a:ext cx="8382000" cy="6473825"/>
          </a:xfrm>
        </p:spPr>
        <p:txBody>
          <a:bodyPr/>
          <a:lstStyle/>
          <a:p>
            <a:pPr marL="812800" indent="-812800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/>
              <a:t>This intermediate either converts to the </a:t>
            </a:r>
            <a:r>
              <a:rPr lang="en-GB" dirty="0" err="1"/>
              <a:t>dihydroxy</a:t>
            </a:r>
            <a:r>
              <a:rPr lang="en-GB" dirty="0"/>
              <a:t> </a:t>
            </a:r>
            <a:r>
              <a:rPr lang="en-GB" dirty="0" err="1"/>
              <a:t>leukotriene</a:t>
            </a:r>
            <a:r>
              <a:rPr lang="en-GB" dirty="0"/>
              <a:t> B4 (LTB4) or conjugates with glutathione to yield </a:t>
            </a:r>
            <a:r>
              <a:rPr lang="en-GB" dirty="0" err="1"/>
              <a:t>leukotriene</a:t>
            </a:r>
            <a:r>
              <a:rPr lang="en-GB" dirty="0"/>
              <a:t> C4 (LTC4), which undergoes sequential degradation of the glutathione moiety by peptidases to yield LTD4 and LTE4.</a:t>
            </a:r>
            <a:endParaRPr lang="en-US" dirty="0"/>
          </a:p>
          <a:p>
            <a:pPr marL="812800" indent="-8128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812800" indent="-8128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LTB</a:t>
            </a:r>
            <a:r>
              <a:rPr lang="en-US" baseline="-25000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is powerful </a:t>
            </a:r>
            <a:r>
              <a:rPr lang="en-US" dirty="0" err="1">
                <a:cs typeface="Times New Roman" pitchFamily="18" charset="0"/>
              </a:rPr>
              <a:t>chemotactic</a:t>
            </a:r>
            <a:r>
              <a:rPr lang="en-US" dirty="0">
                <a:cs typeface="Times New Roman" pitchFamily="18" charset="0"/>
              </a:rPr>
              <a:t> &amp; activator of </a:t>
            </a:r>
            <a:r>
              <a:rPr lang="en-US" dirty="0" err="1">
                <a:cs typeface="Times New Roman" pitchFamily="18" charset="0"/>
              </a:rPr>
              <a:t>neutrophils</a:t>
            </a:r>
            <a:r>
              <a:rPr lang="en-US" dirty="0">
                <a:cs typeface="Times New Roman" pitchFamily="18" charset="0"/>
              </a:rPr>
              <a:t>. It also stimulate proliferation &amp; differentiation of T and B lymphocytes</a:t>
            </a:r>
          </a:p>
          <a:p>
            <a:pPr marL="812800" indent="-812800" eaLnBrk="1" hangingPunct="1">
              <a:buFont typeface="Wingdings" panose="05000000000000000000" pitchFamily="2" charset="2"/>
              <a:buNone/>
              <a:defRPr/>
            </a:pPr>
            <a:endParaRPr lang="en-US" dirty="0">
              <a:cs typeface="Times New Roman" pitchFamily="18" charset="0"/>
            </a:endParaRPr>
          </a:p>
          <a:p>
            <a:pPr marL="812800" indent="-8128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LTC</a:t>
            </a:r>
            <a:r>
              <a:rPr lang="en-US" baseline="-25000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&amp; D</a:t>
            </a:r>
            <a:r>
              <a:rPr lang="en-US" baseline="-25000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are powerful </a:t>
            </a:r>
            <a:r>
              <a:rPr lang="en-US" dirty="0" err="1">
                <a:cs typeface="Times New Roman" pitchFamily="18" charset="0"/>
              </a:rPr>
              <a:t>chemotactics</a:t>
            </a:r>
            <a:r>
              <a:rPr lang="en-US" dirty="0">
                <a:cs typeface="Times New Roman" pitchFamily="18" charset="0"/>
              </a:rPr>
              <a:t> and activators of </a:t>
            </a:r>
            <a:r>
              <a:rPr lang="en-US" dirty="0" err="1">
                <a:cs typeface="Times New Roman" pitchFamily="18" charset="0"/>
              </a:rPr>
              <a:t>eosinophils</a:t>
            </a:r>
            <a:r>
              <a:rPr lang="en-US" dirty="0">
                <a:cs typeface="Times New Roman" pitchFamily="18" charset="0"/>
              </a:rPr>
              <a:t> and macrophages; they also cause </a:t>
            </a:r>
            <a:r>
              <a:rPr lang="en-US" dirty="0" err="1">
                <a:cs typeface="Times New Roman" pitchFamily="18" charset="0"/>
              </a:rPr>
              <a:t>bronchospasm</a:t>
            </a:r>
            <a:r>
              <a:rPr lang="en-US" dirty="0">
                <a:cs typeface="Times New Roman" pitchFamily="18" charset="0"/>
              </a:rPr>
              <a:t> (LTD</a:t>
            </a:r>
            <a:r>
              <a:rPr lang="en-US" baseline="-25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), and </a:t>
            </a:r>
            <a:r>
              <a:rPr lang="en-US" dirty="0"/>
              <a:t>increase</a:t>
            </a:r>
            <a:r>
              <a:rPr lang="en-US" dirty="0">
                <a:cs typeface="Times New Roman" pitchFamily="18" charset="0"/>
              </a:rPr>
              <a:t> mucus secretion and capillary permeability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E9EEFC41-76B1-49B2-B867-8D5CA6357C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75986F-CF38-4D47-8FB5-2B740A0DBA2B}" type="slidenum">
              <a:rPr lang="ar-SA" altLang="en-US">
                <a:solidFill>
                  <a:srgbClr val="FFFFFF"/>
                </a:solidFill>
              </a:rPr>
              <a:pPr eaLnBrk="1" hangingPunct="1"/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75CD05149204EA8D6A289868C053B" ma:contentTypeVersion="10" ma:contentTypeDescription="Create a new document." ma:contentTypeScope="" ma:versionID="d542c377b22c45b010c906b029999f29">
  <xsd:schema xmlns:xsd="http://www.w3.org/2001/XMLSchema" xmlns:xs="http://www.w3.org/2001/XMLSchema" xmlns:p="http://schemas.microsoft.com/office/2006/metadata/properties" xmlns:ns2="cc361b34-c351-46d5-aafa-b4fab23ebf94" xmlns:ns3="9856e37d-40ad-4ecd-8dba-820d65ef22d0" targetNamespace="http://schemas.microsoft.com/office/2006/metadata/properties" ma:root="true" ma:fieldsID="48122b948fc4e0072ebc6d03df1e45b6" ns2:_="" ns3:_="">
    <xsd:import namespace="cc361b34-c351-46d5-aafa-b4fab23ebf94"/>
    <xsd:import namespace="9856e37d-40ad-4ecd-8dba-820d65ef22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6e37d-40ad-4ecd-8dba-820d65ef22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426F98-DCFD-42B4-AD81-853E566B4D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B29C61-DC18-48F6-B5B4-981DAFF71FA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c361b34-c351-46d5-aafa-b4fab23ebf94"/>
    <ds:schemaRef ds:uri="9856e37d-40ad-4ecd-8dba-820d65ef22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3557</TotalTime>
  <Words>819</Words>
  <Application>Microsoft Office PowerPoint</Application>
  <PresentationFormat>On-screen Show (4:3)</PresentationFormat>
  <Paragraphs>132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EICOSANOIDS  (LIPID DERIVED PRODUCTS)</vt:lpstr>
      <vt:lpstr>CONTENTS</vt:lpstr>
      <vt:lpstr>DEFINATION OF EICOSANOIDS</vt:lpstr>
      <vt:lpstr>PowerPoint Presentation</vt:lpstr>
      <vt:lpstr>SYNTHESIS OF EICOSANOIDS</vt:lpstr>
      <vt:lpstr>PowerPoint Presentation</vt:lpstr>
      <vt:lpstr>PowerPoint Presentation</vt:lpstr>
      <vt:lpstr>PowerPoint Presentation</vt:lpstr>
      <vt:lpstr>PowerPoint Presentation</vt:lpstr>
      <vt:lpstr>EFFECTS OF PROSTAGLANDINS &amp;THROMBOXANES    </vt:lpstr>
      <vt:lpstr>PowerPoint Presentation</vt:lpstr>
      <vt:lpstr>PowerPoint Presentation</vt:lpstr>
      <vt:lpstr>CLINICAL USES OF PGs:</vt:lpstr>
      <vt:lpstr>PowerPoint Presentation</vt:lpstr>
      <vt:lpstr> CLINICAL PG antagonists </vt:lpstr>
      <vt:lpstr>CLINICAL LT antagonists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of Pharmacology; Drugs; Classification and Naming</dc:title>
  <dc:creator>youssif</dc:creator>
  <cp:lastModifiedBy>Sanabil Hassanat</cp:lastModifiedBy>
  <cp:revision>60</cp:revision>
  <dcterms:created xsi:type="dcterms:W3CDTF">2006-08-16T00:00:00Z</dcterms:created>
  <dcterms:modified xsi:type="dcterms:W3CDTF">2021-10-24T04:20:10Z</dcterms:modified>
</cp:coreProperties>
</file>