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00" r:id="rId2"/>
    <p:sldId id="302" r:id="rId3"/>
    <p:sldId id="301" r:id="rId4"/>
    <p:sldId id="336" r:id="rId5"/>
    <p:sldId id="337" r:id="rId6"/>
    <p:sldId id="390" r:id="rId7"/>
    <p:sldId id="303" r:id="rId8"/>
    <p:sldId id="304" r:id="rId9"/>
    <p:sldId id="305" r:id="rId10"/>
    <p:sldId id="306" r:id="rId11"/>
    <p:sldId id="331" r:id="rId12"/>
    <p:sldId id="330" r:id="rId13"/>
    <p:sldId id="332" r:id="rId14"/>
    <p:sldId id="333" r:id="rId15"/>
    <p:sldId id="391" r:id="rId16"/>
    <p:sldId id="317" r:id="rId17"/>
    <p:sldId id="340" r:id="rId18"/>
    <p:sldId id="339" r:id="rId19"/>
    <p:sldId id="341" r:id="rId20"/>
    <p:sldId id="392" r:id="rId21"/>
    <p:sldId id="334" r:id="rId22"/>
    <p:sldId id="319" r:id="rId23"/>
    <p:sldId id="335" r:id="rId24"/>
    <p:sldId id="321" r:id="rId25"/>
    <p:sldId id="323" r:id="rId26"/>
    <p:sldId id="324" r:id="rId27"/>
    <p:sldId id="326" r:id="rId28"/>
    <p:sldId id="327" r:id="rId29"/>
    <p:sldId id="360" r:id="rId30"/>
    <p:sldId id="361" r:id="rId31"/>
    <p:sldId id="343" r:id="rId32"/>
    <p:sldId id="344" r:id="rId33"/>
    <p:sldId id="345" r:id="rId34"/>
    <p:sldId id="346" r:id="rId35"/>
    <p:sldId id="394" r:id="rId36"/>
    <p:sldId id="350" r:id="rId37"/>
    <p:sldId id="354" r:id="rId38"/>
    <p:sldId id="356" r:id="rId39"/>
    <p:sldId id="357" r:id="rId40"/>
    <p:sldId id="395" r:id="rId41"/>
    <p:sldId id="362" r:id="rId42"/>
    <p:sldId id="359" r:id="rId43"/>
    <p:sldId id="363" r:id="rId44"/>
    <p:sldId id="368" r:id="rId45"/>
    <p:sldId id="369" r:id="rId46"/>
    <p:sldId id="370" r:id="rId47"/>
    <p:sldId id="396" r:id="rId48"/>
    <p:sldId id="374" r:id="rId49"/>
    <p:sldId id="397" r:id="rId50"/>
    <p:sldId id="398" r:id="rId51"/>
    <p:sldId id="399" r:id="rId52"/>
    <p:sldId id="380" r:id="rId53"/>
    <p:sldId id="400" r:id="rId54"/>
    <p:sldId id="383" r:id="rId55"/>
    <p:sldId id="385" r:id="rId56"/>
    <p:sldId id="386" r:id="rId57"/>
    <p:sldId id="387" r:id="rId58"/>
    <p:sldId id="388" r:id="rId59"/>
    <p:sldId id="38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3712" autoAdjust="0"/>
  </p:normalViewPr>
  <p:slideViewPr>
    <p:cSldViewPr snapToGrid="0">
      <p:cViewPr>
        <p:scale>
          <a:sx n="67" d="100"/>
          <a:sy n="67" d="100"/>
        </p:scale>
        <p:origin x="-840" y="-246"/>
      </p:cViewPr>
      <p:guideLst>
        <p:guide orient="horz" pos="2160"/>
        <p:guide pos="3840"/>
      </p:guideLst>
    </p:cSldViewPr>
  </p:slideViewPr>
  <p:outlineViewPr>
    <p:cViewPr>
      <p:scale>
        <a:sx n="33" d="100"/>
        <a:sy n="33" d="100"/>
      </p:scale>
      <p:origin x="0" y="-5963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1C8FA-0604-4B5C-B2CE-EF89BB835FF5}"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9065A-8AB2-480B-AACC-18C44DCCBB06}" type="slidenum">
              <a:rPr lang="en-US" smtClean="0"/>
              <a:t>‹#›</a:t>
            </a:fld>
            <a:endParaRPr lang="en-US"/>
          </a:p>
        </p:txBody>
      </p:sp>
    </p:spTree>
    <p:extLst>
      <p:ext uri="{BB962C8B-B14F-4D97-AF65-F5344CB8AC3E}">
        <p14:creationId xmlns:p14="http://schemas.microsoft.com/office/powerpoint/2010/main" val="110197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9065A-8AB2-480B-AACC-18C44DCCBB06}" type="slidenum">
              <a:rPr lang="en-US" smtClean="0"/>
              <a:t>15</a:t>
            </a:fld>
            <a:endParaRPr lang="en-US"/>
          </a:p>
        </p:txBody>
      </p:sp>
    </p:spTree>
    <p:extLst>
      <p:ext uri="{BB962C8B-B14F-4D97-AF65-F5344CB8AC3E}">
        <p14:creationId xmlns:p14="http://schemas.microsoft.com/office/powerpoint/2010/main" val="366539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D47AF3AD-3842-4192-B9F8-E91479217921}" type="slidenum">
              <a:rPr lang="en-GB" smtClean="0"/>
              <a:pPr/>
              <a:t>17</a:t>
            </a:fld>
            <a:endParaRPr lang="en-GB"/>
          </a:p>
        </p:txBody>
      </p:sp>
    </p:spTree>
    <p:extLst>
      <p:ext uri="{BB962C8B-B14F-4D97-AF65-F5344CB8AC3E}">
        <p14:creationId xmlns:p14="http://schemas.microsoft.com/office/powerpoint/2010/main" val="3283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286D6D8-6085-41B1-8D58-87EC6A208F07}" type="slidenum">
              <a:rPr lang="en-US" smtClean="0"/>
              <a:t>24</a:t>
            </a:fld>
            <a:endParaRPr lang="en-US"/>
          </a:p>
        </p:txBody>
      </p:sp>
    </p:spTree>
    <p:extLst>
      <p:ext uri="{BB962C8B-B14F-4D97-AF65-F5344CB8AC3E}">
        <p14:creationId xmlns:p14="http://schemas.microsoft.com/office/powerpoint/2010/main" val="243824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2 studies shown that non </a:t>
            </a:r>
            <a:r>
              <a:rPr lang="en-US" dirty="0" err="1" smtClean="0"/>
              <a:t>ecoli</a:t>
            </a:r>
            <a:r>
              <a:rPr lang="en-US" dirty="0" smtClean="0"/>
              <a:t> </a:t>
            </a:r>
            <a:r>
              <a:rPr lang="en-US" dirty="0" err="1" smtClean="0"/>
              <a:t>uti</a:t>
            </a:r>
            <a:r>
              <a:rPr lang="en-US" dirty="0" smtClean="0"/>
              <a:t> is associated with high grade </a:t>
            </a:r>
            <a:r>
              <a:rPr lang="en-US" dirty="0" err="1" smtClean="0"/>
              <a:t>vur</a:t>
            </a: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D286D6D8-6085-41B1-8D58-87EC6A208F07}" type="slidenum">
              <a:rPr lang="en-US" smtClean="0"/>
              <a:t>27</a:t>
            </a:fld>
            <a:endParaRPr lang="en-US"/>
          </a:p>
        </p:txBody>
      </p:sp>
    </p:spTree>
    <p:extLst>
      <p:ext uri="{BB962C8B-B14F-4D97-AF65-F5344CB8AC3E}">
        <p14:creationId xmlns:p14="http://schemas.microsoft.com/office/powerpoint/2010/main" val="7326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Bedwetting is medical problem and dose not associated with psychological cause</a:t>
            </a:r>
          </a:p>
          <a:p>
            <a:r>
              <a:rPr lang="en-US" dirty="0" smtClean="0"/>
              <a:t>It has a huge effect on well being and self esteem </a:t>
            </a:r>
          </a:p>
          <a:p>
            <a:endParaRPr lang="en-US" dirty="0"/>
          </a:p>
        </p:txBody>
      </p:sp>
      <p:sp>
        <p:nvSpPr>
          <p:cNvPr id="4" name="Slide Number Placeholder 3"/>
          <p:cNvSpPr>
            <a:spLocks noGrp="1"/>
          </p:cNvSpPr>
          <p:nvPr>
            <p:ph type="sldNum" sz="quarter" idx="10"/>
          </p:nvPr>
        </p:nvSpPr>
        <p:spPr/>
        <p:txBody>
          <a:bodyPr/>
          <a:lstStyle/>
          <a:p>
            <a:fld id="{0ACD9FB5-CC96-4589-9F98-CE2D1E48B16F}" type="slidenum">
              <a:rPr lang="en-US" smtClean="0"/>
              <a:t>47</a:t>
            </a:fld>
            <a:endParaRPr lang="en-US"/>
          </a:p>
        </p:txBody>
      </p:sp>
    </p:spTree>
    <p:extLst>
      <p:ext uri="{BB962C8B-B14F-4D97-AF65-F5344CB8AC3E}">
        <p14:creationId xmlns:p14="http://schemas.microsoft.com/office/powerpoint/2010/main" val="82153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Bedwetting is medical problem and dose not associated with psychological cause</a:t>
            </a:r>
          </a:p>
          <a:p>
            <a:r>
              <a:rPr lang="en-US" dirty="0" smtClean="0"/>
              <a:t>It has a huge effect on well being and self esteem </a:t>
            </a:r>
          </a:p>
          <a:p>
            <a:endParaRPr lang="en-US" dirty="0"/>
          </a:p>
        </p:txBody>
      </p:sp>
      <p:sp>
        <p:nvSpPr>
          <p:cNvPr id="4" name="Slide Number Placeholder 3"/>
          <p:cNvSpPr>
            <a:spLocks noGrp="1"/>
          </p:cNvSpPr>
          <p:nvPr>
            <p:ph type="sldNum" sz="quarter" idx="10"/>
          </p:nvPr>
        </p:nvSpPr>
        <p:spPr/>
        <p:txBody>
          <a:bodyPr/>
          <a:lstStyle/>
          <a:p>
            <a:fld id="{0ACD9FB5-CC96-4589-9F98-CE2D1E48B16F}" type="slidenum">
              <a:rPr lang="en-US" smtClean="0"/>
              <a:t>49</a:t>
            </a:fld>
            <a:endParaRPr lang="en-US"/>
          </a:p>
        </p:txBody>
      </p:sp>
    </p:spTree>
    <p:extLst>
      <p:ext uri="{BB962C8B-B14F-4D97-AF65-F5344CB8AC3E}">
        <p14:creationId xmlns:p14="http://schemas.microsoft.com/office/powerpoint/2010/main" val="323968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219A803D-90EC-41FF-ACC3-47615B5DA76C}" type="slidenum">
              <a:rPr lang="ar-JO" altLang="en-US">
                <a:solidFill>
                  <a:srgbClr val="000000"/>
                </a:solidFill>
                <a:latin typeface="Times New Roman" pitchFamily="18" charset="0"/>
              </a:rPr>
              <a:pPr/>
              <a:t>52</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379408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BD38DD66-6700-4CAA-A2D2-06F99D7A9217}" type="slidenum">
              <a:rPr lang="ar-JO" altLang="en-US">
                <a:solidFill>
                  <a:srgbClr val="000000"/>
                </a:solidFill>
                <a:latin typeface="Times New Roman" pitchFamily="18" charset="0"/>
              </a:rPr>
              <a:pPr/>
              <a:t>54</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158726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207DB-A5F1-4F01-979C-9350690750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49511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207DB-A5F1-4F01-979C-9350690750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110686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207DB-A5F1-4F01-979C-9350690750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106263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207DB-A5F1-4F01-979C-9350690750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257687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207DB-A5F1-4F01-979C-935069075046}"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408543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E207DB-A5F1-4F01-979C-935069075046}"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353389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E207DB-A5F1-4F01-979C-935069075046}"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351153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207DB-A5F1-4F01-979C-935069075046}"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145411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207DB-A5F1-4F01-979C-935069075046}"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427621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207DB-A5F1-4F01-979C-935069075046}"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239891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207DB-A5F1-4F01-979C-935069075046}"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4BB34-F334-487E-94A6-285017186400}" type="slidenum">
              <a:rPr lang="en-US" smtClean="0"/>
              <a:t>‹#›</a:t>
            </a:fld>
            <a:endParaRPr lang="en-US"/>
          </a:p>
        </p:txBody>
      </p:sp>
    </p:spTree>
    <p:extLst>
      <p:ext uri="{BB962C8B-B14F-4D97-AF65-F5344CB8AC3E}">
        <p14:creationId xmlns:p14="http://schemas.microsoft.com/office/powerpoint/2010/main" val="103914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207DB-A5F1-4F01-979C-935069075046}"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4BB34-F334-487E-94A6-285017186400}" type="slidenum">
              <a:rPr lang="en-US" smtClean="0"/>
              <a:t>‹#›</a:t>
            </a:fld>
            <a:endParaRPr lang="en-US"/>
          </a:p>
        </p:txBody>
      </p:sp>
    </p:spTree>
    <p:extLst>
      <p:ext uri="{BB962C8B-B14F-4D97-AF65-F5344CB8AC3E}">
        <p14:creationId xmlns:p14="http://schemas.microsoft.com/office/powerpoint/2010/main" val="279518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72112" y="2161044"/>
            <a:ext cx="7143750" cy="1507211"/>
          </a:xfrm>
        </p:spPr>
        <p:txBody>
          <a:bodyPr>
            <a:noAutofit/>
          </a:bodyPr>
          <a:lstStyle/>
          <a:p>
            <a:r>
              <a:rPr lang="en-US" sz="4800" b="1" dirty="0" smtClean="0">
                <a:solidFill>
                  <a:srgbClr val="FF0000"/>
                </a:solidFill>
                <a:latin typeface="Times New Roman" panose="02020603050405020304" pitchFamily="18" charset="0"/>
              </a:rPr>
              <a:t>Urinary Tract infection</a:t>
            </a:r>
            <a:br>
              <a:rPr lang="en-US" sz="4800" b="1" dirty="0" smtClean="0">
                <a:solidFill>
                  <a:srgbClr val="FF0000"/>
                </a:solidFill>
                <a:latin typeface="Times New Roman" panose="02020603050405020304" pitchFamily="18" charset="0"/>
              </a:rPr>
            </a:br>
            <a:r>
              <a:rPr lang="en-US" sz="4800" b="1" dirty="0" smtClean="0">
                <a:solidFill>
                  <a:srgbClr val="FF0000"/>
                </a:solidFill>
                <a:latin typeface="Times New Roman" panose="02020603050405020304" pitchFamily="18" charset="0"/>
              </a:rPr>
              <a:t>VUR</a:t>
            </a:r>
            <a:br>
              <a:rPr lang="en-US" sz="4800" b="1" dirty="0" smtClean="0">
                <a:solidFill>
                  <a:srgbClr val="FF0000"/>
                </a:solidFill>
                <a:latin typeface="Times New Roman" panose="02020603050405020304" pitchFamily="18" charset="0"/>
              </a:rPr>
            </a:br>
            <a:r>
              <a:rPr lang="en-US" sz="4800" b="1" dirty="0" smtClean="0">
                <a:solidFill>
                  <a:srgbClr val="FF0000"/>
                </a:solidFill>
                <a:latin typeface="Times New Roman" panose="02020603050405020304" pitchFamily="18" charset="0"/>
              </a:rPr>
              <a:t>Enuresis</a:t>
            </a:r>
            <a:br>
              <a:rPr lang="en-US" sz="4800" b="1" dirty="0" smtClean="0">
                <a:solidFill>
                  <a:srgbClr val="FF0000"/>
                </a:solidFill>
                <a:latin typeface="Times New Roman" panose="02020603050405020304" pitchFamily="18" charset="0"/>
              </a:rPr>
            </a:br>
            <a:r>
              <a:rPr lang="en-US" sz="4800" b="1" dirty="0">
                <a:solidFill>
                  <a:srgbClr val="FF0000"/>
                </a:solidFill>
                <a:latin typeface="Times New Roman" panose="02020603050405020304" pitchFamily="18" charset="0"/>
              </a:rPr>
              <a:t>in pediatrics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800726" cy="6858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8015288" y="4533514"/>
            <a:ext cx="3729037" cy="523220"/>
          </a:xfrm>
          <a:prstGeom prst="rect">
            <a:avLst/>
          </a:prstGeom>
          <a:noFill/>
          <a:ln>
            <a:solidFill>
              <a:schemeClr val="accent1"/>
            </a:solidFill>
          </a:ln>
        </p:spPr>
        <p:txBody>
          <a:bodyPr wrap="square" rtlCol="1">
            <a:spAutoFit/>
          </a:bodyPr>
          <a:lstStyle/>
          <a:p>
            <a:pPr algn="r"/>
            <a:r>
              <a:rPr lang="ar-SA" sz="2800" dirty="0" smtClean="0"/>
              <a:t>تبييض </a:t>
            </a:r>
            <a:r>
              <a:rPr lang="ar-SA" sz="2800" dirty="0" smtClean="0"/>
              <a:t>الطالبة : </a:t>
            </a:r>
            <a:r>
              <a:rPr lang="ar-SA" sz="2800" dirty="0" smtClean="0"/>
              <a:t>رؤى الزواهرة</a:t>
            </a:r>
            <a:endParaRPr lang="ar-SA" sz="2800" dirty="0"/>
          </a:p>
        </p:txBody>
      </p:sp>
    </p:spTree>
    <p:extLst>
      <p:ext uri="{BB962C8B-B14F-4D97-AF65-F5344CB8AC3E}">
        <p14:creationId xmlns:p14="http://schemas.microsoft.com/office/powerpoint/2010/main" val="80498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mj-cs"/>
              </a:rPr>
              <a:t>Atypical UTI</a:t>
            </a:r>
            <a:endParaRPr lang="en-US"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a:bodyPr>
          <a:lstStyle/>
          <a:p>
            <a:r>
              <a:rPr lang="en-US" dirty="0">
                <a:latin typeface="Times New Roman" panose="02020603050405020304" pitchFamily="18" charset="0"/>
                <a:cs typeface="+mj-cs"/>
              </a:rPr>
              <a:t>I</a:t>
            </a:r>
            <a:r>
              <a:rPr lang="en-US" dirty="0" smtClean="0">
                <a:latin typeface="Times New Roman" panose="02020603050405020304" pitchFamily="18" charset="0"/>
                <a:cs typeface="+mj-cs"/>
              </a:rPr>
              <a:t>ncludes seriously ill</a:t>
            </a:r>
          </a:p>
          <a:p>
            <a:r>
              <a:rPr lang="en-US" dirty="0">
                <a:latin typeface="Times New Roman" panose="02020603050405020304" pitchFamily="18" charset="0"/>
                <a:cs typeface="+mj-cs"/>
              </a:rPr>
              <a:t>P</a:t>
            </a:r>
            <a:r>
              <a:rPr lang="en-US" dirty="0" smtClean="0">
                <a:latin typeface="Times New Roman" panose="02020603050405020304" pitchFamily="18" charset="0"/>
                <a:cs typeface="+mj-cs"/>
              </a:rPr>
              <a:t>oor urine flow, </a:t>
            </a:r>
          </a:p>
          <a:p>
            <a:r>
              <a:rPr lang="en-US" dirty="0">
                <a:latin typeface="Times New Roman" panose="02020603050405020304" pitchFamily="18" charset="0"/>
                <a:cs typeface="+mj-cs"/>
              </a:rPr>
              <a:t>A</a:t>
            </a:r>
            <a:r>
              <a:rPr lang="en-US" dirty="0" smtClean="0">
                <a:latin typeface="Times New Roman" panose="02020603050405020304" pitchFamily="18" charset="0"/>
                <a:cs typeface="+mj-cs"/>
              </a:rPr>
              <a:t>bdominal or bladder mass</a:t>
            </a:r>
          </a:p>
          <a:p>
            <a:r>
              <a:rPr lang="en-US" dirty="0">
                <a:latin typeface="Times New Roman" panose="02020603050405020304" pitchFamily="18" charset="0"/>
                <a:cs typeface="+mj-cs"/>
              </a:rPr>
              <a:t>R</a:t>
            </a:r>
            <a:r>
              <a:rPr lang="en-US" dirty="0" smtClean="0">
                <a:latin typeface="Times New Roman" panose="02020603050405020304" pitchFamily="18" charset="0"/>
                <a:cs typeface="+mj-cs"/>
              </a:rPr>
              <a:t>aised creatinine</a:t>
            </a:r>
          </a:p>
          <a:p>
            <a:r>
              <a:rPr lang="en-US" dirty="0" smtClean="0">
                <a:latin typeface="Times New Roman" panose="02020603050405020304" pitchFamily="18" charset="0"/>
                <a:cs typeface="+mj-cs"/>
              </a:rPr>
              <a:t>Septicemia</a:t>
            </a:r>
          </a:p>
          <a:p>
            <a:r>
              <a:rPr lang="en-US" dirty="0">
                <a:latin typeface="Times New Roman" panose="02020603050405020304" pitchFamily="18" charset="0"/>
                <a:cs typeface="+mj-cs"/>
              </a:rPr>
              <a:t>F</a:t>
            </a:r>
            <a:r>
              <a:rPr lang="en-US" dirty="0" smtClean="0">
                <a:latin typeface="Times New Roman" panose="02020603050405020304" pitchFamily="18" charset="0"/>
                <a:cs typeface="+mj-cs"/>
              </a:rPr>
              <a:t>ailure to respond to treatment with suitable antibiotics within 48 hours</a:t>
            </a:r>
          </a:p>
          <a:p>
            <a:r>
              <a:rPr lang="en-US" dirty="0">
                <a:latin typeface="Times New Roman" panose="02020603050405020304" pitchFamily="18" charset="0"/>
                <a:cs typeface="+mj-cs"/>
              </a:rPr>
              <a:t>N</a:t>
            </a:r>
            <a:r>
              <a:rPr lang="en-US" dirty="0" smtClean="0">
                <a:latin typeface="Times New Roman" panose="02020603050405020304" pitchFamily="18" charset="0"/>
                <a:cs typeface="+mj-cs"/>
              </a:rPr>
              <a:t>on-E. coli organisms</a:t>
            </a:r>
            <a:endParaRPr lang="en-US" dirty="0">
              <a:latin typeface="Times New Roman" panose="02020603050405020304" pitchFamily="18" charset="0"/>
              <a:cs typeface="+mj-cs"/>
            </a:endParaRPr>
          </a:p>
        </p:txBody>
      </p:sp>
      <p:sp>
        <p:nvSpPr>
          <p:cNvPr id="4" name="مربع نص 3"/>
          <p:cNvSpPr txBox="1"/>
          <p:nvPr/>
        </p:nvSpPr>
        <p:spPr>
          <a:xfrm>
            <a:off x="4243388" y="1772721"/>
            <a:ext cx="1343025" cy="369332"/>
          </a:xfrm>
          <a:prstGeom prst="rect">
            <a:avLst/>
          </a:prstGeom>
          <a:noFill/>
          <a:ln>
            <a:solidFill>
              <a:schemeClr val="accent1"/>
            </a:solidFill>
          </a:ln>
        </p:spPr>
        <p:txBody>
          <a:bodyPr wrap="square" rtlCol="1">
            <a:spAutoFit/>
          </a:bodyPr>
          <a:lstStyle/>
          <a:p>
            <a:r>
              <a:rPr lang="en-US" dirty="0" smtClean="0"/>
              <a:t>septicemia</a:t>
            </a:r>
            <a:endParaRPr lang="ar-SA" dirty="0"/>
          </a:p>
        </p:txBody>
      </p:sp>
      <p:sp>
        <p:nvSpPr>
          <p:cNvPr id="5" name="مربع نص 4"/>
          <p:cNvSpPr txBox="1"/>
          <p:nvPr/>
        </p:nvSpPr>
        <p:spPr>
          <a:xfrm>
            <a:off x="3686175" y="2457450"/>
            <a:ext cx="1485900" cy="369332"/>
          </a:xfrm>
          <a:prstGeom prst="rect">
            <a:avLst/>
          </a:prstGeom>
          <a:noFill/>
          <a:ln>
            <a:solidFill>
              <a:schemeClr val="accent1"/>
            </a:solidFill>
          </a:ln>
        </p:spPr>
        <p:txBody>
          <a:bodyPr wrap="square" rtlCol="1">
            <a:spAutoFit/>
          </a:bodyPr>
          <a:lstStyle/>
          <a:p>
            <a:r>
              <a:rPr lang="en-US" dirty="0" smtClean="0"/>
              <a:t>obstruction</a:t>
            </a:r>
            <a:endParaRPr lang="ar-SA" dirty="0"/>
          </a:p>
        </p:txBody>
      </p:sp>
      <p:sp>
        <p:nvSpPr>
          <p:cNvPr id="6" name="مربع نص 5"/>
          <p:cNvSpPr txBox="1"/>
          <p:nvPr/>
        </p:nvSpPr>
        <p:spPr>
          <a:xfrm>
            <a:off x="4429125" y="5286375"/>
            <a:ext cx="3257550" cy="369332"/>
          </a:xfrm>
          <a:prstGeom prst="rect">
            <a:avLst/>
          </a:prstGeom>
          <a:noFill/>
          <a:ln>
            <a:solidFill>
              <a:schemeClr val="accent1"/>
            </a:solidFill>
          </a:ln>
        </p:spPr>
        <p:txBody>
          <a:bodyPr wrap="square" rtlCol="1">
            <a:spAutoFit/>
          </a:bodyPr>
          <a:lstStyle/>
          <a:p>
            <a:r>
              <a:rPr lang="en-US" dirty="0" smtClean="0"/>
              <a:t>Like </a:t>
            </a:r>
            <a:r>
              <a:rPr lang="en-US" dirty="0" err="1" smtClean="0"/>
              <a:t>Klebsiella</a:t>
            </a:r>
            <a:r>
              <a:rPr lang="en-US" dirty="0" smtClean="0"/>
              <a:t> &amp;pseudomonas</a:t>
            </a:r>
            <a:endParaRPr lang="ar-SA" dirty="0"/>
          </a:p>
        </p:txBody>
      </p:sp>
    </p:spTree>
    <p:extLst>
      <p:ext uri="{BB962C8B-B14F-4D97-AF65-F5344CB8AC3E}">
        <p14:creationId xmlns:p14="http://schemas.microsoft.com/office/powerpoint/2010/main" val="14317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anose="02020603050405020304" pitchFamily="18" charset="0"/>
                <a:cs typeface="+mj-cs"/>
              </a:rPr>
              <a:t>Symptoms (heterogeneous)</a:t>
            </a:r>
            <a:endParaRPr lang="en-US" b="1"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a:bodyPr>
          <a:lstStyle/>
          <a:p>
            <a:r>
              <a:rPr lang="en-US" dirty="0" smtClean="0">
                <a:latin typeface="Times New Roman" panose="02020603050405020304" pitchFamily="18" charset="0"/>
                <a:cs typeface="+mj-cs"/>
              </a:rPr>
              <a:t>Pyelonephritis: abdominal and loin pain, urgency during urination,  dysuria, fever, anorexia, vomiting, lethargy,  </a:t>
            </a:r>
            <a:r>
              <a:rPr lang="en-US" u="sng" dirty="0" smtClean="0">
                <a:latin typeface="Times New Roman" panose="02020603050405020304" pitchFamily="18" charset="0"/>
                <a:cs typeface="+mj-cs"/>
              </a:rPr>
              <a:t>headache, sweaty</a:t>
            </a:r>
            <a:r>
              <a:rPr lang="en-US" dirty="0" smtClean="0">
                <a:latin typeface="Times New Roman" panose="02020603050405020304" pitchFamily="18" charset="0"/>
                <a:cs typeface="+mj-cs"/>
              </a:rPr>
              <a:t> </a:t>
            </a:r>
          </a:p>
          <a:p>
            <a:endParaRPr lang="en-US" dirty="0">
              <a:latin typeface="Times New Roman" panose="02020603050405020304" pitchFamily="18" charset="0"/>
              <a:cs typeface="+mj-cs"/>
            </a:endParaRPr>
          </a:p>
          <a:p>
            <a:r>
              <a:rPr lang="en-US" dirty="0">
                <a:latin typeface="Times New Roman" panose="02020603050405020304" pitchFamily="18" charset="0"/>
                <a:cs typeface="+mj-cs"/>
              </a:rPr>
              <a:t>Cystitis: </a:t>
            </a:r>
            <a:r>
              <a:rPr lang="en-US" dirty="0" smtClean="0">
                <a:latin typeface="Times New Roman" panose="02020603050405020304" pitchFamily="18" charset="0"/>
                <a:cs typeface="+mj-cs"/>
              </a:rPr>
              <a:t>frequency</a:t>
            </a:r>
            <a:r>
              <a:rPr lang="en-US" dirty="0">
                <a:latin typeface="Times New Roman" panose="02020603050405020304" pitchFamily="18" charset="0"/>
                <a:cs typeface="+mj-cs"/>
              </a:rPr>
              <a:t>, urgency, dysuria, hematuria, or suprapubic </a:t>
            </a:r>
            <a:r>
              <a:rPr lang="en-US" dirty="0" smtClean="0">
                <a:latin typeface="Times New Roman" panose="02020603050405020304" pitchFamily="18" charset="0"/>
                <a:cs typeface="+mj-cs"/>
              </a:rPr>
              <a:t>pain, new onset urinary incontinence, gross hematuria</a:t>
            </a:r>
            <a:endParaRPr lang="en-US" dirty="0">
              <a:latin typeface="Times New Roman" panose="02020603050405020304" pitchFamily="18" charset="0"/>
              <a:cs typeface="+mj-cs"/>
            </a:endParaRPr>
          </a:p>
          <a:p>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 In younger patients, especially in newborns and infants, these symptoms are atypical and rarely diagnose accurately</a:t>
            </a:r>
          </a:p>
        </p:txBody>
      </p:sp>
      <p:sp>
        <p:nvSpPr>
          <p:cNvPr id="4" name="مربع نص 3"/>
          <p:cNvSpPr txBox="1"/>
          <p:nvPr/>
        </p:nvSpPr>
        <p:spPr>
          <a:xfrm>
            <a:off x="8329613" y="3757613"/>
            <a:ext cx="1185862" cy="371475"/>
          </a:xfrm>
          <a:prstGeom prst="rect">
            <a:avLst/>
          </a:prstGeom>
          <a:noFill/>
          <a:ln>
            <a:solidFill>
              <a:schemeClr val="accent1"/>
            </a:solidFill>
          </a:ln>
        </p:spPr>
        <p:txBody>
          <a:bodyPr wrap="square" rtlCol="1">
            <a:spAutoFit/>
          </a:bodyPr>
          <a:lstStyle/>
          <a:p>
            <a:r>
              <a:rPr lang="en-US" dirty="0" smtClean="0"/>
              <a:t>Bad smell</a:t>
            </a:r>
            <a:endParaRPr lang="ar-SA" dirty="0"/>
          </a:p>
        </p:txBody>
      </p:sp>
      <p:sp>
        <p:nvSpPr>
          <p:cNvPr id="5" name="مربع نص 4"/>
          <p:cNvSpPr txBox="1"/>
          <p:nvPr/>
        </p:nvSpPr>
        <p:spPr>
          <a:xfrm>
            <a:off x="1057276" y="5500688"/>
            <a:ext cx="3486150" cy="1200329"/>
          </a:xfrm>
          <a:prstGeom prst="rect">
            <a:avLst/>
          </a:prstGeom>
          <a:noFill/>
          <a:ln>
            <a:solidFill>
              <a:schemeClr val="accent1"/>
            </a:solidFill>
          </a:ln>
        </p:spPr>
        <p:txBody>
          <a:bodyPr wrap="square" rtlCol="1">
            <a:spAutoFit/>
          </a:bodyPr>
          <a:lstStyle/>
          <a:p>
            <a:r>
              <a:rPr lang="en-US" dirty="0" smtClean="0">
                <a:latin typeface="Times New Roman" panose="02020603050405020304" pitchFamily="18" charset="0"/>
              </a:rPr>
              <a:t>Atypical symptoms :</a:t>
            </a:r>
          </a:p>
          <a:p>
            <a:pPr marL="342900" indent="-342900">
              <a:buAutoNum type="arabicParenR"/>
            </a:pPr>
            <a:r>
              <a:rPr lang="en-US" dirty="0" smtClean="0">
                <a:latin typeface="Times New Roman" panose="02020603050405020304" pitchFamily="18" charset="0"/>
              </a:rPr>
              <a:t>Septicemia </a:t>
            </a:r>
          </a:p>
          <a:p>
            <a:pPr marL="342900" indent="-342900">
              <a:buAutoNum type="arabicParenR"/>
            </a:pPr>
            <a:r>
              <a:rPr lang="en-US" dirty="0" smtClean="0">
                <a:latin typeface="Times New Roman" panose="02020603050405020304" pitchFamily="18" charset="0"/>
              </a:rPr>
              <a:t> prolonged neonatal jaundice</a:t>
            </a:r>
          </a:p>
          <a:p>
            <a:pPr marL="342900" indent="-342900">
              <a:buAutoNum type="arabicParenR"/>
            </a:pPr>
            <a:r>
              <a:rPr lang="en-US" dirty="0" smtClean="0">
                <a:latin typeface="Times New Roman" panose="02020603050405020304" pitchFamily="18" charset="0"/>
              </a:rPr>
              <a:t>Hypoglycemia   </a:t>
            </a:r>
            <a:endParaRPr lang="ar-SA" sz="2800" dirty="0"/>
          </a:p>
        </p:txBody>
      </p:sp>
    </p:spTree>
    <p:extLst>
      <p:ext uri="{BB962C8B-B14F-4D97-AF65-F5344CB8AC3E}">
        <p14:creationId xmlns:p14="http://schemas.microsoft.com/office/powerpoint/2010/main" val="200662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800" b="1" dirty="0" smtClean="0">
                <a:latin typeface="Times New Roman" panose="02020603050405020304" pitchFamily="18" charset="0"/>
                <a:cs typeface="+mj-cs"/>
              </a:rPr>
              <a:t>Physical Examination </a:t>
            </a:r>
            <a:r>
              <a:rPr lang="en-US" sz="4800" b="1" dirty="0">
                <a:latin typeface="Times New Roman" panose="02020603050405020304" pitchFamily="18" charset="0"/>
                <a:cs typeface="+mj-cs"/>
              </a:rPr>
              <a:t/>
            </a:r>
            <a:br>
              <a:rPr lang="en-US" sz="4800" b="1" dirty="0">
                <a:latin typeface="Times New Roman" panose="02020603050405020304" pitchFamily="18" charset="0"/>
                <a:cs typeface="+mj-cs"/>
              </a:rPr>
            </a:br>
            <a:endParaRPr lang="en-US" sz="4800" b="1" dirty="0">
              <a:latin typeface="Times New Roman" panose="02020603050405020304" pitchFamily="18" charset="0"/>
              <a:cs typeface="+mj-cs"/>
            </a:endParaRPr>
          </a:p>
        </p:txBody>
      </p:sp>
      <p:sp>
        <p:nvSpPr>
          <p:cNvPr id="3" name="عنصر نائب للمحتوى 2"/>
          <p:cNvSpPr>
            <a:spLocks noGrp="1"/>
          </p:cNvSpPr>
          <p:nvPr>
            <p:ph idx="1"/>
          </p:nvPr>
        </p:nvSpPr>
        <p:spPr>
          <a:xfrm>
            <a:off x="1981200" y="1224367"/>
            <a:ext cx="8229600" cy="5227262"/>
          </a:xfrm>
        </p:spPr>
        <p:txBody>
          <a:bodyPr>
            <a:normAutofit/>
          </a:bodyPr>
          <a:lstStyle/>
          <a:p>
            <a:pPr marL="0" indent="0">
              <a:buNone/>
            </a:pPr>
            <a:endParaRPr lang="en-US" dirty="0" smtClean="0">
              <a:latin typeface="Times New Roman" panose="02020603050405020304" pitchFamily="18" charset="0"/>
              <a:cs typeface="+mj-cs"/>
            </a:endParaRPr>
          </a:p>
          <a:p>
            <a:pPr marL="514350" indent="-514350">
              <a:buFont typeface="+mj-lt"/>
              <a:buAutoNum type="arabicPeriod"/>
            </a:pPr>
            <a:r>
              <a:rPr lang="en-US" b="1" dirty="0">
                <a:solidFill>
                  <a:srgbClr val="FF0000"/>
                </a:solidFill>
                <a:latin typeface="Times New Roman" panose="02020603050405020304" pitchFamily="18" charset="0"/>
                <a:cs typeface="+mj-cs"/>
              </a:rPr>
              <a:t>Fever &gt;39°C : </a:t>
            </a:r>
            <a:r>
              <a:rPr lang="en-US" sz="2300" dirty="0">
                <a:latin typeface="Times New Roman" panose="02020603050405020304" pitchFamily="18" charset="0"/>
                <a:cs typeface="+mj-cs"/>
              </a:rPr>
              <a:t>Higher fever and fever duration &gt;24 hours increase the likelihood of UTI in infants. (Absence of high fever does not preclude the presence of UTI). The overall prevalence of UTI in children &lt;2 years of age with an undifferentiated febrile illness is approximately 5%</a:t>
            </a:r>
          </a:p>
          <a:p>
            <a:pPr marL="514350" indent="-514350">
              <a:buFont typeface="+mj-lt"/>
              <a:buAutoNum type="arabicPeriod"/>
            </a:pPr>
            <a:r>
              <a:rPr lang="en-US" dirty="0">
                <a:solidFill>
                  <a:srgbClr val="FF0000"/>
                </a:solidFill>
                <a:latin typeface="Times New Roman" panose="02020603050405020304" pitchFamily="18" charset="0"/>
                <a:cs typeface="+mj-cs"/>
              </a:rPr>
              <a:t>Irritability (neonates &amp; infants</a:t>
            </a:r>
            <a:r>
              <a:rPr lang="en-US" dirty="0" smtClean="0">
                <a:solidFill>
                  <a:srgbClr val="FF0000"/>
                </a:solidFill>
                <a:latin typeface="Times New Roman" panose="02020603050405020304" pitchFamily="18" charset="0"/>
                <a:cs typeface="+mj-cs"/>
              </a:rPr>
              <a:t>)</a:t>
            </a:r>
          </a:p>
          <a:p>
            <a:pPr marL="514350" indent="-514350">
              <a:buFont typeface="+mj-lt"/>
              <a:buAutoNum type="arabicPeriod"/>
            </a:pPr>
            <a:r>
              <a:rPr lang="en-US" dirty="0" smtClean="0">
                <a:solidFill>
                  <a:srgbClr val="FF0000"/>
                </a:solidFill>
                <a:latin typeface="Times New Roman" panose="02020603050405020304" pitchFamily="18" charset="0"/>
                <a:cs typeface="+mj-cs"/>
              </a:rPr>
              <a:t>Dehydration , ill looking</a:t>
            </a:r>
          </a:p>
          <a:p>
            <a:pPr marL="514350" indent="-514350">
              <a:buFont typeface="+mj-lt"/>
              <a:buAutoNum type="arabicPeriod"/>
            </a:pPr>
            <a:r>
              <a:rPr lang="en-US" sz="3000" dirty="0" smtClean="0">
                <a:solidFill>
                  <a:srgbClr val="FF0000"/>
                </a:solidFill>
                <a:latin typeface="Times New Roman" panose="02020603050405020304" pitchFamily="18" charset="0"/>
                <a:cs typeface="+mj-cs"/>
              </a:rPr>
              <a:t>Suprapubic tenderness or costovertebral tenderness : </a:t>
            </a:r>
            <a:r>
              <a:rPr lang="en-US" sz="2200" dirty="0">
                <a:latin typeface="Times New Roman" panose="02020603050405020304" pitchFamily="18" charset="0"/>
                <a:cs typeface="+mj-cs"/>
              </a:rPr>
              <a:t>In infant girls, may be the only helpful sign for making the diagnosis of UTI</a:t>
            </a:r>
          </a:p>
          <a:p>
            <a:pPr marL="514350" indent="-514350">
              <a:buFont typeface="+mj-lt"/>
              <a:buAutoNum type="arabicPeriod"/>
            </a:pPr>
            <a:endParaRPr lang="en-US" sz="2400" dirty="0">
              <a:latin typeface="Times New Roman" panose="02020603050405020304" pitchFamily="18" charset="0"/>
              <a:cs typeface="+mj-cs"/>
            </a:endParaRPr>
          </a:p>
          <a:p>
            <a:pPr marL="514350" indent="-514350">
              <a:buFont typeface="+mj-lt"/>
              <a:buAutoNum type="arabicPeriod"/>
            </a:pPr>
            <a:endParaRPr lang="en-US" sz="2400" dirty="0">
              <a:latin typeface="Times New Roman" panose="02020603050405020304" pitchFamily="18" charset="0"/>
              <a:cs typeface="+mj-cs"/>
            </a:endParaRPr>
          </a:p>
        </p:txBody>
      </p:sp>
    </p:spTree>
    <p:extLst>
      <p:ext uri="{BB962C8B-B14F-4D97-AF65-F5344CB8AC3E}">
        <p14:creationId xmlns:p14="http://schemas.microsoft.com/office/powerpoint/2010/main" val="234919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mj-cs"/>
              </a:rPr>
              <a:t>Physical examination </a:t>
            </a:r>
            <a:endParaRPr lang="en-US"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a:bodyPr>
          <a:lstStyle/>
          <a:p>
            <a:r>
              <a:rPr lang="en-US" dirty="0">
                <a:latin typeface="Times New Roman" panose="02020603050405020304" pitchFamily="18" charset="0"/>
                <a:cs typeface="+mj-cs"/>
              </a:rPr>
              <a:t>Examine the external genitalia for signs of irritation, pinworms, vaginitis, trauma, or sexual </a:t>
            </a:r>
            <a:r>
              <a:rPr lang="en-US" dirty="0" smtClean="0">
                <a:latin typeface="Times New Roman" panose="02020603050405020304" pitchFamily="18" charset="0"/>
                <a:cs typeface="+mj-cs"/>
              </a:rPr>
              <a:t>abuse</a:t>
            </a:r>
          </a:p>
          <a:p>
            <a:r>
              <a:rPr lang="en-US" dirty="0" smtClean="0">
                <a:latin typeface="Times New Roman" panose="02020603050405020304" pitchFamily="18" charset="0"/>
                <a:cs typeface="+mj-cs"/>
              </a:rPr>
              <a:t>For recurrent UTI: check BP, Growth parameters</a:t>
            </a:r>
          </a:p>
          <a:p>
            <a:r>
              <a:rPr lang="en-US" dirty="0" smtClean="0">
                <a:latin typeface="Times New Roman" panose="02020603050405020304" pitchFamily="18" charset="0"/>
                <a:cs typeface="+mj-cs"/>
              </a:rPr>
              <a:t>Abdominal examination for fecal masses other masses as palpable kidneys, palpable bladder,</a:t>
            </a:r>
          </a:p>
          <a:p>
            <a:r>
              <a:rPr lang="en-US" dirty="0" smtClean="0">
                <a:latin typeface="Times New Roman" panose="02020603050405020304" pitchFamily="18" charset="0"/>
                <a:cs typeface="+mj-cs"/>
              </a:rPr>
              <a:t>Don’t forget the back</a:t>
            </a:r>
          </a:p>
          <a:p>
            <a:r>
              <a:rPr lang="en-US" dirty="0" smtClean="0">
                <a:latin typeface="Times New Roman" panose="02020603050405020304" pitchFamily="18" charset="0"/>
                <a:cs typeface="+mj-cs"/>
              </a:rPr>
              <a:t>Neurological examination of the lower limb </a:t>
            </a:r>
            <a:endParaRPr lang="en-US" dirty="0">
              <a:latin typeface="Times New Roman" panose="02020603050405020304" pitchFamily="18" charset="0"/>
              <a:cs typeface="+mj-cs"/>
            </a:endParaRPr>
          </a:p>
        </p:txBody>
      </p:sp>
      <p:sp>
        <p:nvSpPr>
          <p:cNvPr id="4" name="مربع نص 3"/>
          <p:cNvSpPr txBox="1"/>
          <p:nvPr/>
        </p:nvSpPr>
        <p:spPr>
          <a:xfrm>
            <a:off x="8215313" y="2700338"/>
            <a:ext cx="2443162" cy="371475"/>
          </a:xfrm>
          <a:prstGeom prst="rect">
            <a:avLst/>
          </a:prstGeom>
          <a:noFill/>
          <a:ln>
            <a:solidFill>
              <a:schemeClr val="accent1"/>
            </a:solidFill>
          </a:ln>
        </p:spPr>
        <p:txBody>
          <a:bodyPr wrap="square" rtlCol="1">
            <a:spAutoFit/>
          </a:bodyPr>
          <a:lstStyle/>
          <a:p>
            <a:r>
              <a:rPr lang="en-US" dirty="0" smtClean="0"/>
              <a:t>CKD cause short stature</a:t>
            </a:r>
            <a:endParaRPr lang="ar-SA" dirty="0"/>
          </a:p>
        </p:txBody>
      </p:sp>
      <p:sp>
        <p:nvSpPr>
          <p:cNvPr id="5" name="مربع نص 4"/>
          <p:cNvSpPr txBox="1"/>
          <p:nvPr/>
        </p:nvSpPr>
        <p:spPr>
          <a:xfrm>
            <a:off x="5014914" y="3729038"/>
            <a:ext cx="5943600" cy="369332"/>
          </a:xfrm>
          <a:prstGeom prst="rect">
            <a:avLst/>
          </a:prstGeom>
          <a:noFill/>
          <a:ln>
            <a:solidFill>
              <a:schemeClr val="accent1"/>
            </a:solidFill>
          </a:ln>
        </p:spPr>
        <p:txBody>
          <a:bodyPr wrap="square" rtlCol="1">
            <a:spAutoFit/>
          </a:bodyPr>
          <a:lstStyle/>
          <a:p>
            <a:r>
              <a:rPr lang="en-US" dirty="0">
                <a:latin typeface="Times New Roman" panose="02020603050405020304" pitchFamily="18" charset="0"/>
              </a:rPr>
              <a:t>palpable </a:t>
            </a:r>
            <a:r>
              <a:rPr lang="en-US" dirty="0" smtClean="0">
                <a:latin typeface="Times New Roman" panose="02020603050405020304" pitchFamily="18" charset="0"/>
              </a:rPr>
              <a:t>bladder and child doesn't feel it = neurogenic bladder</a:t>
            </a:r>
            <a:endParaRPr lang="ar-SA" sz="2800" dirty="0"/>
          </a:p>
        </p:txBody>
      </p:sp>
      <p:sp>
        <p:nvSpPr>
          <p:cNvPr id="6" name="مربع نص 5"/>
          <p:cNvSpPr txBox="1"/>
          <p:nvPr/>
        </p:nvSpPr>
        <p:spPr>
          <a:xfrm>
            <a:off x="7658102" y="4686300"/>
            <a:ext cx="3128962" cy="646331"/>
          </a:xfrm>
          <a:prstGeom prst="rect">
            <a:avLst/>
          </a:prstGeom>
          <a:noFill/>
          <a:ln>
            <a:solidFill>
              <a:schemeClr val="accent1"/>
            </a:solidFill>
          </a:ln>
        </p:spPr>
        <p:txBody>
          <a:bodyPr wrap="square" rtlCol="1">
            <a:spAutoFit/>
          </a:bodyPr>
          <a:lstStyle/>
          <a:p>
            <a:r>
              <a:rPr lang="en-US" dirty="0" smtClean="0"/>
              <a:t>Innervation of bladder superior to innervation of lower limbs </a:t>
            </a:r>
            <a:endParaRPr lang="ar-SA" dirty="0"/>
          </a:p>
        </p:txBody>
      </p:sp>
      <p:sp>
        <p:nvSpPr>
          <p:cNvPr id="7" name="مربع نص 6"/>
          <p:cNvSpPr txBox="1"/>
          <p:nvPr/>
        </p:nvSpPr>
        <p:spPr>
          <a:xfrm>
            <a:off x="742951" y="5514975"/>
            <a:ext cx="6072188" cy="923330"/>
          </a:xfrm>
          <a:prstGeom prst="rect">
            <a:avLst/>
          </a:prstGeom>
          <a:noFill/>
          <a:ln>
            <a:solidFill>
              <a:schemeClr val="accent1"/>
            </a:solidFill>
          </a:ln>
        </p:spPr>
        <p:txBody>
          <a:bodyPr wrap="square" rtlCol="1">
            <a:spAutoFit/>
          </a:bodyPr>
          <a:lstStyle/>
          <a:p>
            <a:r>
              <a:rPr lang="en-US" dirty="0" smtClean="0"/>
              <a:t>Don’t forget examine the back :</a:t>
            </a:r>
          </a:p>
          <a:p>
            <a:r>
              <a:rPr lang="en-US" dirty="0" smtClean="0"/>
              <a:t>1) Spinal cord     2) tough of hair   3) dumpling or bit on spinal    4) sacrum </a:t>
            </a:r>
            <a:r>
              <a:rPr lang="en-US" dirty="0" err="1" smtClean="0"/>
              <a:t>agenasis</a:t>
            </a:r>
            <a:r>
              <a:rPr lang="en-US" dirty="0" smtClean="0"/>
              <a:t>         5) </a:t>
            </a:r>
            <a:r>
              <a:rPr lang="en-US" dirty="0" err="1" smtClean="0"/>
              <a:t>menengiocele</a:t>
            </a:r>
            <a:r>
              <a:rPr lang="en-US" dirty="0" smtClean="0"/>
              <a:t> </a:t>
            </a:r>
            <a:endParaRPr lang="ar-SA" dirty="0"/>
          </a:p>
        </p:txBody>
      </p:sp>
    </p:spTree>
    <p:extLst>
      <p:ext uri="{BB962C8B-B14F-4D97-AF65-F5344CB8AC3E}">
        <p14:creationId xmlns:p14="http://schemas.microsoft.com/office/powerpoint/2010/main" val="40146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mj-cs"/>
              </a:rPr>
              <a:t>Diagnosis</a:t>
            </a:r>
            <a:endParaRPr lang="en-US" dirty="0">
              <a:latin typeface="Times New Roman" panose="02020603050405020304" pitchFamily="18" charset="0"/>
              <a:cs typeface="+mj-cs"/>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mj-cs"/>
              </a:rPr>
              <a:t>Clinical picture </a:t>
            </a:r>
          </a:p>
          <a:p>
            <a:r>
              <a:rPr lang="en-US" dirty="0" smtClean="0">
                <a:latin typeface="Times New Roman" panose="02020603050405020304" pitchFamily="18" charset="0"/>
                <a:cs typeface="+mj-cs"/>
              </a:rPr>
              <a:t>Urine analysis </a:t>
            </a:r>
            <a:r>
              <a:rPr lang="en-US" dirty="0" smtClean="0">
                <a:solidFill>
                  <a:schemeClr val="accent1">
                    <a:lumMod val="75000"/>
                  </a:schemeClr>
                </a:solidFill>
                <a:latin typeface="Times New Roman" panose="02020603050405020304" pitchFamily="18" charset="0"/>
                <a:cs typeface="+mj-cs"/>
              </a:rPr>
              <a:t>(need ½ hour)</a:t>
            </a:r>
          </a:p>
          <a:p>
            <a:r>
              <a:rPr lang="en-US" dirty="0" smtClean="0">
                <a:latin typeface="Times New Roman" panose="02020603050405020304" pitchFamily="18" charset="0"/>
                <a:cs typeface="+mj-cs"/>
              </a:rPr>
              <a:t>Urine culture   </a:t>
            </a:r>
            <a:r>
              <a:rPr lang="en-US" dirty="0" smtClean="0">
                <a:solidFill>
                  <a:schemeClr val="accent1">
                    <a:lumMod val="75000"/>
                  </a:schemeClr>
                </a:solidFill>
                <a:latin typeface="Times New Roman" panose="02020603050405020304" pitchFamily="18" charset="0"/>
                <a:cs typeface="+mj-cs"/>
              </a:rPr>
              <a:t>(need 3 days)</a:t>
            </a:r>
            <a:endParaRPr lang="en-US" dirty="0">
              <a:solidFill>
                <a:schemeClr val="accent1">
                  <a:lumMod val="75000"/>
                </a:schemeClr>
              </a:solidFill>
              <a:latin typeface="Times New Roman" panose="02020603050405020304" pitchFamily="18" charset="0"/>
              <a:cs typeface="+mj-cs"/>
            </a:endParaRPr>
          </a:p>
        </p:txBody>
      </p:sp>
    </p:spTree>
    <p:extLst>
      <p:ext uri="{BB962C8B-B14F-4D97-AF65-F5344CB8AC3E}">
        <p14:creationId xmlns:p14="http://schemas.microsoft.com/office/powerpoint/2010/main" val="132808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Diagnosis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AU" dirty="0" smtClean="0">
                <a:latin typeface="Times New Roman" panose="02020603050405020304" pitchFamily="18" charset="0"/>
                <a:cs typeface="Times New Roman" panose="02020603050405020304" pitchFamily="18" charset="0"/>
              </a:rPr>
              <a:t>Diagnosis: urine culture and microscopy (standard, </a:t>
            </a:r>
            <a:r>
              <a:rPr lang="en-AU" dirty="0" smtClean="0">
                <a:solidFill>
                  <a:srgbClr val="FF0000"/>
                </a:solidFill>
                <a:latin typeface="Times New Roman" panose="02020603050405020304" pitchFamily="18" charset="0"/>
                <a:cs typeface="Times New Roman" panose="02020603050405020304" pitchFamily="18" charset="0"/>
              </a:rPr>
              <a:t>automated</a:t>
            </a:r>
            <a:r>
              <a:rPr lang="en-AU" dirty="0" smtClean="0">
                <a:latin typeface="Times New Roman" panose="02020603050405020304" pitchFamily="18" charset="0"/>
                <a:cs typeface="Times New Roman" panose="02020603050405020304" pitchFamily="18" charset="0"/>
              </a:rPr>
              <a:t>),  CRP,  ESR, </a:t>
            </a:r>
            <a:r>
              <a:rPr lang="en-US" dirty="0" smtClean="0">
                <a:latin typeface="Times New Roman" panose="02020603050405020304" pitchFamily="18" charset="0"/>
                <a:cs typeface="Times New Roman" panose="02020603050405020304" pitchFamily="18" charset="0"/>
              </a:rPr>
              <a:t>WBC,</a:t>
            </a:r>
            <a:r>
              <a:rPr lang="en-A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Dipstick for LE, nitrite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Urine gram stain of bacteria is most sensitive and specific</a:t>
            </a:r>
          </a:p>
          <a:p>
            <a:r>
              <a:rPr lang="en-AU" dirty="0" err="1" smtClean="0">
                <a:latin typeface="Times New Roman" panose="02020603050405020304" pitchFamily="18" charset="0"/>
                <a:cs typeface="Times New Roman" panose="02020603050405020304" pitchFamily="18" charset="0"/>
              </a:rPr>
              <a:t>Pyruia</a:t>
            </a:r>
            <a:r>
              <a:rPr lang="en-AU" dirty="0" smtClean="0">
                <a:latin typeface="Times New Roman" panose="02020603050405020304" pitchFamily="18" charset="0"/>
                <a:cs typeface="Times New Roman" panose="02020603050405020304" pitchFamily="18" charset="0"/>
              </a:rPr>
              <a:t> is more than 10 cells/mm</a:t>
            </a:r>
            <a:r>
              <a:rPr lang="en-AU" baseline="30000" dirty="0" smtClean="0">
                <a:latin typeface="Times New Roman" panose="02020603050405020304" pitchFamily="18" charset="0"/>
                <a:cs typeface="Times New Roman" panose="02020603050405020304" pitchFamily="18" charset="0"/>
              </a:rPr>
              <a:t>3</a:t>
            </a:r>
            <a:r>
              <a:rPr lang="en-AU" dirty="0" smtClean="0">
                <a:latin typeface="Times New Roman" panose="02020603050405020304" pitchFamily="18" charset="0"/>
                <a:cs typeface="Times New Roman" panose="02020603050405020304" pitchFamily="18" charset="0"/>
              </a:rPr>
              <a:t>, 5 cells per HPF</a:t>
            </a:r>
          </a:p>
          <a:p>
            <a:r>
              <a:rPr lang="en-AU" dirty="0" err="1" smtClean="0">
                <a:latin typeface="Times New Roman" panose="02020603050405020304" pitchFamily="18" charset="0"/>
                <a:cs typeface="Times New Roman" panose="02020603050405020304" pitchFamily="18" charset="0"/>
              </a:rPr>
              <a:t>Pyruia</a:t>
            </a:r>
            <a:r>
              <a:rPr lang="en-AU" dirty="0" smtClean="0">
                <a:latin typeface="Times New Roman" panose="02020603050405020304" pitchFamily="18" charset="0"/>
                <a:cs typeface="Times New Roman" panose="02020603050405020304" pitchFamily="18" charset="0"/>
              </a:rPr>
              <a:t> may be found in streptococcal infection, Kawasaki, vaginitis</a:t>
            </a:r>
          </a:p>
          <a:p>
            <a:r>
              <a:rPr lang="en-AU" dirty="0" smtClean="0">
                <a:latin typeface="Times New Roman" panose="02020603050405020304" pitchFamily="18" charset="0"/>
                <a:cs typeface="Times New Roman" panose="02020603050405020304" pitchFamily="18" charset="0"/>
              </a:rPr>
              <a:t>Absence of </a:t>
            </a:r>
            <a:r>
              <a:rPr lang="en-AU" dirty="0" err="1" smtClean="0">
                <a:latin typeface="Times New Roman" panose="02020603050405020304" pitchFamily="18" charset="0"/>
                <a:cs typeface="Times New Roman" panose="02020603050405020304" pitchFamily="18" charset="0"/>
              </a:rPr>
              <a:t>pyurea</a:t>
            </a:r>
            <a:r>
              <a:rPr lang="en-AU" dirty="0" smtClean="0">
                <a:latin typeface="Times New Roman" panose="02020603050405020304" pitchFamily="18" charset="0"/>
                <a:cs typeface="Times New Roman" panose="02020603050405020304" pitchFamily="18" charset="0"/>
              </a:rPr>
              <a:t> in non </a:t>
            </a:r>
            <a:r>
              <a:rPr lang="en-AU" dirty="0" err="1" smtClean="0">
                <a:latin typeface="Times New Roman" panose="02020603050405020304" pitchFamily="18" charset="0"/>
                <a:cs typeface="Times New Roman" panose="02020603050405020304" pitchFamily="18" charset="0"/>
              </a:rPr>
              <a:t>Ecoli</a:t>
            </a:r>
            <a:r>
              <a:rPr lang="en-AU" dirty="0" smtClean="0">
                <a:latin typeface="Times New Roman" panose="02020603050405020304" pitchFamily="18" charset="0"/>
                <a:cs typeface="Times New Roman" panose="02020603050405020304" pitchFamily="18" charset="0"/>
              </a:rPr>
              <a:t> infection</a:t>
            </a:r>
          </a:p>
          <a:p>
            <a:r>
              <a:rPr lang="en-AU" dirty="0" smtClean="0">
                <a:latin typeface="Times New Roman" panose="02020603050405020304" pitchFamily="18" charset="0"/>
                <a:cs typeface="Times New Roman" panose="02020603050405020304" pitchFamily="18" charset="0"/>
              </a:rPr>
              <a:t>Microscopic hematuria is common,  gross hematuria seen in</a:t>
            </a:r>
            <a:r>
              <a:rPr lang="en-US" dirty="0" smtClean="0">
                <a:latin typeface="Times New Roman" panose="02020603050405020304" pitchFamily="18" charset="0"/>
                <a:cs typeface="Times New Roman" panose="02020603050405020304" pitchFamily="18" charset="0"/>
              </a:rPr>
              <a:t> 25%</a:t>
            </a:r>
            <a:endParaRPr lang="en-AU" dirty="0" smtClean="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7043738" y="4300538"/>
            <a:ext cx="3257550" cy="369332"/>
          </a:xfrm>
          <a:prstGeom prst="rect">
            <a:avLst/>
          </a:prstGeom>
          <a:noFill/>
          <a:ln>
            <a:solidFill>
              <a:schemeClr val="accent1"/>
            </a:solidFill>
          </a:ln>
        </p:spPr>
        <p:txBody>
          <a:bodyPr wrap="square" rtlCol="1">
            <a:spAutoFit/>
          </a:bodyPr>
          <a:lstStyle/>
          <a:p>
            <a:r>
              <a:rPr lang="en-US" dirty="0" smtClean="0"/>
              <a:t>Like </a:t>
            </a:r>
            <a:r>
              <a:rPr lang="en-US" dirty="0" err="1" smtClean="0"/>
              <a:t>Klebsiella</a:t>
            </a:r>
            <a:r>
              <a:rPr lang="en-US" dirty="0" smtClean="0"/>
              <a:t> &amp;pseudomonas</a:t>
            </a:r>
            <a:endParaRPr lang="ar-SA" dirty="0"/>
          </a:p>
        </p:txBody>
      </p:sp>
      <p:sp>
        <p:nvSpPr>
          <p:cNvPr id="5" name="مربع نص 4"/>
          <p:cNvSpPr txBox="1"/>
          <p:nvPr/>
        </p:nvSpPr>
        <p:spPr>
          <a:xfrm>
            <a:off x="10101263" y="2314576"/>
            <a:ext cx="2090737" cy="584775"/>
          </a:xfrm>
          <a:prstGeom prst="rect">
            <a:avLst/>
          </a:prstGeom>
          <a:noFill/>
          <a:ln>
            <a:solidFill>
              <a:schemeClr val="accent1"/>
            </a:solidFill>
          </a:ln>
        </p:spPr>
        <p:txBody>
          <a:bodyPr wrap="square" rtlCol="1">
            <a:spAutoFit/>
          </a:bodyPr>
          <a:lstStyle/>
          <a:p>
            <a:r>
              <a:rPr lang="en-US" sz="1600" dirty="0" smtClean="0"/>
              <a:t>CRP increase with upper urinary tract inf.</a:t>
            </a:r>
            <a:endParaRPr lang="ar-SA" sz="1600" dirty="0"/>
          </a:p>
        </p:txBody>
      </p:sp>
    </p:spTree>
    <p:extLst>
      <p:ext uri="{BB962C8B-B14F-4D97-AF65-F5344CB8AC3E}">
        <p14:creationId xmlns:p14="http://schemas.microsoft.com/office/powerpoint/2010/main" val="366177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208868" y="609600"/>
            <a:ext cx="9763932" cy="49552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Caveats for Urinalysis as a Screening tool</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Negative in at least 10%  of patients with positive urine cultures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Certain bacterial uropathogens are less likely to elicit pyuria</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Pyuria reflects any local or systemic inflammatory process and is therefore not specific for UTI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Detection of nitrite is highly specific for UTI (98%) but depends on the type of bacterium and requires that urine remain in bladder for 4 hours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2000" dirty="0"/>
          </a:p>
        </p:txBody>
      </p:sp>
      <p:sp>
        <p:nvSpPr>
          <p:cNvPr id="2" name="مربع نص 1"/>
          <p:cNvSpPr txBox="1"/>
          <p:nvPr/>
        </p:nvSpPr>
        <p:spPr>
          <a:xfrm>
            <a:off x="1543050" y="5088493"/>
            <a:ext cx="1964531" cy="369332"/>
          </a:xfrm>
          <a:prstGeom prst="rect">
            <a:avLst/>
          </a:prstGeom>
          <a:noFill/>
          <a:ln>
            <a:solidFill>
              <a:schemeClr val="accent1"/>
            </a:solidFill>
          </a:ln>
        </p:spPr>
        <p:txBody>
          <a:bodyPr wrap="square" rtlCol="1">
            <a:spAutoFit/>
          </a:bodyPr>
          <a:lstStyle/>
          <a:p>
            <a:r>
              <a:rPr lang="en-US" dirty="0" smtClean="0"/>
              <a:t>Nitrite = </a:t>
            </a:r>
            <a:r>
              <a:rPr lang="en-US" dirty="0" err="1" smtClean="0"/>
              <a:t>proteus</a:t>
            </a:r>
            <a:endParaRPr lang="ar-SA" dirty="0"/>
          </a:p>
        </p:txBody>
      </p:sp>
    </p:spTree>
    <p:extLst>
      <p:ext uri="{BB962C8B-B14F-4D97-AF65-F5344CB8AC3E}">
        <p14:creationId xmlns:p14="http://schemas.microsoft.com/office/powerpoint/2010/main" val="337333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latin typeface="Times New Roman" panose="02020603050405020304" pitchFamily="18" charset="0"/>
                <a:cs typeface="+mj-cs"/>
              </a:rPr>
              <a:t>Dipstick testing </a:t>
            </a:r>
            <a:endParaRPr lang="en-GB"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a:bodyPr>
          <a:lstStyle/>
          <a:p>
            <a:r>
              <a:rPr lang="en-US" b="1" dirty="0" smtClean="0">
                <a:latin typeface="Times New Roman" panose="02020603050405020304" pitchFamily="18" charset="0"/>
                <a:cs typeface="+mj-cs"/>
              </a:rPr>
              <a:t>This is a positive urine analysis test indicating UTI :</a:t>
            </a:r>
          </a:p>
          <a:p>
            <a:pPr algn="l">
              <a:buFont typeface="Wingdings" pitchFamily="2" charset="2"/>
              <a:buChar char="ü"/>
            </a:pPr>
            <a:r>
              <a:rPr lang="en-US" dirty="0" err="1" smtClean="0">
                <a:latin typeface="Times New Roman" panose="02020603050405020304" pitchFamily="18" charset="0"/>
                <a:cs typeface="+mj-cs"/>
              </a:rPr>
              <a:t>Pyuria</a:t>
            </a:r>
            <a:r>
              <a:rPr lang="en-US" dirty="0" smtClean="0">
                <a:latin typeface="Times New Roman" panose="02020603050405020304" pitchFamily="18" charset="0"/>
                <a:cs typeface="+mj-cs"/>
              </a:rPr>
              <a:t> (</a:t>
            </a:r>
            <a:r>
              <a:rPr lang="en-US" dirty="0" err="1" smtClean="0">
                <a:latin typeface="Times New Roman" panose="02020603050405020304" pitchFamily="18" charset="0"/>
                <a:cs typeface="+mj-cs"/>
              </a:rPr>
              <a:t>wbc</a:t>
            </a:r>
            <a:r>
              <a:rPr lang="en-US" dirty="0" smtClean="0">
                <a:latin typeface="Times New Roman" panose="02020603050405020304" pitchFamily="18" charset="0"/>
                <a:cs typeface="+mj-cs"/>
              </a:rPr>
              <a:t> &gt;5)</a:t>
            </a:r>
          </a:p>
          <a:p>
            <a:pPr algn="l">
              <a:buFont typeface="Wingdings" pitchFamily="2" charset="2"/>
              <a:buChar char="ü"/>
            </a:pPr>
            <a:r>
              <a:rPr lang="en-US" dirty="0" err="1" smtClean="0">
                <a:latin typeface="Times New Roman" panose="02020603050405020304" pitchFamily="18" charset="0"/>
                <a:cs typeface="+mj-cs"/>
              </a:rPr>
              <a:t>Hematuria</a:t>
            </a:r>
            <a:r>
              <a:rPr lang="en-US" dirty="0" smtClean="0">
                <a:latin typeface="Times New Roman" panose="02020603050405020304" pitchFamily="18" charset="0"/>
                <a:cs typeface="+mj-cs"/>
              </a:rPr>
              <a:t> (</a:t>
            </a:r>
            <a:r>
              <a:rPr lang="en-US" dirty="0" err="1" smtClean="0">
                <a:latin typeface="Times New Roman" panose="02020603050405020304" pitchFamily="18" charset="0"/>
                <a:cs typeface="+mj-cs"/>
              </a:rPr>
              <a:t>rbcs</a:t>
            </a:r>
            <a:r>
              <a:rPr lang="en-US" dirty="0" smtClean="0">
                <a:latin typeface="Times New Roman" panose="02020603050405020304" pitchFamily="18" charset="0"/>
                <a:cs typeface="+mj-cs"/>
              </a:rPr>
              <a:t> &gt;3)</a:t>
            </a:r>
          </a:p>
          <a:p>
            <a:pPr algn="l">
              <a:buFont typeface="Wingdings" pitchFamily="2" charset="2"/>
              <a:buChar char="ü"/>
            </a:pPr>
            <a:r>
              <a:rPr lang="en-US" dirty="0" smtClean="0">
                <a:latin typeface="Times New Roman" panose="02020603050405020304" pitchFamily="18" charset="0"/>
                <a:cs typeface="+mj-cs"/>
              </a:rPr>
              <a:t>Turbid and cloudy </a:t>
            </a:r>
          </a:p>
          <a:p>
            <a:pPr algn="l">
              <a:buFont typeface="Wingdings" pitchFamily="2" charset="2"/>
              <a:buChar char="ü"/>
            </a:pPr>
            <a:r>
              <a:rPr lang="en-US" dirty="0" smtClean="0">
                <a:latin typeface="Times New Roman" panose="02020603050405020304" pitchFamily="18" charset="0"/>
                <a:cs typeface="+mj-cs"/>
              </a:rPr>
              <a:t>Color concentrated </a:t>
            </a:r>
          </a:p>
          <a:p>
            <a:pPr algn="l">
              <a:buFont typeface="Wingdings" pitchFamily="2" charset="2"/>
              <a:buChar char="ü"/>
            </a:pPr>
            <a:r>
              <a:rPr lang="en-US" dirty="0" smtClean="0">
                <a:latin typeface="Times New Roman" panose="02020603050405020304" pitchFamily="18" charset="0"/>
                <a:cs typeface="+mj-cs"/>
              </a:rPr>
              <a:t>Ph less acidic </a:t>
            </a:r>
          </a:p>
          <a:p>
            <a:pPr algn="l">
              <a:buFont typeface="Wingdings" pitchFamily="2" charset="2"/>
              <a:buChar char="ü"/>
            </a:pPr>
            <a:r>
              <a:rPr lang="en-US" dirty="0" smtClean="0">
                <a:latin typeface="Times New Roman" panose="02020603050405020304" pitchFamily="18" charset="0"/>
                <a:cs typeface="+mj-cs"/>
              </a:rPr>
              <a:t>Bad smell </a:t>
            </a:r>
          </a:p>
          <a:p>
            <a:pPr algn="l">
              <a:buFont typeface="Wingdings" pitchFamily="2" charset="2"/>
              <a:buChar char="ü"/>
            </a:pPr>
            <a:r>
              <a:rPr lang="en-US" dirty="0" smtClean="0">
                <a:latin typeface="Times New Roman" panose="02020603050405020304" pitchFamily="18" charset="0"/>
                <a:cs typeface="+mj-cs"/>
              </a:rPr>
              <a:t>Positive dipstick (leukocyte esterase and nitrite ) </a:t>
            </a:r>
            <a:endParaRPr lang="en-GB" dirty="0">
              <a:latin typeface="Times New Roman" panose="02020603050405020304" pitchFamily="18" charset="0"/>
              <a:cs typeface="+mj-cs"/>
            </a:endParaRPr>
          </a:p>
        </p:txBody>
      </p:sp>
      <p:sp>
        <p:nvSpPr>
          <p:cNvPr id="4" name="مستطيل 3"/>
          <p:cNvSpPr/>
          <p:nvPr/>
        </p:nvSpPr>
        <p:spPr>
          <a:xfrm>
            <a:off x="5977219" y="3244334"/>
            <a:ext cx="237565" cy="369332"/>
          </a:xfrm>
          <a:prstGeom prst="rect">
            <a:avLst/>
          </a:prstGeom>
        </p:spPr>
        <p:txBody>
          <a:bodyPr wrap="none">
            <a:spAutoFit/>
          </a:bodyPr>
          <a:lstStyle/>
          <a:p>
            <a:r>
              <a:rPr lang="en-GB" dirty="0"/>
              <a:t> </a:t>
            </a:r>
          </a:p>
        </p:txBody>
      </p:sp>
      <p:sp>
        <p:nvSpPr>
          <p:cNvPr id="5" name="مستطيل 4"/>
          <p:cNvSpPr/>
          <p:nvPr/>
        </p:nvSpPr>
        <p:spPr>
          <a:xfrm>
            <a:off x="5977219" y="3244334"/>
            <a:ext cx="237565" cy="369332"/>
          </a:xfrm>
          <a:prstGeom prst="rect">
            <a:avLst/>
          </a:prstGeom>
        </p:spPr>
        <p:txBody>
          <a:bodyPr wrap="none">
            <a:spAutoFit/>
          </a:bodyPr>
          <a:lstStyle/>
          <a:p>
            <a:r>
              <a:rPr lang="en-GB" dirty="0"/>
              <a:t> </a:t>
            </a:r>
          </a:p>
        </p:txBody>
      </p:sp>
      <p:sp>
        <p:nvSpPr>
          <p:cNvPr id="6" name="مستطيل 5"/>
          <p:cNvSpPr/>
          <p:nvPr/>
        </p:nvSpPr>
        <p:spPr>
          <a:xfrm>
            <a:off x="5977219" y="3244334"/>
            <a:ext cx="237565" cy="369332"/>
          </a:xfrm>
          <a:prstGeom prst="rect">
            <a:avLst/>
          </a:prstGeom>
        </p:spPr>
        <p:txBody>
          <a:bodyPr wrap="none">
            <a:spAutoFit/>
          </a:bodyPr>
          <a:lstStyle/>
          <a:p>
            <a:r>
              <a:rPr lang="en-GB" dirty="0"/>
              <a:t> </a:t>
            </a:r>
          </a:p>
        </p:txBody>
      </p:sp>
      <p:pic>
        <p:nvPicPr>
          <p:cNvPr id="61442" name="Picture 2" descr="Leukocytes in the urine: Causes, symptoms, and diagnosis."/>
          <p:cNvPicPr>
            <a:picLocks noChangeAspect="1" noChangeArrowheads="1"/>
          </p:cNvPicPr>
          <p:nvPr/>
        </p:nvPicPr>
        <p:blipFill>
          <a:blip r:embed="rId3"/>
          <a:srcRect/>
          <a:stretch>
            <a:fillRect/>
          </a:stretch>
        </p:blipFill>
        <p:spPr bwMode="auto">
          <a:xfrm>
            <a:off x="7096133" y="2786058"/>
            <a:ext cx="3308707" cy="2286016"/>
          </a:xfrm>
          <a:prstGeom prst="rect">
            <a:avLst/>
          </a:prstGeom>
          <a:noFill/>
        </p:spPr>
      </p:pic>
    </p:spTree>
    <p:extLst>
      <p:ext uri="{BB962C8B-B14F-4D97-AF65-F5344CB8AC3E}">
        <p14:creationId xmlns:p14="http://schemas.microsoft.com/office/powerpoint/2010/main" val="1293625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rmAutofit/>
          </a:bodyPr>
          <a:lstStyle/>
          <a:p>
            <a:r>
              <a:rPr lang="en-AU" sz="4000" dirty="0" smtClean="0">
                <a:latin typeface="Times New Roman" panose="02020603050405020304" pitchFamily="18" charset="0"/>
                <a:cs typeface="+mj-cs"/>
              </a:rPr>
              <a:t>Causative microorganism </a:t>
            </a:r>
            <a:r>
              <a:rPr lang="en-AU" sz="4000" dirty="0">
                <a:latin typeface="Times New Roman" panose="02020603050405020304" pitchFamily="18" charset="0"/>
                <a:cs typeface="+mj-cs"/>
              </a:rPr>
              <a:t/>
            </a:r>
            <a:br>
              <a:rPr lang="en-AU" sz="4000" dirty="0">
                <a:latin typeface="Times New Roman" panose="02020603050405020304" pitchFamily="18" charset="0"/>
                <a:cs typeface="+mj-cs"/>
              </a:rPr>
            </a:br>
            <a:endParaRPr lang="en-AU" sz="4000" dirty="0">
              <a:latin typeface="Times New Roman" panose="02020603050405020304" pitchFamily="18" charset="0"/>
              <a:cs typeface="+mj-cs"/>
            </a:endParaRPr>
          </a:p>
        </p:txBody>
      </p:sp>
      <p:sp>
        <p:nvSpPr>
          <p:cNvPr id="8195" name="Rectangle 3"/>
          <p:cNvSpPr>
            <a:spLocks noGrp="1" noChangeArrowheads="1"/>
          </p:cNvSpPr>
          <p:nvPr>
            <p:ph idx="1"/>
          </p:nvPr>
        </p:nvSpPr>
        <p:spPr/>
        <p:txBody>
          <a:bodyPr/>
          <a:lstStyle/>
          <a:p>
            <a:r>
              <a:rPr lang="en-AU" dirty="0">
                <a:latin typeface="Times New Roman" panose="02020603050405020304" pitchFamily="18" charset="0"/>
                <a:cs typeface="Times New Roman" panose="02020603050405020304" pitchFamily="18" charset="0"/>
              </a:rPr>
              <a:t>80% caused by </a:t>
            </a:r>
            <a:r>
              <a:rPr lang="en-AU" dirty="0" smtClean="0">
                <a:latin typeface="Times New Roman" panose="02020603050405020304" pitchFamily="18" charset="0"/>
                <a:cs typeface="Times New Roman" panose="02020603050405020304" pitchFamily="18" charset="0"/>
              </a:rPr>
              <a:t>E.coli</a:t>
            </a:r>
          </a:p>
          <a:p>
            <a:r>
              <a:rPr lang="en-AU" dirty="0" smtClean="0">
                <a:latin typeface="Times New Roman" panose="02020603050405020304" pitchFamily="18" charset="0"/>
                <a:cs typeface="Times New Roman" panose="02020603050405020304" pitchFamily="18" charset="0"/>
              </a:rPr>
              <a:t>Other: Klebsiella, Enterobacter, enterococcus, Proteus, Pseudomonas</a:t>
            </a: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Pathogenesis</a:t>
            </a:r>
            <a:r>
              <a:rPr lang="en-AU" dirty="0" smtClean="0">
                <a:latin typeface="Times New Roman" panose="02020603050405020304" pitchFamily="18" charset="0"/>
                <a:cs typeface="Times New Roman" panose="02020603050405020304" pitchFamily="18" charset="0"/>
              </a:rPr>
              <a:t>: </a:t>
            </a:r>
            <a:r>
              <a:rPr lang="en-AU" dirty="0" err="1" smtClean="0">
                <a:latin typeface="Times New Roman" panose="02020603050405020304" pitchFamily="18" charset="0"/>
                <a:cs typeface="Times New Roman" panose="02020603050405020304" pitchFamily="18" charset="0"/>
              </a:rPr>
              <a:t>Ecoli</a:t>
            </a:r>
            <a:r>
              <a:rPr lang="en-AU"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has strong adhesive capacity</a:t>
            </a:r>
          </a:p>
          <a:p>
            <a:r>
              <a:rPr lang="en-AU" dirty="0">
                <a:latin typeface="Times New Roman" panose="02020603050405020304" pitchFamily="18" charset="0"/>
                <a:cs typeface="Times New Roman" panose="02020603050405020304" pitchFamily="18" charset="0"/>
              </a:rPr>
              <a:t>Bacteria usually comes from bowel</a:t>
            </a:r>
            <a:r>
              <a:rPr lang="en-AU" dirty="0" smtClean="0">
                <a:latin typeface="Times New Roman" panose="02020603050405020304" pitchFamily="18" charset="0"/>
                <a:cs typeface="Times New Roman" panose="02020603050405020304" pitchFamily="18" charset="0"/>
              </a:rPr>
              <a:t>, from </a:t>
            </a:r>
            <a:r>
              <a:rPr lang="en-AU" dirty="0">
                <a:latin typeface="Times New Roman" panose="02020603050405020304" pitchFamily="18" charset="0"/>
                <a:cs typeface="Times New Roman" panose="02020603050405020304" pitchFamily="18" charset="0"/>
              </a:rPr>
              <a:t>under </a:t>
            </a:r>
            <a:r>
              <a:rPr lang="en-AU" dirty="0" smtClean="0">
                <a:latin typeface="Times New Roman" panose="02020603050405020304" pitchFamily="18" charset="0"/>
                <a:cs typeface="Times New Roman" panose="02020603050405020304" pitchFamily="18" charset="0"/>
              </a:rPr>
              <a:t>foreskin </a:t>
            </a:r>
            <a:r>
              <a:rPr lang="en-AU" dirty="0">
                <a:latin typeface="Times New Roman" panose="02020603050405020304" pitchFamily="18" charset="0"/>
                <a:cs typeface="Times New Roman" panose="02020603050405020304" pitchFamily="18" charset="0"/>
              </a:rPr>
              <a:t>in boys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Methods of </a:t>
            </a:r>
            <a:r>
              <a:rPr lang="en-US" dirty="0">
                <a:latin typeface="Times New Roman" panose="02020603050405020304" pitchFamily="18" charset="0"/>
                <a:cs typeface="Times New Roman" panose="02020603050405020304" pitchFamily="18" charset="0"/>
              </a:rPr>
              <a:t>collection</a:t>
            </a:r>
            <a:r>
              <a:rPr lang="en-US" dirty="0" smtClean="0">
                <a:latin typeface="Times New Roman" panose="02020603050405020304" pitchFamily="18" charset="0"/>
                <a:cs typeface="Times New Roman" panose="02020603050405020304" pitchFamily="18" charset="0"/>
              </a:rPr>
              <a:t>: SPA,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ath, clean </a:t>
            </a:r>
            <a:r>
              <a:rPr lang="en-US" dirty="0">
                <a:latin typeface="Times New Roman" panose="02020603050405020304" pitchFamily="18" charset="0"/>
                <a:cs typeface="Times New Roman" panose="02020603050405020304" pitchFamily="18" charset="0"/>
              </a:rPr>
              <a:t>catch</a:t>
            </a:r>
            <a:r>
              <a:rPr lang="en-US" dirty="0" smtClean="0">
                <a:latin typeface="Times New Roman" panose="02020603050405020304" pitchFamily="18" charset="0"/>
                <a:cs typeface="Times New Roman" panose="02020603050405020304" pitchFamily="18" charset="0"/>
              </a:rPr>
              <a:t>, midstream</a:t>
            </a:r>
          </a:p>
          <a:p>
            <a:r>
              <a:rPr lang="en-US" dirty="0" smtClean="0">
                <a:latin typeface="Times New Roman" panose="02020603050405020304" pitchFamily="18" charset="0"/>
                <a:cs typeface="Times New Roman" panose="02020603050405020304" pitchFamily="18" charset="0"/>
              </a:rPr>
              <a:t>Bag </a:t>
            </a:r>
            <a:r>
              <a:rPr lang="en-US" dirty="0">
                <a:latin typeface="Times New Roman" panose="02020603050405020304" pitchFamily="18" charset="0"/>
                <a:cs typeface="Times New Roman" panose="02020603050405020304" pitchFamily="18" charset="0"/>
              </a:rPr>
              <a:t>not used has a high false positive result</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32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cs typeface="+mj-cs"/>
            </a:endParaRPr>
          </a:p>
        </p:txBody>
      </p:sp>
      <p:pic>
        <p:nvPicPr>
          <p:cNvPr id="75778" name="Picture 2"/>
          <p:cNvPicPr>
            <a:picLocks noGrp="1" noChangeAspect="1" noChangeArrowheads="1"/>
          </p:cNvPicPr>
          <p:nvPr>
            <p:ph idx="1"/>
          </p:nvPr>
        </p:nvPicPr>
        <p:blipFill>
          <a:blip r:embed="rId2"/>
          <a:srcRect/>
          <a:stretch>
            <a:fillRect/>
          </a:stretch>
        </p:blipFill>
        <p:spPr bwMode="auto">
          <a:xfrm>
            <a:off x="6381752" y="571480"/>
            <a:ext cx="3714776" cy="2463058"/>
          </a:xfrm>
          <a:prstGeom prst="rect">
            <a:avLst/>
          </a:prstGeom>
          <a:noFill/>
          <a:ln w="9525">
            <a:noFill/>
            <a:miter lim="800000"/>
            <a:headEnd/>
            <a:tailEnd/>
          </a:ln>
          <a:effectLst/>
        </p:spPr>
      </p:pic>
      <p:sp>
        <p:nvSpPr>
          <p:cNvPr id="75780" name="AutoShape 4" descr="C:\Users\Admin\Desktop\C113-TT1.webp"/>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5782" name="AutoShape 6" descr="C:\Users\Admin\Desktop\C113-TT1.webp"/>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5785" name="Picture 9" descr="Needle position for SPA"/>
          <p:cNvPicPr>
            <a:picLocks noChangeAspect="1" noChangeArrowheads="1"/>
          </p:cNvPicPr>
          <p:nvPr/>
        </p:nvPicPr>
        <p:blipFill>
          <a:blip r:embed="rId3"/>
          <a:srcRect/>
          <a:stretch>
            <a:fillRect/>
          </a:stretch>
        </p:blipFill>
        <p:spPr bwMode="auto">
          <a:xfrm>
            <a:off x="790953" y="3296840"/>
            <a:ext cx="2786082" cy="3561160"/>
          </a:xfrm>
          <a:prstGeom prst="rect">
            <a:avLst/>
          </a:prstGeom>
          <a:noFill/>
        </p:spPr>
      </p:pic>
      <p:sp>
        <p:nvSpPr>
          <p:cNvPr id="75787" name="AutoShape 11" descr="C:\Users\Admin\Desktop\HTB1k9A.PVXXXXagXVXXq6xXFXXXd.jpg_.webp"/>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5788" name="Picture 12"/>
          <p:cNvPicPr>
            <a:picLocks noChangeAspect="1" noChangeArrowheads="1"/>
          </p:cNvPicPr>
          <p:nvPr/>
        </p:nvPicPr>
        <p:blipFill>
          <a:blip r:embed="rId4"/>
          <a:srcRect/>
          <a:stretch>
            <a:fillRect/>
          </a:stretch>
        </p:blipFill>
        <p:spPr bwMode="auto">
          <a:xfrm>
            <a:off x="2124048" y="99990"/>
            <a:ext cx="3095625" cy="2838450"/>
          </a:xfrm>
          <a:prstGeom prst="rect">
            <a:avLst/>
          </a:prstGeom>
          <a:noFill/>
          <a:ln w="9525">
            <a:noFill/>
            <a:miter lim="800000"/>
            <a:headEnd/>
            <a:tailEnd/>
          </a:ln>
          <a:effectLst/>
        </p:spPr>
      </p:pic>
      <p:pic>
        <p:nvPicPr>
          <p:cNvPr id="3" name="Picture 2"/>
          <p:cNvPicPr>
            <a:picLocks noChangeAspect="1"/>
          </p:cNvPicPr>
          <p:nvPr/>
        </p:nvPicPr>
        <p:blipFill>
          <a:blip r:embed="rId5"/>
          <a:stretch>
            <a:fillRect/>
          </a:stretch>
        </p:blipFill>
        <p:spPr>
          <a:xfrm>
            <a:off x="4525504" y="3485155"/>
            <a:ext cx="7383101" cy="3372845"/>
          </a:xfrm>
          <a:prstGeom prst="rect">
            <a:avLst/>
          </a:prstGeom>
        </p:spPr>
      </p:pic>
      <p:sp>
        <p:nvSpPr>
          <p:cNvPr id="4" name="مربع نص 3"/>
          <p:cNvSpPr txBox="1"/>
          <p:nvPr/>
        </p:nvSpPr>
        <p:spPr>
          <a:xfrm>
            <a:off x="900113" y="2071688"/>
            <a:ext cx="1195360" cy="646331"/>
          </a:xfrm>
          <a:prstGeom prst="rect">
            <a:avLst/>
          </a:prstGeom>
          <a:noFill/>
          <a:ln>
            <a:solidFill>
              <a:schemeClr val="accent1"/>
            </a:solidFill>
          </a:ln>
        </p:spPr>
        <p:txBody>
          <a:bodyPr wrap="square" rtlCol="1">
            <a:spAutoFit/>
          </a:bodyPr>
          <a:lstStyle/>
          <a:p>
            <a:r>
              <a:rPr lang="en-US" dirty="0" smtClean="0"/>
              <a:t>Bag sample</a:t>
            </a:r>
            <a:endParaRPr lang="ar-SA" dirty="0"/>
          </a:p>
        </p:txBody>
      </p:sp>
      <p:sp>
        <p:nvSpPr>
          <p:cNvPr id="5" name="مربع نص 4"/>
          <p:cNvSpPr txBox="1"/>
          <p:nvPr/>
        </p:nvSpPr>
        <p:spPr>
          <a:xfrm>
            <a:off x="2183994" y="3052740"/>
            <a:ext cx="1587934" cy="1200329"/>
          </a:xfrm>
          <a:prstGeom prst="rect">
            <a:avLst/>
          </a:prstGeom>
          <a:noFill/>
          <a:ln>
            <a:solidFill>
              <a:schemeClr val="accent1"/>
            </a:solidFill>
          </a:ln>
        </p:spPr>
        <p:txBody>
          <a:bodyPr wrap="square" rtlCol="1">
            <a:spAutoFit/>
          </a:bodyPr>
          <a:lstStyle/>
          <a:p>
            <a:r>
              <a:rPr lang="en-US" dirty="0" err="1" smtClean="0"/>
              <a:t>Suprapupic</a:t>
            </a:r>
            <a:r>
              <a:rPr lang="en-US" dirty="0" smtClean="0"/>
              <a:t> aspiration </a:t>
            </a:r>
          </a:p>
          <a:p>
            <a:r>
              <a:rPr lang="en-US" dirty="0" smtClean="0"/>
              <a:t>(doing for baby &lt;1 year )</a:t>
            </a:r>
            <a:endParaRPr lang="ar-SA" dirty="0"/>
          </a:p>
        </p:txBody>
      </p:sp>
      <p:sp>
        <p:nvSpPr>
          <p:cNvPr id="6" name="مربع نص 5"/>
          <p:cNvSpPr txBox="1"/>
          <p:nvPr/>
        </p:nvSpPr>
        <p:spPr>
          <a:xfrm>
            <a:off x="10215563" y="2394853"/>
            <a:ext cx="692943" cy="369332"/>
          </a:xfrm>
          <a:prstGeom prst="rect">
            <a:avLst/>
          </a:prstGeom>
          <a:noFill/>
          <a:ln>
            <a:solidFill>
              <a:schemeClr val="accent1"/>
            </a:solidFill>
          </a:ln>
        </p:spPr>
        <p:txBody>
          <a:bodyPr wrap="square" rtlCol="1">
            <a:spAutoFit/>
          </a:bodyPr>
          <a:lstStyle/>
          <a:p>
            <a:r>
              <a:rPr lang="en-US" dirty="0" err="1" smtClean="0"/>
              <a:t>Cath</a:t>
            </a:r>
            <a:endParaRPr lang="ar-SA" dirty="0"/>
          </a:p>
        </p:txBody>
      </p:sp>
    </p:spTree>
    <p:extLst>
      <p:ext uri="{BB962C8B-B14F-4D97-AF65-F5344CB8AC3E}">
        <p14:creationId xmlns:p14="http://schemas.microsoft.com/office/powerpoint/2010/main" val="77970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latin typeface="Times New Roman" panose="02020603050405020304" pitchFamily="18" charset="0"/>
                <a:cs typeface="+mj-cs"/>
              </a:rPr>
              <a:t>Definition</a:t>
            </a:r>
            <a:br>
              <a:rPr lang="en-US" b="1" dirty="0" smtClean="0">
                <a:latin typeface="Times New Roman" panose="02020603050405020304" pitchFamily="18" charset="0"/>
                <a:cs typeface="+mj-cs"/>
              </a:rPr>
            </a:br>
            <a:endParaRPr lang="en-US" b="1"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lstStyle/>
          <a:p>
            <a:r>
              <a:rPr lang="en-US" dirty="0" smtClean="0">
                <a:latin typeface="Times New Roman" panose="02020603050405020304" pitchFamily="18" charset="0"/>
                <a:cs typeface="+mj-cs"/>
              </a:rPr>
              <a:t>An </a:t>
            </a:r>
            <a:r>
              <a:rPr lang="en-US" dirty="0">
                <a:latin typeface="Times New Roman" panose="02020603050405020304" pitchFamily="18" charset="0"/>
                <a:cs typeface="+mj-cs"/>
              </a:rPr>
              <a:t>i</a:t>
            </a:r>
            <a:r>
              <a:rPr lang="en-US" dirty="0" smtClean="0">
                <a:latin typeface="Times New Roman" panose="02020603050405020304" pitchFamily="18" charset="0"/>
                <a:cs typeface="+mj-cs"/>
              </a:rPr>
              <a:t>llness </a:t>
            </a:r>
            <a:r>
              <a:rPr lang="en-US" dirty="0">
                <a:latin typeface="Times New Roman" panose="02020603050405020304" pitchFamily="18" charset="0"/>
                <a:cs typeface="+mj-cs"/>
              </a:rPr>
              <a:t>caused by infection of the lower urinary tract (cystitis), the upper urinary tract (pyelonephritis), or </a:t>
            </a:r>
            <a:r>
              <a:rPr lang="en-US" dirty="0" smtClean="0">
                <a:latin typeface="Times New Roman" panose="02020603050405020304" pitchFamily="18" charset="0"/>
                <a:cs typeface="+mj-cs"/>
              </a:rPr>
              <a:t>both</a:t>
            </a:r>
          </a:p>
          <a:p>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The </a:t>
            </a:r>
            <a:r>
              <a:rPr lang="en-US" dirty="0">
                <a:latin typeface="Times New Roman" panose="02020603050405020304" pitchFamily="18" charset="0"/>
                <a:cs typeface="+mj-cs"/>
              </a:rPr>
              <a:t>presence of </a:t>
            </a:r>
            <a:r>
              <a:rPr lang="en-US" dirty="0">
                <a:solidFill>
                  <a:srgbClr val="FF0000"/>
                </a:solidFill>
                <a:latin typeface="Times New Roman" panose="02020603050405020304" pitchFamily="18" charset="0"/>
                <a:cs typeface="+mj-cs"/>
              </a:rPr>
              <a:t>pyuria and symptoms distinguishes </a:t>
            </a:r>
            <a:r>
              <a:rPr lang="en-US" dirty="0">
                <a:latin typeface="Times New Roman" panose="02020603050405020304" pitchFamily="18" charset="0"/>
                <a:cs typeface="+mj-cs"/>
              </a:rPr>
              <a:t>UTI from asymptomatic </a:t>
            </a:r>
            <a:r>
              <a:rPr lang="en-US" dirty="0" smtClean="0">
                <a:latin typeface="Times New Roman" panose="02020603050405020304" pitchFamily="18" charset="0"/>
                <a:cs typeface="+mj-cs"/>
              </a:rPr>
              <a:t>bacteriuria </a:t>
            </a:r>
          </a:p>
          <a:p>
            <a:endParaRPr lang="en-US" dirty="0">
              <a:latin typeface="Times New Roman" panose="02020603050405020304" pitchFamily="18" charset="0"/>
              <a:cs typeface="+mj-cs"/>
            </a:endParaRPr>
          </a:p>
          <a:p>
            <a:r>
              <a:rPr lang="en-US" dirty="0" smtClean="0">
                <a:latin typeface="Times New Roman" panose="02020603050405020304" pitchFamily="18" charset="0"/>
                <a:cs typeface="+mj-cs"/>
              </a:rPr>
              <a:t>We need a </a:t>
            </a:r>
            <a:r>
              <a:rPr lang="en-US" u="sng" dirty="0" smtClean="0">
                <a:latin typeface="Times New Roman" panose="02020603050405020304" pitchFamily="18" charset="0"/>
                <a:cs typeface="+mj-cs"/>
              </a:rPr>
              <a:t>symptoms</a:t>
            </a:r>
            <a:r>
              <a:rPr lang="en-US" dirty="0" smtClean="0">
                <a:latin typeface="Times New Roman" panose="02020603050405020304" pitchFamily="18" charset="0"/>
                <a:cs typeface="+mj-cs"/>
              </a:rPr>
              <a:t> along with </a:t>
            </a:r>
            <a:r>
              <a:rPr lang="en-US" u="sng" dirty="0" smtClean="0">
                <a:latin typeface="Times New Roman" panose="02020603050405020304" pitchFamily="18" charset="0"/>
                <a:cs typeface="+mj-cs"/>
              </a:rPr>
              <a:t>positive urine culture </a:t>
            </a:r>
            <a:r>
              <a:rPr lang="en-US" dirty="0" smtClean="0">
                <a:latin typeface="Times New Roman" panose="02020603050405020304" pitchFamily="18" charset="0"/>
                <a:cs typeface="+mj-cs"/>
              </a:rPr>
              <a:t>± </a:t>
            </a:r>
            <a:r>
              <a:rPr lang="en-US" u="sng" dirty="0" smtClean="0">
                <a:latin typeface="Times New Roman" panose="02020603050405020304" pitchFamily="18" charset="0"/>
                <a:cs typeface="+mj-cs"/>
              </a:rPr>
              <a:t>Pyuria</a:t>
            </a:r>
            <a:endParaRPr lang="en-US" u="sng" dirty="0">
              <a:latin typeface="Times New Roman" panose="02020603050405020304" pitchFamily="18" charset="0"/>
              <a:cs typeface="+mj-cs"/>
            </a:endParaRPr>
          </a:p>
          <a:p>
            <a:endParaRPr lang="en-US" dirty="0">
              <a:latin typeface="Times New Roman" panose="02020603050405020304" pitchFamily="18" charset="0"/>
              <a:cs typeface="+mj-cs"/>
            </a:endParaRPr>
          </a:p>
        </p:txBody>
      </p:sp>
      <p:sp>
        <p:nvSpPr>
          <p:cNvPr id="4" name="مربع نص 3"/>
          <p:cNvSpPr txBox="1"/>
          <p:nvPr/>
        </p:nvSpPr>
        <p:spPr>
          <a:xfrm>
            <a:off x="914400" y="5600700"/>
            <a:ext cx="9644063" cy="923330"/>
          </a:xfrm>
          <a:prstGeom prst="rect">
            <a:avLst/>
          </a:prstGeom>
          <a:noFill/>
          <a:ln>
            <a:solidFill>
              <a:schemeClr val="accent1"/>
            </a:solidFill>
          </a:ln>
        </p:spPr>
        <p:txBody>
          <a:bodyPr wrap="square" rtlCol="1">
            <a:spAutoFit/>
          </a:bodyPr>
          <a:lstStyle/>
          <a:p>
            <a:r>
              <a:rPr lang="en-US" dirty="0" smtClean="0"/>
              <a:t>Negative </a:t>
            </a:r>
            <a:r>
              <a:rPr lang="en-US" dirty="0"/>
              <a:t>culture </a:t>
            </a:r>
            <a:r>
              <a:rPr lang="en-US" dirty="0" smtClean="0"/>
              <a:t>with symptoms = not UTI</a:t>
            </a:r>
          </a:p>
          <a:p>
            <a:r>
              <a:rPr lang="en-US" dirty="0" smtClean="0"/>
              <a:t>Positive culture without symptoms = asymptomatic </a:t>
            </a:r>
            <a:r>
              <a:rPr lang="en-US" dirty="0" err="1">
                <a:latin typeface="Times New Roman" panose="02020603050405020304" pitchFamily="18" charset="0"/>
              </a:rPr>
              <a:t>bacteriuria</a:t>
            </a:r>
            <a:r>
              <a:rPr lang="en-US" sz="1200" dirty="0">
                <a:latin typeface="Times New Roman" panose="02020603050405020304" pitchFamily="18" charset="0"/>
              </a:rPr>
              <a:t> </a:t>
            </a:r>
            <a:r>
              <a:rPr lang="en-US" sz="1200" dirty="0" smtClean="0">
                <a:latin typeface="Times New Roman" panose="02020603050405020304" pitchFamily="18" charset="0"/>
              </a:rPr>
              <a:t>  </a:t>
            </a:r>
            <a:r>
              <a:rPr lang="en-US" dirty="0" smtClean="0"/>
              <a:t>(no need to treatment)</a:t>
            </a:r>
          </a:p>
          <a:p>
            <a:r>
              <a:rPr lang="en-US" dirty="0" smtClean="0"/>
              <a:t>Positive culture with </a:t>
            </a:r>
            <a:r>
              <a:rPr lang="en-US" dirty="0" err="1" smtClean="0"/>
              <a:t>pyuria</a:t>
            </a:r>
            <a:r>
              <a:rPr lang="en-US" dirty="0" smtClean="0"/>
              <a:t> = UTI </a:t>
            </a:r>
            <a:endParaRPr lang="ar-SA" dirty="0"/>
          </a:p>
        </p:txBody>
      </p:sp>
    </p:spTree>
    <p:extLst>
      <p:ext uri="{BB962C8B-B14F-4D97-AF65-F5344CB8AC3E}">
        <p14:creationId xmlns:p14="http://schemas.microsoft.com/office/powerpoint/2010/main" val="150977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Bag samples:  has a false-positive rate so high that this method of urine collection is not suitable for diagnosing UTI</a:t>
            </a:r>
          </a:p>
          <a:p>
            <a:r>
              <a:rPr lang="en-US" dirty="0"/>
              <a:t> However, a culture of a urine specimen from a sterile bag that shows no growth is strong evidence that UTI is absent</a:t>
            </a:r>
          </a:p>
          <a:p>
            <a:endParaRPr lang="en-US" dirty="0"/>
          </a:p>
        </p:txBody>
      </p:sp>
      <p:sp>
        <p:nvSpPr>
          <p:cNvPr id="4" name="مربع نص 3"/>
          <p:cNvSpPr txBox="1"/>
          <p:nvPr/>
        </p:nvSpPr>
        <p:spPr>
          <a:xfrm>
            <a:off x="8415338" y="2257425"/>
            <a:ext cx="1914525" cy="369332"/>
          </a:xfrm>
          <a:prstGeom prst="rect">
            <a:avLst/>
          </a:prstGeom>
          <a:noFill/>
          <a:ln>
            <a:solidFill>
              <a:schemeClr val="accent1"/>
            </a:solidFill>
          </a:ln>
        </p:spPr>
        <p:txBody>
          <a:bodyPr wrap="square" rtlCol="1">
            <a:spAutoFit/>
          </a:bodyPr>
          <a:lstStyle/>
          <a:p>
            <a:r>
              <a:rPr lang="en-US" dirty="0" smtClean="0"/>
              <a:t>Just For analysis </a:t>
            </a:r>
            <a:endParaRPr lang="ar-SA" dirty="0"/>
          </a:p>
        </p:txBody>
      </p:sp>
    </p:spTree>
    <p:extLst>
      <p:ext uri="{BB962C8B-B14F-4D97-AF65-F5344CB8AC3E}">
        <p14:creationId xmlns:p14="http://schemas.microsoft.com/office/powerpoint/2010/main" val="158193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anose="02020603050405020304" pitchFamily="18" charset="0"/>
                <a:cs typeface="+mj-cs"/>
              </a:rPr>
              <a:t>Treatment of UTI</a:t>
            </a:r>
            <a:endParaRPr lang="en-US" dirty="0">
              <a:latin typeface="Times New Roman" panose="02020603050405020304" pitchFamily="18" charset="0"/>
              <a:cs typeface="+mj-cs"/>
            </a:endParaRPr>
          </a:p>
        </p:txBody>
      </p:sp>
      <p:sp>
        <p:nvSpPr>
          <p:cNvPr id="4" name="Content Placeholder 3"/>
          <p:cNvSpPr>
            <a:spLocks noGrp="1"/>
          </p:cNvSpPr>
          <p:nvPr>
            <p:ph idx="1"/>
          </p:nvPr>
        </p:nvSpPr>
        <p:spPr/>
        <p:txBody>
          <a:bodyPr/>
          <a:lstStyle/>
          <a:p>
            <a:r>
              <a:rPr lang="en-US" dirty="0" smtClean="0">
                <a:latin typeface="Times New Roman" panose="02020603050405020304" pitchFamily="18" charset="0"/>
                <a:cs typeface="+mj-cs"/>
              </a:rPr>
              <a:t>Oral and parenteral antibiotics are equally effective </a:t>
            </a:r>
            <a:endParaRPr lang="en-US" dirty="0">
              <a:latin typeface="Times New Roman" panose="02020603050405020304" pitchFamily="18" charset="0"/>
              <a:cs typeface="+mj-cs"/>
            </a:endParaRPr>
          </a:p>
          <a:p>
            <a:r>
              <a:rPr lang="en-US" dirty="0" smtClean="0">
                <a:latin typeface="Times New Roman" panose="02020603050405020304" pitchFamily="18" charset="0"/>
                <a:cs typeface="+mj-cs"/>
              </a:rPr>
              <a:t>Infants up to 3 months, parenteral therapy is recommended</a:t>
            </a:r>
          </a:p>
          <a:p>
            <a:r>
              <a:rPr lang="en-US" dirty="0" smtClean="0">
                <a:latin typeface="Times New Roman" panose="02020603050405020304" pitchFamily="18" charset="0"/>
                <a:cs typeface="+mj-cs"/>
              </a:rPr>
              <a:t>The base for initial antibiotic choice depends on the local antimicrobial sensitivity and adjust according to susceptibility test </a:t>
            </a:r>
          </a:p>
          <a:p>
            <a:endParaRPr lang="en-US" dirty="0">
              <a:latin typeface="Times New Roman" panose="02020603050405020304" pitchFamily="18" charset="0"/>
              <a:cs typeface="+mj-cs"/>
            </a:endParaRPr>
          </a:p>
        </p:txBody>
      </p:sp>
    </p:spTree>
    <p:extLst>
      <p:ext uri="{BB962C8B-B14F-4D97-AF65-F5344CB8AC3E}">
        <p14:creationId xmlns:p14="http://schemas.microsoft.com/office/powerpoint/2010/main" val="219896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Duration of treatment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Pyelonephritis: 7-10-14 day</a:t>
            </a:r>
          </a:p>
          <a:p>
            <a:r>
              <a:rPr lang="en-US" dirty="0" smtClean="0">
                <a:latin typeface="Times New Roman" panose="02020603050405020304" pitchFamily="18" charset="0"/>
                <a:cs typeface="Times New Roman" panose="02020603050405020304" pitchFamily="18" charset="0"/>
              </a:rPr>
              <a:t>Cystitis; 3-5 days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61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Further investigation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Urinary Ultrasound: hydronephrosis, confirm the presence of 2 kidneys other abnormalities as cystic kidney disease or masses, </a:t>
            </a:r>
            <a:r>
              <a:rPr lang="en-US" dirty="0" err="1" smtClean="0">
                <a:latin typeface="Times New Roman" panose="02020603050405020304" pitchFamily="18" charset="0"/>
                <a:cs typeface="Times New Roman" panose="02020603050405020304" pitchFamily="18" charset="0"/>
              </a:rPr>
              <a:t>urteric</a:t>
            </a:r>
            <a:r>
              <a:rPr lang="en-US" dirty="0" smtClean="0">
                <a:latin typeface="Times New Roman" panose="02020603050405020304" pitchFamily="18" charset="0"/>
                <a:cs typeface="Times New Roman" panose="02020603050405020304" pitchFamily="18" charset="0"/>
              </a:rPr>
              <a:t> dilatation , bladder abnormalities as Uretrocele </a:t>
            </a:r>
          </a:p>
          <a:p>
            <a:r>
              <a:rPr lang="en-US" dirty="0" smtClean="0">
                <a:latin typeface="Times New Roman" panose="02020603050405020304" pitchFamily="18" charset="0"/>
                <a:cs typeface="Times New Roman" panose="02020603050405020304" pitchFamily="18" charset="0"/>
              </a:rPr>
              <a:t>Micturition cystourythrogram ( MCUG): VUR, NB, PUV</a:t>
            </a:r>
          </a:p>
          <a:p>
            <a:r>
              <a:rPr lang="en-US" dirty="0" err="1" smtClean="0">
                <a:latin typeface="Times New Roman" panose="02020603050405020304" pitchFamily="18" charset="0"/>
                <a:cs typeface="Times New Roman" panose="02020603050405020304" pitchFamily="18" charset="0"/>
              </a:rPr>
              <a:t>Dimercapto</a:t>
            </a:r>
            <a:r>
              <a:rPr lang="en-US" dirty="0" smtClean="0">
                <a:latin typeface="Times New Roman" panose="02020603050405020304" pitchFamily="18" charset="0"/>
                <a:cs typeface="Times New Roman" panose="02020603050405020304" pitchFamily="18" charset="0"/>
              </a:rPr>
              <a:t>-succinic  acid (DMSA scan): Kidney scaring and split percentage of function for each kidney </a:t>
            </a:r>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9486900" y="3128963"/>
            <a:ext cx="1543049" cy="369332"/>
          </a:xfrm>
          <a:prstGeom prst="rect">
            <a:avLst/>
          </a:prstGeom>
          <a:noFill/>
          <a:ln>
            <a:solidFill>
              <a:schemeClr val="accent1"/>
            </a:solidFill>
          </a:ln>
        </p:spPr>
        <p:txBody>
          <a:bodyPr wrap="square" rtlCol="1">
            <a:spAutoFit/>
          </a:bodyPr>
          <a:lstStyle/>
          <a:p>
            <a:r>
              <a:rPr lang="en-US" dirty="0" err="1" smtClean="0"/>
              <a:t>Ureterocele</a:t>
            </a:r>
            <a:r>
              <a:rPr lang="en-US" dirty="0" smtClean="0"/>
              <a:t> </a:t>
            </a:r>
            <a:endParaRPr lang="ar-SA" dirty="0"/>
          </a:p>
        </p:txBody>
      </p:sp>
      <p:sp>
        <p:nvSpPr>
          <p:cNvPr id="5" name="مربع نص 4"/>
          <p:cNvSpPr txBox="1"/>
          <p:nvPr/>
        </p:nvSpPr>
        <p:spPr>
          <a:xfrm>
            <a:off x="957263" y="5586413"/>
            <a:ext cx="3586162" cy="369332"/>
          </a:xfrm>
          <a:prstGeom prst="rect">
            <a:avLst/>
          </a:prstGeom>
          <a:noFill/>
          <a:ln>
            <a:solidFill>
              <a:schemeClr val="accent1"/>
            </a:solidFill>
          </a:ln>
        </p:spPr>
        <p:txBody>
          <a:bodyPr wrap="square" rtlCol="1">
            <a:spAutoFit/>
          </a:bodyPr>
          <a:lstStyle/>
          <a:p>
            <a:r>
              <a:rPr lang="en-US" dirty="0" smtClean="0"/>
              <a:t>Contraindication for MCUG is UTI</a:t>
            </a:r>
          </a:p>
        </p:txBody>
      </p:sp>
    </p:spTree>
    <p:extLst>
      <p:ext uri="{BB962C8B-B14F-4D97-AF65-F5344CB8AC3E}">
        <p14:creationId xmlns:p14="http://schemas.microsoft.com/office/powerpoint/2010/main" val="427574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671"/>
          <a:stretch/>
        </p:blipFill>
        <p:spPr bwMode="auto">
          <a:xfrm>
            <a:off x="1524001" y="1828800"/>
            <a:ext cx="910856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ربع نص 3"/>
          <p:cNvSpPr txBox="1"/>
          <p:nvPr/>
        </p:nvSpPr>
        <p:spPr>
          <a:xfrm>
            <a:off x="2514600" y="685801"/>
            <a:ext cx="70104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RBUS findings suggestive of VUR</a:t>
            </a:r>
          </a:p>
        </p:txBody>
      </p:sp>
    </p:spTree>
    <p:extLst>
      <p:ext uri="{BB962C8B-B14F-4D97-AF65-F5344CB8AC3E}">
        <p14:creationId xmlns:p14="http://schemas.microsoft.com/office/powerpoint/2010/main" val="3838713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Renal Bladder Ultrasound(AAP)</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 Febrile infants aged 2-24 months with UTIs </a:t>
            </a:r>
            <a:r>
              <a:rPr lang="en-US" baseline="30000"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Delayed </a:t>
            </a:r>
            <a:r>
              <a:rPr lang="en-US" dirty="0">
                <a:latin typeface="Times New Roman" panose="02020603050405020304" pitchFamily="18" charset="0"/>
                <a:cs typeface="Times New Roman" panose="02020603050405020304" pitchFamily="18" charset="0"/>
              </a:rPr>
              <a:t>or unsatisfactory response to treatment of a first febrile UTI</a:t>
            </a:r>
          </a:p>
          <a:p>
            <a:r>
              <a:rPr lang="en-US" dirty="0">
                <a:latin typeface="Times New Roman" panose="02020603050405020304" pitchFamily="18" charset="0"/>
                <a:cs typeface="Times New Roman" panose="02020603050405020304" pitchFamily="18" charset="0"/>
              </a:rPr>
              <a:t>An abdominal mass or abnormal voiding (dribbling of urine)</a:t>
            </a:r>
          </a:p>
          <a:p>
            <a:r>
              <a:rPr lang="en-US" dirty="0">
                <a:latin typeface="Times New Roman" panose="02020603050405020304" pitchFamily="18" charset="0"/>
                <a:cs typeface="Times New Roman" panose="02020603050405020304" pitchFamily="18" charset="0"/>
              </a:rPr>
              <a:t>Recurrence of febrile UTI after a satisfactory response to treatment</a:t>
            </a: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ny </a:t>
            </a:r>
            <a:r>
              <a:rPr lang="en-US" dirty="0">
                <a:latin typeface="Times New Roman" panose="02020603050405020304" pitchFamily="18" charset="0"/>
                <a:cs typeface="Times New Roman" panose="02020603050405020304" pitchFamily="18" charset="0"/>
              </a:rPr>
              <a:t>child with a first febrile UTI in whom good follow-up cannot be ensured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91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anose="02020603050405020304" pitchFamily="18" charset="0"/>
                <a:cs typeface="+mj-cs"/>
              </a:rPr>
              <a:t>RBUS for first febrile UTI</a:t>
            </a:r>
            <a:endParaRPr lang="en-US" b="1"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UK ( NICE): first febrile UTI after 6 weeks unless Atypical UTI </a:t>
            </a:r>
          </a:p>
          <a:p>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do it during acute illness </a:t>
            </a:r>
            <a:endParaRPr lang="en-US" dirty="0">
              <a:latin typeface="Times New Roman" panose="02020603050405020304" pitchFamily="18" charset="0"/>
              <a:cs typeface="Times New Roman" panose="02020603050405020304" pitchFamily="18" charset="0"/>
            </a:endParaRPr>
          </a:p>
          <a:p>
            <a:pPr marL="514350" indent="-514350">
              <a:buAutoNum type="arabicPeriod"/>
            </a:pPr>
            <a:r>
              <a:rPr lang="en-US" dirty="0" smtClean="0">
                <a:latin typeface="Times New Roman" panose="02020603050405020304" pitchFamily="18" charset="0"/>
                <a:cs typeface="Times New Roman" panose="02020603050405020304" pitchFamily="18" charset="0"/>
              </a:rPr>
              <a:t>Seriously ill</a:t>
            </a:r>
          </a:p>
          <a:p>
            <a:pPr marL="514350" indent="-514350">
              <a:buAutoNum type="arabicPeriod"/>
            </a:pPr>
            <a:r>
              <a:rPr lang="en-US" dirty="0" smtClean="0">
                <a:latin typeface="Times New Roman" panose="02020603050405020304" pitchFamily="18" charset="0"/>
                <a:cs typeface="Times New Roman" panose="02020603050405020304" pitchFamily="18" charset="0"/>
              </a:rPr>
              <a:t>Poor urine outflow</a:t>
            </a:r>
          </a:p>
          <a:p>
            <a:pPr marL="514350" indent="-514350">
              <a:buAutoNum type="arabicPeriod"/>
            </a:pPr>
            <a:r>
              <a:rPr lang="en-US" dirty="0" smtClean="0">
                <a:latin typeface="Times New Roman" panose="02020603050405020304" pitchFamily="18" charset="0"/>
                <a:cs typeface="Times New Roman" panose="02020603050405020304" pitchFamily="18" charset="0"/>
              </a:rPr>
              <a:t>Abdominal or bladder mass</a:t>
            </a:r>
          </a:p>
          <a:p>
            <a:pPr marL="514350" indent="-514350">
              <a:buAutoNum type="arabicPeriod"/>
            </a:pPr>
            <a:r>
              <a:rPr lang="en-US" dirty="0" smtClean="0">
                <a:latin typeface="Times New Roman" panose="02020603050405020304" pitchFamily="18" charset="0"/>
                <a:cs typeface="Times New Roman" panose="02020603050405020304" pitchFamily="18" charset="0"/>
              </a:rPr>
              <a:t>Raised creatinine</a:t>
            </a:r>
          </a:p>
          <a:p>
            <a:pPr marL="514350" indent="-514350">
              <a:buAutoNum type="arabicPeriod"/>
            </a:pPr>
            <a:r>
              <a:rPr lang="en-US" dirty="0" smtClean="0">
                <a:latin typeface="Times New Roman" panose="02020603050405020304" pitchFamily="18" charset="0"/>
                <a:cs typeface="Times New Roman" panose="02020603050405020304" pitchFamily="18" charset="0"/>
              </a:rPr>
              <a:t>Septicemia</a:t>
            </a:r>
          </a:p>
          <a:p>
            <a:pPr marL="514350" indent="-514350">
              <a:buAutoNum type="arabicPeriod"/>
            </a:pPr>
            <a:r>
              <a:rPr lang="en-US" dirty="0" smtClean="0">
                <a:latin typeface="Times New Roman" panose="02020603050405020304" pitchFamily="18" charset="0"/>
                <a:cs typeface="Times New Roman" panose="02020603050405020304" pitchFamily="18" charset="0"/>
              </a:rPr>
              <a:t>Poor response to treatment to suitable antibiotic after 48 hours of treatment </a:t>
            </a:r>
          </a:p>
          <a:p>
            <a:pPr marL="514350" indent="-514350">
              <a:buAutoNum type="arabicPeriod"/>
            </a:pPr>
            <a:r>
              <a:rPr lang="en-US" i="1" dirty="0" smtClean="0">
                <a:latin typeface="Times New Roman" panose="02020603050405020304" pitchFamily="18" charset="0"/>
                <a:cs typeface="Times New Roman" panose="02020603050405020304" pitchFamily="18" charset="0"/>
              </a:rPr>
              <a:t>Non-</a:t>
            </a:r>
            <a:r>
              <a:rPr lang="en-US" i="1" dirty="0" err="1" smtClean="0">
                <a:latin typeface="Times New Roman" panose="02020603050405020304" pitchFamily="18" charset="0"/>
                <a:cs typeface="Times New Roman" panose="02020603050405020304" pitchFamily="18" charset="0"/>
              </a:rPr>
              <a:t>EColi</a:t>
            </a:r>
            <a:r>
              <a:rPr lang="en-US" dirty="0" smtClean="0">
                <a:latin typeface="Times New Roman" panose="02020603050405020304" pitchFamily="18" charset="0"/>
                <a:cs typeface="Times New Roman" panose="02020603050405020304" pitchFamily="18" charset="0"/>
              </a:rPr>
              <a:t> micro-organism infection </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Italian society of pediatric Nephrology: 2-4 weeks after the first Febrile UTI in all children with first febrile UTI 2 months – 3 years </a:t>
            </a:r>
          </a:p>
          <a:p>
            <a:pPr marL="514350" indent="-514350">
              <a:buAutoNum type="arabicPeriod"/>
            </a:pPr>
            <a:endParaRPr lang="en-US" dirty="0" smtClean="0">
              <a:cs typeface="+mj-cs"/>
            </a:endParaRPr>
          </a:p>
          <a:p>
            <a:pPr marL="514350" indent="-514350">
              <a:buAutoNum type="arabicPeriod"/>
            </a:pPr>
            <a:endParaRPr lang="en-US" dirty="0" smtClean="0">
              <a:cs typeface="+mj-cs"/>
            </a:endParaRPr>
          </a:p>
          <a:p>
            <a:pPr marL="514350" indent="-514350">
              <a:buAutoNum type="arabicPeriod"/>
            </a:pPr>
            <a:endParaRPr lang="en-US" dirty="0">
              <a:cs typeface="+mj-cs"/>
            </a:endParaRPr>
          </a:p>
        </p:txBody>
      </p:sp>
    </p:spTree>
    <p:extLst>
      <p:ext uri="{BB962C8B-B14F-4D97-AF65-F5344CB8AC3E}">
        <p14:creationId xmlns:p14="http://schemas.microsoft.com/office/powerpoint/2010/main" val="4088206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latin typeface="Times New Roman" panose="02020603050405020304" pitchFamily="18" charset="0"/>
                <a:cs typeface="+mj-cs"/>
              </a:rPr>
              <a:t>What is so special about Non-E. Coli UTI </a:t>
            </a:r>
            <a:endParaRPr lang="en-US"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lstStyle/>
          <a:p>
            <a:r>
              <a:rPr lang="en-US" dirty="0" smtClean="0">
                <a:latin typeface="Times New Roman" panose="02020603050405020304" pitchFamily="18" charset="0"/>
                <a:cs typeface="+mj-cs"/>
              </a:rPr>
              <a:t>In more than one study it was shown that it is associated with high grade VUR some studies Grade 4 VUR</a:t>
            </a:r>
            <a:endParaRPr lang="en-US" dirty="0">
              <a:latin typeface="Times New Roman" panose="02020603050405020304" pitchFamily="18" charset="0"/>
              <a:cs typeface="+mj-cs"/>
            </a:endParaRPr>
          </a:p>
        </p:txBody>
      </p:sp>
    </p:spTree>
    <p:extLst>
      <p:ext uri="{BB962C8B-B14F-4D97-AF65-F5344CB8AC3E}">
        <p14:creationId xmlns:p14="http://schemas.microsoft.com/office/powerpoint/2010/main" val="53377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dirty="0" smtClean="0">
                <a:latin typeface="Times New Roman" panose="02020603050405020304" pitchFamily="18" charset="0"/>
                <a:cs typeface="+mj-cs"/>
              </a:rPr>
              <a:t>Factors that predicts Renal Scaring at first UTI</a:t>
            </a:r>
            <a:endParaRPr lang="en-US"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mj-cs"/>
              </a:rPr>
              <a:t>Temperature &gt; 39 C</a:t>
            </a:r>
          </a:p>
          <a:p>
            <a:r>
              <a:rPr lang="en-US" dirty="0" smtClean="0">
                <a:latin typeface="Times New Roman" panose="02020603050405020304" pitchFamily="18" charset="0"/>
                <a:cs typeface="+mj-cs"/>
              </a:rPr>
              <a:t>Etiology other than non-</a:t>
            </a:r>
            <a:r>
              <a:rPr lang="en-US" dirty="0" err="1" smtClean="0">
                <a:latin typeface="Times New Roman" panose="02020603050405020304" pitchFamily="18" charset="0"/>
                <a:cs typeface="+mj-cs"/>
              </a:rPr>
              <a:t>E.Coli</a:t>
            </a:r>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 Abnormal Us findings</a:t>
            </a:r>
          </a:p>
          <a:p>
            <a:r>
              <a:rPr lang="en-US" dirty="0" smtClean="0">
                <a:latin typeface="Times New Roman" panose="02020603050405020304" pitchFamily="18" charset="0"/>
                <a:cs typeface="+mj-cs"/>
              </a:rPr>
              <a:t>PMN  &gt; 60%</a:t>
            </a:r>
          </a:p>
          <a:p>
            <a:r>
              <a:rPr lang="en-US" dirty="0" smtClean="0">
                <a:latin typeface="Times New Roman" panose="02020603050405020304" pitchFamily="18" charset="0"/>
                <a:cs typeface="+mj-cs"/>
              </a:rPr>
              <a:t>CRP &gt; 40 mg/L</a:t>
            </a:r>
          </a:p>
          <a:p>
            <a:r>
              <a:rPr lang="en-US" dirty="0" smtClean="0">
                <a:latin typeface="Times New Roman" panose="02020603050405020304" pitchFamily="18" charset="0"/>
                <a:cs typeface="+mj-cs"/>
              </a:rPr>
              <a:t>Grade 4 or 5 VUR</a:t>
            </a:r>
          </a:p>
          <a:p>
            <a:endParaRPr lang="en-US" dirty="0">
              <a:latin typeface="Times New Roman" panose="02020603050405020304" pitchFamily="18" charset="0"/>
              <a:cs typeface="+mj-cs"/>
            </a:endParaRPr>
          </a:p>
          <a:p>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Recurrent UTI</a:t>
            </a:r>
          </a:p>
          <a:p>
            <a:r>
              <a:rPr lang="en-US" dirty="0" smtClean="0">
                <a:latin typeface="Times New Roman" panose="02020603050405020304" pitchFamily="18" charset="0"/>
                <a:cs typeface="+mj-cs"/>
              </a:rPr>
              <a:t>Delayed treatment more than 3 days </a:t>
            </a:r>
          </a:p>
          <a:p>
            <a:endParaRPr lang="en-US" dirty="0" smtClean="0">
              <a:latin typeface="Times New Roman" panose="02020603050405020304" pitchFamily="18" charset="0"/>
              <a:cs typeface="+mj-cs"/>
            </a:endParaRPr>
          </a:p>
          <a:p>
            <a:endParaRPr lang="en-US" dirty="0" smtClean="0">
              <a:latin typeface="Times New Roman" panose="02020603050405020304" pitchFamily="18" charset="0"/>
              <a:cs typeface="+mj-cs"/>
            </a:endParaRPr>
          </a:p>
          <a:p>
            <a:endParaRPr lang="en-US" dirty="0">
              <a:latin typeface="Times New Roman" panose="02020603050405020304" pitchFamily="18" charset="0"/>
              <a:cs typeface="+mj-cs"/>
            </a:endParaRPr>
          </a:p>
        </p:txBody>
      </p:sp>
      <p:sp>
        <p:nvSpPr>
          <p:cNvPr id="4" name="مربع نص 3"/>
          <p:cNvSpPr txBox="1"/>
          <p:nvPr/>
        </p:nvSpPr>
        <p:spPr>
          <a:xfrm>
            <a:off x="9701214" y="1657350"/>
            <a:ext cx="2057400" cy="646331"/>
          </a:xfrm>
          <a:prstGeom prst="rect">
            <a:avLst/>
          </a:prstGeom>
          <a:noFill/>
          <a:ln>
            <a:solidFill>
              <a:schemeClr val="accent1"/>
            </a:solidFill>
          </a:ln>
        </p:spPr>
        <p:txBody>
          <a:bodyPr wrap="square" rtlCol="1">
            <a:spAutoFit/>
          </a:bodyPr>
          <a:lstStyle/>
          <a:p>
            <a:r>
              <a:rPr lang="en-US" dirty="0">
                <a:latin typeface="Times New Roman" panose="02020603050405020304" pitchFamily="18" charset="0"/>
              </a:rPr>
              <a:t>Renal </a:t>
            </a:r>
            <a:r>
              <a:rPr lang="en-US" dirty="0" smtClean="0">
                <a:latin typeface="Times New Roman" panose="02020603050405020304" pitchFamily="18" charset="0"/>
              </a:rPr>
              <a:t>Scaring cause HTN &amp; CKD</a:t>
            </a:r>
            <a:endParaRPr lang="ar-SA" sz="4400" dirty="0"/>
          </a:p>
        </p:txBody>
      </p:sp>
    </p:spTree>
    <p:extLst>
      <p:ext uri="{BB962C8B-B14F-4D97-AF65-F5344CB8AC3E}">
        <p14:creationId xmlns:p14="http://schemas.microsoft.com/office/powerpoint/2010/main" val="1122066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Vesicoureteral Reflux</a:t>
            </a: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9952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anose="02020603050405020304" pitchFamily="18" charset="0"/>
                <a:cs typeface="+mj-cs"/>
              </a:rPr>
              <a:t>Urinary tract infections</a:t>
            </a:r>
            <a:endParaRPr lang="en-US" b="1"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fontScale="92500" lnSpcReduction="20000"/>
          </a:bodyPr>
          <a:lstStyle/>
          <a:p>
            <a:r>
              <a:rPr lang="en-US" dirty="0">
                <a:latin typeface="Times New Roman" panose="02020603050405020304" pitchFamily="18" charset="0"/>
                <a:cs typeface="+mj-cs"/>
              </a:rPr>
              <a:t>O</a:t>
            </a:r>
            <a:r>
              <a:rPr lang="en-US" dirty="0" smtClean="0">
                <a:latin typeface="Times New Roman" panose="02020603050405020304" pitchFamily="18" charset="0"/>
                <a:cs typeface="+mj-cs"/>
              </a:rPr>
              <a:t>ne of the most common bacterial infections in children</a:t>
            </a:r>
          </a:p>
          <a:p>
            <a:endParaRPr lang="en-US" dirty="0" smtClean="0">
              <a:latin typeface="Times New Roman" panose="02020603050405020304" pitchFamily="18" charset="0"/>
              <a:cs typeface="+mj-cs"/>
            </a:endParaRPr>
          </a:p>
          <a:p>
            <a:r>
              <a:rPr lang="en-US" dirty="0">
                <a:latin typeface="Times New Roman" panose="02020603050405020304" pitchFamily="18" charset="0"/>
                <a:cs typeface="+mj-cs"/>
              </a:rPr>
              <a:t>O</a:t>
            </a:r>
            <a:r>
              <a:rPr lang="en-US" dirty="0" smtClean="0">
                <a:latin typeface="Times New Roman" panose="02020603050405020304" pitchFamily="18" charset="0"/>
                <a:cs typeface="+mj-cs"/>
              </a:rPr>
              <a:t>ccurs in 30 % of children with anomalies of urinary tract &amp; can be the first sign</a:t>
            </a:r>
          </a:p>
          <a:p>
            <a:endParaRPr lang="en-US" dirty="0" smtClean="0">
              <a:latin typeface="Times New Roman" panose="02020603050405020304" pitchFamily="18" charset="0"/>
              <a:cs typeface="+mj-cs"/>
            </a:endParaRPr>
          </a:p>
          <a:p>
            <a:r>
              <a:rPr lang="en-US" dirty="0">
                <a:latin typeface="Times New Roman" panose="02020603050405020304" pitchFamily="18" charset="0"/>
                <a:cs typeface="+mj-cs"/>
              </a:rPr>
              <a:t>C</a:t>
            </a:r>
            <a:r>
              <a:rPr lang="en-US" dirty="0" smtClean="0">
                <a:latin typeface="Times New Roman" panose="02020603050405020304" pitchFamily="18" charset="0"/>
                <a:cs typeface="+mj-cs"/>
              </a:rPr>
              <a:t>lassified according to site, symptoms or episode</a:t>
            </a:r>
          </a:p>
          <a:p>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E. coli is responsible for 80-90 % of acute pyelonephritis episodes</a:t>
            </a:r>
          </a:p>
          <a:p>
            <a:endParaRPr lang="en-US" dirty="0" smtClean="0">
              <a:latin typeface="Times New Roman" panose="02020603050405020304" pitchFamily="18" charset="0"/>
              <a:cs typeface="+mj-cs"/>
            </a:endParaRPr>
          </a:p>
          <a:p>
            <a:r>
              <a:rPr lang="en-US" dirty="0">
                <a:latin typeface="Times New Roman" panose="02020603050405020304" pitchFamily="18" charset="0"/>
                <a:cs typeface="+mj-cs"/>
              </a:rPr>
              <a:t>The incidence is estimated by 2-8%</a:t>
            </a:r>
          </a:p>
          <a:p>
            <a:r>
              <a:rPr lang="en-US" dirty="0">
                <a:latin typeface="Times New Roman" panose="02020603050405020304" pitchFamily="18" charset="0"/>
                <a:cs typeface="+mj-cs"/>
              </a:rPr>
              <a:t>5-10% of children with UTI and fever develop </a:t>
            </a:r>
            <a:r>
              <a:rPr lang="en-US" dirty="0" smtClean="0">
                <a:latin typeface="Times New Roman" panose="02020603050405020304" pitchFamily="18" charset="0"/>
                <a:cs typeface="+mj-cs"/>
              </a:rPr>
              <a:t>scarring</a:t>
            </a:r>
            <a:endParaRPr lang="en-US" dirty="0">
              <a:latin typeface="Times New Roman" panose="02020603050405020304" pitchFamily="18" charset="0"/>
              <a:cs typeface="+mj-cs"/>
            </a:endParaRPr>
          </a:p>
        </p:txBody>
      </p:sp>
    </p:spTree>
    <p:extLst>
      <p:ext uri="{BB962C8B-B14F-4D97-AF65-F5344CB8AC3E}">
        <p14:creationId xmlns:p14="http://schemas.microsoft.com/office/powerpoint/2010/main" val="3246814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 Vesicoureteral reflux (VUR) </a:t>
            </a:r>
            <a:endParaRPr lang="ar-JO"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C2918413-4C49-48AD-9CD7-663CD08A3FA1}" type="slidenum">
              <a:rPr lang="ar-JO" smtClean="0"/>
              <a:pPr/>
              <a:t>30</a:t>
            </a:fld>
            <a:endParaRPr lang="ar-JO" dirty="0"/>
          </a:p>
        </p:txBody>
      </p:sp>
      <p:sp>
        <p:nvSpPr>
          <p:cNvPr id="3" name="Content Placeholder 2"/>
          <p:cNvSpPr>
            <a:spLocks noGrp="1"/>
          </p:cNvSpPr>
          <p:nvPr>
            <p:ph sz="quarter" idx="1"/>
          </p:nvPr>
        </p:nvSpPr>
        <p:spPr/>
        <p:txBody>
          <a:bodyPr>
            <a:noAutofit/>
          </a:bodyPr>
          <a:lstStyle/>
          <a:p>
            <a:pPr algn="l" rtl="0"/>
            <a:r>
              <a:rPr lang="en-US" sz="3200" dirty="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etrograde </a:t>
            </a:r>
            <a:r>
              <a:rPr lang="en-US" sz="3200" dirty="0">
                <a:latin typeface="Times New Roman" panose="02020603050405020304" pitchFamily="18" charset="0"/>
                <a:cs typeface="Times New Roman" panose="02020603050405020304" pitchFamily="18" charset="0"/>
              </a:rPr>
              <a:t>passage of urine from the bladder into the upper urinary </a:t>
            </a:r>
            <a:r>
              <a:rPr lang="en-US" sz="3200" dirty="0" smtClean="0">
                <a:latin typeface="Times New Roman" panose="02020603050405020304" pitchFamily="18" charset="0"/>
                <a:cs typeface="Times New Roman" panose="02020603050405020304" pitchFamily="18" charset="0"/>
              </a:rPr>
              <a:t>tract</a:t>
            </a:r>
            <a:endParaRPr lang="en-US" sz="3200" dirty="0">
              <a:latin typeface="Times New Roman" panose="02020603050405020304" pitchFamily="18" charset="0"/>
              <a:cs typeface="Times New Roman" panose="02020603050405020304" pitchFamily="18" charset="0"/>
            </a:endParaRPr>
          </a:p>
          <a:p>
            <a:pPr algn="l" rtl="0"/>
            <a:r>
              <a:rPr lang="en-US" sz="3200" dirty="0">
                <a:latin typeface="Times New Roman" panose="02020603050405020304" pitchFamily="18" charset="0"/>
                <a:cs typeface="Times New Roman" panose="02020603050405020304" pitchFamily="18" charset="0"/>
              </a:rPr>
              <a:t>It is the most common urologic diagnosis in children, occurring in approximately 1 % of newborns and in as many as 30 to 45 % of children with (UTI)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Vesicoureteral reflux (VUR) is divided into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de-DE" sz="3200" dirty="0">
                <a:latin typeface="Times New Roman" panose="02020603050405020304" pitchFamily="18" charset="0"/>
                <a:cs typeface="Times New Roman" panose="02020603050405020304" pitchFamily="18" charset="0"/>
              </a:rPr>
              <a:t> </a:t>
            </a:r>
            <a:r>
              <a:rPr lang="de-DE" sz="3200" dirty="0" smtClean="0">
                <a:latin typeface="Times New Roman" panose="02020603050405020304" pitchFamily="18" charset="0"/>
                <a:cs typeface="Times New Roman" panose="02020603050405020304" pitchFamily="18" charset="0"/>
              </a:rPr>
              <a:t>                - Primary</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 Secondary</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0" indent="0" algn="l" rtl="0">
              <a:buNone/>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ar-JO"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929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a:cs typeface="+mj-cs"/>
              </a:rPr>
              <a:t>Primary </a:t>
            </a:r>
            <a:r>
              <a:rPr lang="en-US" b="1" dirty="0" smtClean="0">
                <a:cs typeface="+mj-cs"/>
              </a:rPr>
              <a:t>VUR</a:t>
            </a:r>
            <a:endParaRPr lang="ar-JO" dirty="0">
              <a:cs typeface="+mj-cs"/>
            </a:endParaRPr>
          </a:p>
        </p:txBody>
      </p:sp>
      <p:sp>
        <p:nvSpPr>
          <p:cNvPr id="3" name="Content Placeholder 2"/>
          <p:cNvSpPr>
            <a:spLocks noGrp="1"/>
          </p:cNvSpPr>
          <p:nvPr>
            <p:ph idx="1"/>
          </p:nvPr>
        </p:nvSpPr>
        <p:spPr/>
        <p:txBody>
          <a:bodyPr>
            <a:noAutofit/>
          </a:bodyPr>
          <a:lstStyle/>
          <a:p>
            <a:pPr algn="l" rtl="0"/>
            <a:r>
              <a:rPr lang="en-US" sz="2500" dirty="0">
                <a:latin typeface="Times New Roman" panose="02020603050405020304" pitchFamily="18" charset="0"/>
                <a:cs typeface="+mj-cs"/>
              </a:rPr>
              <a:t>M</a:t>
            </a:r>
            <a:r>
              <a:rPr lang="en-US" sz="2500" dirty="0" smtClean="0">
                <a:latin typeface="Times New Roman" panose="02020603050405020304" pitchFamily="18" charset="0"/>
                <a:cs typeface="+mj-cs"/>
              </a:rPr>
              <a:t>ost </a:t>
            </a:r>
            <a:r>
              <a:rPr lang="en-US" sz="2500" dirty="0">
                <a:latin typeface="Times New Roman" panose="02020603050405020304" pitchFamily="18" charset="0"/>
                <a:cs typeface="+mj-cs"/>
              </a:rPr>
              <a:t>common form of </a:t>
            </a:r>
            <a:r>
              <a:rPr lang="en-US" sz="2500" dirty="0" smtClean="0">
                <a:latin typeface="Times New Roman" panose="02020603050405020304" pitchFamily="18" charset="0"/>
                <a:cs typeface="+mj-cs"/>
              </a:rPr>
              <a:t>reflux</a:t>
            </a:r>
            <a:endParaRPr lang="en-US" sz="2500" dirty="0">
              <a:latin typeface="Times New Roman" panose="02020603050405020304" pitchFamily="18" charset="0"/>
              <a:cs typeface="+mj-cs"/>
            </a:endParaRPr>
          </a:p>
          <a:p>
            <a:pPr algn="l" rtl="0"/>
            <a:r>
              <a:rPr lang="en-US" sz="2500" dirty="0">
                <a:latin typeface="Times New Roman" panose="02020603050405020304" pitchFamily="18" charset="0"/>
                <a:cs typeface="+mj-cs"/>
              </a:rPr>
              <a:t>I</a:t>
            </a:r>
            <a:r>
              <a:rPr lang="en-US" sz="2500" dirty="0" smtClean="0">
                <a:latin typeface="Times New Roman" panose="02020603050405020304" pitchFamily="18" charset="0"/>
                <a:cs typeface="+mj-cs"/>
              </a:rPr>
              <a:t>ncompetent </a:t>
            </a:r>
            <a:r>
              <a:rPr lang="en-US" sz="2500" dirty="0">
                <a:latin typeface="Times New Roman" panose="02020603050405020304" pitchFamily="18" charset="0"/>
                <a:cs typeface="+mj-cs"/>
              </a:rPr>
              <a:t>or inadequate closure of the ureterovesical junction </a:t>
            </a:r>
            <a:r>
              <a:rPr lang="en-US" sz="2500" dirty="0" smtClean="0">
                <a:latin typeface="Times New Roman" panose="02020603050405020304" pitchFamily="18" charset="0"/>
                <a:cs typeface="+mj-cs"/>
              </a:rPr>
              <a:t>which </a:t>
            </a:r>
            <a:r>
              <a:rPr lang="en-US" sz="2500" dirty="0">
                <a:latin typeface="Times New Roman" panose="02020603050405020304" pitchFamily="18" charset="0"/>
                <a:cs typeface="+mj-cs"/>
              </a:rPr>
              <a:t>contains a segment of the ureter within the bladder wall (</a:t>
            </a:r>
            <a:r>
              <a:rPr lang="en-US" sz="2500" dirty="0" err="1">
                <a:latin typeface="Times New Roman" panose="02020603050405020304" pitchFamily="18" charset="0"/>
                <a:cs typeface="+mj-cs"/>
              </a:rPr>
              <a:t>intravesical</a:t>
            </a:r>
            <a:r>
              <a:rPr lang="en-US" sz="2500" dirty="0">
                <a:latin typeface="Times New Roman" panose="02020603050405020304" pitchFamily="18" charset="0"/>
                <a:cs typeface="+mj-cs"/>
              </a:rPr>
              <a:t> ureter</a:t>
            </a:r>
            <a:r>
              <a:rPr lang="en-US" sz="2500" dirty="0" smtClean="0">
                <a:latin typeface="Times New Roman" panose="02020603050405020304" pitchFamily="18" charset="0"/>
                <a:cs typeface="+mj-cs"/>
              </a:rPr>
              <a:t>)</a:t>
            </a:r>
          </a:p>
          <a:p>
            <a:pPr algn="l" rtl="0"/>
            <a:r>
              <a:rPr lang="en-US" sz="2500" dirty="0" smtClean="0">
                <a:latin typeface="Times New Roman" panose="02020603050405020304" pitchFamily="18" charset="0"/>
                <a:cs typeface="+mj-cs"/>
              </a:rPr>
              <a:t>Normally</a:t>
            </a:r>
            <a:r>
              <a:rPr lang="en-US" sz="2500" dirty="0">
                <a:latin typeface="Times New Roman" panose="02020603050405020304" pitchFamily="18" charset="0"/>
                <a:cs typeface="+mj-cs"/>
              </a:rPr>
              <a:t>, reflux is prevented during bladder contraction by fully compressing the </a:t>
            </a:r>
            <a:r>
              <a:rPr lang="en-US" sz="2500" dirty="0" err="1">
                <a:latin typeface="Times New Roman" panose="02020603050405020304" pitchFamily="18" charset="0"/>
                <a:cs typeface="+mj-cs"/>
              </a:rPr>
              <a:t>intravesical</a:t>
            </a:r>
            <a:r>
              <a:rPr lang="en-US" sz="2500" dirty="0">
                <a:latin typeface="Times New Roman" panose="02020603050405020304" pitchFamily="18" charset="0"/>
                <a:cs typeface="+mj-cs"/>
              </a:rPr>
              <a:t> ureter and sealing it off with the surrounding bladder </a:t>
            </a:r>
            <a:r>
              <a:rPr lang="en-US" sz="2500" dirty="0" smtClean="0">
                <a:latin typeface="Times New Roman" panose="02020603050405020304" pitchFamily="18" charset="0"/>
                <a:cs typeface="+mj-cs"/>
              </a:rPr>
              <a:t>muscles</a:t>
            </a:r>
            <a:endParaRPr lang="en-US" sz="2500" dirty="0">
              <a:latin typeface="Times New Roman" panose="02020603050405020304" pitchFamily="18" charset="0"/>
              <a:cs typeface="+mj-cs"/>
            </a:endParaRPr>
          </a:p>
          <a:p>
            <a:pPr algn="l" rtl="0"/>
            <a:r>
              <a:rPr lang="en-US" sz="2500" dirty="0">
                <a:latin typeface="Times New Roman" panose="02020603050405020304" pitchFamily="18" charset="0"/>
                <a:cs typeface="+mj-cs"/>
              </a:rPr>
              <a:t>F</a:t>
            </a:r>
            <a:r>
              <a:rPr lang="en-US" sz="2500" dirty="0" smtClean="0">
                <a:latin typeface="Times New Roman" panose="02020603050405020304" pitchFamily="18" charset="0"/>
                <a:cs typeface="+mj-cs"/>
              </a:rPr>
              <a:t>ailure </a:t>
            </a:r>
            <a:r>
              <a:rPr lang="en-US" sz="2500" dirty="0">
                <a:latin typeface="Times New Roman" panose="02020603050405020304" pitchFamily="18" charset="0"/>
                <a:cs typeface="+mj-cs"/>
              </a:rPr>
              <a:t>of this anti-reflux mechanism is due to the shortening of the </a:t>
            </a:r>
            <a:r>
              <a:rPr lang="en-US" sz="2500" dirty="0" err="1">
                <a:latin typeface="Times New Roman" panose="02020603050405020304" pitchFamily="18" charset="0"/>
                <a:cs typeface="+mj-cs"/>
              </a:rPr>
              <a:t>intravesical</a:t>
            </a:r>
            <a:r>
              <a:rPr lang="en-US" sz="2500" dirty="0">
                <a:latin typeface="Times New Roman" panose="02020603050405020304" pitchFamily="18" charset="0"/>
                <a:cs typeface="+mj-cs"/>
              </a:rPr>
              <a:t> </a:t>
            </a:r>
            <a:r>
              <a:rPr lang="en-US" sz="2500" dirty="0" smtClean="0">
                <a:latin typeface="Times New Roman" panose="02020603050405020304" pitchFamily="18" charset="0"/>
                <a:cs typeface="+mj-cs"/>
              </a:rPr>
              <a:t>ureter. </a:t>
            </a:r>
            <a:r>
              <a:rPr lang="en-US" sz="2500" dirty="0">
                <a:latin typeface="Times New Roman" panose="02020603050405020304" pitchFamily="18" charset="0"/>
                <a:cs typeface="+mj-cs"/>
              </a:rPr>
              <a:t>The </a:t>
            </a:r>
            <a:r>
              <a:rPr lang="en-US" sz="2500" dirty="0" err="1">
                <a:latin typeface="Times New Roman" panose="02020603050405020304" pitchFamily="18" charset="0"/>
                <a:cs typeface="+mj-cs"/>
              </a:rPr>
              <a:t>intravesical</a:t>
            </a:r>
            <a:r>
              <a:rPr lang="en-US" sz="2500" dirty="0">
                <a:latin typeface="Times New Roman" panose="02020603050405020304" pitchFamily="18" charset="0"/>
                <a:cs typeface="+mj-cs"/>
              </a:rPr>
              <a:t> ureter length may be genetically dictated, which may explain the increased incidence in family members of patients with </a:t>
            </a:r>
            <a:r>
              <a:rPr lang="en-US" sz="2500" dirty="0" smtClean="0">
                <a:latin typeface="Times New Roman" panose="02020603050405020304" pitchFamily="18" charset="0"/>
                <a:cs typeface="+mj-cs"/>
              </a:rPr>
              <a:t>VUR</a:t>
            </a:r>
            <a:endParaRPr lang="en-US" sz="2500" dirty="0">
              <a:latin typeface="Times New Roman" panose="02020603050405020304" pitchFamily="18" charset="0"/>
              <a:cs typeface="+mj-cs"/>
            </a:endParaRPr>
          </a:p>
        </p:txBody>
      </p:sp>
      <p:sp>
        <p:nvSpPr>
          <p:cNvPr id="4" name="Slide Number Placeholder 3"/>
          <p:cNvSpPr>
            <a:spLocks noGrp="1"/>
          </p:cNvSpPr>
          <p:nvPr>
            <p:ph type="sldNum" sz="quarter" idx="12"/>
          </p:nvPr>
        </p:nvSpPr>
        <p:spPr/>
        <p:txBody>
          <a:bodyPr>
            <a:normAutofit/>
          </a:bodyPr>
          <a:lstStyle/>
          <a:p>
            <a:fld id="{C2918413-4C49-48AD-9CD7-663CD08A3FA1}" type="slidenum">
              <a:rPr lang="ar-JO" smtClean="0"/>
              <a:pPr/>
              <a:t>31</a:t>
            </a:fld>
            <a:endParaRPr lang="ar-JO"/>
          </a:p>
        </p:txBody>
      </p:sp>
    </p:spTree>
    <p:extLst>
      <p:ext uri="{BB962C8B-B14F-4D97-AF65-F5344CB8AC3E}">
        <p14:creationId xmlns:p14="http://schemas.microsoft.com/office/powerpoint/2010/main" val="1156891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cs typeface="+mj-cs"/>
            </a:endParaRPr>
          </a:p>
        </p:txBody>
      </p:sp>
      <p:sp>
        <p:nvSpPr>
          <p:cNvPr id="3" name="Slide Number Placeholder 2"/>
          <p:cNvSpPr>
            <a:spLocks noGrp="1"/>
          </p:cNvSpPr>
          <p:nvPr>
            <p:ph type="sldNum" sz="quarter" idx="12"/>
          </p:nvPr>
        </p:nvSpPr>
        <p:spPr/>
        <p:txBody>
          <a:bodyPr>
            <a:normAutofit/>
          </a:bodyPr>
          <a:lstStyle/>
          <a:p>
            <a:fld id="{C2918413-4C49-48AD-9CD7-663CD08A3FA1}" type="slidenum">
              <a:rPr lang="ar-JO" smtClean="0"/>
              <a:pPr/>
              <a:t>32</a:t>
            </a:fld>
            <a:endParaRPr lang="ar-JO"/>
          </a:p>
        </p:txBody>
      </p:sp>
      <p:pic>
        <p:nvPicPr>
          <p:cNvPr id="4" name="Content Placeholder 3" descr="Normal_vs_reflux.jpg"/>
          <p:cNvPicPr>
            <a:picLocks noGrp="1" noChangeAspect="1"/>
          </p:cNvPicPr>
          <p:nvPr>
            <p:ph sz="quarter" idx="1"/>
          </p:nvPr>
        </p:nvPicPr>
        <p:blipFill>
          <a:blip r:embed="rId2" cstate="print"/>
          <a:stretch>
            <a:fillRect/>
          </a:stretch>
        </p:blipFill>
        <p:spPr>
          <a:xfrm>
            <a:off x="1949584" y="464948"/>
            <a:ext cx="4869674" cy="5517206"/>
          </a:xfrm>
        </p:spPr>
      </p:pic>
      <p:sp>
        <p:nvSpPr>
          <p:cNvPr id="5" name="Rectangle 4"/>
          <p:cNvSpPr/>
          <p:nvPr/>
        </p:nvSpPr>
        <p:spPr>
          <a:xfrm>
            <a:off x="5879976" y="2285992"/>
            <a:ext cx="4788024" cy="923330"/>
          </a:xfrm>
          <a:prstGeom prst="rect">
            <a:avLst/>
          </a:prstGeom>
        </p:spPr>
        <p:txBody>
          <a:bodyPr wrap="square">
            <a:spAutoFit/>
          </a:bodyPr>
          <a:lstStyle/>
          <a:p>
            <a:pPr algn="l" rtl="0"/>
            <a:r>
              <a:rPr lang="en-GB" b="1" dirty="0"/>
              <a:t>Normal versus refluxing </a:t>
            </a:r>
            <a:r>
              <a:rPr lang="en-GB" b="1" dirty="0" err="1"/>
              <a:t>ureterovesical</a:t>
            </a:r>
            <a:r>
              <a:rPr lang="en-GB" b="1" dirty="0"/>
              <a:t> junctions</a:t>
            </a:r>
          </a:p>
          <a:p>
            <a:r>
              <a:rPr lang="en-GB" dirty="0"/>
              <a:t/>
            </a:r>
            <a:br>
              <a:rPr lang="en-GB" dirty="0"/>
            </a:br>
            <a:endParaRPr lang="ar-JO" dirty="0"/>
          </a:p>
        </p:txBody>
      </p:sp>
    </p:spTree>
    <p:extLst>
      <p:ext uri="{BB962C8B-B14F-4D97-AF65-F5344CB8AC3E}">
        <p14:creationId xmlns:p14="http://schemas.microsoft.com/office/powerpoint/2010/main" val="2088471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Secondary VUR</a:t>
            </a:r>
            <a:endParaRPr lang="ar-J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l" rtl="0"/>
            <a:r>
              <a:rPr lang="en-US" sz="2500" dirty="0" smtClean="0">
                <a:latin typeface="Times New Roman" panose="02020603050405020304" pitchFamily="18" charset="0"/>
                <a:cs typeface="Times New Roman" panose="02020603050405020304" pitchFamily="18" charset="0"/>
              </a:rPr>
              <a:t>Abnormally </a:t>
            </a:r>
            <a:r>
              <a:rPr lang="en-US" sz="2500" dirty="0">
                <a:latin typeface="Times New Roman" panose="02020603050405020304" pitchFamily="18" charset="0"/>
                <a:cs typeface="Times New Roman" panose="02020603050405020304" pitchFamily="18" charset="0"/>
              </a:rPr>
              <a:t>high pressure in the bladder that results in failure of the closure of the UVJ during bladder </a:t>
            </a:r>
            <a:r>
              <a:rPr lang="en-US" sz="2500" dirty="0" smtClean="0">
                <a:latin typeface="Times New Roman" panose="02020603050405020304" pitchFamily="18" charset="0"/>
                <a:cs typeface="Times New Roman" panose="02020603050405020304" pitchFamily="18" charset="0"/>
              </a:rPr>
              <a:t>contraction</a:t>
            </a:r>
          </a:p>
          <a:p>
            <a:pPr marL="0" indent="0" algn="l" rtl="0">
              <a:buNone/>
            </a:pPr>
            <a:endParaRPr lang="en-US" sz="2500" dirty="0" smtClean="0">
              <a:latin typeface="Times New Roman" panose="02020603050405020304" pitchFamily="18" charset="0"/>
              <a:cs typeface="Times New Roman" panose="02020603050405020304" pitchFamily="18" charset="0"/>
            </a:endParaRPr>
          </a:p>
          <a:p>
            <a:pPr algn="l" rtl="0"/>
            <a:r>
              <a:rPr lang="en-US" sz="2500" dirty="0" smtClean="0">
                <a:latin typeface="Times New Roman" panose="02020603050405020304" pitchFamily="18" charset="0"/>
                <a:cs typeface="Times New Roman" panose="02020603050405020304" pitchFamily="18" charset="0"/>
              </a:rPr>
              <a:t>Secondary </a:t>
            </a:r>
            <a:r>
              <a:rPr lang="en-US" sz="2500" dirty="0">
                <a:latin typeface="Times New Roman" panose="02020603050405020304" pitchFamily="18" charset="0"/>
                <a:cs typeface="Times New Roman" panose="02020603050405020304" pitchFamily="18" charset="0"/>
              </a:rPr>
              <a:t>VUR is often associated with anatomic </a:t>
            </a:r>
            <a:r>
              <a:rPr lang="en-US" sz="2500" dirty="0">
                <a:solidFill>
                  <a:srgbClr val="FF0000"/>
                </a:solidFill>
                <a:latin typeface="Times New Roman" panose="02020603050405020304" pitchFamily="18" charset="0"/>
                <a:cs typeface="Times New Roman" panose="02020603050405020304" pitchFamily="18" charset="0"/>
              </a:rPr>
              <a:t>(posterior urethral valves) </a:t>
            </a:r>
            <a:r>
              <a:rPr lang="en-US" sz="2500" dirty="0">
                <a:latin typeface="Times New Roman" panose="02020603050405020304" pitchFamily="18" charset="0"/>
                <a:cs typeface="Times New Roman" panose="02020603050405020304" pitchFamily="18" charset="0"/>
              </a:rPr>
              <a:t>or functional </a:t>
            </a:r>
            <a:r>
              <a:rPr lang="en-US" sz="2500" b="1" dirty="0">
                <a:latin typeface="Times New Roman" panose="02020603050405020304" pitchFamily="18" charset="0"/>
                <a:cs typeface="Times New Roman" panose="02020603050405020304" pitchFamily="18" charset="0"/>
              </a:rPr>
              <a:t>bladder obstruction </a:t>
            </a:r>
            <a:r>
              <a:rPr lang="en-US" sz="2500" dirty="0">
                <a:solidFill>
                  <a:srgbClr val="FF0000"/>
                </a:solidFill>
                <a:latin typeface="Times New Roman" panose="02020603050405020304" pitchFamily="18" charset="0"/>
                <a:cs typeface="Times New Roman" panose="02020603050405020304" pitchFamily="18" charset="0"/>
              </a:rPr>
              <a:t>(dysfunctional voiding and neurogenic bladder) </a:t>
            </a:r>
            <a:endParaRPr lang="en-US" sz="2500" dirty="0">
              <a:latin typeface="Times New Roman" panose="02020603050405020304" pitchFamily="18" charset="0"/>
              <a:cs typeface="Times New Roman" panose="02020603050405020304" pitchFamily="18" charset="0"/>
            </a:endParaRPr>
          </a:p>
          <a:p>
            <a:pPr algn="l" rtl="0"/>
            <a:endParaRPr lang="en-US" sz="2500" dirty="0">
              <a:latin typeface="Times New Roman" panose="02020603050405020304" pitchFamily="18" charset="0"/>
              <a:cs typeface="Times New Roman" panose="02020603050405020304" pitchFamily="18" charset="0"/>
            </a:endParaRPr>
          </a:p>
          <a:p>
            <a:pPr algn="l" rtl="0"/>
            <a:r>
              <a:rPr lang="en-US" sz="2500" dirty="0">
                <a:latin typeface="Times New Roman" panose="02020603050405020304" pitchFamily="18" charset="0"/>
                <a:cs typeface="Times New Roman" panose="02020603050405020304" pitchFamily="18" charset="0"/>
              </a:rPr>
              <a:t>The degree and chronicity of obstruction can influence the severity of VUR. The management of secondary VUR is focused on treating the primary abnormality with the rare need for direct surgical correction of the </a:t>
            </a:r>
            <a:r>
              <a:rPr lang="en-US" sz="2500" dirty="0" smtClean="0">
                <a:latin typeface="Times New Roman" panose="02020603050405020304" pitchFamily="18" charset="0"/>
                <a:cs typeface="Times New Roman" panose="02020603050405020304" pitchFamily="18" charset="0"/>
              </a:rPr>
              <a:t>VUR</a:t>
            </a:r>
            <a:endParaRPr lang="ar-JO" sz="2500" dirty="0" smtClean="0">
              <a:latin typeface="Times New Roman" panose="02020603050405020304" pitchFamily="18" charset="0"/>
              <a:cs typeface="Times New Roman" panose="02020603050405020304" pitchFamily="18" charset="0"/>
            </a:endParaRPr>
          </a:p>
          <a:p>
            <a:endParaRPr lang="ar-JO" sz="25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C2918413-4C49-48AD-9CD7-663CD08A3FA1}" type="slidenum">
              <a:rPr lang="ar-JO" smtClean="0"/>
              <a:pPr/>
              <a:t>33</a:t>
            </a:fld>
            <a:endParaRPr lang="ar-JO"/>
          </a:p>
        </p:txBody>
      </p:sp>
      <p:sp>
        <p:nvSpPr>
          <p:cNvPr id="5" name="مربع نص 4"/>
          <p:cNvSpPr txBox="1"/>
          <p:nvPr/>
        </p:nvSpPr>
        <p:spPr>
          <a:xfrm>
            <a:off x="2443163" y="3943350"/>
            <a:ext cx="2443162" cy="369332"/>
          </a:xfrm>
          <a:prstGeom prst="rect">
            <a:avLst/>
          </a:prstGeom>
          <a:noFill/>
          <a:ln>
            <a:solidFill>
              <a:schemeClr val="accent1"/>
            </a:solidFill>
          </a:ln>
        </p:spPr>
        <p:txBody>
          <a:bodyPr wrap="square" rtlCol="1">
            <a:spAutoFit/>
          </a:bodyPr>
          <a:lstStyle/>
          <a:p>
            <a:r>
              <a:rPr lang="en-US" dirty="0" smtClean="0"/>
              <a:t>And overacting bladder</a:t>
            </a:r>
            <a:endParaRPr lang="ar-SA" dirty="0"/>
          </a:p>
        </p:txBody>
      </p:sp>
    </p:spTree>
    <p:extLst>
      <p:ext uri="{BB962C8B-B14F-4D97-AF65-F5344CB8AC3E}">
        <p14:creationId xmlns:p14="http://schemas.microsoft.com/office/powerpoint/2010/main" val="2054715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995"/>
            <a:ext cx="10515600" cy="1334227"/>
          </a:xfrm>
        </p:spPr>
        <p:txBody>
          <a:bodyPr/>
          <a:lstStyle/>
          <a:p>
            <a:r>
              <a:rPr lang="en-US" b="1" dirty="0" smtClean="0">
                <a:latin typeface="Times New Roman" panose="02020603050405020304" pitchFamily="18" charset="0"/>
                <a:cs typeface="+mj-cs"/>
              </a:rPr>
              <a:t>Epidemiology </a:t>
            </a:r>
            <a:endParaRPr lang="ar-JO" dirty="0">
              <a:latin typeface="Times New Roman" panose="02020603050405020304" pitchFamily="18" charset="0"/>
              <a:cs typeface="+mj-cs"/>
            </a:endParaRPr>
          </a:p>
        </p:txBody>
      </p:sp>
      <p:sp>
        <p:nvSpPr>
          <p:cNvPr id="3" name="Content Placeholder 2"/>
          <p:cNvSpPr>
            <a:spLocks noGrp="1"/>
          </p:cNvSpPr>
          <p:nvPr>
            <p:ph idx="1"/>
          </p:nvPr>
        </p:nvSpPr>
        <p:spPr>
          <a:xfrm>
            <a:off x="452436" y="1108111"/>
            <a:ext cx="11434763" cy="4351338"/>
          </a:xfrm>
        </p:spPr>
        <p:txBody>
          <a:bodyPr>
            <a:noAutofit/>
          </a:bodyPr>
          <a:lstStyle/>
          <a:p>
            <a:pPr algn="l" rtl="0"/>
            <a:r>
              <a:rPr lang="en-US" sz="2500" dirty="0" smtClean="0">
                <a:latin typeface="Times New Roman" panose="02020603050405020304" pitchFamily="18" charset="0"/>
                <a:cs typeface="+mj-cs"/>
              </a:rPr>
              <a:t>VUR is present </a:t>
            </a:r>
            <a:r>
              <a:rPr lang="en-US" sz="2500" dirty="0">
                <a:latin typeface="Times New Roman" panose="02020603050405020304" pitchFamily="18" charset="0"/>
                <a:cs typeface="+mj-cs"/>
              </a:rPr>
              <a:t>in approximately 1 % of </a:t>
            </a:r>
            <a:r>
              <a:rPr lang="en-US" sz="2500" dirty="0" smtClean="0">
                <a:latin typeface="Times New Roman" panose="02020603050405020304" pitchFamily="18" charset="0"/>
                <a:cs typeface="+mj-cs"/>
              </a:rPr>
              <a:t>newborns</a:t>
            </a:r>
          </a:p>
          <a:p>
            <a:pPr algn="l" rtl="0"/>
            <a:r>
              <a:rPr lang="en-US" sz="2500" dirty="0" smtClean="0">
                <a:latin typeface="Times New Roman" panose="02020603050405020304" pitchFamily="18" charset="0"/>
                <a:cs typeface="+mj-cs"/>
              </a:rPr>
              <a:t>The </a:t>
            </a:r>
            <a:r>
              <a:rPr lang="en-US" sz="2500" dirty="0">
                <a:latin typeface="Times New Roman" panose="02020603050405020304" pitchFamily="18" charset="0"/>
                <a:cs typeface="+mj-cs"/>
              </a:rPr>
              <a:t>risk of VUR is increased in children with febrile UTIs, with a reported incidence that ranges from </a:t>
            </a:r>
            <a:r>
              <a:rPr lang="en-US" sz="2500" dirty="0">
                <a:solidFill>
                  <a:srgbClr val="FF0000"/>
                </a:solidFill>
                <a:latin typeface="Times New Roman" panose="02020603050405020304" pitchFamily="18" charset="0"/>
                <a:cs typeface="+mj-cs"/>
              </a:rPr>
              <a:t>30 to 45 % </a:t>
            </a:r>
            <a:endParaRPr lang="en-US" sz="2500" dirty="0">
              <a:latin typeface="Times New Roman" panose="02020603050405020304" pitchFamily="18" charset="0"/>
              <a:cs typeface="+mj-cs"/>
            </a:endParaRPr>
          </a:p>
          <a:p>
            <a:pPr algn="l" rtl="0"/>
            <a:r>
              <a:rPr lang="en-US" sz="2500" dirty="0" smtClean="0">
                <a:latin typeface="Times New Roman" panose="02020603050405020304" pitchFamily="18" charset="0"/>
                <a:cs typeface="+mj-cs"/>
              </a:rPr>
              <a:t>In </a:t>
            </a:r>
            <a:r>
              <a:rPr lang="en-US" sz="2500" dirty="0">
                <a:latin typeface="Times New Roman" panose="02020603050405020304" pitchFamily="18" charset="0"/>
                <a:cs typeface="+mj-cs"/>
              </a:rPr>
              <a:t>neonates with prenatal hydronephrosis, the prevalence of VUR is about </a:t>
            </a:r>
            <a:r>
              <a:rPr lang="en-US" sz="2500" dirty="0" smtClean="0">
                <a:latin typeface="Times New Roman" panose="02020603050405020304" pitchFamily="18" charset="0"/>
                <a:cs typeface="+mj-cs"/>
              </a:rPr>
              <a:t>15%</a:t>
            </a:r>
            <a:endParaRPr lang="en-US" sz="2500" dirty="0">
              <a:latin typeface="Times New Roman" panose="02020603050405020304" pitchFamily="18" charset="0"/>
              <a:cs typeface="+mj-cs"/>
            </a:endParaRPr>
          </a:p>
          <a:p>
            <a:pPr algn="l" rtl="0"/>
            <a:r>
              <a:rPr lang="en-US" sz="2500" dirty="0">
                <a:latin typeface="Times New Roman" panose="02020603050405020304" pitchFamily="18" charset="0"/>
                <a:cs typeface="+mj-cs"/>
              </a:rPr>
              <a:t>Ethnicity – White children </a:t>
            </a:r>
            <a:r>
              <a:rPr lang="en-US" sz="2500" dirty="0" smtClean="0">
                <a:latin typeface="Times New Roman" panose="02020603050405020304" pitchFamily="18" charset="0"/>
                <a:cs typeface="+mj-cs"/>
              </a:rPr>
              <a:t>were3 </a:t>
            </a:r>
            <a:r>
              <a:rPr lang="en-US" sz="2500" dirty="0">
                <a:latin typeface="Times New Roman" panose="02020603050405020304" pitchFamily="18" charset="0"/>
                <a:cs typeface="+mj-cs"/>
              </a:rPr>
              <a:t>times more likely than black children. The maximal grade of reflux was significantly lower in black children</a:t>
            </a:r>
            <a:r>
              <a:rPr lang="en-US" sz="2500" dirty="0" smtClean="0">
                <a:latin typeface="Times New Roman" panose="02020603050405020304" pitchFamily="18" charset="0"/>
                <a:cs typeface="+mj-cs"/>
              </a:rPr>
              <a:t>.</a:t>
            </a:r>
            <a:endParaRPr lang="en-US" sz="2500" dirty="0">
              <a:latin typeface="Times New Roman" panose="02020603050405020304" pitchFamily="18" charset="0"/>
              <a:cs typeface="+mj-cs"/>
            </a:endParaRPr>
          </a:p>
          <a:p>
            <a:pPr algn="l" rtl="0"/>
            <a:r>
              <a:rPr lang="en-US" sz="2500" dirty="0">
                <a:latin typeface="Times New Roman" panose="02020603050405020304" pitchFamily="18" charset="0"/>
                <a:cs typeface="+mj-cs"/>
              </a:rPr>
              <a:t>Gender – </a:t>
            </a:r>
            <a:r>
              <a:rPr lang="en-US" sz="2500" dirty="0">
                <a:solidFill>
                  <a:srgbClr val="FF0000"/>
                </a:solidFill>
                <a:latin typeface="Times New Roman" panose="02020603050405020304" pitchFamily="18" charset="0"/>
                <a:cs typeface="+mj-cs"/>
              </a:rPr>
              <a:t>Girls </a:t>
            </a:r>
            <a:r>
              <a:rPr lang="en-US" sz="2500" dirty="0">
                <a:latin typeface="Times New Roman" panose="02020603050405020304" pitchFamily="18" charset="0"/>
                <a:cs typeface="+mj-cs"/>
              </a:rPr>
              <a:t>were twice as likely to have reflux as </a:t>
            </a:r>
            <a:r>
              <a:rPr lang="en-US" sz="2500" dirty="0" smtClean="0">
                <a:latin typeface="Times New Roman" panose="02020603050405020304" pitchFamily="18" charset="0"/>
                <a:cs typeface="+mj-cs"/>
              </a:rPr>
              <a:t>boys. </a:t>
            </a:r>
            <a:r>
              <a:rPr lang="en-US" sz="2500" dirty="0">
                <a:latin typeface="Times New Roman" panose="02020603050405020304" pitchFamily="18" charset="0"/>
                <a:cs typeface="+mj-cs"/>
              </a:rPr>
              <a:t>However, this ratio is reversed in patients who present with antenatal hydronephrosis with a male predominance </a:t>
            </a:r>
          </a:p>
          <a:p>
            <a:pPr algn="l" rtl="0"/>
            <a:r>
              <a:rPr lang="en-US" sz="2500" dirty="0">
                <a:latin typeface="Times New Roman" panose="02020603050405020304" pitchFamily="18" charset="0"/>
                <a:cs typeface="+mj-cs"/>
              </a:rPr>
              <a:t>Age – Young children and infants (younger than two years of </a:t>
            </a:r>
            <a:r>
              <a:rPr lang="en-US" sz="2500" dirty="0" smtClean="0">
                <a:latin typeface="Times New Roman" panose="02020603050405020304" pitchFamily="18" charset="0"/>
                <a:cs typeface="+mj-cs"/>
              </a:rPr>
              <a:t>age were </a:t>
            </a:r>
            <a:r>
              <a:rPr lang="en-US" sz="2500" dirty="0">
                <a:latin typeface="Times New Roman" panose="02020603050405020304" pitchFamily="18" charset="0"/>
                <a:cs typeface="+mj-cs"/>
              </a:rPr>
              <a:t>more likely to have VUR than older children</a:t>
            </a:r>
            <a:r>
              <a:rPr lang="en-US" sz="2500" dirty="0" smtClean="0">
                <a:latin typeface="Times New Roman" panose="02020603050405020304" pitchFamily="18" charset="0"/>
                <a:cs typeface="+mj-cs"/>
              </a:rPr>
              <a:t>.</a:t>
            </a:r>
            <a:endParaRPr lang="en-US" sz="2500" dirty="0">
              <a:latin typeface="Times New Roman" panose="02020603050405020304" pitchFamily="18" charset="0"/>
              <a:cs typeface="+mj-cs"/>
            </a:endParaRPr>
          </a:p>
          <a:p>
            <a:pPr algn="l" rtl="0"/>
            <a:r>
              <a:rPr lang="en-US" sz="2500" dirty="0">
                <a:latin typeface="Times New Roman" panose="02020603050405020304" pitchFamily="18" charset="0"/>
                <a:cs typeface="+mj-cs"/>
              </a:rPr>
              <a:t>Genetic studies reported prevalence rates of </a:t>
            </a:r>
            <a:r>
              <a:rPr lang="en-US" sz="2500" dirty="0">
                <a:solidFill>
                  <a:srgbClr val="FF0000"/>
                </a:solidFill>
                <a:latin typeface="Times New Roman" panose="02020603050405020304" pitchFamily="18" charset="0"/>
                <a:cs typeface="+mj-cs"/>
              </a:rPr>
              <a:t>27.4 %</a:t>
            </a:r>
            <a:r>
              <a:rPr lang="en-US" sz="2500" dirty="0">
                <a:latin typeface="Times New Roman" panose="02020603050405020304" pitchFamily="18" charset="0"/>
                <a:cs typeface="+mj-cs"/>
              </a:rPr>
              <a:t> for siblings of a patient with VUR, and </a:t>
            </a:r>
            <a:r>
              <a:rPr lang="en-US" sz="2500" dirty="0">
                <a:solidFill>
                  <a:srgbClr val="FF0000"/>
                </a:solidFill>
                <a:latin typeface="Times New Roman" panose="02020603050405020304" pitchFamily="18" charset="0"/>
                <a:cs typeface="+mj-cs"/>
              </a:rPr>
              <a:t>35.7</a:t>
            </a:r>
            <a:r>
              <a:rPr lang="en-US" sz="2500" dirty="0">
                <a:latin typeface="Times New Roman" panose="02020603050405020304" pitchFamily="18" charset="0"/>
                <a:cs typeface="+mj-cs"/>
              </a:rPr>
              <a:t> % for children of an affected parent</a:t>
            </a:r>
          </a:p>
          <a:p>
            <a:pPr algn="l" rtl="0"/>
            <a:endParaRPr lang="ar-JO" sz="2500" dirty="0">
              <a:latin typeface="Times New Roman" panose="02020603050405020304" pitchFamily="18" charset="0"/>
              <a:cs typeface="+mj-cs"/>
            </a:endParaRPr>
          </a:p>
        </p:txBody>
      </p:sp>
      <p:sp>
        <p:nvSpPr>
          <p:cNvPr id="4" name="مربع نص 3"/>
          <p:cNvSpPr txBox="1"/>
          <p:nvPr/>
        </p:nvSpPr>
        <p:spPr>
          <a:xfrm>
            <a:off x="7729538" y="6072188"/>
            <a:ext cx="4071937" cy="369332"/>
          </a:xfrm>
          <a:prstGeom prst="rect">
            <a:avLst/>
          </a:prstGeom>
          <a:noFill/>
          <a:ln>
            <a:solidFill>
              <a:schemeClr val="accent1"/>
            </a:solidFill>
          </a:ln>
        </p:spPr>
        <p:txBody>
          <a:bodyPr wrap="square" rtlCol="1">
            <a:spAutoFit/>
          </a:bodyPr>
          <a:lstStyle/>
          <a:p>
            <a:r>
              <a:rPr lang="en-US" dirty="0" smtClean="0"/>
              <a:t>Both parents have VUR = prevalence 70%</a:t>
            </a:r>
            <a:endParaRPr lang="ar-SA" dirty="0"/>
          </a:p>
        </p:txBody>
      </p:sp>
    </p:spTree>
    <p:extLst>
      <p:ext uri="{BB962C8B-B14F-4D97-AF65-F5344CB8AC3E}">
        <p14:creationId xmlns:p14="http://schemas.microsoft.com/office/powerpoint/2010/main" val="3775885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897" y="267974"/>
            <a:ext cx="10399363" cy="6363146"/>
          </a:xfrm>
          <a:prstGeom prst="rect">
            <a:avLst/>
          </a:prstGeom>
        </p:spPr>
      </p:pic>
      <p:sp>
        <p:nvSpPr>
          <p:cNvPr id="3" name="مربع نص 2"/>
          <p:cNvSpPr txBox="1"/>
          <p:nvPr/>
        </p:nvSpPr>
        <p:spPr>
          <a:xfrm>
            <a:off x="10144125" y="842963"/>
            <a:ext cx="1185135" cy="369332"/>
          </a:xfrm>
          <a:prstGeom prst="rect">
            <a:avLst/>
          </a:prstGeom>
          <a:noFill/>
          <a:ln>
            <a:solidFill>
              <a:schemeClr val="accent1"/>
            </a:solidFill>
          </a:ln>
        </p:spPr>
        <p:txBody>
          <a:bodyPr wrap="square" rtlCol="1">
            <a:spAutoFit/>
          </a:bodyPr>
          <a:lstStyle/>
          <a:p>
            <a:r>
              <a:rPr lang="en-US" dirty="0" smtClean="0"/>
              <a:t>cupping</a:t>
            </a:r>
            <a:endParaRPr lang="ar-SA" dirty="0"/>
          </a:p>
        </p:txBody>
      </p:sp>
    </p:spTree>
    <p:extLst>
      <p:ext uri="{BB962C8B-B14F-4D97-AF65-F5344CB8AC3E}">
        <p14:creationId xmlns:p14="http://schemas.microsoft.com/office/powerpoint/2010/main" val="796777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cs typeface="+mj-cs"/>
            </a:endParaRPr>
          </a:p>
        </p:txBody>
      </p:sp>
      <p:sp>
        <p:nvSpPr>
          <p:cNvPr id="3" name="Slide Number Placeholder 2"/>
          <p:cNvSpPr>
            <a:spLocks noGrp="1"/>
          </p:cNvSpPr>
          <p:nvPr>
            <p:ph type="sldNum" sz="quarter" idx="12"/>
          </p:nvPr>
        </p:nvSpPr>
        <p:spPr/>
        <p:txBody>
          <a:bodyPr>
            <a:normAutofit/>
          </a:bodyPr>
          <a:lstStyle/>
          <a:p>
            <a:fld id="{C2918413-4C49-48AD-9CD7-663CD08A3FA1}" type="slidenum">
              <a:rPr lang="ar-JO" smtClean="0"/>
              <a:pPr/>
              <a:t>36</a:t>
            </a:fld>
            <a:endParaRPr lang="ar-JO"/>
          </a:p>
        </p:txBody>
      </p:sp>
      <p:pic>
        <p:nvPicPr>
          <p:cNvPr id="5" name="Content Placeholder 4" descr="VCUG_grade_II_reflux.jpg"/>
          <p:cNvPicPr>
            <a:picLocks noGrp="1" noChangeAspect="1"/>
          </p:cNvPicPr>
          <p:nvPr>
            <p:ph sz="quarter" idx="1"/>
          </p:nvPr>
        </p:nvPicPr>
        <p:blipFill>
          <a:blip r:embed="rId2" cstate="print"/>
          <a:stretch>
            <a:fillRect/>
          </a:stretch>
        </p:blipFill>
        <p:spPr>
          <a:xfrm>
            <a:off x="4595803" y="861456"/>
            <a:ext cx="4497409" cy="5996545"/>
          </a:xfrm>
        </p:spPr>
      </p:pic>
      <p:sp>
        <p:nvSpPr>
          <p:cNvPr id="4" name="مربع نص 3"/>
          <p:cNvSpPr txBox="1"/>
          <p:nvPr/>
        </p:nvSpPr>
        <p:spPr>
          <a:xfrm>
            <a:off x="1757363" y="2671763"/>
            <a:ext cx="1057275" cy="369332"/>
          </a:xfrm>
          <a:prstGeom prst="rect">
            <a:avLst/>
          </a:prstGeom>
          <a:noFill/>
          <a:ln>
            <a:solidFill>
              <a:schemeClr val="accent1"/>
            </a:solidFill>
          </a:ln>
        </p:spPr>
        <p:txBody>
          <a:bodyPr wrap="square" rtlCol="1">
            <a:spAutoFit/>
          </a:bodyPr>
          <a:lstStyle/>
          <a:p>
            <a:r>
              <a:rPr lang="en-US" dirty="0" smtClean="0"/>
              <a:t>Grade 3</a:t>
            </a:r>
            <a:endParaRPr lang="ar-SA" dirty="0"/>
          </a:p>
        </p:txBody>
      </p:sp>
    </p:spTree>
    <p:extLst>
      <p:ext uri="{BB962C8B-B14F-4D97-AF65-F5344CB8AC3E}">
        <p14:creationId xmlns:p14="http://schemas.microsoft.com/office/powerpoint/2010/main" val="1684928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Presentation</a:t>
            </a:r>
            <a:endParaRPr lang="ar-JO"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C2918413-4C49-48AD-9CD7-663CD08A3FA1}" type="slidenum">
              <a:rPr lang="ar-JO" smtClean="0"/>
              <a:pPr/>
              <a:t>37</a:t>
            </a:fld>
            <a:endParaRPr lang="ar-JO"/>
          </a:p>
        </p:txBody>
      </p:sp>
      <p:sp>
        <p:nvSpPr>
          <p:cNvPr id="3" name="Content Placeholder 2"/>
          <p:cNvSpPr>
            <a:spLocks noGrp="1"/>
          </p:cNvSpPr>
          <p:nvPr>
            <p:ph sz="quarter" idx="1"/>
          </p:nvPr>
        </p:nvSpPr>
        <p:spPr/>
        <p:txBody>
          <a:bodyPr>
            <a:normAutofit/>
          </a:bodyPr>
          <a:lstStyle/>
          <a:p>
            <a:pPr algn="l" rtl="0"/>
            <a:r>
              <a:rPr lang="en-US" sz="2600" dirty="0" smtClean="0">
                <a:latin typeface="Times New Roman" panose="02020603050405020304" pitchFamily="18" charset="0"/>
                <a:cs typeface="Times New Roman" panose="02020603050405020304" pitchFamily="18" charset="0"/>
              </a:rPr>
              <a:t>ANHN ( antenatal hydronephrosis)</a:t>
            </a:r>
            <a:endParaRPr lang="en-US" sz="2600" dirty="0">
              <a:latin typeface="Times New Roman" panose="02020603050405020304" pitchFamily="18" charset="0"/>
              <a:cs typeface="Times New Roman" panose="02020603050405020304" pitchFamily="18" charset="0"/>
            </a:endParaRPr>
          </a:p>
          <a:p>
            <a:pPr algn="l" rtl="0"/>
            <a:endParaRPr lang="de-DE" sz="2600" dirty="0">
              <a:latin typeface="Times New Roman" panose="02020603050405020304" pitchFamily="18" charset="0"/>
              <a:cs typeface="Times New Roman" panose="02020603050405020304" pitchFamily="18" charset="0"/>
            </a:endParaRPr>
          </a:p>
          <a:p>
            <a:pPr algn="l" rtl="0"/>
            <a:endParaRPr lang="en-US" sz="2600" dirty="0">
              <a:latin typeface="Times New Roman" panose="02020603050405020304" pitchFamily="18" charset="0"/>
              <a:cs typeface="Times New Roman" panose="02020603050405020304" pitchFamily="18" charset="0"/>
            </a:endParaRPr>
          </a:p>
          <a:p>
            <a:pPr algn="l" rtl="0"/>
            <a:r>
              <a:rPr lang="en-US" sz="2600" dirty="0">
                <a:latin typeface="Times New Roman" panose="02020603050405020304" pitchFamily="18" charset="0"/>
                <a:cs typeface="Times New Roman" panose="02020603050405020304" pitchFamily="18" charset="0"/>
              </a:rPr>
              <a:t>V</a:t>
            </a:r>
            <a:r>
              <a:rPr lang="en-US" sz="2600" dirty="0" smtClean="0">
                <a:latin typeface="Times New Roman" panose="02020603050405020304" pitchFamily="18" charset="0"/>
                <a:cs typeface="Times New Roman" panose="02020603050405020304" pitchFamily="18" charset="0"/>
              </a:rPr>
              <a:t>UR </a:t>
            </a:r>
            <a:r>
              <a:rPr lang="en-US" sz="2600" dirty="0">
                <a:latin typeface="Times New Roman" panose="02020603050405020304" pitchFamily="18" charset="0"/>
                <a:cs typeface="Times New Roman" panose="02020603050405020304" pitchFamily="18" charset="0"/>
              </a:rPr>
              <a:t>does not cause any specific signs or </a:t>
            </a:r>
            <a:r>
              <a:rPr lang="en-US" sz="2600" dirty="0" smtClean="0">
                <a:latin typeface="Times New Roman" panose="02020603050405020304" pitchFamily="18" charset="0"/>
                <a:cs typeface="Times New Roman" panose="02020603050405020304" pitchFamily="18" charset="0"/>
              </a:rPr>
              <a:t>symptoms ( silent)  </a:t>
            </a:r>
            <a:r>
              <a:rPr lang="en-US" sz="2600" dirty="0">
                <a:latin typeface="Times New Roman" panose="02020603050405020304" pitchFamily="18" charset="0"/>
                <a:cs typeface="Times New Roman" panose="02020603050405020304" pitchFamily="18" charset="0"/>
              </a:rPr>
              <a:t>unless complicated by </a:t>
            </a:r>
            <a:r>
              <a:rPr lang="en-US" sz="2600" dirty="0" smtClean="0">
                <a:latin typeface="Times New Roman" panose="02020603050405020304" pitchFamily="18" charset="0"/>
                <a:cs typeface="Times New Roman" panose="02020603050405020304" pitchFamily="18" charset="0"/>
              </a:rPr>
              <a:t>UTI</a:t>
            </a:r>
          </a:p>
        </p:txBody>
      </p:sp>
    </p:spTree>
    <p:extLst>
      <p:ext uri="{BB962C8B-B14F-4D97-AF65-F5344CB8AC3E}">
        <p14:creationId xmlns:p14="http://schemas.microsoft.com/office/powerpoint/2010/main" val="1206406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err="1" smtClean="0">
                <a:latin typeface="Times New Roman" panose="02020603050405020304" pitchFamily="18" charset="0"/>
                <a:cs typeface="Times New Roman" panose="02020603050405020304" pitchFamily="18" charset="0"/>
              </a:rPr>
              <a:t>Theraputic</a:t>
            </a:r>
            <a:r>
              <a:rPr lang="en-US" sz="3000" dirty="0" smtClean="0">
                <a:latin typeface="Times New Roman" panose="02020603050405020304" pitchFamily="18" charset="0"/>
                <a:cs typeface="Times New Roman" panose="02020603050405020304" pitchFamily="18" charset="0"/>
              </a:rPr>
              <a:t> intervention</a:t>
            </a:r>
            <a:br>
              <a:rPr lang="en-US" sz="3000" dirty="0" smtClean="0">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Management of vesicoureteral reflux (VUR) is principally based upon the following: </a:t>
            </a:r>
            <a:endParaRPr lang="ar-JO" sz="3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C2918413-4C49-48AD-9CD7-663CD08A3FA1}" type="slidenum">
              <a:rPr lang="ar-JO" smtClean="0"/>
              <a:pPr/>
              <a:t>38</a:t>
            </a:fld>
            <a:endParaRPr lang="ar-JO"/>
          </a:p>
        </p:txBody>
      </p:sp>
      <p:sp>
        <p:nvSpPr>
          <p:cNvPr id="3" name="Content Placeholder 2"/>
          <p:cNvSpPr>
            <a:spLocks noGrp="1"/>
          </p:cNvSpPr>
          <p:nvPr>
            <p:ph sz="quarter" idx="1"/>
          </p:nvPr>
        </p:nvSpPr>
        <p:spPr/>
        <p:txBody>
          <a:bodyPr>
            <a:normAutofit/>
          </a:bodyPr>
          <a:lstStyle/>
          <a:p>
            <a:r>
              <a:rPr lang="en-US" dirty="0" smtClean="0">
                <a:cs typeface="+mj-cs"/>
              </a:rPr>
              <a:t>Identification </a:t>
            </a:r>
            <a:r>
              <a:rPr lang="en-US" dirty="0">
                <a:cs typeface="+mj-cs"/>
              </a:rPr>
              <a:t>of children with VUR </a:t>
            </a:r>
          </a:p>
          <a:p>
            <a:pPr algn="l" rtl="0"/>
            <a:r>
              <a:rPr lang="en-US" dirty="0">
                <a:cs typeface="+mj-cs"/>
              </a:rPr>
              <a:t>Prevention of </a:t>
            </a:r>
            <a:r>
              <a:rPr lang="en-US" dirty="0" err="1">
                <a:cs typeface="+mj-cs"/>
              </a:rPr>
              <a:t>pyelonephritis</a:t>
            </a:r>
            <a:endParaRPr lang="en-US" dirty="0">
              <a:cs typeface="+mj-cs"/>
            </a:endParaRPr>
          </a:p>
          <a:p>
            <a:pPr algn="l" rtl="0"/>
            <a:r>
              <a:rPr lang="en-US" dirty="0">
                <a:cs typeface="+mj-cs"/>
              </a:rPr>
              <a:t>Prevention of further renal damage resulting from infection and inflammation</a:t>
            </a:r>
          </a:p>
          <a:p>
            <a:pPr algn="l" rtl="0"/>
            <a:r>
              <a:rPr lang="en-US" dirty="0">
                <a:cs typeface="+mj-cs"/>
              </a:rPr>
              <a:t>Minimization of morbidity </a:t>
            </a:r>
            <a:r>
              <a:rPr lang="en-US" dirty="0" smtClean="0">
                <a:cs typeface="+mj-cs"/>
              </a:rPr>
              <a:t>by </a:t>
            </a:r>
            <a:r>
              <a:rPr lang="en-US" dirty="0">
                <a:cs typeface="+mj-cs"/>
              </a:rPr>
              <a:t>treatment and follow-up</a:t>
            </a:r>
          </a:p>
          <a:p>
            <a:pPr algn="l" rtl="0"/>
            <a:r>
              <a:rPr lang="en-US" dirty="0">
                <a:cs typeface="+mj-cs"/>
              </a:rPr>
              <a:t>Identifying and managing children with bladder and bowel </a:t>
            </a:r>
            <a:r>
              <a:rPr lang="en-US" dirty="0" smtClean="0">
                <a:cs typeface="+mj-cs"/>
              </a:rPr>
              <a:t>dysfunction – as constipation is a very important risk factor for all urinary pathologies</a:t>
            </a:r>
            <a:endParaRPr lang="en-US" dirty="0">
              <a:cs typeface="+mj-cs"/>
            </a:endParaRPr>
          </a:p>
        </p:txBody>
      </p:sp>
      <p:sp>
        <p:nvSpPr>
          <p:cNvPr id="5" name="مربع نص 4"/>
          <p:cNvSpPr txBox="1"/>
          <p:nvPr/>
        </p:nvSpPr>
        <p:spPr>
          <a:xfrm>
            <a:off x="9544050" y="1419908"/>
            <a:ext cx="2590800" cy="646331"/>
          </a:xfrm>
          <a:prstGeom prst="rect">
            <a:avLst/>
          </a:prstGeom>
          <a:noFill/>
          <a:ln>
            <a:solidFill>
              <a:schemeClr val="accent1"/>
            </a:solidFill>
          </a:ln>
        </p:spPr>
        <p:txBody>
          <a:bodyPr wrap="square" rtlCol="1">
            <a:spAutoFit/>
          </a:bodyPr>
          <a:lstStyle/>
          <a:p>
            <a:pPr algn="r"/>
            <a:r>
              <a:rPr lang="ar-SA" dirty="0" smtClean="0"/>
              <a:t>خلال اول سنة من عمر الطفل ما </a:t>
            </a:r>
            <a:r>
              <a:rPr lang="ar-SA" dirty="0" err="1" smtClean="0"/>
              <a:t>بنعمل</a:t>
            </a:r>
            <a:r>
              <a:rPr lang="ar-SA" dirty="0" smtClean="0"/>
              <a:t> عملية </a:t>
            </a:r>
            <a:r>
              <a:rPr lang="ar-SA" dirty="0" err="1" smtClean="0"/>
              <a:t>لانه</a:t>
            </a:r>
            <a:r>
              <a:rPr lang="ar-SA" dirty="0" smtClean="0"/>
              <a:t> </a:t>
            </a:r>
            <a:r>
              <a:rPr lang="ar-SA" dirty="0" err="1" smtClean="0"/>
              <a:t>بتروح</a:t>
            </a:r>
            <a:r>
              <a:rPr lang="ar-SA" dirty="0" smtClean="0"/>
              <a:t> لحالها</a:t>
            </a:r>
            <a:endParaRPr lang="ar-SA" dirty="0"/>
          </a:p>
        </p:txBody>
      </p:sp>
      <p:sp>
        <p:nvSpPr>
          <p:cNvPr id="6" name="مربع نص 5"/>
          <p:cNvSpPr txBox="1"/>
          <p:nvPr/>
        </p:nvSpPr>
        <p:spPr>
          <a:xfrm>
            <a:off x="5457825" y="2343150"/>
            <a:ext cx="2457450" cy="369332"/>
          </a:xfrm>
          <a:prstGeom prst="rect">
            <a:avLst/>
          </a:prstGeom>
          <a:noFill/>
          <a:ln>
            <a:solidFill>
              <a:schemeClr val="accent1"/>
            </a:solidFill>
          </a:ln>
        </p:spPr>
        <p:txBody>
          <a:bodyPr wrap="square" rtlCol="1">
            <a:spAutoFit/>
          </a:bodyPr>
          <a:lstStyle/>
          <a:p>
            <a:r>
              <a:rPr lang="en-US" dirty="0" smtClean="0"/>
              <a:t>To prevent scaring (CKD)</a:t>
            </a:r>
            <a:endParaRPr lang="ar-SA" dirty="0"/>
          </a:p>
        </p:txBody>
      </p:sp>
    </p:spTree>
    <p:extLst>
      <p:ext uri="{BB962C8B-B14F-4D97-AF65-F5344CB8AC3E}">
        <p14:creationId xmlns:p14="http://schemas.microsoft.com/office/powerpoint/2010/main" val="2519419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Therapeutic intervention</a:t>
            </a:r>
            <a:r>
              <a:rPr lang="en-US" dirty="0" smtClean="0">
                <a:latin typeface="Times New Roman" panose="02020603050405020304" pitchFamily="18" charset="0"/>
                <a:cs typeface="Times New Roman" panose="02020603050405020304" pitchFamily="18" charset="0"/>
              </a:rPr>
              <a:t> </a:t>
            </a:r>
            <a:endParaRPr lang="ar-JO"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C2918413-4C49-48AD-9CD7-663CD08A3FA1}" type="slidenum">
              <a:rPr lang="ar-JO" smtClean="0"/>
              <a:pPr/>
              <a:t>39</a:t>
            </a:fld>
            <a:endParaRPr lang="ar-JO"/>
          </a:p>
        </p:txBody>
      </p:sp>
      <p:sp>
        <p:nvSpPr>
          <p:cNvPr id="3" name="Content Placeholder 2"/>
          <p:cNvSpPr>
            <a:spLocks noGrp="1"/>
          </p:cNvSpPr>
          <p:nvPr>
            <p:ph sz="quarter" idx="1"/>
          </p:nvPr>
        </p:nvSpPr>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medical </a:t>
            </a:r>
            <a:r>
              <a:rPr lang="en-US" dirty="0">
                <a:latin typeface="Times New Roman" panose="02020603050405020304" pitchFamily="18" charset="0"/>
                <a:cs typeface="Times New Roman" panose="02020603050405020304" pitchFamily="18" charset="0"/>
              </a:rPr>
              <a:t>therapy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antibiotic prophylaxis</a:t>
            </a:r>
            <a:r>
              <a:rPr lang="en-US" dirty="0" smtClean="0">
                <a:latin typeface="Times New Roman" panose="02020603050405020304" pitchFamily="18" charset="0"/>
                <a:cs typeface="Times New Roman" panose="02020603050405020304" pitchFamily="18" charset="0"/>
              </a:rPr>
              <a:t>)</a:t>
            </a:r>
          </a:p>
          <a:p>
            <a:pPr algn="l" rtl="0"/>
            <a:r>
              <a:rPr lang="en-US" dirty="0" smtClean="0">
                <a:latin typeface="Times New Roman" panose="02020603050405020304" pitchFamily="18" charset="0"/>
                <a:cs typeface="Times New Roman" panose="02020603050405020304" pitchFamily="18" charset="0"/>
              </a:rPr>
              <a:t>Treating comorbid </a:t>
            </a:r>
            <a:r>
              <a:rPr lang="en-US" dirty="0">
                <a:latin typeface="Times New Roman" panose="02020603050405020304" pitchFamily="18" charset="0"/>
                <a:cs typeface="Times New Roman" panose="02020603050405020304" pitchFamily="18" charset="0"/>
              </a:rPr>
              <a:t>conditions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eg</a:t>
            </a:r>
            <a:r>
              <a:rPr lang="en-US" dirty="0" smtClean="0">
                <a:latin typeface="Times New Roman" panose="02020603050405020304" pitchFamily="18" charset="0"/>
                <a:cs typeface="Times New Roman" panose="02020603050405020304" pitchFamily="18" charset="0"/>
              </a:rPr>
              <a:t>. voiding dysfunction)</a:t>
            </a:r>
            <a:endParaRPr lang="en-US" dirty="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surgical correction</a:t>
            </a:r>
          </a:p>
          <a:p>
            <a:pPr algn="l" rtl="0"/>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Clinical </a:t>
            </a:r>
            <a:r>
              <a:rPr lang="en-US" dirty="0">
                <a:latin typeface="Times New Roman" panose="02020603050405020304" pitchFamily="18" charset="0"/>
                <a:cs typeface="Times New Roman" panose="02020603050405020304" pitchFamily="18" charset="0"/>
              </a:rPr>
              <a:t>trials </a:t>
            </a:r>
            <a:r>
              <a:rPr lang="en-US" dirty="0" smtClean="0">
                <a:latin typeface="Times New Roman" panose="02020603050405020304" pitchFamily="18" charset="0"/>
                <a:cs typeface="Times New Roman" panose="02020603050405020304" pitchFamily="18" charset="0"/>
              </a:rPr>
              <a:t>demonstrate </a:t>
            </a:r>
            <a:r>
              <a:rPr lang="en-US" dirty="0">
                <a:latin typeface="Times New Roman" panose="02020603050405020304" pitchFamily="18" charset="0"/>
                <a:cs typeface="Times New Roman" panose="02020603050405020304" pitchFamily="18" charset="0"/>
              </a:rPr>
              <a:t>a decrease in the incidence of pyelonephritis with surgical intervention, but no significant difference in the risk of developing subsequent new renal scars, hypertension, or chronic kidney </a:t>
            </a:r>
            <a:r>
              <a:rPr lang="en-US" dirty="0" smtClean="0">
                <a:latin typeface="Times New Roman" panose="02020603050405020304" pitchFamily="18" charset="0"/>
                <a:cs typeface="Times New Roman" panose="02020603050405020304" pitchFamily="18" charset="0"/>
              </a:rPr>
              <a:t>disease</a:t>
            </a:r>
            <a:endParaRPr lang="en-US" dirty="0">
              <a:latin typeface="Times New Roman" panose="02020603050405020304" pitchFamily="18" charset="0"/>
              <a:cs typeface="Times New Roman" panose="02020603050405020304" pitchFamily="18" charset="0"/>
            </a:endParaRPr>
          </a:p>
        </p:txBody>
      </p:sp>
      <p:sp>
        <p:nvSpPr>
          <p:cNvPr id="5" name="مربع نص 4"/>
          <p:cNvSpPr txBox="1"/>
          <p:nvPr/>
        </p:nvSpPr>
        <p:spPr>
          <a:xfrm>
            <a:off x="3986212" y="3315772"/>
            <a:ext cx="1543050" cy="369332"/>
          </a:xfrm>
          <a:prstGeom prst="rect">
            <a:avLst/>
          </a:prstGeom>
          <a:noFill/>
          <a:ln>
            <a:solidFill>
              <a:schemeClr val="accent1"/>
            </a:solidFill>
          </a:ln>
        </p:spPr>
        <p:txBody>
          <a:bodyPr wrap="square" rtlCol="1">
            <a:spAutoFit/>
          </a:bodyPr>
          <a:lstStyle/>
          <a:p>
            <a:r>
              <a:rPr lang="en-US" dirty="0" err="1">
                <a:latin typeface="Times New Roman" panose="02020603050405020304" pitchFamily="18" charset="0"/>
                <a:cs typeface="Times New Roman" panose="02020603050405020304" pitchFamily="18" charset="0"/>
              </a:rPr>
              <a:t>reimplantation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1819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Rot="1" noChangeArrowheads="1"/>
          </p:cNvSpPr>
          <p:nvPr>
            <p:ph type="title"/>
          </p:nvPr>
        </p:nvSpPr>
        <p:spPr/>
        <p:txBody>
          <a:bodyPr/>
          <a:lstStyle/>
          <a:p>
            <a:r>
              <a:rPr lang="en-AU" dirty="0">
                <a:latin typeface="Times New Roman" panose="02020603050405020304" pitchFamily="18" charset="0"/>
                <a:cs typeface="Times New Roman" panose="02020603050405020304" pitchFamily="18" charset="0"/>
              </a:rPr>
              <a:t>Urinary Tract Infections</a:t>
            </a:r>
          </a:p>
        </p:txBody>
      </p:sp>
      <p:sp>
        <p:nvSpPr>
          <p:cNvPr id="2055" name="Rectangle 7"/>
          <p:cNvSpPr>
            <a:spLocks noGrp="1" noChangeArrowheads="1"/>
          </p:cNvSpPr>
          <p:nvPr>
            <p:ph idx="1"/>
          </p:nvPr>
        </p:nvSpPr>
        <p:spPr/>
        <p:txBody>
          <a:bodyPr>
            <a:normAutofit lnSpcReduction="10000"/>
          </a:bodyPr>
          <a:lstStyle/>
          <a:p>
            <a:r>
              <a:rPr lang="en-AU" dirty="0">
                <a:latin typeface="Times New Roman" panose="02020603050405020304" pitchFamily="18" charset="0"/>
                <a:cs typeface="Times New Roman" panose="02020603050405020304" pitchFamily="18" charset="0"/>
              </a:rPr>
              <a:t>8% girls</a:t>
            </a:r>
            <a:r>
              <a:rPr lang="en-AU" dirty="0" smtClean="0">
                <a:latin typeface="Times New Roman" panose="02020603050405020304" pitchFamily="18" charset="0"/>
                <a:cs typeface="Times New Roman" panose="02020603050405020304" pitchFamily="18" charset="0"/>
              </a:rPr>
              <a:t>, 2</a:t>
            </a:r>
            <a:r>
              <a:rPr lang="en-AU" dirty="0">
                <a:latin typeface="Times New Roman" panose="02020603050405020304" pitchFamily="18" charset="0"/>
                <a:cs typeface="Times New Roman" panose="02020603050405020304" pitchFamily="18" charset="0"/>
              </a:rPr>
              <a:t>% boys had UTI by age of  </a:t>
            </a:r>
            <a:r>
              <a:rPr lang="en-AU"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5</a:t>
            </a:r>
            <a:r>
              <a:rPr lang="en-AU" dirty="0">
                <a:latin typeface="Times New Roman" panose="02020603050405020304" pitchFamily="18" charset="0"/>
                <a:cs typeface="Times New Roman" panose="02020603050405020304" pitchFamily="18" charset="0"/>
              </a:rPr>
              <a:t>% of febrile infants had </a:t>
            </a:r>
            <a:r>
              <a:rPr lang="en-AU" dirty="0" smtClean="0">
                <a:latin typeface="Times New Roman" panose="02020603050405020304" pitchFamily="18" charset="0"/>
                <a:cs typeface="Times New Roman" panose="02020603050405020304" pitchFamily="18" charset="0"/>
              </a:rPr>
              <a:t>UTI</a:t>
            </a:r>
          </a:p>
          <a:p>
            <a:r>
              <a:rPr lang="en-AU" dirty="0" smtClean="0">
                <a:latin typeface="Times New Roman" panose="02020603050405020304" pitchFamily="18" charset="0"/>
                <a:cs typeface="Times New Roman" panose="02020603050405020304" pitchFamily="18" charset="0"/>
              </a:rPr>
              <a:t>Overall </a:t>
            </a:r>
            <a:r>
              <a:rPr lang="en-AU" dirty="0">
                <a:latin typeface="Times New Roman" panose="02020603050405020304" pitchFamily="18" charset="0"/>
                <a:cs typeface="Times New Roman" panose="02020603050405020304" pitchFamily="18" charset="0"/>
              </a:rPr>
              <a:t>prevalence in infants with UTI was 7</a:t>
            </a:r>
            <a:r>
              <a:rPr lang="en-AU"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Prevalence </a:t>
            </a:r>
            <a:r>
              <a:rPr lang="en-US" dirty="0">
                <a:latin typeface="Times New Roman" panose="02020603050405020304" pitchFamily="18" charset="0"/>
                <a:cs typeface="Times New Roman" panose="02020603050405020304" pitchFamily="18" charset="0"/>
              </a:rPr>
              <a:t>of UTI is decreasing with </a:t>
            </a:r>
            <a:r>
              <a:rPr lang="en-US" dirty="0" smtClean="0">
                <a:latin typeface="Times New Roman" panose="02020603050405020304" pitchFamily="18" charset="0"/>
                <a:cs typeface="Times New Roman" panose="02020603050405020304" pitchFamily="18" charset="0"/>
              </a:rPr>
              <a:t>age</a:t>
            </a:r>
          </a:p>
          <a:p>
            <a:r>
              <a:rPr lang="en-AU" dirty="0" smtClean="0">
                <a:latin typeface="Times New Roman" panose="02020603050405020304" pitchFamily="18" charset="0"/>
                <a:cs typeface="Times New Roman" panose="02020603050405020304" pitchFamily="18" charset="0"/>
              </a:rPr>
              <a:t>Among </a:t>
            </a:r>
            <a:r>
              <a:rPr lang="en-AU" dirty="0">
                <a:latin typeface="Times New Roman" panose="02020603050405020304" pitchFamily="18" charset="0"/>
                <a:cs typeface="Times New Roman" panose="02020603050405020304" pitchFamily="18" charset="0"/>
              </a:rPr>
              <a:t>febrile male infants less than 3 months of age </a:t>
            </a:r>
            <a:r>
              <a:rPr lang="en-AU" dirty="0" smtClean="0">
                <a:latin typeface="Times New Roman" panose="02020603050405020304" pitchFamily="18" charset="0"/>
                <a:cs typeface="Times New Roman" panose="02020603050405020304" pitchFamily="18" charset="0"/>
              </a:rPr>
              <a:t>, 2.4</a:t>
            </a:r>
            <a:r>
              <a:rPr lang="en-AU" dirty="0">
                <a:latin typeface="Times New Roman" panose="02020603050405020304" pitchFamily="18" charset="0"/>
                <a:cs typeface="Times New Roman" panose="02020603050405020304" pitchFamily="18" charset="0"/>
              </a:rPr>
              <a:t>% of circumcised males and 20.1% of </a:t>
            </a:r>
            <a:r>
              <a:rPr lang="en-AU" dirty="0" smtClean="0">
                <a:latin typeface="Times New Roman" panose="02020603050405020304" pitchFamily="18" charset="0"/>
                <a:cs typeface="Times New Roman" panose="02020603050405020304" pitchFamily="18" charset="0"/>
              </a:rPr>
              <a:t>uncircumcised </a:t>
            </a:r>
            <a:r>
              <a:rPr lang="en-AU" dirty="0">
                <a:latin typeface="Times New Roman" panose="02020603050405020304" pitchFamily="18" charset="0"/>
                <a:cs typeface="Times New Roman" panose="02020603050405020304" pitchFamily="18" charset="0"/>
              </a:rPr>
              <a:t>males had a </a:t>
            </a:r>
            <a:r>
              <a:rPr lang="en-AU" dirty="0" smtClean="0">
                <a:latin typeface="Times New Roman" panose="02020603050405020304" pitchFamily="18" charset="0"/>
                <a:cs typeface="Times New Roman" panose="02020603050405020304" pitchFamily="18" charset="0"/>
              </a:rPr>
              <a:t>UTI</a:t>
            </a:r>
            <a:endParaRPr lang="en-AU" dirty="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Highest </a:t>
            </a:r>
            <a:r>
              <a:rPr lang="en-AU" dirty="0">
                <a:latin typeface="Times New Roman" panose="02020603050405020304" pitchFamily="18" charset="0"/>
                <a:cs typeface="Times New Roman" panose="02020603050405020304" pitchFamily="18" charset="0"/>
              </a:rPr>
              <a:t>incidence during first </a:t>
            </a:r>
            <a:r>
              <a:rPr lang="en-AU" dirty="0" smtClean="0">
                <a:latin typeface="Times New Roman" panose="02020603050405020304" pitchFamily="18" charset="0"/>
                <a:cs typeface="Times New Roman" panose="02020603050405020304" pitchFamily="18" charset="0"/>
              </a:rPr>
              <a:t>year</a:t>
            </a:r>
          </a:p>
          <a:p>
            <a:r>
              <a:rPr lang="ar-JO" dirty="0" smtClean="0">
                <a:cs typeface="+mj-cs"/>
              </a:rPr>
              <a:t>  </a:t>
            </a:r>
            <a:r>
              <a:rPr lang="en-AU" dirty="0">
                <a:latin typeface="Times New Roman" panose="02020603050405020304" pitchFamily="18" charset="0"/>
                <a:cs typeface="Times New Roman" panose="02020603050405020304" pitchFamily="18" charset="0"/>
              </a:rPr>
              <a:t>M </a:t>
            </a:r>
            <a:r>
              <a:rPr lang="en-US" dirty="0">
                <a:latin typeface="Times New Roman" panose="02020603050405020304" pitchFamily="18" charset="0"/>
                <a:cs typeface="Times New Roman" panose="02020603050405020304" pitchFamily="18" charset="0"/>
              </a:rPr>
              <a:t>&gt;F as neonate</a:t>
            </a:r>
            <a:r>
              <a:rPr lang="en-US" dirty="0" smtClean="0">
                <a:latin typeface="Times New Roman" panose="02020603050405020304" pitchFamily="18" charset="0"/>
                <a:cs typeface="Times New Roman" panose="02020603050405020304" pitchFamily="18" charset="0"/>
              </a:rPr>
              <a:t>, more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uncircumcised</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Recurrence </a:t>
            </a:r>
            <a:r>
              <a:rPr lang="en-US" dirty="0">
                <a:latin typeface="Times New Roman" panose="02020603050405020304" pitchFamily="18" charset="0"/>
                <a:cs typeface="Times New Roman" panose="02020603050405020304" pitchFamily="18" charset="0"/>
              </a:rPr>
              <a:t>rate 12- 30% in first 6-12 m after UTI</a:t>
            </a:r>
            <a:endParaRPr lang="ar-JO" dirty="0">
              <a:latin typeface="Times New Roman" panose="02020603050405020304" pitchFamily="18" charset="0"/>
              <a:cs typeface="Times New Roman" panose="02020603050405020304" pitchFamily="18" charset="0"/>
            </a:endParaRPr>
          </a:p>
          <a:p>
            <a:pPr algn="l">
              <a:lnSpc>
                <a:spcPct val="90000"/>
              </a:lnSpc>
              <a:buFont typeface="Wingdings" pitchFamily="2" charset="2"/>
              <a:buNone/>
            </a:pPr>
            <a:endParaRPr lang="en-US" dirty="0">
              <a:cs typeface="+mj-cs"/>
            </a:endParaRPr>
          </a:p>
        </p:txBody>
      </p:sp>
      <p:sp>
        <p:nvSpPr>
          <p:cNvPr id="2" name="مربع نص 1"/>
          <p:cNvSpPr txBox="1"/>
          <p:nvPr/>
        </p:nvSpPr>
        <p:spPr>
          <a:xfrm>
            <a:off x="6872289" y="485775"/>
            <a:ext cx="5200650" cy="646331"/>
          </a:xfrm>
          <a:prstGeom prst="rect">
            <a:avLst/>
          </a:prstGeom>
          <a:noFill/>
          <a:ln>
            <a:solidFill>
              <a:schemeClr val="accent1"/>
            </a:solidFill>
          </a:ln>
        </p:spPr>
        <p:txBody>
          <a:bodyPr wrap="square" rtlCol="1">
            <a:spAutoFit/>
          </a:bodyPr>
          <a:lstStyle/>
          <a:p>
            <a:r>
              <a:rPr lang="en-US" dirty="0" smtClean="0"/>
              <a:t>Below one year , UTI more common in male baby </a:t>
            </a:r>
          </a:p>
          <a:p>
            <a:r>
              <a:rPr lang="en-US" dirty="0" smtClean="0"/>
              <a:t>After one year , UTI </a:t>
            </a:r>
            <a:r>
              <a:rPr lang="en-US" dirty="0"/>
              <a:t>more common in </a:t>
            </a:r>
            <a:r>
              <a:rPr lang="en-US" dirty="0" smtClean="0"/>
              <a:t>female </a:t>
            </a:r>
            <a:r>
              <a:rPr lang="en-US" dirty="0"/>
              <a:t>baby </a:t>
            </a:r>
          </a:p>
        </p:txBody>
      </p:sp>
      <p:sp>
        <p:nvSpPr>
          <p:cNvPr id="3" name="مربع نص 2"/>
          <p:cNvSpPr txBox="1"/>
          <p:nvPr/>
        </p:nvSpPr>
        <p:spPr>
          <a:xfrm>
            <a:off x="1128713" y="5974319"/>
            <a:ext cx="3771900" cy="369332"/>
          </a:xfrm>
          <a:prstGeom prst="rect">
            <a:avLst/>
          </a:prstGeom>
          <a:noFill/>
          <a:ln>
            <a:solidFill>
              <a:schemeClr val="accent1"/>
            </a:solidFill>
          </a:ln>
        </p:spPr>
        <p:txBody>
          <a:bodyPr wrap="square" rtlCol="1">
            <a:spAutoFit/>
          </a:bodyPr>
          <a:lstStyle/>
          <a:p>
            <a:r>
              <a:rPr lang="en-US" dirty="0" smtClean="0"/>
              <a:t>Previous UTI is a risk factor for UTI </a:t>
            </a:r>
            <a:endParaRPr lang="ar-SA" dirty="0"/>
          </a:p>
        </p:txBody>
      </p:sp>
    </p:spTree>
    <p:extLst>
      <p:ext uri="{BB962C8B-B14F-4D97-AF65-F5344CB8AC3E}">
        <p14:creationId xmlns:p14="http://schemas.microsoft.com/office/powerpoint/2010/main" val="297874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Therapeutic intervention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None/>
            </a:pPr>
            <a:r>
              <a:rPr lang="en-US" dirty="0">
                <a:latin typeface="Times New Roman" panose="02020603050405020304" pitchFamily="18" charset="0"/>
                <a:cs typeface="Times New Roman" panose="02020603050405020304" pitchFamily="18" charset="0"/>
              </a:rPr>
              <a:t>When there is no ureteral dilation, there is an 85% chance of spontaneous resolution as the child grows. In the meantime, the urinary tract must be kept free of infection, and this is done by:</a:t>
            </a:r>
          </a:p>
          <a:p>
            <a:r>
              <a:rPr lang="en-US" dirty="0">
                <a:latin typeface="Times New Roman" panose="02020603050405020304" pitchFamily="18" charset="0"/>
                <a:cs typeface="Times New Roman" panose="02020603050405020304" pitchFamily="18" charset="0"/>
              </a:rPr>
              <a:t>Regular voiding</a:t>
            </a:r>
          </a:p>
          <a:p>
            <a:r>
              <a:rPr lang="en-US" dirty="0">
                <a:latin typeface="Times New Roman" panose="02020603050405020304" pitchFamily="18" charset="0"/>
                <a:cs typeface="Times New Roman" panose="02020603050405020304" pitchFamily="18" charset="0"/>
              </a:rPr>
              <a:t>High fluid intake</a:t>
            </a:r>
          </a:p>
          <a:p>
            <a:r>
              <a:rPr lang="en-US" dirty="0">
                <a:latin typeface="Times New Roman" panose="02020603050405020304" pitchFamily="18" charset="0"/>
                <a:cs typeface="Times New Roman" panose="02020603050405020304" pitchFamily="18" charset="0"/>
              </a:rPr>
              <a:t>Avoiding constipation</a:t>
            </a:r>
          </a:p>
          <a:p>
            <a:r>
              <a:rPr lang="en-US" dirty="0">
                <a:latin typeface="Times New Roman" panose="02020603050405020304" pitchFamily="18" charset="0"/>
                <a:cs typeface="Times New Roman" panose="02020603050405020304" pitchFamily="18" charset="0"/>
              </a:rPr>
              <a:t>Maintaining perineal hygiene</a:t>
            </a:r>
          </a:p>
          <a:p>
            <a:r>
              <a:rPr lang="en-US" dirty="0">
                <a:latin typeface="Times New Roman" panose="02020603050405020304" pitchFamily="18" charset="0"/>
                <a:cs typeface="Times New Roman" panose="02020603050405020304" pitchFamily="18" charset="0"/>
              </a:rPr>
              <a:t>Prophylactic antibiotics (</a:t>
            </a:r>
            <a:r>
              <a:rPr lang="en-GB" dirty="0">
                <a:latin typeface="Times New Roman" panose="02020603050405020304" pitchFamily="18" charset="0"/>
                <a:cs typeface="Times New Roman" panose="02020603050405020304" pitchFamily="18" charset="0"/>
              </a:rPr>
              <a:t>Trimethoprim-sulfamethoxazole)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Regular follow up, with charting of growth and </a:t>
            </a:r>
            <a:r>
              <a:rPr lang="en-US" dirty="0" smtClean="0">
                <a:latin typeface="Times New Roman" panose="02020603050405020304" pitchFamily="18" charset="0"/>
                <a:cs typeface="Times New Roman" panose="02020603050405020304" pitchFamily="18" charset="0"/>
              </a:rPr>
              <a:t>development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021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Spontaneous Resolution after the age of 1 year </a:t>
            </a:r>
            <a:endParaRPr lang="ar-J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Grade 1 and 2: 80% resolution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Grade 3: 70% if young and unilater,20% if older and bilateral</a:t>
            </a:r>
            <a:endParaRPr lang="ar-JO"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Grade 4:60% </a:t>
            </a:r>
            <a:r>
              <a:rPr lang="en-US" dirty="0" err="1">
                <a:latin typeface="Times New Roman" panose="02020603050405020304" pitchFamily="18" charset="0"/>
                <a:cs typeface="Times New Roman" panose="02020603050405020304" pitchFamily="18" charset="0"/>
              </a:rPr>
              <a:t>unilateral,less</a:t>
            </a:r>
            <a:r>
              <a:rPr lang="en-US" dirty="0">
                <a:latin typeface="Times New Roman" panose="02020603050405020304" pitchFamily="18" charset="0"/>
                <a:cs typeface="Times New Roman" panose="02020603050405020304" pitchFamily="18" charset="0"/>
              </a:rPr>
              <a:t> than 10% bilateral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Grade 5:low resolution except in males in first </a:t>
            </a:r>
            <a:r>
              <a:rPr lang="en-US" dirty="0" smtClean="0">
                <a:latin typeface="Times New Roman" panose="02020603050405020304" pitchFamily="18" charset="0"/>
                <a:cs typeface="Times New Roman" panose="02020603050405020304" pitchFamily="18" charset="0"/>
              </a:rPr>
              <a:t>year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Spontaneous resolution of primary VUR can occur with growth. As the bladder grows, the </a:t>
            </a:r>
            <a:r>
              <a:rPr lang="en-US" dirty="0" err="1">
                <a:latin typeface="Times New Roman" panose="02020603050405020304" pitchFamily="18" charset="0"/>
                <a:cs typeface="Times New Roman" panose="02020603050405020304" pitchFamily="18" charset="0"/>
              </a:rPr>
              <a:t>intravesical</a:t>
            </a:r>
            <a:r>
              <a:rPr lang="en-US" dirty="0">
                <a:latin typeface="Times New Roman" panose="02020603050405020304" pitchFamily="18" charset="0"/>
                <a:cs typeface="Times New Roman" panose="02020603050405020304" pitchFamily="18" charset="0"/>
              </a:rPr>
              <a:t> ureter increases in length, improving the function of the anti-reflux mechanism. This is especially true in infants</a:t>
            </a:r>
          </a:p>
          <a:p>
            <a:pPr marL="0" indent="0">
              <a:buNone/>
            </a:pPr>
            <a:endParaRPr lang="ar-JO"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457825" y="1843088"/>
            <a:ext cx="1343025" cy="369332"/>
          </a:xfrm>
          <a:prstGeom prst="rect">
            <a:avLst/>
          </a:prstGeom>
          <a:noFill/>
          <a:ln>
            <a:solidFill>
              <a:schemeClr val="accent1"/>
            </a:solidFill>
          </a:ln>
        </p:spPr>
        <p:txBody>
          <a:bodyPr wrap="square" rtlCol="1">
            <a:spAutoFit/>
          </a:bodyPr>
          <a:lstStyle/>
          <a:p>
            <a:r>
              <a:rPr lang="en-US" dirty="0" smtClean="0"/>
              <a:t>On one side</a:t>
            </a:r>
            <a:endParaRPr lang="ar-SA" dirty="0"/>
          </a:p>
        </p:txBody>
      </p:sp>
    </p:spTree>
    <p:extLst>
      <p:ext uri="{BB962C8B-B14F-4D97-AF65-F5344CB8AC3E}">
        <p14:creationId xmlns:p14="http://schemas.microsoft.com/office/powerpoint/2010/main" val="1470376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latin typeface="Times New Roman" panose="02020603050405020304" pitchFamily="18" charset="0"/>
                <a:cs typeface="Times New Roman" panose="02020603050405020304" pitchFamily="18" charset="0"/>
              </a:rPr>
              <a:t>Correction of VUR</a:t>
            </a:r>
            <a:endParaRPr lang="ar-JO"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C2918413-4C49-48AD-9CD7-663CD08A3FA1}" type="slidenum">
              <a:rPr lang="ar-JO" smtClean="0"/>
              <a:pPr/>
              <a:t>42</a:t>
            </a:fld>
            <a:endParaRPr lang="ar-JO"/>
          </a:p>
        </p:txBody>
      </p:sp>
      <p:sp>
        <p:nvSpPr>
          <p:cNvPr id="3" name="Content Placeholder 2"/>
          <p:cNvSpPr>
            <a:spLocks noGrp="1"/>
          </p:cNvSpPr>
          <p:nvPr>
            <p:ph sz="quarter" idx="1"/>
          </p:nvPr>
        </p:nvSpPr>
        <p:spPr/>
        <p:txBody>
          <a:bodyPr>
            <a:normAutofit/>
          </a:bodyPr>
          <a:lstStyle/>
          <a:p>
            <a:pPr algn="l" rtl="0"/>
            <a:r>
              <a:rPr lang="en-US" dirty="0" smtClean="0">
                <a:latin typeface="Times New Roman" panose="02020603050405020304" pitchFamily="18" charset="0"/>
                <a:cs typeface="Times New Roman" panose="02020603050405020304" pitchFamily="18" charset="0"/>
              </a:rPr>
              <a:t>Specific indication but not all cases</a:t>
            </a:r>
          </a:p>
          <a:p>
            <a:pPr algn="l" rtl="0"/>
            <a:r>
              <a:rPr lang="en-US" dirty="0" smtClean="0">
                <a:latin typeface="Times New Roman" panose="02020603050405020304" pitchFamily="18" charset="0"/>
                <a:cs typeface="Times New Roman" panose="02020603050405020304" pitchFamily="18" charset="0"/>
              </a:rPr>
              <a:t>Surgical reimplantation </a:t>
            </a:r>
          </a:p>
          <a:p>
            <a:pPr algn="l" rtl="0"/>
            <a:r>
              <a:rPr lang="en-US" dirty="0" smtClean="0">
                <a:latin typeface="Times New Roman" panose="02020603050405020304" pitchFamily="18" charset="0"/>
                <a:cs typeface="Times New Roman" panose="02020603050405020304" pitchFamily="18" charset="0"/>
              </a:rPr>
              <a:t>Injection therapy</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endParaRPr lang="ar-J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266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Enuresis (bed wetting)</a:t>
            </a: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9926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cs typeface="+mj-cs"/>
            </a:endParaRPr>
          </a:p>
        </p:txBody>
      </p:sp>
      <p:sp>
        <p:nvSpPr>
          <p:cNvPr id="5" name="Content Placeholder 4"/>
          <p:cNvSpPr>
            <a:spLocks noGrp="1"/>
          </p:cNvSpPr>
          <p:nvPr>
            <p:ph idx="1"/>
          </p:nvPr>
        </p:nvSpPr>
        <p:spPr/>
        <p:txBody>
          <a:bodyPr>
            <a:normAutofit fontScale="92500" lnSpcReduction="20000"/>
          </a:bodyPr>
          <a:lstStyle/>
          <a:p>
            <a:r>
              <a:rPr lang="en-GB" dirty="0" smtClean="0">
                <a:latin typeface="Times New Roman" panose="02020603050405020304" pitchFamily="18" charset="0"/>
                <a:cs typeface="Times New Roman" panose="02020603050405020304" pitchFamily="18" charset="0"/>
              </a:rPr>
              <a:t>Discrete </a:t>
            </a:r>
            <a:r>
              <a:rPr lang="en-GB" dirty="0">
                <a:latin typeface="Times New Roman" panose="02020603050405020304" pitchFamily="18" charset="0"/>
                <a:cs typeface="Times New Roman" panose="02020603050405020304" pitchFamily="18" charset="0"/>
              </a:rPr>
              <a:t>episodes of urinary incontinence during sleep in children ≥5 years of </a:t>
            </a:r>
            <a:r>
              <a:rPr lang="en-GB" dirty="0" smtClean="0">
                <a:latin typeface="Times New Roman" panose="02020603050405020304" pitchFamily="18" charset="0"/>
                <a:cs typeface="Times New Roman" panose="02020603050405020304" pitchFamily="18" charset="0"/>
              </a:rPr>
              <a:t>age</a:t>
            </a:r>
          </a:p>
          <a:p>
            <a:r>
              <a:rPr lang="en-GB" b="1" dirty="0" smtClean="0">
                <a:latin typeface="Times New Roman" panose="02020603050405020304" pitchFamily="18" charset="0"/>
                <a:cs typeface="Times New Roman" panose="02020603050405020304" pitchFamily="18" charset="0"/>
              </a:rPr>
              <a:t>Monosymptomatic </a:t>
            </a:r>
            <a:r>
              <a:rPr lang="en-GB" b="1" dirty="0">
                <a:latin typeface="Times New Roman" panose="02020603050405020304" pitchFamily="18" charset="0"/>
                <a:cs typeface="Times New Roman" panose="02020603050405020304" pitchFamily="18" charset="0"/>
              </a:rPr>
              <a:t>enuresis</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Enuresis in children without any other lower urinary tract symptoms </a:t>
            </a:r>
            <a:r>
              <a:rPr lang="en-GB" dirty="0" smtClean="0">
                <a:latin typeface="Times New Roman" panose="02020603050405020304" pitchFamily="18" charset="0"/>
                <a:cs typeface="Times New Roman" panose="02020603050405020304" pitchFamily="18" charset="0"/>
              </a:rPr>
              <a:t>(frequency</a:t>
            </a:r>
            <a:r>
              <a:rPr lang="en-GB" dirty="0">
                <a:latin typeface="Times New Roman" panose="02020603050405020304" pitchFamily="18" charset="0"/>
                <a:cs typeface="Times New Roman" panose="02020603050405020304" pitchFamily="18" charset="0"/>
              </a:rPr>
              <a:t>, daytime incontinence, urgency, genital or lower urinary tract pain) and without a history of </a:t>
            </a:r>
            <a:r>
              <a:rPr lang="en-GB" dirty="0" smtClean="0">
                <a:latin typeface="Times New Roman" panose="02020603050405020304" pitchFamily="18" charset="0"/>
                <a:cs typeface="Times New Roman" panose="02020603050405020304" pitchFamily="18" charset="0"/>
              </a:rPr>
              <a:t>bladder. </a:t>
            </a:r>
            <a:r>
              <a:rPr lang="en-GB" dirty="0">
                <a:solidFill>
                  <a:srgbClr val="C00000"/>
                </a:solidFill>
                <a:latin typeface="Times New Roman" panose="02020603050405020304" pitchFamily="18" charset="0"/>
                <a:cs typeface="Times New Roman" panose="02020603050405020304" pitchFamily="18" charset="0"/>
              </a:rPr>
              <a:t>More </a:t>
            </a:r>
            <a:r>
              <a:rPr lang="en-GB" dirty="0" smtClean="0">
                <a:solidFill>
                  <a:srgbClr val="C00000"/>
                </a:solidFill>
                <a:latin typeface="Times New Roman" panose="02020603050405020304" pitchFamily="18" charset="0"/>
                <a:cs typeface="Times New Roman" panose="02020603050405020304" pitchFamily="18" charset="0"/>
              </a:rPr>
              <a:t>common</a:t>
            </a:r>
          </a:p>
          <a:p>
            <a:r>
              <a:rPr lang="en-GB" b="1" dirty="0" err="1" smtClean="0">
                <a:latin typeface="Times New Roman" panose="02020603050405020304" pitchFamily="18" charset="0"/>
                <a:cs typeface="Times New Roman" panose="02020603050405020304" pitchFamily="18" charset="0"/>
              </a:rPr>
              <a:t>Nonmonosymptomatic</a:t>
            </a:r>
            <a:r>
              <a:rPr lang="en-GB" b="1" dirty="0" smtClean="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enuresis</a:t>
            </a:r>
            <a:r>
              <a:rPr lang="en-GB" dirty="0">
                <a:latin typeface="Times New Roman" panose="02020603050405020304" pitchFamily="18" charset="0"/>
                <a:cs typeface="Times New Roman" panose="02020603050405020304" pitchFamily="18" charset="0"/>
              </a:rPr>
              <a:t> – Enuresis in children with other lower urinary tract </a:t>
            </a:r>
            <a:r>
              <a:rPr lang="en-GB" dirty="0" smtClean="0">
                <a:latin typeface="Times New Roman" panose="02020603050405020304" pitchFamily="18" charset="0"/>
                <a:cs typeface="Times New Roman" panose="02020603050405020304" pitchFamily="18" charset="0"/>
              </a:rPr>
              <a:t>symptoms</a:t>
            </a:r>
          </a:p>
          <a:p>
            <a:endParaRPr lang="en-GB" b="1" dirty="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Primary enuresis</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Enuresis in children who have never achieved a </a:t>
            </a:r>
            <a:r>
              <a:rPr lang="en-GB" dirty="0" smtClean="0">
                <a:latin typeface="Times New Roman" panose="02020603050405020304" pitchFamily="18" charset="0"/>
                <a:cs typeface="Times New Roman" panose="02020603050405020304" pitchFamily="18" charset="0"/>
              </a:rPr>
              <a:t>satisfactory period </a:t>
            </a:r>
            <a:r>
              <a:rPr lang="en-GB" dirty="0">
                <a:latin typeface="Times New Roman" panose="02020603050405020304" pitchFamily="18" charset="0"/>
                <a:cs typeface="Times New Roman" panose="02020603050405020304" pitchFamily="18" charset="0"/>
              </a:rPr>
              <a:t>of </a:t>
            </a:r>
            <a:r>
              <a:rPr lang="en-GB" dirty="0" smtClean="0">
                <a:latin typeface="Times New Roman" panose="02020603050405020304" pitchFamily="18" charset="0"/>
                <a:cs typeface="Times New Roman" panose="02020603050405020304" pitchFamily="18" charset="0"/>
              </a:rPr>
              <a:t>dryness</a:t>
            </a:r>
          </a:p>
          <a:p>
            <a:r>
              <a:rPr lang="en-GB" b="1" dirty="0" smtClean="0">
                <a:latin typeface="Times New Roman" panose="02020603050405020304" pitchFamily="18" charset="0"/>
                <a:cs typeface="Times New Roman" panose="02020603050405020304" pitchFamily="18" charset="0"/>
              </a:rPr>
              <a:t>Secondary </a:t>
            </a:r>
            <a:r>
              <a:rPr lang="en-GB" b="1" dirty="0">
                <a:latin typeface="Times New Roman" panose="02020603050405020304" pitchFamily="18" charset="0"/>
                <a:cs typeface="Times New Roman" panose="02020603050405020304" pitchFamily="18" charset="0"/>
              </a:rPr>
              <a:t>enuresis</a:t>
            </a:r>
            <a:r>
              <a:rPr lang="en-GB" dirty="0">
                <a:latin typeface="Times New Roman" panose="02020603050405020304" pitchFamily="18" charset="0"/>
                <a:cs typeface="Times New Roman" panose="02020603050405020304" pitchFamily="18" charset="0"/>
              </a:rPr>
              <a:t> – Enuresis that develops after a dry period of at least six </a:t>
            </a:r>
            <a:r>
              <a:rPr lang="en-GB" dirty="0" smtClean="0">
                <a:latin typeface="Times New Roman" panose="02020603050405020304" pitchFamily="18" charset="0"/>
                <a:cs typeface="Times New Roman" panose="02020603050405020304" pitchFamily="18" charset="0"/>
              </a:rPr>
              <a:t>months</a:t>
            </a:r>
            <a:endParaRPr lang="en-GB"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997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E550FE9A-A12E-46D4-9496-4B3AA09951BE}"/>
              </a:ext>
            </a:extLst>
          </p:cNvPr>
          <p:cNvSpPr>
            <a:spLocks noGrp="1" noChangeArrowheads="1"/>
          </p:cNvSpPr>
          <p:nvPr>
            <p:ph type="title"/>
          </p:nvPr>
        </p:nvSpPr>
        <p:spPr/>
        <p:txBody>
          <a:bodyPr>
            <a:normAutofit/>
          </a:bodyPr>
          <a:lstStyle/>
          <a:p>
            <a:pPr algn="ctr">
              <a:defRPr/>
            </a:pPr>
            <a:r>
              <a:rPr lang="en-US" sz="4000" dirty="0">
                <a:latin typeface="Times New Roman" panose="02020603050405020304" pitchFamily="18" charset="0"/>
                <a:cs typeface="Times New Roman" panose="02020603050405020304" pitchFamily="18" charset="0"/>
              </a:rPr>
              <a:t>Nocturnal enuresis</a:t>
            </a:r>
          </a:p>
        </p:txBody>
      </p:sp>
      <p:sp>
        <p:nvSpPr>
          <p:cNvPr id="9219" name="Rectangle 3"/>
          <p:cNvSpPr>
            <a:spLocks noGrp="1"/>
          </p:cNvSpPr>
          <p:nvPr>
            <p:ph idx="1"/>
          </p:nvPr>
        </p:nvSpPr>
        <p:spPr/>
        <p:txBody>
          <a:bodyPr>
            <a:normAutofit/>
          </a:bodyPr>
          <a:lstStyle/>
          <a:p>
            <a:pPr eaLnBrk="1" hangingPunct="1">
              <a:lnSpc>
                <a:spcPct val="90000"/>
              </a:lnSpc>
            </a:pPr>
            <a:r>
              <a:rPr lang="en-US" altLang="en-US" dirty="0">
                <a:latin typeface="Times New Roman" panose="02020603050405020304" pitchFamily="18" charset="0"/>
                <a:cs typeface="Times New Roman" panose="02020603050405020304" pitchFamily="18" charset="0"/>
              </a:rPr>
              <a:t>10% of 7 year old children wet bed</a:t>
            </a:r>
          </a:p>
          <a:p>
            <a:pPr eaLnBrk="1" hangingPunct="1">
              <a:lnSpc>
                <a:spcPct val="90000"/>
              </a:lnSpc>
            </a:pPr>
            <a:r>
              <a:rPr lang="en-US" altLang="en-US" dirty="0">
                <a:latin typeface="Times New Roman" panose="02020603050405020304" pitchFamily="18" charset="0"/>
                <a:cs typeface="Times New Roman" panose="02020603050405020304" pitchFamily="18" charset="0"/>
              </a:rPr>
              <a:t>Prevalence :</a:t>
            </a:r>
            <a:r>
              <a:rPr lang="en-US" altLang="en-US" dirty="0">
                <a:solidFill>
                  <a:schemeClr val="bg2">
                    <a:lumMod val="25000"/>
                  </a:schemeClr>
                </a:solidFill>
                <a:latin typeface="Times New Roman" panose="02020603050405020304" pitchFamily="18" charset="0"/>
                <a:cs typeface="Times New Roman" panose="02020603050405020304" pitchFamily="18" charset="0"/>
              </a:rPr>
              <a:t>15-20 % </a:t>
            </a:r>
            <a:r>
              <a:rPr lang="en-US" altLang="en-US" dirty="0">
                <a:latin typeface="Times New Roman" panose="02020603050405020304" pitchFamily="18" charset="0"/>
                <a:cs typeface="Times New Roman" panose="02020603050405020304" pitchFamily="18" charset="0"/>
              </a:rPr>
              <a:t>in </a:t>
            </a:r>
            <a:r>
              <a:rPr lang="en-US" altLang="en-US" dirty="0" smtClean="0">
                <a:latin typeface="Times New Roman" panose="02020603050405020304" pitchFamily="18" charset="0"/>
                <a:cs typeface="Times New Roman" panose="02020603050405020304" pitchFamily="18" charset="0"/>
              </a:rPr>
              <a:t>5y</a:t>
            </a:r>
          </a:p>
          <a:p>
            <a:pPr eaLnBrk="1" hangingPunct="1">
              <a:lnSpc>
                <a:spcPct val="90000"/>
              </a:lnSpc>
            </a:pPr>
            <a:r>
              <a:rPr lang="en-US" altLang="en-US" dirty="0" smtClean="0">
                <a:solidFill>
                  <a:schemeClr val="bg2">
                    <a:lumMod val="25000"/>
                  </a:schemeClr>
                </a:solidFill>
                <a:latin typeface="Times New Roman" panose="02020603050405020304" pitchFamily="18" charset="0"/>
                <a:cs typeface="Times New Roman" panose="02020603050405020304" pitchFamily="18" charset="0"/>
              </a:rPr>
              <a:t>5 </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in 10 </a:t>
            </a:r>
            <a:r>
              <a:rPr lang="en-US" altLang="en-US" dirty="0" smtClean="0">
                <a:latin typeface="Times New Roman" panose="02020603050405020304" pitchFamily="18" charset="0"/>
                <a:cs typeface="Times New Roman" panose="02020603050405020304" pitchFamily="18" charset="0"/>
              </a:rPr>
              <a:t>y</a:t>
            </a:r>
          </a:p>
          <a:p>
            <a:pPr eaLnBrk="1" hangingPunct="1">
              <a:lnSpc>
                <a:spcPct val="90000"/>
              </a:lnSpc>
            </a:pPr>
            <a:r>
              <a:rPr lang="en-US" altLang="en-US" dirty="0" smtClean="0">
                <a:solidFill>
                  <a:schemeClr val="bg2">
                    <a:lumMod val="25000"/>
                  </a:schemeClr>
                </a:solidFill>
                <a:latin typeface="Times New Roman" panose="02020603050405020304" pitchFamily="18" charset="0"/>
                <a:cs typeface="Times New Roman" panose="02020603050405020304" pitchFamily="18" charset="0"/>
              </a:rPr>
              <a:t>1-2 </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in 15 y</a:t>
            </a:r>
          </a:p>
          <a:p>
            <a:pPr eaLnBrk="1" hangingPunct="1">
              <a:lnSpc>
                <a:spcPct val="90000"/>
              </a:lnSpc>
            </a:pPr>
            <a:r>
              <a:rPr lang="en-US" altLang="en-US" dirty="0">
                <a:latin typeface="Times New Roman" panose="02020603050405020304" pitchFamily="18" charset="0"/>
                <a:cs typeface="Times New Roman" panose="02020603050405020304" pitchFamily="18" charset="0"/>
              </a:rPr>
              <a:t>Boys are  affected more than girls</a:t>
            </a:r>
          </a:p>
          <a:p>
            <a:pPr eaLnBrk="1" hangingPunct="1">
              <a:lnSpc>
                <a:spcPct val="90000"/>
              </a:lnSpc>
            </a:pPr>
            <a:r>
              <a:rPr lang="en-US" altLang="en-US" dirty="0">
                <a:latin typeface="Times New Roman" panose="02020603050405020304" pitchFamily="18" charset="0"/>
                <a:cs typeface="Times New Roman" panose="02020603050405020304" pitchFamily="18" charset="0"/>
              </a:rPr>
              <a:t>15 % become dry each year without treatment</a:t>
            </a:r>
          </a:p>
          <a:p>
            <a:pPr eaLnBrk="1" hangingPunct="1">
              <a:lnSpc>
                <a:spcPct val="90000"/>
              </a:lnSpc>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256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a:r>
              <a:rPr lang="en-US" altLang="en-US" sz="3600" dirty="0" smtClean="0">
                <a:latin typeface="Times New Roman" panose="02020603050405020304" pitchFamily="18" charset="0"/>
                <a:cs typeface="Times New Roman" panose="02020603050405020304" pitchFamily="18" charset="0"/>
              </a:rPr>
              <a:t>Non-</a:t>
            </a:r>
            <a:r>
              <a:rPr lang="en-US" altLang="en-US" sz="3600" dirty="0" err="1" smtClean="0">
                <a:latin typeface="Times New Roman" panose="02020603050405020304" pitchFamily="18" charset="0"/>
                <a:cs typeface="Times New Roman" panose="02020603050405020304" pitchFamily="18" charset="0"/>
              </a:rPr>
              <a:t>monosymotomatic</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enuresis</a:t>
            </a:r>
            <a:endParaRPr lang="ar-JO" altLang="en-US" sz="3600" dirty="0">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1"/>
          </p:nvPr>
        </p:nvSpPr>
        <p:spPr/>
        <p:txBody>
          <a:bodyPr>
            <a:normAutofit fontScale="92500" lnSpcReduction="20000"/>
          </a:bodyPr>
          <a:lstStyle/>
          <a:p>
            <a:r>
              <a:rPr lang="en-US" altLang="en-US" dirty="0" smtClean="0">
                <a:latin typeface="Times New Roman" panose="02020603050405020304" pitchFamily="18" charset="0"/>
                <a:cs typeface="Times New Roman" panose="02020603050405020304" pitchFamily="18" charset="0"/>
              </a:rPr>
              <a:t>Daytime wetting</a:t>
            </a:r>
          </a:p>
          <a:p>
            <a:r>
              <a:rPr lang="en-US" altLang="en-US" dirty="0" smtClean="0">
                <a:latin typeface="Times New Roman" panose="02020603050405020304" pitchFamily="18" charset="0"/>
                <a:cs typeface="Times New Roman" panose="02020603050405020304" pitchFamily="18" charset="0"/>
              </a:rPr>
              <a:t>Frequency; increased more than 8 times or decreased last than 3</a:t>
            </a:r>
          </a:p>
          <a:p>
            <a:r>
              <a:rPr lang="en-US" altLang="en-US" dirty="0" smtClean="0">
                <a:latin typeface="Times New Roman" panose="02020603050405020304" pitchFamily="18" charset="0"/>
                <a:cs typeface="Times New Roman" panose="02020603050405020304" pitchFamily="18" charset="0"/>
              </a:rPr>
              <a:t>urgency</a:t>
            </a:r>
          </a:p>
          <a:p>
            <a:r>
              <a:rPr lang="en-US" altLang="en-US" dirty="0" smtClean="0">
                <a:latin typeface="Times New Roman" panose="02020603050405020304" pitchFamily="18" charset="0"/>
                <a:cs typeface="Times New Roman" panose="02020603050405020304" pitchFamily="18" charset="0"/>
              </a:rPr>
              <a:t>Hesitancy</a:t>
            </a:r>
          </a:p>
          <a:p>
            <a:r>
              <a:rPr lang="en-US" altLang="en-US" dirty="0" smtClean="0">
                <a:latin typeface="Times New Roman" panose="02020603050405020304" pitchFamily="18" charset="0"/>
                <a:cs typeface="Times New Roman" panose="02020603050405020304" pitchFamily="18" charset="0"/>
              </a:rPr>
              <a:t>Straining</a:t>
            </a:r>
          </a:p>
          <a:p>
            <a:r>
              <a:rPr lang="en-US" altLang="en-US" dirty="0" smtClean="0">
                <a:latin typeface="Times New Roman" panose="02020603050405020304" pitchFamily="18" charset="0"/>
                <a:cs typeface="Times New Roman" panose="02020603050405020304" pitchFamily="18" charset="0"/>
              </a:rPr>
              <a:t>Weak stream</a:t>
            </a:r>
          </a:p>
          <a:p>
            <a:r>
              <a:rPr lang="en-US" altLang="en-US" dirty="0" smtClean="0">
                <a:latin typeface="Times New Roman" panose="02020603050405020304" pitchFamily="18" charset="0"/>
                <a:cs typeface="Times New Roman" panose="02020603050405020304" pitchFamily="18" charset="0"/>
              </a:rPr>
              <a:t>Intermittent stream</a:t>
            </a:r>
          </a:p>
          <a:p>
            <a:r>
              <a:rPr lang="en-US" altLang="en-US" dirty="0" smtClean="0">
                <a:latin typeface="Times New Roman" panose="02020603050405020304" pitchFamily="18" charset="0"/>
                <a:cs typeface="Times New Roman" panose="02020603050405020304" pitchFamily="18" charset="0"/>
              </a:rPr>
              <a:t>Holding maneuvers</a:t>
            </a:r>
          </a:p>
          <a:p>
            <a:r>
              <a:rPr lang="en-US" altLang="en-US" dirty="0" smtClean="0">
                <a:latin typeface="Times New Roman" panose="02020603050405020304" pitchFamily="18" charset="0"/>
                <a:cs typeface="Times New Roman" panose="02020603050405020304" pitchFamily="18" charset="0"/>
              </a:rPr>
              <a:t>Feeling of incomplete emptying</a:t>
            </a:r>
          </a:p>
          <a:p>
            <a:r>
              <a:rPr lang="en-US" altLang="en-US" dirty="0" smtClean="0">
                <a:latin typeface="Times New Roman" panose="02020603050405020304" pitchFamily="18" charset="0"/>
                <a:cs typeface="Times New Roman" panose="02020603050405020304" pitchFamily="18" charset="0"/>
              </a:rPr>
              <a:t>Genital or lower urinary tract pain</a:t>
            </a:r>
            <a:endParaRPr lang="ar-JO" altLang="en-US" dirty="0" smtClean="0">
              <a:latin typeface="Times New Roman" panose="02020603050405020304" pitchFamily="18" charset="0"/>
              <a:ea typeface="Majalla UI"/>
              <a:cs typeface="Times New Roman" panose="02020603050405020304" pitchFamily="18" charset="0"/>
            </a:endParaRPr>
          </a:p>
        </p:txBody>
      </p:sp>
    </p:spTree>
    <p:extLst>
      <p:ext uri="{BB962C8B-B14F-4D97-AF65-F5344CB8AC3E}">
        <p14:creationId xmlns:p14="http://schemas.microsoft.com/office/powerpoint/2010/main" val="3022829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4801"/>
            <a:ext cx="10515600" cy="1291772"/>
          </a:xfrm>
        </p:spPr>
        <p:txBody>
          <a:bodyPr/>
          <a:lstStyle/>
          <a:p>
            <a:pPr algn="ctr"/>
            <a:r>
              <a:rPr lang="en-US" dirty="0" smtClean="0">
                <a:solidFill>
                  <a:schemeClr val="accent2">
                    <a:lumMod val="75000"/>
                  </a:schemeClr>
                </a:solidFill>
                <a:latin typeface="Times New Roman" panose="02020603050405020304" pitchFamily="18" charset="0"/>
                <a:cs typeface="Times New Roman" panose="02020603050405020304" pitchFamily="18" charset="0"/>
              </a:rPr>
              <a:t>Causes of Primary bedwetting </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6970" y="1825625"/>
            <a:ext cx="10366829" cy="4351338"/>
          </a:xfrm>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 Low capacity of bladder (Bladder over activity)</a:t>
            </a:r>
          </a:p>
          <a:p>
            <a:pPr marL="0" indent="0">
              <a:buNone/>
            </a:pPr>
            <a:r>
              <a:rPr lang="en-US" dirty="0" smtClean="0">
                <a:latin typeface="Times New Roman" panose="02020603050405020304" pitchFamily="18" charset="0"/>
                <a:cs typeface="Times New Roman" panose="02020603050405020304" pitchFamily="18" charset="0"/>
              </a:rPr>
              <a:t>2. </a:t>
            </a:r>
            <a:r>
              <a:rPr lang="en-US" dirty="0" smtClean="0">
                <a:solidFill>
                  <a:srgbClr val="FF5050"/>
                </a:solidFill>
                <a:latin typeface="Times New Roman" panose="02020603050405020304" pitchFamily="18" charset="0"/>
                <a:cs typeface="Times New Roman" panose="02020603050405020304" pitchFamily="18" charset="0"/>
              </a:rPr>
              <a:t>Night time urine production is high (</a:t>
            </a:r>
            <a:r>
              <a:rPr lang="en-US" dirty="0" err="1" smtClean="0">
                <a:solidFill>
                  <a:srgbClr val="FF5050"/>
                </a:solidFill>
                <a:latin typeface="Times New Roman" panose="02020603050405020304" pitchFamily="18" charset="0"/>
                <a:cs typeface="Times New Roman" panose="02020603050405020304" pitchFamily="18" charset="0"/>
              </a:rPr>
              <a:t>Nucternal</a:t>
            </a:r>
            <a:r>
              <a:rPr lang="en-US" dirty="0" smtClean="0">
                <a:solidFill>
                  <a:srgbClr val="FF5050"/>
                </a:solidFill>
                <a:latin typeface="Times New Roman" panose="02020603050405020304" pitchFamily="18" charset="0"/>
                <a:cs typeface="Times New Roman" panose="02020603050405020304" pitchFamily="18" charset="0"/>
              </a:rPr>
              <a:t> polyuria)</a:t>
            </a:r>
          </a:p>
          <a:p>
            <a:pPr marL="0" indent="0">
              <a:buNone/>
            </a:pPr>
            <a:r>
              <a:rPr lang="en-US" dirty="0" smtClean="0">
                <a:latin typeface="Times New Roman" panose="02020603050405020304" pitchFamily="18" charset="0"/>
                <a:cs typeface="Times New Roman" panose="02020603050405020304" pitchFamily="18" charset="0"/>
              </a:rPr>
              <a:t>3. The child dose not wake up when the bladder is full (impaired arousal)</a:t>
            </a:r>
          </a:p>
          <a:p>
            <a:pPr marL="0" indent="0">
              <a:buNone/>
            </a:pPr>
            <a:r>
              <a:rPr lang="en-US" dirty="0" smtClean="0">
                <a:latin typeface="Times New Roman" panose="02020603050405020304" pitchFamily="18" charset="0"/>
                <a:cs typeface="Times New Roman" panose="02020603050405020304" pitchFamily="18" charset="0"/>
              </a:rPr>
              <a:t>4. Runs in family, genetic background</a:t>
            </a:r>
          </a:p>
          <a:p>
            <a:pPr marL="0" indent="0">
              <a:buNone/>
            </a:pPr>
            <a:r>
              <a:rPr lang="en-US" dirty="0" smtClean="0">
                <a:latin typeface="Times New Roman" panose="02020603050405020304" pitchFamily="18" charset="0"/>
                <a:cs typeface="Times New Roman" panose="02020603050405020304" pitchFamily="18" charset="0"/>
              </a:rPr>
              <a:t>5. Additional factors as Constipation</a:t>
            </a:r>
          </a:p>
          <a:p>
            <a:endParaRPr lang="en-US"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11200" y="1669143"/>
            <a:ext cx="10642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مربع نص 3"/>
          <p:cNvSpPr txBox="1"/>
          <p:nvPr/>
        </p:nvSpPr>
        <p:spPr>
          <a:xfrm>
            <a:off x="8272463" y="2301360"/>
            <a:ext cx="1614487" cy="369332"/>
          </a:xfrm>
          <a:prstGeom prst="rect">
            <a:avLst/>
          </a:prstGeom>
          <a:noFill/>
          <a:ln>
            <a:solidFill>
              <a:schemeClr val="accent1"/>
            </a:solidFill>
          </a:ln>
        </p:spPr>
        <p:txBody>
          <a:bodyPr wrap="square" rtlCol="1">
            <a:spAutoFit/>
          </a:bodyPr>
          <a:lstStyle/>
          <a:p>
            <a:r>
              <a:rPr lang="en-US" dirty="0" smtClean="0"/>
              <a:t>Small bladder</a:t>
            </a:r>
            <a:endParaRPr lang="ar-SA" dirty="0"/>
          </a:p>
        </p:txBody>
      </p:sp>
      <p:sp>
        <p:nvSpPr>
          <p:cNvPr id="6" name="مربع نص 5"/>
          <p:cNvSpPr txBox="1"/>
          <p:nvPr/>
        </p:nvSpPr>
        <p:spPr>
          <a:xfrm>
            <a:off x="9658349" y="2986088"/>
            <a:ext cx="2533651" cy="369332"/>
          </a:xfrm>
          <a:prstGeom prst="rect">
            <a:avLst/>
          </a:prstGeom>
          <a:noFill/>
          <a:ln>
            <a:solidFill>
              <a:schemeClr val="accent1"/>
            </a:solidFill>
          </a:ln>
        </p:spPr>
        <p:txBody>
          <a:bodyPr wrap="square" rtlCol="1">
            <a:spAutoFit/>
          </a:bodyPr>
          <a:lstStyle/>
          <a:p>
            <a:r>
              <a:rPr lang="en-US" dirty="0" smtClean="0"/>
              <a:t>Because ADH hormone</a:t>
            </a:r>
            <a:endParaRPr lang="ar-SA" dirty="0"/>
          </a:p>
        </p:txBody>
      </p:sp>
    </p:spTree>
    <p:extLst>
      <p:ext uri="{BB962C8B-B14F-4D97-AF65-F5344CB8AC3E}">
        <p14:creationId xmlns:p14="http://schemas.microsoft.com/office/powerpoint/2010/main" val="3621173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069384" y="0"/>
            <a:ext cx="8477571" cy="6651839"/>
          </a:xfrm>
          <a:prstGeom prst="rect">
            <a:avLst/>
          </a:prstGeom>
          <a:noFill/>
          <a:ln w="9525">
            <a:noFill/>
            <a:miter lim="800000"/>
            <a:headEnd/>
            <a:tailEnd/>
          </a:ln>
        </p:spPr>
      </p:pic>
      <p:pic>
        <p:nvPicPr>
          <p:cNvPr id="22531" name="Picture 5"/>
          <p:cNvPicPr>
            <a:picLocks noChangeAspect="1" noChangeArrowheads="1"/>
          </p:cNvPicPr>
          <p:nvPr/>
        </p:nvPicPr>
        <p:blipFill>
          <a:blip r:embed="rId3"/>
          <a:srcRect/>
          <a:stretch>
            <a:fillRect/>
          </a:stretch>
        </p:blipFill>
        <p:spPr bwMode="auto">
          <a:xfrm>
            <a:off x="9226176" y="6478290"/>
            <a:ext cx="2433732" cy="208904"/>
          </a:xfrm>
          <a:prstGeom prst="rect">
            <a:avLst/>
          </a:prstGeom>
          <a:noFill/>
          <a:ln w="9525">
            <a:noFill/>
            <a:miter lim="800000"/>
            <a:headEnd/>
            <a:tailEnd/>
          </a:ln>
        </p:spPr>
      </p:pic>
    </p:spTree>
    <p:extLst>
      <p:ext uri="{BB962C8B-B14F-4D97-AF65-F5344CB8AC3E}">
        <p14:creationId xmlns:p14="http://schemas.microsoft.com/office/powerpoint/2010/main" val="3802467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527"/>
            <a:ext cx="10515600" cy="1325563"/>
          </a:xfrm>
        </p:spPr>
        <p:txBody>
          <a:bodyPr/>
          <a:lstStyle/>
          <a:p>
            <a:pPr algn="ctr"/>
            <a:r>
              <a:rPr lang="en-US" dirty="0" smtClean="0">
                <a:solidFill>
                  <a:schemeClr val="accent2">
                    <a:lumMod val="75000"/>
                  </a:schemeClr>
                </a:solidFill>
                <a:latin typeface="Times New Roman" panose="02020603050405020304" pitchFamily="18" charset="0"/>
                <a:cs typeface="Times New Roman" panose="02020603050405020304" pitchFamily="18" charset="0"/>
              </a:rPr>
              <a:t>Risk Factors Nocturnal Enuresis</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64343" y="1825625"/>
            <a:ext cx="9989457" cy="4351338"/>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ounger age</a:t>
            </a:r>
          </a:p>
          <a:p>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ale sex</a:t>
            </a:r>
          </a:p>
          <a:p>
            <a:r>
              <a:rPr lang="en-US" dirty="0" smtClean="0">
                <a:latin typeface="Times New Roman" panose="02020603050405020304" pitchFamily="18" charset="0"/>
                <a:cs typeface="Times New Roman" panose="02020603050405020304" pitchFamily="18" charset="0"/>
              </a:rPr>
              <a:t>Constipation </a:t>
            </a:r>
          </a:p>
          <a:p>
            <a:r>
              <a:rPr lang="en-US" dirty="0" smtClean="0">
                <a:latin typeface="Times New Roman" panose="02020603050405020304" pitchFamily="18" charset="0"/>
                <a:cs typeface="Times New Roman" panose="02020603050405020304" pitchFamily="18" charset="0"/>
              </a:rPr>
              <a:t>OSA</a:t>
            </a:r>
          </a:p>
          <a:p>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lack race</a:t>
            </a:r>
          </a:p>
          <a:p>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istory </a:t>
            </a:r>
            <a:r>
              <a:rPr lang="en-US" dirty="0">
                <a:latin typeface="Times New Roman" panose="02020603050405020304" pitchFamily="18" charset="0"/>
                <a:cs typeface="Times New Roman" panose="02020603050405020304" pitchFamily="18" charset="0"/>
              </a:rPr>
              <a:t>of urinary tract </a:t>
            </a:r>
            <a:r>
              <a:rPr lang="en-US" dirty="0" smtClean="0">
                <a:latin typeface="Times New Roman" panose="02020603050405020304" pitchFamily="18" charset="0"/>
                <a:cs typeface="Times New Roman" panose="02020603050405020304" pitchFamily="18" charset="0"/>
              </a:rPr>
              <a:t>infection</a:t>
            </a:r>
          </a:p>
          <a:p>
            <a:r>
              <a:rPr lang="en-US" dirty="0" smtClean="0">
                <a:latin typeface="Times New Roman" panose="02020603050405020304" pitchFamily="18" charset="0"/>
                <a:cs typeface="Times New Roman" panose="02020603050405020304" pitchFamily="18" charset="0"/>
              </a:rPr>
              <a:t>Family </a:t>
            </a:r>
            <a:r>
              <a:rPr lang="en-US" dirty="0">
                <a:latin typeface="Times New Roman" panose="02020603050405020304" pitchFamily="18" charset="0"/>
                <a:cs typeface="Times New Roman" panose="02020603050405020304" pitchFamily="18" charset="0"/>
              </a:rPr>
              <a:t>history of </a:t>
            </a:r>
            <a:r>
              <a:rPr lang="en-US" dirty="0" smtClean="0">
                <a:latin typeface="Times New Roman" panose="02020603050405020304" pitchFamily="18" charset="0"/>
                <a:cs typeface="Times New Roman" panose="02020603050405020304" pitchFamily="18" charset="0"/>
              </a:rPr>
              <a:t>enuresis</a:t>
            </a:r>
          </a:p>
          <a:p>
            <a:r>
              <a:rPr lang="en-US" dirty="0" smtClean="0">
                <a:latin typeface="Times New Roman" panose="02020603050405020304" pitchFamily="18" charset="0"/>
                <a:cs typeface="Times New Roman" panose="02020603050405020304" pitchFamily="18" charset="0"/>
              </a:rPr>
              <a:t>Obesity</a:t>
            </a:r>
          </a:p>
          <a:p>
            <a:r>
              <a:rPr lang="en-US" dirty="0" smtClean="0">
                <a:latin typeface="Times New Roman" panose="02020603050405020304" pitchFamily="18" charset="0"/>
                <a:cs typeface="Times New Roman" panose="02020603050405020304" pitchFamily="18" charset="0"/>
              </a:rPr>
              <a:t>Chronic illness</a:t>
            </a:r>
          </a:p>
          <a:p>
            <a:r>
              <a:rPr lang="en-US" dirty="0">
                <a:latin typeface="Times New Roman" panose="02020603050405020304" pitchFamily="18" charset="0"/>
                <a:cs typeface="Times New Roman" panose="02020603050405020304" pitchFamily="18" charset="0"/>
              </a:rPr>
              <a:t>Low socioeconomic status is not consistently associated with </a:t>
            </a:r>
            <a:r>
              <a:rPr lang="en-US" dirty="0" smtClean="0">
                <a:latin typeface="Times New Roman" panose="02020603050405020304" pitchFamily="18" charset="0"/>
                <a:cs typeface="Times New Roman" panose="02020603050405020304" pitchFamily="18" charset="0"/>
              </a:rPr>
              <a:t>enuresis</a:t>
            </a:r>
          </a:p>
          <a:p>
            <a:r>
              <a:rPr lang="en-US" dirty="0" smtClean="0">
                <a:latin typeface="Times New Roman" panose="02020603050405020304" pitchFamily="18" charset="0"/>
                <a:cs typeface="Times New Roman" panose="02020603050405020304" pitchFamily="18" charset="0"/>
              </a:rPr>
              <a:t>Sexual abuse </a:t>
            </a:r>
          </a:p>
          <a:p>
            <a:r>
              <a:rPr lang="en-US" dirty="0" smtClean="0">
                <a:latin typeface="Times New Roman" panose="02020603050405020304" pitchFamily="18" charset="0"/>
                <a:cs typeface="Times New Roman" panose="02020603050405020304" pitchFamily="18" charset="0"/>
              </a:rPr>
              <a:t>Stressful home condition</a:t>
            </a:r>
            <a:endParaRPr lang="en-US"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711200" y="1698172"/>
            <a:ext cx="10642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03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0AE257F0-5428-43F4-9062-F8134A1F6D77}"/>
              </a:ext>
            </a:extLst>
          </p:cNvPr>
          <p:cNvSpPr>
            <a:spLocks noGrp="1" noRot="1" noChangeArrowheads="1"/>
          </p:cNvSpPr>
          <p:nvPr>
            <p:ph type="title"/>
          </p:nvPr>
        </p:nvSpPr>
        <p:spPr/>
        <p:txBody>
          <a:bodyPr>
            <a:normAutofit/>
          </a:bodyPr>
          <a:lstStyle/>
          <a:p>
            <a:pPr>
              <a:defRPr/>
            </a:pPr>
            <a:r>
              <a:rPr lang="en-US" sz="4000" dirty="0">
                <a:latin typeface="Times New Roman" panose="02020603050405020304" pitchFamily="18" charset="0"/>
                <a:cs typeface="Times New Roman" panose="02020603050405020304" pitchFamily="18" charset="0"/>
              </a:rPr>
              <a:t>Risk Factors for Urinary Tract Infection </a:t>
            </a:r>
          </a:p>
        </p:txBody>
      </p:sp>
      <p:sp>
        <p:nvSpPr>
          <p:cNvPr id="2" name="Content Placeholder 1"/>
          <p:cNvSpPr>
            <a:spLocks noGrp="1"/>
          </p:cNvSpPr>
          <p:nvPr>
            <p:ph sz="half" idx="1"/>
          </p:nvPr>
        </p:nvSpPr>
        <p:spPr/>
        <p:txBody>
          <a:bodyPr>
            <a:normAutofit lnSpcReduction="10000"/>
          </a:bodyPr>
          <a:lstStyle/>
          <a:p>
            <a:pPr>
              <a:lnSpc>
                <a:spcPct val="80000"/>
              </a:lnSpc>
              <a:defRPr/>
            </a:pPr>
            <a:r>
              <a:rPr lang="en-US" dirty="0" smtClean="0">
                <a:latin typeface="Times New Roman" panose="02020603050405020304" pitchFamily="18" charset="0"/>
                <a:cs typeface="Times New Roman" panose="02020603050405020304" pitchFamily="18" charset="0"/>
              </a:rPr>
              <a:t>Female</a:t>
            </a:r>
          </a:p>
          <a:p>
            <a:pPr>
              <a:lnSpc>
                <a:spcPct val="80000"/>
              </a:lnSpc>
              <a:defRPr/>
            </a:pPr>
            <a:r>
              <a:rPr lang="en-US" dirty="0" smtClean="0">
                <a:latin typeface="Times New Roman" panose="02020603050405020304" pitchFamily="18" charset="0"/>
                <a:cs typeface="Times New Roman" panose="02020603050405020304" pitchFamily="18" charset="0"/>
              </a:rPr>
              <a:t>Uncircumcised male</a:t>
            </a:r>
          </a:p>
          <a:p>
            <a:pPr>
              <a:lnSpc>
                <a:spcPct val="80000"/>
              </a:lnSpc>
              <a:defRPr/>
            </a:pPr>
            <a:r>
              <a:rPr lang="en-US" dirty="0" smtClean="0">
                <a:latin typeface="Times New Roman" panose="02020603050405020304" pitchFamily="18" charset="0"/>
                <a:cs typeface="Times New Roman" panose="02020603050405020304" pitchFamily="18" charset="0"/>
              </a:rPr>
              <a:t>Vesicoureteral </a:t>
            </a:r>
            <a:r>
              <a:rPr lang="en-US" dirty="0">
                <a:latin typeface="Times New Roman" panose="02020603050405020304" pitchFamily="18" charset="0"/>
                <a:cs typeface="Times New Roman" panose="02020603050405020304" pitchFamily="18" charset="0"/>
              </a:rPr>
              <a:t>reflux </a:t>
            </a:r>
            <a:endParaRPr lang="en-US" dirty="0" smtClean="0">
              <a:latin typeface="Times New Roman" panose="02020603050405020304" pitchFamily="18" charset="0"/>
              <a:cs typeface="Times New Roman" panose="02020603050405020304" pitchFamily="18" charset="0"/>
            </a:endParaRPr>
          </a:p>
          <a:p>
            <a:pPr>
              <a:lnSpc>
                <a:spcPct val="80000"/>
              </a:lnSpc>
              <a:defRPr/>
            </a:pPr>
            <a:r>
              <a:rPr lang="en-US" dirty="0" smtClean="0">
                <a:latin typeface="Times New Roman" panose="02020603050405020304" pitchFamily="18" charset="0"/>
                <a:cs typeface="Times New Roman" panose="02020603050405020304" pitchFamily="18" charset="0"/>
              </a:rPr>
              <a:t>Toilet training</a:t>
            </a:r>
          </a:p>
          <a:p>
            <a:pPr>
              <a:lnSpc>
                <a:spcPct val="80000"/>
              </a:lnSpc>
              <a:defRPr/>
            </a:pPr>
            <a:r>
              <a:rPr lang="en-US" dirty="0" smtClean="0">
                <a:latin typeface="Times New Roman" panose="02020603050405020304" pitchFamily="18" charset="0"/>
                <a:cs typeface="Times New Roman" panose="02020603050405020304" pitchFamily="18" charset="0"/>
              </a:rPr>
              <a:t>Voiding dysfunction</a:t>
            </a:r>
          </a:p>
          <a:p>
            <a:pPr>
              <a:lnSpc>
                <a:spcPct val="80000"/>
              </a:lnSpc>
              <a:defRPr/>
            </a:pPr>
            <a:r>
              <a:rPr lang="en-US" dirty="0" smtClean="0">
                <a:latin typeface="Times New Roman" panose="02020603050405020304" pitchFamily="18" charset="0"/>
                <a:cs typeface="Times New Roman" panose="02020603050405020304" pitchFamily="18" charset="0"/>
              </a:rPr>
              <a:t>Obstructive uropathy</a:t>
            </a:r>
          </a:p>
          <a:p>
            <a:pPr>
              <a:lnSpc>
                <a:spcPct val="80000"/>
              </a:lnSpc>
              <a:defRPr/>
            </a:pPr>
            <a:r>
              <a:rPr lang="en-US" dirty="0" smtClean="0">
                <a:latin typeface="Times New Roman" panose="02020603050405020304" pitchFamily="18" charset="0"/>
                <a:cs typeface="Times New Roman" panose="02020603050405020304" pitchFamily="18" charset="0"/>
              </a:rPr>
              <a:t>Urethral instrumentation</a:t>
            </a:r>
          </a:p>
          <a:p>
            <a:pPr>
              <a:lnSpc>
                <a:spcPct val="80000"/>
              </a:lnSpc>
              <a:defRPr/>
            </a:pPr>
            <a:r>
              <a:rPr lang="en-US" dirty="0" smtClean="0">
                <a:latin typeface="Times New Roman" panose="02020603050405020304" pitchFamily="18" charset="0"/>
                <a:cs typeface="Times New Roman" panose="02020603050405020304" pitchFamily="18" charset="0"/>
              </a:rPr>
              <a:t>Wiping </a:t>
            </a:r>
            <a:r>
              <a:rPr lang="en-US" dirty="0">
                <a:latin typeface="Times New Roman" panose="02020603050405020304" pitchFamily="18" charset="0"/>
                <a:cs typeface="Times New Roman" panose="02020603050405020304" pitchFamily="18" charset="0"/>
              </a:rPr>
              <a:t>from back to front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sz="half" idx="2"/>
          </p:nvPr>
        </p:nvSpPr>
        <p:spPr>
          <a:xfrm>
            <a:off x="6172200" y="1825625"/>
            <a:ext cx="5843588"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Bubble </a:t>
            </a:r>
            <a:r>
              <a:rPr lang="en-US" dirty="0" smtClean="0">
                <a:latin typeface="Times New Roman" panose="02020603050405020304" pitchFamily="18" charset="0"/>
                <a:cs typeface="Times New Roman" panose="02020603050405020304" pitchFamily="18" charset="0"/>
              </a:rPr>
              <a:t>bath</a:t>
            </a:r>
          </a:p>
          <a:p>
            <a:r>
              <a:rPr lang="en-US" dirty="0" smtClean="0">
                <a:latin typeface="Times New Roman" panose="02020603050405020304" pitchFamily="18" charset="0"/>
                <a:cs typeface="Times New Roman" panose="02020603050405020304" pitchFamily="18" charset="0"/>
              </a:rPr>
              <a:t>Tight </a:t>
            </a:r>
            <a:r>
              <a:rPr lang="en-US" dirty="0">
                <a:latin typeface="Times New Roman" panose="02020603050405020304" pitchFamily="18" charset="0"/>
                <a:cs typeface="Times New Roman" panose="02020603050405020304" pitchFamily="18" charset="0"/>
              </a:rPr>
              <a:t>clothing (</a:t>
            </a:r>
            <a:r>
              <a:rPr lang="en-US" dirty="0" smtClean="0">
                <a:latin typeface="Times New Roman" panose="02020603050405020304" pitchFamily="18" charset="0"/>
                <a:cs typeface="Times New Roman" panose="02020603050405020304" pitchFamily="18" charset="0"/>
              </a:rPr>
              <a:t>underwear)</a:t>
            </a:r>
          </a:p>
          <a:p>
            <a:r>
              <a:rPr lang="en-US" dirty="0" smtClean="0">
                <a:latin typeface="Times New Roman" panose="02020603050405020304" pitchFamily="18" charset="0"/>
                <a:cs typeface="Times New Roman" panose="02020603050405020304" pitchFamily="18" charset="0"/>
              </a:rPr>
              <a:t>Pinworm infestation</a:t>
            </a:r>
          </a:p>
          <a:p>
            <a:r>
              <a:rPr lang="en-US" b="1" u="sng" dirty="0" smtClean="0">
                <a:latin typeface="Times New Roman" panose="02020603050405020304" pitchFamily="18" charset="0"/>
                <a:cs typeface="Times New Roman" panose="02020603050405020304" pitchFamily="18" charset="0"/>
              </a:rPr>
              <a:t>Constipation</a:t>
            </a:r>
            <a:endParaRPr lang="en-US" u="sng"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 </a:t>
            </a:r>
            <a:r>
              <a:rPr lang="en-US" dirty="0" err="1">
                <a:latin typeface="Times New Roman" panose="02020603050405020304" pitchFamily="18" charset="0"/>
                <a:cs typeface="Times New Roman" panose="02020603050405020304" pitchFamily="18" charset="0"/>
              </a:rPr>
              <a:t>fimbriated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bacteria</a:t>
            </a:r>
          </a:p>
          <a:p>
            <a:r>
              <a:rPr lang="en-US" dirty="0" smtClean="0">
                <a:latin typeface="Times New Roman" panose="02020603050405020304" pitchFamily="18" charset="0"/>
                <a:cs typeface="Times New Roman" panose="02020603050405020304" pitchFamily="18" charset="0"/>
              </a:rPr>
              <a:t>Anatomic </a:t>
            </a:r>
            <a:r>
              <a:rPr lang="en-US" dirty="0">
                <a:latin typeface="Times New Roman" panose="02020603050405020304" pitchFamily="18" charset="0"/>
                <a:cs typeface="Times New Roman" panose="02020603050405020304" pitchFamily="18" charset="0"/>
              </a:rPr>
              <a:t>abnormality (e.g., labial </a:t>
            </a:r>
            <a:r>
              <a:rPr lang="en-US" dirty="0" smtClean="0">
                <a:latin typeface="Times New Roman" panose="02020603050405020304" pitchFamily="18" charset="0"/>
                <a:cs typeface="Times New Roman" panose="02020603050405020304" pitchFamily="18" charset="0"/>
              </a:rPr>
              <a:t>adhesion) + urethral stenosis</a:t>
            </a:r>
          </a:p>
          <a:p>
            <a:r>
              <a:rPr lang="en-US" dirty="0" smtClean="0">
                <a:latin typeface="Times New Roman" panose="02020603050405020304" pitchFamily="18" charset="0"/>
                <a:cs typeface="Times New Roman" panose="02020603050405020304" pitchFamily="18" charset="0"/>
              </a:rPr>
              <a:t>Neuropathic </a:t>
            </a:r>
            <a:r>
              <a:rPr lang="en-US" dirty="0">
                <a:latin typeface="Times New Roman" panose="02020603050405020304" pitchFamily="18" charset="0"/>
                <a:cs typeface="Times New Roman" panose="02020603050405020304" pitchFamily="18" charset="0"/>
              </a:rPr>
              <a:t>bladder</a:t>
            </a:r>
            <a:endParaRPr lang="en-US" dirty="0"/>
          </a:p>
        </p:txBody>
      </p:sp>
      <p:sp>
        <p:nvSpPr>
          <p:cNvPr id="4" name="مربع نص 3"/>
          <p:cNvSpPr txBox="1"/>
          <p:nvPr/>
        </p:nvSpPr>
        <p:spPr>
          <a:xfrm>
            <a:off x="8101013" y="4529138"/>
            <a:ext cx="2557462" cy="369332"/>
          </a:xfrm>
          <a:prstGeom prst="rect">
            <a:avLst/>
          </a:prstGeom>
          <a:noFill/>
          <a:ln>
            <a:solidFill>
              <a:schemeClr val="accent1"/>
            </a:solidFill>
          </a:ln>
        </p:spPr>
        <p:txBody>
          <a:bodyPr wrap="square" rtlCol="1">
            <a:spAutoFit/>
          </a:bodyPr>
          <a:lstStyle/>
          <a:p>
            <a:endParaRPr lang="ar-SA" dirty="0"/>
          </a:p>
        </p:txBody>
      </p:sp>
    </p:spTree>
    <p:extLst>
      <p:ext uri="{BB962C8B-B14F-4D97-AF65-F5344CB8AC3E}">
        <p14:creationId xmlns:p14="http://schemas.microsoft.com/office/powerpoint/2010/main" val="220183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tLang="en-US" dirty="0">
                <a:solidFill>
                  <a:srgbClr val="B20606"/>
                </a:solidFill>
              </a:rPr>
              <a:t>Primary evaluation: examinations and tests</a:t>
            </a:r>
            <a:br>
              <a:rPr lang="sv-SE" altLang="en-US" dirty="0">
                <a:solidFill>
                  <a:srgbClr val="B20606"/>
                </a:solidFill>
              </a:rPr>
            </a:br>
            <a:endParaRPr lang="en-US" dirty="0"/>
          </a:p>
        </p:txBody>
      </p:sp>
      <p:sp>
        <p:nvSpPr>
          <p:cNvPr id="3" name="Content Placeholder 2"/>
          <p:cNvSpPr>
            <a:spLocks noGrp="1"/>
          </p:cNvSpPr>
          <p:nvPr>
            <p:ph idx="1"/>
          </p:nvPr>
        </p:nvSpPr>
        <p:spPr>
          <a:xfrm>
            <a:off x="838200" y="1639649"/>
            <a:ext cx="10515600" cy="4351338"/>
          </a:xfrm>
        </p:spPr>
        <p:txBody>
          <a:bodyPr>
            <a:noAutofit/>
          </a:bodyPr>
          <a:lstStyle/>
          <a:p>
            <a:r>
              <a:rPr lang="sv-SE" altLang="en-US" sz="2400" dirty="0">
                <a:latin typeface="Times New Roman" panose="02020603050405020304" pitchFamily="18" charset="0"/>
                <a:cs typeface="Times New Roman" panose="02020603050405020304" pitchFamily="18" charset="0"/>
              </a:rPr>
              <a:t>Physical </a:t>
            </a:r>
            <a:r>
              <a:rPr lang="sv-SE" altLang="en-US" sz="2400" dirty="0" smtClean="0">
                <a:latin typeface="Times New Roman" panose="02020603050405020304" pitchFamily="18" charset="0"/>
                <a:cs typeface="Times New Roman" panose="02020603050405020304" pitchFamily="18" charset="0"/>
              </a:rPr>
              <a:t>examination: ( Free in pure </a:t>
            </a:r>
            <a:r>
              <a:rPr lang="sv-SE" altLang="en-US" sz="2400" dirty="0">
                <a:latin typeface="Times New Roman" panose="02020603050405020304" pitchFamily="18" charset="0"/>
                <a:cs typeface="Times New Roman" panose="02020603050405020304" pitchFamily="18" charset="0"/>
              </a:rPr>
              <a:t>MNE)</a:t>
            </a:r>
          </a:p>
          <a:p>
            <a:r>
              <a:rPr lang="sv-SE" altLang="en-US" sz="2400" dirty="0">
                <a:latin typeface="Times New Roman" panose="02020603050405020304" pitchFamily="18" charset="0"/>
                <a:cs typeface="Times New Roman" panose="02020603050405020304" pitchFamily="18" charset="0"/>
              </a:rPr>
              <a:t>Height, weight, blood pressure, general neurological exam,back</a:t>
            </a:r>
          </a:p>
          <a:p>
            <a:r>
              <a:rPr lang="sv-SE" altLang="en-US" sz="2400" dirty="0">
                <a:latin typeface="Times New Roman" panose="02020603050405020304" pitchFamily="18" charset="0"/>
                <a:cs typeface="Times New Roman" panose="02020603050405020304" pitchFamily="18" charset="0"/>
              </a:rPr>
              <a:t>Genital inspection. Consider rectal exam if constipation </a:t>
            </a:r>
            <a:r>
              <a:rPr lang="sv-SE" altLang="en-US" sz="2400" dirty="0" smtClean="0">
                <a:latin typeface="Times New Roman" panose="02020603050405020304" pitchFamily="18" charset="0"/>
                <a:cs typeface="Times New Roman" panose="02020603050405020304" pitchFamily="18" charset="0"/>
              </a:rPr>
              <a:t>suspected</a:t>
            </a:r>
            <a:endParaRPr lang="sv-SE" altLang="en-US" sz="2400" dirty="0">
              <a:latin typeface="Times New Roman" panose="02020603050405020304" pitchFamily="18" charset="0"/>
              <a:cs typeface="Times New Roman" panose="02020603050405020304" pitchFamily="18" charset="0"/>
            </a:endParaRPr>
          </a:p>
          <a:p>
            <a:r>
              <a:rPr lang="sv-SE" altLang="en-US" sz="2400" dirty="0">
                <a:latin typeface="Times New Roman" panose="02020603050405020304" pitchFamily="18" charset="0"/>
                <a:cs typeface="Times New Roman" panose="02020603050405020304" pitchFamily="18" charset="0"/>
              </a:rPr>
              <a:t>Urine tests</a:t>
            </a:r>
          </a:p>
          <a:p>
            <a:r>
              <a:rPr lang="sv-SE" altLang="en-US" sz="2400" dirty="0">
                <a:latin typeface="Times New Roman" panose="02020603050405020304" pitchFamily="18" charset="0"/>
                <a:cs typeface="Times New Roman" panose="02020603050405020304" pitchFamily="18" charset="0"/>
              </a:rPr>
              <a:t>Dipstick test: glucose, leukocytes, protein, erythrocytes and </a:t>
            </a:r>
            <a:r>
              <a:rPr lang="sv-SE" altLang="en-US" sz="2400" dirty="0" smtClean="0">
                <a:latin typeface="Times New Roman" panose="02020603050405020304" pitchFamily="18" charset="0"/>
                <a:cs typeface="Times New Roman" panose="02020603050405020304" pitchFamily="18" charset="0"/>
              </a:rPr>
              <a:t>bacteria</a:t>
            </a:r>
            <a:endParaRPr lang="sv-SE" altLang="en-US" sz="2400" dirty="0">
              <a:latin typeface="Times New Roman" panose="02020603050405020304" pitchFamily="18" charset="0"/>
              <a:cs typeface="Times New Roman" panose="02020603050405020304" pitchFamily="18" charset="0"/>
            </a:endParaRPr>
          </a:p>
          <a:p>
            <a:r>
              <a:rPr lang="sv-SE" altLang="en-US" sz="2400" dirty="0">
                <a:latin typeface="Times New Roman" panose="02020603050405020304" pitchFamily="18" charset="0"/>
                <a:cs typeface="Times New Roman" panose="02020603050405020304" pitchFamily="18" charset="0"/>
              </a:rPr>
              <a:t>Blood tests, radiology, urodynamics</a:t>
            </a:r>
          </a:p>
          <a:p>
            <a:r>
              <a:rPr lang="sv-SE" altLang="en-US" sz="2400" dirty="0">
                <a:latin typeface="Times New Roman" panose="02020603050405020304" pitchFamily="18" charset="0"/>
                <a:cs typeface="Times New Roman" panose="02020603050405020304" pitchFamily="18" charset="0"/>
              </a:rPr>
              <a:t>Not indicated in uncomplicated MNE</a:t>
            </a:r>
          </a:p>
          <a:p>
            <a:endParaRPr lang="sv-SE" altLang="en-US" sz="2400" dirty="0">
              <a:latin typeface="Times New Roman" panose="02020603050405020304" pitchFamily="18" charset="0"/>
              <a:cs typeface="Times New Roman" panose="02020603050405020304" pitchFamily="18" charset="0"/>
            </a:endParaRPr>
          </a:p>
          <a:p>
            <a:r>
              <a:rPr lang="sv-SE" altLang="en-US" sz="2400" dirty="0">
                <a:latin typeface="Times New Roman" panose="02020603050405020304" pitchFamily="18" charset="0"/>
                <a:cs typeface="Times New Roman" panose="02020603050405020304" pitchFamily="18" charset="0"/>
              </a:rPr>
              <a:t>Bladder diary/voiding charts</a:t>
            </a:r>
          </a:p>
          <a:p>
            <a:r>
              <a:rPr lang="sv-SE" altLang="en-US" sz="2400" dirty="0">
                <a:latin typeface="Times New Roman" panose="02020603050405020304" pitchFamily="18" charset="0"/>
                <a:cs typeface="Times New Roman" panose="02020603050405020304" pitchFamily="18" charset="0"/>
              </a:rPr>
              <a:t>Strongly recommended</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842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b="1" dirty="0" smtClean="0">
                <a:solidFill>
                  <a:schemeClr val="accent2">
                    <a:lumMod val="75000"/>
                  </a:schemeClr>
                </a:solidFill>
                <a:latin typeface="Times New Roman" panose="02020603050405020304" pitchFamily="18" charset="0"/>
                <a:cs typeface="Times New Roman" panose="02020603050405020304" pitchFamily="18" charset="0"/>
              </a:rPr>
            </a:br>
            <a:r>
              <a:rPr lang="en-US" b="1" dirty="0" smtClean="0">
                <a:solidFill>
                  <a:schemeClr val="accent2">
                    <a:lumMod val="75000"/>
                  </a:schemeClr>
                </a:solidFill>
                <a:latin typeface="Times New Roman" panose="02020603050405020304" pitchFamily="18" charset="0"/>
                <a:cs typeface="Times New Roman" panose="02020603050405020304" pitchFamily="18" charset="0"/>
              </a:rPr>
              <a:t>Warning </a:t>
            </a:r>
            <a:r>
              <a:rPr lang="en-US" b="1" dirty="0">
                <a:solidFill>
                  <a:schemeClr val="accent2">
                    <a:lumMod val="75000"/>
                  </a:schemeClr>
                </a:solidFill>
                <a:latin typeface="Times New Roman" panose="02020603050405020304" pitchFamily="18" charset="0"/>
                <a:cs typeface="Times New Roman" panose="02020603050405020304" pitchFamily="18" charset="0"/>
              </a:rPr>
              <a:t>signs</a:t>
            </a:r>
            <a:br>
              <a:rPr lang="en-US" b="1" dirty="0">
                <a:solidFill>
                  <a:schemeClr val="accent2">
                    <a:lumMod val="75000"/>
                  </a:schemeClr>
                </a:solidFill>
                <a:latin typeface="Times New Roman" panose="02020603050405020304" pitchFamily="18" charset="0"/>
                <a:cs typeface="Times New Roman" panose="02020603050405020304" pitchFamily="18" charset="0"/>
              </a:rPr>
            </a:b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44911"/>
            <a:ext cx="10515600" cy="4377192"/>
          </a:xfrm>
        </p:spPr>
        <p:txBody>
          <a:bodyPr>
            <a:noAutofit/>
          </a:bodyPr>
          <a:lstStyle/>
          <a:p>
            <a:r>
              <a:rPr lang="en-US" dirty="0" smtClean="0">
                <a:latin typeface="Times New Roman" panose="02020603050405020304" pitchFamily="18" charset="0"/>
                <a:cs typeface="Times New Roman" panose="02020603050405020304" pitchFamily="18" charset="0"/>
              </a:rPr>
              <a:t>Weight </a:t>
            </a:r>
            <a:r>
              <a:rPr lang="en-US" dirty="0">
                <a:latin typeface="Times New Roman" panose="02020603050405020304" pitchFamily="18" charset="0"/>
                <a:cs typeface="Times New Roman" panose="02020603050405020304" pitchFamily="18" charset="0"/>
              </a:rPr>
              <a:t>loss, growth </a:t>
            </a:r>
            <a:r>
              <a:rPr lang="en-US" dirty="0" smtClean="0">
                <a:latin typeface="Times New Roman" panose="02020603050405020304" pitchFamily="18" charset="0"/>
                <a:cs typeface="Times New Roman" panose="02020603050405020304" pitchFamily="18" charset="0"/>
              </a:rPr>
              <a:t>retardation: creatinine, </a:t>
            </a:r>
            <a:r>
              <a:rPr lang="en-US" dirty="0">
                <a:latin typeface="Times New Roman" panose="02020603050405020304" pitchFamily="18" charset="0"/>
                <a:cs typeface="Times New Roman" panose="02020603050405020304" pitchFamily="18" charset="0"/>
              </a:rPr>
              <a:t>urine </a:t>
            </a:r>
            <a:r>
              <a:rPr lang="en-US" dirty="0" smtClean="0">
                <a:latin typeface="Times New Roman" panose="02020603050405020304" pitchFamily="18" charset="0"/>
                <a:cs typeface="Times New Roman" panose="02020603050405020304" pitchFamily="18" charset="0"/>
              </a:rPr>
              <a:t>glucose, electrolytes &amp; physical examination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Voiding difficulties, weak stream, need to strain to </a:t>
            </a:r>
            <a:r>
              <a:rPr lang="en-US" dirty="0" smtClean="0">
                <a:latin typeface="Times New Roman" panose="02020603050405020304" pitchFamily="18" charset="0"/>
                <a:cs typeface="Times New Roman" panose="02020603050405020304" pitchFamily="18" charset="0"/>
              </a:rPr>
              <a:t>void: uroflow </a:t>
            </a:r>
            <a:r>
              <a:rPr lang="en-US" dirty="0">
                <a:latin typeface="Times New Roman" panose="02020603050405020304" pitchFamily="18" charset="0"/>
                <a:cs typeface="Times New Roman" panose="02020603050405020304" pitchFamily="18" charset="0"/>
              </a:rPr>
              <a:t>and residual </a:t>
            </a:r>
            <a:r>
              <a:rPr lang="en-US" dirty="0" smtClean="0">
                <a:latin typeface="Times New Roman" panose="02020603050405020304" pitchFamily="18" charset="0"/>
                <a:cs typeface="Times New Roman" panose="02020603050405020304" pitchFamily="18" charset="0"/>
              </a:rPr>
              <a:t>urine, urine analysis &amp; culture, Physical examination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Heavy snoring or sleep </a:t>
            </a:r>
            <a:r>
              <a:rPr lang="en-US" dirty="0" smtClean="0">
                <a:latin typeface="Times New Roman" panose="02020603050405020304" pitchFamily="18" charset="0"/>
                <a:cs typeface="Times New Roman" panose="02020603050405020304" pitchFamily="18" charset="0"/>
              </a:rPr>
              <a:t>apneas,  consult ENT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Secondary nocturnal enuresis with recent </a:t>
            </a:r>
            <a:r>
              <a:rPr lang="en-US" dirty="0" smtClean="0">
                <a:latin typeface="Times New Roman" panose="02020603050405020304" pitchFamily="18" charset="0"/>
                <a:cs typeface="Times New Roman" panose="02020603050405020304" pitchFamily="18" charset="0"/>
              </a:rPr>
              <a:t>debut: Check </a:t>
            </a:r>
            <a:r>
              <a:rPr lang="en-US" dirty="0">
                <a:latin typeface="Times New Roman" panose="02020603050405020304" pitchFamily="18" charset="0"/>
                <a:cs typeface="Times New Roman" panose="02020603050405020304" pitchFamily="18" charset="0"/>
              </a:rPr>
              <a:t>urine </a:t>
            </a:r>
            <a:r>
              <a:rPr lang="en-US" dirty="0" smtClean="0">
                <a:latin typeface="Times New Roman" panose="02020603050405020304" pitchFamily="18" charset="0"/>
                <a:cs typeface="Times New Roman" panose="02020603050405020304" pitchFamily="18" charset="0"/>
              </a:rPr>
              <a:t>glucose </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Excessive </a:t>
            </a:r>
            <a:r>
              <a:rPr lang="en-US" dirty="0">
                <a:latin typeface="Times New Roman" panose="02020603050405020304" pitchFamily="18" charset="0"/>
                <a:cs typeface="Times New Roman" panose="02020603050405020304" pitchFamily="18" charset="0"/>
              </a:rPr>
              <a:t>thirst with a need to drink at </a:t>
            </a:r>
            <a:r>
              <a:rPr lang="en-US" dirty="0" smtClean="0">
                <a:latin typeface="Times New Roman" panose="02020603050405020304" pitchFamily="18" charset="0"/>
                <a:cs typeface="Times New Roman" panose="02020603050405020304" pitchFamily="18" charset="0"/>
              </a:rPr>
              <a:t>night: </a:t>
            </a:r>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rine glucose, complete a fluid intake list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972457" y="1702480"/>
            <a:ext cx="10203543" cy="14514"/>
          </a:xfrm>
          <a:prstGeom prst="line">
            <a:avLst/>
          </a:prstGeom>
          <a:ln w="76200">
            <a:solidFill>
              <a:srgbClr val="FF505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8123464" y="50799"/>
            <a:ext cx="1257300" cy="1543050"/>
          </a:xfrm>
          <a:prstGeom prst="rect">
            <a:avLst/>
          </a:prstGeom>
        </p:spPr>
      </p:pic>
    </p:spTree>
    <p:extLst>
      <p:ext uri="{BB962C8B-B14F-4D97-AF65-F5344CB8AC3E}">
        <p14:creationId xmlns:p14="http://schemas.microsoft.com/office/powerpoint/2010/main" val="3533754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2"/>
          <p:cNvSpPr>
            <a:spLocks/>
          </p:cNvSpPr>
          <p:nvPr/>
        </p:nvSpPr>
        <p:spPr bwMode="auto">
          <a:xfrm>
            <a:off x="4214813" y="4362451"/>
            <a:ext cx="3790950" cy="1990725"/>
          </a:xfrm>
          <a:custGeom>
            <a:avLst/>
            <a:gdLst>
              <a:gd name="T0" fmla="*/ 2147483646 w 2388"/>
              <a:gd name="T1" fmla="*/ 0 h 1254"/>
              <a:gd name="T2" fmla="*/ 2147483646 w 2388"/>
              <a:gd name="T3" fmla="*/ 2147483646 h 1254"/>
              <a:gd name="T4" fmla="*/ 2147483646 w 2388"/>
              <a:gd name="T5" fmla="*/ 2147483646 h 1254"/>
              <a:gd name="T6" fmla="*/ 2147483646 w 2388"/>
              <a:gd name="T7" fmla="*/ 2147483646 h 1254"/>
              <a:gd name="T8" fmla="*/ 2147483646 w 2388"/>
              <a:gd name="T9" fmla="*/ 2147483646 h 1254"/>
              <a:gd name="T10" fmla="*/ 2147483646 w 2388"/>
              <a:gd name="T11" fmla="*/ 2147483646 h 1254"/>
              <a:gd name="T12" fmla="*/ 2147483646 w 2388"/>
              <a:gd name="T13" fmla="*/ 2147483646 h 1254"/>
              <a:gd name="T14" fmla="*/ 2147483646 w 2388"/>
              <a:gd name="T15" fmla="*/ 2147483646 h 1254"/>
              <a:gd name="T16" fmla="*/ 2147483646 w 2388"/>
              <a:gd name="T17" fmla="*/ 2147483646 h 1254"/>
              <a:gd name="T18" fmla="*/ 2147483646 w 2388"/>
              <a:gd name="T19" fmla="*/ 2147483646 h 1254"/>
              <a:gd name="T20" fmla="*/ 2147483646 w 2388"/>
              <a:gd name="T21" fmla="*/ 2147483646 h 1254"/>
              <a:gd name="T22" fmla="*/ 2147483646 w 2388"/>
              <a:gd name="T23" fmla="*/ 2147483646 h 1254"/>
              <a:gd name="T24" fmla="*/ 2147483646 w 2388"/>
              <a:gd name="T25" fmla="*/ 2147483646 h 1254"/>
              <a:gd name="T26" fmla="*/ 2147483646 w 2388"/>
              <a:gd name="T27" fmla="*/ 2147483646 h 1254"/>
              <a:gd name="T28" fmla="*/ 0 w 2388"/>
              <a:gd name="T29" fmla="*/ 2147483646 h 1254"/>
              <a:gd name="T30" fmla="*/ 0 w 2388"/>
              <a:gd name="T31" fmla="*/ 2147483646 h 1254"/>
              <a:gd name="T32" fmla="*/ 2147483646 w 2388"/>
              <a:gd name="T33" fmla="*/ 2147483646 h 1254"/>
              <a:gd name="T34" fmla="*/ 2147483646 w 2388"/>
              <a:gd name="T35" fmla="*/ 2147483646 h 1254"/>
              <a:gd name="T36" fmla="*/ 2147483646 w 2388"/>
              <a:gd name="T37" fmla="*/ 2147483646 h 1254"/>
              <a:gd name="T38" fmla="*/ 2147483646 w 2388"/>
              <a:gd name="T39" fmla="*/ 2147483646 h 1254"/>
              <a:gd name="T40" fmla="*/ 2147483646 w 2388"/>
              <a:gd name="T41" fmla="*/ 2147483646 h 1254"/>
              <a:gd name="T42" fmla="*/ 2147483646 w 2388"/>
              <a:gd name="T43" fmla="*/ 2147483646 h 1254"/>
              <a:gd name="T44" fmla="*/ 2147483646 w 2388"/>
              <a:gd name="T45" fmla="*/ 2147483646 h 1254"/>
              <a:gd name="T46" fmla="*/ 2147483646 w 2388"/>
              <a:gd name="T47" fmla="*/ 2147483646 h 1254"/>
              <a:gd name="T48" fmla="*/ 2147483646 w 2388"/>
              <a:gd name="T49" fmla="*/ 2147483646 h 1254"/>
              <a:gd name="T50" fmla="*/ 2147483646 w 2388"/>
              <a:gd name="T51" fmla="*/ 2147483646 h 1254"/>
              <a:gd name="T52" fmla="*/ 2147483646 w 2388"/>
              <a:gd name="T53" fmla="*/ 2147483646 h 1254"/>
              <a:gd name="T54" fmla="*/ 2147483646 w 2388"/>
              <a:gd name="T55" fmla="*/ 2147483646 h 1254"/>
              <a:gd name="T56" fmla="*/ 2147483646 w 2388"/>
              <a:gd name="T57" fmla="*/ 2147483646 h 1254"/>
              <a:gd name="T58" fmla="*/ 2147483646 w 2388"/>
              <a:gd name="T59" fmla="*/ 2147483646 h 1254"/>
              <a:gd name="T60" fmla="*/ 2147483646 w 2388"/>
              <a:gd name="T61" fmla="*/ 2147483646 h 1254"/>
              <a:gd name="T62" fmla="*/ 2147483646 w 2388"/>
              <a:gd name="T63" fmla="*/ 2147483646 h 1254"/>
              <a:gd name="T64" fmla="*/ 2147483646 w 2388"/>
              <a:gd name="T65" fmla="*/ 2147483646 h 1254"/>
              <a:gd name="T66" fmla="*/ 2147483646 w 2388"/>
              <a:gd name="T67" fmla="*/ 2147483646 h 1254"/>
              <a:gd name="T68" fmla="*/ 2147483646 w 2388"/>
              <a:gd name="T69" fmla="*/ 2147483646 h 1254"/>
              <a:gd name="T70" fmla="*/ 2147483646 w 2388"/>
              <a:gd name="T71" fmla="*/ 2147483646 h 1254"/>
              <a:gd name="T72" fmla="*/ 2147483646 w 2388"/>
              <a:gd name="T73" fmla="*/ 2147483646 h 1254"/>
              <a:gd name="T74" fmla="*/ 2147483646 w 2388"/>
              <a:gd name="T75" fmla="*/ 2147483646 h 1254"/>
              <a:gd name="T76" fmla="*/ 2147483646 w 2388"/>
              <a:gd name="T77" fmla="*/ 2147483646 h 1254"/>
              <a:gd name="T78" fmla="*/ 2147483646 w 2388"/>
              <a:gd name="T79" fmla="*/ 2147483646 h 1254"/>
              <a:gd name="T80" fmla="*/ 2147483646 w 2388"/>
              <a:gd name="T81" fmla="*/ 2147483646 h 1254"/>
              <a:gd name="T82" fmla="*/ 2147483646 w 2388"/>
              <a:gd name="T83" fmla="*/ 2147483646 h 1254"/>
              <a:gd name="T84" fmla="*/ 2147483646 w 2388"/>
              <a:gd name="T85" fmla="*/ 2147483646 h 1254"/>
              <a:gd name="T86" fmla="*/ 2147483646 w 2388"/>
              <a:gd name="T87" fmla="*/ 2147483646 h 1254"/>
              <a:gd name="T88" fmla="*/ 2147483646 w 2388"/>
              <a:gd name="T89" fmla="*/ 2147483646 h 1254"/>
              <a:gd name="T90" fmla="*/ 2147483646 w 2388"/>
              <a:gd name="T91" fmla="*/ 2147483646 h 1254"/>
              <a:gd name="T92" fmla="*/ 2147483646 w 2388"/>
              <a:gd name="T93" fmla="*/ 2147483646 h 1254"/>
              <a:gd name="T94" fmla="*/ 2147483646 w 2388"/>
              <a:gd name="T95" fmla="*/ 2147483646 h 1254"/>
              <a:gd name="T96" fmla="*/ 2147483646 w 2388"/>
              <a:gd name="T97" fmla="*/ 2147483646 h 1254"/>
              <a:gd name="T98" fmla="*/ 2147483646 w 2388"/>
              <a:gd name="T99" fmla="*/ 2147483646 h 1254"/>
              <a:gd name="T100" fmla="*/ 2147483646 w 2388"/>
              <a:gd name="T101" fmla="*/ 2147483646 h 1254"/>
              <a:gd name="T102" fmla="*/ 2147483646 w 2388"/>
              <a:gd name="T103" fmla="*/ 2147483646 h 1254"/>
              <a:gd name="T104" fmla="*/ 2147483646 w 2388"/>
              <a:gd name="T105" fmla="*/ 2147483646 h 1254"/>
              <a:gd name="T106" fmla="*/ 2147483646 w 2388"/>
              <a:gd name="T107" fmla="*/ 2147483646 h 1254"/>
              <a:gd name="T108" fmla="*/ 2147483646 w 2388"/>
              <a:gd name="T109" fmla="*/ 2147483646 h 1254"/>
              <a:gd name="T110" fmla="*/ 2147483646 w 2388"/>
              <a:gd name="T111" fmla="*/ 0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8"/>
              <a:gd name="T169" fmla="*/ 0 h 1254"/>
              <a:gd name="T170" fmla="*/ 2388 w 2388"/>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8" h="1254">
                <a:moveTo>
                  <a:pt x="1188" y="0"/>
                </a:moveTo>
                <a:lnTo>
                  <a:pt x="1110" y="48"/>
                </a:lnTo>
                <a:lnTo>
                  <a:pt x="1020" y="90"/>
                </a:lnTo>
                <a:lnTo>
                  <a:pt x="927" y="129"/>
                </a:lnTo>
                <a:lnTo>
                  <a:pt x="849" y="153"/>
                </a:lnTo>
                <a:lnTo>
                  <a:pt x="762" y="174"/>
                </a:lnTo>
                <a:lnTo>
                  <a:pt x="660" y="195"/>
                </a:lnTo>
                <a:lnTo>
                  <a:pt x="537" y="213"/>
                </a:lnTo>
                <a:lnTo>
                  <a:pt x="378" y="225"/>
                </a:lnTo>
                <a:lnTo>
                  <a:pt x="261" y="219"/>
                </a:lnTo>
                <a:lnTo>
                  <a:pt x="120" y="207"/>
                </a:lnTo>
                <a:lnTo>
                  <a:pt x="69" y="198"/>
                </a:lnTo>
                <a:lnTo>
                  <a:pt x="42" y="255"/>
                </a:lnTo>
                <a:lnTo>
                  <a:pt x="12" y="336"/>
                </a:lnTo>
                <a:lnTo>
                  <a:pt x="0" y="417"/>
                </a:lnTo>
                <a:lnTo>
                  <a:pt x="0" y="495"/>
                </a:lnTo>
                <a:lnTo>
                  <a:pt x="12" y="582"/>
                </a:lnTo>
                <a:lnTo>
                  <a:pt x="39" y="678"/>
                </a:lnTo>
                <a:lnTo>
                  <a:pt x="78" y="747"/>
                </a:lnTo>
                <a:lnTo>
                  <a:pt x="132" y="825"/>
                </a:lnTo>
                <a:lnTo>
                  <a:pt x="186" y="888"/>
                </a:lnTo>
                <a:lnTo>
                  <a:pt x="243" y="945"/>
                </a:lnTo>
                <a:lnTo>
                  <a:pt x="336" y="1017"/>
                </a:lnTo>
                <a:lnTo>
                  <a:pt x="432" y="1074"/>
                </a:lnTo>
                <a:lnTo>
                  <a:pt x="528" y="1119"/>
                </a:lnTo>
                <a:lnTo>
                  <a:pt x="660" y="1176"/>
                </a:lnTo>
                <a:lnTo>
                  <a:pt x="792" y="1209"/>
                </a:lnTo>
                <a:lnTo>
                  <a:pt x="921" y="1236"/>
                </a:lnTo>
                <a:lnTo>
                  <a:pt x="1062" y="1251"/>
                </a:lnTo>
                <a:lnTo>
                  <a:pt x="1221" y="1254"/>
                </a:lnTo>
                <a:lnTo>
                  <a:pt x="1365" y="1248"/>
                </a:lnTo>
                <a:lnTo>
                  <a:pt x="1521" y="1227"/>
                </a:lnTo>
                <a:lnTo>
                  <a:pt x="1662" y="1191"/>
                </a:lnTo>
                <a:lnTo>
                  <a:pt x="1788" y="1152"/>
                </a:lnTo>
                <a:lnTo>
                  <a:pt x="1893" y="1107"/>
                </a:lnTo>
                <a:lnTo>
                  <a:pt x="2004" y="1047"/>
                </a:lnTo>
                <a:lnTo>
                  <a:pt x="2082" y="993"/>
                </a:lnTo>
                <a:lnTo>
                  <a:pt x="2157" y="936"/>
                </a:lnTo>
                <a:lnTo>
                  <a:pt x="2223" y="867"/>
                </a:lnTo>
                <a:lnTo>
                  <a:pt x="2271" y="807"/>
                </a:lnTo>
                <a:lnTo>
                  <a:pt x="2322" y="726"/>
                </a:lnTo>
                <a:lnTo>
                  <a:pt x="2358" y="642"/>
                </a:lnTo>
                <a:lnTo>
                  <a:pt x="2382" y="543"/>
                </a:lnTo>
                <a:lnTo>
                  <a:pt x="2388" y="456"/>
                </a:lnTo>
                <a:lnTo>
                  <a:pt x="2376" y="360"/>
                </a:lnTo>
                <a:lnTo>
                  <a:pt x="2355" y="282"/>
                </a:lnTo>
                <a:lnTo>
                  <a:pt x="2313" y="192"/>
                </a:lnTo>
                <a:lnTo>
                  <a:pt x="2247" y="210"/>
                </a:lnTo>
                <a:lnTo>
                  <a:pt x="2115" y="219"/>
                </a:lnTo>
                <a:lnTo>
                  <a:pt x="1986" y="222"/>
                </a:lnTo>
                <a:lnTo>
                  <a:pt x="1800" y="213"/>
                </a:lnTo>
                <a:lnTo>
                  <a:pt x="1659" y="192"/>
                </a:lnTo>
                <a:lnTo>
                  <a:pt x="1527" y="159"/>
                </a:lnTo>
                <a:lnTo>
                  <a:pt x="1413" y="117"/>
                </a:lnTo>
                <a:lnTo>
                  <a:pt x="1272" y="54"/>
                </a:lnTo>
                <a:lnTo>
                  <a:pt x="1188" y="0"/>
                </a:lnTo>
                <a:close/>
              </a:path>
            </a:pathLst>
          </a:custGeom>
          <a:solidFill>
            <a:srgbClr val="33CCFF"/>
          </a:solidFill>
          <a:ln w="9525">
            <a:noFill/>
            <a:round/>
            <a:headEnd/>
            <a:tailEnd/>
          </a:ln>
        </p:spPr>
        <p:txBody>
          <a:bodyPr/>
          <a:lstStyle/>
          <a:p>
            <a:endParaRPr lang="en-GB"/>
          </a:p>
        </p:txBody>
      </p:sp>
      <p:sp>
        <p:nvSpPr>
          <p:cNvPr id="30723" name="Freeform 3"/>
          <p:cNvSpPr>
            <a:spLocks/>
          </p:cNvSpPr>
          <p:nvPr/>
        </p:nvSpPr>
        <p:spPr bwMode="auto">
          <a:xfrm>
            <a:off x="4324350" y="3876675"/>
            <a:ext cx="1771650" cy="838200"/>
          </a:xfrm>
          <a:custGeom>
            <a:avLst/>
            <a:gdLst>
              <a:gd name="T0" fmla="*/ 0 w 1116"/>
              <a:gd name="T1" fmla="*/ 2147483646 h 528"/>
              <a:gd name="T2" fmla="*/ 2147483646 w 1116"/>
              <a:gd name="T3" fmla="*/ 2147483646 h 528"/>
              <a:gd name="T4" fmla="*/ 2147483646 w 1116"/>
              <a:gd name="T5" fmla="*/ 2147483646 h 528"/>
              <a:gd name="T6" fmla="*/ 2147483646 w 1116"/>
              <a:gd name="T7" fmla="*/ 2147483646 h 528"/>
              <a:gd name="T8" fmla="*/ 2147483646 w 1116"/>
              <a:gd name="T9" fmla="*/ 2147483646 h 528"/>
              <a:gd name="T10" fmla="*/ 2147483646 w 1116"/>
              <a:gd name="T11" fmla="*/ 2147483646 h 528"/>
              <a:gd name="T12" fmla="*/ 2147483646 w 1116"/>
              <a:gd name="T13" fmla="*/ 2147483646 h 528"/>
              <a:gd name="T14" fmla="*/ 2147483646 w 1116"/>
              <a:gd name="T15" fmla="*/ 2147483646 h 528"/>
              <a:gd name="T16" fmla="*/ 2147483646 w 1116"/>
              <a:gd name="T17" fmla="*/ 2147483646 h 528"/>
              <a:gd name="T18" fmla="*/ 2147483646 w 1116"/>
              <a:gd name="T19" fmla="*/ 2147483646 h 528"/>
              <a:gd name="T20" fmla="*/ 2147483646 w 1116"/>
              <a:gd name="T21" fmla="*/ 2147483646 h 528"/>
              <a:gd name="T22" fmla="*/ 2147483646 w 1116"/>
              <a:gd name="T23" fmla="*/ 0 h 528"/>
              <a:gd name="T24" fmla="*/ 2147483646 w 1116"/>
              <a:gd name="T25" fmla="*/ 2147483646 h 528"/>
              <a:gd name="T26" fmla="*/ 2147483646 w 1116"/>
              <a:gd name="T27" fmla="*/ 2147483646 h 528"/>
              <a:gd name="T28" fmla="*/ 2147483646 w 1116"/>
              <a:gd name="T29" fmla="*/ 2147483646 h 528"/>
              <a:gd name="T30" fmla="*/ 2147483646 w 1116"/>
              <a:gd name="T31" fmla="*/ 2147483646 h 528"/>
              <a:gd name="T32" fmla="*/ 2147483646 w 1116"/>
              <a:gd name="T33" fmla="*/ 2147483646 h 528"/>
              <a:gd name="T34" fmla="*/ 2147483646 w 1116"/>
              <a:gd name="T35" fmla="*/ 2147483646 h 528"/>
              <a:gd name="T36" fmla="*/ 2147483646 w 1116"/>
              <a:gd name="T37" fmla="*/ 2147483646 h 528"/>
              <a:gd name="T38" fmla="*/ 2147483646 w 1116"/>
              <a:gd name="T39" fmla="*/ 2147483646 h 528"/>
              <a:gd name="T40" fmla="*/ 2147483646 w 1116"/>
              <a:gd name="T41" fmla="*/ 2147483646 h 528"/>
              <a:gd name="T42" fmla="*/ 2147483646 w 1116"/>
              <a:gd name="T43" fmla="*/ 2147483646 h 528"/>
              <a:gd name="T44" fmla="*/ 2147483646 w 1116"/>
              <a:gd name="T45" fmla="*/ 2147483646 h 528"/>
              <a:gd name="T46" fmla="*/ 2147483646 w 1116"/>
              <a:gd name="T47" fmla="*/ 2147483646 h 528"/>
              <a:gd name="T48" fmla="*/ 2147483646 w 1116"/>
              <a:gd name="T49" fmla="*/ 2147483646 h 528"/>
              <a:gd name="T50" fmla="*/ 2147483646 w 1116"/>
              <a:gd name="T51" fmla="*/ 2147483646 h 528"/>
              <a:gd name="T52" fmla="*/ 2147483646 w 1116"/>
              <a:gd name="T53" fmla="*/ 2147483646 h 528"/>
              <a:gd name="T54" fmla="*/ 2147483646 w 1116"/>
              <a:gd name="T55" fmla="*/ 2147483646 h 528"/>
              <a:gd name="T56" fmla="*/ 0 w 1116"/>
              <a:gd name="T57" fmla="*/ 2147483646 h 5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6"/>
              <a:gd name="T88" fmla="*/ 0 h 528"/>
              <a:gd name="T89" fmla="*/ 1116 w 1116"/>
              <a:gd name="T90" fmla="*/ 528 h 5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6" h="528">
                <a:moveTo>
                  <a:pt x="0" y="504"/>
                </a:moveTo>
                <a:lnTo>
                  <a:pt x="30" y="450"/>
                </a:lnTo>
                <a:lnTo>
                  <a:pt x="87" y="378"/>
                </a:lnTo>
                <a:lnTo>
                  <a:pt x="135" y="324"/>
                </a:lnTo>
                <a:lnTo>
                  <a:pt x="198" y="267"/>
                </a:lnTo>
                <a:lnTo>
                  <a:pt x="279" y="210"/>
                </a:lnTo>
                <a:lnTo>
                  <a:pt x="360" y="159"/>
                </a:lnTo>
                <a:lnTo>
                  <a:pt x="465" y="108"/>
                </a:lnTo>
                <a:lnTo>
                  <a:pt x="558" y="72"/>
                </a:lnTo>
                <a:lnTo>
                  <a:pt x="657" y="42"/>
                </a:lnTo>
                <a:lnTo>
                  <a:pt x="750" y="18"/>
                </a:lnTo>
                <a:lnTo>
                  <a:pt x="822" y="0"/>
                </a:lnTo>
                <a:lnTo>
                  <a:pt x="846" y="54"/>
                </a:lnTo>
                <a:lnTo>
                  <a:pt x="894" y="117"/>
                </a:lnTo>
                <a:lnTo>
                  <a:pt x="954" y="180"/>
                </a:lnTo>
                <a:lnTo>
                  <a:pt x="1020" y="240"/>
                </a:lnTo>
                <a:lnTo>
                  <a:pt x="1083" y="288"/>
                </a:lnTo>
                <a:lnTo>
                  <a:pt x="1116" y="309"/>
                </a:lnTo>
                <a:lnTo>
                  <a:pt x="1065" y="339"/>
                </a:lnTo>
                <a:lnTo>
                  <a:pt x="987" y="381"/>
                </a:lnTo>
                <a:lnTo>
                  <a:pt x="897" y="420"/>
                </a:lnTo>
                <a:lnTo>
                  <a:pt x="795" y="456"/>
                </a:lnTo>
                <a:lnTo>
                  <a:pt x="678" y="486"/>
                </a:lnTo>
                <a:lnTo>
                  <a:pt x="576" y="507"/>
                </a:lnTo>
                <a:lnTo>
                  <a:pt x="477" y="522"/>
                </a:lnTo>
                <a:lnTo>
                  <a:pt x="357" y="528"/>
                </a:lnTo>
                <a:lnTo>
                  <a:pt x="219" y="528"/>
                </a:lnTo>
                <a:lnTo>
                  <a:pt x="114" y="519"/>
                </a:lnTo>
                <a:lnTo>
                  <a:pt x="0" y="504"/>
                </a:lnTo>
                <a:close/>
              </a:path>
            </a:pathLst>
          </a:custGeom>
          <a:solidFill>
            <a:srgbClr val="FFFF00"/>
          </a:solidFill>
          <a:ln w="9525">
            <a:noFill/>
            <a:round/>
            <a:headEnd/>
            <a:tailEnd/>
          </a:ln>
        </p:spPr>
        <p:txBody>
          <a:bodyPr/>
          <a:lstStyle/>
          <a:p>
            <a:endParaRPr lang="en-GB"/>
          </a:p>
        </p:txBody>
      </p:sp>
      <p:sp>
        <p:nvSpPr>
          <p:cNvPr id="30724" name="Freeform 4"/>
          <p:cNvSpPr>
            <a:spLocks/>
          </p:cNvSpPr>
          <p:nvPr/>
        </p:nvSpPr>
        <p:spPr bwMode="auto">
          <a:xfrm>
            <a:off x="6096000" y="3876676"/>
            <a:ext cx="1804988" cy="842963"/>
          </a:xfrm>
          <a:custGeom>
            <a:avLst/>
            <a:gdLst>
              <a:gd name="T0" fmla="*/ 0 w 1137"/>
              <a:gd name="T1" fmla="*/ 2147483646 h 531"/>
              <a:gd name="T2" fmla="*/ 2147483646 w 1137"/>
              <a:gd name="T3" fmla="*/ 2147483646 h 531"/>
              <a:gd name="T4" fmla="*/ 2147483646 w 1137"/>
              <a:gd name="T5" fmla="*/ 2147483646 h 531"/>
              <a:gd name="T6" fmla="*/ 2147483646 w 1137"/>
              <a:gd name="T7" fmla="*/ 2147483646 h 531"/>
              <a:gd name="T8" fmla="*/ 2147483646 w 1137"/>
              <a:gd name="T9" fmla="*/ 2147483646 h 531"/>
              <a:gd name="T10" fmla="*/ 2147483646 w 1137"/>
              <a:gd name="T11" fmla="*/ 2147483646 h 531"/>
              <a:gd name="T12" fmla="*/ 2147483646 w 1137"/>
              <a:gd name="T13" fmla="*/ 2147483646 h 531"/>
              <a:gd name="T14" fmla="*/ 2147483646 w 1137"/>
              <a:gd name="T15" fmla="*/ 2147483646 h 531"/>
              <a:gd name="T16" fmla="*/ 2147483646 w 1137"/>
              <a:gd name="T17" fmla="*/ 2147483646 h 531"/>
              <a:gd name="T18" fmla="*/ 2147483646 w 1137"/>
              <a:gd name="T19" fmla="*/ 2147483646 h 531"/>
              <a:gd name="T20" fmla="*/ 2147483646 w 1137"/>
              <a:gd name="T21" fmla="*/ 2147483646 h 531"/>
              <a:gd name="T22" fmla="*/ 2147483646 w 1137"/>
              <a:gd name="T23" fmla="*/ 2147483646 h 531"/>
              <a:gd name="T24" fmla="*/ 2147483646 w 1137"/>
              <a:gd name="T25" fmla="*/ 2147483646 h 531"/>
              <a:gd name="T26" fmla="*/ 2147483646 w 1137"/>
              <a:gd name="T27" fmla="*/ 2147483646 h 531"/>
              <a:gd name="T28" fmla="*/ 2147483646 w 1137"/>
              <a:gd name="T29" fmla="*/ 2147483646 h 531"/>
              <a:gd name="T30" fmla="*/ 2147483646 w 1137"/>
              <a:gd name="T31" fmla="*/ 2147483646 h 531"/>
              <a:gd name="T32" fmla="*/ 2147483646 w 1137"/>
              <a:gd name="T33" fmla="*/ 2147483646 h 531"/>
              <a:gd name="T34" fmla="*/ 2147483646 w 1137"/>
              <a:gd name="T35" fmla="*/ 2147483646 h 531"/>
              <a:gd name="T36" fmla="*/ 2147483646 w 1137"/>
              <a:gd name="T37" fmla="*/ 2147483646 h 531"/>
              <a:gd name="T38" fmla="*/ 2147483646 w 1137"/>
              <a:gd name="T39" fmla="*/ 2147483646 h 531"/>
              <a:gd name="T40" fmla="*/ 2147483646 w 1137"/>
              <a:gd name="T41" fmla="*/ 2147483646 h 531"/>
              <a:gd name="T42" fmla="*/ 2147483646 w 1137"/>
              <a:gd name="T43" fmla="*/ 0 h 531"/>
              <a:gd name="T44" fmla="*/ 2147483646 w 1137"/>
              <a:gd name="T45" fmla="*/ 2147483646 h 531"/>
              <a:gd name="T46" fmla="*/ 2147483646 w 1137"/>
              <a:gd name="T47" fmla="*/ 2147483646 h 531"/>
              <a:gd name="T48" fmla="*/ 2147483646 w 1137"/>
              <a:gd name="T49" fmla="*/ 2147483646 h 531"/>
              <a:gd name="T50" fmla="*/ 2147483646 w 1137"/>
              <a:gd name="T51" fmla="*/ 2147483646 h 531"/>
              <a:gd name="T52" fmla="*/ 2147483646 w 1137"/>
              <a:gd name="T53" fmla="*/ 2147483646 h 531"/>
              <a:gd name="T54" fmla="*/ 0 w 1137"/>
              <a:gd name="T55" fmla="*/ 2147483646 h 5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37"/>
              <a:gd name="T85" fmla="*/ 0 h 531"/>
              <a:gd name="T86" fmla="*/ 1137 w 1137"/>
              <a:gd name="T87" fmla="*/ 531 h 5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37" h="531">
                <a:moveTo>
                  <a:pt x="0" y="306"/>
                </a:moveTo>
                <a:lnTo>
                  <a:pt x="60" y="345"/>
                </a:lnTo>
                <a:lnTo>
                  <a:pt x="144" y="387"/>
                </a:lnTo>
                <a:lnTo>
                  <a:pt x="246" y="432"/>
                </a:lnTo>
                <a:lnTo>
                  <a:pt x="324" y="456"/>
                </a:lnTo>
                <a:lnTo>
                  <a:pt x="414" y="483"/>
                </a:lnTo>
                <a:lnTo>
                  <a:pt x="543" y="507"/>
                </a:lnTo>
                <a:lnTo>
                  <a:pt x="675" y="525"/>
                </a:lnTo>
                <a:lnTo>
                  <a:pt x="789" y="531"/>
                </a:lnTo>
                <a:lnTo>
                  <a:pt x="891" y="531"/>
                </a:lnTo>
                <a:lnTo>
                  <a:pt x="1011" y="522"/>
                </a:lnTo>
                <a:lnTo>
                  <a:pt x="1137" y="504"/>
                </a:lnTo>
                <a:lnTo>
                  <a:pt x="1104" y="444"/>
                </a:lnTo>
                <a:lnTo>
                  <a:pt x="1047" y="375"/>
                </a:lnTo>
                <a:lnTo>
                  <a:pt x="972" y="297"/>
                </a:lnTo>
                <a:lnTo>
                  <a:pt x="879" y="225"/>
                </a:lnTo>
                <a:lnTo>
                  <a:pt x="774" y="159"/>
                </a:lnTo>
                <a:lnTo>
                  <a:pt x="669" y="108"/>
                </a:lnTo>
                <a:lnTo>
                  <a:pt x="561" y="66"/>
                </a:lnTo>
                <a:lnTo>
                  <a:pt x="468" y="39"/>
                </a:lnTo>
                <a:lnTo>
                  <a:pt x="366" y="12"/>
                </a:lnTo>
                <a:lnTo>
                  <a:pt x="297" y="0"/>
                </a:lnTo>
                <a:lnTo>
                  <a:pt x="267" y="51"/>
                </a:lnTo>
                <a:lnTo>
                  <a:pt x="222" y="114"/>
                </a:lnTo>
                <a:lnTo>
                  <a:pt x="174" y="171"/>
                </a:lnTo>
                <a:lnTo>
                  <a:pt x="114" y="228"/>
                </a:lnTo>
                <a:lnTo>
                  <a:pt x="57" y="273"/>
                </a:lnTo>
                <a:lnTo>
                  <a:pt x="0" y="306"/>
                </a:lnTo>
                <a:close/>
              </a:path>
            </a:pathLst>
          </a:custGeom>
          <a:solidFill>
            <a:srgbClr val="FFFF00"/>
          </a:solidFill>
          <a:ln w="9525">
            <a:noFill/>
            <a:round/>
            <a:headEnd/>
            <a:tailEnd/>
          </a:ln>
        </p:spPr>
        <p:txBody>
          <a:bodyPr/>
          <a:lstStyle/>
          <a:p>
            <a:endParaRPr lang="en-GB"/>
          </a:p>
        </p:txBody>
      </p:sp>
      <p:sp>
        <p:nvSpPr>
          <p:cNvPr id="30725" name="Freeform 5"/>
          <p:cNvSpPr>
            <a:spLocks/>
          </p:cNvSpPr>
          <p:nvPr/>
        </p:nvSpPr>
        <p:spPr bwMode="auto">
          <a:xfrm>
            <a:off x="6096001" y="2209800"/>
            <a:ext cx="3209925" cy="2471738"/>
          </a:xfrm>
          <a:custGeom>
            <a:avLst/>
            <a:gdLst>
              <a:gd name="T0" fmla="*/ 2147483646 w 2022"/>
              <a:gd name="T1" fmla="*/ 2147483646 h 1557"/>
              <a:gd name="T2" fmla="*/ 2147483646 w 2022"/>
              <a:gd name="T3" fmla="*/ 2147483646 h 1557"/>
              <a:gd name="T4" fmla="*/ 2147483646 w 2022"/>
              <a:gd name="T5" fmla="*/ 2147483646 h 1557"/>
              <a:gd name="T6" fmla="*/ 2147483646 w 2022"/>
              <a:gd name="T7" fmla="*/ 2147483646 h 1557"/>
              <a:gd name="T8" fmla="*/ 2147483646 w 2022"/>
              <a:gd name="T9" fmla="*/ 2147483646 h 1557"/>
              <a:gd name="T10" fmla="*/ 2147483646 w 2022"/>
              <a:gd name="T11" fmla="*/ 2147483646 h 1557"/>
              <a:gd name="T12" fmla="*/ 2147483646 w 2022"/>
              <a:gd name="T13" fmla="*/ 2147483646 h 1557"/>
              <a:gd name="T14" fmla="*/ 2147483646 w 2022"/>
              <a:gd name="T15" fmla="*/ 2147483646 h 1557"/>
              <a:gd name="T16" fmla="*/ 2147483646 w 2022"/>
              <a:gd name="T17" fmla="*/ 2147483646 h 1557"/>
              <a:gd name="T18" fmla="*/ 2147483646 w 2022"/>
              <a:gd name="T19" fmla="*/ 2147483646 h 1557"/>
              <a:gd name="T20" fmla="*/ 2147483646 w 2022"/>
              <a:gd name="T21" fmla="*/ 2147483646 h 1557"/>
              <a:gd name="T22" fmla="*/ 2147483646 w 2022"/>
              <a:gd name="T23" fmla="*/ 2147483646 h 1557"/>
              <a:gd name="T24" fmla="*/ 2147483646 w 2022"/>
              <a:gd name="T25" fmla="*/ 2147483646 h 1557"/>
              <a:gd name="T26" fmla="*/ 0 w 2022"/>
              <a:gd name="T27" fmla="*/ 2147483646 h 1557"/>
              <a:gd name="T28" fmla="*/ 2147483646 w 2022"/>
              <a:gd name="T29" fmla="*/ 2147483646 h 1557"/>
              <a:gd name="T30" fmla="*/ 2147483646 w 2022"/>
              <a:gd name="T31" fmla="*/ 2147483646 h 1557"/>
              <a:gd name="T32" fmla="*/ 2147483646 w 2022"/>
              <a:gd name="T33" fmla="*/ 2147483646 h 1557"/>
              <a:gd name="T34" fmla="*/ 2147483646 w 2022"/>
              <a:gd name="T35" fmla="*/ 2147483646 h 1557"/>
              <a:gd name="T36" fmla="*/ 2147483646 w 2022"/>
              <a:gd name="T37" fmla="*/ 2147483646 h 1557"/>
              <a:gd name="T38" fmla="*/ 2147483646 w 2022"/>
              <a:gd name="T39" fmla="*/ 2147483646 h 1557"/>
              <a:gd name="T40" fmla="*/ 2147483646 w 2022"/>
              <a:gd name="T41" fmla="*/ 2147483646 h 1557"/>
              <a:gd name="T42" fmla="*/ 2147483646 w 2022"/>
              <a:gd name="T43" fmla="*/ 0 h 1557"/>
              <a:gd name="T44" fmla="*/ 2147483646 w 2022"/>
              <a:gd name="T45" fmla="*/ 2147483646 h 1557"/>
              <a:gd name="T46" fmla="*/ 2147483646 w 2022"/>
              <a:gd name="T47" fmla="*/ 2147483646 h 1557"/>
              <a:gd name="T48" fmla="*/ 2147483646 w 2022"/>
              <a:gd name="T49" fmla="*/ 2147483646 h 1557"/>
              <a:gd name="T50" fmla="*/ 2147483646 w 2022"/>
              <a:gd name="T51" fmla="*/ 2147483646 h 1557"/>
              <a:gd name="T52" fmla="*/ 2147483646 w 2022"/>
              <a:gd name="T53" fmla="*/ 2147483646 h 1557"/>
              <a:gd name="T54" fmla="*/ 2147483646 w 2022"/>
              <a:gd name="T55" fmla="*/ 2147483646 h 1557"/>
              <a:gd name="T56" fmla="*/ 2147483646 w 2022"/>
              <a:gd name="T57" fmla="*/ 2147483646 h 1557"/>
              <a:gd name="T58" fmla="*/ 2147483646 w 2022"/>
              <a:gd name="T59" fmla="*/ 2147483646 h 1557"/>
              <a:gd name="T60" fmla="*/ 2147483646 w 2022"/>
              <a:gd name="T61" fmla="*/ 2147483646 h 1557"/>
              <a:gd name="T62" fmla="*/ 2147483646 w 2022"/>
              <a:gd name="T63" fmla="*/ 2147483646 h 1557"/>
              <a:gd name="T64" fmla="*/ 2147483646 w 2022"/>
              <a:gd name="T65" fmla="*/ 2147483646 h 1557"/>
              <a:gd name="T66" fmla="*/ 2147483646 w 2022"/>
              <a:gd name="T67" fmla="*/ 2147483646 h 1557"/>
              <a:gd name="T68" fmla="*/ 2147483646 w 2022"/>
              <a:gd name="T69" fmla="*/ 2147483646 h 1557"/>
              <a:gd name="T70" fmla="*/ 2147483646 w 2022"/>
              <a:gd name="T71" fmla="*/ 2147483646 h 1557"/>
              <a:gd name="T72" fmla="*/ 2147483646 w 2022"/>
              <a:gd name="T73" fmla="*/ 2147483646 h 1557"/>
              <a:gd name="T74" fmla="*/ 2147483646 w 2022"/>
              <a:gd name="T75" fmla="*/ 2147483646 h 1557"/>
              <a:gd name="T76" fmla="*/ 2147483646 w 2022"/>
              <a:gd name="T77" fmla="*/ 2147483646 h 1557"/>
              <a:gd name="T78" fmla="*/ 2147483646 w 2022"/>
              <a:gd name="T79" fmla="*/ 2147483646 h 1557"/>
              <a:gd name="T80" fmla="*/ 2147483646 w 2022"/>
              <a:gd name="T81" fmla="*/ 2147483646 h 1557"/>
              <a:gd name="T82" fmla="*/ 2147483646 w 2022"/>
              <a:gd name="T83" fmla="*/ 2147483646 h 1557"/>
              <a:gd name="T84" fmla="*/ 2147483646 w 2022"/>
              <a:gd name="T85" fmla="*/ 2147483646 h 1557"/>
              <a:gd name="T86" fmla="*/ 2147483646 w 2022"/>
              <a:gd name="T87" fmla="*/ 2147483646 h 1557"/>
              <a:gd name="T88" fmla="*/ 2147483646 w 2022"/>
              <a:gd name="T89" fmla="*/ 2147483646 h 1557"/>
              <a:gd name="T90" fmla="*/ 2147483646 w 2022"/>
              <a:gd name="T91" fmla="*/ 2147483646 h 1557"/>
              <a:gd name="T92" fmla="*/ 2147483646 w 2022"/>
              <a:gd name="T93" fmla="*/ 2147483646 h 1557"/>
              <a:gd name="T94" fmla="*/ 2147483646 w 2022"/>
              <a:gd name="T95" fmla="*/ 2147483646 h 1557"/>
              <a:gd name="T96" fmla="*/ 2147483646 w 2022"/>
              <a:gd name="T97" fmla="*/ 2147483646 h 1557"/>
              <a:gd name="T98" fmla="*/ 2147483646 w 2022"/>
              <a:gd name="T99" fmla="*/ 2147483646 h 1557"/>
              <a:gd name="T100" fmla="*/ 2147483646 w 2022"/>
              <a:gd name="T101" fmla="*/ 2147483646 h 1557"/>
              <a:gd name="T102" fmla="*/ 2147483646 w 2022"/>
              <a:gd name="T103" fmla="*/ 2147483646 h 1557"/>
              <a:gd name="T104" fmla="*/ 2147483646 w 2022"/>
              <a:gd name="T105" fmla="*/ 2147483646 h 1557"/>
              <a:gd name="T106" fmla="*/ 2147483646 w 2022"/>
              <a:gd name="T107" fmla="*/ 2147483646 h 1557"/>
              <a:gd name="T108" fmla="*/ 2147483646 w 2022"/>
              <a:gd name="T109" fmla="*/ 2147483646 h 1557"/>
              <a:gd name="T110" fmla="*/ 2147483646 w 2022"/>
              <a:gd name="T111" fmla="*/ 2147483646 h 1557"/>
              <a:gd name="T112" fmla="*/ 2147483646 w 2022"/>
              <a:gd name="T113" fmla="*/ 2147483646 h 1557"/>
              <a:gd name="T114" fmla="*/ 2147483646 w 2022"/>
              <a:gd name="T115" fmla="*/ 2147483646 h 15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22"/>
              <a:gd name="T175" fmla="*/ 0 h 1557"/>
              <a:gd name="T176" fmla="*/ 2022 w 2022"/>
              <a:gd name="T177" fmla="*/ 1557 h 15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22" h="1557">
                <a:moveTo>
                  <a:pt x="300" y="1056"/>
                </a:moveTo>
                <a:lnTo>
                  <a:pt x="327" y="999"/>
                </a:lnTo>
                <a:lnTo>
                  <a:pt x="348" y="936"/>
                </a:lnTo>
                <a:lnTo>
                  <a:pt x="363" y="873"/>
                </a:lnTo>
                <a:lnTo>
                  <a:pt x="366" y="813"/>
                </a:lnTo>
                <a:lnTo>
                  <a:pt x="366" y="741"/>
                </a:lnTo>
                <a:lnTo>
                  <a:pt x="351" y="654"/>
                </a:lnTo>
                <a:lnTo>
                  <a:pt x="324" y="582"/>
                </a:lnTo>
                <a:lnTo>
                  <a:pt x="282" y="504"/>
                </a:lnTo>
                <a:lnTo>
                  <a:pt x="234" y="435"/>
                </a:lnTo>
                <a:lnTo>
                  <a:pt x="168" y="354"/>
                </a:lnTo>
                <a:lnTo>
                  <a:pt x="93" y="294"/>
                </a:lnTo>
                <a:lnTo>
                  <a:pt x="33" y="243"/>
                </a:lnTo>
                <a:lnTo>
                  <a:pt x="0" y="222"/>
                </a:lnTo>
                <a:lnTo>
                  <a:pt x="63" y="183"/>
                </a:lnTo>
                <a:lnTo>
                  <a:pt x="153" y="141"/>
                </a:lnTo>
                <a:lnTo>
                  <a:pt x="249" y="99"/>
                </a:lnTo>
                <a:lnTo>
                  <a:pt x="345" y="69"/>
                </a:lnTo>
                <a:lnTo>
                  <a:pt x="474" y="36"/>
                </a:lnTo>
                <a:lnTo>
                  <a:pt x="609" y="15"/>
                </a:lnTo>
                <a:lnTo>
                  <a:pt x="726" y="3"/>
                </a:lnTo>
                <a:lnTo>
                  <a:pt x="867" y="0"/>
                </a:lnTo>
                <a:lnTo>
                  <a:pt x="978" y="6"/>
                </a:lnTo>
                <a:lnTo>
                  <a:pt x="1104" y="21"/>
                </a:lnTo>
                <a:lnTo>
                  <a:pt x="1251" y="51"/>
                </a:lnTo>
                <a:lnTo>
                  <a:pt x="1383" y="93"/>
                </a:lnTo>
                <a:lnTo>
                  <a:pt x="1500" y="141"/>
                </a:lnTo>
                <a:lnTo>
                  <a:pt x="1617" y="201"/>
                </a:lnTo>
                <a:lnTo>
                  <a:pt x="1710" y="264"/>
                </a:lnTo>
                <a:lnTo>
                  <a:pt x="1794" y="330"/>
                </a:lnTo>
                <a:lnTo>
                  <a:pt x="1884" y="423"/>
                </a:lnTo>
                <a:lnTo>
                  <a:pt x="1944" y="513"/>
                </a:lnTo>
                <a:lnTo>
                  <a:pt x="1986" y="606"/>
                </a:lnTo>
                <a:lnTo>
                  <a:pt x="2010" y="693"/>
                </a:lnTo>
                <a:lnTo>
                  <a:pt x="2022" y="774"/>
                </a:lnTo>
                <a:lnTo>
                  <a:pt x="2016" y="876"/>
                </a:lnTo>
                <a:lnTo>
                  <a:pt x="1989" y="978"/>
                </a:lnTo>
                <a:lnTo>
                  <a:pt x="1947" y="1068"/>
                </a:lnTo>
                <a:lnTo>
                  <a:pt x="1905" y="1137"/>
                </a:lnTo>
                <a:lnTo>
                  <a:pt x="1842" y="1212"/>
                </a:lnTo>
                <a:lnTo>
                  <a:pt x="1767" y="1281"/>
                </a:lnTo>
                <a:lnTo>
                  <a:pt x="1698" y="1338"/>
                </a:lnTo>
                <a:lnTo>
                  <a:pt x="1620" y="1386"/>
                </a:lnTo>
                <a:lnTo>
                  <a:pt x="1527" y="1434"/>
                </a:lnTo>
                <a:lnTo>
                  <a:pt x="1452" y="1467"/>
                </a:lnTo>
                <a:lnTo>
                  <a:pt x="1365" y="1497"/>
                </a:lnTo>
                <a:lnTo>
                  <a:pt x="1260" y="1530"/>
                </a:lnTo>
                <a:lnTo>
                  <a:pt x="1131" y="1557"/>
                </a:lnTo>
                <a:lnTo>
                  <a:pt x="1101" y="1512"/>
                </a:lnTo>
                <a:lnTo>
                  <a:pt x="1053" y="1443"/>
                </a:lnTo>
                <a:lnTo>
                  <a:pt x="981" y="1368"/>
                </a:lnTo>
                <a:lnTo>
                  <a:pt x="897" y="1296"/>
                </a:lnTo>
                <a:lnTo>
                  <a:pt x="807" y="1236"/>
                </a:lnTo>
                <a:lnTo>
                  <a:pt x="717" y="1188"/>
                </a:lnTo>
                <a:lnTo>
                  <a:pt x="606" y="1137"/>
                </a:lnTo>
                <a:lnTo>
                  <a:pt x="489" y="1098"/>
                </a:lnTo>
                <a:lnTo>
                  <a:pt x="384" y="1077"/>
                </a:lnTo>
                <a:lnTo>
                  <a:pt x="300" y="1056"/>
                </a:lnTo>
                <a:close/>
              </a:path>
            </a:pathLst>
          </a:custGeom>
          <a:solidFill>
            <a:srgbClr val="FFFF99"/>
          </a:solidFill>
          <a:ln w="9525">
            <a:noFill/>
            <a:round/>
            <a:headEnd/>
            <a:tailEnd/>
          </a:ln>
        </p:spPr>
        <p:txBody>
          <a:bodyPr/>
          <a:lstStyle/>
          <a:p>
            <a:endParaRPr lang="en-GB"/>
          </a:p>
        </p:txBody>
      </p:sp>
      <p:sp>
        <p:nvSpPr>
          <p:cNvPr id="30726" name="Freeform 6"/>
          <p:cNvSpPr>
            <a:spLocks/>
          </p:cNvSpPr>
          <p:nvPr/>
        </p:nvSpPr>
        <p:spPr bwMode="auto">
          <a:xfrm>
            <a:off x="5624513" y="3838575"/>
            <a:ext cx="952500" cy="533400"/>
          </a:xfrm>
          <a:custGeom>
            <a:avLst/>
            <a:gdLst>
              <a:gd name="T0" fmla="*/ 0 w 600"/>
              <a:gd name="T1" fmla="*/ 2147483646 h 336"/>
              <a:gd name="T2" fmla="*/ 2147483646 w 600"/>
              <a:gd name="T3" fmla="*/ 2147483646 h 336"/>
              <a:gd name="T4" fmla="*/ 2147483646 w 600"/>
              <a:gd name="T5" fmla="*/ 2147483646 h 336"/>
              <a:gd name="T6" fmla="*/ 2147483646 w 600"/>
              <a:gd name="T7" fmla="*/ 0 h 336"/>
              <a:gd name="T8" fmla="*/ 2147483646 w 600"/>
              <a:gd name="T9" fmla="*/ 0 h 336"/>
              <a:gd name="T10" fmla="*/ 2147483646 w 600"/>
              <a:gd name="T11" fmla="*/ 2147483646 h 336"/>
              <a:gd name="T12" fmla="*/ 2147483646 w 600"/>
              <a:gd name="T13" fmla="*/ 2147483646 h 336"/>
              <a:gd name="T14" fmla="*/ 2147483646 w 600"/>
              <a:gd name="T15" fmla="*/ 2147483646 h 336"/>
              <a:gd name="T16" fmla="*/ 2147483646 w 600"/>
              <a:gd name="T17" fmla="*/ 2147483646 h 336"/>
              <a:gd name="T18" fmla="*/ 2147483646 w 600"/>
              <a:gd name="T19" fmla="*/ 2147483646 h 336"/>
              <a:gd name="T20" fmla="*/ 2147483646 w 600"/>
              <a:gd name="T21" fmla="*/ 2147483646 h 336"/>
              <a:gd name="T22" fmla="*/ 2147483646 w 600"/>
              <a:gd name="T23" fmla="*/ 2147483646 h 336"/>
              <a:gd name="T24" fmla="*/ 2147483646 w 600"/>
              <a:gd name="T25" fmla="*/ 2147483646 h 336"/>
              <a:gd name="T26" fmla="*/ 2147483646 w 600"/>
              <a:gd name="T27" fmla="*/ 2147483646 h 336"/>
              <a:gd name="T28" fmla="*/ 2147483646 w 600"/>
              <a:gd name="T29" fmla="*/ 2147483646 h 336"/>
              <a:gd name="T30" fmla="*/ 2147483646 w 600"/>
              <a:gd name="T31" fmla="*/ 2147483646 h 336"/>
              <a:gd name="T32" fmla="*/ 2147483646 w 600"/>
              <a:gd name="T33" fmla="*/ 2147483646 h 336"/>
              <a:gd name="T34" fmla="*/ 2147483646 w 600"/>
              <a:gd name="T35" fmla="*/ 2147483646 h 336"/>
              <a:gd name="T36" fmla="*/ 2147483646 w 600"/>
              <a:gd name="T37" fmla="*/ 2147483646 h 336"/>
              <a:gd name="T38" fmla="*/ 0 w 600"/>
              <a:gd name="T39" fmla="*/ 2147483646 h 3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0"/>
              <a:gd name="T61" fmla="*/ 0 h 336"/>
              <a:gd name="T62" fmla="*/ 600 w 600"/>
              <a:gd name="T63" fmla="*/ 336 h 3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0" h="336">
                <a:moveTo>
                  <a:pt x="0" y="27"/>
                </a:moveTo>
                <a:lnTo>
                  <a:pt x="66" y="15"/>
                </a:lnTo>
                <a:lnTo>
                  <a:pt x="141" y="6"/>
                </a:lnTo>
                <a:lnTo>
                  <a:pt x="222" y="0"/>
                </a:lnTo>
                <a:lnTo>
                  <a:pt x="306" y="0"/>
                </a:lnTo>
                <a:lnTo>
                  <a:pt x="396" y="3"/>
                </a:lnTo>
                <a:lnTo>
                  <a:pt x="477" y="9"/>
                </a:lnTo>
                <a:lnTo>
                  <a:pt x="555" y="18"/>
                </a:lnTo>
                <a:lnTo>
                  <a:pt x="600" y="24"/>
                </a:lnTo>
                <a:lnTo>
                  <a:pt x="564" y="81"/>
                </a:lnTo>
                <a:lnTo>
                  <a:pt x="513" y="150"/>
                </a:lnTo>
                <a:lnTo>
                  <a:pt x="462" y="207"/>
                </a:lnTo>
                <a:lnTo>
                  <a:pt x="408" y="252"/>
                </a:lnTo>
                <a:lnTo>
                  <a:pt x="351" y="297"/>
                </a:lnTo>
                <a:lnTo>
                  <a:pt x="294" y="336"/>
                </a:lnTo>
                <a:lnTo>
                  <a:pt x="234" y="291"/>
                </a:lnTo>
                <a:lnTo>
                  <a:pt x="165" y="234"/>
                </a:lnTo>
                <a:lnTo>
                  <a:pt x="96" y="171"/>
                </a:lnTo>
                <a:lnTo>
                  <a:pt x="42" y="96"/>
                </a:lnTo>
                <a:lnTo>
                  <a:pt x="0" y="27"/>
                </a:lnTo>
                <a:close/>
              </a:path>
            </a:pathLst>
          </a:custGeom>
          <a:solidFill>
            <a:srgbClr val="FFFF00"/>
          </a:solidFill>
          <a:ln w="9525">
            <a:noFill/>
            <a:round/>
            <a:headEnd/>
            <a:tailEnd/>
          </a:ln>
        </p:spPr>
        <p:txBody>
          <a:bodyPr/>
          <a:lstStyle/>
          <a:p>
            <a:endParaRPr lang="en-GB"/>
          </a:p>
        </p:txBody>
      </p:sp>
      <p:sp>
        <p:nvSpPr>
          <p:cNvPr id="30727" name="Freeform 7"/>
          <p:cNvSpPr>
            <a:spLocks/>
          </p:cNvSpPr>
          <p:nvPr/>
        </p:nvSpPr>
        <p:spPr bwMode="auto">
          <a:xfrm>
            <a:off x="5514976" y="2547939"/>
            <a:ext cx="1166813" cy="1328737"/>
          </a:xfrm>
          <a:custGeom>
            <a:avLst/>
            <a:gdLst>
              <a:gd name="T0" fmla="*/ 2147483646 w 735"/>
              <a:gd name="T1" fmla="*/ 2147483646 h 837"/>
              <a:gd name="T2" fmla="*/ 2147483646 w 735"/>
              <a:gd name="T3" fmla="*/ 2147483646 h 837"/>
              <a:gd name="T4" fmla="*/ 2147483646 w 735"/>
              <a:gd name="T5" fmla="*/ 2147483646 h 837"/>
              <a:gd name="T6" fmla="*/ 2147483646 w 735"/>
              <a:gd name="T7" fmla="*/ 2147483646 h 837"/>
              <a:gd name="T8" fmla="*/ 2147483646 w 735"/>
              <a:gd name="T9" fmla="*/ 2147483646 h 837"/>
              <a:gd name="T10" fmla="*/ 2147483646 w 735"/>
              <a:gd name="T11" fmla="*/ 2147483646 h 837"/>
              <a:gd name="T12" fmla="*/ 2147483646 w 735"/>
              <a:gd name="T13" fmla="*/ 2147483646 h 837"/>
              <a:gd name="T14" fmla="*/ 2147483646 w 735"/>
              <a:gd name="T15" fmla="*/ 2147483646 h 837"/>
              <a:gd name="T16" fmla="*/ 2147483646 w 735"/>
              <a:gd name="T17" fmla="*/ 2147483646 h 837"/>
              <a:gd name="T18" fmla="*/ 2147483646 w 735"/>
              <a:gd name="T19" fmla="*/ 2147483646 h 837"/>
              <a:gd name="T20" fmla="*/ 2147483646 w 735"/>
              <a:gd name="T21" fmla="*/ 2147483646 h 837"/>
              <a:gd name="T22" fmla="*/ 2147483646 w 735"/>
              <a:gd name="T23" fmla="*/ 2147483646 h 837"/>
              <a:gd name="T24" fmla="*/ 2147483646 w 735"/>
              <a:gd name="T25" fmla="*/ 2147483646 h 837"/>
              <a:gd name="T26" fmla="*/ 2147483646 w 735"/>
              <a:gd name="T27" fmla="*/ 2147483646 h 837"/>
              <a:gd name="T28" fmla="*/ 2147483646 w 735"/>
              <a:gd name="T29" fmla="*/ 2147483646 h 837"/>
              <a:gd name="T30" fmla="*/ 2147483646 w 735"/>
              <a:gd name="T31" fmla="*/ 2147483646 h 837"/>
              <a:gd name="T32" fmla="*/ 2147483646 w 735"/>
              <a:gd name="T33" fmla="*/ 2147483646 h 837"/>
              <a:gd name="T34" fmla="*/ 2147483646 w 735"/>
              <a:gd name="T35" fmla="*/ 2147483646 h 837"/>
              <a:gd name="T36" fmla="*/ 2147483646 w 735"/>
              <a:gd name="T37" fmla="*/ 0 h 837"/>
              <a:gd name="T38" fmla="*/ 2147483646 w 735"/>
              <a:gd name="T39" fmla="*/ 2147483646 h 837"/>
              <a:gd name="T40" fmla="*/ 2147483646 w 735"/>
              <a:gd name="T41" fmla="*/ 2147483646 h 837"/>
              <a:gd name="T42" fmla="*/ 2147483646 w 735"/>
              <a:gd name="T43" fmla="*/ 2147483646 h 837"/>
              <a:gd name="T44" fmla="*/ 2147483646 w 735"/>
              <a:gd name="T45" fmla="*/ 2147483646 h 837"/>
              <a:gd name="T46" fmla="*/ 2147483646 w 735"/>
              <a:gd name="T47" fmla="*/ 2147483646 h 837"/>
              <a:gd name="T48" fmla="*/ 2147483646 w 735"/>
              <a:gd name="T49" fmla="*/ 2147483646 h 837"/>
              <a:gd name="T50" fmla="*/ 2147483646 w 735"/>
              <a:gd name="T51" fmla="*/ 2147483646 h 837"/>
              <a:gd name="T52" fmla="*/ 0 w 735"/>
              <a:gd name="T53" fmla="*/ 2147483646 h 837"/>
              <a:gd name="T54" fmla="*/ 0 w 735"/>
              <a:gd name="T55" fmla="*/ 2147483646 h 837"/>
              <a:gd name="T56" fmla="*/ 2147483646 w 735"/>
              <a:gd name="T57" fmla="*/ 2147483646 h 837"/>
              <a:gd name="T58" fmla="*/ 2147483646 w 735"/>
              <a:gd name="T59" fmla="*/ 2147483646 h 837"/>
              <a:gd name="T60" fmla="*/ 2147483646 w 735"/>
              <a:gd name="T61" fmla="*/ 2147483646 h 837"/>
              <a:gd name="T62" fmla="*/ 2147483646 w 735"/>
              <a:gd name="T63" fmla="*/ 2147483646 h 8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5"/>
              <a:gd name="T97" fmla="*/ 0 h 837"/>
              <a:gd name="T98" fmla="*/ 735 w 735"/>
              <a:gd name="T99" fmla="*/ 837 h 8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5" h="837">
                <a:moveTo>
                  <a:pt x="63" y="837"/>
                </a:moveTo>
                <a:lnTo>
                  <a:pt x="147" y="828"/>
                </a:lnTo>
                <a:lnTo>
                  <a:pt x="240" y="819"/>
                </a:lnTo>
                <a:lnTo>
                  <a:pt x="327" y="816"/>
                </a:lnTo>
                <a:lnTo>
                  <a:pt x="453" y="816"/>
                </a:lnTo>
                <a:lnTo>
                  <a:pt x="570" y="825"/>
                </a:lnTo>
                <a:lnTo>
                  <a:pt x="669" y="837"/>
                </a:lnTo>
                <a:lnTo>
                  <a:pt x="693" y="783"/>
                </a:lnTo>
                <a:lnTo>
                  <a:pt x="723" y="693"/>
                </a:lnTo>
                <a:lnTo>
                  <a:pt x="735" y="621"/>
                </a:lnTo>
                <a:lnTo>
                  <a:pt x="735" y="537"/>
                </a:lnTo>
                <a:lnTo>
                  <a:pt x="723" y="453"/>
                </a:lnTo>
                <a:lnTo>
                  <a:pt x="696" y="369"/>
                </a:lnTo>
                <a:lnTo>
                  <a:pt x="654" y="291"/>
                </a:lnTo>
                <a:lnTo>
                  <a:pt x="606" y="219"/>
                </a:lnTo>
                <a:lnTo>
                  <a:pt x="552" y="156"/>
                </a:lnTo>
                <a:lnTo>
                  <a:pt x="489" y="93"/>
                </a:lnTo>
                <a:lnTo>
                  <a:pt x="429" y="45"/>
                </a:lnTo>
                <a:lnTo>
                  <a:pt x="360" y="0"/>
                </a:lnTo>
                <a:lnTo>
                  <a:pt x="282" y="57"/>
                </a:lnTo>
                <a:lnTo>
                  <a:pt x="216" y="117"/>
                </a:lnTo>
                <a:lnTo>
                  <a:pt x="153" y="180"/>
                </a:lnTo>
                <a:lnTo>
                  <a:pt x="102" y="249"/>
                </a:lnTo>
                <a:lnTo>
                  <a:pt x="57" y="324"/>
                </a:lnTo>
                <a:lnTo>
                  <a:pt x="30" y="393"/>
                </a:lnTo>
                <a:lnTo>
                  <a:pt x="15" y="447"/>
                </a:lnTo>
                <a:lnTo>
                  <a:pt x="0" y="516"/>
                </a:lnTo>
                <a:lnTo>
                  <a:pt x="0" y="594"/>
                </a:lnTo>
                <a:lnTo>
                  <a:pt x="6" y="660"/>
                </a:lnTo>
                <a:lnTo>
                  <a:pt x="18" y="732"/>
                </a:lnTo>
                <a:lnTo>
                  <a:pt x="45" y="798"/>
                </a:lnTo>
                <a:lnTo>
                  <a:pt x="63" y="837"/>
                </a:lnTo>
                <a:close/>
              </a:path>
            </a:pathLst>
          </a:custGeom>
          <a:solidFill>
            <a:srgbClr val="3399FF"/>
          </a:solidFill>
          <a:ln w="9525">
            <a:noFill/>
            <a:round/>
            <a:headEnd/>
            <a:tailEnd/>
          </a:ln>
        </p:spPr>
        <p:txBody>
          <a:bodyPr/>
          <a:lstStyle/>
          <a:p>
            <a:endParaRPr lang="en-GB"/>
          </a:p>
        </p:txBody>
      </p:sp>
      <p:sp>
        <p:nvSpPr>
          <p:cNvPr id="30728" name="Freeform 8"/>
          <p:cNvSpPr>
            <a:spLocks/>
          </p:cNvSpPr>
          <p:nvPr/>
        </p:nvSpPr>
        <p:spPr bwMode="auto">
          <a:xfrm>
            <a:off x="2890839" y="2200275"/>
            <a:ext cx="3195637" cy="2476500"/>
          </a:xfrm>
          <a:custGeom>
            <a:avLst/>
            <a:gdLst>
              <a:gd name="T0" fmla="*/ 2147483646 w 2013"/>
              <a:gd name="T1" fmla="*/ 2147483646 h 1560"/>
              <a:gd name="T2" fmla="*/ 2147483646 w 2013"/>
              <a:gd name="T3" fmla="*/ 2147483646 h 1560"/>
              <a:gd name="T4" fmla="*/ 2147483646 w 2013"/>
              <a:gd name="T5" fmla="*/ 2147483646 h 1560"/>
              <a:gd name="T6" fmla="*/ 2147483646 w 2013"/>
              <a:gd name="T7" fmla="*/ 2147483646 h 1560"/>
              <a:gd name="T8" fmla="*/ 2147483646 w 2013"/>
              <a:gd name="T9" fmla="*/ 2147483646 h 1560"/>
              <a:gd name="T10" fmla="*/ 2147483646 w 2013"/>
              <a:gd name="T11" fmla="*/ 2147483646 h 1560"/>
              <a:gd name="T12" fmla="*/ 2147483646 w 2013"/>
              <a:gd name="T13" fmla="*/ 2147483646 h 1560"/>
              <a:gd name="T14" fmla="*/ 2147483646 w 2013"/>
              <a:gd name="T15" fmla="*/ 2147483646 h 1560"/>
              <a:gd name="T16" fmla="*/ 2147483646 w 2013"/>
              <a:gd name="T17" fmla="*/ 2147483646 h 1560"/>
              <a:gd name="T18" fmla="*/ 2147483646 w 2013"/>
              <a:gd name="T19" fmla="*/ 2147483646 h 1560"/>
              <a:gd name="T20" fmla="*/ 2147483646 w 2013"/>
              <a:gd name="T21" fmla="*/ 2147483646 h 1560"/>
              <a:gd name="T22" fmla="*/ 2147483646 w 2013"/>
              <a:gd name="T23" fmla="*/ 2147483646 h 1560"/>
              <a:gd name="T24" fmla="*/ 2147483646 w 2013"/>
              <a:gd name="T25" fmla="*/ 2147483646 h 1560"/>
              <a:gd name="T26" fmla="*/ 2147483646 w 2013"/>
              <a:gd name="T27" fmla="*/ 2147483646 h 1560"/>
              <a:gd name="T28" fmla="*/ 2147483646 w 2013"/>
              <a:gd name="T29" fmla="*/ 2147483646 h 1560"/>
              <a:gd name="T30" fmla="*/ 2147483646 w 2013"/>
              <a:gd name="T31" fmla="*/ 2147483646 h 1560"/>
              <a:gd name="T32" fmla="*/ 2147483646 w 2013"/>
              <a:gd name="T33" fmla="*/ 2147483646 h 1560"/>
              <a:gd name="T34" fmla="*/ 2147483646 w 2013"/>
              <a:gd name="T35" fmla="*/ 2147483646 h 1560"/>
              <a:gd name="T36" fmla="*/ 2147483646 w 2013"/>
              <a:gd name="T37" fmla="*/ 2147483646 h 1560"/>
              <a:gd name="T38" fmla="*/ 2147483646 w 2013"/>
              <a:gd name="T39" fmla="*/ 0 h 1560"/>
              <a:gd name="T40" fmla="*/ 2147483646 w 2013"/>
              <a:gd name="T41" fmla="*/ 2147483646 h 1560"/>
              <a:gd name="T42" fmla="*/ 2147483646 w 2013"/>
              <a:gd name="T43" fmla="*/ 2147483646 h 1560"/>
              <a:gd name="T44" fmla="*/ 2147483646 w 2013"/>
              <a:gd name="T45" fmla="*/ 2147483646 h 1560"/>
              <a:gd name="T46" fmla="*/ 2147483646 w 2013"/>
              <a:gd name="T47" fmla="*/ 2147483646 h 1560"/>
              <a:gd name="T48" fmla="*/ 2147483646 w 2013"/>
              <a:gd name="T49" fmla="*/ 2147483646 h 1560"/>
              <a:gd name="T50" fmla="*/ 2147483646 w 2013"/>
              <a:gd name="T51" fmla="*/ 2147483646 h 1560"/>
              <a:gd name="T52" fmla="*/ 2147483646 w 2013"/>
              <a:gd name="T53" fmla="*/ 2147483646 h 1560"/>
              <a:gd name="T54" fmla="*/ 2147483646 w 2013"/>
              <a:gd name="T55" fmla="*/ 2147483646 h 1560"/>
              <a:gd name="T56" fmla="*/ 2147483646 w 2013"/>
              <a:gd name="T57" fmla="*/ 2147483646 h 1560"/>
              <a:gd name="T58" fmla="*/ 2147483646 w 2013"/>
              <a:gd name="T59" fmla="*/ 2147483646 h 1560"/>
              <a:gd name="T60" fmla="*/ 2147483646 w 2013"/>
              <a:gd name="T61" fmla="*/ 2147483646 h 1560"/>
              <a:gd name="T62" fmla="*/ 2147483646 w 2013"/>
              <a:gd name="T63" fmla="*/ 2147483646 h 1560"/>
              <a:gd name="T64" fmla="*/ 2147483646 w 2013"/>
              <a:gd name="T65" fmla="*/ 2147483646 h 1560"/>
              <a:gd name="T66" fmla="*/ 0 w 2013"/>
              <a:gd name="T67" fmla="*/ 2147483646 h 1560"/>
              <a:gd name="T68" fmla="*/ 2147483646 w 2013"/>
              <a:gd name="T69" fmla="*/ 2147483646 h 1560"/>
              <a:gd name="T70" fmla="*/ 2147483646 w 2013"/>
              <a:gd name="T71" fmla="*/ 2147483646 h 1560"/>
              <a:gd name="T72" fmla="*/ 2147483646 w 2013"/>
              <a:gd name="T73" fmla="*/ 2147483646 h 1560"/>
              <a:gd name="T74" fmla="*/ 2147483646 w 2013"/>
              <a:gd name="T75" fmla="*/ 2147483646 h 1560"/>
              <a:gd name="T76" fmla="*/ 2147483646 w 2013"/>
              <a:gd name="T77" fmla="*/ 2147483646 h 1560"/>
              <a:gd name="T78" fmla="*/ 2147483646 w 2013"/>
              <a:gd name="T79" fmla="*/ 2147483646 h 1560"/>
              <a:gd name="T80" fmla="*/ 2147483646 w 2013"/>
              <a:gd name="T81" fmla="*/ 2147483646 h 1560"/>
              <a:gd name="T82" fmla="*/ 2147483646 w 2013"/>
              <a:gd name="T83" fmla="*/ 2147483646 h 1560"/>
              <a:gd name="T84" fmla="*/ 2147483646 w 2013"/>
              <a:gd name="T85" fmla="*/ 2147483646 h 1560"/>
              <a:gd name="T86" fmla="*/ 2147483646 w 2013"/>
              <a:gd name="T87" fmla="*/ 2147483646 h 1560"/>
              <a:gd name="T88" fmla="*/ 2147483646 w 2013"/>
              <a:gd name="T89" fmla="*/ 2147483646 h 1560"/>
              <a:gd name="T90" fmla="*/ 2147483646 w 2013"/>
              <a:gd name="T91" fmla="*/ 2147483646 h 1560"/>
              <a:gd name="T92" fmla="*/ 2147483646 w 2013"/>
              <a:gd name="T93" fmla="*/ 2147483646 h 1560"/>
              <a:gd name="T94" fmla="*/ 2147483646 w 2013"/>
              <a:gd name="T95" fmla="*/ 2147483646 h 1560"/>
              <a:gd name="T96" fmla="*/ 2147483646 w 2013"/>
              <a:gd name="T97" fmla="*/ 2147483646 h 1560"/>
              <a:gd name="T98" fmla="*/ 2147483646 w 2013"/>
              <a:gd name="T99" fmla="*/ 2147483646 h 1560"/>
              <a:gd name="T100" fmla="*/ 2147483646 w 2013"/>
              <a:gd name="T101" fmla="*/ 2147483646 h 1560"/>
              <a:gd name="T102" fmla="*/ 2147483646 w 2013"/>
              <a:gd name="T103" fmla="*/ 2147483646 h 1560"/>
              <a:gd name="T104" fmla="*/ 2147483646 w 2013"/>
              <a:gd name="T105" fmla="*/ 2147483646 h 1560"/>
              <a:gd name="T106" fmla="*/ 2147483646 w 2013"/>
              <a:gd name="T107" fmla="*/ 2147483646 h 1560"/>
              <a:gd name="T108" fmla="*/ 2147483646 w 2013"/>
              <a:gd name="T109" fmla="*/ 2147483646 h 1560"/>
              <a:gd name="T110" fmla="*/ 2147483646 w 2013"/>
              <a:gd name="T111" fmla="*/ 2147483646 h 1560"/>
              <a:gd name="T112" fmla="*/ 2147483646 w 2013"/>
              <a:gd name="T113" fmla="*/ 2147483646 h 1560"/>
              <a:gd name="T114" fmla="*/ 2147483646 w 2013"/>
              <a:gd name="T115" fmla="*/ 2147483646 h 1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13"/>
              <a:gd name="T175" fmla="*/ 0 h 1560"/>
              <a:gd name="T176" fmla="*/ 2013 w 2013"/>
              <a:gd name="T177" fmla="*/ 1560 h 1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13" h="1560">
                <a:moveTo>
                  <a:pt x="1722" y="1062"/>
                </a:moveTo>
                <a:lnTo>
                  <a:pt x="1689" y="993"/>
                </a:lnTo>
                <a:lnTo>
                  <a:pt x="1665" y="912"/>
                </a:lnTo>
                <a:lnTo>
                  <a:pt x="1653" y="834"/>
                </a:lnTo>
                <a:lnTo>
                  <a:pt x="1653" y="753"/>
                </a:lnTo>
                <a:lnTo>
                  <a:pt x="1668" y="666"/>
                </a:lnTo>
                <a:lnTo>
                  <a:pt x="1692" y="588"/>
                </a:lnTo>
                <a:lnTo>
                  <a:pt x="1725" y="522"/>
                </a:lnTo>
                <a:lnTo>
                  <a:pt x="1767" y="459"/>
                </a:lnTo>
                <a:lnTo>
                  <a:pt x="1818" y="393"/>
                </a:lnTo>
                <a:lnTo>
                  <a:pt x="1875" y="333"/>
                </a:lnTo>
                <a:lnTo>
                  <a:pt x="1938" y="276"/>
                </a:lnTo>
                <a:lnTo>
                  <a:pt x="2013" y="222"/>
                </a:lnTo>
                <a:lnTo>
                  <a:pt x="1956" y="186"/>
                </a:lnTo>
                <a:lnTo>
                  <a:pt x="1869" y="138"/>
                </a:lnTo>
                <a:lnTo>
                  <a:pt x="1752" y="93"/>
                </a:lnTo>
                <a:lnTo>
                  <a:pt x="1635" y="57"/>
                </a:lnTo>
                <a:lnTo>
                  <a:pt x="1539" y="36"/>
                </a:lnTo>
                <a:lnTo>
                  <a:pt x="1434" y="18"/>
                </a:lnTo>
                <a:lnTo>
                  <a:pt x="1251" y="0"/>
                </a:lnTo>
                <a:lnTo>
                  <a:pt x="1092" y="3"/>
                </a:lnTo>
                <a:lnTo>
                  <a:pt x="918" y="21"/>
                </a:lnTo>
                <a:lnTo>
                  <a:pt x="768" y="51"/>
                </a:lnTo>
                <a:lnTo>
                  <a:pt x="609" y="102"/>
                </a:lnTo>
                <a:lnTo>
                  <a:pt x="501" y="147"/>
                </a:lnTo>
                <a:lnTo>
                  <a:pt x="384" y="210"/>
                </a:lnTo>
                <a:lnTo>
                  <a:pt x="291" y="273"/>
                </a:lnTo>
                <a:lnTo>
                  <a:pt x="216" y="339"/>
                </a:lnTo>
                <a:lnTo>
                  <a:pt x="153" y="405"/>
                </a:lnTo>
                <a:lnTo>
                  <a:pt x="102" y="474"/>
                </a:lnTo>
                <a:lnTo>
                  <a:pt x="60" y="540"/>
                </a:lnTo>
                <a:lnTo>
                  <a:pt x="30" y="618"/>
                </a:lnTo>
                <a:lnTo>
                  <a:pt x="9" y="693"/>
                </a:lnTo>
                <a:lnTo>
                  <a:pt x="0" y="789"/>
                </a:lnTo>
                <a:lnTo>
                  <a:pt x="3" y="873"/>
                </a:lnTo>
                <a:lnTo>
                  <a:pt x="27" y="975"/>
                </a:lnTo>
                <a:lnTo>
                  <a:pt x="66" y="1053"/>
                </a:lnTo>
                <a:lnTo>
                  <a:pt x="108" y="1131"/>
                </a:lnTo>
                <a:lnTo>
                  <a:pt x="177" y="1212"/>
                </a:lnTo>
                <a:lnTo>
                  <a:pt x="258" y="1287"/>
                </a:lnTo>
                <a:lnTo>
                  <a:pt x="336" y="1347"/>
                </a:lnTo>
                <a:lnTo>
                  <a:pt x="444" y="1413"/>
                </a:lnTo>
                <a:lnTo>
                  <a:pt x="528" y="1452"/>
                </a:lnTo>
                <a:lnTo>
                  <a:pt x="633" y="1494"/>
                </a:lnTo>
                <a:lnTo>
                  <a:pt x="735" y="1524"/>
                </a:lnTo>
                <a:lnTo>
                  <a:pt x="834" y="1548"/>
                </a:lnTo>
                <a:lnTo>
                  <a:pt x="906" y="1560"/>
                </a:lnTo>
                <a:lnTo>
                  <a:pt x="936" y="1503"/>
                </a:lnTo>
                <a:lnTo>
                  <a:pt x="978" y="1446"/>
                </a:lnTo>
                <a:lnTo>
                  <a:pt x="1035" y="1386"/>
                </a:lnTo>
                <a:lnTo>
                  <a:pt x="1101" y="1326"/>
                </a:lnTo>
                <a:lnTo>
                  <a:pt x="1179" y="1266"/>
                </a:lnTo>
                <a:lnTo>
                  <a:pt x="1266" y="1215"/>
                </a:lnTo>
                <a:lnTo>
                  <a:pt x="1365" y="1167"/>
                </a:lnTo>
                <a:lnTo>
                  <a:pt x="1449" y="1131"/>
                </a:lnTo>
                <a:lnTo>
                  <a:pt x="1554" y="1098"/>
                </a:lnTo>
                <a:lnTo>
                  <a:pt x="1659" y="1071"/>
                </a:lnTo>
                <a:lnTo>
                  <a:pt x="1722" y="1062"/>
                </a:lnTo>
                <a:close/>
              </a:path>
            </a:pathLst>
          </a:custGeom>
          <a:solidFill>
            <a:srgbClr val="CCECFF"/>
          </a:solidFill>
          <a:ln w="9525">
            <a:noFill/>
            <a:round/>
            <a:headEnd/>
            <a:tailEnd/>
          </a:ln>
        </p:spPr>
        <p:txBody>
          <a:bodyPr/>
          <a:lstStyle/>
          <a:p>
            <a:endParaRPr lang="en-GB"/>
          </a:p>
        </p:txBody>
      </p:sp>
      <p:sp>
        <p:nvSpPr>
          <p:cNvPr id="30729" name="Text Box 9"/>
          <p:cNvSpPr txBox="1">
            <a:spLocks noChangeArrowheads="1"/>
          </p:cNvSpPr>
          <p:nvPr/>
        </p:nvSpPr>
        <p:spPr bwMode="auto">
          <a:xfrm>
            <a:off x="3984167" y="1143001"/>
            <a:ext cx="4047454" cy="492443"/>
          </a:xfrm>
          <a:prstGeom prst="rect">
            <a:avLst/>
          </a:prstGeom>
          <a:noFill/>
          <a:ln w="9525">
            <a:noFill/>
            <a:miter lim="800000"/>
            <a:headEnd type="none" w="sm" len="sm"/>
            <a:tailEnd type="none" w="sm" len="sm"/>
          </a:ln>
          <a:effectLst>
            <a:outerShdw dist="35921" dir="2700000" algn="ctr" rotWithShape="0">
              <a:srgbClr val="FFFFFF"/>
            </a:outerShdw>
          </a:effectLst>
        </p:spPr>
        <p:txBody>
          <a:bodyPr wrap="none" anchorCtr="1">
            <a:spAutoFit/>
          </a:bodyPr>
          <a:lstStyle/>
          <a:p>
            <a:pPr algn="ctr">
              <a:spcBef>
                <a:spcPct val="60000"/>
              </a:spcBef>
              <a:buClr>
                <a:srgbClr val="002AB0"/>
              </a:buClr>
              <a:buFont typeface="Wingdings" pitchFamily="2" charset="2"/>
              <a:buNone/>
            </a:pPr>
            <a:r>
              <a:rPr lang="en-US" altLang="en-US" sz="2600" dirty="0">
                <a:solidFill>
                  <a:schemeClr val="accent1">
                    <a:lumMod val="75000"/>
                  </a:schemeClr>
                </a:solidFill>
              </a:rPr>
              <a:t>( A heterogeneous disorder )</a:t>
            </a:r>
          </a:p>
        </p:txBody>
      </p:sp>
      <p:sp>
        <p:nvSpPr>
          <p:cNvPr id="30730" name="Rectangle 10"/>
          <p:cNvSpPr>
            <a:spLocks noChangeArrowheads="1"/>
          </p:cNvSpPr>
          <p:nvPr/>
        </p:nvSpPr>
        <p:spPr bwMode="auto">
          <a:xfrm>
            <a:off x="1524000" y="-152400"/>
            <a:ext cx="8636000" cy="1143000"/>
          </a:xfrm>
          <a:prstGeom prst="rect">
            <a:avLst/>
          </a:prstGeom>
          <a:noFill/>
          <a:ln w="9525">
            <a:noFill/>
            <a:miter lim="800000"/>
            <a:headEnd/>
            <a:tailEnd/>
          </a:ln>
          <a:effectLst>
            <a:outerShdw dist="17961" dir="2700000" algn="ctr" rotWithShape="0">
              <a:srgbClr val="FFFFFF"/>
            </a:outerShdw>
          </a:effectLst>
        </p:spPr>
        <p:txBody>
          <a:bodyPr anchor="ctr"/>
          <a:lstStyle/>
          <a:p>
            <a:pPr algn="ctr"/>
            <a:r>
              <a:rPr lang="en-US" altLang="en-US" sz="4400"/>
              <a:t>Treatment / Pathophysiology</a:t>
            </a:r>
          </a:p>
        </p:txBody>
      </p:sp>
      <p:sp>
        <p:nvSpPr>
          <p:cNvPr id="30731" name="Oval 11"/>
          <p:cNvSpPr>
            <a:spLocks noChangeArrowheads="1"/>
          </p:cNvSpPr>
          <p:nvPr/>
        </p:nvSpPr>
        <p:spPr bwMode="auto">
          <a:xfrm>
            <a:off x="4214813" y="3844926"/>
            <a:ext cx="3789362" cy="2513013"/>
          </a:xfrm>
          <a:prstGeom prst="ellipse">
            <a:avLst/>
          </a:prstGeom>
          <a:noFill/>
          <a:ln w="38100">
            <a:solidFill>
              <a:srgbClr val="FFFFFF"/>
            </a:solidFill>
            <a:round/>
            <a:headEnd/>
            <a:tailEnd/>
          </a:ln>
        </p:spPr>
        <p:txBody>
          <a:bodyPr wrap="none" anchor="ctr"/>
          <a:lstStyle/>
          <a:p>
            <a:endParaRPr lang="en-US" altLang="en-US">
              <a:solidFill>
                <a:srgbClr val="FFFFFF"/>
              </a:solidFill>
            </a:endParaRPr>
          </a:p>
        </p:txBody>
      </p:sp>
      <p:sp>
        <p:nvSpPr>
          <p:cNvPr id="30732" name="Oval 12"/>
          <p:cNvSpPr>
            <a:spLocks noChangeArrowheads="1"/>
          </p:cNvSpPr>
          <p:nvPr/>
        </p:nvSpPr>
        <p:spPr bwMode="auto">
          <a:xfrm>
            <a:off x="2890838" y="2206626"/>
            <a:ext cx="3789362" cy="2513013"/>
          </a:xfrm>
          <a:prstGeom prst="ellipse">
            <a:avLst/>
          </a:prstGeom>
          <a:noFill/>
          <a:ln w="38100">
            <a:solidFill>
              <a:srgbClr val="FFFFFF"/>
            </a:solidFill>
            <a:round/>
            <a:headEnd/>
            <a:tailEnd/>
          </a:ln>
        </p:spPr>
        <p:txBody>
          <a:bodyPr wrap="none" anchor="ctr"/>
          <a:lstStyle/>
          <a:p>
            <a:endParaRPr lang="en-US" altLang="en-US">
              <a:solidFill>
                <a:srgbClr val="FFFFFF"/>
              </a:solidFill>
            </a:endParaRPr>
          </a:p>
        </p:txBody>
      </p:sp>
      <p:sp>
        <p:nvSpPr>
          <p:cNvPr id="30733" name="Oval 13"/>
          <p:cNvSpPr>
            <a:spLocks noChangeArrowheads="1"/>
          </p:cNvSpPr>
          <p:nvPr/>
        </p:nvSpPr>
        <p:spPr bwMode="auto">
          <a:xfrm>
            <a:off x="5514976" y="2206626"/>
            <a:ext cx="3789363" cy="2513013"/>
          </a:xfrm>
          <a:prstGeom prst="ellipse">
            <a:avLst/>
          </a:prstGeom>
          <a:noFill/>
          <a:ln w="38100">
            <a:solidFill>
              <a:srgbClr val="FFFFFF"/>
            </a:solidFill>
            <a:round/>
            <a:headEnd/>
            <a:tailEnd/>
          </a:ln>
        </p:spPr>
        <p:txBody>
          <a:bodyPr wrap="none" anchor="ctr"/>
          <a:lstStyle/>
          <a:p>
            <a:endParaRPr lang="en-US" altLang="en-US">
              <a:solidFill>
                <a:srgbClr val="FFFFFF"/>
              </a:solidFill>
            </a:endParaRPr>
          </a:p>
        </p:txBody>
      </p:sp>
      <p:sp>
        <p:nvSpPr>
          <p:cNvPr id="30734" name="Text Box 14"/>
          <p:cNvSpPr txBox="1">
            <a:spLocks noChangeArrowheads="1"/>
          </p:cNvSpPr>
          <p:nvPr/>
        </p:nvSpPr>
        <p:spPr bwMode="auto">
          <a:xfrm>
            <a:off x="3121620" y="2730500"/>
            <a:ext cx="2227661" cy="923330"/>
          </a:xfrm>
          <a:prstGeom prst="rect">
            <a:avLst/>
          </a:prstGeom>
          <a:noFill/>
          <a:ln w="9525">
            <a:noFill/>
            <a:miter lim="800000"/>
            <a:headEnd/>
            <a:tailEnd/>
          </a:ln>
        </p:spPr>
        <p:txBody>
          <a:bodyPr wrap="none">
            <a:spAutoFit/>
          </a:bodyPr>
          <a:lstStyle/>
          <a:p>
            <a:pPr algn="ctr"/>
            <a:r>
              <a:rPr lang="en-US" altLang="en-US">
                <a:solidFill>
                  <a:srgbClr val="000000"/>
                </a:solidFill>
                <a:ea typeface="PMingLiU" pitchFamily="18" charset="-120"/>
              </a:rPr>
              <a:t>Nocturnal</a:t>
            </a:r>
          </a:p>
          <a:p>
            <a:pPr algn="ctr"/>
            <a:r>
              <a:rPr lang="en-US" altLang="en-US">
                <a:solidFill>
                  <a:srgbClr val="000000"/>
                </a:solidFill>
                <a:ea typeface="PMingLiU" pitchFamily="18" charset="-120"/>
              </a:rPr>
              <a:t>Polyuria</a:t>
            </a:r>
          </a:p>
          <a:p>
            <a:pPr algn="ctr"/>
            <a:r>
              <a:rPr lang="en-US" altLang="en-US">
                <a:solidFill>
                  <a:srgbClr val="000000"/>
                </a:solidFill>
                <a:ea typeface="PMingLiU" pitchFamily="18" charset="-120"/>
              </a:rPr>
              <a:t>(Lack of ADH Release)</a:t>
            </a:r>
          </a:p>
        </p:txBody>
      </p:sp>
      <p:sp>
        <p:nvSpPr>
          <p:cNvPr id="30735" name="Text Box 15"/>
          <p:cNvSpPr txBox="1">
            <a:spLocks noChangeArrowheads="1"/>
          </p:cNvSpPr>
          <p:nvPr/>
        </p:nvSpPr>
        <p:spPr bwMode="auto">
          <a:xfrm>
            <a:off x="6838210" y="2730500"/>
            <a:ext cx="2011256" cy="923330"/>
          </a:xfrm>
          <a:prstGeom prst="rect">
            <a:avLst/>
          </a:prstGeom>
          <a:noFill/>
          <a:ln w="9525">
            <a:noFill/>
            <a:miter lim="800000"/>
            <a:headEnd/>
            <a:tailEnd/>
          </a:ln>
        </p:spPr>
        <p:txBody>
          <a:bodyPr wrap="none">
            <a:spAutoFit/>
          </a:bodyPr>
          <a:lstStyle/>
          <a:p>
            <a:pPr algn="ctr"/>
            <a:r>
              <a:rPr lang="en-US" altLang="en-US">
                <a:solidFill>
                  <a:srgbClr val="000000"/>
                </a:solidFill>
                <a:ea typeface="PMingLiU" pitchFamily="18" charset="-120"/>
              </a:rPr>
              <a:t>Reduced nocturnal </a:t>
            </a:r>
          </a:p>
          <a:p>
            <a:pPr algn="ctr"/>
            <a:r>
              <a:rPr lang="en-US" altLang="en-US">
                <a:solidFill>
                  <a:srgbClr val="000000"/>
                </a:solidFill>
                <a:ea typeface="PMingLiU" pitchFamily="18" charset="-120"/>
              </a:rPr>
              <a:t>functional bladder </a:t>
            </a:r>
          </a:p>
          <a:p>
            <a:pPr algn="ctr"/>
            <a:r>
              <a:rPr lang="en-US" altLang="en-US">
                <a:solidFill>
                  <a:srgbClr val="000000"/>
                </a:solidFill>
                <a:ea typeface="PMingLiU" pitchFamily="18" charset="-120"/>
              </a:rPr>
              <a:t>capacity</a:t>
            </a:r>
          </a:p>
        </p:txBody>
      </p:sp>
      <p:sp>
        <p:nvSpPr>
          <p:cNvPr id="30736" name="Text Box 16"/>
          <p:cNvSpPr txBox="1">
            <a:spLocks noChangeArrowheads="1"/>
          </p:cNvSpPr>
          <p:nvPr/>
        </p:nvSpPr>
        <p:spPr bwMode="auto">
          <a:xfrm>
            <a:off x="4210050" y="4076701"/>
            <a:ext cx="3771900" cy="396875"/>
          </a:xfrm>
          <a:prstGeom prst="rect">
            <a:avLst/>
          </a:prstGeom>
          <a:noFill/>
          <a:ln w="9525">
            <a:noFill/>
            <a:miter lim="800000"/>
            <a:headEnd/>
            <a:tailEnd/>
          </a:ln>
        </p:spPr>
        <p:txBody>
          <a:bodyPr>
            <a:spAutoFit/>
          </a:bodyPr>
          <a:lstStyle/>
          <a:p>
            <a:pPr algn="ctr"/>
            <a:r>
              <a:rPr lang="en-US" altLang="en-US" sz="2000">
                <a:solidFill>
                  <a:srgbClr val="FFFFFF"/>
                </a:solidFill>
                <a:ea typeface="PMingLiU" pitchFamily="18" charset="-120"/>
              </a:rPr>
              <a:t>Nocturnal enuresis</a:t>
            </a:r>
          </a:p>
        </p:txBody>
      </p:sp>
      <p:sp>
        <p:nvSpPr>
          <p:cNvPr id="30737" name="Text Box 17"/>
          <p:cNvSpPr txBox="1">
            <a:spLocks noChangeArrowheads="1"/>
          </p:cNvSpPr>
          <p:nvPr/>
        </p:nvSpPr>
        <p:spPr bwMode="auto">
          <a:xfrm>
            <a:off x="4710604" y="5068888"/>
            <a:ext cx="2669192" cy="923330"/>
          </a:xfrm>
          <a:prstGeom prst="rect">
            <a:avLst/>
          </a:prstGeom>
          <a:noFill/>
          <a:ln w="9525">
            <a:noFill/>
            <a:miter lim="800000"/>
            <a:headEnd/>
            <a:tailEnd/>
          </a:ln>
        </p:spPr>
        <p:txBody>
          <a:bodyPr wrap="none">
            <a:spAutoFit/>
          </a:bodyPr>
          <a:lstStyle/>
          <a:p>
            <a:pPr algn="ctr"/>
            <a:r>
              <a:rPr lang="en-US" altLang="en-US">
                <a:solidFill>
                  <a:srgbClr val="000000"/>
                </a:solidFill>
                <a:ea typeface="PMingLiU" pitchFamily="18" charset="-120"/>
              </a:rPr>
              <a:t>Impaired arousal response</a:t>
            </a:r>
          </a:p>
          <a:p>
            <a:pPr algn="ctr"/>
            <a:r>
              <a:rPr lang="en-US" altLang="en-US">
                <a:solidFill>
                  <a:srgbClr val="000000"/>
                </a:solidFill>
                <a:ea typeface="PMingLiU" pitchFamily="18" charset="-120"/>
              </a:rPr>
              <a:t>to bladder fullness</a:t>
            </a:r>
          </a:p>
          <a:p>
            <a:pPr algn="ctr"/>
            <a:r>
              <a:rPr lang="en-US" altLang="en-US">
                <a:solidFill>
                  <a:srgbClr val="000000"/>
                </a:solidFill>
                <a:ea typeface="PMingLiU" pitchFamily="18" charset="-120"/>
              </a:rPr>
              <a:t>from sleep</a:t>
            </a:r>
          </a:p>
        </p:txBody>
      </p:sp>
      <p:sp>
        <p:nvSpPr>
          <p:cNvPr id="30738" name="Line 18"/>
          <p:cNvSpPr>
            <a:spLocks noChangeShapeType="1"/>
          </p:cNvSpPr>
          <p:nvPr/>
        </p:nvSpPr>
        <p:spPr bwMode="auto">
          <a:xfrm>
            <a:off x="3141663" y="6353175"/>
            <a:ext cx="5715000" cy="0"/>
          </a:xfrm>
          <a:prstGeom prst="line">
            <a:avLst/>
          </a:prstGeom>
          <a:noFill/>
          <a:ln w="57150" cap="sq">
            <a:solidFill>
              <a:srgbClr val="336699"/>
            </a:solidFill>
            <a:round/>
            <a:headEnd type="none" w="sm" len="sm"/>
            <a:tailEnd type="none" w="sm" len="sm"/>
          </a:ln>
        </p:spPr>
        <p:txBody>
          <a:bodyPr wrap="none"/>
          <a:lstStyle/>
          <a:p>
            <a:endParaRPr lang="en-GB"/>
          </a:p>
        </p:txBody>
      </p:sp>
      <p:sp>
        <p:nvSpPr>
          <p:cNvPr id="30739" name="Rectangle 19"/>
          <p:cNvSpPr>
            <a:spLocks noChangeArrowheads="1"/>
          </p:cNvSpPr>
          <p:nvPr/>
        </p:nvSpPr>
        <p:spPr bwMode="auto">
          <a:xfrm>
            <a:off x="4267200" y="6400800"/>
            <a:ext cx="3505200" cy="457200"/>
          </a:xfrm>
          <a:prstGeom prst="rect">
            <a:avLst/>
          </a:prstGeom>
          <a:noFill/>
          <a:ln w="9525">
            <a:noFill/>
            <a:miter lim="800000"/>
            <a:headEnd/>
            <a:tailEnd/>
          </a:ln>
        </p:spPr>
        <p:txBody>
          <a:bodyPr wrap="none" anchor="ctr"/>
          <a:lstStyle/>
          <a:p>
            <a:pPr algn="ctr" rtl="1"/>
            <a:r>
              <a:rPr lang="en-US" altLang="en-US" sz="2800" dirty="0">
                <a:solidFill>
                  <a:schemeClr val="accent1">
                    <a:lumMod val="75000"/>
                  </a:schemeClr>
                </a:solidFill>
                <a:latin typeface="Times New Roman" pitchFamily="18" charset="0"/>
              </a:rPr>
              <a:t>Genetics</a:t>
            </a:r>
            <a:r>
              <a:rPr lang="en-US" altLang="en-US" sz="2800" dirty="0">
                <a:solidFill>
                  <a:srgbClr val="99FF99"/>
                </a:solidFill>
                <a:latin typeface="Times New Roman" pitchFamily="18" charset="0"/>
              </a:rPr>
              <a:t> </a:t>
            </a:r>
          </a:p>
        </p:txBody>
      </p:sp>
      <p:sp>
        <p:nvSpPr>
          <p:cNvPr id="207894" name="Line 22">
            <a:extLst>
              <a:ext uri="{FF2B5EF4-FFF2-40B4-BE49-F238E27FC236}">
                <a16:creationId xmlns="" xmlns:a16="http://schemas.microsoft.com/office/drawing/2014/main" id="{E19006D0-31C9-4F5D-8B13-96F2B508605E}"/>
              </a:ext>
            </a:extLst>
          </p:cNvPr>
          <p:cNvSpPr>
            <a:spLocks noChangeShapeType="1"/>
          </p:cNvSpPr>
          <p:nvPr/>
        </p:nvSpPr>
        <p:spPr bwMode="auto">
          <a:xfrm rot="17494367" flipH="1">
            <a:off x="2514600" y="1752600"/>
            <a:ext cx="533400" cy="1066800"/>
          </a:xfrm>
          <a:prstGeom prst="line">
            <a:avLst/>
          </a:prstGeom>
          <a:noFill/>
          <a:ln w="76200" cap="sq">
            <a:solidFill>
              <a:schemeClr val="tx2">
                <a:lumMod val="10000"/>
              </a:schemeClr>
            </a:solidFill>
            <a:round/>
            <a:headEnd type="none" w="sm" len="sm"/>
            <a:tailEnd type="triangle" w="sm" len="sm"/>
          </a:ln>
          <a:effectLst/>
        </p:spPr>
        <p:txBody>
          <a:bodyPr wrap="none"/>
          <a:lstStyle/>
          <a:p>
            <a:pPr>
              <a:defRPr/>
            </a:pPr>
            <a:endParaRPr lang="en-US">
              <a:solidFill>
                <a:srgbClr val="FFFFFF"/>
              </a:solidFill>
              <a:latin typeface="Arial" charset="0"/>
            </a:endParaRPr>
          </a:p>
        </p:txBody>
      </p:sp>
      <p:sp>
        <p:nvSpPr>
          <p:cNvPr id="207895" name="Line 23">
            <a:extLst>
              <a:ext uri="{FF2B5EF4-FFF2-40B4-BE49-F238E27FC236}">
                <a16:creationId xmlns="" xmlns:a16="http://schemas.microsoft.com/office/drawing/2014/main" id="{BD1D3EBB-BC25-4A9C-843A-BD6412B61164}"/>
              </a:ext>
            </a:extLst>
          </p:cNvPr>
          <p:cNvSpPr>
            <a:spLocks noChangeShapeType="1"/>
          </p:cNvSpPr>
          <p:nvPr/>
        </p:nvSpPr>
        <p:spPr bwMode="auto">
          <a:xfrm rot="13760630" flipH="1">
            <a:off x="2895601" y="1539876"/>
            <a:ext cx="3013075" cy="1622425"/>
          </a:xfrm>
          <a:prstGeom prst="line">
            <a:avLst/>
          </a:prstGeom>
          <a:noFill/>
          <a:ln w="76200" cap="sq">
            <a:solidFill>
              <a:schemeClr val="tx2">
                <a:lumMod val="10000"/>
              </a:schemeClr>
            </a:solidFill>
            <a:round/>
            <a:headEnd type="none" w="sm" len="sm"/>
            <a:tailEnd type="triangle" w="sm" len="sm"/>
          </a:ln>
          <a:effectLst/>
        </p:spPr>
        <p:txBody>
          <a:bodyPr wrap="none"/>
          <a:lstStyle/>
          <a:p>
            <a:pPr>
              <a:defRPr/>
            </a:pPr>
            <a:endParaRPr lang="en-US">
              <a:solidFill>
                <a:srgbClr val="FFFFFF"/>
              </a:solidFill>
              <a:latin typeface="Arial" charset="0"/>
            </a:endParaRPr>
          </a:p>
        </p:txBody>
      </p:sp>
      <p:sp>
        <p:nvSpPr>
          <p:cNvPr id="30742" name="Rectangle 24"/>
          <p:cNvSpPr>
            <a:spLocks noChangeArrowheads="1"/>
          </p:cNvSpPr>
          <p:nvPr/>
        </p:nvSpPr>
        <p:spPr bwMode="auto">
          <a:xfrm>
            <a:off x="1802637" y="1143001"/>
            <a:ext cx="1438214" cy="584775"/>
          </a:xfrm>
          <a:prstGeom prst="rect">
            <a:avLst/>
          </a:prstGeom>
          <a:noFill/>
          <a:ln w="9525">
            <a:noFill/>
            <a:miter lim="800000"/>
            <a:headEnd/>
            <a:tailEnd/>
          </a:ln>
        </p:spPr>
        <p:txBody>
          <a:bodyPr wrap="none">
            <a:spAutoFit/>
          </a:bodyPr>
          <a:lstStyle/>
          <a:p>
            <a:pPr algn="ctr"/>
            <a:r>
              <a:rPr lang="en-US" altLang="en-US" sz="3200">
                <a:solidFill>
                  <a:srgbClr val="001D2E"/>
                </a:solidFill>
                <a:latin typeface="Times New Roman" pitchFamily="18" charset="0"/>
              </a:rPr>
              <a:t>Minirin</a:t>
            </a:r>
          </a:p>
        </p:txBody>
      </p:sp>
      <p:sp>
        <p:nvSpPr>
          <p:cNvPr id="30743" name="Line 25"/>
          <p:cNvSpPr>
            <a:spLocks noChangeShapeType="1"/>
          </p:cNvSpPr>
          <p:nvPr/>
        </p:nvSpPr>
        <p:spPr bwMode="auto">
          <a:xfrm rot="1892549" flipH="1">
            <a:off x="9120188" y="4365625"/>
            <a:ext cx="914400" cy="1588"/>
          </a:xfrm>
          <a:prstGeom prst="line">
            <a:avLst/>
          </a:prstGeom>
          <a:noFill/>
          <a:ln w="57150" cap="sq">
            <a:solidFill>
              <a:srgbClr val="FF3300"/>
            </a:solidFill>
            <a:round/>
            <a:headEnd type="none" w="sm" len="sm"/>
            <a:tailEnd type="triangle" w="sm" len="sm"/>
          </a:ln>
        </p:spPr>
        <p:txBody>
          <a:bodyPr wrap="none"/>
          <a:lstStyle/>
          <a:p>
            <a:endParaRPr lang="en-GB"/>
          </a:p>
        </p:txBody>
      </p:sp>
      <p:sp>
        <p:nvSpPr>
          <p:cNvPr id="30744" name="Rectangle 26"/>
          <p:cNvSpPr>
            <a:spLocks noChangeArrowheads="1"/>
          </p:cNvSpPr>
          <p:nvPr/>
        </p:nvSpPr>
        <p:spPr bwMode="auto">
          <a:xfrm>
            <a:off x="8650229" y="4800600"/>
            <a:ext cx="1719381" cy="369332"/>
          </a:xfrm>
          <a:prstGeom prst="rect">
            <a:avLst/>
          </a:prstGeom>
          <a:noFill/>
          <a:ln w="9525">
            <a:noFill/>
            <a:miter lim="800000"/>
            <a:headEnd/>
            <a:tailEnd/>
          </a:ln>
        </p:spPr>
        <p:txBody>
          <a:bodyPr wrap="none">
            <a:spAutoFit/>
          </a:bodyPr>
          <a:lstStyle/>
          <a:p>
            <a:pPr algn="ctr"/>
            <a:r>
              <a:rPr lang="en-US" altLang="en-US">
                <a:solidFill>
                  <a:schemeClr val="accent1">
                    <a:lumMod val="75000"/>
                  </a:schemeClr>
                </a:solidFill>
                <a:latin typeface="Times New Roman" pitchFamily="18" charset="0"/>
              </a:rPr>
              <a:t>Anticholinergics</a:t>
            </a:r>
          </a:p>
        </p:txBody>
      </p:sp>
    </p:spTree>
    <p:extLst>
      <p:ext uri="{BB962C8B-B14F-4D97-AF65-F5344CB8AC3E}">
        <p14:creationId xmlns:p14="http://schemas.microsoft.com/office/powerpoint/2010/main" val="24835004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Management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altLang="en-US" dirty="0" smtClean="0">
                <a:cs typeface="+mj-cs"/>
              </a:rPr>
              <a:t>Behavioral </a:t>
            </a:r>
            <a:r>
              <a:rPr lang="en-US" altLang="en-US" dirty="0" err="1" smtClean="0">
                <a:cs typeface="+mj-cs"/>
              </a:rPr>
              <a:t>therppy</a:t>
            </a:r>
            <a:r>
              <a:rPr lang="en-US" altLang="en-US" dirty="0" smtClean="0">
                <a:cs typeface="+mj-cs"/>
              </a:rPr>
              <a:t> </a:t>
            </a:r>
            <a:r>
              <a:rPr lang="en-US" altLang="en-US" dirty="0">
                <a:cs typeface="+mj-cs"/>
              </a:rPr>
              <a:t>:needs to achieve good bowel and bladder habits requires a supportive parent</a:t>
            </a:r>
            <a:r>
              <a:rPr lang="en-US" altLang="en-US" dirty="0" smtClean="0">
                <a:cs typeface="+mj-cs"/>
              </a:rPr>
              <a:t>, a </a:t>
            </a:r>
            <a:r>
              <a:rPr lang="en-US" altLang="en-US" dirty="0">
                <a:cs typeface="+mj-cs"/>
              </a:rPr>
              <a:t>motivated child, patience and time</a:t>
            </a:r>
          </a:p>
          <a:p>
            <a:endParaRPr lang="en-US" altLang="en-US" dirty="0">
              <a:cs typeface="+mj-cs"/>
            </a:endParaRPr>
          </a:p>
          <a:p>
            <a:r>
              <a:rPr lang="en-US" altLang="en-US" dirty="0">
                <a:cs typeface="+mj-cs"/>
              </a:rPr>
              <a:t>Frequent regular voiding, fluid </a:t>
            </a:r>
            <a:r>
              <a:rPr lang="en-US" altLang="en-US" dirty="0" smtClean="0">
                <a:cs typeface="+mj-cs"/>
              </a:rPr>
              <a:t>intake</a:t>
            </a:r>
            <a:endParaRPr lang="en-US" altLang="en-US" dirty="0">
              <a:cs typeface="+mj-cs"/>
            </a:endParaRPr>
          </a:p>
          <a:p>
            <a:r>
              <a:rPr lang="en-US" altLang="en-US" dirty="0">
                <a:cs typeface="+mj-cs"/>
              </a:rPr>
              <a:t>Star </a:t>
            </a:r>
            <a:r>
              <a:rPr lang="en-US" altLang="en-US" dirty="0" smtClean="0">
                <a:cs typeface="+mj-cs"/>
              </a:rPr>
              <a:t>charts</a:t>
            </a:r>
            <a:endParaRPr lang="en-US" dirty="0" smtClean="0">
              <a:cs typeface="+mj-cs"/>
            </a:endParaRPr>
          </a:p>
          <a:p>
            <a:pPr>
              <a:defRPr/>
            </a:pPr>
            <a:endParaRPr lang="en-US" dirty="0">
              <a:cs typeface="+mj-cs"/>
            </a:endParaRPr>
          </a:p>
          <a:p>
            <a:pPr>
              <a:defRPr/>
            </a:pPr>
            <a:r>
              <a:rPr lang="en-US" dirty="0" smtClean="0">
                <a:cs typeface="+mj-cs"/>
              </a:rPr>
              <a:t>Avoid </a:t>
            </a:r>
            <a:r>
              <a:rPr lang="en-US" dirty="0">
                <a:cs typeface="+mj-cs"/>
              </a:rPr>
              <a:t>caffeinated drink</a:t>
            </a:r>
          </a:p>
          <a:p>
            <a:pPr>
              <a:defRPr/>
            </a:pPr>
            <a:endParaRPr lang="en-US" dirty="0">
              <a:cs typeface="+mj-cs"/>
            </a:endParaRPr>
          </a:p>
          <a:p>
            <a:pPr>
              <a:defRPr/>
            </a:pPr>
            <a:r>
              <a:rPr lang="en-US" dirty="0">
                <a:cs typeface="+mj-cs"/>
              </a:rPr>
              <a:t>Treat constipation</a:t>
            </a:r>
          </a:p>
          <a:p>
            <a:pPr marL="0" indent="0">
              <a:buNone/>
              <a:defRPr/>
            </a:pPr>
            <a:r>
              <a:rPr lang="en-US" dirty="0">
                <a:cs typeface="+mj-cs"/>
              </a:rPr>
              <a:t>Relief of constipation resulted in disappearance of daytime urinary incontinence in 89% and nighttime urinary incontinence in 63% of patients</a:t>
            </a:r>
            <a:endParaRPr lang="ar-JO" dirty="0">
              <a:ea typeface="Majalla UI"/>
              <a:cs typeface="+mj-cs"/>
            </a:endParaRPr>
          </a:p>
          <a:p>
            <a:endParaRPr lang="en-US" dirty="0">
              <a:cs typeface="+mj-cs"/>
            </a:endParaRPr>
          </a:p>
        </p:txBody>
      </p:sp>
    </p:spTree>
    <p:extLst>
      <p:ext uri="{BB962C8B-B14F-4D97-AF65-F5344CB8AC3E}">
        <p14:creationId xmlns:p14="http://schemas.microsoft.com/office/powerpoint/2010/main" val="869477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1981200" y="260351"/>
            <a:ext cx="8229600" cy="792163"/>
          </a:xfrm>
        </p:spPr>
        <p:txBody>
          <a:bodyPr/>
          <a:lstStyle/>
          <a:p>
            <a:pPr eaLnBrk="1" hangingPunct="1"/>
            <a:r>
              <a:rPr lang="en-US" altLang="en-US" sz="3600" b="1">
                <a:cs typeface="+mj-cs"/>
              </a:rPr>
              <a:t> Selecting treatments for PNE categories</a:t>
            </a:r>
          </a:p>
        </p:txBody>
      </p:sp>
      <p:sp>
        <p:nvSpPr>
          <p:cNvPr id="36867" name="Rectangle 3"/>
          <p:cNvSpPr>
            <a:spLocks noGrp="1"/>
          </p:cNvSpPr>
          <p:nvPr>
            <p:ph idx="1"/>
          </p:nvPr>
        </p:nvSpPr>
        <p:spPr>
          <a:xfrm>
            <a:off x="2209800" y="1600200"/>
            <a:ext cx="7772400" cy="5029200"/>
          </a:xfrm>
        </p:spPr>
        <p:txBody>
          <a:bodyPr>
            <a:normAutofit/>
          </a:bodyPr>
          <a:lstStyle/>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Insufficient </a:t>
            </a:r>
            <a:r>
              <a:rPr lang="en-US" altLang="en-US" sz="2400" dirty="0">
                <a:latin typeface="Times New Roman" panose="02020603050405020304" pitchFamily="18" charset="0"/>
                <a:cs typeface="Times New Roman" panose="02020603050405020304" pitchFamily="18" charset="0"/>
              </a:rPr>
              <a:t>nocturnal release of ADH and normal bladder </a:t>
            </a:r>
            <a:r>
              <a:rPr lang="en-US" altLang="en-US" sz="2400" dirty="0" smtClean="0">
                <a:latin typeface="Times New Roman" panose="02020603050405020304" pitchFamily="18" charset="0"/>
                <a:cs typeface="Times New Roman" panose="02020603050405020304" pitchFamily="18" charset="0"/>
              </a:rPr>
              <a:t>capacity: </a:t>
            </a:r>
            <a:r>
              <a:rPr lang="en-US" altLang="en-US" sz="2400" dirty="0">
                <a:latin typeface="Times New Roman" panose="02020603050405020304" pitchFamily="18" charset="0"/>
                <a:cs typeface="Times New Roman" panose="02020603050405020304" pitchFamily="18" charset="0"/>
              </a:rPr>
              <a:t>use of Desmopressin is indicated </a:t>
            </a:r>
            <a:r>
              <a:rPr lang="en-US" altLang="en-US" sz="2400" b="1" dirty="0">
                <a:solidFill>
                  <a:schemeClr val="hlink"/>
                </a:solidFill>
                <a:latin typeface="Times New Roman" panose="02020603050405020304" pitchFamily="18" charset="0"/>
                <a:cs typeface="Times New Roman" panose="02020603050405020304" pitchFamily="18" charset="0"/>
              </a:rPr>
              <a:t>First Line </a:t>
            </a:r>
            <a:r>
              <a:rPr lang="en-US" altLang="en-US" sz="2400" b="1" dirty="0" smtClean="0">
                <a:solidFill>
                  <a:schemeClr val="hlink"/>
                </a:solidFill>
                <a:latin typeface="Times New Roman" panose="02020603050405020304" pitchFamily="18" charset="0"/>
                <a:cs typeface="Times New Roman" panose="02020603050405020304" pitchFamily="18" charset="0"/>
              </a:rPr>
              <a:t>Treatment</a:t>
            </a: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Small </a:t>
            </a:r>
            <a:r>
              <a:rPr lang="en-US" altLang="en-US" sz="2400" dirty="0">
                <a:latin typeface="Times New Roman" panose="02020603050405020304" pitchFamily="18" charset="0"/>
                <a:cs typeface="Times New Roman" panose="02020603050405020304" pitchFamily="18" charset="0"/>
              </a:rPr>
              <a:t>bladder </a:t>
            </a:r>
            <a:r>
              <a:rPr lang="en-US" altLang="en-US" sz="2400" dirty="0" smtClean="0">
                <a:latin typeface="Times New Roman" panose="02020603050405020304" pitchFamily="18" charset="0"/>
                <a:cs typeface="Times New Roman" panose="02020603050405020304" pitchFamily="18" charset="0"/>
              </a:rPr>
              <a:t>capacity: Anticholinergic  </a:t>
            </a: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latin typeface="Times New Roman" panose="02020603050405020304" pitchFamily="18" charset="0"/>
                <a:cs typeface="Times New Roman" panose="02020603050405020304" pitchFamily="18" charset="0"/>
              </a:rPr>
              <a:t>Difficult arousal : Enuresis alarm</a:t>
            </a: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2400" b="1" dirty="0" smtClean="0">
              <a:latin typeface="Times New Roman" panose="02020603050405020304" pitchFamily="18" charset="0"/>
              <a:cs typeface="Times New Roman" panose="02020603050405020304" pitchFamily="18" charset="0"/>
            </a:endParaRPr>
          </a:p>
        </p:txBody>
      </p:sp>
      <p:pic>
        <p:nvPicPr>
          <p:cNvPr id="4" name="Picture 4" descr="maleam alarm"/>
          <p:cNvPicPr>
            <a:picLocks noChangeAspect="1" noChangeArrowheads="1"/>
          </p:cNvPicPr>
          <p:nvPr/>
        </p:nvPicPr>
        <p:blipFill>
          <a:blip r:embed="rId3"/>
          <a:srcRect/>
          <a:stretch>
            <a:fillRect/>
          </a:stretch>
        </p:blipFill>
        <p:spPr bwMode="auto">
          <a:xfrm>
            <a:off x="8855293" y="2806081"/>
            <a:ext cx="3197225" cy="4105275"/>
          </a:xfrm>
          <a:prstGeom prst="rect">
            <a:avLst/>
          </a:prstGeom>
          <a:noFill/>
          <a:ln w="9525">
            <a:noFill/>
            <a:miter lim="800000"/>
            <a:headEnd/>
            <a:tailEnd/>
          </a:ln>
        </p:spPr>
      </p:pic>
    </p:spTree>
    <p:extLst>
      <p:ext uri="{BB962C8B-B14F-4D97-AF65-F5344CB8AC3E}">
        <p14:creationId xmlns:p14="http://schemas.microsoft.com/office/powerpoint/2010/main" val="219791037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8"/>
          <p:cNvSpPr txBox="1">
            <a:spLocks noChangeArrowheads="1"/>
          </p:cNvSpPr>
          <p:nvPr/>
        </p:nvSpPr>
        <p:spPr bwMode="auto">
          <a:xfrm>
            <a:off x="2057400" y="5153025"/>
            <a:ext cx="300082" cy="369332"/>
          </a:xfrm>
          <a:prstGeom prst="rect">
            <a:avLst/>
          </a:prstGeom>
          <a:noFill/>
          <a:ln w="9525">
            <a:noFill/>
            <a:miter lim="800000"/>
            <a:headEnd/>
            <a:tailEnd/>
          </a:ln>
        </p:spPr>
        <p:txBody>
          <a:bodyPr wrap="none">
            <a:spAutoFit/>
          </a:bodyPr>
          <a:lstStyle/>
          <a:p>
            <a:r>
              <a:rPr lang="sv-SE" altLang="en-US">
                <a:solidFill>
                  <a:srgbClr val="515151"/>
                </a:solidFill>
              </a:rPr>
              <a:t>*</a:t>
            </a:r>
            <a:endParaRPr lang="sv-SE" altLang="en-US" sz="1600">
              <a:solidFill>
                <a:srgbClr val="515151"/>
              </a:solidFill>
            </a:endParaRPr>
          </a:p>
        </p:txBody>
      </p:sp>
      <p:sp>
        <p:nvSpPr>
          <p:cNvPr id="6" name="Title 5"/>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Enuresis alarm</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20000"/>
          </a:bodyPr>
          <a:lstStyle/>
          <a:p>
            <a:r>
              <a:rPr lang="sv-SE" altLang="en-US" dirty="0">
                <a:solidFill>
                  <a:srgbClr val="090AE1"/>
                </a:solidFill>
                <a:latin typeface="Times New Roman" panose="02020603050405020304" pitchFamily="18" charset="0"/>
                <a:cs typeface="Times New Roman" panose="02020603050405020304" pitchFamily="18" charset="0"/>
              </a:rPr>
              <a:t>Assets</a:t>
            </a:r>
            <a:r>
              <a:rPr lang="sv-SE" altLang="en-US" dirty="0">
                <a:latin typeface="Times New Roman" panose="02020603050405020304" pitchFamily="18" charset="0"/>
                <a:cs typeface="Times New Roman" panose="02020603050405020304" pitchFamily="18" charset="0"/>
              </a:rPr>
              <a:t>: Curative potential. Cheap. Harmless</a:t>
            </a:r>
          </a:p>
          <a:p>
            <a:r>
              <a:rPr lang="sv-SE" altLang="en-US" dirty="0">
                <a:solidFill>
                  <a:srgbClr val="FF0309"/>
                </a:solidFill>
                <a:latin typeface="Times New Roman" panose="02020603050405020304" pitchFamily="18" charset="0"/>
                <a:cs typeface="Times New Roman" panose="02020603050405020304" pitchFamily="18" charset="0"/>
              </a:rPr>
              <a:t>Drawbacks</a:t>
            </a:r>
            <a:r>
              <a:rPr lang="sv-SE" altLang="en-US" dirty="0">
                <a:latin typeface="Times New Roman" panose="02020603050405020304" pitchFamily="18" charset="0"/>
                <a:cs typeface="Times New Roman" panose="02020603050405020304" pitchFamily="18" charset="0"/>
              </a:rPr>
              <a:t>: Requires time, motivation and hard work</a:t>
            </a:r>
          </a:p>
          <a:p>
            <a:r>
              <a:rPr lang="sv-SE" altLang="en-US" dirty="0">
                <a:latin typeface="Times New Roman" panose="02020603050405020304" pitchFamily="18" charset="0"/>
                <a:cs typeface="Times New Roman" panose="02020603050405020304" pitchFamily="18" charset="0"/>
              </a:rPr>
              <a:t>Prognostic indicators: best effect in motivated families</a:t>
            </a:r>
          </a:p>
          <a:p>
            <a:r>
              <a:rPr lang="sv-SE" altLang="en-US" dirty="0" smtClean="0">
                <a:latin typeface="Times New Roman" panose="02020603050405020304" pitchFamily="18" charset="0"/>
                <a:cs typeface="Times New Roman" panose="02020603050405020304" pitchFamily="18" charset="0"/>
              </a:rPr>
              <a:t>Practicalities</a:t>
            </a:r>
            <a:endParaRPr lang="sv-SE" altLang="en-US" dirty="0">
              <a:latin typeface="Times New Roman" panose="02020603050405020304" pitchFamily="18" charset="0"/>
              <a:cs typeface="Times New Roman" panose="02020603050405020304" pitchFamily="18" charset="0"/>
            </a:endParaRPr>
          </a:p>
          <a:p>
            <a:r>
              <a:rPr lang="sv-SE" altLang="en-US" dirty="0">
                <a:latin typeface="Times New Roman" panose="02020603050405020304" pitchFamily="18" charset="0"/>
                <a:cs typeface="Times New Roman" panose="02020603050405020304" pitchFamily="18" charset="0"/>
              </a:rPr>
              <a:t>Information, motivation and early follow-up are essential!</a:t>
            </a:r>
          </a:p>
          <a:p>
            <a:r>
              <a:rPr lang="sv-SE" altLang="en-US" dirty="0">
                <a:latin typeface="Times New Roman" panose="02020603050405020304" pitchFamily="18" charset="0"/>
                <a:cs typeface="Times New Roman" panose="02020603050405020304" pitchFamily="18" charset="0"/>
              </a:rPr>
              <a:t>The parents need to help the child to wake up</a:t>
            </a:r>
          </a:p>
          <a:p>
            <a:r>
              <a:rPr lang="sv-SE" altLang="en-US" dirty="0">
                <a:latin typeface="Times New Roman" panose="02020603050405020304" pitchFamily="18" charset="0"/>
                <a:cs typeface="Times New Roman" panose="02020603050405020304" pitchFamily="18" charset="0"/>
              </a:rPr>
              <a:t>Use consistently every night without interruptions</a:t>
            </a:r>
          </a:p>
          <a:p>
            <a:r>
              <a:rPr lang="sv-SE" altLang="en-US" dirty="0">
                <a:latin typeface="Times New Roman" panose="02020603050405020304" pitchFamily="18" charset="0"/>
                <a:cs typeface="Times New Roman" panose="02020603050405020304" pitchFamily="18" charset="0"/>
              </a:rPr>
              <a:t>Use until either 14 consecutive dry nights or 2-3 months without effect</a:t>
            </a:r>
          </a:p>
          <a:p>
            <a:r>
              <a:rPr lang="sv-SE" altLang="en-US" dirty="0">
                <a:latin typeface="Times New Roman" panose="02020603050405020304" pitchFamily="18" charset="0"/>
                <a:cs typeface="Times New Roman" panose="02020603050405020304" pitchFamily="18" charset="0"/>
              </a:rPr>
              <a:t>Success rate 50-80%</a:t>
            </a:r>
          </a:p>
          <a:p>
            <a:r>
              <a:rPr lang="sv-SE" altLang="en-US" dirty="0">
                <a:latin typeface="Times New Roman" panose="02020603050405020304" pitchFamily="18" charset="0"/>
                <a:cs typeface="Times New Roman" panose="02020603050405020304" pitchFamily="18" charset="0"/>
              </a:rPr>
              <a:t>Relpase  30</a:t>
            </a:r>
            <a:r>
              <a:rPr lang="sv-SE" altLang="en-US" dirty="0" smtClean="0">
                <a:latin typeface="Times New Roman" panose="02020603050405020304" pitchFamily="18" charset="0"/>
                <a:cs typeface="Times New Roman" panose="02020603050405020304" pitchFamily="18" charset="0"/>
              </a:rPr>
              <a:t>%</a:t>
            </a:r>
            <a:endParaRPr lang="sv-SE"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539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altLang="en-US" dirty="0" smtClean="0">
                <a:latin typeface="Times New Roman" panose="02020603050405020304" pitchFamily="18" charset="0"/>
                <a:cs typeface="Times New Roman" panose="02020603050405020304" pitchFamily="18" charset="0"/>
              </a:rPr>
              <a:t>desmopressin</a:t>
            </a:r>
            <a:endParaRPr lang="ar-JO" altLang="en-US" dirty="0" smtClean="0">
              <a:latin typeface="Times New Roman" panose="02020603050405020304" pitchFamily="18" charset="0"/>
              <a:cs typeface="Times New Roman" panose="02020603050405020304" pitchFamily="18" charset="0"/>
            </a:endParaRPr>
          </a:p>
        </p:txBody>
      </p:sp>
      <p:sp>
        <p:nvSpPr>
          <p:cNvPr id="44035" name="Content Placeholder 2"/>
          <p:cNvSpPr>
            <a:spLocks noGrp="1"/>
          </p:cNvSpPr>
          <p:nvPr>
            <p:ph idx="1"/>
          </p:nvPr>
        </p:nvSpPr>
        <p:spPr/>
        <p:txBody>
          <a:bodyPr/>
          <a:lstStyle/>
          <a:p>
            <a:r>
              <a:rPr lang="en-US" altLang="en-US" dirty="0" smtClean="0">
                <a:latin typeface="Times New Roman" panose="02020603050405020304" pitchFamily="18" charset="0"/>
                <a:cs typeface="Times New Roman" panose="02020603050405020304" pitchFamily="18" charset="0"/>
              </a:rPr>
              <a:t>30% full responder</a:t>
            </a:r>
          </a:p>
          <a:p>
            <a:r>
              <a:rPr lang="en-US" altLang="en-US" dirty="0" smtClean="0">
                <a:latin typeface="Times New Roman" panose="02020603050405020304" pitchFamily="18" charset="0"/>
                <a:cs typeface="Times New Roman" panose="02020603050405020304" pitchFamily="18" charset="0"/>
              </a:rPr>
              <a:t>40% partial response</a:t>
            </a:r>
          </a:p>
          <a:p>
            <a:r>
              <a:rPr lang="en-US" altLang="en-US" dirty="0" smtClean="0">
                <a:latin typeface="Times New Roman" panose="02020603050405020304" pitchFamily="18" charset="0"/>
                <a:ea typeface="Majalla UI"/>
                <a:cs typeface="Times New Roman" panose="02020603050405020304" pitchFamily="18" charset="0"/>
              </a:rPr>
              <a:t>Relapse rate 60%</a:t>
            </a:r>
          </a:p>
          <a:p>
            <a:r>
              <a:rPr lang="en-US" altLang="en-US" dirty="0" smtClean="0">
                <a:latin typeface="Times New Roman" panose="02020603050405020304" pitchFamily="18" charset="0"/>
                <a:ea typeface="Majalla UI"/>
                <a:cs typeface="Times New Roman" panose="02020603050405020304" pitchFamily="18" charset="0"/>
              </a:rPr>
              <a:t>Tapering the dose decrease relapse</a:t>
            </a:r>
            <a:endParaRPr lang="ar-JO" altLang="en-US" dirty="0" smtClean="0">
              <a:latin typeface="Times New Roman" panose="02020603050405020304" pitchFamily="18" charset="0"/>
              <a:ea typeface="Majalla UI"/>
              <a:cs typeface="Times New Roman" panose="02020603050405020304" pitchFamily="18" charset="0"/>
            </a:endParaRPr>
          </a:p>
        </p:txBody>
      </p:sp>
      <p:sp>
        <p:nvSpPr>
          <p:cNvPr id="2" name="مربع نص 1"/>
          <p:cNvSpPr txBox="1"/>
          <p:nvPr/>
        </p:nvSpPr>
        <p:spPr>
          <a:xfrm>
            <a:off x="8058150" y="1943100"/>
            <a:ext cx="3157538" cy="369332"/>
          </a:xfrm>
          <a:prstGeom prst="rect">
            <a:avLst/>
          </a:prstGeom>
          <a:noFill/>
          <a:ln>
            <a:solidFill>
              <a:schemeClr val="accent1"/>
            </a:solidFill>
          </a:ln>
        </p:spPr>
        <p:txBody>
          <a:bodyPr wrap="square" rtlCol="1">
            <a:spAutoFit/>
          </a:bodyPr>
          <a:lstStyle/>
          <a:p>
            <a:r>
              <a:rPr lang="en-US" dirty="0" smtClean="0"/>
              <a:t>For nocturnal polyuria</a:t>
            </a:r>
            <a:endParaRPr lang="ar-SA" dirty="0"/>
          </a:p>
        </p:txBody>
      </p:sp>
    </p:spTree>
    <p:extLst>
      <p:ext uri="{BB962C8B-B14F-4D97-AF65-F5344CB8AC3E}">
        <p14:creationId xmlns:p14="http://schemas.microsoft.com/office/powerpoint/2010/main" val="32268541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09800" y="609600"/>
            <a:ext cx="7772400" cy="890588"/>
          </a:xfrm>
        </p:spPr>
        <p:txBody>
          <a:bodyPr/>
          <a:lstStyle/>
          <a:p>
            <a:pPr eaLnBrk="1" hangingPunct="1"/>
            <a:r>
              <a:rPr lang="en-US" altLang="en-US" dirty="0" err="1" smtClean="0">
                <a:latin typeface="Times New Roman" panose="02020603050405020304" pitchFamily="18" charset="0"/>
                <a:cs typeface="Times New Roman" panose="02020603050405020304" pitchFamily="18" charset="0"/>
              </a:rPr>
              <a:t>Anticholingerics</a:t>
            </a:r>
            <a:endParaRPr lang="en-US" altLang="en-US" dirty="0" smtClean="0">
              <a:latin typeface="Times New Roman" panose="02020603050405020304" pitchFamily="18" charset="0"/>
              <a:cs typeface="Times New Roman" panose="02020603050405020304" pitchFamily="18" charset="0"/>
            </a:endParaRPr>
          </a:p>
        </p:txBody>
      </p:sp>
      <p:sp>
        <p:nvSpPr>
          <p:cNvPr id="45059" name="Content Placeholder 6"/>
          <p:cNvSpPr>
            <a:spLocks noGrp="1"/>
          </p:cNvSpPr>
          <p:nvPr>
            <p:ph idx="1"/>
          </p:nvPr>
        </p:nvSpPr>
        <p:spPr/>
        <p:txBody>
          <a:bodyPr/>
          <a:lstStyle/>
          <a:p>
            <a:pPr eaLnBrk="1" hangingPunct="1"/>
            <a:r>
              <a:rPr lang="en-US" altLang="en-US" dirty="0" err="1" smtClean="0">
                <a:latin typeface="Times New Roman" panose="02020603050405020304" pitchFamily="18" charset="0"/>
                <a:cs typeface="Times New Roman" panose="02020603050405020304" pitchFamily="18" charset="0"/>
              </a:rPr>
              <a:t>Oxybutinin</a:t>
            </a:r>
            <a:r>
              <a:rPr lang="en-US" altLang="en-US" dirty="0" smtClean="0">
                <a:latin typeface="Times New Roman" panose="02020603050405020304" pitchFamily="18" charset="0"/>
                <a:cs typeface="Times New Roman" panose="02020603050405020304" pitchFamily="18" charset="0"/>
              </a:rPr>
              <a:t> , </a:t>
            </a:r>
            <a:r>
              <a:rPr lang="en-US" altLang="en-US" dirty="0" err="1" smtClean="0">
                <a:latin typeface="Times New Roman" panose="02020603050405020304" pitchFamily="18" charset="0"/>
                <a:cs typeface="Times New Roman" panose="02020603050405020304" pitchFamily="18" charset="0"/>
              </a:rPr>
              <a:t>tolterodine</a:t>
            </a:r>
            <a:endParaRPr lang="en-US" altLang="en-US" dirty="0" smtClean="0">
              <a:latin typeface="Times New Roman" panose="02020603050405020304" pitchFamily="18" charset="0"/>
              <a:cs typeface="Times New Roman" panose="02020603050405020304" pitchFamily="18" charset="0"/>
            </a:endParaRPr>
          </a:p>
          <a:p>
            <a:pPr eaLnBrk="1" hangingPunct="1"/>
            <a:endParaRPr lang="en-US" altLang="en-US" dirty="0" smtClean="0">
              <a:latin typeface="Times New Roman" panose="02020603050405020304" pitchFamily="18" charset="0"/>
              <a:cs typeface="Times New Roman" panose="02020603050405020304" pitchFamily="18" charset="0"/>
            </a:endParaRPr>
          </a:p>
          <a:p>
            <a:pPr eaLnBrk="1" hangingPunct="1"/>
            <a:r>
              <a:rPr lang="en-US" altLang="en-US" dirty="0" smtClean="0">
                <a:latin typeface="Times New Roman" panose="02020603050405020304" pitchFamily="18" charset="0"/>
                <a:cs typeface="Times New Roman" panose="02020603050405020304" pitchFamily="18" charset="0"/>
              </a:rPr>
              <a:t>constipation as side effect</a:t>
            </a:r>
          </a:p>
        </p:txBody>
      </p:sp>
    </p:spTree>
    <p:extLst>
      <p:ext uri="{BB962C8B-B14F-4D97-AF65-F5344CB8AC3E}">
        <p14:creationId xmlns:p14="http://schemas.microsoft.com/office/powerpoint/2010/main" val="2589997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Tricyclic antidepressant</a:t>
            </a:r>
          </a:p>
        </p:txBody>
      </p:sp>
      <p:sp>
        <p:nvSpPr>
          <p:cNvPr id="28675" name="Content Placeholder 2">
            <a:extLst>
              <a:ext uri="{FF2B5EF4-FFF2-40B4-BE49-F238E27FC236}">
                <a16:creationId xmlns="" xmlns:a16="http://schemas.microsoft.com/office/drawing/2014/main" id="{E5C189AC-EC18-4458-9F61-96D80F78861A}"/>
              </a:ext>
            </a:extLst>
          </p:cNvPr>
          <p:cNvSpPr>
            <a:spLocks noGrp="1"/>
          </p:cNvSpPr>
          <p:nvPr>
            <p:ph idx="1"/>
          </p:nvPr>
        </p:nvSpPr>
        <p:spPr>
          <a:xfrm>
            <a:off x="1981200" y="2143126"/>
            <a:ext cx="8229600" cy="4181475"/>
          </a:xfrm>
        </p:spPr>
        <p:txBody>
          <a:bodyPr>
            <a:normAutofit/>
          </a:bodyPr>
          <a:lstStyle/>
          <a:p>
            <a:pPr marL="274320" indent="-274320">
              <a:buClr>
                <a:schemeClr val="accent3"/>
              </a:buClr>
              <a:buFont typeface="Wingdings 2"/>
              <a:buChar char=""/>
              <a:defRPr/>
            </a:pPr>
            <a:r>
              <a:rPr lang="en-US" dirty="0" err="1">
                <a:latin typeface="Times New Roman" panose="02020603050405020304" pitchFamily="18" charset="0"/>
                <a:cs typeface="Times New Roman" panose="02020603050405020304" pitchFamily="18" charset="0"/>
              </a:rPr>
              <a:t>Imipramine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clomaprimine</a:t>
            </a:r>
            <a:endParaRPr lang="en-US" dirty="0">
              <a:latin typeface="Times New Roman" panose="02020603050405020304" pitchFamily="18" charset="0"/>
              <a:cs typeface="Times New Roman" panose="02020603050405020304" pitchFamily="18" charset="0"/>
            </a:endParaRPr>
          </a:p>
          <a:p>
            <a:pPr marL="274320" indent="-274320">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60 % improve, 40 % become dry</a:t>
            </a:r>
          </a:p>
          <a:p>
            <a:pPr marL="274320" indent="-274320">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high relapse rate</a:t>
            </a:r>
          </a:p>
          <a:p>
            <a:pPr marL="274320" indent="-274320">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Has anticholinergic ,central effects on sleep and perception</a:t>
            </a:r>
          </a:p>
          <a:p>
            <a:pPr marL="274320" indent="-274320">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 Third line of treatment due to safety</a:t>
            </a:r>
          </a:p>
          <a:p>
            <a:pPr marL="274320" indent="-274320">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Affect mood and cause sleep disturbances , constipation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cardiotoxic</a:t>
            </a:r>
            <a:endParaRPr lang="en-US" dirty="0">
              <a:latin typeface="Times New Roman" panose="02020603050405020304" pitchFamily="18" charset="0"/>
              <a:cs typeface="Times New Roman" panose="02020603050405020304" pitchFamily="18" charset="0"/>
            </a:endParaRPr>
          </a:p>
        </p:txBody>
      </p:sp>
      <p:sp>
        <p:nvSpPr>
          <p:cNvPr id="2" name="مربع نص 1"/>
          <p:cNvSpPr txBox="1"/>
          <p:nvPr/>
        </p:nvSpPr>
        <p:spPr>
          <a:xfrm>
            <a:off x="6215063" y="5743575"/>
            <a:ext cx="4800600" cy="369332"/>
          </a:xfrm>
          <a:prstGeom prst="rect">
            <a:avLst/>
          </a:prstGeom>
          <a:noFill/>
          <a:ln>
            <a:solidFill>
              <a:schemeClr val="accent1"/>
            </a:solidFill>
          </a:ln>
        </p:spPr>
        <p:txBody>
          <a:bodyPr wrap="square" rtlCol="1">
            <a:spAutoFit/>
          </a:bodyPr>
          <a:lstStyle/>
          <a:p>
            <a:r>
              <a:rPr lang="en-US" dirty="0" smtClean="0"/>
              <a:t>Cause prolonged QT-interval = Heart Block </a:t>
            </a:r>
            <a:endParaRPr lang="ar-SA" dirty="0"/>
          </a:p>
        </p:txBody>
      </p:sp>
    </p:spTree>
    <p:extLst>
      <p:ext uri="{BB962C8B-B14F-4D97-AF65-F5344CB8AC3E}">
        <p14:creationId xmlns:p14="http://schemas.microsoft.com/office/powerpoint/2010/main" val="227051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Bladder dysfunction</a:t>
            </a:r>
            <a:endParaRPr lang="ar-JO" altLang="en-US" dirty="0" smtClean="0">
              <a:latin typeface="Times New Roman" panose="02020603050405020304" pitchFamily="18" charset="0"/>
              <a:cs typeface="Times New Roman" panose="02020603050405020304" pitchFamily="18" charset="0"/>
            </a:endParaRPr>
          </a:p>
        </p:txBody>
      </p:sp>
      <p:sp>
        <p:nvSpPr>
          <p:cNvPr id="47107" name="Content Placeholder 2"/>
          <p:cNvSpPr>
            <a:spLocks noGrp="1"/>
          </p:cNvSpPr>
          <p:nvPr>
            <p:ph idx="1"/>
          </p:nvPr>
        </p:nvSpPr>
        <p:spPr/>
        <p:txBody>
          <a:bodyPr>
            <a:normAutofit lnSpcReduction="10000"/>
          </a:bodyPr>
          <a:lstStyle/>
          <a:p>
            <a:r>
              <a:rPr lang="en-US" altLang="en-US" dirty="0" smtClean="0">
                <a:latin typeface="Times New Roman" panose="02020603050405020304" pitchFamily="18" charset="0"/>
                <a:cs typeface="Times New Roman" panose="02020603050405020304" pitchFamily="18" charset="0"/>
              </a:rPr>
              <a:t>Prevalence of LUTD  is 20% in children</a:t>
            </a:r>
          </a:p>
          <a:p>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Cause is neurologic (MMC), anatomic (</a:t>
            </a:r>
            <a:r>
              <a:rPr lang="en-US" altLang="en-US" dirty="0" err="1" smtClean="0">
                <a:latin typeface="Times New Roman" panose="02020603050405020304" pitchFamily="18" charset="0"/>
                <a:cs typeface="Times New Roman" panose="02020603050405020304" pitchFamily="18" charset="0"/>
              </a:rPr>
              <a:t>puv</a:t>
            </a:r>
            <a:r>
              <a:rPr lang="en-US" altLang="en-US" dirty="0" smtClean="0">
                <a:latin typeface="Times New Roman" panose="02020603050405020304" pitchFamily="18" charset="0"/>
                <a:cs typeface="Times New Roman" panose="02020603050405020304" pitchFamily="18" charset="0"/>
              </a:rPr>
              <a:t>),functional</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Cause of recurrent UTI</a:t>
            </a:r>
          </a:p>
          <a:p>
            <a:r>
              <a:rPr lang="en-US" altLang="en-US" dirty="0" smtClean="0">
                <a:latin typeface="Times New Roman" panose="02020603050405020304" pitchFamily="18" charset="0"/>
                <a:cs typeface="Times New Roman" panose="02020603050405020304" pitchFamily="18" charset="0"/>
              </a:rPr>
              <a:t>Can be caused by constipation</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Is the problem during filling or emptying</a:t>
            </a:r>
            <a:endParaRPr lang="ar-JO" altLang="en-US" dirty="0" smtClean="0">
              <a:latin typeface="Times New Roman" panose="02020603050405020304" pitchFamily="18" charset="0"/>
              <a:ea typeface="Majalla UI"/>
              <a:cs typeface="Times New Roman" panose="02020603050405020304" pitchFamily="18" charset="0"/>
            </a:endParaRPr>
          </a:p>
        </p:txBody>
      </p:sp>
    </p:spTree>
    <p:extLst>
      <p:ext uri="{BB962C8B-B14F-4D97-AF65-F5344CB8AC3E}">
        <p14:creationId xmlns:p14="http://schemas.microsoft.com/office/powerpoint/2010/main" val="90017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Risk factor for UTI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AU" dirty="0">
                <a:latin typeface="Times New Roman" panose="02020603050405020304" pitchFamily="18" charset="0"/>
                <a:cs typeface="Times New Roman" panose="02020603050405020304" pitchFamily="18" charset="0"/>
              </a:rPr>
              <a:t>8% girls, 2% boys had UTI by age of  8</a:t>
            </a:r>
            <a:endParaRPr lang="en-US"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5% of febrile infants had UTI</a:t>
            </a:r>
          </a:p>
          <a:p>
            <a:r>
              <a:rPr lang="en-AU" dirty="0">
                <a:latin typeface="Times New Roman" panose="02020603050405020304" pitchFamily="18" charset="0"/>
                <a:cs typeface="Times New Roman" panose="02020603050405020304" pitchFamily="18" charset="0"/>
              </a:rPr>
              <a:t>Overall prevalence in infants with UTI was 7</a:t>
            </a:r>
            <a:r>
              <a:rPr lang="en-AU" dirty="0" smtClean="0">
                <a:latin typeface="Times New Roman" panose="02020603050405020304" pitchFamily="18" charset="0"/>
                <a:cs typeface="Times New Roman" panose="02020603050405020304" pitchFamily="18" charset="0"/>
              </a:rPr>
              <a:t>%</a:t>
            </a:r>
            <a:endParaRPr lang="en-A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Prevalence of UTI is decreasing with age</a:t>
            </a:r>
          </a:p>
          <a:p>
            <a:r>
              <a:rPr lang="en-AU" dirty="0">
                <a:latin typeface="Times New Roman" panose="02020603050405020304" pitchFamily="18" charset="0"/>
                <a:cs typeface="Times New Roman" panose="02020603050405020304" pitchFamily="18" charset="0"/>
              </a:rPr>
              <a:t>Among febrile male infants less than 3 months of age , 2.4% of circumcised males and 20.1% of uncircumcised males had a UTI</a:t>
            </a:r>
          </a:p>
          <a:p>
            <a:r>
              <a:rPr lang="en-AU" dirty="0">
                <a:latin typeface="Times New Roman" panose="02020603050405020304" pitchFamily="18" charset="0"/>
                <a:cs typeface="Times New Roman" panose="02020603050405020304" pitchFamily="18" charset="0"/>
              </a:rPr>
              <a:t>Highest incidence during first year</a:t>
            </a:r>
          </a:p>
          <a:p>
            <a:r>
              <a:rPr lang="ar-JO"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M </a:t>
            </a:r>
            <a:r>
              <a:rPr lang="en-US" dirty="0">
                <a:latin typeface="Times New Roman" panose="02020603050405020304" pitchFamily="18" charset="0"/>
                <a:cs typeface="Times New Roman" panose="02020603050405020304" pitchFamily="18" charset="0"/>
              </a:rPr>
              <a:t>&gt;F as neonate, more in  uncircumcised</a:t>
            </a:r>
          </a:p>
          <a:p>
            <a:r>
              <a:rPr lang="en-US" dirty="0">
                <a:latin typeface="Times New Roman" panose="02020603050405020304" pitchFamily="18" charset="0"/>
                <a:cs typeface="Times New Roman" panose="02020603050405020304" pitchFamily="18" charset="0"/>
              </a:rPr>
              <a:t>Recurrence rate 12- 30% in first 6-12 m after UTI</a:t>
            </a:r>
            <a:endParaRPr lang="ar-JO" dirty="0">
              <a:latin typeface="Times New Roman" panose="02020603050405020304" pitchFamily="18" charset="0"/>
              <a:cs typeface="Times New Roman" panose="02020603050405020304" pitchFamily="18" charset="0"/>
            </a:endParaRPr>
          </a:p>
          <a:p>
            <a:pPr>
              <a:buNone/>
            </a:pPr>
            <a:endParaRPr lang="en-US" dirty="0">
              <a:cs typeface="+mj-cs"/>
            </a:endParaRPr>
          </a:p>
        </p:txBody>
      </p:sp>
    </p:spTree>
    <p:extLst>
      <p:ext uri="{BB962C8B-B14F-4D97-AF65-F5344CB8AC3E}">
        <p14:creationId xmlns:p14="http://schemas.microsoft.com/office/powerpoint/2010/main" val="109649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anose="02020603050405020304" pitchFamily="18" charset="0"/>
                <a:cs typeface="+mj-cs"/>
              </a:rPr>
              <a:t>Asymptomatic bacteriuria</a:t>
            </a:r>
            <a:endParaRPr lang="en-US" b="1"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mj-cs"/>
              </a:rPr>
              <a:t> Presence </a:t>
            </a:r>
            <a:r>
              <a:rPr lang="en-US" dirty="0">
                <a:latin typeface="Times New Roman" panose="02020603050405020304" pitchFamily="18" charset="0"/>
                <a:cs typeface="+mj-cs"/>
              </a:rPr>
              <a:t>of bacteria in urine obtained in asymptomatic children on routine screening or incidentally during other </a:t>
            </a:r>
            <a:r>
              <a:rPr lang="en-US" dirty="0" smtClean="0">
                <a:latin typeface="Times New Roman" panose="02020603050405020304" pitchFamily="18" charset="0"/>
                <a:cs typeface="+mj-cs"/>
              </a:rPr>
              <a:t>investigations</a:t>
            </a:r>
          </a:p>
          <a:p>
            <a:pPr marL="0" indent="0">
              <a:buNone/>
            </a:pPr>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The </a:t>
            </a:r>
            <a:r>
              <a:rPr lang="en-US" dirty="0">
                <a:latin typeface="Times New Roman" panose="02020603050405020304" pitchFamily="18" charset="0"/>
                <a:cs typeface="+mj-cs"/>
              </a:rPr>
              <a:t>prevalence of asymptomatic bacteriuria is 0.37% in boys and 0.47% in </a:t>
            </a:r>
            <a:r>
              <a:rPr lang="en-US" dirty="0" smtClean="0">
                <a:latin typeface="Times New Roman" panose="02020603050405020304" pitchFamily="18" charset="0"/>
                <a:cs typeface="+mj-cs"/>
              </a:rPr>
              <a:t>girls</a:t>
            </a:r>
          </a:p>
          <a:p>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 Highest </a:t>
            </a:r>
            <a:r>
              <a:rPr lang="en-US" dirty="0">
                <a:latin typeface="Times New Roman" panose="02020603050405020304" pitchFamily="18" charset="0"/>
                <a:cs typeface="+mj-cs"/>
              </a:rPr>
              <a:t>rates in uncircumcised boys younger than 1 year old and girls older than 2 years of </a:t>
            </a:r>
            <a:r>
              <a:rPr lang="en-US" dirty="0" smtClean="0">
                <a:latin typeface="Times New Roman" panose="02020603050405020304" pitchFamily="18" charset="0"/>
                <a:cs typeface="+mj-cs"/>
              </a:rPr>
              <a:t>age</a:t>
            </a:r>
          </a:p>
          <a:p>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Asymptomatic </a:t>
            </a:r>
            <a:r>
              <a:rPr lang="en-US" dirty="0">
                <a:latin typeface="Times New Roman" panose="02020603050405020304" pitchFamily="18" charset="0"/>
                <a:cs typeface="+mj-cs"/>
              </a:rPr>
              <a:t>bacteriuria does not require </a:t>
            </a:r>
            <a:r>
              <a:rPr lang="en-US" dirty="0" smtClean="0">
                <a:latin typeface="Times New Roman" panose="02020603050405020304" pitchFamily="18" charset="0"/>
                <a:cs typeface="+mj-cs"/>
              </a:rPr>
              <a:t>treatment  </a:t>
            </a:r>
            <a:endParaRPr lang="en-US" dirty="0">
              <a:latin typeface="Times New Roman" panose="02020603050405020304" pitchFamily="18" charset="0"/>
              <a:cs typeface="+mj-cs"/>
            </a:endParaRPr>
          </a:p>
        </p:txBody>
      </p:sp>
      <p:sp>
        <p:nvSpPr>
          <p:cNvPr id="4" name="مربع نص 3"/>
          <p:cNvSpPr txBox="1"/>
          <p:nvPr/>
        </p:nvSpPr>
        <p:spPr>
          <a:xfrm>
            <a:off x="8486775" y="5457825"/>
            <a:ext cx="3357563" cy="923330"/>
          </a:xfrm>
          <a:prstGeom prst="rect">
            <a:avLst/>
          </a:prstGeom>
          <a:noFill/>
          <a:ln>
            <a:solidFill>
              <a:schemeClr val="accent1"/>
            </a:solidFill>
          </a:ln>
        </p:spPr>
        <p:txBody>
          <a:bodyPr wrap="square" rtlCol="1">
            <a:spAutoFit/>
          </a:bodyPr>
          <a:lstStyle/>
          <a:p>
            <a:r>
              <a:rPr lang="en-US" dirty="0" smtClean="0"/>
              <a:t>Except : 1) pregnancy </a:t>
            </a:r>
          </a:p>
          <a:p>
            <a:r>
              <a:rPr lang="en-US" dirty="0"/>
              <a:t> </a:t>
            </a:r>
            <a:r>
              <a:rPr lang="en-US" dirty="0" smtClean="0"/>
              <a:t>              2)</a:t>
            </a:r>
            <a:r>
              <a:rPr lang="en-US" dirty="0" err="1" smtClean="0"/>
              <a:t>immunocmprimised</a:t>
            </a:r>
            <a:endParaRPr lang="en-US" dirty="0" smtClean="0"/>
          </a:p>
          <a:p>
            <a:r>
              <a:rPr lang="en-US" dirty="0"/>
              <a:t> </a:t>
            </a:r>
            <a:r>
              <a:rPr lang="en-US" dirty="0" smtClean="0"/>
              <a:t>              3)instrumentation </a:t>
            </a:r>
            <a:endParaRPr lang="ar-SA" dirty="0"/>
          </a:p>
        </p:txBody>
      </p:sp>
    </p:spTree>
    <p:extLst>
      <p:ext uri="{BB962C8B-B14F-4D97-AF65-F5344CB8AC3E}">
        <p14:creationId xmlns:p14="http://schemas.microsoft.com/office/powerpoint/2010/main" val="1961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anose="02020603050405020304" pitchFamily="18" charset="0"/>
                <a:cs typeface="+mj-cs"/>
              </a:rPr>
              <a:t>Uncomplicated UTI</a:t>
            </a:r>
            <a:endParaRPr lang="en-US" b="1" dirty="0">
              <a:latin typeface="Times New Roman" panose="02020603050405020304" pitchFamily="18" charset="0"/>
              <a:cs typeface="+mj-cs"/>
            </a:endParaRPr>
          </a:p>
        </p:txBody>
      </p:sp>
      <p:sp>
        <p:nvSpPr>
          <p:cNvPr id="3" name="عنصر نائب للمحتوى 2"/>
          <p:cNvSpPr>
            <a:spLocks noGrp="1"/>
          </p:cNvSpPr>
          <p:nvPr>
            <p:ph idx="1"/>
          </p:nvPr>
        </p:nvSpPr>
        <p:spPr/>
        <p:txBody>
          <a:bodyPr/>
          <a:lstStyle/>
          <a:p>
            <a:r>
              <a:rPr lang="en-US" dirty="0" smtClean="0">
                <a:latin typeface="Times New Roman" panose="02020603050405020304" pitchFamily="18" charset="0"/>
                <a:cs typeface="+mj-cs"/>
              </a:rPr>
              <a:t>UTI </a:t>
            </a:r>
            <a:r>
              <a:rPr lang="en-US" dirty="0">
                <a:latin typeface="Times New Roman" panose="02020603050405020304" pitchFamily="18" charset="0"/>
                <a:cs typeface="+mj-cs"/>
              </a:rPr>
              <a:t>in a patient older than 2 months, who has a structurally and functionally normal urinary tract, normal renal function, and a competent immune </a:t>
            </a:r>
            <a:r>
              <a:rPr lang="en-US" dirty="0" smtClean="0">
                <a:latin typeface="Times New Roman" panose="02020603050405020304" pitchFamily="18" charset="0"/>
                <a:cs typeface="+mj-cs"/>
              </a:rPr>
              <a:t>system</a:t>
            </a:r>
            <a:endParaRPr lang="en-US" dirty="0">
              <a:latin typeface="Times New Roman" panose="02020603050405020304" pitchFamily="18" charset="0"/>
              <a:cs typeface="+mj-cs"/>
            </a:endParaRPr>
          </a:p>
        </p:txBody>
      </p:sp>
    </p:spTree>
    <p:extLst>
      <p:ext uri="{BB962C8B-B14F-4D97-AF65-F5344CB8AC3E}">
        <p14:creationId xmlns:p14="http://schemas.microsoft.com/office/powerpoint/2010/main" val="298377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Times New Roman" panose="02020603050405020304" pitchFamily="18" charset="0"/>
                <a:cs typeface="+mj-cs"/>
              </a:rPr>
              <a:t>Complicated UTI</a:t>
            </a:r>
            <a:endParaRPr lang="en-US" b="1" dirty="0">
              <a:latin typeface="Times New Roman" panose="02020603050405020304" pitchFamily="18" charset="0"/>
              <a:cs typeface="+mj-cs"/>
            </a:endParaRPr>
          </a:p>
        </p:txBody>
      </p:sp>
      <p:sp>
        <p:nvSpPr>
          <p:cNvPr id="3" name="عنصر نائب للمحتوى 2"/>
          <p:cNvSpPr>
            <a:spLocks noGrp="1"/>
          </p:cNvSpPr>
          <p:nvPr>
            <p:ph idx="1"/>
          </p:nvPr>
        </p:nvSpPr>
        <p:spPr>
          <a:xfrm>
            <a:off x="1676400" y="1371601"/>
            <a:ext cx="8915400" cy="4525963"/>
          </a:xfrm>
        </p:spPr>
        <p:txBody>
          <a:bodyPr/>
          <a:lstStyle/>
          <a:p>
            <a:r>
              <a:rPr lang="en-US" dirty="0">
                <a:latin typeface="Times New Roman" panose="02020603050405020304" pitchFamily="18" charset="0"/>
                <a:cs typeface="+mj-cs"/>
              </a:rPr>
              <a:t>C</a:t>
            </a:r>
            <a:r>
              <a:rPr lang="en-US" dirty="0" smtClean="0">
                <a:latin typeface="Times New Roman" panose="02020603050405020304" pitchFamily="18" charset="0"/>
                <a:cs typeface="+mj-cs"/>
              </a:rPr>
              <a:t>hild who is: ≤ 2 </a:t>
            </a:r>
            <a:r>
              <a:rPr lang="en-US" dirty="0">
                <a:latin typeface="Times New Roman" panose="02020603050405020304" pitchFamily="18" charset="0"/>
                <a:cs typeface="+mj-cs"/>
              </a:rPr>
              <a:t>months old</a:t>
            </a:r>
            <a:r>
              <a:rPr lang="en-US" dirty="0" smtClean="0">
                <a:latin typeface="Times New Roman" panose="02020603050405020304" pitchFamily="18" charset="0"/>
                <a:cs typeface="+mj-cs"/>
              </a:rPr>
              <a:t>;</a:t>
            </a:r>
          </a:p>
          <a:p>
            <a:r>
              <a:rPr lang="en-US" dirty="0" smtClean="0">
                <a:latin typeface="Times New Roman" panose="02020603050405020304" pitchFamily="18" charset="0"/>
                <a:cs typeface="+mj-cs"/>
              </a:rPr>
              <a:t> </a:t>
            </a:r>
            <a:r>
              <a:rPr lang="en-US" b="1" dirty="0">
                <a:solidFill>
                  <a:srgbClr val="FF0000"/>
                </a:solidFill>
                <a:latin typeface="Times New Roman" panose="02020603050405020304" pitchFamily="18" charset="0"/>
                <a:cs typeface="+mj-cs"/>
              </a:rPr>
              <a:t>or</a:t>
            </a:r>
            <a:r>
              <a:rPr lang="en-US" dirty="0">
                <a:latin typeface="Times New Roman" panose="02020603050405020304" pitchFamily="18" charset="0"/>
                <a:cs typeface="+mj-cs"/>
              </a:rPr>
              <a:t> </a:t>
            </a:r>
            <a:endParaRPr lang="en-US" dirty="0" smtClean="0">
              <a:latin typeface="Times New Roman" panose="02020603050405020304" pitchFamily="18" charset="0"/>
              <a:cs typeface="+mj-cs"/>
            </a:endParaRPr>
          </a:p>
          <a:p>
            <a:r>
              <a:rPr lang="en-US" dirty="0" smtClean="0">
                <a:latin typeface="Times New Roman" panose="02020603050405020304" pitchFamily="18" charset="0"/>
                <a:cs typeface="+mj-cs"/>
              </a:rPr>
              <a:t>has a structural </a:t>
            </a:r>
            <a:r>
              <a:rPr lang="en-US" dirty="0">
                <a:latin typeface="Times New Roman" panose="02020603050405020304" pitchFamily="18" charset="0"/>
                <a:cs typeface="+mj-cs"/>
              </a:rPr>
              <a:t>or functional abnormality of the urinary tract; or has abnormal renal function; or is systemically unwell (toxic-looking, hemodynamically unstable, immunocompromised, unable to tolerate oral medication, or not responding to oral medication)</a:t>
            </a:r>
          </a:p>
        </p:txBody>
      </p:sp>
    </p:spTree>
    <p:extLst>
      <p:ext uri="{BB962C8B-B14F-4D97-AF65-F5344CB8AC3E}">
        <p14:creationId xmlns:p14="http://schemas.microsoft.com/office/powerpoint/2010/main" val="3457568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29377</TotalTime>
  <Words>2786</Words>
  <Application>Microsoft Office PowerPoint</Application>
  <PresentationFormat>مخصص</PresentationFormat>
  <Paragraphs>447</Paragraphs>
  <Slides>59</Slides>
  <Notes>8</Notes>
  <HiddenSlides>0</HiddenSlides>
  <MMClips>0</MMClips>
  <ScaleCrop>false</ScaleCrop>
  <HeadingPairs>
    <vt:vector size="4" baseType="variant">
      <vt:variant>
        <vt:lpstr>نسق</vt:lpstr>
      </vt:variant>
      <vt:variant>
        <vt:i4>1</vt:i4>
      </vt:variant>
      <vt:variant>
        <vt:lpstr>عناوين الشرائح</vt:lpstr>
      </vt:variant>
      <vt:variant>
        <vt:i4>59</vt:i4>
      </vt:variant>
    </vt:vector>
  </HeadingPairs>
  <TitlesOfParts>
    <vt:vector size="60" baseType="lpstr">
      <vt:lpstr>Office Theme</vt:lpstr>
      <vt:lpstr>Urinary Tract infection VUR Enuresis in pediatrics</vt:lpstr>
      <vt:lpstr>Definition </vt:lpstr>
      <vt:lpstr>Urinary tract infections</vt:lpstr>
      <vt:lpstr>Urinary Tract Infections</vt:lpstr>
      <vt:lpstr>Risk Factors for Urinary Tract Infection </vt:lpstr>
      <vt:lpstr>Risk factor for UTI</vt:lpstr>
      <vt:lpstr>Asymptomatic bacteriuria</vt:lpstr>
      <vt:lpstr>Uncomplicated UTI</vt:lpstr>
      <vt:lpstr>Complicated UTI</vt:lpstr>
      <vt:lpstr>Atypical UTI</vt:lpstr>
      <vt:lpstr>Symptoms (heterogeneous)</vt:lpstr>
      <vt:lpstr>Physical Examination  </vt:lpstr>
      <vt:lpstr>Physical examination </vt:lpstr>
      <vt:lpstr>Diagnosis</vt:lpstr>
      <vt:lpstr>Diagnosis</vt:lpstr>
      <vt:lpstr>عرض تقديمي في PowerPoint</vt:lpstr>
      <vt:lpstr>Dipstick testing </vt:lpstr>
      <vt:lpstr>Causative microorganism  </vt:lpstr>
      <vt:lpstr>عرض تقديمي في PowerPoint</vt:lpstr>
      <vt:lpstr>عرض تقديمي في PowerPoint</vt:lpstr>
      <vt:lpstr>Treatment of UTI</vt:lpstr>
      <vt:lpstr>Duration of treatment </vt:lpstr>
      <vt:lpstr>Further investigation</vt:lpstr>
      <vt:lpstr>عرض تقديمي في PowerPoint</vt:lpstr>
      <vt:lpstr>Renal Bladder Ultrasound(AAP)</vt:lpstr>
      <vt:lpstr>RBUS for first febrile UTI</vt:lpstr>
      <vt:lpstr>What is so special about Non-E. Coli UTI </vt:lpstr>
      <vt:lpstr>Factors that predicts Renal Scaring at first UTI</vt:lpstr>
      <vt:lpstr>Vesicoureteral Reflux</vt:lpstr>
      <vt:lpstr> Vesicoureteral reflux (VUR) </vt:lpstr>
      <vt:lpstr>Primary VUR</vt:lpstr>
      <vt:lpstr>عرض تقديمي في PowerPoint</vt:lpstr>
      <vt:lpstr>Secondary VUR</vt:lpstr>
      <vt:lpstr>Epidemiology </vt:lpstr>
      <vt:lpstr>عرض تقديمي في PowerPoint</vt:lpstr>
      <vt:lpstr>عرض تقديمي في PowerPoint</vt:lpstr>
      <vt:lpstr>Presentation</vt:lpstr>
      <vt:lpstr>Theraputic intervention  Management of vesicoureteral reflux (VUR) is principally based upon the following: </vt:lpstr>
      <vt:lpstr>Therapeutic intervention </vt:lpstr>
      <vt:lpstr>Therapeutic intervention</vt:lpstr>
      <vt:lpstr>Spontaneous Resolution after the age of 1 year </vt:lpstr>
      <vt:lpstr>Correction of VUR</vt:lpstr>
      <vt:lpstr>Enuresis (bed wetting)</vt:lpstr>
      <vt:lpstr>عرض تقديمي في PowerPoint</vt:lpstr>
      <vt:lpstr>Nocturnal enuresis</vt:lpstr>
      <vt:lpstr>Non-monosymotomatic enuresis</vt:lpstr>
      <vt:lpstr>Causes of Primary bedwetting </vt:lpstr>
      <vt:lpstr>عرض تقديمي في PowerPoint</vt:lpstr>
      <vt:lpstr>Risk Factors Nocturnal Enuresis</vt:lpstr>
      <vt:lpstr>Primary evaluation: examinations and tests </vt:lpstr>
      <vt:lpstr> Warning signs </vt:lpstr>
      <vt:lpstr>عرض تقديمي في PowerPoint</vt:lpstr>
      <vt:lpstr>Management </vt:lpstr>
      <vt:lpstr> Selecting treatments for PNE categories</vt:lpstr>
      <vt:lpstr>Enuresis alarm</vt:lpstr>
      <vt:lpstr>desmopressin</vt:lpstr>
      <vt:lpstr>Anticholingerics</vt:lpstr>
      <vt:lpstr>Tricyclic antidepressant</vt:lpstr>
      <vt:lpstr>Bladder dysfunction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psd</cp:lastModifiedBy>
  <cp:revision>139</cp:revision>
  <dcterms:created xsi:type="dcterms:W3CDTF">2022-07-01T16:15:05Z</dcterms:created>
  <dcterms:modified xsi:type="dcterms:W3CDTF">2023-07-19T17:14:37Z</dcterms:modified>
</cp:coreProperties>
</file>