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9"/>
  </p:notesMasterIdLst>
  <p:sldIdLst>
    <p:sldId id="257" r:id="rId2"/>
    <p:sldId id="266" r:id="rId3"/>
    <p:sldId id="265" r:id="rId4"/>
    <p:sldId id="259" r:id="rId5"/>
    <p:sldId id="301" r:id="rId6"/>
    <p:sldId id="302" r:id="rId7"/>
    <p:sldId id="303" r:id="rId8"/>
    <p:sldId id="260" r:id="rId9"/>
    <p:sldId id="261" r:id="rId10"/>
    <p:sldId id="264" r:id="rId11"/>
    <p:sldId id="272" r:id="rId12"/>
    <p:sldId id="273" r:id="rId13"/>
    <p:sldId id="274" r:id="rId14"/>
    <p:sldId id="267" r:id="rId15"/>
    <p:sldId id="277" r:id="rId16"/>
    <p:sldId id="308" r:id="rId17"/>
    <p:sldId id="321" r:id="rId18"/>
    <p:sldId id="307" r:id="rId19"/>
    <p:sldId id="278" r:id="rId20"/>
    <p:sldId id="279" r:id="rId21"/>
    <p:sldId id="270" r:id="rId22"/>
    <p:sldId id="280" r:id="rId23"/>
    <p:sldId id="309" r:id="rId24"/>
    <p:sldId id="271" r:id="rId25"/>
    <p:sldId id="310" r:id="rId26"/>
    <p:sldId id="281" r:id="rId27"/>
    <p:sldId id="282" r:id="rId28"/>
    <p:sldId id="283" r:id="rId29"/>
    <p:sldId id="284" r:id="rId30"/>
    <p:sldId id="285" r:id="rId31"/>
    <p:sldId id="286" r:id="rId32"/>
    <p:sldId id="288" r:id="rId33"/>
    <p:sldId id="287" r:id="rId34"/>
    <p:sldId id="289" r:id="rId35"/>
    <p:sldId id="291" r:id="rId36"/>
    <p:sldId id="290" r:id="rId37"/>
    <p:sldId id="292" r:id="rId38"/>
    <p:sldId id="293" r:id="rId39"/>
    <p:sldId id="311" r:id="rId40"/>
    <p:sldId id="294" r:id="rId41"/>
    <p:sldId id="295" r:id="rId42"/>
    <p:sldId id="313" r:id="rId43"/>
    <p:sldId id="314" r:id="rId44"/>
    <p:sldId id="315" r:id="rId45"/>
    <p:sldId id="296" r:id="rId46"/>
    <p:sldId id="316" r:id="rId47"/>
    <p:sldId id="317" r:id="rId48"/>
    <p:sldId id="297" r:id="rId49"/>
    <p:sldId id="318" r:id="rId50"/>
    <p:sldId id="319" r:id="rId51"/>
    <p:sldId id="298" r:id="rId52"/>
    <p:sldId id="299" r:id="rId53"/>
    <p:sldId id="300" r:id="rId54"/>
    <p:sldId id="304" r:id="rId55"/>
    <p:sldId id="305" r:id="rId56"/>
    <p:sldId id="306" r:id="rId57"/>
    <p:sldId id="32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68" d="100"/>
          <a:sy n="68" d="100"/>
        </p:scale>
        <p:origin x="6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947CF-508B-4BB8-824B-94770343E561}" type="datetimeFigureOut">
              <a:rPr lang="en-US" smtClean="0"/>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A4E28-8BC0-475E-9699-3268A40C5D04}" type="slidenum">
              <a:rPr lang="en-US" smtClean="0"/>
              <a:t>‹#›</a:t>
            </a:fld>
            <a:endParaRPr lang="en-US"/>
          </a:p>
        </p:txBody>
      </p:sp>
    </p:spTree>
    <p:extLst>
      <p:ext uri="{BB962C8B-B14F-4D97-AF65-F5344CB8AC3E}">
        <p14:creationId xmlns:p14="http://schemas.microsoft.com/office/powerpoint/2010/main" val="266494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E547DE-9493-4675-9BC2-DAD37FB8DD31}"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B75AB-582D-4512-8024-8030BDE5D87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47DE-9493-4675-9BC2-DAD37FB8DD31}"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348967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47DE-9493-4675-9BC2-DAD37FB8DD31}"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60521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E547DE-9493-4675-9BC2-DAD37FB8DD31}"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376821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E547DE-9493-4675-9BC2-DAD37FB8DD31}"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B75AB-582D-4512-8024-8030BDE5D87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43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E547DE-9493-4675-9BC2-DAD37FB8DD31}"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26819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E547DE-9493-4675-9BC2-DAD37FB8DD31}" type="datetimeFigureOut">
              <a:rPr lang="en-US" smtClean="0"/>
              <a:t>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82860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E547DE-9493-4675-9BC2-DAD37FB8DD31}" type="datetimeFigureOut">
              <a:rPr lang="en-US" smtClean="0"/>
              <a:t>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17952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2E547DE-9493-4675-9BC2-DAD37FB8DD31}" type="datetimeFigureOut">
              <a:rPr lang="en-US" smtClean="0"/>
              <a:t>2/3/2024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254383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2E547DE-9493-4675-9BC2-DAD37FB8DD31}" type="datetimeFigureOut">
              <a:rPr lang="en-US" smtClean="0"/>
              <a:t>2/3/2024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43B75AB-582D-4512-8024-8030BDE5D872}" type="slidenum">
              <a:rPr lang="en-US" smtClean="0"/>
              <a:t>‹#›</a:t>
            </a:fld>
            <a:endParaRPr lang="en-US"/>
          </a:p>
        </p:txBody>
      </p:sp>
    </p:spTree>
    <p:extLst>
      <p:ext uri="{BB962C8B-B14F-4D97-AF65-F5344CB8AC3E}">
        <p14:creationId xmlns:p14="http://schemas.microsoft.com/office/powerpoint/2010/main" val="355564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2E547DE-9493-4675-9BC2-DAD37FB8DD31}"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B75AB-582D-4512-8024-8030BDE5D872}" type="slidenum">
              <a:rPr lang="en-US" smtClean="0"/>
              <a:t>‹#›</a:t>
            </a:fld>
            <a:endParaRPr lang="en-US"/>
          </a:p>
        </p:txBody>
      </p:sp>
    </p:spTree>
    <p:extLst>
      <p:ext uri="{BB962C8B-B14F-4D97-AF65-F5344CB8AC3E}">
        <p14:creationId xmlns:p14="http://schemas.microsoft.com/office/powerpoint/2010/main" val="226233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2E547DE-9493-4675-9BC2-DAD37FB8DD31}" type="datetimeFigureOut">
              <a:rPr lang="en-US" smtClean="0"/>
              <a:t>2/3/2024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43B75AB-582D-4512-8024-8030BDE5D87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9246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5.png"/><Relationship Id="rId5" Type="http://schemas.openxmlformats.org/officeDocument/2006/relationships/slideLayout" Target="../slideLayouts/slideLayout4.xml"/><Relationship Id="rId4" Type="http://schemas.openxmlformats.org/officeDocument/2006/relationships/video" Target="../media/media6.mp4"/></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9" y="-17755"/>
            <a:ext cx="12192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4020" y="855395"/>
            <a:ext cx="6521646" cy="4555093"/>
          </a:xfrm>
          <a:prstGeom prst="rect">
            <a:avLst/>
          </a:prstGeom>
          <a:noFill/>
        </p:spPr>
        <p:txBody>
          <a:bodyPr wrap="square" rtlCol="0">
            <a:spAutoFit/>
          </a:bodyPr>
          <a:lstStyle/>
          <a:p>
            <a:r>
              <a:rPr lang="en-US" sz="4400" b="1" dirty="0" err="1" smtClean="0">
                <a:solidFill>
                  <a:schemeClr val="bg1"/>
                </a:solidFill>
                <a:latin typeface="Arial Rounded MT Bold" panose="020F0704030504030204" pitchFamily="34" charset="0"/>
              </a:rPr>
              <a:t>Ac</a:t>
            </a:r>
            <a:r>
              <a:rPr lang="en-US" sz="4400" b="1" dirty="0" err="1" smtClean="0">
                <a:solidFill>
                  <a:schemeClr val="bg1"/>
                </a:solidFill>
                <a:latin typeface="Arial Rounded MT Bold" panose="020F0704030504030204" pitchFamily="34" charset="0"/>
              </a:rPr>
              <a:t>yanotic</a:t>
            </a:r>
            <a:r>
              <a:rPr lang="en-US" sz="4400" b="1" dirty="0" smtClean="0">
                <a:solidFill>
                  <a:schemeClr val="bg1"/>
                </a:solidFill>
                <a:latin typeface="Arial Rounded MT Bold" panose="020F0704030504030204" pitchFamily="34" charset="0"/>
              </a:rPr>
              <a:t> </a:t>
            </a:r>
            <a:r>
              <a:rPr lang="en-US" sz="4400" b="1" dirty="0" smtClean="0">
                <a:solidFill>
                  <a:schemeClr val="bg1"/>
                </a:solidFill>
                <a:latin typeface="Arial Rounded MT Bold" panose="020F0704030504030204" pitchFamily="34" charset="0"/>
              </a:rPr>
              <a:t>congenital heart disease</a:t>
            </a:r>
          </a:p>
          <a:p>
            <a:endParaRPr lang="en-US" sz="3200" b="1" dirty="0">
              <a:solidFill>
                <a:schemeClr val="bg1"/>
              </a:solidFill>
              <a:latin typeface="Arial Rounded MT Bold" panose="020F0704030504030204" pitchFamily="34" charset="0"/>
            </a:endParaRPr>
          </a:p>
          <a:p>
            <a:endParaRPr lang="en-US" sz="3200" b="1" dirty="0" smtClean="0">
              <a:solidFill>
                <a:schemeClr val="bg1"/>
              </a:solidFill>
              <a:latin typeface="Arial Rounded MT Bold" panose="020F0704030504030204" pitchFamily="34" charset="0"/>
            </a:endParaRPr>
          </a:p>
          <a:p>
            <a:endParaRPr lang="en-US" sz="3200" b="1" dirty="0">
              <a:solidFill>
                <a:schemeClr val="bg1"/>
              </a:solidFill>
              <a:latin typeface="Arial Rounded MT Bold" panose="020F0704030504030204" pitchFamily="34" charset="0"/>
            </a:endParaRPr>
          </a:p>
          <a:p>
            <a:r>
              <a:rPr lang="en-US" b="1" dirty="0" err="1" smtClean="0">
                <a:solidFill>
                  <a:schemeClr val="bg1"/>
                </a:solidFill>
                <a:latin typeface="Arial Rounded MT Bold" panose="020F0704030504030204" pitchFamily="34" charset="0"/>
              </a:rPr>
              <a:t>Dr</a:t>
            </a:r>
            <a:r>
              <a:rPr lang="en-US" b="1" dirty="0" smtClean="0">
                <a:solidFill>
                  <a:schemeClr val="bg1"/>
                </a:solidFill>
                <a:latin typeface="Arial Rounded MT Bold" panose="020F0704030504030204" pitchFamily="34" charset="0"/>
              </a:rPr>
              <a:t> </a:t>
            </a:r>
            <a:r>
              <a:rPr lang="en-US" b="1" dirty="0" err="1" smtClean="0">
                <a:solidFill>
                  <a:schemeClr val="bg1"/>
                </a:solidFill>
                <a:latin typeface="Arial Rounded MT Bold" panose="020F0704030504030204" pitchFamily="34" charset="0"/>
              </a:rPr>
              <a:t>Aya</a:t>
            </a:r>
            <a:r>
              <a:rPr lang="en-US" b="1" dirty="0" smtClean="0">
                <a:solidFill>
                  <a:schemeClr val="bg1"/>
                </a:solidFill>
                <a:latin typeface="Arial Rounded MT Bold" panose="020F0704030504030204" pitchFamily="34" charset="0"/>
              </a:rPr>
              <a:t> Abu </a:t>
            </a:r>
            <a:r>
              <a:rPr lang="en-US" b="1" dirty="0" err="1" smtClean="0">
                <a:solidFill>
                  <a:schemeClr val="bg1"/>
                </a:solidFill>
                <a:latin typeface="Arial Rounded MT Bold" panose="020F0704030504030204" pitchFamily="34" charset="0"/>
              </a:rPr>
              <a:t>Haweleh</a:t>
            </a:r>
            <a:endParaRPr lang="en-US" b="1" dirty="0" smtClean="0">
              <a:solidFill>
                <a:schemeClr val="bg1"/>
              </a:solidFill>
              <a:latin typeface="Arial Rounded MT Bold" panose="020F0704030504030204" pitchFamily="34" charset="0"/>
            </a:endParaRPr>
          </a:p>
          <a:p>
            <a:r>
              <a:rPr lang="en-US" b="1" dirty="0" smtClean="0">
                <a:solidFill>
                  <a:schemeClr val="bg1"/>
                </a:solidFill>
                <a:latin typeface="Arial Rounded MT Bold" panose="020F0704030504030204" pitchFamily="34" charset="0"/>
              </a:rPr>
              <a:t>Fellow of pediatric cardiology</a:t>
            </a:r>
          </a:p>
          <a:p>
            <a:r>
              <a:rPr lang="en-US" b="1" dirty="0" smtClean="0">
                <a:solidFill>
                  <a:schemeClr val="bg1"/>
                </a:solidFill>
                <a:latin typeface="Arial Rounded MT Bold" panose="020F0704030504030204" pitchFamily="34" charset="0"/>
              </a:rPr>
              <a:t>JBP.</a:t>
            </a:r>
          </a:p>
          <a:p>
            <a:endParaRPr lang="en-US" sz="2000" dirty="0">
              <a:solidFill>
                <a:schemeClr val="bg1"/>
              </a:solidFill>
            </a:endParaRPr>
          </a:p>
          <a:p>
            <a:endParaRPr lang="en-US" sz="3200" dirty="0">
              <a:solidFill>
                <a:schemeClr val="bg1"/>
              </a:solidFill>
            </a:endParaRPr>
          </a:p>
        </p:txBody>
      </p:sp>
      <p:grpSp>
        <p:nvGrpSpPr>
          <p:cNvPr id="13" name="Group 12"/>
          <p:cNvGrpSpPr/>
          <p:nvPr/>
        </p:nvGrpSpPr>
        <p:grpSpPr>
          <a:xfrm>
            <a:off x="4922803" y="-17755"/>
            <a:ext cx="7168719" cy="6508811"/>
            <a:chOff x="3812960" y="1"/>
            <a:chExt cx="8251057" cy="7272290"/>
          </a:xfrm>
          <a:blipFill dpi="0" rotWithShape="1">
            <a:blip r:embed="rId2">
              <a:extLst>
                <a:ext uri="{28A0092B-C50C-407E-A947-70E740481C1C}">
                  <a14:useLocalDpi xmlns:a14="http://schemas.microsoft.com/office/drawing/2010/main" val="0"/>
                </a:ext>
              </a:extLst>
            </a:blip>
            <a:srcRect/>
            <a:stretch>
              <a:fillRect/>
            </a:stretch>
          </a:blipFill>
        </p:grpSpPr>
        <p:sp>
          <p:nvSpPr>
            <p:cNvPr id="14" name="Rounded Rectangle 13"/>
            <p:cNvSpPr/>
            <p:nvPr/>
          </p:nvSpPr>
          <p:spPr>
            <a:xfrm>
              <a:off x="10537058" y="1"/>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8879152" y="427610"/>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184257" y="898125"/>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7856" y="1643850"/>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812960" y="2327429"/>
              <a:ext cx="1526959" cy="4944862"/>
            </a:xfrm>
            <a:prstGeom prst="roundRect">
              <a:avLst>
                <a:gd name="adj" fmla="val 4224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2973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Acyanotic</a:t>
            </a:r>
            <a:r>
              <a:rPr lang="en-US" dirty="0" smtClean="0"/>
              <a:t> congenital heart defects</a:t>
            </a:r>
            <a:endParaRPr lang="en-US" dirty="0"/>
          </a:p>
        </p:txBody>
      </p:sp>
      <p:sp>
        <p:nvSpPr>
          <p:cNvPr id="3" name="Content Placeholder 2"/>
          <p:cNvSpPr>
            <a:spLocks noGrp="1"/>
          </p:cNvSpPr>
          <p:nvPr>
            <p:ph idx="1"/>
          </p:nvPr>
        </p:nvSpPr>
        <p:spPr/>
        <p:txBody>
          <a:bodyPr/>
          <a:lstStyle/>
          <a:p>
            <a:r>
              <a:rPr lang="en-US" dirty="0" smtClean="0">
                <a:latin typeface="+mj-lt"/>
              </a:rPr>
              <a:t>VSD</a:t>
            </a:r>
          </a:p>
          <a:p>
            <a:r>
              <a:rPr lang="en-US" dirty="0" smtClean="0">
                <a:latin typeface="+mj-lt"/>
              </a:rPr>
              <a:t>ASD</a:t>
            </a:r>
          </a:p>
          <a:p>
            <a:r>
              <a:rPr lang="en-US" dirty="0" smtClean="0">
                <a:latin typeface="+mj-lt"/>
              </a:rPr>
              <a:t>AVSD</a:t>
            </a:r>
          </a:p>
          <a:p>
            <a:r>
              <a:rPr lang="en-US" dirty="0" smtClean="0">
                <a:latin typeface="+mj-lt"/>
              </a:rPr>
              <a:t>PDA</a:t>
            </a:r>
          </a:p>
          <a:p>
            <a:r>
              <a:rPr lang="en-US" dirty="0" err="1" smtClean="0">
                <a:latin typeface="+mj-lt"/>
              </a:rPr>
              <a:t>Coarctation</a:t>
            </a:r>
            <a:r>
              <a:rPr lang="en-US" dirty="0" smtClean="0">
                <a:latin typeface="+mj-lt"/>
              </a:rPr>
              <a:t> of the aorta</a:t>
            </a:r>
          </a:p>
          <a:p>
            <a:endParaRPr lang="en-US" dirty="0">
              <a:latin typeface="+mj-lt"/>
            </a:endParaRPr>
          </a:p>
        </p:txBody>
      </p:sp>
    </p:spTree>
    <p:extLst>
      <p:ext uri="{BB962C8B-B14F-4D97-AF65-F5344CB8AC3E}">
        <p14:creationId xmlns:p14="http://schemas.microsoft.com/office/powerpoint/2010/main" val="3201174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Ventricular septal defect</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7137464" y="306649"/>
            <a:ext cx="4572396" cy="2841904"/>
          </a:xfrm>
          <a:prstGeom prst="rect">
            <a:avLst/>
          </a:prstGeom>
        </p:spPr>
      </p:pic>
    </p:spTree>
    <p:extLst>
      <p:ext uri="{BB962C8B-B14F-4D97-AF65-F5344CB8AC3E}">
        <p14:creationId xmlns:p14="http://schemas.microsoft.com/office/powerpoint/2010/main" val="2443798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Ventricular septal defect</a:t>
            </a:r>
          </a:p>
        </p:txBody>
      </p:sp>
      <p:sp>
        <p:nvSpPr>
          <p:cNvPr id="5" name="Content Placeholder 4"/>
          <p:cNvSpPr>
            <a:spLocks noGrp="1"/>
          </p:cNvSpPr>
          <p:nvPr>
            <p:ph idx="1"/>
          </p:nvPr>
        </p:nvSpPr>
        <p:spPr/>
        <p:txBody>
          <a:bodyPr>
            <a:normAutofit/>
          </a:bodyPr>
          <a:lstStyle/>
          <a:p>
            <a:r>
              <a:rPr lang="en-US" sz="2800" dirty="0">
                <a:latin typeface="+mj-lt"/>
              </a:rPr>
              <a:t>Ventricular septal defect is the most common cardiac malformation and </a:t>
            </a:r>
            <a:r>
              <a:rPr lang="en-US" sz="2800" dirty="0" smtClean="0">
                <a:latin typeface="+mj-lt"/>
              </a:rPr>
              <a:t>accounts for </a:t>
            </a:r>
            <a:r>
              <a:rPr lang="en-US" sz="2800" dirty="0">
                <a:latin typeface="+mj-lt"/>
              </a:rPr>
              <a:t>25% of congenital heart disease.</a:t>
            </a:r>
          </a:p>
        </p:txBody>
      </p:sp>
    </p:spTree>
    <p:extLst>
      <p:ext uri="{BB962C8B-B14F-4D97-AF65-F5344CB8AC3E}">
        <p14:creationId xmlns:p14="http://schemas.microsoft.com/office/powerpoint/2010/main" val="2652535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a:t>
            </a:r>
            <a:endParaRPr lang="en-US" dirty="0"/>
          </a:p>
        </p:txBody>
      </p:sp>
      <p:sp>
        <p:nvSpPr>
          <p:cNvPr id="3" name="Content Placeholder 2"/>
          <p:cNvSpPr>
            <a:spLocks noGrp="1"/>
          </p:cNvSpPr>
          <p:nvPr>
            <p:ph sz="half" idx="1"/>
          </p:nvPr>
        </p:nvSpPr>
        <p:spPr/>
        <p:txBody>
          <a:bodyPr/>
          <a:lstStyle/>
          <a:p>
            <a:endParaRPr lang="en-US" dirty="0"/>
          </a:p>
          <a:p>
            <a:r>
              <a:rPr lang="en-US" dirty="0" err="1" smtClean="0"/>
              <a:t>Perimembranous</a:t>
            </a:r>
            <a:r>
              <a:rPr lang="en-US" dirty="0" smtClean="0"/>
              <a:t> </a:t>
            </a:r>
            <a:r>
              <a:rPr lang="en-US" dirty="0"/>
              <a:t>80%: high rate of </a:t>
            </a:r>
            <a:r>
              <a:rPr lang="en-US" dirty="0" smtClean="0"/>
              <a:t>closure</a:t>
            </a:r>
            <a:endParaRPr lang="en-US" dirty="0"/>
          </a:p>
          <a:p>
            <a:r>
              <a:rPr lang="en-US" dirty="0" smtClean="0"/>
              <a:t>Muscular </a:t>
            </a:r>
            <a:r>
              <a:rPr lang="en-US" dirty="0"/>
              <a:t>15%: close spontaneously </a:t>
            </a:r>
          </a:p>
          <a:p>
            <a:r>
              <a:rPr lang="en-US" dirty="0" smtClean="0"/>
              <a:t>Inlet </a:t>
            </a:r>
            <a:r>
              <a:rPr lang="en-US" dirty="0"/>
              <a:t>with AV canal (5%)</a:t>
            </a:r>
          </a:p>
          <a:p>
            <a:r>
              <a:rPr lang="en-US" dirty="0" err="1" smtClean="0"/>
              <a:t>Supracristal</a:t>
            </a:r>
            <a:r>
              <a:rPr lang="en-US" dirty="0" smtClean="0"/>
              <a:t> /</a:t>
            </a:r>
            <a:r>
              <a:rPr lang="en-US" dirty="0" err="1" smtClean="0"/>
              <a:t>subarterial</a:t>
            </a:r>
            <a:r>
              <a:rPr lang="en-US" dirty="0" smtClean="0"/>
              <a:t> </a:t>
            </a:r>
            <a:endParaRPr lang="en-US" dirty="0"/>
          </a:p>
          <a:p>
            <a:endParaRPr lang="en-US" dirty="0"/>
          </a:p>
        </p:txBody>
      </p:sp>
      <p:pic>
        <p:nvPicPr>
          <p:cNvPr id="8" name="Content Placeholder 7"/>
          <p:cNvPicPr>
            <a:picLocks noGrp="1" noChangeAspect="1"/>
          </p:cNvPicPr>
          <p:nvPr>
            <p:ph sz="half" idx="2"/>
          </p:nvPr>
        </p:nvPicPr>
        <p:blipFill>
          <a:blip r:embed="rId2"/>
          <a:stretch>
            <a:fillRect/>
          </a:stretch>
        </p:blipFill>
        <p:spPr>
          <a:xfrm>
            <a:off x="6596062" y="942680"/>
            <a:ext cx="4333875" cy="4844551"/>
          </a:xfrm>
          <a:prstGeom prst="rect">
            <a:avLst/>
          </a:prstGeom>
        </p:spPr>
      </p:pic>
    </p:spTree>
    <p:extLst>
      <p:ext uri="{BB962C8B-B14F-4D97-AF65-F5344CB8AC3E}">
        <p14:creationId xmlns:p14="http://schemas.microsoft.com/office/powerpoint/2010/main" val="4073449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sp>
        <p:nvSpPr>
          <p:cNvPr id="3" name="Content Placeholder 2"/>
          <p:cNvSpPr>
            <a:spLocks noGrp="1"/>
          </p:cNvSpPr>
          <p:nvPr>
            <p:ph idx="1"/>
          </p:nvPr>
        </p:nvSpPr>
        <p:spPr/>
        <p:txBody>
          <a:bodyPr>
            <a:normAutofit/>
          </a:bodyPr>
          <a:lstStyle/>
          <a:p>
            <a:r>
              <a:rPr lang="en-US" dirty="0" smtClean="0"/>
              <a:t>Excessive blood flow to the lungs across the defect, resulting in:</a:t>
            </a:r>
          </a:p>
          <a:p>
            <a:pPr marL="0" indent="0">
              <a:buNone/>
            </a:pPr>
            <a:r>
              <a:rPr lang="en-US" dirty="0" smtClean="0"/>
              <a:t>1.Pulmonary edema</a:t>
            </a:r>
          </a:p>
          <a:p>
            <a:pPr marL="0" indent="0">
              <a:buNone/>
            </a:pPr>
            <a:r>
              <a:rPr lang="en-US" dirty="0" smtClean="0"/>
              <a:t>2.Elevated pulmonary artery pressure</a:t>
            </a:r>
          </a:p>
          <a:p>
            <a:pPr marL="0" indent="0">
              <a:buNone/>
            </a:pPr>
            <a:r>
              <a:rPr lang="en-US" dirty="0" smtClean="0"/>
              <a:t>3.Cardiac enlargement</a:t>
            </a:r>
          </a:p>
          <a:p>
            <a:endParaRPr lang="en-US" dirty="0"/>
          </a:p>
          <a:p>
            <a:r>
              <a:rPr lang="en-US" dirty="0" smtClean="0"/>
              <a:t>In general, the amount of Lt to </a:t>
            </a:r>
            <a:r>
              <a:rPr lang="en-US" dirty="0" err="1" smtClean="0"/>
              <a:t>Rt</a:t>
            </a:r>
            <a:r>
              <a:rPr lang="en-US" dirty="0" smtClean="0"/>
              <a:t> shunt depends on: size of the defect, pulmonary vascular resistance (PVR), and associated lesions.</a:t>
            </a:r>
          </a:p>
          <a:p>
            <a:endParaRPr lang="en-US" dirty="0"/>
          </a:p>
        </p:txBody>
      </p:sp>
      <p:sp>
        <p:nvSpPr>
          <p:cNvPr id="4" name="Right Arrow 3"/>
          <p:cNvSpPr/>
          <p:nvPr/>
        </p:nvSpPr>
        <p:spPr>
          <a:xfrm rot="10800000">
            <a:off x="6919274" y="2469822"/>
            <a:ext cx="3139126" cy="942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81188" y="2775601"/>
            <a:ext cx="2677212" cy="646331"/>
          </a:xfrm>
          <a:prstGeom prst="rect">
            <a:avLst/>
          </a:prstGeom>
          <a:noFill/>
        </p:spPr>
        <p:txBody>
          <a:bodyPr wrap="square" rtlCol="0">
            <a:spAutoFit/>
          </a:bodyPr>
          <a:lstStyle/>
          <a:p>
            <a:r>
              <a:rPr lang="en-US" dirty="0" smtClean="0"/>
              <a:t>Congestive Heart Failure</a:t>
            </a:r>
          </a:p>
          <a:p>
            <a:endParaRPr lang="en-US" dirty="0"/>
          </a:p>
        </p:txBody>
      </p:sp>
    </p:spTree>
    <p:extLst>
      <p:ext uri="{BB962C8B-B14F-4D97-AF65-F5344CB8AC3E}">
        <p14:creationId xmlns:p14="http://schemas.microsoft.com/office/powerpoint/2010/main" val="3871242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a:xfrm>
            <a:off x="1097280" y="1845734"/>
            <a:ext cx="10058400" cy="3433276"/>
          </a:xfrm>
        </p:spPr>
        <p:txBody>
          <a:bodyPr>
            <a:noAutofit/>
          </a:bodyPr>
          <a:lstStyle/>
          <a:p>
            <a:pPr>
              <a:lnSpc>
                <a:spcPct val="100000"/>
              </a:lnSpc>
            </a:pPr>
            <a:r>
              <a:rPr lang="en-US" dirty="0">
                <a:latin typeface="+mj-lt"/>
              </a:rPr>
              <a:t>After birth in patients with a large VSD, PVR may remain elevated, </a:t>
            </a:r>
            <a:r>
              <a:rPr lang="en-US" dirty="0" smtClean="0">
                <a:latin typeface="+mj-lt"/>
              </a:rPr>
              <a:t>delaying the </a:t>
            </a:r>
            <a:r>
              <a:rPr lang="en-US" dirty="0">
                <a:latin typeface="+mj-lt"/>
              </a:rPr>
              <a:t>normal postnatal decrease, and thus the size of the left-to-right shunt </a:t>
            </a:r>
            <a:r>
              <a:rPr lang="en-US" dirty="0" smtClean="0">
                <a:latin typeface="+mj-lt"/>
              </a:rPr>
              <a:t>may initially </a:t>
            </a:r>
            <a:r>
              <a:rPr lang="en-US" dirty="0">
                <a:latin typeface="+mj-lt"/>
              </a:rPr>
              <a:t>be limited. </a:t>
            </a:r>
            <a:endParaRPr lang="en-US" dirty="0" smtClean="0">
              <a:latin typeface="+mj-lt"/>
            </a:endParaRPr>
          </a:p>
          <a:p>
            <a:r>
              <a:rPr lang="en-US" dirty="0" smtClean="0">
                <a:latin typeface="+mj-lt"/>
              </a:rPr>
              <a:t>Because </a:t>
            </a:r>
            <a:r>
              <a:rPr lang="en-US" dirty="0">
                <a:latin typeface="+mj-lt"/>
              </a:rPr>
              <a:t>of normal involution of the media of </a:t>
            </a:r>
            <a:r>
              <a:rPr lang="en-US" dirty="0" smtClean="0">
                <a:latin typeface="+mj-lt"/>
              </a:rPr>
              <a:t>small pulmonary </a:t>
            </a:r>
            <a:r>
              <a:rPr lang="en-US" dirty="0">
                <a:latin typeface="+mj-lt"/>
              </a:rPr>
              <a:t>arterioles, PVR begins to fall in the 1st few </a:t>
            </a:r>
            <a:r>
              <a:rPr lang="en-US" dirty="0" err="1">
                <a:latin typeface="+mj-lt"/>
              </a:rPr>
              <a:t>wk</a:t>
            </a:r>
            <a:r>
              <a:rPr lang="en-US" dirty="0">
                <a:latin typeface="+mj-lt"/>
              </a:rPr>
              <a:t> after birth, and </a:t>
            </a:r>
            <a:r>
              <a:rPr lang="en-US" dirty="0" smtClean="0">
                <a:latin typeface="+mj-lt"/>
              </a:rPr>
              <a:t>the size </a:t>
            </a:r>
            <a:r>
              <a:rPr lang="en-US" dirty="0">
                <a:latin typeface="+mj-lt"/>
              </a:rPr>
              <a:t>of the left-to-right shunt then </a:t>
            </a:r>
            <a:r>
              <a:rPr lang="en-US" dirty="0" smtClean="0">
                <a:latin typeface="+mj-lt"/>
              </a:rPr>
              <a:t>increases</a:t>
            </a:r>
            <a:endParaRPr lang="en-US" dirty="0">
              <a:latin typeface="+mj-lt"/>
            </a:endParaRPr>
          </a:p>
        </p:txBody>
      </p:sp>
      <p:pic>
        <p:nvPicPr>
          <p:cNvPr id="4" name="Picture 3"/>
          <p:cNvPicPr>
            <a:picLocks noChangeAspect="1"/>
          </p:cNvPicPr>
          <p:nvPr/>
        </p:nvPicPr>
        <p:blipFill>
          <a:blip r:embed="rId2"/>
          <a:stretch>
            <a:fillRect/>
          </a:stretch>
        </p:blipFill>
        <p:spPr>
          <a:xfrm>
            <a:off x="8406205" y="3562372"/>
            <a:ext cx="2619375" cy="2904416"/>
          </a:xfrm>
          <a:prstGeom prst="rect">
            <a:avLst/>
          </a:prstGeom>
        </p:spPr>
      </p:pic>
    </p:spTree>
    <p:extLst>
      <p:ext uri="{BB962C8B-B14F-4D97-AF65-F5344CB8AC3E}">
        <p14:creationId xmlns:p14="http://schemas.microsoft.com/office/powerpoint/2010/main" val="901663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p:txBody>
          <a:bodyPr/>
          <a:lstStyle/>
          <a:p>
            <a:r>
              <a:rPr lang="en-US" dirty="0" smtClean="0">
                <a:latin typeface="+mj-lt"/>
              </a:rPr>
              <a:t> </a:t>
            </a:r>
            <a:r>
              <a:rPr lang="en-US" dirty="0">
                <a:latin typeface="+mj-lt"/>
              </a:rPr>
              <a:t>Eventually, a large </a:t>
            </a:r>
            <a:r>
              <a:rPr lang="en-US" dirty="0" smtClean="0">
                <a:latin typeface="+mj-lt"/>
              </a:rPr>
              <a:t>left-to-right shunt </a:t>
            </a:r>
            <a:r>
              <a:rPr lang="en-US" dirty="0">
                <a:latin typeface="+mj-lt"/>
              </a:rPr>
              <a:t>develops, and clinical symptoms become apparent. </a:t>
            </a:r>
            <a:endParaRPr lang="en-US" dirty="0" smtClean="0">
              <a:latin typeface="+mj-lt"/>
            </a:endParaRPr>
          </a:p>
          <a:p>
            <a:r>
              <a:rPr lang="en-US" dirty="0" smtClean="0">
                <a:latin typeface="+mj-lt"/>
              </a:rPr>
              <a:t>In </a:t>
            </a:r>
            <a:r>
              <a:rPr lang="en-US" dirty="0">
                <a:latin typeface="+mj-lt"/>
              </a:rPr>
              <a:t>most cases </a:t>
            </a:r>
            <a:r>
              <a:rPr lang="en-US" dirty="0" smtClean="0">
                <a:latin typeface="+mj-lt"/>
              </a:rPr>
              <a:t>during early </a:t>
            </a:r>
            <a:r>
              <a:rPr lang="en-US" dirty="0">
                <a:latin typeface="+mj-lt"/>
              </a:rPr>
              <a:t>infancy, PVR is only slightly elevated, and the major contribution </a:t>
            </a:r>
            <a:r>
              <a:rPr lang="en-US" dirty="0" smtClean="0">
                <a:latin typeface="+mj-lt"/>
              </a:rPr>
              <a:t>to pulmonary </a:t>
            </a:r>
            <a:r>
              <a:rPr lang="en-US" dirty="0">
                <a:latin typeface="+mj-lt"/>
              </a:rPr>
              <a:t>hypertension is the large communication allowing exposure of </a:t>
            </a:r>
            <a:r>
              <a:rPr lang="en-US" dirty="0" smtClean="0">
                <a:latin typeface="+mj-lt"/>
              </a:rPr>
              <a:t>the pulmonary </a:t>
            </a:r>
            <a:r>
              <a:rPr lang="en-US" dirty="0">
                <a:latin typeface="+mj-lt"/>
              </a:rPr>
              <a:t>circulation to systemic pressure and the large pulmonary blood flow.</a:t>
            </a:r>
          </a:p>
          <a:p>
            <a:r>
              <a:rPr lang="en-US" dirty="0">
                <a:latin typeface="+mj-lt"/>
              </a:rPr>
              <a:t>With continued exposure of the pulmonary vascular bed to high systolic </a:t>
            </a:r>
            <a:r>
              <a:rPr lang="en-US" dirty="0" smtClean="0">
                <a:latin typeface="+mj-lt"/>
              </a:rPr>
              <a:t>pressure and </a:t>
            </a:r>
            <a:r>
              <a:rPr lang="en-US" dirty="0">
                <a:latin typeface="+mj-lt"/>
              </a:rPr>
              <a:t>high flow, pulmonary vascular obstructive disease eventually develops.</a:t>
            </a:r>
          </a:p>
          <a:p>
            <a:endParaRPr lang="en-US" dirty="0">
              <a:latin typeface="+mj-lt"/>
            </a:endParaRPr>
          </a:p>
        </p:txBody>
      </p:sp>
    </p:spTree>
    <p:extLst>
      <p:ext uri="{BB962C8B-B14F-4D97-AF65-F5344CB8AC3E}">
        <p14:creationId xmlns:p14="http://schemas.microsoft.com/office/powerpoint/2010/main" val="1295681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Pathophysiology </a:t>
            </a:r>
            <a:endParaRPr lang="en-US" dirty="0"/>
          </a:p>
        </p:txBody>
      </p:sp>
      <p:pic>
        <p:nvPicPr>
          <p:cNvPr id="4" name="Content Placeholder 3"/>
          <p:cNvPicPr>
            <a:picLocks noGrp="1" noChangeAspect="1"/>
          </p:cNvPicPr>
          <p:nvPr>
            <p:ph sz="half" idx="1"/>
          </p:nvPr>
        </p:nvPicPr>
        <p:blipFill>
          <a:blip r:embed="rId2"/>
          <a:stretch>
            <a:fillRect/>
          </a:stretch>
        </p:blipFill>
        <p:spPr>
          <a:xfrm>
            <a:off x="7871380" y="471339"/>
            <a:ext cx="4119513" cy="5545368"/>
          </a:xfrm>
          <a:prstGeom prst="rect">
            <a:avLst/>
          </a:prstGeom>
        </p:spPr>
      </p:pic>
      <p:sp>
        <p:nvSpPr>
          <p:cNvPr id="6" name="Content Placeholder 5"/>
          <p:cNvSpPr>
            <a:spLocks noGrp="1"/>
          </p:cNvSpPr>
          <p:nvPr>
            <p:ph sz="half" idx="2"/>
          </p:nvPr>
        </p:nvSpPr>
        <p:spPr>
          <a:xfrm>
            <a:off x="914400" y="1844479"/>
            <a:ext cx="6608190" cy="4351338"/>
          </a:xfrm>
        </p:spPr>
        <p:txBody>
          <a:bodyPr>
            <a:normAutofit lnSpcReduction="10000"/>
          </a:bodyPr>
          <a:lstStyle/>
          <a:p>
            <a:r>
              <a:rPr lang="en-US" sz="2400" dirty="0">
                <a:latin typeface="+mj-lt"/>
              </a:rPr>
              <a:t>When a small communication is present (usually &lt;5 mm), the VSD is deemed to be pressure </a:t>
            </a:r>
            <a:r>
              <a:rPr lang="en-US" sz="2400" b="1" dirty="0">
                <a:latin typeface="+mj-lt"/>
              </a:rPr>
              <a:t>restrictive </a:t>
            </a:r>
            <a:r>
              <a:rPr lang="en-US" sz="2400" dirty="0">
                <a:latin typeface="+mj-lt"/>
              </a:rPr>
              <a:t>, meaning that right ventricular (RV) pressure is normal or only slightly elevated</a:t>
            </a:r>
            <a:r>
              <a:rPr lang="en-US" sz="2400" dirty="0" smtClean="0">
                <a:latin typeface="+mj-lt"/>
              </a:rPr>
              <a:t>.</a:t>
            </a:r>
            <a:endParaRPr lang="en-US" sz="2400" dirty="0">
              <a:latin typeface="+mj-lt"/>
            </a:endParaRPr>
          </a:p>
          <a:p>
            <a:r>
              <a:rPr lang="en-US" sz="2400" dirty="0">
                <a:latin typeface="+mj-lt"/>
              </a:rPr>
              <a:t>The higher pressure in the left ventricle drives the shunt left to right, and the size of the defect limits the magnitude of the shunt.</a:t>
            </a:r>
          </a:p>
          <a:p>
            <a:r>
              <a:rPr lang="en-US" sz="2400" dirty="0">
                <a:latin typeface="+mj-lt"/>
              </a:rPr>
              <a:t> In larger, </a:t>
            </a:r>
            <a:r>
              <a:rPr lang="en-US" sz="2400" b="1" dirty="0">
                <a:latin typeface="+mj-lt"/>
              </a:rPr>
              <a:t>nonrestrictive </a:t>
            </a:r>
            <a:r>
              <a:rPr lang="en-US" sz="2400" dirty="0">
                <a:latin typeface="+mj-lt"/>
              </a:rPr>
              <a:t>VSDs (usually &gt;10 mm), RV and left ventricular (LV) pressures are equalized.</a:t>
            </a:r>
          </a:p>
          <a:p>
            <a:r>
              <a:rPr lang="en-US" sz="2400" dirty="0">
                <a:latin typeface="+mj-lt"/>
              </a:rPr>
              <a:t> In these defects the direction of shunting and the shunt magnitude are determined by the PVR/SVR ratio</a:t>
            </a:r>
          </a:p>
          <a:p>
            <a:endParaRPr lang="en-US" sz="2400" dirty="0">
              <a:latin typeface="+mj-lt"/>
            </a:endParaRPr>
          </a:p>
        </p:txBody>
      </p:sp>
    </p:spTree>
    <p:extLst>
      <p:ext uri="{BB962C8B-B14F-4D97-AF65-F5344CB8AC3E}">
        <p14:creationId xmlns:p14="http://schemas.microsoft.com/office/powerpoint/2010/main" val="212574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Eisenmenger</a:t>
            </a:r>
            <a:r>
              <a:rPr lang="en-US" dirty="0" smtClean="0"/>
              <a:t> physiology </a:t>
            </a:r>
            <a:endParaRPr lang="en-US" dirty="0"/>
          </a:p>
        </p:txBody>
      </p:sp>
      <p:sp>
        <p:nvSpPr>
          <p:cNvPr id="3" name="Content Placeholder 2"/>
          <p:cNvSpPr>
            <a:spLocks noGrp="1"/>
          </p:cNvSpPr>
          <p:nvPr>
            <p:ph idx="1"/>
          </p:nvPr>
        </p:nvSpPr>
        <p:spPr/>
        <p:txBody>
          <a:bodyPr/>
          <a:lstStyle/>
          <a:p>
            <a:r>
              <a:rPr lang="en-US" dirty="0">
                <a:latin typeface="+mj-lt"/>
              </a:rPr>
              <a:t>When the PVR/SVR ratio approaches 1 : 1, the shunt becomes bidirectional,</a:t>
            </a:r>
          </a:p>
          <a:p>
            <a:r>
              <a:rPr lang="en-US" dirty="0">
                <a:latin typeface="+mj-lt"/>
              </a:rPr>
              <a:t>signs of heart failure abate, and the patient begins to show signs of cyanosis</a:t>
            </a:r>
          </a:p>
          <a:p>
            <a:r>
              <a:rPr lang="en-US" dirty="0">
                <a:latin typeface="+mj-lt"/>
              </a:rPr>
              <a:t>(</a:t>
            </a:r>
            <a:r>
              <a:rPr lang="en-US" b="1" dirty="0" err="1">
                <a:latin typeface="+mj-lt"/>
              </a:rPr>
              <a:t>Eisenmenger</a:t>
            </a:r>
            <a:r>
              <a:rPr lang="en-US" b="1" dirty="0">
                <a:latin typeface="+mj-lt"/>
              </a:rPr>
              <a:t> physiology </a:t>
            </a:r>
            <a:r>
              <a:rPr lang="en-US" b="1" dirty="0" smtClean="0">
                <a:latin typeface="+mj-lt"/>
              </a:rPr>
              <a:t>) </a:t>
            </a:r>
            <a:r>
              <a:rPr lang="en-US" dirty="0" smtClean="0">
                <a:latin typeface="+mj-lt"/>
              </a:rPr>
              <a:t>intermittent </a:t>
            </a:r>
            <a:r>
              <a:rPr lang="en-US" dirty="0">
                <a:latin typeface="+mj-lt"/>
              </a:rPr>
              <a:t>at first, but then</a:t>
            </a:r>
          </a:p>
          <a:p>
            <a:r>
              <a:rPr lang="en-US" dirty="0">
                <a:latin typeface="+mj-lt"/>
              </a:rPr>
              <a:t>more constant</a:t>
            </a:r>
            <a:r>
              <a:rPr lang="en-US" dirty="0" smtClean="0">
                <a:latin typeface="+mj-lt"/>
              </a:rPr>
              <a:t>.</a:t>
            </a:r>
          </a:p>
          <a:p>
            <a:r>
              <a:rPr lang="en-US" dirty="0" smtClean="0">
                <a:latin typeface="+mj-lt"/>
              </a:rPr>
              <a:t> </a:t>
            </a:r>
            <a:r>
              <a:rPr lang="en-US" dirty="0">
                <a:latin typeface="+mj-lt"/>
              </a:rPr>
              <a:t>In rare infants with a large VSD, more often in those with Down</a:t>
            </a:r>
          </a:p>
          <a:p>
            <a:r>
              <a:rPr lang="en-US" dirty="0">
                <a:latin typeface="+mj-lt"/>
              </a:rPr>
              <a:t>syndrome, PVR never decreases, and symptoms may remain minimal until</a:t>
            </a:r>
          </a:p>
          <a:p>
            <a:r>
              <a:rPr lang="en-US" dirty="0" err="1">
                <a:latin typeface="+mj-lt"/>
              </a:rPr>
              <a:t>Eisenmenger</a:t>
            </a:r>
            <a:r>
              <a:rPr lang="en-US" dirty="0">
                <a:latin typeface="+mj-lt"/>
              </a:rPr>
              <a:t> physiology becomes evident.</a:t>
            </a:r>
          </a:p>
          <a:p>
            <a:endParaRPr lang="en-US" dirty="0">
              <a:latin typeface="+mj-lt"/>
            </a:endParaRPr>
          </a:p>
        </p:txBody>
      </p:sp>
      <p:pic>
        <p:nvPicPr>
          <p:cNvPr id="4" name="Picture 3"/>
          <p:cNvPicPr>
            <a:picLocks noChangeAspect="1"/>
          </p:cNvPicPr>
          <p:nvPr/>
        </p:nvPicPr>
        <p:blipFill>
          <a:blip r:embed="rId2"/>
          <a:stretch>
            <a:fillRect/>
          </a:stretch>
        </p:blipFill>
        <p:spPr>
          <a:xfrm>
            <a:off x="9323109" y="543023"/>
            <a:ext cx="2392641" cy="5424144"/>
          </a:xfrm>
          <a:prstGeom prst="rect">
            <a:avLst/>
          </a:prstGeom>
        </p:spPr>
      </p:pic>
    </p:spTree>
    <p:extLst>
      <p:ext uri="{BB962C8B-B14F-4D97-AF65-F5344CB8AC3E}">
        <p14:creationId xmlns:p14="http://schemas.microsoft.com/office/powerpoint/2010/main" val="3756928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p:txBody>
          <a:bodyPr>
            <a:normAutofit/>
          </a:bodyPr>
          <a:lstStyle/>
          <a:p>
            <a:r>
              <a:rPr lang="en-US" dirty="0">
                <a:latin typeface="+mj-lt"/>
              </a:rPr>
              <a:t>The magnitude of </a:t>
            </a:r>
            <a:r>
              <a:rPr lang="en-US" dirty="0" err="1">
                <a:latin typeface="+mj-lt"/>
              </a:rPr>
              <a:t>intracardiac</a:t>
            </a:r>
            <a:r>
              <a:rPr lang="en-US" dirty="0">
                <a:latin typeface="+mj-lt"/>
              </a:rPr>
              <a:t> shunts is usually described by the </a:t>
            </a:r>
            <a:r>
              <a:rPr lang="en-US" dirty="0" err="1">
                <a:latin typeface="+mj-lt"/>
              </a:rPr>
              <a:t>Qp:Qs</a:t>
            </a:r>
            <a:r>
              <a:rPr lang="en-US" dirty="0">
                <a:latin typeface="+mj-lt"/>
              </a:rPr>
              <a:t> ratio.</a:t>
            </a:r>
          </a:p>
          <a:p>
            <a:r>
              <a:rPr lang="en-US" dirty="0">
                <a:latin typeface="+mj-lt"/>
              </a:rPr>
              <a:t>If the left-to-right shunt is small (</a:t>
            </a:r>
            <a:r>
              <a:rPr lang="en-US" dirty="0" err="1">
                <a:latin typeface="+mj-lt"/>
              </a:rPr>
              <a:t>Qp:Qs</a:t>
            </a:r>
            <a:r>
              <a:rPr lang="en-US" dirty="0">
                <a:latin typeface="+mj-lt"/>
              </a:rPr>
              <a:t> &lt; 1.5 : 1), the cardiac chambers are </a:t>
            </a:r>
            <a:r>
              <a:rPr lang="en-US" dirty="0" smtClean="0">
                <a:latin typeface="+mj-lt"/>
              </a:rPr>
              <a:t>not appreciably </a:t>
            </a:r>
            <a:r>
              <a:rPr lang="en-US" dirty="0">
                <a:latin typeface="+mj-lt"/>
              </a:rPr>
              <a:t>enlarged, and the pulmonary vascular bed is probably normal</a:t>
            </a:r>
            <a:r>
              <a:rPr lang="en-US" dirty="0" smtClean="0">
                <a:latin typeface="+mj-lt"/>
              </a:rPr>
              <a:t>.</a:t>
            </a:r>
          </a:p>
          <a:p>
            <a:r>
              <a:rPr lang="en-US" dirty="0" smtClean="0">
                <a:latin typeface="+mj-lt"/>
              </a:rPr>
              <a:t> </a:t>
            </a:r>
            <a:r>
              <a:rPr lang="en-US" dirty="0">
                <a:latin typeface="+mj-lt"/>
              </a:rPr>
              <a:t>If </a:t>
            </a:r>
            <a:r>
              <a:rPr lang="en-US" dirty="0" smtClean="0">
                <a:latin typeface="+mj-lt"/>
              </a:rPr>
              <a:t>the shunt </a:t>
            </a:r>
            <a:r>
              <a:rPr lang="en-US" dirty="0">
                <a:latin typeface="+mj-lt"/>
              </a:rPr>
              <a:t>is large (</a:t>
            </a:r>
            <a:r>
              <a:rPr lang="en-US" dirty="0" err="1">
                <a:latin typeface="+mj-lt"/>
              </a:rPr>
              <a:t>Qp:Qs</a:t>
            </a:r>
            <a:r>
              <a:rPr lang="en-US" dirty="0">
                <a:latin typeface="+mj-lt"/>
              </a:rPr>
              <a:t> &gt; 2 : 1), left atrial and LV volume overload occurs, and </a:t>
            </a:r>
            <a:r>
              <a:rPr lang="en-US" dirty="0" smtClean="0">
                <a:latin typeface="+mj-lt"/>
              </a:rPr>
              <a:t>RV and </a:t>
            </a:r>
            <a:r>
              <a:rPr lang="en-US" dirty="0">
                <a:latin typeface="+mj-lt"/>
              </a:rPr>
              <a:t>pulmonary arterial hypertension may be present if the defect is large. </a:t>
            </a:r>
            <a:endParaRPr lang="en-US" dirty="0" smtClean="0">
              <a:latin typeface="+mj-lt"/>
            </a:endParaRPr>
          </a:p>
          <a:p>
            <a:r>
              <a:rPr lang="en-US" dirty="0" smtClean="0">
                <a:latin typeface="+mj-lt"/>
              </a:rPr>
              <a:t>The main </a:t>
            </a:r>
            <a:r>
              <a:rPr lang="en-US" dirty="0">
                <a:latin typeface="+mj-lt"/>
              </a:rPr>
              <a:t>pulmonary artery, left atrium, and left ventricle are enlarged.</a:t>
            </a:r>
          </a:p>
        </p:txBody>
      </p:sp>
    </p:spTree>
    <p:extLst>
      <p:ext uri="{BB962C8B-B14F-4D97-AF65-F5344CB8AC3E}">
        <p14:creationId xmlns:p14="http://schemas.microsoft.com/office/powerpoint/2010/main" val="2598582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remember last week’s lecture?</a:t>
            </a:r>
            <a:endParaRPr lang="en-US" dirty="0"/>
          </a:p>
        </p:txBody>
      </p:sp>
      <p:pic>
        <p:nvPicPr>
          <p:cNvPr id="4" name="Content Placeholder 3"/>
          <p:cNvPicPr>
            <a:picLocks noGrp="1" noChangeAspect="1"/>
          </p:cNvPicPr>
          <p:nvPr>
            <p:ph idx="1"/>
          </p:nvPr>
        </p:nvPicPr>
        <p:blipFill>
          <a:blip r:embed="rId2"/>
          <a:stretch>
            <a:fillRect/>
          </a:stretch>
        </p:blipFill>
        <p:spPr>
          <a:xfrm rot="774309">
            <a:off x="3547549" y="2451192"/>
            <a:ext cx="4051726" cy="3392779"/>
          </a:xfrm>
          <a:prstGeom prst="rect">
            <a:avLst/>
          </a:prstGeom>
        </p:spPr>
      </p:pic>
    </p:spTree>
    <p:extLst>
      <p:ext uri="{BB962C8B-B14F-4D97-AF65-F5344CB8AC3E}">
        <p14:creationId xmlns:p14="http://schemas.microsoft.com/office/powerpoint/2010/main" val="280324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Clinical features:</a:t>
            </a:r>
            <a:endParaRPr lang="en-US" dirty="0" smtClean="0"/>
          </a:p>
        </p:txBody>
      </p:sp>
      <p:sp>
        <p:nvSpPr>
          <p:cNvPr id="5" name="Content Placeholder 4"/>
          <p:cNvSpPr>
            <a:spLocks noGrp="1"/>
          </p:cNvSpPr>
          <p:nvPr>
            <p:ph idx="1"/>
          </p:nvPr>
        </p:nvSpPr>
        <p:spPr/>
        <p:txBody>
          <a:bodyPr>
            <a:normAutofit/>
          </a:bodyPr>
          <a:lstStyle/>
          <a:p>
            <a:r>
              <a:rPr lang="en-US" dirty="0" smtClean="0">
                <a:latin typeface="+mj-lt"/>
              </a:rPr>
              <a:t>Small (restrictive) VSD: asymptomatic but have a high </a:t>
            </a:r>
            <a:r>
              <a:rPr lang="en-US" dirty="0" err="1" smtClean="0">
                <a:latin typeface="+mj-lt"/>
              </a:rPr>
              <a:t>murmer</a:t>
            </a:r>
            <a:endParaRPr lang="en-US" dirty="0" smtClean="0">
              <a:latin typeface="+mj-lt"/>
            </a:endParaRPr>
          </a:p>
          <a:p>
            <a:r>
              <a:rPr lang="en-US" dirty="0" smtClean="0">
                <a:latin typeface="+mj-lt"/>
              </a:rPr>
              <a:t>Moderate to large (unrestrictive) VSD:</a:t>
            </a:r>
          </a:p>
          <a:p>
            <a:pPr>
              <a:buFontTx/>
              <a:buChar char="-"/>
            </a:pPr>
            <a:r>
              <a:rPr lang="en-US" dirty="0" smtClean="0">
                <a:latin typeface="+mj-lt"/>
              </a:rPr>
              <a:t>No symptoms during the neonatal period (high PVR)</a:t>
            </a:r>
          </a:p>
          <a:p>
            <a:pPr>
              <a:buFontTx/>
              <a:buChar char="-"/>
            </a:pPr>
            <a:r>
              <a:rPr lang="en-US" dirty="0" smtClean="0">
                <a:latin typeface="+mj-lt"/>
              </a:rPr>
              <a:t>Symptoms of CHF start at 2m</a:t>
            </a:r>
          </a:p>
          <a:p>
            <a:pPr marL="0" indent="0">
              <a:buNone/>
            </a:pPr>
            <a:r>
              <a:rPr lang="en-US" dirty="0" smtClean="0">
                <a:latin typeface="+mj-lt"/>
              </a:rPr>
              <a:t>Tetrad of HF ( 2 </a:t>
            </a:r>
            <a:r>
              <a:rPr lang="en-US" dirty="0" err="1" smtClean="0">
                <a:latin typeface="+mj-lt"/>
              </a:rPr>
              <a:t>tachy</a:t>
            </a:r>
            <a:r>
              <a:rPr lang="en-US" dirty="0" smtClean="0">
                <a:latin typeface="+mj-lt"/>
              </a:rPr>
              <a:t> 2 </a:t>
            </a:r>
            <a:r>
              <a:rPr lang="en-US" dirty="0" err="1" smtClean="0">
                <a:latin typeface="+mj-lt"/>
              </a:rPr>
              <a:t>megaly</a:t>
            </a:r>
            <a:r>
              <a:rPr lang="en-US" dirty="0" smtClean="0">
                <a:latin typeface="+mj-lt"/>
              </a:rPr>
              <a:t>)</a:t>
            </a:r>
          </a:p>
          <a:p>
            <a:pPr marL="0" indent="0">
              <a:buNone/>
            </a:pPr>
            <a:r>
              <a:rPr lang="en-US" dirty="0" err="1" smtClean="0">
                <a:latin typeface="+mj-lt"/>
              </a:rPr>
              <a:t>Diophoresis</a:t>
            </a:r>
            <a:r>
              <a:rPr lang="en-US" dirty="0" smtClean="0">
                <a:latin typeface="+mj-lt"/>
              </a:rPr>
              <a:t>, poor feeding, interrupted feeds, failure to thrive</a:t>
            </a:r>
          </a:p>
          <a:p>
            <a:pPr marL="0" indent="0">
              <a:buNone/>
            </a:pPr>
            <a:r>
              <a:rPr lang="en-US" dirty="0" smtClean="0">
                <a:latin typeface="+mj-lt"/>
              </a:rPr>
              <a:t>Shortness of breath, recurrent chest infection</a:t>
            </a:r>
          </a:p>
          <a:p>
            <a:pPr marL="0" indent="0">
              <a:buNone/>
            </a:pPr>
            <a:r>
              <a:rPr lang="en-US" dirty="0" smtClean="0">
                <a:latin typeface="+mj-lt"/>
              </a:rPr>
              <a:t>Exercise </a:t>
            </a:r>
            <a:r>
              <a:rPr lang="en-US" dirty="0" err="1" smtClean="0">
                <a:latin typeface="+mj-lt"/>
              </a:rPr>
              <a:t>intolerence</a:t>
            </a:r>
            <a:endParaRPr lang="en-US" dirty="0">
              <a:latin typeface="+mj-lt"/>
            </a:endParaRPr>
          </a:p>
        </p:txBody>
      </p:sp>
    </p:spTree>
    <p:extLst>
      <p:ext uri="{BB962C8B-B14F-4D97-AF65-F5344CB8AC3E}">
        <p14:creationId xmlns:p14="http://schemas.microsoft.com/office/powerpoint/2010/main" val="16026712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pic>
        <p:nvPicPr>
          <p:cNvPr id="23554"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54956" y="1846263"/>
            <a:ext cx="4022725" cy="4022725"/>
          </a:xfrm>
        </p:spPr>
      </p:pic>
      <p:sp>
        <p:nvSpPr>
          <p:cNvPr id="5" name="Content Placeholder 4"/>
          <p:cNvSpPr>
            <a:spLocks noGrp="1"/>
          </p:cNvSpPr>
          <p:nvPr>
            <p:ph sz="half" idx="2"/>
          </p:nvPr>
        </p:nvSpPr>
        <p:spPr/>
        <p:txBody>
          <a:bodyPr>
            <a:normAutofit/>
          </a:bodyPr>
          <a:lstStyle/>
          <a:p>
            <a:pPr marL="0" indent="0">
              <a:buNone/>
            </a:pPr>
            <a:endParaRPr lang="en-US" dirty="0">
              <a:latin typeface="+mj-lt"/>
            </a:endParaRPr>
          </a:p>
          <a:p>
            <a:pPr marL="0" indent="0">
              <a:buNone/>
            </a:pPr>
            <a:r>
              <a:rPr lang="en-US" b="1" dirty="0" smtClean="0">
                <a:latin typeface="+mj-lt"/>
              </a:rPr>
              <a:t>Clinical exam</a:t>
            </a:r>
            <a:r>
              <a:rPr lang="en-US" dirty="0" smtClean="0">
                <a:latin typeface="+mj-lt"/>
              </a:rPr>
              <a:t>: hyperactive precordium, </a:t>
            </a:r>
            <a:r>
              <a:rPr lang="en-US" dirty="0" err="1" smtClean="0">
                <a:latin typeface="+mj-lt"/>
              </a:rPr>
              <a:t>holosystolic</a:t>
            </a:r>
            <a:r>
              <a:rPr lang="en-US" dirty="0" smtClean="0">
                <a:latin typeface="+mj-lt"/>
              </a:rPr>
              <a:t> </a:t>
            </a:r>
            <a:r>
              <a:rPr lang="en-US" dirty="0" err="1" smtClean="0">
                <a:latin typeface="+mj-lt"/>
              </a:rPr>
              <a:t>murmer</a:t>
            </a:r>
            <a:endParaRPr lang="en-US" dirty="0">
              <a:latin typeface="+mj-lt"/>
            </a:endParaRPr>
          </a:p>
          <a:p>
            <a:pPr marL="0" indent="0">
              <a:buNone/>
            </a:pPr>
            <a:r>
              <a:rPr lang="en-US" b="1" dirty="0" smtClean="0">
                <a:latin typeface="+mj-lt"/>
              </a:rPr>
              <a:t>CXR</a:t>
            </a:r>
            <a:r>
              <a:rPr lang="en-US" dirty="0">
                <a:latin typeface="+mj-lt"/>
              </a:rPr>
              <a:t>: Cardiomegaly due to LV dilation.</a:t>
            </a:r>
          </a:p>
          <a:p>
            <a:pPr marL="0" indent="0">
              <a:buNone/>
            </a:pPr>
            <a:endParaRPr lang="en-US" dirty="0">
              <a:latin typeface="+mj-lt"/>
            </a:endParaRPr>
          </a:p>
        </p:txBody>
      </p:sp>
    </p:spTree>
    <p:extLst>
      <p:ext uri="{BB962C8B-B14F-4D97-AF65-F5344CB8AC3E}">
        <p14:creationId xmlns:p14="http://schemas.microsoft.com/office/powerpoint/2010/main" val="2737242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989815" y="286603"/>
            <a:ext cx="4459438" cy="5743330"/>
          </a:xfrm>
          <a:prstGeom prst="rect">
            <a:avLst/>
          </a:prstGeom>
        </p:spPr>
      </p:pic>
      <p:sp>
        <p:nvSpPr>
          <p:cNvPr id="4" name="Content Placeholder 3"/>
          <p:cNvSpPr>
            <a:spLocks noGrp="1"/>
          </p:cNvSpPr>
          <p:nvPr>
            <p:ph sz="half" idx="2"/>
          </p:nvPr>
        </p:nvSpPr>
        <p:spPr>
          <a:xfrm>
            <a:off x="5835192" y="1845735"/>
            <a:ext cx="5320488" cy="4023360"/>
          </a:xfrm>
        </p:spPr>
        <p:txBody>
          <a:bodyPr>
            <a:normAutofit/>
          </a:bodyPr>
          <a:lstStyle/>
          <a:p>
            <a:pPr marL="0" indent="0">
              <a:buNone/>
            </a:pPr>
            <a:r>
              <a:rPr lang="en-US" b="1" i="1" dirty="0" smtClean="0">
                <a:latin typeface="+mj-lt"/>
              </a:rPr>
              <a:t>ECG: </a:t>
            </a:r>
            <a:r>
              <a:rPr lang="en-US" dirty="0" smtClean="0">
                <a:latin typeface="+mj-lt"/>
              </a:rPr>
              <a:t>The ECG is generally normal but may suggest LV hypertrophy. </a:t>
            </a:r>
          </a:p>
          <a:p>
            <a:pPr marL="0" indent="0">
              <a:buNone/>
            </a:pPr>
            <a:r>
              <a:rPr lang="en-US" dirty="0" smtClean="0">
                <a:latin typeface="+mj-lt"/>
              </a:rPr>
              <a:t>The</a:t>
            </a:r>
            <a:r>
              <a:rPr lang="en-US" dirty="0">
                <a:latin typeface="+mj-lt"/>
              </a:rPr>
              <a:t> </a:t>
            </a:r>
            <a:r>
              <a:rPr lang="en-US" dirty="0" smtClean="0">
                <a:latin typeface="+mj-lt"/>
              </a:rPr>
              <a:t>presence of RV hypertrophy on ECG is a warning that the defect is not small and that the patient has pulmonary hypertension or an associated lesion such as pulmonic stenosis.</a:t>
            </a:r>
          </a:p>
          <a:p>
            <a:pPr marL="0" indent="0">
              <a:buNone/>
            </a:pPr>
            <a:r>
              <a:rPr lang="en-US" dirty="0" smtClean="0">
                <a:latin typeface="+mj-lt"/>
              </a:rPr>
              <a:t>Notched p waves LA enlargement</a:t>
            </a:r>
          </a:p>
          <a:p>
            <a:pPr marL="0" indent="0">
              <a:buNone/>
            </a:pPr>
            <a:endParaRPr lang="en-US" dirty="0">
              <a:latin typeface="+mj-lt"/>
            </a:endParaRPr>
          </a:p>
        </p:txBody>
      </p:sp>
    </p:spTree>
    <p:extLst>
      <p:ext uri="{BB962C8B-B14F-4D97-AF65-F5344CB8AC3E}">
        <p14:creationId xmlns:p14="http://schemas.microsoft.com/office/powerpoint/2010/main" val="3375835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pPr marL="0" indent="0">
              <a:buNone/>
            </a:pPr>
            <a:r>
              <a:rPr lang="en-US" b="1" dirty="0">
                <a:latin typeface="+mj-lt"/>
              </a:rPr>
              <a:t>Echo</a:t>
            </a:r>
            <a:r>
              <a:rPr lang="en-US" dirty="0">
                <a:latin typeface="+mj-lt"/>
              </a:rPr>
              <a:t>: Pressure gradients, heart dilation/hypertrophy, estimate PA pressure</a:t>
            </a:r>
          </a:p>
          <a:p>
            <a:pPr marL="0" indent="0">
              <a:buNone/>
            </a:pPr>
            <a:r>
              <a:rPr lang="en-US" b="1" dirty="0">
                <a:latin typeface="+mj-lt"/>
              </a:rPr>
              <a:t>Cath</a:t>
            </a:r>
            <a:r>
              <a:rPr lang="en-US" dirty="0">
                <a:latin typeface="+mj-lt"/>
              </a:rPr>
              <a:t>: Assess PVR in pulmonary hypertension</a:t>
            </a:r>
          </a:p>
          <a:p>
            <a:endParaRPr lang="en-US" dirty="0">
              <a:latin typeface="+mj-lt"/>
            </a:endParaRPr>
          </a:p>
        </p:txBody>
      </p:sp>
      <p:pic>
        <p:nvPicPr>
          <p:cNvPr id="5" name="Content Placeholder 4"/>
          <p:cNvPicPr>
            <a:picLocks noGrp="1" noChangeAspect="1"/>
          </p:cNvPicPr>
          <p:nvPr>
            <p:ph sz="half" idx="2"/>
          </p:nvPr>
        </p:nvPicPr>
        <p:blipFill>
          <a:blip r:embed="rId2"/>
          <a:stretch>
            <a:fillRect/>
          </a:stretch>
        </p:blipFill>
        <p:spPr>
          <a:xfrm>
            <a:off x="7211802" y="810705"/>
            <a:ext cx="2949997" cy="5058283"/>
          </a:xfrm>
          <a:prstGeom prst="rect">
            <a:avLst/>
          </a:prstGeom>
        </p:spPr>
      </p:pic>
    </p:spTree>
    <p:extLst>
      <p:ext uri="{BB962C8B-B14F-4D97-AF65-F5344CB8AC3E}">
        <p14:creationId xmlns:p14="http://schemas.microsoft.com/office/powerpoint/2010/main" val="613465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Treatment</a:t>
            </a:r>
            <a:r>
              <a:rPr lang="en-US" dirty="0"/>
              <a:t/>
            </a:r>
            <a:br>
              <a:rPr lang="en-US" dirty="0"/>
            </a:br>
            <a:endParaRPr lang="en-US" dirty="0"/>
          </a:p>
        </p:txBody>
      </p:sp>
      <p:sp>
        <p:nvSpPr>
          <p:cNvPr id="5" name="Content Placeholder 4"/>
          <p:cNvSpPr>
            <a:spLocks noGrp="1"/>
          </p:cNvSpPr>
          <p:nvPr>
            <p:ph idx="1"/>
          </p:nvPr>
        </p:nvSpPr>
        <p:spPr/>
        <p:txBody>
          <a:bodyPr>
            <a:normAutofit fontScale="92500" lnSpcReduction="20000"/>
          </a:bodyPr>
          <a:lstStyle/>
          <a:p>
            <a:r>
              <a:rPr lang="en-US" b="1" dirty="0" smtClean="0">
                <a:latin typeface="+mj-lt"/>
              </a:rPr>
              <a:t>Medical</a:t>
            </a:r>
            <a:r>
              <a:rPr lang="en-US" b="1" dirty="0">
                <a:latin typeface="+mj-lt"/>
              </a:rPr>
              <a:t>: - Anti-failure medications </a:t>
            </a:r>
            <a:endParaRPr lang="en-US" dirty="0">
              <a:latin typeface="+mj-lt"/>
            </a:endParaRPr>
          </a:p>
          <a:p>
            <a:r>
              <a:rPr lang="en-US" b="1" dirty="0">
                <a:latin typeface="+mj-lt"/>
              </a:rPr>
              <a:t>Surgical: </a:t>
            </a:r>
            <a:endParaRPr lang="en-US" b="1" dirty="0" smtClean="0">
              <a:latin typeface="+mj-lt"/>
            </a:endParaRPr>
          </a:p>
          <a:p>
            <a:r>
              <a:rPr lang="en-US" dirty="0" smtClean="0"/>
              <a:t>1</a:t>
            </a:r>
            <a:r>
              <a:rPr lang="en-US" dirty="0"/>
              <a:t>. Symptomatic VSD despite medical treatment </a:t>
            </a:r>
          </a:p>
          <a:p>
            <a:r>
              <a:rPr lang="en-US" dirty="0"/>
              <a:t>2. Moderate/large VSD: elective &lt; 1 </a:t>
            </a:r>
            <a:r>
              <a:rPr lang="en-US" dirty="0" err="1"/>
              <a:t>yrs</a:t>
            </a:r>
            <a:r>
              <a:rPr lang="en-US" dirty="0"/>
              <a:t> of age</a:t>
            </a:r>
          </a:p>
          <a:p>
            <a:endParaRPr lang="en-US" dirty="0"/>
          </a:p>
          <a:p>
            <a:r>
              <a:rPr lang="en-US" b="1" dirty="0" smtClean="0">
                <a:latin typeface="+mj-lt"/>
              </a:rPr>
              <a:t>Recent</a:t>
            </a:r>
            <a:r>
              <a:rPr lang="en-US" b="1" dirty="0">
                <a:latin typeface="+mj-lt"/>
              </a:rPr>
              <a:t>: </a:t>
            </a:r>
            <a:r>
              <a:rPr lang="en-US" b="1" dirty="0" err="1">
                <a:latin typeface="+mj-lt"/>
              </a:rPr>
              <a:t>Transcatheter</a:t>
            </a:r>
            <a:r>
              <a:rPr lang="en-US" b="1" dirty="0">
                <a:latin typeface="+mj-lt"/>
              </a:rPr>
              <a:t> closure</a:t>
            </a:r>
            <a:endParaRPr lang="en-US" dirty="0">
              <a:latin typeface="+mj-lt"/>
            </a:endParaRPr>
          </a:p>
          <a:p>
            <a:endParaRPr lang="en-US" dirty="0">
              <a:latin typeface="+mj-lt"/>
            </a:endParaRPr>
          </a:p>
          <a:p>
            <a:r>
              <a:rPr lang="en-US" b="1" dirty="0" smtClean="0">
                <a:latin typeface="+mj-lt"/>
              </a:rPr>
              <a:t>Prognosis</a:t>
            </a:r>
            <a:r>
              <a:rPr lang="en-US" b="1" dirty="0">
                <a:latin typeface="+mj-lt"/>
              </a:rPr>
              <a:t>:</a:t>
            </a:r>
            <a:endParaRPr lang="en-US" dirty="0">
              <a:latin typeface="+mj-lt"/>
            </a:endParaRPr>
          </a:p>
          <a:p>
            <a:r>
              <a:rPr lang="en-US" b="1" dirty="0">
                <a:latin typeface="+mj-lt"/>
              </a:rPr>
              <a:t>Small VSD’s can close spontaneously in 50-80% by 1-2 y of age</a:t>
            </a:r>
            <a:endParaRPr lang="en-US" dirty="0">
              <a:latin typeface="+mj-lt"/>
            </a:endParaRPr>
          </a:p>
          <a:p>
            <a:r>
              <a:rPr lang="en-US" b="1" dirty="0">
                <a:latin typeface="+mj-lt"/>
              </a:rPr>
              <a:t>Moderate and large VSD’s can get smaller</a:t>
            </a:r>
            <a:endParaRPr lang="en-US" dirty="0">
              <a:latin typeface="+mj-lt"/>
            </a:endParaRPr>
          </a:p>
          <a:p>
            <a:endParaRPr lang="en-US" dirty="0">
              <a:latin typeface="+mj-lt"/>
            </a:endParaRPr>
          </a:p>
        </p:txBody>
      </p:sp>
    </p:spTree>
    <p:extLst>
      <p:ext uri="{BB962C8B-B14F-4D97-AF65-F5344CB8AC3E}">
        <p14:creationId xmlns:p14="http://schemas.microsoft.com/office/powerpoint/2010/main" val="2496098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Atrial septal defect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3506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Atrial Septal Defect (ASD</a:t>
            </a:r>
            <a:r>
              <a:rPr lang="en-US" b="1" dirty="0" smtClean="0"/>
              <a:t>)</a:t>
            </a:r>
            <a:r>
              <a:rPr lang="en-US" dirty="0"/>
              <a:t/>
            </a:r>
            <a:br>
              <a:rPr lang="en-US" dirty="0"/>
            </a:br>
            <a:endParaRPr lang="en-US" dirty="0"/>
          </a:p>
        </p:txBody>
      </p:sp>
      <p:sp>
        <p:nvSpPr>
          <p:cNvPr id="3" name="Content Placeholder 2"/>
          <p:cNvSpPr>
            <a:spLocks noGrp="1"/>
          </p:cNvSpPr>
          <p:nvPr>
            <p:ph sz="half" idx="1"/>
          </p:nvPr>
        </p:nvSpPr>
        <p:spPr/>
        <p:txBody>
          <a:bodyPr>
            <a:normAutofit/>
          </a:bodyPr>
          <a:lstStyle/>
          <a:p>
            <a:r>
              <a:rPr lang="en-US" b="1" dirty="0" smtClean="0">
                <a:latin typeface="+mj-lt"/>
              </a:rPr>
              <a:t>5-10</a:t>
            </a:r>
            <a:r>
              <a:rPr lang="en-US" b="1" dirty="0">
                <a:latin typeface="+mj-lt"/>
              </a:rPr>
              <a:t>% of all CHD</a:t>
            </a:r>
            <a:endParaRPr lang="en-US" dirty="0">
              <a:latin typeface="+mj-lt"/>
            </a:endParaRPr>
          </a:p>
          <a:p>
            <a:r>
              <a:rPr lang="en-US" b="1" dirty="0" smtClean="0">
                <a:latin typeface="+mj-lt"/>
              </a:rPr>
              <a:t>Incidence</a:t>
            </a:r>
            <a:r>
              <a:rPr lang="en-US" dirty="0" smtClean="0">
                <a:latin typeface="+mj-lt"/>
              </a:rPr>
              <a:t>:1:1500</a:t>
            </a:r>
            <a:endParaRPr lang="en-US" dirty="0">
              <a:latin typeface="+mj-lt"/>
            </a:endParaRPr>
          </a:p>
        </p:txBody>
      </p:sp>
      <p:pic>
        <p:nvPicPr>
          <p:cNvPr id="5" name="Content Placeholder 4"/>
          <p:cNvPicPr>
            <a:picLocks noGrp="1" noChangeAspect="1"/>
          </p:cNvPicPr>
          <p:nvPr>
            <p:ph sz="half" idx="2"/>
          </p:nvPr>
        </p:nvPicPr>
        <p:blipFill>
          <a:blip r:embed="rId2"/>
          <a:stretch>
            <a:fillRect/>
          </a:stretch>
        </p:blipFill>
        <p:spPr>
          <a:xfrm>
            <a:off x="6218238" y="1997975"/>
            <a:ext cx="4937125" cy="3719300"/>
          </a:xfrm>
          <a:prstGeom prst="rect">
            <a:avLst/>
          </a:prstGeom>
        </p:spPr>
      </p:pic>
    </p:spTree>
    <p:extLst>
      <p:ext uri="{BB962C8B-B14F-4D97-AF65-F5344CB8AC3E}">
        <p14:creationId xmlns:p14="http://schemas.microsoft.com/office/powerpoint/2010/main" val="2015265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Inheritence</a:t>
            </a:r>
            <a:r>
              <a:rPr lang="en-US" dirty="0" smtClean="0"/>
              <a:t> </a:t>
            </a:r>
            <a:endParaRPr lang="en-US" dirty="0"/>
          </a:p>
        </p:txBody>
      </p:sp>
      <p:sp>
        <p:nvSpPr>
          <p:cNvPr id="5" name="Content Placeholder 4"/>
          <p:cNvSpPr>
            <a:spLocks noGrp="1"/>
          </p:cNvSpPr>
          <p:nvPr>
            <p:ph sz="half" idx="1"/>
          </p:nvPr>
        </p:nvSpPr>
        <p:spPr/>
        <p:txBody>
          <a:bodyPr>
            <a:normAutofit/>
          </a:bodyPr>
          <a:lstStyle/>
          <a:p>
            <a:pPr>
              <a:lnSpc>
                <a:spcPct val="100000"/>
              </a:lnSpc>
            </a:pPr>
            <a:r>
              <a:rPr lang="en-US" dirty="0">
                <a:latin typeface="+mj-lt"/>
              </a:rPr>
              <a:t>The majority of cases of ASD are </a:t>
            </a:r>
            <a:r>
              <a:rPr lang="en-US" dirty="0" smtClean="0">
                <a:latin typeface="+mj-lt"/>
              </a:rPr>
              <a:t>sporadic; autosomal </a:t>
            </a:r>
            <a:r>
              <a:rPr lang="en-US" dirty="0">
                <a:latin typeface="+mj-lt"/>
              </a:rPr>
              <a:t>dominant inheritance does occur as part of the </a:t>
            </a:r>
            <a:r>
              <a:rPr lang="en-US" b="1" dirty="0">
                <a:latin typeface="+mj-lt"/>
              </a:rPr>
              <a:t>Holt-</a:t>
            </a:r>
            <a:r>
              <a:rPr lang="en-US" b="1" dirty="0" err="1">
                <a:latin typeface="+mj-lt"/>
              </a:rPr>
              <a:t>Oram</a:t>
            </a:r>
            <a:r>
              <a:rPr lang="en-US" b="1" dirty="0">
                <a:latin typeface="+mj-lt"/>
              </a:rPr>
              <a:t> </a:t>
            </a:r>
            <a:r>
              <a:rPr lang="en-US" b="1" dirty="0" smtClean="0">
                <a:latin typeface="+mj-lt"/>
              </a:rPr>
              <a:t>syndrome </a:t>
            </a:r>
            <a:r>
              <a:rPr lang="en-US" dirty="0" smtClean="0">
                <a:latin typeface="+mj-lt"/>
              </a:rPr>
              <a:t>(</a:t>
            </a:r>
            <a:r>
              <a:rPr lang="en-US" dirty="0" err="1" smtClean="0">
                <a:latin typeface="+mj-lt"/>
              </a:rPr>
              <a:t>hypoplastic</a:t>
            </a:r>
            <a:r>
              <a:rPr lang="en-US" dirty="0" smtClean="0">
                <a:latin typeface="+mj-lt"/>
              </a:rPr>
              <a:t> </a:t>
            </a:r>
            <a:r>
              <a:rPr lang="en-US" dirty="0">
                <a:latin typeface="+mj-lt"/>
              </a:rPr>
              <a:t>or absent thumbs, radii, </a:t>
            </a:r>
            <a:r>
              <a:rPr lang="en-US" dirty="0" err="1">
                <a:latin typeface="+mj-lt"/>
              </a:rPr>
              <a:t>triphalangism</a:t>
            </a:r>
            <a:r>
              <a:rPr lang="en-US" dirty="0">
                <a:latin typeface="+mj-lt"/>
              </a:rPr>
              <a:t>, </a:t>
            </a:r>
            <a:r>
              <a:rPr lang="en-US" dirty="0" err="1">
                <a:latin typeface="+mj-lt"/>
              </a:rPr>
              <a:t>phocomelia</a:t>
            </a:r>
            <a:r>
              <a:rPr lang="en-US" dirty="0">
                <a:latin typeface="+mj-lt"/>
              </a:rPr>
              <a:t>, </a:t>
            </a:r>
            <a:r>
              <a:rPr lang="en-US" dirty="0" smtClean="0">
                <a:latin typeface="+mj-lt"/>
              </a:rPr>
              <a:t>first-degree heart </a:t>
            </a:r>
            <a:r>
              <a:rPr lang="en-US" dirty="0">
                <a:latin typeface="+mj-lt"/>
              </a:rPr>
              <a:t>block, ASD) or in families with both </a:t>
            </a:r>
            <a:r>
              <a:rPr lang="en-US" dirty="0" err="1">
                <a:latin typeface="+mj-lt"/>
              </a:rPr>
              <a:t>secundum</a:t>
            </a:r>
            <a:r>
              <a:rPr lang="en-US" dirty="0">
                <a:latin typeface="+mj-lt"/>
              </a:rPr>
              <a:t> ASD and heart block</a:t>
            </a:r>
          </a:p>
        </p:txBody>
      </p:sp>
      <p:pic>
        <p:nvPicPr>
          <p:cNvPr id="6" name="Content Placeholder 5"/>
          <p:cNvPicPr>
            <a:picLocks noGrp="1" noChangeAspect="1"/>
          </p:cNvPicPr>
          <p:nvPr>
            <p:ph sz="half" idx="2"/>
          </p:nvPr>
        </p:nvPicPr>
        <p:blipFill>
          <a:blip r:embed="rId2"/>
          <a:stretch>
            <a:fillRect/>
          </a:stretch>
        </p:blipFill>
        <p:spPr>
          <a:xfrm>
            <a:off x="6405563" y="2071688"/>
            <a:ext cx="4562475" cy="3571875"/>
          </a:xfrm>
          <a:prstGeom prst="rect">
            <a:avLst/>
          </a:prstGeom>
        </p:spPr>
      </p:pic>
    </p:spTree>
    <p:extLst>
      <p:ext uri="{BB962C8B-B14F-4D97-AF65-F5344CB8AC3E}">
        <p14:creationId xmlns:p14="http://schemas.microsoft.com/office/powerpoint/2010/main" val="3430064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a:t>
            </a:r>
            <a:r>
              <a:rPr lang="en-US" b="1" dirty="0" smtClean="0"/>
              <a:t>locations</a:t>
            </a:r>
            <a:r>
              <a:rPr lang="en-US" dirty="0"/>
              <a:t/>
            </a:r>
            <a:br>
              <a:rPr lang="en-US" dirty="0"/>
            </a:br>
            <a:endParaRPr lang="en-US" dirty="0"/>
          </a:p>
        </p:txBody>
      </p:sp>
      <p:sp>
        <p:nvSpPr>
          <p:cNvPr id="3" name="Content Placeholder 2"/>
          <p:cNvSpPr>
            <a:spLocks noGrp="1"/>
          </p:cNvSpPr>
          <p:nvPr>
            <p:ph sz="half" idx="1"/>
          </p:nvPr>
        </p:nvSpPr>
        <p:spPr/>
        <p:txBody>
          <a:bodyPr>
            <a:normAutofit/>
          </a:bodyPr>
          <a:lstStyle/>
          <a:p>
            <a:r>
              <a:rPr lang="en-US" dirty="0" smtClean="0">
                <a:latin typeface="+mj-lt"/>
              </a:rPr>
              <a:t>1. </a:t>
            </a:r>
            <a:r>
              <a:rPr lang="en-US" b="1" dirty="0" err="1" smtClean="0">
                <a:latin typeface="+mj-lt"/>
              </a:rPr>
              <a:t>Secundum</a:t>
            </a:r>
            <a:r>
              <a:rPr lang="en-US" b="1" dirty="0" smtClean="0">
                <a:latin typeface="+mj-lt"/>
              </a:rPr>
              <a:t> ASD</a:t>
            </a:r>
            <a:r>
              <a:rPr lang="en-US" dirty="0" smtClean="0">
                <a:latin typeface="+mj-lt"/>
              </a:rPr>
              <a:t>: the most common form, in the </a:t>
            </a:r>
            <a:r>
              <a:rPr lang="en-US" dirty="0">
                <a:latin typeface="+mj-lt"/>
              </a:rPr>
              <a:t> </a:t>
            </a:r>
            <a:r>
              <a:rPr lang="en-US" dirty="0" smtClean="0">
                <a:latin typeface="+mj-lt"/>
              </a:rPr>
              <a:t>region of fossa </a:t>
            </a:r>
            <a:r>
              <a:rPr lang="en-US" dirty="0" err="1" smtClean="0">
                <a:latin typeface="+mj-lt"/>
              </a:rPr>
              <a:t>ovalis</a:t>
            </a:r>
            <a:endParaRPr lang="en-US" dirty="0" smtClean="0">
              <a:latin typeface="+mj-lt"/>
            </a:endParaRPr>
          </a:p>
          <a:p>
            <a:r>
              <a:rPr lang="en-US" dirty="0" smtClean="0">
                <a:latin typeface="+mj-lt"/>
              </a:rPr>
              <a:t>2. </a:t>
            </a:r>
            <a:r>
              <a:rPr lang="en-US" b="1" dirty="0" err="1" smtClean="0">
                <a:latin typeface="+mj-lt"/>
              </a:rPr>
              <a:t>Primum</a:t>
            </a:r>
            <a:r>
              <a:rPr lang="en-US" b="1" dirty="0" smtClean="0">
                <a:latin typeface="+mj-lt"/>
              </a:rPr>
              <a:t> ASD</a:t>
            </a:r>
            <a:r>
              <a:rPr lang="en-US" dirty="0" smtClean="0">
                <a:latin typeface="+mj-lt"/>
              </a:rPr>
              <a:t>: in the inferior portion of the atrial septum. </a:t>
            </a:r>
          </a:p>
          <a:p>
            <a:r>
              <a:rPr lang="en-US" dirty="0" smtClean="0">
                <a:latin typeface="+mj-lt"/>
              </a:rPr>
              <a:t>Part of endocardial cushion defects. </a:t>
            </a:r>
          </a:p>
          <a:p>
            <a:r>
              <a:rPr lang="en-US" dirty="0" smtClean="0">
                <a:latin typeface="+mj-lt"/>
              </a:rPr>
              <a:t>Common in patients with trisomy 21. </a:t>
            </a:r>
          </a:p>
          <a:p>
            <a:r>
              <a:rPr lang="en-US" dirty="0" smtClean="0">
                <a:latin typeface="+mj-lt"/>
              </a:rPr>
              <a:t>Left axis deviation on ECG</a:t>
            </a:r>
            <a:endParaRPr lang="en-US" dirty="0">
              <a:latin typeface="+mj-lt"/>
            </a:endParaRPr>
          </a:p>
        </p:txBody>
      </p:sp>
      <p:pic>
        <p:nvPicPr>
          <p:cNvPr id="5" name="Content Placeholder 4"/>
          <p:cNvPicPr>
            <a:picLocks noGrp="1" noChangeAspect="1"/>
          </p:cNvPicPr>
          <p:nvPr>
            <p:ph sz="half" idx="2"/>
          </p:nvPr>
        </p:nvPicPr>
        <p:blipFill>
          <a:blip r:embed="rId2"/>
          <a:stretch>
            <a:fillRect/>
          </a:stretch>
        </p:blipFill>
        <p:spPr>
          <a:xfrm>
            <a:off x="6492587" y="942681"/>
            <a:ext cx="4388427" cy="4926308"/>
          </a:xfrm>
          <a:prstGeom prst="rect">
            <a:avLst/>
          </a:prstGeom>
        </p:spPr>
      </p:pic>
    </p:spTree>
    <p:extLst>
      <p:ext uri="{BB962C8B-B14F-4D97-AF65-F5344CB8AC3E}">
        <p14:creationId xmlns:p14="http://schemas.microsoft.com/office/powerpoint/2010/main" val="2316601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picture</a:t>
            </a:r>
            <a:endParaRPr lang="en-US" dirty="0"/>
          </a:p>
        </p:txBody>
      </p:sp>
      <p:sp>
        <p:nvSpPr>
          <p:cNvPr id="3" name="Content Placeholder 2"/>
          <p:cNvSpPr>
            <a:spLocks noGrp="1"/>
          </p:cNvSpPr>
          <p:nvPr>
            <p:ph sz="half" idx="1"/>
          </p:nvPr>
        </p:nvSpPr>
        <p:spPr/>
        <p:txBody>
          <a:bodyPr/>
          <a:lstStyle/>
          <a:p>
            <a:endParaRPr lang="en-US" dirty="0">
              <a:latin typeface="+mj-lt"/>
            </a:endParaRPr>
          </a:p>
          <a:p>
            <a:r>
              <a:rPr lang="en-US" dirty="0">
                <a:latin typeface="+mj-lt"/>
              </a:rPr>
              <a:t>Symptoms depend on the amount of shunt. </a:t>
            </a:r>
          </a:p>
          <a:p>
            <a:r>
              <a:rPr lang="en-US" b="1" dirty="0">
                <a:latin typeface="+mj-lt"/>
              </a:rPr>
              <a:t>Infants:</a:t>
            </a:r>
            <a:endParaRPr lang="en-US" dirty="0">
              <a:latin typeface="+mj-lt"/>
            </a:endParaRPr>
          </a:p>
          <a:p>
            <a:r>
              <a:rPr lang="en-US" dirty="0" err="1">
                <a:latin typeface="+mj-lt"/>
              </a:rPr>
              <a:t>Hx</a:t>
            </a:r>
            <a:r>
              <a:rPr lang="en-US" dirty="0">
                <a:latin typeface="+mj-lt"/>
              </a:rPr>
              <a:t>: Asymptomatic</a:t>
            </a:r>
          </a:p>
          <a:p>
            <a:r>
              <a:rPr lang="en-US" dirty="0">
                <a:latin typeface="+mj-lt"/>
              </a:rPr>
              <a:t>Ex: + Soft SEM of relative PS at LUSB</a:t>
            </a:r>
          </a:p>
          <a:p>
            <a:endParaRPr lang="en-US" dirty="0">
              <a:latin typeface="+mj-lt"/>
            </a:endParaRPr>
          </a:p>
        </p:txBody>
      </p:sp>
      <p:pic>
        <p:nvPicPr>
          <p:cNvPr id="5" name="Content Placeholder 4"/>
          <p:cNvPicPr>
            <a:picLocks noGrp="1" noChangeAspect="1"/>
          </p:cNvPicPr>
          <p:nvPr>
            <p:ph sz="half" idx="2"/>
          </p:nvPr>
        </p:nvPicPr>
        <p:blipFill>
          <a:blip r:embed="rId2"/>
          <a:stretch>
            <a:fillRect/>
          </a:stretch>
        </p:blipFill>
        <p:spPr>
          <a:xfrm>
            <a:off x="6819900" y="820132"/>
            <a:ext cx="4407424" cy="5401559"/>
          </a:xfrm>
          <a:prstGeom prst="rect">
            <a:avLst/>
          </a:prstGeom>
        </p:spPr>
      </p:pic>
    </p:spTree>
    <p:extLst>
      <p:ext uri="{BB962C8B-B14F-4D97-AF65-F5344CB8AC3E}">
        <p14:creationId xmlns:p14="http://schemas.microsoft.com/office/powerpoint/2010/main" val="3632240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99241" y="286603"/>
            <a:ext cx="10001839" cy="5946373"/>
          </a:xfrm>
          <a:prstGeom prst="rect">
            <a:avLst/>
          </a:prstGeom>
        </p:spPr>
      </p:pic>
    </p:spTree>
    <p:extLst>
      <p:ext uri="{BB962C8B-B14F-4D97-AF65-F5344CB8AC3E}">
        <p14:creationId xmlns:p14="http://schemas.microsoft.com/office/powerpoint/2010/main" val="3462387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Clinical picture</a:t>
            </a:r>
          </a:p>
        </p:txBody>
      </p:sp>
      <p:sp>
        <p:nvSpPr>
          <p:cNvPr id="3" name="Content Placeholder 2"/>
          <p:cNvSpPr>
            <a:spLocks noGrp="1"/>
          </p:cNvSpPr>
          <p:nvPr>
            <p:ph idx="1"/>
          </p:nvPr>
        </p:nvSpPr>
        <p:spPr/>
        <p:txBody>
          <a:bodyPr>
            <a:normAutofit/>
          </a:bodyPr>
          <a:lstStyle/>
          <a:p>
            <a:r>
              <a:rPr lang="en-US" b="1" dirty="0">
                <a:latin typeface="+mj-lt"/>
              </a:rPr>
              <a:t>Older Children/ Adults:</a:t>
            </a:r>
            <a:endParaRPr lang="en-US" dirty="0">
              <a:latin typeface="+mj-lt"/>
            </a:endParaRPr>
          </a:p>
          <a:p>
            <a:r>
              <a:rPr lang="en-US" i="1" dirty="0" err="1">
                <a:latin typeface="+mj-lt"/>
              </a:rPr>
              <a:t>Hx</a:t>
            </a:r>
            <a:r>
              <a:rPr lang="en-US" i="1" dirty="0">
                <a:latin typeface="+mj-lt"/>
              </a:rPr>
              <a:t>: </a:t>
            </a:r>
            <a:r>
              <a:rPr lang="en-US" dirty="0">
                <a:latin typeface="+mj-lt"/>
              </a:rPr>
              <a:t>- Asymptomatic, or dyspnea/ fatigue with exertion </a:t>
            </a:r>
            <a:r>
              <a:rPr lang="en-US" dirty="0" smtClean="0">
                <a:latin typeface="+mj-lt"/>
              </a:rPr>
              <a:t>(very subtle symptoms)</a:t>
            </a:r>
            <a:endParaRPr lang="en-US" dirty="0">
              <a:latin typeface="+mj-lt"/>
            </a:endParaRPr>
          </a:p>
          <a:p>
            <a:r>
              <a:rPr lang="en-US" dirty="0">
                <a:latin typeface="+mj-lt"/>
              </a:rPr>
              <a:t>- Rarely: poor growth, recurrent respiratory infections</a:t>
            </a:r>
          </a:p>
          <a:p>
            <a:r>
              <a:rPr lang="en-US" i="1" dirty="0">
                <a:latin typeface="+mj-lt"/>
              </a:rPr>
              <a:t>Ex: </a:t>
            </a:r>
            <a:r>
              <a:rPr lang="en-US" dirty="0">
                <a:latin typeface="+mj-lt"/>
              </a:rPr>
              <a:t>- Normal S1, </a:t>
            </a:r>
            <a:r>
              <a:rPr lang="en-US" b="1" dirty="0">
                <a:latin typeface="+mj-lt"/>
              </a:rPr>
              <a:t>fixed and widely split S2</a:t>
            </a:r>
            <a:r>
              <a:rPr lang="en-US" dirty="0">
                <a:latin typeface="+mj-lt"/>
              </a:rPr>
              <a:t>, + S3 </a:t>
            </a:r>
          </a:p>
          <a:p>
            <a:r>
              <a:rPr lang="en-US" dirty="0">
                <a:latin typeface="+mj-lt"/>
              </a:rPr>
              <a:t>- Soft SEM at LUSB of relative </a:t>
            </a:r>
            <a:r>
              <a:rPr lang="en-US" dirty="0" smtClean="0">
                <a:latin typeface="+mj-lt"/>
              </a:rPr>
              <a:t>PS</a:t>
            </a:r>
          </a:p>
          <a:p>
            <a:endParaRPr lang="en-US" dirty="0">
              <a:latin typeface="+mj-lt"/>
            </a:endParaRPr>
          </a:p>
          <a:p>
            <a:r>
              <a:rPr lang="en-US" b="1" i="1" dirty="0">
                <a:latin typeface="+mj-lt"/>
              </a:rPr>
              <a:t>CXR</a:t>
            </a:r>
            <a:r>
              <a:rPr lang="en-US" i="1" dirty="0">
                <a:latin typeface="+mj-lt"/>
              </a:rPr>
              <a:t>: </a:t>
            </a:r>
            <a:r>
              <a:rPr lang="en-US" dirty="0">
                <a:latin typeface="+mj-lt"/>
              </a:rPr>
              <a:t>Cardiomegaly due to RV dilation, increased pulmonary vascular markings centrally and peripherally</a:t>
            </a:r>
          </a:p>
          <a:p>
            <a:r>
              <a:rPr lang="en-US" b="1" i="1" dirty="0">
                <a:latin typeface="+mj-lt"/>
              </a:rPr>
              <a:t>Cath</a:t>
            </a:r>
            <a:r>
              <a:rPr lang="en-US" i="1" dirty="0">
                <a:latin typeface="+mj-lt"/>
              </a:rPr>
              <a:t>: </a:t>
            </a:r>
            <a:r>
              <a:rPr lang="en-US" dirty="0">
                <a:latin typeface="+mj-lt"/>
              </a:rPr>
              <a:t>Assess PVR in pulmonary hypertension</a:t>
            </a:r>
          </a:p>
          <a:p>
            <a:endParaRPr lang="en-US" dirty="0">
              <a:latin typeface="+mj-lt"/>
            </a:endParaRPr>
          </a:p>
        </p:txBody>
      </p:sp>
    </p:spTree>
    <p:extLst>
      <p:ext uri="{BB962C8B-B14F-4D97-AF65-F5344CB8AC3E}">
        <p14:creationId xmlns:p14="http://schemas.microsoft.com/office/powerpoint/2010/main" val="3175713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729663"/>
            <a:ext cx="10058400" cy="1450757"/>
          </a:xfrm>
        </p:spPr>
        <p:txBody>
          <a:bodyPr/>
          <a:lstStyle/>
          <a:p>
            <a:r>
              <a:rPr lang="en-US" b="1" dirty="0"/>
              <a:t>Treatment </a:t>
            </a:r>
            <a:r>
              <a:rPr lang="en-US" dirty="0"/>
              <a:t/>
            </a:r>
            <a:br>
              <a:rPr lang="en-US" dirty="0"/>
            </a:br>
            <a:endParaRPr lang="en-US" dirty="0"/>
          </a:p>
        </p:txBody>
      </p:sp>
      <p:sp>
        <p:nvSpPr>
          <p:cNvPr id="3" name="Content Placeholder 2"/>
          <p:cNvSpPr>
            <a:spLocks noGrp="1"/>
          </p:cNvSpPr>
          <p:nvPr>
            <p:ph sz="half" idx="1"/>
          </p:nvPr>
        </p:nvSpPr>
        <p:spPr/>
        <p:txBody>
          <a:bodyPr>
            <a:normAutofit lnSpcReduction="10000"/>
          </a:bodyPr>
          <a:lstStyle/>
          <a:p>
            <a:r>
              <a:rPr lang="en-US" dirty="0" smtClean="0">
                <a:latin typeface="+mj-lt"/>
              </a:rPr>
              <a:t>Medical</a:t>
            </a:r>
            <a:r>
              <a:rPr lang="en-US" dirty="0">
                <a:latin typeface="+mj-lt"/>
              </a:rPr>
              <a:t>: - Anti-failure medications</a:t>
            </a:r>
          </a:p>
          <a:p>
            <a:r>
              <a:rPr lang="en-US" dirty="0">
                <a:latin typeface="+mj-lt"/>
              </a:rPr>
              <a:t>Surgical: - Any age: uncontrolled symptoms, </a:t>
            </a:r>
          </a:p>
          <a:p>
            <a:r>
              <a:rPr lang="en-US" dirty="0">
                <a:latin typeface="+mj-lt"/>
              </a:rPr>
              <a:t>- Elective: at 4-6 years </a:t>
            </a:r>
          </a:p>
          <a:p>
            <a:r>
              <a:rPr lang="en-US" dirty="0">
                <a:latin typeface="+mj-lt"/>
              </a:rPr>
              <a:t>Recently: </a:t>
            </a:r>
            <a:r>
              <a:rPr lang="en-US" dirty="0" err="1">
                <a:latin typeface="+mj-lt"/>
              </a:rPr>
              <a:t>Transcatheter</a:t>
            </a:r>
            <a:r>
              <a:rPr lang="en-US" dirty="0">
                <a:latin typeface="+mj-lt"/>
              </a:rPr>
              <a:t> closure </a:t>
            </a:r>
          </a:p>
          <a:p>
            <a:endParaRPr lang="en-US" dirty="0">
              <a:latin typeface="+mj-lt"/>
            </a:endParaRPr>
          </a:p>
          <a:p>
            <a:r>
              <a:rPr lang="en-US" dirty="0">
                <a:latin typeface="+mj-lt"/>
              </a:rPr>
              <a:t>Prognosis:</a:t>
            </a:r>
          </a:p>
          <a:p>
            <a:r>
              <a:rPr lang="en-US" dirty="0">
                <a:latin typeface="+mj-lt"/>
              </a:rPr>
              <a:t>Some ASD’s (&lt;6 mm) close spontaneously in &gt;50 % in the first few years of life, or can get smaller</a:t>
            </a:r>
          </a:p>
          <a:p>
            <a:r>
              <a:rPr lang="en-US" dirty="0">
                <a:latin typeface="+mj-lt"/>
              </a:rPr>
              <a:t>NO RISK OF ENDOCARDITIS</a:t>
            </a:r>
          </a:p>
          <a:p>
            <a:endParaRPr lang="en-US" dirty="0">
              <a:latin typeface="+mj-lt"/>
            </a:endParaRPr>
          </a:p>
        </p:txBody>
      </p:sp>
      <p:pic>
        <p:nvPicPr>
          <p:cNvPr id="9" name="Content Placeholder 8"/>
          <p:cNvPicPr>
            <a:picLocks noGrp="1" noChangeAspect="1"/>
          </p:cNvPicPr>
          <p:nvPr>
            <p:ph sz="half" idx="2"/>
          </p:nvPr>
        </p:nvPicPr>
        <p:blipFill>
          <a:blip r:embed="rId2"/>
          <a:stretch>
            <a:fillRect/>
          </a:stretch>
        </p:blipFill>
        <p:spPr>
          <a:xfrm>
            <a:off x="8010524" y="829559"/>
            <a:ext cx="2962275" cy="5039534"/>
          </a:xfrm>
          <a:prstGeom prst="rect">
            <a:avLst/>
          </a:prstGeom>
        </p:spPr>
      </p:pic>
    </p:spTree>
    <p:extLst>
      <p:ext uri="{BB962C8B-B14F-4D97-AF65-F5344CB8AC3E}">
        <p14:creationId xmlns:p14="http://schemas.microsoft.com/office/powerpoint/2010/main" val="26384118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esraa jawarne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54400" y="377825"/>
            <a:ext cx="5811838" cy="5811838"/>
          </a:xfr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20053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Patent Ductus Arteriosus (PDA</a:t>
            </a:r>
            <a:r>
              <a:rPr lang="en-US" b="1" dirty="0" smtClean="0"/>
              <a:t>)</a:t>
            </a:r>
            <a:r>
              <a:rPr lang="en-US" dirty="0"/>
              <a:t/>
            </a:r>
            <a:br>
              <a:rPr lang="en-US" dirty="0"/>
            </a:br>
            <a:endParaRPr lang="en-US" dirty="0"/>
          </a:p>
        </p:txBody>
      </p:sp>
      <p:sp>
        <p:nvSpPr>
          <p:cNvPr id="3" name="Content Placeholder 2"/>
          <p:cNvSpPr>
            <a:spLocks noGrp="1"/>
          </p:cNvSpPr>
          <p:nvPr>
            <p:ph sz="half" idx="1"/>
          </p:nvPr>
        </p:nvSpPr>
        <p:spPr/>
        <p:txBody>
          <a:bodyPr>
            <a:normAutofit/>
          </a:bodyPr>
          <a:lstStyle/>
          <a:p>
            <a:r>
              <a:rPr lang="en-US" b="1" dirty="0" smtClean="0"/>
              <a:t>Epidemiology</a:t>
            </a:r>
            <a:r>
              <a:rPr lang="en-US" b="1" dirty="0"/>
              <a:t>:</a:t>
            </a:r>
            <a:endParaRPr lang="en-US" dirty="0"/>
          </a:p>
          <a:p>
            <a:r>
              <a:rPr lang="en-US" dirty="0"/>
              <a:t>5-10% of all CHD, excluding premature infants</a:t>
            </a:r>
          </a:p>
          <a:p>
            <a:r>
              <a:rPr lang="en-US" dirty="0"/>
              <a:t>Incidence: 0.5/1000 term infants, 8/1000 </a:t>
            </a:r>
            <a:r>
              <a:rPr lang="en-US" dirty="0" smtClean="0"/>
              <a:t>preterm</a:t>
            </a:r>
          </a:p>
          <a:p>
            <a:endParaRPr lang="en-US" dirty="0"/>
          </a:p>
          <a:p>
            <a:r>
              <a:rPr lang="en-US" dirty="0"/>
              <a:t>PDA closure: </a:t>
            </a:r>
          </a:p>
          <a:p>
            <a:r>
              <a:rPr lang="en-US" dirty="0"/>
              <a:t>- Immediate: within 12 </a:t>
            </a:r>
            <a:r>
              <a:rPr lang="en-US" dirty="0" err="1"/>
              <a:t>hrs</a:t>
            </a:r>
            <a:r>
              <a:rPr lang="en-US" dirty="0"/>
              <a:t> of birth, due to high PO2 </a:t>
            </a:r>
          </a:p>
          <a:p>
            <a:r>
              <a:rPr lang="en-US" dirty="0"/>
              <a:t>- Late: within 2-3 </a:t>
            </a:r>
            <a:r>
              <a:rPr lang="en-US" dirty="0" err="1"/>
              <a:t>wks</a:t>
            </a:r>
            <a:r>
              <a:rPr lang="en-US" dirty="0"/>
              <a:t>, due to intimal proliferation, necrosis and fibrosis.</a:t>
            </a:r>
          </a:p>
        </p:txBody>
      </p:sp>
      <p:pic>
        <p:nvPicPr>
          <p:cNvPr id="5" name="Content Placeholder 4"/>
          <p:cNvPicPr>
            <a:picLocks noGrp="1" noChangeAspect="1"/>
          </p:cNvPicPr>
          <p:nvPr>
            <p:ph sz="half" idx="2"/>
          </p:nvPr>
        </p:nvPicPr>
        <p:blipFill>
          <a:blip r:embed="rId2"/>
          <a:stretch>
            <a:fillRect/>
          </a:stretch>
        </p:blipFill>
        <p:spPr>
          <a:xfrm>
            <a:off x="7224713" y="1159496"/>
            <a:ext cx="4455097" cy="5316717"/>
          </a:xfrm>
          <a:prstGeom prst="rect">
            <a:avLst/>
          </a:prstGeom>
        </p:spPr>
      </p:pic>
    </p:spTree>
    <p:extLst>
      <p:ext uri="{BB962C8B-B14F-4D97-AF65-F5344CB8AC3E}">
        <p14:creationId xmlns:p14="http://schemas.microsoft.com/office/powerpoint/2010/main" val="2340751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sp>
        <p:nvSpPr>
          <p:cNvPr id="3" name="Content Placeholder 2"/>
          <p:cNvSpPr>
            <a:spLocks noGrp="1"/>
          </p:cNvSpPr>
          <p:nvPr>
            <p:ph idx="1"/>
          </p:nvPr>
        </p:nvSpPr>
        <p:spPr/>
        <p:txBody>
          <a:bodyPr>
            <a:normAutofit/>
          </a:bodyPr>
          <a:lstStyle/>
          <a:p>
            <a:r>
              <a:rPr lang="en-US" dirty="0"/>
              <a:t>Because of the higher aortic pressure </a:t>
            </a:r>
            <a:r>
              <a:rPr lang="en-US" dirty="0" err="1"/>
              <a:t>postnatally</a:t>
            </a:r>
            <a:r>
              <a:rPr lang="en-US" dirty="0"/>
              <a:t>, blood shunts left to </a:t>
            </a:r>
            <a:r>
              <a:rPr lang="en-US" dirty="0" smtClean="0"/>
              <a:t>right through </a:t>
            </a:r>
            <a:r>
              <a:rPr lang="en-US" dirty="0"/>
              <a:t>the ductus, from the aorta to the pulmonary artery</a:t>
            </a:r>
            <a:r>
              <a:rPr lang="en-US" dirty="0" smtClean="0"/>
              <a:t>.</a:t>
            </a:r>
            <a:endParaRPr lang="en-US" dirty="0"/>
          </a:p>
          <a:p>
            <a:r>
              <a:rPr lang="en-US" dirty="0" smtClean="0"/>
              <a:t> </a:t>
            </a:r>
            <a:r>
              <a:rPr lang="en-US" dirty="0"/>
              <a:t>The extent of </a:t>
            </a:r>
            <a:r>
              <a:rPr lang="en-US" dirty="0" smtClean="0"/>
              <a:t>the shunt </a:t>
            </a:r>
            <a:r>
              <a:rPr lang="en-US" dirty="0"/>
              <a:t>depends on the size of the ductus and on the PVR/SVR ratio. </a:t>
            </a:r>
            <a:endParaRPr lang="en-US" dirty="0" smtClean="0"/>
          </a:p>
          <a:p>
            <a:r>
              <a:rPr lang="en-US" dirty="0" smtClean="0"/>
              <a:t>If </a:t>
            </a:r>
            <a:r>
              <a:rPr lang="en-US" dirty="0"/>
              <a:t>the PDA </a:t>
            </a:r>
            <a:r>
              <a:rPr lang="en-US" dirty="0" smtClean="0"/>
              <a:t>is small</a:t>
            </a:r>
            <a:r>
              <a:rPr lang="en-US" dirty="0"/>
              <a:t>, pressures within the pulmonary artery, the right ventricle, and the </a:t>
            </a:r>
            <a:r>
              <a:rPr lang="en-US" dirty="0" smtClean="0"/>
              <a:t>right atrium </a:t>
            </a:r>
            <a:r>
              <a:rPr lang="en-US" dirty="0"/>
              <a:t>are normal</a:t>
            </a:r>
            <a:r>
              <a:rPr lang="en-US" dirty="0" smtClean="0"/>
              <a:t>.</a:t>
            </a:r>
          </a:p>
          <a:p>
            <a:r>
              <a:rPr lang="en-US" dirty="0" smtClean="0"/>
              <a:t> </a:t>
            </a:r>
            <a:r>
              <a:rPr lang="en-US" dirty="0"/>
              <a:t>If the PDA is large, PAP may be elevated to systemic </a:t>
            </a:r>
            <a:r>
              <a:rPr lang="en-US" dirty="0" smtClean="0"/>
              <a:t>levels </a:t>
            </a:r>
            <a:r>
              <a:rPr lang="en-US" dirty="0"/>
              <a:t>during both systole and diastole. Thus, patients with a large PDA are at high </a:t>
            </a:r>
            <a:r>
              <a:rPr lang="en-US" dirty="0" smtClean="0"/>
              <a:t>risk for </a:t>
            </a:r>
            <a:r>
              <a:rPr lang="en-US" dirty="0"/>
              <a:t>the development of pulmonary vascular disease if left </a:t>
            </a:r>
            <a:r>
              <a:rPr lang="en-US" dirty="0" err="1"/>
              <a:t>unoperated</a:t>
            </a:r>
            <a:r>
              <a:rPr lang="en-US" dirty="0"/>
              <a:t>.</a:t>
            </a:r>
          </a:p>
        </p:txBody>
      </p:sp>
    </p:spTree>
    <p:extLst>
      <p:ext uri="{BB962C8B-B14F-4D97-AF65-F5344CB8AC3E}">
        <p14:creationId xmlns:p14="http://schemas.microsoft.com/office/powerpoint/2010/main" val="19243731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Clinical findings</a:t>
            </a:r>
            <a:endParaRPr lang="en-US" dirty="0"/>
          </a:p>
        </p:txBody>
      </p:sp>
      <p:sp>
        <p:nvSpPr>
          <p:cNvPr id="6" name="Content Placeholder 5"/>
          <p:cNvSpPr>
            <a:spLocks noGrp="1"/>
          </p:cNvSpPr>
          <p:nvPr>
            <p:ph idx="1"/>
          </p:nvPr>
        </p:nvSpPr>
        <p:spPr/>
        <p:txBody>
          <a:bodyPr/>
          <a:lstStyle/>
          <a:p>
            <a:r>
              <a:rPr lang="en-US" dirty="0" smtClean="0"/>
              <a:t>Continuous </a:t>
            </a:r>
            <a:r>
              <a:rPr lang="en-US" dirty="0" err="1" smtClean="0"/>
              <a:t>murmer</a:t>
            </a:r>
            <a:endParaRPr lang="en-US" dirty="0" smtClean="0"/>
          </a:p>
          <a:p>
            <a:r>
              <a:rPr lang="en-US" dirty="0" smtClean="0"/>
              <a:t>A </a:t>
            </a:r>
            <a:r>
              <a:rPr lang="en-US" dirty="0"/>
              <a:t>small PDA is </a:t>
            </a:r>
            <a:r>
              <a:rPr lang="en-US" dirty="0" smtClean="0"/>
              <a:t>associated with </a:t>
            </a:r>
            <a:r>
              <a:rPr lang="en-US" dirty="0"/>
              <a:t>normal peripheral pulses, and a large PDA results in bounding </a:t>
            </a:r>
            <a:r>
              <a:rPr lang="en-US" dirty="0" smtClean="0"/>
              <a:t>peripheral arterial </a:t>
            </a:r>
            <a:r>
              <a:rPr lang="en-US" dirty="0"/>
              <a:t>pulses and a </a:t>
            </a:r>
            <a:r>
              <a:rPr lang="en-US" i="1" dirty="0"/>
              <a:t>wide pulse pressure </a:t>
            </a:r>
            <a:r>
              <a:rPr lang="en-US" dirty="0"/>
              <a:t>, caused by runoff of blood into </a:t>
            </a:r>
            <a:r>
              <a:rPr lang="en-US" dirty="0" smtClean="0"/>
              <a:t>the pulmonary </a:t>
            </a:r>
            <a:r>
              <a:rPr lang="en-US" dirty="0"/>
              <a:t>artery during diastole</a:t>
            </a:r>
          </a:p>
        </p:txBody>
      </p:sp>
      <p:pic>
        <p:nvPicPr>
          <p:cNvPr id="7" name="Picture 6"/>
          <p:cNvPicPr>
            <a:picLocks noChangeAspect="1"/>
          </p:cNvPicPr>
          <p:nvPr/>
        </p:nvPicPr>
        <p:blipFill>
          <a:blip r:embed="rId2"/>
          <a:stretch>
            <a:fillRect/>
          </a:stretch>
        </p:blipFill>
        <p:spPr>
          <a:xfrm>
            <a:off x="2950590" y="3299382"/>
            <a:ext cx="8003258" cy="2825635"/>
          </a:xfrm>
          <a:prstGeom prst="rect">
            <a:avLst/>
          </a:prstGeom>
        </p:spPr>
      </p:pic>
    </p:spTree>
    <p:extLst>
      <p:ext uri="{BB962C8B-B14F-4D97-AF65-F5344CB8AC3E}">
        <p14:creationId xmlns:p14="http://schemas.microsoft.com/office/powerpoint/2010/main" val="263518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Clinical </a:t>
            </a:r>
            <a:r>
              <a:rPr lang="en-US" dirty="0" smtClean="0">
                <a:latin typeface="+mn-lt"/>
              </a:rPr>
              <a:t>Presentation</a:t>
            </a:r>
            <a:r>
              <a:rPr lang="en-US" dirty="0">
                <a:latin typeface="+mn-lt"/>
              </a:rPr>
              <a:t/>
            </a:r>
            <a:br>
              <a:rPr lang="en-US" dirty="0">
                <a:latin typeface="+mn-lt"/>
              </a:rPr>
            </a:br>
            <a:endParaRPr lang="en-US" dirty="0">
              <a:latin typeface="+mn-lt"/>
            </a:endParaRPr>
          </a:p>
        </p:txBody>
      </p:sp>
      <p:sp>
        <p:nvSpPr>
          <p:cNvPr id="6" name="Content Placeholder 5"/>
          <p:cNvSpPr>
            <a:spLocks noGrp="1"/>
          </p:cNvSpPr>
          <p:nvPr>
            <p:ph idx="1"/>
          </p:nvPr>
        </p:nvSpPr>
        <p:spPr/>
        <p:txBody>
          <a:bodyPr/>
          <a:lstStyle/>
          <a:p>
            <a:r>
              <a:rPr lang="en-US" b="1" dirty="0" smtClean="0">
                <a:latin typeface="+mj-lt"/>
              </a:rPr>
              <a:t>Small </a:t>
            </a:r>
            <a:r>
              <a:rPr lang="en-US" b="1" dirty="0">
                <a:latin typeface="+mj-lt"/>
              </a:rPr>
              <a:t>Shunt:</a:t>
            </a:r>
            <a:endParaRPr lang="en-US" dirty="0">
              <a:latin typeface="+mj-lt"/>
            </a:endParaRPr>
          </a:p>
          <a:p>
            <a:r>
              <a:rPr lang="en-US" b="1" i="1" dirty="0" err="1">
                <a:latin typeface="+mj-lt"/>
              </a:rPr>
              <a:t>Hx</a:t>
            </a:r>
            <a:r>
              <a:rPr lang="en-US" b="1" i="1" dirty="0">
                <a:latin typeface="+mj-lt"/>
              </a:rPr>
              <a:t>: </a:t>
            </a:r>
            <a:r>
              <a:rPr lang="en-US" b="1" dirty="0">
                <a:latin typeface="+mj-lt"/>
              </a:rPr>
              <a:t>Asymptomatic</a:t>
            </a:r>
            <a:endParaRPr lang="en-US" dirty="0">
              <a:latin typeface="+mj-lt"/>
            </a:endParaRPr>
          </a:p>
          <a:p>
            <a:endParaRPr lang="en-US" dirty="0">
              <a:latin typeface="+mj-lt"/>
            </a:endParaRPr>
          </a:p>
          <a:p>
            <a:r>
              <a:rPr lang="en-US" b="1" i="1" dirty="0">
                <a:latin typeface="+mj-lt"/>
              </a:rPr>
              <a:t>Moderate/ Large Shunt:</a:t>
            </a:r>
            <a:endParaRPr lang="en-US" dirty="0">
              <a:latin typeface="+mj-lt"/>
            </a:endParaRPr>
          </a:p>
          <a:p>
            <a:r>
              <a:rPr lang="en-US" i="1" dirty="0" err="1">
                <a:latin typeface="+mj-lt"/>
              </a:rPr>
              <a:t>Hx</a:t>
            </a:r>
            <a:r>
              <a:rPr lang="en-US" i="1" dirty="0">
                <a:latin typeface="+mj-lt"/>
              </a:rPr>
              <a:t>: </a:t>
            </a:r>
            <a:r>
              <a:rPr lang="en-US" dirty="0">
                <a:latin typeface="+mj-lt"/>
              </a:rPr>
              <a:t>- Symptoms of CHF, recurrent chest infections</a:t>
            </a:r>
          </a:p>
          <a:p>
            <a:r>
              <a:rPr lang="en-US" i="1" dirty="0">
                <a:latin typeface="+mj-lt"/>
              </a:rPr>
              <a:t>Cath: </a:t>
            </a:r>
            <a:r>
              <a:rPr lang="en-US" dirty="0">
                <a:latin typeface="+mj-lt"/>
              </a:rPr>
              <a:t>Assess PVR in pulmonary hypertension. </a:t>
            </a:r>
            <a:r>
              <a:rPr lang="en-US" dirty="0" err="1">
                <a:latin typeface="+mj-lt"/>
              </a:rPr>
              <a:t>Transcatheter</a:t>
            </a:r>
            <a:r>
              <a:rPr lang="en-US" dirty="0">
                <a:latin typeface="+mj-lt"/>
              </a:rPr>
              <a:t> closure</a:t>
            </a:r>
          </a:p>
          <a:p>
            <a:endParaRPr lang="en-US" dirty="0">
              <a:latin typeface="+mj-lt"/>
            </a:endParaRPr>
          </a:p>
        </p:txBody>
      </p:sp>
    </p:spTree>
    <p:extLst>
      <p:ext uri="{BB962C8B-B14F-4D97-AF65-F5344CB8AC3E}">
        <p14:creationId xmlns:p14="http://schemas.microsoft.com/office/powerpoint/2010/main" val="18950752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731" y="673102"/>
            <a:ext cx="10058400" cy="1450757"/>
          </a:xfrm>
        </p:spPr>
        <p:txBody>
          <a:bodyPr/>
          <a:lstStyle/>
          <a:p>
            <a:r>
              <a:rPr lang="en-US" b="1" dirty="0" smtClean="0"/>
              <a:t>Treatment</a:t>
            </a:r>
            <a:r>
              <a:rPr lang="en-US" dirty="0"/>
              <a:t/>
            </a:r>
            <a:br>
              <a:rPr lang="en-US" dirty="0"/>
            </a:br>
            <a:endParaRPr lang="en-US" dirty="0"/>
          </a:p>
        </p:txBody>
      </p:sp>
      <p:sp>
        <p:nvSpPr>
          <p:cNvPr id="3" name="Content Placeholder 2"/>
          <p:cNvSpPr>
            <a:spLocks noGrp="1"/>
          </p:cNvSpPr>
          <p:nvPr>
            <p:ph idx="1"/>
          </p:nvPr>
        </p:nvSpPr>
        <p:spPr>
          <a:xfrm>
            <a:off x="1097280" y="1845734"/>
            <a:ext cx="10058400" cy="4300542"/>
          </a:xfrm>
        </p:spPr>
        <p:txBody>
          <a:bodyPr anchor="t">
            <a:noAutofit/>
          </a:bodyPr>
          <a:lstStyle/>
          <a:p>
            <a:pPr>
              <a:lnSpc>
                <a:spcPct val="100000"/>
              </a:lnSpc>
            </a:pPr>
            <a:r>
              <a:rPr lang="en-US" sz="1800" b="1" dirty="0" smtClean="0"/>
              <a:t>Medical</a:t>
            </a:r>
            <a:r>
              <a:rPr lang="en-US" sz="1800" b="1" dirty="0"/>
              <a:t>: </a:t>
            </a:r>
          </a:p>
          <a:p>
            <a:pPr>
              <a:lnSpc>
                <a:spcPct val="100000"/>
              </a:lnSpc>
            </a:pPr>
            <a:r>
              <a:rPr lang="en-US" sz="1800" dirty="0"/>
              <a:t>Preterm: Indomethacin or Ibuprofen / paracetamol </a:t>
            </a:r>
          </a:p>
          <a:p>
            <a:pPr>
              <a:lnSpc>
                <a:spcPct val="100000"/>
              </a:lnSpc>
            </a:pPr>
            <a:endParaRPr lang="en-US" sz="1800" dirty="0"/>
          </a:p>
          <a:p>
            <a:pPr>
              <a:lnSpc>
                <a:spcPct val="100000"/>
              </a:lnSpc>
            </a:pPr>
            <a:r>
              <a:rPr lang="en-US" sz="1800" b="1" dirty="0"/>
              <a:t>- Anti-failure medications</a:t>
            </a:r>
            <a:endParaRPr lang="en-US" sz="1800" dirty="0"/>
          </a:p>
          <a:p>
            <a:pPr>
              <a:lnSpc>
                <a:spcPct val="100000"/>
              </a:lnSpc>
            </a:pPr>
            <a:r>
              <a:rPr lang="en-US" sz="1800" b="1" dirty="0" smtClean="0"/>
              <a:t>- </a:t>
            </a:r>
            <a:r>
              <a:rPr lang="en-US" sz="1800" b="1" dirty="0" err="1" smtClean="0"/>
              <a:t>Transcatheter</a:t>
            </a:r>
            <a:r>
              <a:rPr lang="en-US" sz="1800" b="1" dirty="0" smtClean="0"/>
              <a:t> closure</a:t>
            </a:r>
            <a:endParaRPr lang="en-US" sz="1800" b="1" dirty="0"/>
          </a:p>
          <a:p>
            <a:pPr>
              <a:lnSpc>
                <a:spcPct val="100000"/>
              </a:lnSpc>
            </a:pPr>
            <a:r>
              <a:rPr lang="en-US" sz="1800" dirty="0" smtClean="0"/>
              <a:t> </a:t>
            </a:r>
            <a:r>
              <a:rPr lang="en-US" sz="1800" dirty="0"/>
              <a:t>Now is the treatment of choice </a:t>
            </a:r>
          </a:p>
          <a:p>
            <a:pPr>
              <a:lnSpc>
                <a:spcPct val="100000"/>
              </a:lnSpc>
            </a:pPr>
            <a:r>
              <a:rPr lang="en-US" sz="1800" dirty="0" smtClean="0"/>
              <a:t> </a:t>
            </a:r>
            <a:r>
              <a:rPr lang="en-US" sz="1800" dirty="0"/>
              <a:t>Can be done at any age, with </a:t>
            </a:r>
            <a:r>
              <a:rPr lang="en-US" sz="1800" dirty="0" smtClean="0"/>
              <a:t> excellent </a:t>
            </a:r>
            <a:r>
              <a:rPr lang="en-US" sz="1800" dirty="0"/>
              <a:t>success, no mortality and </a:t>
            </a:r>
            <a:r>
              <a:rPr lang="en-US" sz="1800" dirty="0" smtClean="0"/>
              <a:t>little                     </a:t>
            </a:r>
          </a:p>
          <a:p>
            <a:pPr>
              <a:lnSpc>
                <a:spcPct val="100000"/>
              </a:lnSpc>
            </a:pPr>
            <a:r>
              <a:rPr lang="en-US" sz="1800" dirty="0" smtClean="0"/>
              <a:t>morbidity </a:t>
            </a:r>
            <a:endParaRPr lang="en-US" sz="1800" dirty="0"/>
          </a:p>
          <a:p>
            <a:pPr>
              <a:lnSpc>
                <a:spcPct val="100000"/>
              </a:lnSpc>
            </a:pPr>
            <a:r>
              <a:rPr lang="en-US" sz="1800" b="1" dirty="0" smtClean="0"/>
              <a:t>- Surgical ligation</a:t>
            </a:r>
            <a:endParaRPr lang="en-US" sz="1800" b="1" dirty="0"/>
          </a:p>
        </p:txBody>
      </p:sp>
      <p:pic>
        <p:nvPicPr>
          <p:cNvPr id="4" name="Picture 3"/>
          <p:cNvPicPr>
            <a:picLocks noChangeAspect="1"/>
          </p:cNvPicPr>
          <p:nvPr/>
        </p:nvPicPr>
        <p:blipFill>
          <a:blip r:embed="rId2"/>
          <a:stretch>
            <a:fillRect/>
          </a:stretch>
        </p:blipFill>
        <p:spPr>
          <a:xfrm>
            <a:off x="8126731" y="83292"/>
            <a:ext cx="3534227" cy="5440815"/>
          </a:xfrm>
          <a:prstGeom prst="rect">
            <a:avLst/>
          </a:prstGeom>
        </p:spPr>
      </p:pic>
    </p:spTree>
    <p:extLst>
      <p:ext uri="{BB962C8B-B14F-4D97-AF65-F5344CB8AC3E}">
        <p14:creationId xmlns:p14="http://schemas.microsoft.com/office/powerpoint/2010/main" val="1462206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AVSD</a:t>
            </a:r>
            <a:br>
              <a:rPr lang="en-US" dirty="0"/>
            </a:br>
            <a:endParaRPr lang="en-US" dirty="0"/>
          </a:p>
        </p:txBody>
      </p:sp>
      <p:sp>
        <p:nvSpPr>
          <p:cNvPr id="3" name="Content Placeholder 2"/>
          <p:cNvSpPr>
            <a:spLocks noGrp="1"/>
          </p:cNvSpPr>
          <p:nvPr>
            <p:ph sz="half" idx="1"/>
          </p:nvPr>
        </p:nvSpPr>
        <p:spPr>
          <a:xfrm>
            <a:off x="1097279" y="1845734"/>
            <a:ext cx="6632699" cy="4023359"/>
          </a:xfrm>
        </p:spPr>
        <p:txBody>
          <a:bodyPr>
            <a:noAutofit/>
          </a:bodyPr>
          <a:lstStyle/>
          <a:p>
            <a:r>
              <a:rPr lang="en-US" sz="1800" dirty="0" smtClean="0"/>
              <a:t>An </a:t>
            </a:r>
            <a:r>
              <a:rPr lang="en-US" sz="1800" dirty="0"/>
              <a:t>AV septal defect, formerly known as an </a:t>
            </a:r>
            <a:r>
              <a:rPr lang="en-US" sz="1800" i="1" dirty="0"/>
              <a:t>AV canal defect </a:t>
            </a:r>
            <a:r>
              <a:rPr lang="en-US" sz="1800" dirty="0"/>
              <a:t>or </a:t>
            </a:r>
            <a:r>
              <a:rPr lang="en-US" sz="1800" i="1" dirty="0" smtClean="0"/>
              <a:t>endocardial cushion </a:t>
            </a:r>
            <a:r>
              <a:rPr lang="en-US" sz="1800" i="1" dirty="0"/>
              <a:t>defect, </a:t>
            </a:r>
            <a:r>
              <a:rPr lang="en-US" sz="1800" dirty="0"/>
              <a:t>consists of a defect of the AV septum and contiguous atrial </a:t>
            </a:r>
            <a:r>
              <a:rPr lang="en-US" sz="1800" dirty="0" smtClean="0"/>
              <a:t>and ventricular </a:t>
            </a:r>
            <a:r>
              <a:rPr lang="en-US" sz="1800" dirty="0"/>
              <a:t>septal defects with a common AV valve.</a:t>
            </a:r>
            <a:endParaRPr lang="en-US" sz="1800" dirty="0" smtClean="0"/>
          </a:p>
          <a:p>
            <a:r>
              <a:rPr lang="en-US" sz="1800" dirty="0" err="1" smtClean="0"/>
              <a:t>Acyanotic</a:t>
            </a:r>
            <a:r>
              <a:rPr lang="en-US" sz="1800" dirty="0" smtClean="0"/>
              <a:t> </a:t>
            </a:r>
            <a:r>
              <a:rPr lang="en-US" sz="1800" dirty="0"/>
              <a:t>Lesion with increased </a:t>
            </a:r>
            <a:r>
              <a:rPr lang="en-US" sz="1800" dirty="0" smtClean="0"/>
              <a:t>pulmonary  </a:t>
            </a:r>
            <a:r>
              <a:rPr lang="en-US" sz="1800" dirty="0"/>
              <a:t>blood flow</a:t>
            </a:r>
          </a:p>
          <a:p>
            <a:r>
              <a:rPr lang="en-US" sz="1800" b="1" dirty="0" smtClean="0"/>
              <a:t>Exam:</a:t>
            </a:r>
          </a:p>
          <a:p>
            <a:r>
              <a:rPr lang="en-US" sz="1800" dirty="0" smtClean="0"/>
              <a:t> Hyperactive </a:t>
            </a:r>
            <a:r>
              <a:rPr lang="en-US" sz="1800" dirty="0"/>
              <a:t>precordium with systolic thrill at LLSB and loud </a:t>
            </a:r>
            <a:r>
              <a:rPr lang="en-US" sz="1800" dirty="0" smtClean="0"/>
              <a:t>S2</a:t>
            </a:r>
          </a:p>
          <a:p>
            <a:r>
              <a:rPr lang="en-US" sz="1800" dirty="0" smtClean="0"/>
              <a:t>Possible </a:t>
            </a:r>
            <a:r>
              <a:rPr lang="en-US" sz="1800" dirty="0" err="1"/>
              <a:t>holosystolic</a:t>
            </a:r>
            <a:r>
              <a:rPr lang="en-US" sz="1800" dirty="0"/>
              <a:t> </a:t>
            </a:r>
            <a:r>
              <a:rPr lang="en-US" sz="1800" dirty="0" err="1"/>
              <a:t>regurgitant</a:t>
            </a:r>
            <a:r>
              <a:rPr lang="en-US" sz="1800" dirty="0"/>
              <a:t> murmur (</a:t>
            </a:r>
            <a:r>
              <a:rPr lang="en-US" sz="1800" dirty="0" smtClean="0"/>
              <a:t>MR)</a:t>
            </a:r>
          </a:p>
          <a:p>
            <a:r>
              <a:rPr lang="en-US" sz="1800" dirty="0" smtClean="0"/>
              <a:t>Possible </a:t>
            </a:r>
            <a:r>
              <a:rPr lang="en-US" sz="1800" dirty="0" err="1"/>
              <a:t>middiastolic</a:t>
            </a:r>
            <a:r>
              <a:rPr lang="en-US" sz="1800" dirty="0"/>
              <a:t> rumble</a:t>
            </a:r>
          </a:p>
          <a:p>
            <a:endParaRPr lang="en-US" sz="1800" dirty="0"/>
          </a:p>
        </p:txBody>
      </p:sp>
      <p:pic>
        <p:nvPicPr>
          <p:cNvPr id="4" name="Picture 3"/>
          <p:cNvPicPr>
            <a:picLocks noChangeAspect="1"/>
          </p:cNvPicPr>
          <p:nvPr/>
        </p:nvPicPr>
        <p:blipFill>
          <a:blip r:embed="rId2"/>
          <a:stretch>
            <a:fillRect/>
          </a:stretch>
        </p:blipFill>
        <p:spPr>
          <a:xfrm>
            <a:off x="8294820" y="952107"/>
            <a:ext cx="3762062" cy="4779390"/>
          </a:xfrm>
          <a:prstGeom prst="rect">
            <a:avLst/>
          </a:prstGeom>
        </p:spPr>
      </p:pic>
    </p:spTree>
    <p:extLst>
      <p:ext uri="{BB962C8B-B14F-4D97-AF65-F5344CB8AC3E}">
        <p14:creationId xmlns:p14="http://schemas.microsoft.com/office/powerpoint/2010/main" val="41005155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AVSD</a:t>
            </a:r>
            <a:br>
              <a:rPr lang="en-US" dirty="0"/>
            </a:br>
            <a:endParaRPr lang="en-US" dirty="0"/>
          </a:p>
        </p:txBody>
      </p:sp>
      <p:sp>
        <p:nvSpPr>
          <p:cNvPr id="3" name="Content Placeholder 2"/>
          <p:cNvSpPr>
            <a:spLocks noGrp="1"/>
          </p:cNvSpPr>
          <p:nvPr>
            <p:ph sz="half" idx="1"/>
          </p:nvPr>
        </p:nvSpPr>
        <p:spPr/>
        <p:txBody>
          <a:bodyPr/>
          <a:lstStyle/>
          <a:p>
            <a:r>
              <a:rPr lang="en-US" b="1" dirty="0"/>
              <a:t>ECG</a:t>
            </a:r>
            <a:r>
              <a:rPr lang="en-US" dirty="0"/>
              <a:t>:</a:t>
            </a:r>
          </a:p>
          <a:p>
            <a:r>
              <a:rPr lang="en-US" dirty="0"/>
              <a:t>Superior QRS axis</a:t>
            </a:r>
          </a:p>
          <a:p>
            <a:r>
              <a:rPr lang="en-US" dirty="0"/>
              <a:t>possible RVH and LVH</a:t>
            </a:r>
          </a:p>
          <a:p>
            <a:endParaRPr lang="en-US" dirty="0"/>
          </a:p>
          <a:p>
            <a:r>
              <a:rPr lang="en-US" b="1" dirty="0"/>
              <a:t>CXR</a:t>
            </a:r>
            <a:r>
              <a:rPr lang="en-US" dirty="0"/>
              <a:t>:</a:t>
            </a:r>
          </a:p>
          <a:p>
            <a:r>
              <a:rPr lang="en-US" dirty="0"/>
              <a:t>Cardiomegaly with increased pulmonary vascular markings</a:t>
            </a:r>
          </a:p>
          <a:p>
            <a:endParaRPr lang="en-US" dirty="0"/>
          </a:p>
          <a:p>
            <a:r>
              <a:rPr lang="en-US" dirty="0"/>
              <a:t>30-60% occur in Down Syndrome</a:t>
            </a:r>
          </a:p>
          <a:p>
            <a:endParaRPr lang="en-US" dirty="0"/>
          </a:p>
        </p:txBody>
      </p:sp>
      <p:pic>
        <p:nvPicPr>
          <p:cNvPr id="7" name="Content Placeholder 6"/>
          <p:cNvPicPr>
            <a:picLocks noGrp="1" noChangeAspect="1"/>
          </p:cNvPicPr>
          <p:nvPr>
            <p:ph sz="half" idx="2"/>
          </p:nvPr>
        </p:nvPicPr>
        <p:blipFill>
          <a:blip r:embed="rId2"/>
          <a:stretch>
            <a:fillRect/>
          </a:stretch>
        </p:blipFill>
        <p:spPr>
          <a:xfrm>
            <a:off x="6632080" y="527772"/>
            <a:ext cx="3819525" cy="3373343"/>
          </a:xfrm>
          <a:prstGeom prst="rect">
            <a:avLst/>
          </a:prstGeom>
        </p:spPr>
      </p:pic>
      <p:sp>
        <p:nvSpPr>
          <p:cNvPr id="8" name="Up Arrow 7"/>
          <p:cNvSpPr/>
          <p:nvPr/>
        </p:nvSpPr>
        <p:spPr>
          <a:xfrm>
            <a:off x="8446415" y="3629319"/>
            <a:ext cx="3318235" cy="25546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15600" y="4583485"/>
            <a:ext cx="1857080" cy="646331"/>
          </a:xfrm>
          <a:prstGeom prst="rect">
            <a:avLst/>
          </a:prstGeom>
          <a:noFill/>
        </p:spPr>
        <p:txBody>
          <a:bodyPr wrap="square" rtlCol="0">
            <a:spAutoFit/>
          </a:bodyPr>
          <a:lstStyle/>
          <a:p>
            <a:r>
              <a:rPr lang="en-US" dirty="0" smtClean="0"/>
              <a:t>Superior axis </a:t>
            </a:r>
          </a:p>
          <a:p>
            <a:r>
              <a:rPr lang="en-US" dirty="0" smtClean="0"/>
              <a:t>-40 to -150</a:t>
            </a:r>
            <a:endParaRPr lang="en-US" dirty="0"/>
          </a:p>
        </p:txBody>
      </p:sp>
    </p:spTree>
    <p:extLst>
      <p:ext uri="{BB962C8B-B14F-4D97-AF65-F5344CB8AC3E}">
        <p14:creationId xmlns:p14="http://schemas.microsoft.com/office/powerpoint/2010/main" val="4143670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Fetal circulation</a:t>
            </a:r>
            <a:endParaRPr lang="en-US" dirty="0"/>
          </a:p>
        </p:txBody>
      </p:sp>
      <p:sp>
        <p:nvSpPr>
          <p:cNvPr id="2" name="Content Placeholder 1"/>
          <p:cNvSpPr>
            <a:spLocks noGrp="1"/>
          </p:cNvSpPr>
          <p:nvPr>
            <p:ph sz="half" idx="1"/>
          </p:nvPr>
        </p:nvSpPr>
        <p:spPr/>
        <p:txBody>
          <a:bodyPr>
            <a:normAutofit/>
          </a:bodyPr>
          <a:lstStyle/>
          <a:p>
            <a:r>
              <a:rPr lang="en-US" dirty="0" smtClean="0">
                <a:latin typeface="+mj-lt"/>
              </a:rPr>
              <a:t>The ductus arteriosus is a remnant of the distal sixth aortic arch</a:t>
            </a:r>
          </a:p>
          <a:p>
            <a:r>
              <a:rPr lang="en-US" dirty="0" smtClean="0">
                <a:latin typeface="+mj-lt"/>
              </a:rPr>
              <a:t>Connects the pulmonary artery at the junction of the main pulmonary artery and the origin of the left pulmonary artery to the proximal descending aorta just after the origin of the left subclavian artery.</a:t>
            </a:r>
            <a:endParaRPr lang="en-US" dirty="0">
              <a:latin typeface="+mj-lt"/>
            </a:endParaRPr>
          </a:p>
        </p:txBody>
      </p:sp>
      <p:sp>
        <p:nvSpPr>
          <p:cNvPr id="3" name="Content Placeholder 2"/>
          <p:cNvSpPr>
            <a:spLocks noGrp="1"/>
          </p:cNvSpPr>
          <p:nvPr>
            <p:ph sz="half" idx="2"/>
          </p:nvPr>
        </p:nvSpPr>
        <p:spPr/>
        <p:txBody>
          <a:bodyPr>
            <a:normAutofit/>
          </a:bodyPr>
          <a:lstStyle/>
          <a:p>
            <a:endParaRPr lang="en-US"/>
          </a:p>
        </p:txBody>
      </p:sp>
      <p:pic>
        <p:nvPicPr>
          <p:cNvPr id="5" name="Picture 4"/>
          <p:cNvPicPr>
            <a:picLocks noChangeAspect="1"/>
          </p:cNvPicPr>
          <p:nvPr/>
        </p:nvPicPr>
        <p:blipFill>
          <a:blip r:embed="rId2"/>
          <a:stretch>
            <a:fillRect/>
          </a:stretch>
        </p:blipFill>
        <p:spPr>
          <a:xfrm>
            <a:off x="6415726" y="0"/>
            <a:ext cx="5102552" cy="6152169"/>
          </a:xfrm>
          <a:prstGeom prst="rect">
            <a:avLst/>
          </a:prstGeom>
        </p:spPr>
      </p:pic>
    </p:spTree>
    <p:extLst>
      <p:ext uri="{BB962C8B-B14F-4D97-AF65-F5344CB8AC3E}">
        <p14:creationId xmlns:p14="http://schemas.microsoft.com/office/powerpoint/2010/main" val="37720158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Obstructive lesions</a:t>
            </a:r>
            <a:endParaRPr lang="en-US" dirty="0"/>
          </a:p>
        </p:txBody>
      </p:sp>
      <p:sp>
        <p:nvSpPr>
          <p:cNvPr id="3" name="Content Placeholder 2"/>
          <p:cNvSpPr>
            <a:spLocks noGrp="1"/>
          </p:cNvSpPr>
          <p:nvPr>
            <p:ph idx="1"/>
          </p:nvPr>
        </p:nvSpPr>
        <p:spPr/>
        <p:txBody>
          <a:bodyPr/>
          <a:lstStyle/>
          <a:p>
            <a:endParaRPr lang="en-US" dirty="0">
              <a:latin typeface="+mj-lt"/>
            </a:endParaRPr>
          </a:p>
          <a:p>
            <a:r>
              <a:rPr lang="en-US" b="1" dirty="0" err="1" smtClean="0">
                <a:latin typeface="+mj-lt"/>
              </a:rPr>
              <a:t>Coarctation</a:t>
            </a:r>
            <a:r>
              <a:rPr lang="en-US" b="1" dirty="0" smtClean="0">
                <a:latin typeface="+mj-lt"/>
              </a:rPr>
              <a:t> </a:t>
            </a:r>
            <a:r>
              <a:rPr lang="en-US" b="1" dirty="0">
                <a:latin typeface="+mj-lt"/>
              </a:rPr>
              <a:t>of the </a:t>
            </a:r>
            <a:r>
              <a:rPr lang="en-US" b="1" dirty="0" smtClean="0">
                <a:latin typeface="+mj-lt"/>
              </a:rPr>
              <a:t>aorta</a:t>
            </a:r>
          </a:p>
          <a:p>
            <a:r>
              <a:rPr lang="en-US" b="1" dirty="0" smtClean="0">
                <a:latin typeface="+mj-lt"/>
              </a:rPr>
              <a:t> Aortic stenosis</a:t>
            </a:r>
          </a:p>
          <a:p>
            <a:r>
              <a:rPr lang="en-US" b="1" dirty="0" smtClean="0">
                <a:latin typeface="+mj-lt"/>
              </a:rPr>
              <a:t> </a:t>
            </a:r>
            <a:r>
              <a:rPr lang="en-US" b="1" dirty="0" err="1">
                <a:latin typeface="+mj-lt"/>
              </a:rPr>
              <a:t>Hypoplastic</a:t>
            </a:r>
            <a:r>
              <a:rPr lang="en-US" b="1" dirty="0">
                <a:latin typeface="+mj-lt"/>
              </a:rPr>
              <a:t> left heart syndrome</a:t>
            </a:r>
            <a:endParaRPr lang="en-US" dirty="0">
              <a:latin typeface="+mj-lt"/>
            </a:endParaRPr>
          </a:p>
        </p:txBody>
      </p:sp>
    </p:spTree>
    <p:extLst>
      <p:ext uri="{BB962C8B-B14F-4D97-AF65-F5344CB8AC3E}">
        <p14:creationId xmlns:p14="http://schemas.microsoft.com/office/powerpoint/2010/main" val="3131482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Coarctation</a:t>
            </a:r>
            <a:r>
              <a:rPr lang="en-US" b="1" dirty="0"/>
              <a:t> of the Aorta (CoA)</a:t>
            </a:r>
            <a:r>
              <a:rPr lang="en-US" dirty="0"/>
              <a:t/>
            </a:r>
            <a:br>
              <a:rPr lang="en-US" dirty="0"/>
            </a:br>
            <a:endParaRPr lang="en-US" dirty="0"/>
          </a:p>
        </p:txBody>
      </p:sp>
      <p:sp>
        <p:nvSpPr>
          <p:cNvPr id="3" name="Content Placeholder 2"/>
          <p:cNvSpPr>
            <a:spLocks noGrp="1"/>
          </p:cNvSpPr>
          <p:nvPr>
            <p:ph idx="1"/>
          </p:nvPr>
        </p:nvSpPr>
        <p:spPr/>
        <p:txBody>
          <a:bodyPr>
            <a:noAutofit/>
          </a:bodyPr>
          <a:lstStyle/>
          <a:p>
            <a:endParaRPr lang="en-US" sz="1800" b="1" dirty="0" smtClean="0"/>
          </a:p>
          <a:p>
            <a:r>
              <a:rPr lang="en-US" sz="1800" dirty="0" err="1"/>
              <a:t>Coarctation</a:t>
            </a:r>
            <a:r>
              <a:rPr lang="en-US" sz="1800" dirty="0"/>
              <a:t> of the aorta is a discrete narrowing of the </a:t>
            </a:r>
            <a:r>
              <a:rPr lang="en-US" sz="1800" dirty="0" smtClean="0"/>
              <a:t>aorta usually </a:t>
            </a:r>
            <a:r>
              <a:rPr lang="en-US" sz="1800" dirty="0"/>
              <a:t>located at the insertion of the </a:t>
            </a:r>
            <a:r>
              <a:rPr lang="en-US" sz="1800" dirty="0" smtClean="0"/>
              <a:t>ductus arteriosus</a:t>
            </a:r>
            <a:r>
              <a:rPr lang="en-US" sz="1800" dirty="0"/>
              <a:t>, just distal to the left subclavian </a:t>
            </a:r>
            <a:r>
              <a:rPr lang="en-US" sz="1800" dirty="0" smtClean="0"/>
              <a:t>artery.</a:t>
            </a:r>
          </a:p>
          <a:p>
            <a:endParaRPr lang="en-US" sz="1800" dirty="0"/>
          </a:p>
          <a:p>
            <a:pPr marL="0" indent="0">
              <a:buNone/>
            </a:pPr>
            <a:r>
              <a:rPr lang="en-US" sz="1800" dirty="0" smtClean="0"/>
              <a:t>6th </a:t>
            </a:r>
            <a:r>
              <a:rPr lang="en-US" sz="1800" dirty="0"/>
              <a:t>most common CHD, incidence 1/ 2500 live births</a:t>
            </a:r>
          </a:p>
          <a:p>
            <a:r>
              <a:rPr lang="en-US" sz="1800" dirty="0"/>
              <a:t>Slight male predominance </a:t>
            </a:r>
          </a:p>
          <a:p>
            <a:pPr marL="0" indent="0">
              <a:buNone/>
            </a:pPr>
            <a:endParaRPr lang="en-US" sz="1800" dirty="0"/>
          </a:p>
          <a:p>
            <a:r>
              <a:rPr lang="en-US" sz="1800" b="1" dirty="0"/>
              <a:t>Two types</a:t>
            </a:r>
            <a:r>
              <a:rPr lang="en-US" sz="1800" b="1" dirty="0" smtClean="0"/>
              <a:t>:</a:t>
            </a:r>
          </a:p>
          <a:p>
            <a:r>
              <a:rPr lang="en-US" sz="1800" dirty="0" smtClean="0"/>
              <a:t>Infantile</a:t>
            </a:r>
            <a:endParaRPr lang="en-US" sz="1800" dirty="0"/>
          </a:p>
          <a:p>
            <a:r>
              <a:rPr lang="en-US" sz="1800" dirty="0" smtClean="0"/>
              <a:t>Adult</a:t>
            </a:r>
            <a:endParaRPr lang="en-US" sz="1800" dirty="0"/>
          </a:p>
          <a:p>
            <a:endParaRPr lang="en-US" sz="1800" dirty="0"/>
          </a:p>
          <a:p>
            <a:endParaRPr lang="en-US" sz="1800" dirty="0"/>
          </a:p>
        </p:txBody>
      </p:sp>
    </p:spTree>
    <p:extLst>
      <p:ext uri="{BB962C8B-B14F-4D97-AF65-F5344CB8AC3E}">
        <p14:creationId xmlns:p14="http://schemas.microsoft.com/office/powerpoint/2010/main" val="2908028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531936" y="691115"/>
            <a:ext cx="5068186" cy="5734493"/>
          </a:xfrm>
          <a:prstGeom prst="rect">
            <a:avLst/>
          </a:prstGeom>
        </p:spPr>
      </p:pic>
      <p:sp>
        <p:nvSpPr>
          <p:cNvPr id="5" name="Title 4"/>
          <p:cNvSpPr>
            <a:spLocks noGrp="1"/>
          </p:cNvSpPr>
          <p:nvPr>
            <p:ph type="title"/>
          </p:nvPr>
        </p:nvSpPr>
        <p:spPr/>
        <p:txBody>
          <a:bodyPr/>
          <a:lstStyle/>
          <a:p>
            <a:endParaRPr lang="en-US"/>
          </a:p>
        </p:txBody>
      </p:sp>
      <p:pic>
        <p:nvPicPr>
          <p:cNvPr id="8" name="WhatsApp Video 2022-10-23 at 08.49.56">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552893" y="365125"/>
            <a:ext cx="5372985" cy="5811838"/>
          </a:xfrm>
        </p:spPr>
      </p:pic>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3039592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hatsApp Video 2022-10-23 at 08.49.5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5517" y="287079"/>
            <a:ext cx="8612372" cy="5889884"/>
          </a:xfrm>
        </p:spPr>
      </p:pic>
    </p:spTree>
    <p:extLst>
      <p:ext uri="{BB962C8B-B14F-4D97-AF65-F5344CB8AC3E}">
        <p14:creationId xmlns:p14="http://schemas.microsoft.com/office/powerpoint/2010/main" val="3369902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54850" y="2931544"/>
            <a:ext cx="2197500" cy="2139500"/>
          </a:xfrm>
          <a:prstGeom prst="rect">
            <a:avLst/>
          </a:prstGeom>
        </p:spPr>
      </p:pic>
      <p:pic>
        <p:nvPicPr>
          <p:cNvPr id="5" name="Picture 4"/>
          <p:cNvPicPr>
            <a:picLocks noChangeAspect="1"/>
          </p:cNvPicPr>
          <p:nvPr/>
        </p:nvPicPr>
        <p:blipFill>
          <a:blip r:embed="rId3"/>
          <a:stretch>
            <a:fillRect/>
          </a:stretch>
        </p:blipFill>
        <p:spPr>
          <a:xfrm>
            <a:off x="838200" y="2040475"/>
            <a:ext cx="7412665" cy="3537258"/>
          </a:xfrm>
          <a:prstGeom prst="rect">
            <a:avLst/>
          </a:prstGeom>
        </p:spPr>
      </p:pic>
    </p:spTree>
    <p:extLst>
      <p:ext uri="{BB962C8B-B14F-4D97-AF65-F5344CB8AC3E}">
        <p14:creationId xmlns:p14="http://schemas.microsoft.com/office/powerpoint/2010/main" val="28676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25864"/>
            <a:ext cx="10058400" cy="1011496"/>
          </a:xfrm>
        </p:spPr>
        <p:txBody>
          <a:bodyPr>
            <a:noAutofit/>
          </a:bodyPr>
          <a:lstStyle/>
          <a:p>
            <a:r>
              <a:rPr lang="en-US" sz="3200" b="1" dirty="0"/>
              <a:t>Clinical Presentation</a:t>
            </a:r>
            <a:r>
              <a:rPr lang="en-US" sz="3200" dirty="0"/>
              <a:t/>
            </a:r>
            <a:br>
              <a:rPr lang="en-US" sz="3200" dirty="0"/>
            </a:br>
            <a:r>
              <a:rPr lang="en-US" sz="3200" dirty="0"/>
              <a:t>Duct-dependent systemic circulation.</a:t>
            </a:r>
            <a:br>
              <a:rPr lang="en-US" sz="3200" dirty="0"/>
            </a:br>
            <a:endParaRPr lang="en-US" sz="3200" dirty="0"/>
          </a:p>
        </p:txBody>
      </p:sp>
      <p:sp>
        <p:nvSpPr>
          <p:cNvPr id="3" name="Content Placeholder 2"/>
          <p:cNvSpPr>
            <a:spLocks noGrp="1"/>
          </p:cNvSpPr>
          <p:nvPr>
            <p:ph idx="1"/>
          </p:nvPr>
        </p:nvSpPr>
        <p:spPr/>
        <p:txBody>
          <a:bodyPr>
            <a:normAutofit/>
          </a:bodyPr>
          <a:lstStyle/>
          <a:p>
            <a:r>
              <a:rPr lang="en-US" b="1" dirty="0" smtClean="0"/>
              <a:t>Neonate</a:t>
            </a:r>
            <a:endParaRPr lang="en-US" dirty="0"/>
          </a:p>
          <a:p>
            <a:r>
              <a:rPr lang="en-US" dirty="0"/>
              <a:t>Exam: Profound shock in the neonatal period, with poor pulses everywhere. However, if caught early, poor femoral pulses and a murmur may be noted</a:t>
            </a:r>
          </a:p>
          <a:p>
            <a:r>
              <a:rPr lang="en-US" dirty="0"/>
              <a:t>CXR: cardiomegaly from heart failure, no rib notching</a:t>
            </a:r>
          </a:p>
          <a:p>
            <a:endParaRPr lang="en-US" dirty="0"/>
          </a:p>
        </p:txBody>
      </p:sp>
    </p:spTree>
    <p:extLst>
      <p:ext uri="{BB962C8B-B14F-4D97-AF65-F5344CB8AC3E}">
        <p14:creationId xmlns:p14="http://schemas.microsoft.com/office/powerpoint/2010/main" val="2214372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half" idx="2"/>
          </p:nvPr>
        </p:nvSpPr>
        <p:spPr/>
        <p:txBody>
          <a:bodyPr/>
          <a:lstStyle/>
          <a:p>
            <a:r>
              <a:rPr lang="en-US" b="1" dirty="0"/>
              <a:t>Older infant and child</a:t>
            </a:r>
            <a:endParaRPr lang="en-US" dirty="0"/>
          </a:p>
          <a:p>
            <a:r>
              <a:rPr lang="en-US" dirty="0"/>
              <a:t>Exam: Blood pressure gradient between arm(s) and legs , SEM on the back and over the precordium, diminished pulses in the legs, systolic pressure gradient between the </a:t>
            </a:r>
            <a:r>
              <a:rPr lang="en-US" dirty="0" err="1"/>
              <a:t>the</a:t>
            </a:r>
            <a:r>
              <a:rPr lang="en-US" dirty="0"/>
              <a:t> arm(s) and legs (but always feel the carotids)</a:t>
            </a:r>
          </a:p>
          <a:p>
            <a:r>
              <a:rPr lang="en-US" dirty="0"/>
              <a:t>CXR: Figure of “3” sign, rib notching in older children from collaterals</a:t>
            </a:r>
          </a:p>
          <a:p>
            <a:endParaRPr lang="en-US" dirty="0"/>
          </a:p>
        </p:txBody>
      </p:sp>
      <p:pic>
        <p:nvPicPr>
          <p:cNvPr id="8" name="Content Placeholder 7"/>
          <p:cNvPicPr>
            <a:picLocks noGrp="1" noChangeAspect="1"/>
          </p:cNvPicPr>
          <p:nvPr>
            <p:ph sz="half" idx="1"/>
          </p:nvPr>
        </p:nvPicPr>
        <p:blipFill>
          <a:blip r:embed="rId2"/>
          <a:stretch>
            <a:fillRect/>
          </a:stretch>
        </p:blipFill>
        <p:spPr>
          <a:xfrm>
            <a:off x="471340" y="286604"/>
            <a:ext cx="5195241" cy="6095342"/>
          </a:xfrm>
          <a:prstGeom prst="rect">
            <a:avLst/>
          </a:prstGeom>
        </p:spPr>
      </p:pic>
    </p:spTree>
    <p:extLst>
      <p:ext uri="{BB962C8B-B14F-4D97-AF65-F5344CB8AC3E}">
        <p14:creationId xmlns:p14="http://schemas.microsoft.com/office/powerpoint/2010/main" val="36610293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Echocardiography </a:t>
            </a:r>
            <a:endParaRPr lang="en-US" dirty="0"/>
          </a:p>
        </p:txBody>
      </p:sp>
      <p:pic>
        <p:nvPicPr>
          <p:cNvPr id="4" name="Content Placeholder 3"/>
          <p:cNvPicPr>
            <a:picLocks noGrp="1" noChangeAspect="1"/>
          </p:cNvPicPr>
          <p:nvPr>
            <p:ph idx="1"/>
          </p:nvPr>
        </p:nvPicPr>
        <p:blipFill>
          <a:blip r:embed="rId2"/>
          <a:stretch>
            <a:fillRect/>
          </a:stretch>
        </p:blipFill>
        <p:spPr>
          <a:xfrm>
            <a:off x="1095153" y="1690688"/>
            <a:ext cx="10026503" cy="4412400"/>
          </a:xfrm>
          <a:prstGeom prst="rect">
            <a:avLst/>
          </a:prstGeom>
        </p:spPr>
      </p:pic>
    </p:spTree>
    <p:extLst>
      <p:ext uri="{BB962C8B-B14F-4D97-AF65-F5344CB8AC3E}">
        <p14:creationId xmlns:p14="http://schemas.microsoft.com/office/powerpoint/2010/main" val="24395168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Newborn</a:t>
            </a:r>
            <a:r>
              <a:rPr lang="en-US" dirty="0"/>
              <a:t>: PGE1, resuscitate and surgery</a:t>
            </a:r>
          </a:p>
          <a:p>
            <a:r>
              <a:rPr lang="en-US" b="1" dirty="0" smtClean="0"/>
              <a:t>Definitive </a:t>
            </a:r>
            <a:r>
              <a:rPr lang="en-US" b="1" dirty="0"/>
              <a:t>treatment: </a:t>
            </a:r>
            <a:endParaRPr lang="en-US" dirty="0"/>
          </a:p>
          <a:p>
            <a:r>
              <a:rPr lang="en-US" dirty="0"/>
              <a:t>-Surgery: 10-30% recurrence rate, </a:t>
            </a:r>
          </a:p>
          <a:p>
            <a:r>
              <a:rPr lang="en-US" dirty="0"/>
              <a:t>- Balloon angioplasty: 20-30% recurrence rate </a:t>
            </a:r>
          </a:p>
          <a:p>
            <a:r>
              <a:rPr lang="en-US" dirty="0"/>
              <a:t>-Stent placement: Can be the treatment of choice in older children and adults</a:t>
            </a:r>
          </a:p>
        </p:txBody>
      </p:sp>
    </p:spTree>
    <p:extLst>
      <p:ext uri="{BB962C8B-B14F-4D97-AF65-F5344CB8AC3E}">
        <p14:creationId xmlns:p14="http://schemas.microsoft.com/office/powerpoint/2010/main" val="1440335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 name="WhatsApp Video 2022-10-23 at 13.34.56">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197099" y="365125"/>
            <a:ext cx="6510965" cy="5811838"/>
          </a:xfrm>
        </p:spPr>
      </p:pic>
    </p:spTree>
    <p:extLst>
      <p:ext uri="{BB962C8B-B14F-4D97-AF65-F5344CB8AC3E}">
        <p14:creationId xmlns:p14="http://schemas.microsoft.com/office/powerpoint/2010/main" val="945882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b="1" dirty="0"/>
              <a:t>Fetal </a:t>
            </a:r>
            <a:r>
              <a:rPr lang="en-CA" b="1" dirty="0" smtClean="0"/>
              <a:t>circulation</a:t>
            </a:r>
            <a:r>
              <a:rPr lang="en-CA" b="1" dirty="0"/>
              <a:t/>
            </a:r>
            <a:br>
              <a:rPr lang="en-CA" b="1" dirty="0"/>
            </a:br>
            <a:endParaRPr lang="en-US" dirty="0"/>
          </a:p>
        </p:txBody>
      </p:sp>
      <p:sp>
        <p:nvSpPr>
          <p:cNvPr id="3" name="Content Placeholder 2"/>
          <p:cNvSpPr>
            <a:spLocks noGrp="1"/>
          </p:cNvSpPr>
          <p:nvPr>
            <p:ph idx="1"/>
          </p:nvPr>
        </p:nvSpPr>
        <p:spPr/>
        <p:txBody>
          <a:bodyPr>
            <a:normAutofit fontScale="92500" lnSpcReduction="10000"/>
          </a:bodyPr>
          <a:lstStyle/>
          <a:p>
            <a:pPr marL="647700" indent="-647700">
              <a:defRPr/>
            </a:pPr>
            <a:r>
              <a:rPr lang="en-CA" sz="2400" dirty="0" smtClean="0">
                <a:latin typeface="+mj-lt"/>
              </a:rPr>
              <a:t>Blood </a:t>
            </a:r>
            <a:r>
              <a:rPr lang="en-CA" sz="2400" dirty="0">
                <a:latin typeface="+mj-lt"/>
              </a:rPr>
              <a:t>flows from the placenta</a:t>
            </a:r>
          </a:p>
          <a:p>
            <a:pPr marL="647700" indent="-647700">
              <a:buNone/>
              <a:defRPr/>
            </a:pPr>
            <a:r>
              <a:rPr lang="en-CA" sz="2400" dirty="0">
                <a:latin typeface="+mj-lt"/>
                <a:sym typeface="Wingdings" pitchFamily="2" charset="2"/>
              </a:rPr>
              <a:t>	 </a:t>
            </a:r>
            <a:r>
              <a:rPr lang="en-CA" sz="2400" dirty="0">
                <a:latin typeface="+mj-lt"/>
              </a:rPr>
              <a:t>IVC</a:t>
            </a:r>
          </a:p>
          <a:p>
            <a:pPr marL="647700" indent="-647700">
              <a:buNone/>
              <a:defRPr/>
            </a:pPr>
            <a:r>
              <a:rPr lang="en-CA" sz="2400" dirty="0">
                <a:latin typeface="+mj-lt"/>
              </a:rPr>
              <a:t>	</a:t>
            </a:r>
            <a:r>
              <a:rPr lang="en-CA" sz="2400" dirty="0">
                <a:latin typeface="+mj-lt"/>
                <a:sym typeface="Wingdings" pitchFamily="2" charset="2"/>
              </a:rPr>
              <a:t></a:t>
            </a:r>
            <a:r>
              <a:rPr lang="en-CA" sz="2400" dirty="0">
                <a:latin typeface="+mj-lt"/>
              </a:rPr>
              <a:t> RA</a:t>
            </a:r>
          </a:p>
          <a:p>
            <a:pPr marL="647700" indent="-647700">
              <a:buNone/>
              <a:defRPr/>
            </a:pPr>
            <a:r>
              <a:rPr lang="en-CA" sz="2400" dirty="0">
                <a:latin typeface="+mj-lt"/>
                <a:sym typeface="Wingdings" pitchFamily="2" charset="2"/>
              </a:rPr>
              <a:t>	 through the FO</a:t>
            </a:r>
          </a:p>
          <a:p>
            <a:pPr marL="647700" indent="-647700">
              <a:buNone/>
              <a:defRPr/>
            </a:pPr>
            <a:r>
              <a:rPr lang="en-CA" sz="2400" dirty="0">
                <a:latin typeface="+mj-lt"/>
                <a:sym typeface="Wingdings" pitchFamily="2" charset="2"/>
              </a:rPr>
              <a:t>	 LA</a:t>
            </a:r>
          </a:p>
          <a:p>
            <a:pPr marL="647700" indent="-647700">
              <a:buNone/>
              <a:defRPr/>
            </a:pPr>
            <a:r>
              <a:rPr lang="en-CA" sz="2400" dirty="0">
                <a:latin typeface="+mj-lt"/>
                <a:sym typeface="Wingdings" pitchFamily="2" charset="2"/>
              </a:rPr>
              <a:t>	 LV</a:t>
            </a:r>
          </a:p>
          <a:p>
            <a:pPr marL="647700" indent="-647700">
              <a:buNone/>
              <a:defRPr/>
            </a:pPr>
            <a:r>
              <a:rPr lang="en-CA" sz="2400" dirty="0">
                <a:latin typeface="+mj-lt"/>
                <a:sym typeface="Wingdings" pitchFamily="2" charset="2"/>
              </a:rPr>
              <a:t>	 ascending aorta</a:t>
            </a:r>
          </a:p>
          <a:p>
            <a:pPr marL="647700" indent="-647700">
              <a:buNone/>
              <a:defRPr/>
            </a:pPr>
            <a:r>
              <a:rPr lang="en-CA" sz="2400" dirty="0">
                <a:latin typeface="+mj-lt"/>
                <a:sym typeface="Wingdings" pitchFamily="2" charset="2"/>
              </a:rPr>
              <a:t>	 head &amp; upper extremities</a:t>
            </a:r>
          </a:p>
          <a:p>
            <a:pPr marL="647700" indent="-647700">
              <a:buNone/>
              <a:defRPr/>
            </a:pPr>
            <a:r>
              <a:rPr lang="en-CA" sz="2400" dirty="0">
                <a:latin typeface="+mj-lt"/>
                <a:sym typeface="Wingdings" pitchFamily="2" charset="2"/>
              </a:rPr>
              <a:t>	 returns via the SVC</a:t>
            </a:r>
          </a:p>
          <a:p>
            <a:pPr marL="647700" indent="-647700">
              <a:buNone/>
              <a:defRPr/>
            </a:pPr>
            <a:endParaRPr lang="en-CA" sz="2400" dirty="0">
              <a:latin typeface="+mj-lt"/>
              <a:sym typeface="Wingdings" pitchFamily="2" charset="2"/>
            </a:endParaRPr>
          </a:p>
          <a:p>
            <a:pPr>
              <a:defRPr/>
            </a:pPr>
            <a:endParaRPr lang="en-US" sz="2400" dirty="0">
              <a:latin typeface="+mj-lt"/>
            </a:endParaRPr>
          </a:p>
        </p:txBody>
      </p:sp>
      <p:pic>
        <p:nvPicPr>
          <p:cNvPr id="2" name="Picture 1"/>
          <p:cNvPicPr>
            <a:picLocks noChangeAspect="1"/>
          </p:cNvPicPr>
          <p:nvPr/>
        </p:nvPicPr>
        <p:blipFill>
          <a:blip r:embed="rId2"/>
          <a:stretch>
            <a:fillRect/>
          </a:stretch>
        </p:blipFill>
        <p:spPr>
          <a:xfrm>
            <a:off x="6291926" y="255649"/>
            <a:ext cx="4962574" cy="5931922"/>
          </a:xfrm>
          <a:prstGeom prst="rect">
            <a:avLst/>
          </a:prstGeom>
        </p:spPr>
      </p:pic>
    </p:spTree>
    <p:extLst>
      <p:ext uri="{BB962C8B-B14F-4D97-AF65-F5344CB8AC3E}">
        <p14:creationId xmlns:p14="http://schemas.microsoft.com/office/powerpoint/2010/main" val="520651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WhatsApp Video 2022-10-23 at 13.34.56 2">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712381" y="159488"/>
            <a:ext cx="4752753" cy="6017475"/>
          </a:xfrm>
        </p:spPr>
      </p:pic>
      <p:pic>
        <p:nvPicPr>
          <p:cNvPr id="6" name="WhatsApp Video 2022-10-23 at 13.34.56 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326372" y="159488"/>
            <a:ext cx="5188688" cy="6017475"/>
          </a:xfrm>
        </p:spPr>
      </p:pic>
    </p:spTree>
    <p:extLst>
      <p:ext uri="{BB962C8B-B14F-4D97-AF65-F5344CB8AC3E}">
        <p14:creationId xmlns:p14="http://schemas.microsoft.com/office/powerpoint/2010/main" val="159631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Aortic Stenosis (AS)</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smtClean="0"/>
              <a:t>Epidemiology</a:t>
            </a:r>
            <a:endParaRPr lang="en-US" dirty="0"/>
          </a:p>
          <a:p>
            <a:r>
              <a:rPr lang="en-US" dirty="0"/>
              <a:t>3-6% of all CHD. Associated with bicuspid aortic valve in 80%</a:t>
            </a:r>
          </a:p>
          <a:p>
            <a:r>
              <a:rPr lang="en-US" dirty="0" err="1"/>
              <a:t>Male:female</a:t>
            </a:r>
            <a:r>
              <a:rPr lang="en-US" dirty="0"/>
              <a:t> = 4:1</a:t>
            </a:r>
          </a:p>
          <a:p>
            <a:r>
              <a:rPr lang="en-US" dirty="0"/>
              <a:t>20% have associated cardiac lesions as: PDA and </a:t>
            </a:r>
            <a:r>
              <a:rPr lang="en-US" dirty="0" err="1"/>
              <a:t>coarctation</a:t>
            </a:r>
            <a:r>
              <a:rPr lang="en-US" dirty="0"/>
              <a:t> of the aorta</a:t>
            </a:r>
          </a:p>
          <a:p>
            <a:endParaRPr lang="en-US" dirty="0"/>
          </a:p>
        </p:txBody>
      </p:sp>
    </p:spTree>
    <p:extLst>
      <p:ext uri="{BB962C8B-B14F-4D97-AF65-F5344CB8AC3E}">
        <p14:creationId xmlns:p14="http://schemas.microsoft.com/office/powerpoint/2010/main" val="1270760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a:t>
            </a:r>
            <a:r>
              <a:rPr lang="en-US" dirty="0"/>
              <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smtClean="0">
                <a:latin typeface="+mj-lt"/>
              </a:rPr>
              <a:t>- </a:t>
            </a:r>
            <a:r>
              <a:rPr lang="en-US" dirty="0">
                <a:latin typeface="+mj-lt"/>
              </a:rPr>
              <a:t>May present in the neonatal period as shock (critical AS) or later:</a:t>
            </a:r>
          </a:p>
          <a:p>
            <a:r>
              <a:rPr lang="en-US" b="1" dirty="0">
                <a:latin typeface="+mj-lt"/>
              </a:rPr>
              <a:t>Neonate</a:t>
            </a:r>
          </a:p>
          <a:p>
            <a:r>
              <a:rPr lang="en-US" dirty="0">
                <a:latin typeface="+mj-lt"/>
              </a:rPr>
              <a:t>Presents with a murmur or in </a:t>
            </a:r>
            <a:r>
              <a:rPr lang="en-US" dirty="0" smtClean="0">
                <a:latin typeface="+mj-lt"/>
              </a:rPr>
              <a:t>shock</a:t>
            </a:r>
            <a:endParaRPr lang="en-US" dirty="0">
              <a:latin typeface="+mj-lt"/>
            </a:endParaRPr>
          </a:p>
          <a:p>
            <a:r>
              <a:rPr lang="en-US" dirty="0">
                <a:latin typeface="+mj-lt"/>
              </a:rPr>
              <a:t>Exam: Early: SEM at LLSB and RUSB, ejection systolic </a:t>
            </a:r>
            <a:r>
              <a:rPr lang="en-US" dirty="0" smtClean="0">
                <a:latin typeface="+mj-lt"/>
              </a:rPr>
              <a:t>click</a:t>
            </a:r>
            <a:endParaRPr lang="en-US" dirty="0">
              <a:latin typeface="+mj-lt"/>
            </a:endParaRPr>
          </a:p>
          <a:p>
            <a:r>
              <a:rPr lang="en-US" dirty="0">
                <a:latin typeface="+mj-lt"/>
              </a:rPr>
              <a:t>Late: no murmur, poor pulses, shock from cardiac failure</a:t>
            </a:r>
          </a:p>
          <a:p>
            <a:r>
              <a:rPr lang="en-US" b="1" dirty="0">
                <a:latin typeface="+mj-lt"/>
              </a:rPr>
              <a:t>Older child</a:t>
            </a:r>
          </a:p>
          <a:p>
            <a:r>
              <a:rPr lang="en-US" dirty="0">
                <a:latin typeface="+mj-lt"/>
              </a:rPr>
              <a:t>History: Usually </a:t>
            </a:r>
            <a:r>
              <a:rPr lang="en-US" dirty="0" err="1">
                <a:latin typeface="+mj-lt"/>
              </a:rPr>
              <a:t>asmyptomatic</a:t>
            </a:r>
            <a:r>
              <a:rPr lang="en-US" dirty="0">
                <a:latin typeface="+mj-lt"/>
              </a:rPr>
              <a:t>. Later, they may have exercise intolerance, DOE, angina, or syncope.</a:t>
            </a:r>
          </a:p>
          <a:p>
            <a:r>
              <a:rPr lang="en-US" dirty="0">
                <a:latin typeface="+mj-lt"/>
              </a:rPr>
              <a:t>Exam: systolic click (does not change with respiration), SEM radiating to suprasternal notch and neck, </a:t>
            </a:r>
          </a:p>
          <a:p>
            <a:r>
              <a:rPr lang="en-US" dirty="0" smtClean="0">
                <a:latin typeface="+mj-lt"/>
              </a:rPr>
              <a:t>ECG</a:t>
            </a:r>
            <a:r>
              <a:rPr lang="en-US" dirty="0">
                <a:latin typeface="+mj-lt"/>
              </a:rPr>
              <a:t>: LVH, with or without strain</a:t>
            </a:r>
          </a:p>
        </p:txBody>
      </p:sp>
    </p:spTree>
    <p:extLst>
      <p:ext uri="{BB962C8B-B14F-4D97-AF65-F5344CB8AC3E}">
        <p14:creationId xmlns:p14="http://schemas.microsoft.com/office/powerpoint/2010/main" val="26844493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endParaRPr lang="en-US" dirty="0"/>
          </a:p>
        </p:txBody>
      </p:sp>
      <p:sp>
        <p:nvSpPr>
          <p:cNvPr id="3" name="Content Placeholder 2"/>
          <p:cNvSpPr>
            <a:spLocks noGrp="1"/>
          </p:cNvSpPr>
          <p:nvPr>
            <p:ph idx="1"/>
          </p:nvPr>
        </p:nvSpPr>
        <p:spPr/>
        <p:txBody>
          <a:bodyPr>
            <a:normAutofit/>
          </a:bodyPr>
          <a:lstStyle/>
          <a:p>
            <a:endParaRPr lang="en-US" dirty="0">
              <a:latin typeface="+mj-lt"/>
            </a:endParaRPr>
          </a:p>
          <a:p>
            <a:r>
              <a:rPr lang="en-US" dirty="0">
                <a:latin typeface="+mj-lt"/>
              </a:rPr>
              <a:t>A medical emergency</a:t>
            </a:r>
          </a:p>
          <a:p>
            <a:r>
              <a:rPr lang="en-US" dirty="0">
                <a:latin typeface="+mj-lt"/>
              </a:rPr>
              <a:t>Balloon </a:t>
            </a:r>
            <a:r>
              <a:rPr lang="en-US" dirty="0" err="1">
                <a:latin typeface="+mj-lt"/>
              </a:rPr>
              <a:t>valvuloplasty</a:t>
            </a:r>
            <a:r>
              <a:rPr lang="en-US" dirty="0">
                <a:latin typeface="+mj-lt"/>
              </a:rPr>
              <a:t> (or surgery)</a:t>
            </a:r>
          </a:p>
          <a:p>
            <a:r>
              <a:rPr lang="en-US" dirty="0">
                <a:latin typeface="+mj-lt"/>
              </a:rPr>
              <a:t>Aortic </a:t>
            </a:r>
            <a:r>
              <a:rPr lang="en-US" dirty="0" err="1">
                <a:latin typeface="+mj-lt"/>
              </a:rPr>
              <a:t>valvuloplasty</a:t>
            </a:r>
            <a:r>
              <a:rPr lang="en-US" dirty="0">
                <a:latin typeface="+mj-lt"/>
              </a:rPr>
              <a:t> for gradient &gt;60 mmHg with no AI</a:t>
            </a:r>
          </a:p>
          <a:p>
            <a:r>
              <a:rPr lang="en-US" dirty="0">
                <a:latin typeface="+mj-lt"/>
              </a:rPr>
              <a:t>Surgical repair or replacement if AI is </a:t>
            </a:r>
            <a:r>
              <a:rPr lang="en-US" dirty="0" smtClean="0">
                <a:latin typeface="+mj-lt"/>
              </a:rPr>
              <a:t>present</a:t>
            </a:r>
            <a:endParaRPr lang="en-US" dirty="0">
              <a:latin typeface="+mj-lt"/>
            </a:endParaRPr>
          </a:p>
        </p:txBody>
      </p:sp>
    </p:spTree>
    <p:extLst>
      <p:ext uri="{BB962C8B-B14F-4D97-AF65-F5344CB8AC3E}">
        <p14:creationId xmlns:p14="http://schemas.microsoft.com/office/powerpoint/2010/main" val="28271634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normAutofit fontScale="92500" lnSpcReduction="20000"/>
          </a:bodyPr>
          <a:lstStyle/>
          <a:p>
            <a:pPr marL="0" indent="0">
              <a:buFont typeface="Wingdings" panose="05000000000000000000" pitchFamily="2" charset="2"/>
              <a:buNone/>
              <a:defRPr/>
            </a:pPr>
            <a:r>
              <a:rPr lang="en-US" dirty="0"/>
              <a:t>A 4-day-old infant presents with decreased </a:t>
            </a:r>
            <a:r>
              <a:rPr lang="en-US" dirty="0" smtClean="0"/>
              <a:t>oral intake </a:t>
            </a:r>
            <a:r>
              <a:rPr lang="en-US" dirty="0"/>
              <a:t>and decreased activity. </a:t>
            </a:r>
            <a:endParaRPr lang="en-US" dirty="0" smtClean="0"/>
          </a:p>
          <a:p>
            <a:pPr marL="0" indent="0">
              <a:buFont typeface="Wingdings" panose="05000000000000000000" pitchFamily="2" charset="2"/>
              <a:buNone/>
              <a:defRPr/>
            </a:pPr>
            <a:r>
              <a:rPr lang="en-US" dirty="0" smtClean="0"/>
              <a:t>Birth </a:t>
            </a:r>
            <a:r>
              <a:rPr lang="en-US" dirty="0"/>
              <a:t>history </a:t>
            </a:r>
            <a:r>
              <a:rPr lang="en-US" dirty="0" smtClean="0"/>
              <a:t>was unremarkable </a:t>
            </a:r>
            <a:r>
              <a:rPr lang="en-US" dirty="0"/>
              <a:t>and he was discharged home on </a:t>
            </a:r>
            <a:r>
              <a:rPr lang="en-US" dirty="0" smtClean="0"/>
              <a:t>day 2 </a:t>
            </a:r>
            <a:r>
              <a:rPr lang="en-US" dirty="0"/>
              <a:t>of his life. </a:t>
            </a:r>
            <a:endParaRPr lang="en-US" dirty="0" smtClean="0"/>
          </a:p>
          <a:p>
            <a:pPr marL="0" indent="0">
              <a:buFont typeface="Wingdings" panose="05000000000000000000" pitchFamily="2" charset="2"/>
              <a:buNone/>
              <a:defRPr/>
            </a:pPr>
            <a:r>
              <a:rPr lang="en-US" dirty="0" smtClean="0"/>
              <a:t>Physical </a:t>
            </a:r>
            <a:r>
              <a:rPr lang="en-US" dirty="0"/>
              <a:t>exam reveals a cool, </a:t>
            </a:r>
            <a:r>
              <a:rPr lang="en-US" dirty="0" smtClean="0"/>
              <a:t>mottled infant</a:t>
            </a:r>
            <a:r>
              <a:rPr lang="en-US" dirty="0"/>
              <a:t>, with decreased pulses</a:t>
            </a:r>
            <a:r>
              <a:rPr lang="en-US" dirty="0" smtClean="0"/>
              <a:t>.</a:t>
            </a:r>
          </a:p>
          <a:p>
            <a:pPr marL="0" indent="0">
              <a:buFont typeface="Wingdings" panose="05000000000000000000" pitchFamily="2" charset="2"/>
              <a:buNone/>
              <a:defRPr/>
            </a:pPr>
            <a:r>
              <a:rPr lang="en-US" dirty="0" smtClean="0"/>
              <a:t> </a:t>
            </a:r>
            <a:r>
              <a:rPr lang="en-US" dirty="0"/>
              <a:t>No significant </a:t>
            </a:r>
            <a:r>
              <a:rPr lang="en-US" dirty="0" smtClean="0"/>
              <a:t>murmur is </a:t>
            </a:r>
            <a:r>
              <a:rPr lang="en-US" dirty="0"/>
              <a:t>audible. </a:t>
            </a:r>
            <a:endParaRPr lang="en-US" dirty="0" smtClean="0"/>
          </a:p>
          <a:p>
            <a:pPr marL="0" indent="0">
              <a:buFont typeface="Wingdings" panose="05000000000000000000" pitchFamily="2" charset="2"/>
              <a:buNone/>
              <a:defRPr/>
            </a:pPr>
            <a:r>
              <a:rPr lang="en-US" dirty="0" smtClean="0"/>
              <a:t>Which </a:t>
            </a:r>
            <a:r>
              <a:rPr lang="en-US" dirty="0"/>
              <a:t>is the most likely </a:t>
            </a:r>
            <a:r>
              <a:rPr lang="en-US"/>
              <a:t>congenital </a:t>
            </a:r>
            <a:r>
              <a:rPr lang="en-US" smtClean="0"/>
              <a:t>heart defect</a:t>
            </a:r>
            <a:r>
              <a:rPr lang="en-US" dirty="0"/>
              <a:t>?</a:t>
            </a:r>
          </a:p>
          <a:p>
            <a:pPr marL="0" indent="0">
              <a:buFont typeface="Wingdings" panose="05000000000000000000" pitchFamily="2" charset="2"/>
              <a:buNone/>
              <a:defRPr/>
            </a:pPr>
            <a:r>
              <a:rPr lang="en-US" b="1" dirty="0"/>
              <a:t>a. </a:t>
            </a:r>
            <a:r>
              <a:rPr lang="en-US" dirty="0"/>
              <a:t>Tetralogy of </a:t>
            </a:r>
            <a:r>
              <a:rPr lang="en-US" dirty="0" err="1"/>
              <a:t>Fallot</a:t>
            </a:r>
            <a:endParaRPr lang="en-US" dirty="0"/>
          </a:p>
          <a:p>
            <a:pPr marL="0" indent="0">
              <a:buFont typeface="Wingdings" panose="05000000000000000000" pitchFamily="2" charset="2"/>
              <a:buNone/>
              <a:defRPr/>
            </a:pPr>
            <a:r>
              <a:rPr lang="en-US" b="1" dirty="0"/>
              <a:t>b. </a:t>
            </a:r>
            <a:r>
              <a:rPr lang="en-US" dirty="0"/>
              <a:t>Transposition of the great arteries</a:t>
            </a:r>
          </a:p>
          <a:p>
            <a:pPr marL="0" indent="0">
              <a:buFont typeface="Wingdings" panose="05000000000000000000" pitchFamily="2" charset="2"/>
              <a:buNone/>
              <a:defRPr/>
            </a:pPr>
            <a:r>
              <a:rPr lang="en-US" b="1" dirty="0"/>
              <a:t>c. </a:t>
            </a:r>
            <a:r>
              <a:rPr lang="en-US" dirty="0" err="1"/>
              <a:t>Ebsteins</a:t>
            </a:r>
            <a:r>
              <a:rPr lang="en-US" dirty="0"/>
              <a:t> anomaly</a:t>
            </a:r>
          </a:p>
          <a:p>
            <a:pPr marL="0" indent="0">
              <a:buFont typeface="Wingdings" panose="05000000000000000000" pitchFamily="2" charset="2"/>
              <a:buNone/>
              <a:defRPr/>
            </a:pPr>
            <a:r>
              <a:rPr lang="en-US" b="1" dirty="0"/>
              <a:t>d. </a:t>
            </a:r>
            <a:r>
              <a:rPr lang="en-US" dirty="0" err="1"/>
              <a:t>Hypoplastic</a:t>
            </a:r>
            <a:r>
              <a:rPr lang="en-US" dirty="0"/>
              <a:t> left heart syndrome</a:t>
            </a:r>
          </a:p>
          <a:p>
            <a:pPr marL="0" indent="0">
              <a:buFont typeface="Wingdings" panose="05000000000000000000" pitchFamily="2" charset="2"/>
              <a:buNone/>
              <a:defRPr/>
            </a:pPr>
            <a:r>
              <a:rPr lang="en-US" b="1" dirty="0"/>
              <a:t>e. </a:t>
            </a:r>
            <a:r>
              <a:rPr lang="en-US" dirty="0"/>
              <a:t>Ventricular septal defect</a:t>
            </a:r>
          </a:p>
          <a:p>
            <a:endParaRPr lang="en-US" dirty="0"/>
          </a:p>
        </p:txBody>
      </p:sp>
    </p:spTree>
    <p:extLst>
      <p:ext uri="{BB962C8B-B14F-4D97-AF65-F5344CB8AC3E}">
        <p14:creationId xmlns:p14="http://schemas.microsoft.com/office/powerpoint/2010/main" val="3754889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a:xfrm>
            <a:off x="584462" y="1845734"/>
            <a:ext cx="10571218" cy="4023360"/>
          </a:xfrm>
        </p:spPr>
        <p:txBody>
          <a:bodyPr>
            <a:noAutofit/>
          </a:bodyPr>
          <a:lstStyle/>
          <a:p>
            <a:pPr marL="0" indent="0">
              <a:buFont typeface="Wingdings" panose="05000000000000000000" pitchFamily="2" charset="2"/>
              <a:buNone/>
              <a:defRPr/>
            </a:pPr>
            <a:r>
              <a:rPr lang="en-US" sz="1600" dirty="0"/>
              <a:t>The mother of a 4-month-old is </a:t>
            </a:r>
            <a:r>
              <a:rPr lang="en-US" sz="1600" dirty="0" err="1"/>
              <a:t>concered</a:t>
            </a:r>
            <a:r>
              <a:rPr lang="en-US" sz="1600" dirty="0"/>
              <a:t> because </a:t>
            </a:r>
            <a:r>
              <a:rPr lang="en-US" sz="1600" dirty="0" smtClean="0"/>
              <a:t>he is </a:t>
            </a:r>
            <a:r>
              <a:rPr lang="en-US" sz="1600" dirty="0"/>
              <a:t>taking longer to finish feeds, sweats when he </a:t>
            </a:r>
            <a:r>
              <a:rPr lang="en-US" sz="1600" dirty="0" smtClean="0"/>
              <a:t>sucks, and </a:t>
            </a:r>
            <a:r>
              <a:rPr lang="en-US" sz="1600" dirty="0"/>
              <a:t>breathes more quickly when he nurses</a:t>
            </a:r>
            <a:r>
              <a:rPr lang="en-US" sz="1600" dirty="0" smtClean="0"/>
              <a:t>.</a:t>
            </a:r>
          </a:p>
          <a:p>
            <a:pPr marL="0" indent="0">
              <a:buFont typeface="Wingdings" panose="05000000000000000000" pitchFamily="2" charset="2"/>
              <a:buNone/>
              <a:defRPr/>
            </a:pPr>
            <a:r>
              <a:rPr lang="en-US" sz="1600" dirty="0" smtClean="0"/>
              <a:t> </a:t>
            </a:r>
            <a:r>
              <a:rPr lang="en-US" sz="1600" dirty="0"/>
              <a:t>He has </a:t>
            </a:r>
            <a:r>
              <a:rPr lang="en-US" sz="1600" dirty="0" smtClean="0"/>
              <a:t>not gained </a:t>
            </a:r>
            <a:r>
              <a:rPr lang="en-US" sz="1600" dirty="0"/>
              <a:t>much weight in the last month. He has </a:t>
            </a:r>
            <a:r>
              <a:rPr lang="en-US" sz="1600" dirty="0" smtClean="0"/>
              <a:t>little subcutaneous </a:t>
            </a:r>
            <a:r>
              <a:rPr lang="en-US" sz="1600" dirty="0"/>
              <a:t>tissue, is </a:t>
            </a:r>
            <a:r>
              <a:rPr lang="en-US" sz="1600" dirty="0" err="1"/>
              <a:t>tachypneic</a:t>
            </a:r>
            <a:r>
              <a:rPr lang="en-US" sz="1600" dirty="0"/>
              <a:t> without </a:t>
            </a:r>
            <a:r>
              <a:rPr lang="en-US" sz="1600" dirty="0" smtClean="0"/>
              <a:t>retractions, has </a:t>
            </a:r>
            <a:r>
              <a:rPr lang="en-US" sz="1600" dirty="0"/>
              <a:t>hepatomegaly, and diffusely diminished pulses.</a:t>
            </a:r>
          </a:p>
          <a:p>
            <a:pPr marL="0" indent="0">
              <a:buFont typeface="Wingdings" panose="05000000000000000000" pitchFamily="2" charset="2"/>
              <a:buNone/>
              <a:defRPr/>
            </a:pPr>
            <a:r>
              <a:rPr lang="en-US" sz="1600" dirty="0"/>
              <a:t>You hear a murmur on his examination</a:t>
            </a:r>
            <a:r>
              <a:rPr lang="en-US" sz="1600" dirty="0" smtClean="0"/>
              <a:t>.</a:t>
            </a:r>
          </a:p>
          <a:p>
            <a:pPr marL="0" indent="0">
              <a:buFont typeface="Wingdings" panose="05000000000000000000" pitchFamily="2" charset="2"/>
              <a:buNone/>
              <a:defRPr/>
            </a:pPr>
            <a:r>
              <a:rPr lang="en-US" sz="1600" dirty="0" smtClean="0"/>
              <a:t> </a:t>
            </a:r>
            <a:r>
              <a:rPr lang="en-US" sz="1600" dirty="0"/>
              <a:t>Which </a:t>
            </a:r>
            <a:r>
              <a:rPr lang="en-US" sz="1600" dirty="0" smtClean="0"/>
              <a:t>lesion is </a:t>
            </a:r>
            <a:r>
              <a:rPr lang="en-US" sz="1600" dirty="0"/>
              <a:t>NOT likely to cause this clinical picture of failure </a:t>
            </a:r>
            <a:r>
              <a:rPr lang="en-US" sz="1600" dirty="0" smtClean="0"/>
              <a:t>to thrive </a:t>
            </a:r>
            <a:r>
              <a:rPr lang="en-US" sz="1600" dirty="0"/>
              <a:t>and congestive heart failure?</a:t>
            </a:r>
          </a:p>
          <a:p>
            <a:pPr marL="0" indent="0">
              <a:buFont typeface="Wingdings" panose="05000000000000000000" pitchFamily="2" charset="2"/>
              <a:buNone/>
              <a:defRPr/>
            </a:pPr>
            <a:r>
              <a:rPr lang="en-US" sz="1600" b="1" dirty="0"/>
              <a:t>a. </a:t>
            </a:r>
            <a:r>
              <a:rPr lang="en-US" sz="1600" dirty="0"/>
              <a:t>Large PDA</a:t>
            </a:r>
          </a:p>
          <a:p>
            <a:pPr marL="0" indent="0">
              <a:buFont typeface="Wingdings" panose="05000000000000000000" pitchFamily="2" charset="2"/>
              <a:buNone/>
              <a:defRPr/>
            </a:pPr>
            <a:r>
              <a:rPr lang="en-US" sz="1600" b="1" dirty="0"/>
              <a:t>b. </a:t>
            </a:r>
            <a:r>
              <a:rPr lang="en-US" sz="1600" dirty="0"/>
              <a:t>Large VSD</a:t>
            </a:r>
          </a:p>
          <a:p>
            <a:pPr marL="0" indent="0">
              <a:buFont typeface="Wingdings" panose="05000000000000000000" pitchFamily="2" charset="2"/>
              <a:buNone/>
              <a:defRPr/>
            </a:pPr>
            <a:r>
              <a:rPr lang="en-US" sz="1600" b="1" dirty="0"/>
              <a:t>c. </a:t>
            </a:r>
            <a:r>
              <a:rPr lang="en-US" sz="1600" dirty="0"/>
              <a:t>Truncus arteriosus</a:t>
            </a:r>
          </a:p>
          <a:p>
            <a:pPr marL="0" indent="0">
              <a:buFont typeface="Wingdings" panose="05000000000000000000" pitchFamily="2" charset="2"/>
              <a:buNone/>
              <a:defRPr/>
            </a:pPr>
            <a:r>
              <a:rPr lang="en-US" sz="1600" b="1" dirty="0"/>
              <a:t>d. </a:t>
            </a:r>
            <a:r>
              <a:rPr lang="en-US" sz="1600" dirty="0"/>
              <a:t>Complete common AV canal</a:t>
            </a:r>
          </a:p>
          <a:p>
            <a:pPr marL="0" indent="0">
              <a:buFont typeface="Wingdings" panose="05000000000000000000" pitchFamily="2" charset="2"/>
              <a:buNone/>
              <a:defRPr/>
            </a:pPr>
            <a:r>
              <a:rPr lang="en-US" sz="1600" b="1" dirty="0"/>
              <a:t>e. </a:t>
            </a:r>
            <a:r>
              <a:rPr lang="en-US" sz="1600" dirty="0" err="1"/>
              <a:t>Secundum</a:t>
            </a:r>
            <a:r>
              <a:rPr lang="en-US" sz="1600" dirty="0"/>
              <a:t> atrial septal defect</a:t>
            </a:r>
          </a:p>
          <a:p>
            <a:endParaRPr lang="en-US" sz="1600" dirty="0"/>
          </a:p>
        </p:txBody>
      </p:sp>
    </p:spTree>
    <p:extLst>
      <p:ext uri="{BB962C8B-B14F-4D97-AF65-F5344CB8AC3E}">
        <p14:creationId xmlns:p14="http://schemas.microsoft.com/office/powerpoint/2010/main" val="760675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a:t>In </a:t>
            </a:r>
            <a:r>
              <a:rPr lang="en-US" b="1" dirty="0"/>
              <a:t>MOST </a:t>
            </a:r>
            <a:r>
              <a:rPr lang="en-US" dirty="0"/>
              <a:t>patients with an ASD, the characteristic physical finding is</a:t>
            </a:r>
          </a:p>
          <a:p>
            <a:pPr>
              <a:defRPr/>
            </a:pPr>
            <a:r>
              <a:rPr lang="en-US" dirty="0"/>
              <a:t>A. a right ventricular systolic lift</a:t>
            </a:r>
          </a:p>
          <a:p>
            <a:pPr>
              <a:defRPr/>
            </a:pPr>
            <a:r>
              <a:rPr lang="en-US" dirty="0"/>
              <a:t>B. a fixed </a:t>
            </a:r>
            <a:r>
              <a:rPr lang="en-US" dirty="0" err="1"/>
              <a:t>splitted</a:t>
            </a:r>
            <a:r>
              <a:rPr lang="en-US" dirty="0"/>
              <a:t> 2nd heart sound</a:t>
            </a:r>
          </a:p>
          <a:p>
            <a:pPr>
              <a:defRPr/>
            </a:pPr>
            <a:r>
              <a:rPr lang="en-US" dirty="0"/>
              <a:t>C. a systolic ejection murmur</a:t>
            </a:r>
          </a:p>
          <a:p>
            <a:pPr>
              <a:defRPr/>
            </a:pPr>
            <a:r>
              <a:rPr lang="en-US" dirty="0"/>
              <a:t>D. a short, rumbling mid-diastolic murmur</a:t>
            </a:r>
          </a:p>
          <a:p>
            <a:pPr>
              <a:defRPr/>
            </a:pPr>
            <a:r>
              <a:rPr lang="en-US" dirty="0"/>
              <a:t>E. a mild left precordial bulge</a:t>
            </a:r>
          </a:p>
          <a:p>
            <a:endParaRPr lang="en-US" dirty="0"/>
          </a:p>
        </p:txBody>
      </p:sp>
    </p:spTree>
    <p:extLst>
      <p:ext uri="{BB962C8B-B14F-4D97-AF65-F5344CB8AC3E}">
        <p14:creationId xmlns:p14="http://schemas.microsoft.com/office/powerpoint/2010/main" val="2105481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mn-lt"/>
              </a:rPr>
              <a:t>Thank  you</a:t>
            </a:r>
            <a:endParaRPr lang="en-US" b="1" dirty="0">
              <a:latin typeface="+mn-lt"/>
            </a:endParaRPr>
          </a:p>
        </p:txBody>
      </p:sp>
      <p:pic>
        <p:nvPicPr>
          <p:cNvPr id="8" name="Content Placeholder 7"/>
          <p:cNvPicPr>
            <a:picLocks noGrp="1" noChangeAspect="1"/>
          </p:cNvPicPr>
          <p:nvPr>
            <p:ph idx="1"/>
          </p:nvPr>
        </p:nvPicPr>
        <p:blipFill>
          <a:blip r:embed="rId2"/>
          <a:stretch>
            <a:fillRect/>
          </a:stretch>
        </p:blipFill>
        <p:spPr>
          <a:xfrm>
            <a:off x="5555776" y="731838"/>
            <a:ext cx="4982522" cy="5257800"/>
          </a:xfrm>
          <a:prstGeom prst="rect">
            <a:avLst/>
          </a:prstGeom>
        </p:spPr>
      </p:pic>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4035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027521" y="1737360"/>
            <a:ext cx="4572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47700" indent="-647700">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fontAlgn="base">
              <a:spcBef>
                <a:spcPct val="0"/>
              </a:spcBef>
              <a:spcAft>
                <a:spcPct val="0"/>
              </a:spcAft>
              <a:defRPr>
                <a:solidFill>
                  <a:schemeClr val="tx1"/>
                </a:solidFill>
                <a:latin typeface="Comic Sans MS" panose="030F0702030302020204" pitchFamily="66" charset="0"/>
              </a:defRPr>
            </a:lvl6pPr>
            <a:lvl7pPr marL="2971800" indent="-228600" fontAlgn="base">
              <a:spcBef>
                <a:spcPct val="0"/>
              </a:spcBef>
              <a:spcAft>
                <a:spcPct val="0"/>
              </a:spcAft>
              <a:defRPr>
                <a:solidFill>
                  <a:schemeClr val="tx1"/>
                </a:solidFill>
                <a:latin typeface="Comic Sans MS" panose="030F0702030302020204" pitchFamily="66" charset="0"/>
              </a:defRPr>
            </a:lvl7pPr>
            <a:lvl8pPr marL="3429000" indent="-228600" fontAlgn="base">
              <a:spcBef>
                <a:spcPct val="0"/>
              </a:spcBef>
              <a:spcAft>
                <a:spcPct val="0"/>
              </a:spcAft>
              <a:defRPr>
                <a:solidFill>
                  <a:schemeClr val="tx1"/>
                </a:solidFill>
                <a:latin typeface="Comic Sans MS" panose="030F0702030302020204" pitchFamily="66" charset="0"/>
              </a:defRPr>
            </a:lvl8pPr>
            <a:lvl9pPr marL="3886200" indent="-228600" fontAlgn="base">
              <a:spcBef>
                <a:spcPct val="0"/>
              </a:spcBef>
              <a:spcAft>
                <a:spcPct val="0"/>
              </a:spcAft>
              <a:defRPr>
                <a:solidFill>
                  <a:schemeClr val="tx1"/>
                </a:solidFill>
                <a:latin typeface="Comic Sans MS" panose="030F0702030302020204" pitchFamily="66" charset="0"/>
              </a:defRPr>
            </a:lvl9pPr>
          </a:lstStyle>
          <a:p>
            <a:pPr eaLnBrk="0" hangingPunct="0"/>
            <a:r>
              <a:rPr lang="en-CA" altLang="en-US" sz="2400" dirty="0" smtClean="0">
                <a:latin typeface="+mj-lt"/>
                <a:sym typeface="Wingdings" panose="05000000000000000000" pitchFamily="2" charset="2"/>
              </a:rPr>
              <a:t>From </a:t>
            </a:r>
            <a:r>
              <a:rPr lang="en-CA" altLang="en-US" sz="2400" dirty="0">
                <a:latin typeface="+mj-lt"/>
                <a:sym typeface="Wingdings" panose="05000000000000000000" pitchFamily="2" charset="2"/>
              </a:rPr>
              <a:t>the SVC</a:t>
            </a:r>
          </a:p>
          <a:p>
            <a:pPr eaLnBrk="0" hangingPunct="0"/>
            <a:r>
              <a:rPr lang="en-CA" altLang="en-US" sz="2400" dirty="0">
                <a:latin typeface="+mj-lt"/>
                <a:sym typeface="Wingdings" panose="05000000000000000000" pitchFamily="2" charset="2"/>
              </a:rPr>
              <a:t>	 RA</a:t>
            </a:r>
          </a:p>
          <a:p>
            <a:pPr eaLnBrk="0" hangingPunct="0"/>
            <a:r>
              <a:rPr lang="en-CA" altLang="en-US" sz="2400" dirty="0">
                <a:latin typeface="+mj-lt"/>
                <a:sym typeface="Wingdings" panose="05000000000000000000" pitchFamily="2" charset="2"/>
              </a:rPr>
              <a:t>	 RV </a:t>
            </a:r>
          </a:p>
          <a:p>
            <a:pPr eaLnBrk="0" hangingPunct="0"/>
            <a:r>
              <a:rPr lang="en-CA" altLang="en-US" sz="2400" dirty="0">
                <a:latin typeface="+mj-lt"/>
                <a:sym typeface="Wingdings" panose="05000000000000000000" pitchFamily="2" charset="2"/>
              </a:rPr>
              <a:t>        </a:t>
            </a:r>
            <a:r>
              <a:rPr lang="en-CA" altLang="en-US" sz="2400" dirty="0" err="1">
                <a:latin typeface="+mj-lt"/>
                <a:sym typeface="Wingdings" panose="05000000000000000000" pitchFamily="2" charset="2"/>
              </a:rPr>
              <a:t>pulm</a:t>
            </a:r>
            <a:r>
              <a:rPr lang="en-CA" altLang="en-US" sz="2400" dirty="0">
                <a:latin typeface="+mj-lt"/>
                <a:sym typeface="Wingdings" panose="05000000000000000000" pitchFamily="2" charset="2"/>
              </a:rPr>
              <a:t> artery</a:t>
            </a:r>
          </a:p>
          <a:p>
            <a:pPr eaLnBrk="0" hangingPunct="0"/>
            <a:r>
              <a:rPr lang="en-CA" altLang="en-US" sz="2400" dirty="0">
                <a:latin typeface="+mj-lt"/>
                <a:sym typeface="Wingdings" panose="05000000000000000000" pitchFamily="2" charset="2"/>
              </a:rPr>
              <a:t>	 through the PDA  	   </a:t>
            </a:r>
          </a:p>
          <a:p>
            <a:pPr eaLnBrk="0" hangingPunct="0"/>
            <a:r>
              <a:rPr lang="en-CA" altLang="en-US" sz="2400" dirty="0">
                <a:latin typeface="+mj-lt"/>
                <a:sym typeface="Wingdings" panose="05000000000000000000" pitchFamily="2" charset="2"/>
              </a:rPr>
              <a:t>        descending  	  	  aorta</a:t>
            </a:r>
          </a:p>
          <a:p>
            <a:pPr eaLnBrk="0" hangingPunct="0"/>
            <a:r>
              <a:rPr lang="en-CA" altLang="en-US" sz="2400" dirty="0">
                <a:latin typeface="+mj-lt"/>
                <a:sym typeface="Wingdings" panose="05000000000000000000" pitchFamily="2" charset="2"/>
              </a:rPr>
              <a:t>	 lower extremities </a:t>
            </a:r>
          </a:p>
          <a:p>
            <a:pPr eaLnBrk="0" hangingPunct="0"/>
            <a:r>
              <a:rPr lang="en-CA" altLang="en-US" sz="2400" dirty="0">
                <a:latin typeface="+mj-lt"/>
                <a:sym typeface="Wingdings" panose="05000000000000000000" pitchFamily="2" charset="2"/>
              </a:rPr>
              <a:t>           and placenta</a:t>
            </a:r>
          </a:p>
          <a:p>
            <a:pPr eaLnBrk="0" hangingPunct="0"/>
            <a:endParaRPr lang="en-CA" altLang="en-US" dirty="0">
              <a:latin typeface="+mj-lt"/>
              <a:sym typeface="Wingdings" panose="05000000000000000000" pitchFamily="2" charset="2"/>
            </a:endParaRPr>
          </a:p>
          <a:p>
            <a:pPr eaLnBrk="0" hangingPunct="0"/>
            <a:endParaRPr lang="en-CA" altLang="en-US" dirty="0">
              <a:latin typeface="+mj-lt"/>
              <a:sym typeface="Wingdings" panose="05000000000000000000" pitchFamily="2" charset="2"/>
            </a:endParaRPr>
          </a:p>
          <a:p>
            <a:pPr eaLnBrk="0" hangingPunct="0"/>
            <a:endParaRPr lang="en-CA" altLang="en-US" dirty="0">
              <a:latin typeface="+mj-lt"/>
              <a:sym typeface="Wingdings" panose="05000000000000000000" pitchFamily="2" charset="2"/>
            </a:endParaRPr>
          </a:p>
          <a:p>
            <a:pPr eaLnBrk="0" hangingPunct="0"/>
            <a:endParaRPr lang="en-CA" altLang="en-US" dirty="0">
              <a:latin typeface="+mj-lt"/>
              <a:sym typeface="Wingdings" panose="05000000000000000000" pitchFamily="2" charset="2"/>
            </a:endParaRPr>
          </a:p>
          <a:p>
            <a:pPr eaLnBrk="0" hangingPunct="0"/>
            <a:endParaRPr lang="en-CA" altLang="en-US" dirty="0">
              <a:latin typeface="+mj-lt"/>
              <a:sym typeface="Wingdings" panose="05000000000000000000" pitchFamily="2" charset="2"/>
            </a:endParaRPr>
          </a:p>
          <a:p>
            <a:pPr eaLnBrk="0" hangingPunct="0"/>
            <a:endParaRPr lang="en-CA" altLang="en-US" dirty="0">
              <a:latin typeface="+mj-lt"/>
              <a:sym typeface="Wingdings" panose="05000000000000000000" pitchFamily="2" charset="2"/>
            </a:endParaRPr>
          </a:p>
        </p:txBody>
      </p:sp>
      <p:pic>
        <p:nvPicPr>
          <p:cNvPr id="2" name="Picture 1"/>
          <p:cNvPicPr>
            <a:picLocks noChangeAspect="1"/>
          </p:cNvPicPr>
          <p:nvPr/>
        </p:nvPicPr>
        <p:blipFill>
          <a:blip r:embed="rId2"/>
          <a:stretch>
            <a:fillRect/>
          </a:stretch>
        </p:blipFill>
        <p:spPr>
          <a:xfrm>
            <a:off x="6400800" y="655644"/>
            <a:ext cx="4968671" cy="5584420"/>
          </a:xfrm>
          <a:prstGeom prst="rect">
            <a:avLst/>
          </a:prstGeom>
        </p:spPr>
      </p:pic>
      <p:sp>
        <p:nvSpPr>
          <p:cNvPr id="3" name="Title 2"/>
          <p:cNvSpPr>
            <a:spLocks noGrp="1"/>
          </p:cNvSpPr>
          <p:nvPr>
            <p:ph type="title"/>
          </p:nvPr>
        </p:nvSpPr>
        <p:spPr/>
        <p:txBody>
          <a:bodyPr/>
          <a:lstStyle/>
          <a:p>
            <a:r>
              <a:rPr lang="en-CA" altLang="en-US" b="1" dirty="0"/>
              <a:t>Fetal </a:t>
            </a:r>
            <a:r>
              <a:rPr lang="en-CA" altLang="en-US" b="1" dirty="0" smtClean="0"/>
              <a:t>circulation</a:t>
            </a:r>
            <a:r>
              <a:rPr lang="en-CA" altLang="en-US" dirty="0"/>
              <a:t/>
            </a:r>
            <a:br>
              <a:rPr lang="en-CA" altLang="en-US" dirty="0"/>
            </a:br>
            <a:endParaRPr lang="en-US" dirty="0"/>
          </a:p>
        </p:txBody>
      </p:sp>
    </p:spTree>
    <p:extLst>
      <p:ext uri="{BB962C8B-B14F-4D97-AF65-F5344CB8AC3E}">
        <p14:creationId xmlns:p14="http://schemas.microsoft.com/office/powerpoint/2010/main" val="973284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1370" y="719710"/>
            <a:ext cx="4889416" cy="5663675"/>
          </a:xfrm>
          <a:prstGeom prst="rect">
            <a:avLst/>
          </a:prstGeom>
        </p:spPr>
      </p:pic>
      <p:sp>
        <p:nvSpPr>
          <p:cNvPr id="3" name="Title 2"/>
          <p:cNvSpPr>
            <a:spLocks noGrp="1"/>
          </p:cNvSpPr>
          <p:nvPr>
            <p:ph type="title"/>
          </p:nvPr>
        </p:nvSpPr>
        <p:spPr/>
        <p:txBody>
          <a:bodyPr/>
          <a:lstStyle/>
          <a:p>
            <a:r>
              <a:rPr lang="en-CA" altLang="en-US" b="1" dirty="0"/>
              <a:t>Fetal </a:t>
            </a:r>
            <a:r>
              <a:rPr lang="en-CA" altLang="en-US" b="1" dirty="0" smtClean="0"/>
              <a:t>circulation</a:t>
            </a:r>
            <a:r>
              <a:rPr lang="en-CA" altLang="en-US" b="1" dirty="0"/>
              <a:t/>
            </a:r>
            <a:br>
              <a:rPr lang="en-CA" altLang="en-US" b="1" dirty="0"/>
            </a:br>
            <a:endParaRPr lang="en-US" dirty="0"/>
          </a:p>
        </p:txBody>
      </p:sp>
      <p:sp>
        <p:nvSpPr>
          <p:cNvPr id="15" name="Content Placeholder 14"/>
          <p:cNvSpPr>
            <a:spLocks noGrp="1" noChangeArrowheads="1"/>
          </p:cNvSpPr>
          <p:nvPr>
            <p:ph idx="1"/>
          </p:nvPr>
        </p:nvSpPr>
        <p:spPr bwMode="auto">
          <a:xfrm>
            <a:off x="1097280" y="1845734"/>
            <a:ext cx="37858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47700" indent="-647700">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fontAlgn="base">
              <a:spcBef>
                <a:spcPct val="0"/>
              </a:spcBef>
              <a:spcAft>
                <a:spcPct val="0"/>
              </a:spcAft>
              <a:defRPr>
                <a:solidFill>
                  <a:schemeClr val="tx1"/>
                </a:solidFill>
                <a:latin typeface="Comic Sans MS" panose="030F0702030302020204" pitchFamily="66" charset="0"/>
              </a:defRPr>
            </a:lvl6pPr>
            <a:lvl7pPr marL="2971800" indent="-228600" fontAlgn="base">
              <a:spcBef>
                <a:spcPct val="0"/>
              </a:spcBef>
              <a:spcAft>
                <a:spcPct val="0"/>
              </a:spcAft>
              <a:defRPr>
                <a:solidFill>
                  <a:schemeClr val="tx1"/>
                </a:solidFill>
                <a:latin typeface="Comic Sans MS" panose="030F0702030302020204" pitchFamily="66" charset="0"/>
              </a:defRPr>
            </a:lvl7pPr>
            <a:lvl8pPr marL="3429000" indent="-228600" fontAlgn="base">
              <a:spcBef>
                <a:spcPct val="0"/>
              </a:spcBef>
              <a:spcAft>
                <a:spcPct val="0"/>
              </a:spcAft>
              <a:defRPr>
                <a:solidFill>
                  <a:schemeClr val="tx1"/>
                </a:solidFill>
                <a:latin typeface="Comic Sans MS" panose="030F0702030302020204" pitchFamily="66" charset="0"/>
              </a:defRPr>
            </a:lvl8pPr>
            <a:lvl9pPr marL="3886200" indent="-228600" fontAlgn="base">
              <a:spcBef>
                <a:spcPct val="0"/>
              </a:spcBef>
              <a:spcAft>
                <a:spcPct val="0"/>
              </a:spcAft>
              <a:defRPr>
                <a:solidFill>
                  <a:schemeClr val="tx1"/>
                </a:solidFill>
                <a:latin typeface="Comic Sans MS" panose="030F0702030302020204" pitchFamily="66" charset="0"/>
              </a:defRPr>
            </a:lvl9pPr>
          </a:lstStyle>
          <a:p>
            <a:r>
              <a:rPr lang="en-US" sz="2400" dirty="0" smtClean="0">
                <a:latin typeface="+mj-lt"/>
              </a:rPr>
              <a:t>Typically</a:t>
            </a:r>
            <a:r>
              <a:rPr lang="en-US" sz="2400" dirty="0">
                <a:latin typeface="+mj-lt"/>
              </a:rPr>
              <a:t>, only about 10% of the right ventricular output passes through the pulmonary vascular bed.</a:t>
            </a:r>
          </a:p>
        </p:txBody>
      </p:sp>
    </p:spTree>
    <p:extLst>
      <p:ext uri="{BB962C8B-B14F-4D97-AF65-F5344CB8AC3E}">
        <p14:creationId xmlns:p14="http://schemas.microsoft.com/office/powerpoint/2010/main" val="3923054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672" y="644164"/>
            <a:ext cx="7146925" cy="685800"/>
          </a:xfrm>
        </p:spPr>
        <p:txBody>
          <a:bodyPr/>
          <a:lstStyle/>
          <a:p>
            <a:pPr>
              <a:defRPr/>
            </a:pPr>
            <a:r>
              <a:rPr lang="en-US" sz="3200" dirty="0"/>
              <a:t>Factors Contributing to CHD</a:t>
            </a:r>
          </a:p>
        </p:txBody>
      </p:sp>
      <p:sp>
        <p:nvSpPr>
          <p:cNvPr id="3" name="Content Placeholder 2"/>
          <p:cNvSpPr>
            <a:spLocks noGrp="1"/>
          </p:cNvSpPr>
          <p:nvPr>
            <p:ph idx="1"/>
          </p:nvPr>
        </p:nvSpPr>
        <p:spPr>
          <a:xfrm>
            <a:off x="876693" y="2006338"/>
            <a:ext cx="9410307" cy="4572000"/>
          </a:xfrm>
        </p:spPr>
        <p:txBody>
          <a:bodyPr/>
          <a:lstStyle/>
          <a:p>
            <a:pPr marL="18288" indent="0">
              <a:buClr>
                <a:srgbClr val="FFFF00"/>
              </a:buClr>
              <a:buNone/>
              <a:defRPr/>
            </a:pPr>
            <a:r>
              <a:rPr lang="en-US" sz="2000" dirty="0">
                <a:latin typeface="+mj-lt"/>
              </a:rPr>
              <a:t> 85 to 90 % of cases, there is </a:t>
            </a:r>
            <a:r>
              <a:rPr lang="en-US" sz="2000" u="sng" dirty="0">
                <a:latin typeface="+mj-lt"/>
              </a:rPr>
              <a:t>no identifiable cause</a:t>
            </a:r>
            <a:r>
              <a:rPr lang="en-US" sz="2000" dirty="0">
                <a:latin typeface="+mj-lt"/>
              </a:rPr>
              <a:t> for the heart defect </a:t>
            </a:r>
            <a:r>
              <a:rPr lang="en-US" sz="2000" dirty="0">
                <a:latin typeface="+mj-lt"/>
                <a:sym typeface="Wingdings 3" pitchFamily="18" charset="2"/>
              </a:rPr>
              <a:t></a:t>
            </a:r>
            <a:r>
              <a:rPr lang="en-US" sz="2000" dirty="0">
                <a:latin typeface="+mj-lt"/>
              </a:rPr>
              <a:t> generally considered to be caused by </a:t>
            </a:r>
            <a:r>
              <a:rPr lang="en-US" sz="2000" u="sng" dirty="0">
                <a:latin typeface="+mj-lt"/>
              </a:rPr>
              <a:t>multifactorial inheritance</a:t>
            </a:r>
            <a:r>
              <a:rPr lang="en-US" sz="2000" dirty="0">
                <a:latin typeface="+mj-lt"/>
              </a:rPr>
              <a:t>.</a:t>
            </a:r>
          </a:p>
          <a:p>
            <a:pPr marL="18288" indent="0">
              <a:buClr>
                <a:srgbClr val="FFFF00"/>
              </a:buClr>
              <a:buNone/>
              <a:defRPr/>
            </a:pPr>
            <a:r>
              <a:rPr lang="en-US" sz="2000" dirty="0">
                <a:latin typeface="+mj-lt"/>
              </a:rPr>
              <a:t>Factors are usually both </a:t>
            </a:r>
            <a:r>
              <a:rPr lang="en-US" sz="2000" u="sng" dirty="0">
                <a:latin typeface="+mj-lt"/>
              </a:rPr>
              <a:t>genetic</a:t>
            </a:r>
            <a:r>
              <a:rPr lang="en-US" sz="2000" dirty="0">
                <a:latin typeface="+mj-lt"/>
              </a:rPr>
              <a:t> and </a:t>
            </a:r>
            <a:r>
              <a:rPr lang="en-US" sz="2000" u="sng" dirty="0">
                <a:latin typeface="+mj-lt"/>
              </a:rPr>
              <a:t>environmental</a:t>
            </a:r>
            <a:r>
              <a:rPr lang="en-US" sz="2000" dirty="0">
                <a:latin typeface="+mj-lt"/>
              </a:rPr>
              <a:t>, where a combination of genes from both parents, in addition to unknown environmental factors, Produce the trait or condition.</a:t>
            </a:r>
          </a:p>
          <a:p>
            <a:pPr marL="18288" indent="0">
              <a:buClr>
                <a:srgbClr val="FFFF00"/>
              </a:buClr>
              <a:buNone/>
              <a:defRPr/>
            </a:pPr>
            <a:r>
              <a:rPr lang="en-US" sz="2000" u="sng" dirty="0">
                <a:latin typeface="+mj-lt"/>
              </a:rPr>
              <a:t>Maternal Factors</a:t>
            </a:r>
            <a:r>
              <a:rPr lang="en-US" sz="2000" dirty="0">
                <a:latin typeface="+mj-lt"/>
              </a:rPr>
              <a:t>: </a:t>
            </a:r>
          </a:p>
          <a:p>
            <a:pPr marL="384048" lvl="1" indent="0">
              <a:buClr>
                <a:srgbClr val="FFFF00"/>
              </a:buClr>
              <a:buNone/>
              <a:defRPr/>
            </a:pPr>
            <a:r>
              <a:rPr lang="en-US" dirty="0" smtClean="0">
                <a:latin typeface="+mj-lt"/>
              </a:rPr>
              <a:t> seizure disorders w/ intake of anti-seizure medications</a:t>
            </a:r>
          </a:p>
          <a:p>
            <a:pPr marL="384048" lvl="1" indent="0">
              <a:buClr>
                <a:srgbClr val="FFFF00"/>
              </a:buClr>
              <a:buNone/>
              <a:defRPr/>
            </a:pPr>
            <a:r>
              <a:rPr lang="en-US" dirty="0" smtClean="0">
                <a:latin typeface="+mj-lt"/>
              </a:rPr>
              <a:t> intake of lithium for depression</a:t>
            </a:r>
          </a:p>
          <a:p>
            <a:pPr marL="384048" lvl="1" indent="0">
              <a:buClr>
                <a:srgbClr val="FFFF00"/>
              </a:buClr>
              <a:buNone/>
              <a:defRPr/>
            </a:pPr>
            <a:r>
              <a:rPr lang="en-US" dirty="0" smtClean="0">
                <a:latin typeface="+mj-lt"/>
              </a:rPr>
              <a:t> uncontrolled IDDM</a:t>
            </a:r>
          </a:p>
          <a:p>
            <a:pPr marL="384048" lvl="1" indent="0">
              <a:buClr>
                <a:srgbClr val="FFFF00"/>
              </a:buClr>
              <a:buNone/>
              <a:defRPr/>
            </a:pPr>
            <a:r>
              <a:rPr lang="en-US" dirty="0" smtClean="0">
                <a:latin typeface="+mj-lt"/>
              </a:rPr>
              <a:t> lupus</a:t>
            </a:r>
          </a:p>
          <a:p>
            <a:pPr marL="384048" lvl="1" indent="0">
              <a:buClr>
                <a:srgbClr val="FFFF00"/>
              </a:buClr>
              <a:buNone/>
              <a:defRPr/>
            </a:pPr>
            <a:r>
              <a:rPr lang="en-US" dirty="0" smtClean="0">
                <a:latin typeface="+mj-lt"/>
              </a:rPr>
              <a:t> </a:t>
            </a:r>
            <a:r>
              <a:rPr lang="en-US" dirty="0" err="1" smtClean="0">
                <a:latin typeface="+mj-lt"/>
              </a:rPr>
              <a:t>german</a:t>
            </a:r>
            <a:r>
              <a:rPr lang="en-US" dirty="0" smtClean="0">
                <a:latin typeface="+mj-lt"/>
              </a:rPr>
              <a:t> measles (rubella) – 1</a:t>
            </a:r>
            <a:r>
              <a:rPr lang="en-US" baseline="30000" dirty="0" smtClean="0">
                <a:latin typeface="+mj-lt"/>
              </a:rPr>
              <a:t>st</a:t>
            </a:r>
            <a:r>
              <a:rPr lang="en-US" dirty="0" smtClean="0">
                <a:latin typeface="+mj-lt"/>
              </a:rPr>
              <a:t> trimester of pregnancy</a:t>
            </a:r>
          </a:p>
        </p:txBody>
      </p:sp>
    </p:spTree>
    <p:extLst>
      <p:ext uri="{BB962C8B-B14F-4D97-AF65-F5344CB8AC3E}">
        <p14:creationId xmlns:p14="http://schemas.microsoft.com/office/powerpoint/2010/main" val="992391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34825" y="532614"/>
            <a:ext cx="7864475" cy="838200"/>
          </a:xfrm>
        </p:spPr>
        <p:txBody>
          <a:bodyPr/>
          <a:lstStyle/>
          <a:p>
            <a:pPr>
              <a:defRPr/>
            </a:pPr>
            <a:r>
              <a:rPr lang="en-US" sz="3200" dirty="0"/>
              <a:t>Factors Contributing to CHD</a:t>
            </a:r>
          </a:p>
        </p:txBody>
      </p:sp>
      <p:sp>
        <p:nvSpPr>
          <p:cNvPr id="3" name="Content Placeholder 2"/>
          <p:cNvSpPr>
            <a:spLocks noGrp="1"/>
          </p:cNvSpPr>
          <p:nvPr>
            <p:ph idx="1"/>
          </p:nvPr>
        </p:nvSpPr>
        <p:spPr>
          <a:xfrm>
            <a:off x="934825" y="1939565"/>
            <a:ext cx="9711179" cy="5029200"/>
          </a:xfrm>
        </p:spPr>
        <p:txBody>
          <a:bodyPr/>
          <a:lstStyle/>
          <a:p>
            <a:pPr marL="18288" indent="0">
              <a:buClr>
                <a:srgbClr val="FFFF00"/>
              </a:buClr>
              <a:buNone/>
              <a:defRPr/>
            </a:pPr>
            <a:r>
              <a:rPr lang="en-US" sz="2000" u="sng" dirty="0"/>
              <a:t>Chromosome abnormalities</a:t>
            </a:r>
            <a:r>
              <a:rPr lang="en-US" sz="2000" dirty="0"/>
              <a:t>:</a:t>
            </a:r>
          </a:p>
          <a:p>
            <a:pPr lvl="1" indent="0">
              <a:buClr>
                <a:srgbClr val="FFFF00"/>
              </a:buClr>
              <a:buNone/>
              <a:defRPr/>
            </a:pPr>
            <a:r>
              <a:rPr lang="en-US" dirty="0" smtClean="0"/>
              <a:t> </a:t>
            </a:r>
            <a:r>
              <a:rPr lang="en-US" dirty="0" smtClean="0">
                <a:latin typeface="+mj-lt"/>
              </a:rPr>
              <a:t>5 to 8 % of all babies with CHD have a chromosome abnormality</a:t>
            </a:r>
          </a:p>
          <a:p>
            <a:pPr lvl="1" indent="0">
              <a:buClr>
                <a:srgbClr val="FFFF00"/>
              </a:buClr>
              <a:buNone/>
              <a:defRPr/>
            </a:pPr>
            <a:r>
              <a:rPr lang="en-US" dirty="0" smtClean="0">
                <a:latin typeface="+mj-lt"/>
              </a:rPr>
              <a:t> includes Down syndrome, trisomy 18 and trisomy 13, Turner’s syndrome, Cri-du-chat </a:t>
            </a:r>
            <a:r>
              <a:rPr lang="en-US" dirty="0" smtClean="0">
                <a:latin typeface="+mj-lt"/>
              </a:rPr>
              <a:t>syndrome</a:t>
            </a:r>
          </a:p>
          <a:p>
            <a:pPr lvl="1" indent="0">
              <a:buClr>
                <a:srgbClr val="FFFF00"/>
              </a:buClr>
              <a:buNone/>
              <a:defRPr/>
            </a:pPr>
            <a:r>
              <a:rPr lang="en-US" sz="3200" u="sng" dirty="0" smtClean="0"/>
              <a:t>Family </a:t>
            </a:r>
            <a:r>
              <a:rPr lang="en-US" sz="3200" u="sng" dirty="0"/>
              <a:t>History</a:t>
            </a:r>
            <a:r>
              <a:rPr lang="en-US" sz="3200" dirty="0"/>
              <a:t>:</a:t>
            </a:r>
          </a:p>
          <a:p>
            <a:pPr marL="749808" lvl="2" indent="0">
              <a:buClr>
                <a:srgbClr val="FFFF00"/>
              </a:buClr>
              <a:buNone/>
              <a:defRPr/>
            </a:pPr>
            <a:r>
              <a:rPr lang="en-US" sz="2000" dirty="0" smtClean="0">
                <a:latin typeface="+mj-lt"/>
              </a:rPr>
              <a:t>Risk </a:t>
            </a:r>
            <a:r>
              <a:rPr lang="en-US" sz="2000" dirty="0" smtClean="0">
                <a:latin typeface="+mj-lt"/>
              </a:rPr>
              <a:t>increases when either parent has CHD, or when another sibling was born w/ CHD</a:t>
            </a:r>
          </a:p>
          <a:p>
            <a:pPr marL="749808" lvl="2" indent="0">
              <a:buClr>
                <a:srgbClr val="FFFF00"/>
              </a:buClr>
              <a:buNone/>
              <a:defRPr/>
            </a:pPr>
            <a:r>
              <a:rPr lang="en-US" sz="2000" dirty="0">
                <a:latin typeface="+mj-lt"/>
              </a:rPr>
              <a:t>If you have had one child with CHD, the chance that another child will be born with CHD ranges from 1.5 to 5 %, depending on the type of CHD in the first child. </a:t>
            </a:r>
          </a:p>
          <a:p>
            <a:pPr marL="749808" lvl="2" indent="0">
              <a:buClr>
                <a:srgbClr val="FFFF00"/>
              </a:buClr>
              <a:buNone/>
              <a:defRPr/>
            </a:pPr>
            <a:r>
              <a:rPr lang="en-US" sz="2000" dirty="0">
                <a:latin typeface="+mj-lt"/>
              </a:rPr>
              <a:t>If you have had two children with CHD, then the risk </a:t>
            </a:r>
            <a:r>
              <a:rPr lang="en-US" sz="2000" dirty="0">
                <a:latin typeface="+mj-lt"/>
                <a:sym typeface="Wingdings 3" pitchFamily="18" charset="2"/>
              </a:rPr>
              <a:t></a:t>
            </a:r>
            <a:r>
              <a:rPr lang="en-US" sz="2000" dirty="0">
                <a:latin typeface="+mj-lt"/>
              </a:rPr>
              <a:t> to 5 to 10 %, to have another child with CHD. </a:t>
            </a:r>
          </a:p>
          <a:p>
            <a:pPr marL="749808" lvl="2" indent="0">
              <a:buClr>
                <a:srgbClr val="FFFF00"/>
              </a:buClr>
              <a:buNone/>
              <a:defRPr/>
            </a:pPr>
            <a:r>
              <a:rPr lang="en-US" sz="2000" dirty="0">
                <a:latin typeface="+mj-lt"/>
              </a:rPr>
              <a:t>If the mother has CHD, the risk for a child to be born with CHD ranges from 2.5 to 18 percent, with an average risk of 6.7 </a:t>
            </a:r>
            <a:r>
              <a:rPr lang="en-US" sz="2000" dirty="0" smtClean="0">
                <a:latin typeface="+mj-lt"/>
              </a:rPr>
              <a:t>percent.</a:t>
            </a:r>
            <a:endParaRPr lang="en-US" sz="2000" dirty="0">
              <a:latin typeface="+mj-lt"/>
            </a:endParaRPr>
          </a:p>
        </p:txBody>
      </p:sp>
    </p:spTree>
    <p:extLst>
      <p:ext uri="{BB962C8B-B14F-4D97-AF65-F5344CB8AC3E}">
        <p14:creationId xmlns:p14="http://schemas.microsoft.com/office/powerpoint/2010/main" val="2974462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1479</TotalTime>
  <Words>2374</Words>
  <Application>Microsoft Office PowerPoint</Application>
  <PresentationFormat>Widescreen</PresentationFormat>
  <Paragraphs>297</Paragraphs>
  <Slides>57</Slides>
  <Notes>0</Notes>
  <HiddenSlides>1</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Arial Rounded MT Bold</vt:lpstr>
      <vt:lpstr>Calibri</vt:lpstr>
      <vt:lpstr>Calibri Light</vt:lpstr>
      <vt:lpstr>Wingdings</vt:lpstr>
      <vt:lpstr>Wingdings 3</vt:lpstr>
      <vt:lpstr>Retrospect</vt:lpstr>
      <vt:lpstr>PowerPoint Presentation</vt:lpstr>
      <vt:lpstr>Do you remember last week’s lecture?</vt:lpstr>
      <vt:lpstr>PowerPoint Presentation</vt:lpstr>
      <vt:lpstr>Fetal circulation</vt:lpstr>
      <vt:lpstr>Fetal circulation </vt:lpstr>
      <vt:lpstr>Fetal circulation </vt:lpstr>
      <vt:lpstr>Fetal circulation </vt:lpstr>
      <vt:lpstr>Factors Contributing to CHD</vt:lpstr>
      <vt:lpstr>Factors Contributing to CHD</vt:lpstr>
      <vt:lpstr>Acyanotic congenital heart defects</vt:lpstr>
      <vt:lpstr>Ventricular septal defect</vt:lpstr>
      <vt:lpstr>Ventricular septal defect</vt:lpstr>
      <vt:lpstr>Types </vt:lpstr>
      <vt:lpstr>Pathophysiology </vt:lpstr>
      <vt:lpstr>Pathophysiology</vt:lpstr>
      <vt:lpstr>Pathophysiology</vt:lpstr>
      <vt:lpstr>Pathophysiology </vt:lpstr>
      <vt:lpstr>Eisenmenger physiology </vt:lpstr>
      <vt:lpstr>Pathophysiology</vt:lpstr>
      <vt:lpstr>Clinical features:</vt:lpstr>
      <vt:lpstr>Investigations</vt:lpstr>
      <vt:lpstr>PowerPoint Presentation</vt:lpstr>
      <vt:lpstr>PowerPoint Presentation</vt:lpstr>
      <vt:lpstr>Treatment </vt:lpstr>
      <vt:lpstr>Atrial septal defect</vt:lpstr>
      <vt:lpstr>Atrial Septal Defect (ASD) </vt:lpstr>
      <vt:lpstr>Inheritence </vt:lpstr>
      <vt:lpstr>Types/ locations </vt:lpstr>
      <vt:lpstr>Clinical picture</vt:lpstr>
      <vt:lpstr>Clinical picture</vt:lpstr>
      <vt:lpstr>Treatment  </vt:lpstr>
      <vt:lpstr>PowerPoint Presentation</vt:lpstr>
      <vt:lpstr>Patent Ductus Arteriosus (PDA) </vt:lpstr>
      <vt:lpstr>Pathophysiology </vt:lpstr>
      <vt:lpstr>Clinical findings</vt:lpstr>
      <vt:lpstr>Clinical Presentation </vt:lpstr>
      <vt:lpstr>Treatment </vt:lpstr>
      <vt:lpstr>AVSD </vt:lpstr>
      <vt:lpstr>AVSD </vt:lpstr>
      <vt:lpstr>Obstructive lesions</vt:lpstr>
      <vt:lpstr>Coarctation of the Aorta (CoA) </vt:lpstr>
      <vt:lpstr>PowerPoint Presentation</vt:lpstr>
      <vt:lpstr>PowerPoint Presentation</vt:lpstr>
      <vt:lpstr>PowerPoint Presentation</vt:lpstr>
      <vt:lpstr>Clinical Presentation Duct-dependent systemic circulation. </vt:lpstr>
      <vt:lpstr>PowerPoint Presentation</vt:lpstr>
      <vt:lpstr>Echocardiography </vt:lpstr>
      <vt:lpstr>Treatment </vt:lpstr>
      <vt:lpstr>PowerPoint Presentation</vt:lpstr>
      <vt:lpstr>PowerPoint Presentation</vt:lpstr>
      <vt:lpstr>Aortic Stenosis (AS) </vt:lpstr>
      <vt:lpstr>Clinical Presentation </vt:lpstr>
      <vt:lpstr>Treatment</vt:lpstr>
      <vt:lpstr>Case 1</vt:lpstr>
      <vt:lpstr>Case 2</vt:lpstr>
      <vt:lpstr>Case 3</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HPG7</dc:creator>
  <cp:lastModifiedBy>HPG7</cp:lastModifiedBy>
  <cp:revision>71</cp:revision>
  <dcterms:created xsi:type="dcterms:W3CDTF">2024-02-03T16:08:42Z</dcterms:created>
  <dcterms:modified xsi:type="dcterms:W3CDTF">2024-02-04T16:48:42Z</dcterms:modified>
</cp:coreProperties>
</file>