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730" r:id="rId2"/>
    <p:sldId id="654" r:id="rId3"/>
    <p:sldId id="257" r:id="rId4"/>
    <p:sldId id="260" r:id="rId5"/>
    <p:sldId id="258" r:id="rId6"/>
    <p:sldId id="261" r:id="rId7"/>
    <p:sldId id="262" r:id="rId8"/>
    <p:sldId id="263" r:id="rId9"/>
    <p:sldId id="264" r:id="rId10"/>
    <p:sldId id="635" r:id="rId11"/>
    <p:sldId id="265" r:id="rId12"/>
    <p:sldId id="284" r:id="rId13"/>
    <p:sldId id="728" r:id="rId14"/>
    <p:sldId id="299" r:id="rId15"/>
    <p:sldId id="373" r:id="rId16"/>
    <p:sldId id="300" r:id="rId17"/>
    <p:sldId id="706" r:id="rId18"/>
    <p:sldId id="708" r:id="rId19"/>
    <p:sldId id="289" r:id="rId20"/>
    <p:sldId id="727" r:id="rId21"/>
    <p:sldId id="295" r:id="rId22"/>
    <p:sldId id="320" r:id="rId23"/>
    <p:sldId id="731" r:id="rId24"/>
    <p:sldId id="648" r:id="rId25"/>
    <p:sldId id="649" r:id="rId26"/>
    <p:sldId id="729" r:id="rId27"/>
    <p:sldId id="323" r:id="rId28"/>
    <p:sldId id="328" r:id="rId29"/>
    <p:sldId id="313" r:id="rId30"/>
    <p:sldId id="350" r:id="rId31"/>
    <p:sldId id="359" r:id="rId32"/>
    <p:sldId id="33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3585" autoAdjust="0"/>
  </p:normalViewPr>
  <p:slideViewPr>
    <p:cSldViewPr>
      <p:cViewPr varScale="1">
        <p:scale>
          <a:sx n="64" d="100"/>
          <a:sy n="64"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01286-0B24-4064-A7A4-DA5FA6E95E5E}" type="datetimeFigureOut">
              <a:rPr lang="en-US" smtClean="0"/>
              <a:pPr/>
              <a:t>10/12/2021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F5C5EF-6CC5-4FA1-AD2C-517430C782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EllipsoidaVSphericaVCocci</a:t>
            </a:r>
          </a:p>
          <a:p>
            <a:r>
              <a:rPr lang="en-US" sz="1200" kern="1200" baseline="0" dirty="0">
                <a:solidFill>
                  <a:schemeClr val="tx1"/>
                </a:solidFill>
                <a:latin typeface="+mn-lt"/>
                <a:ea typeface="+mn-ea"/>
                <a:cs typeface="+mn-cs"/>
              </a:rPr>
              <a:t>The term cocci has originated from a greek word; kokkos = grain or kernel. It is</a:t>
            </a:r>
          </a:p>
          <a:p>
            <a:r>
              <a:rPr lang="en-US" sz="1200" kern="1200" baseline="0" dirty="0">
                <a:solidFill>
                  <a:schemeClr val="tx1"/>
                </a:solidFill>
                <a:latin typeface="+mn-lt"/>
                <a:ea typeface="+mn-ea"/>
                <a:cs typeface="+mn-cs"/>
              </a:rPr>
              <a:t>the simplest form of bacteria in which bacteria appears like a minute sphere (0.5~ -</a:t>
            </a:r>
          </a:p>
          <a:p>
            <a:r>
              <a:rPr lang="en-US" sz="1200" kern="1200" baseline="0" dirty="0">
                <a:solidFill>
                  <a:schemeClr val="tx1"/>
                </a:solidFill>
                <a:latin typeface="+mn-lt"/>
                <a:ea typeface="+mn-ea"/>
                <a:cs typeface="+mn-cs"/>
              </a:rPr>
              <a:t>1.25~ in diameter) they lack flagella. On the basis of arrangements cocci are further</a:t>
            </a:r>
          </a:p>
          <a:p>
            <a:r>
              <a:rPr lang="en-US" sz="1200" kern="1200" baseline="0" dirty="0">
                <a:solidFill>
                  <a:schemeClr val="tx1"/>
                </a:solidFill>
                <a:latin typeface="+mn-lt"/>
                <a:ea typeface="+mn-ea"/>
                <a:cs typeface="+mn-cs"/>
              </a:rPr>
              <a:t>classified as follows:</a:t>
            </a:r>
          </a:p>
          <a:p>
            <a:r>
              <a:rPr lang="en-US" sz="1200" kern="1200" baseline="0" dirty="0">
                <a:solidFill>
                  <a:schemeClr val="tx1"/>
                </a:solidFill>
                <a:latin typeface="+mn-lt"/>
                <a:ea typeface="+mn-ea"/>
                <a:cs typeface="+mn-cs"/>
              </a:rPr>
              <a:t>1. Micrococci: When a bacterium appears singly e.g. </a:t>
            </a:r>
            <a:r>
              <a:rPr lang="en-US" sz="1200" i="1" kern="1200" baseline="0" dirty="0">
                <a:solidFill>
                  <a:schemeClr val="tx1"/>
                </a:solidFill>
                <a:latin typeface="+mn-lt"/>
                <a:ea typeface="+mn-ea"/>
                <a:cs typeface="+mn-cs"/>
              </a:rPr>
              <a:t>Micrococcus agitis, M. aureus.</a:t>
            </a:r>
          </a:p>
          <a:p>
            <a:r>
              <a:rPr lang="en-US" sz="1200" kern="1200" baseline="0" dirty="0">
                <a:solidFill>
                  <a:schemeClr val="tx1"/>
                </a:solidFill>
                <a:latin typeface="+mn-lt"/>
                <a:ea typeface="+mn-ea"/>
                <a:cs typeface="+mn-cs"/>
              </a:rPr>
              <a:t>2. Diplococcus: When they appear in a pairs of cells e.g. </a:t>
            </a:r>
            <a:r>
              <a:rPr lang="en-US" sz="1200" i="1" kern="1200" baseline="0" dirty="0">
                <a:solidFill>
                  <a:schemeClr val="tx1"/>
                </a:solidFill>
                <a:latin typeface="+mn-lt"/>
                <a:ea typeface="+mn-ea"/>
                <a:cs typeface="+mn-cs"/>
              </a:rPr>
              <a:t>Diplococcus pneumoniae.</a:t>
            </a:r>
          </a:p>
          <a:p>
            <a:r>
              <a:rPr lang="en-US" sz="1200" kern="1200" baseline="0" dirty="0">
                <a:solidFill>
                  <a:schemeClr val="tx1"/>
                </a:solidFill>
                <a:latin typeface="+mn-lt"/>
                <a:ea typeface="+mn-ea"/>
                <a:cs typeface="+mn-cs"/>
              </a:rPr>
              <a:t>3. Streptococci: When they appear in rows of cells or in chains e.g. </a:t>
            </a:r>
            <a:r>
              <a:rPr lang="en-US" sz="1200" i="1" kern="1200" baseline="0" dirty="0">
                <a:solidFill>
                  <a:schemeClr val="tx1"/>
                </a:solidFill>
                <a:latin typeface="+mn-lt"/>
                <a:ea typeface="+mn-ea"/>
                <a:cs typeface="+mn-cs"/>
              </a:rPr>
              <a:t>Streptocoocus</a:t>
            </a:r>
          </a:p>
          <a:p>
            <a:r>
              <a:rPr lang="en-US" sz="1200" i="1" kern="1200" baseline="0" dirty="0">
                <a:solidFill>
                  <a:schemeClr val="tx1"/>
                </a:solidFill>
                <a:latin typeface="+mn-lt"/>
                <a:ea typeface="+mn-ea"/>
                <a:cs typeface="+mn-cs"/>
              </a:rPr>
              <a:t>lactis.</a:t>
            </a:r>
          </a:p>
          <a:p>
            <a:r>
              <a:rPr lang="en-US" sz="1200" kern="1200" baseline="0" dirty="0">
                <a:solidFill>
                  <a:schemeClr val="tx1"/>
                </a:solidFill>
                <a:latin typeface="+mn-lt"/>
                <a:ea typeface="+mn-ea"/>
                <a:cs typeface="+mn-cs"/>
              </a:rPr>
              <a:t>4. Staphylococci: When they arrange in irregular clusters like bunches of grapes</a:t>
            </a:r>
          </a:p>
          <a:p>
            <a:r>
              <a:rPr lang="en-US" sz="1200" kern="1200" baseline="0" dirty="0">
                <a:solidFill>
                  <a:schemeClr val="tx1"/>
                </a:solidFill>
                <a:latin typeface="+mn-lt"/>
                <a:ea typeface="+mn-ea"/>
                <a:cs typeface="+mn-cs"/>
              </a:rPr>
              <a:t>e.g. </a:t>
            </a:r>
            <a:r>
              <a:rPr lang="en-US" sz="1200" i="1" kern="1200" baseline="0" dirty="0">
                <a:solidFill>
                  <a:schemeClr val="tx1"/>
                </a:solidFill>
                <a:latin typeface="+mn-lt"/>
                <a:ea typeface="+mn-ea"/>
                <a:cs typeface="+mn-cs"/>
              </a:rPr>
              <a:t>Stapllyloccolls aureus.</a:t>
            </a:r>
          </a:p>
          <a:p>
            <a:r>
              <a:rPr lang="en-US" sz="1200" kern="1200" baseline="0" dirty="0">
                <a:solidFill>
                  <a:schemeClr val="tx1"/>
                </a:solidFill>
                <a:latin typeface="+mn-lt"/>
                <a:ea typeface="+mn-ea"/>
                <a:cs typeface="+mn-cs"/>
              </a:rPr>
              <a:t>5. Tetracoccus: When they arrange in a sequence of four e.g. </a:t>
            </a:r>
            <a:r>
              <a:rPr lang="en-US" sz="1200" i="1" kern="1200" baseline="0" dirty="0">
                <a:solidFill>
                  <a:schemeClr val="tx1"/>
                </a:solidFill>
                <a:latin typeface="+mn-lt"/>
                <a:ea typeface="+mn-ea"/>
                <a:cs typeface="+mn-cs"/>
              </a:rPr>
              <a:t>Neisseria and</a:t>
            </a:r>
          </a:p>
          <a:p>
            <a:r>
              <a:rPr lang="en-US" sz="1200" i="1" kern="1200" baseline="0" dirty="0">
                <a:solidFill>
                  <a:schemeClr val="tx1"/>
                </a:solidFill>
                <a:latin typeface="+mn-lt"/>
                <a:ea typeface="+mn-ea"/>
                <a:cs typeface="+mn-cs"/>
              </a:rPr>
              <a:t>MicrocOCCIiS te trogen us.</a:t>
            </a:r>
          </a:p>
          <a:p>
            <a:r>
              <a:rPr lang="en-US" sz="1200" kern="1200" baseline="0" dirty="0">
                <a:solidFill>
                  <a:schemeClr val="tx1"/>
                </a:solidFill>
                <a:latin typeface="+mn-lt"/>
                <a:ea typeface="+mn-ea"/>
                <a:cs typeface="+mn-cs"/>
              </a:rPr>
              <a:t>6. Sarcinae: When they arrange in cuboidal or in a different geometrical or packet</a:t>
            </a:r>
          </a:p>
          <a:p>
            <a:r>
              <a:rPr lang="en-US" sz="1200" kern="1200" baseline="0" dirty="0">
                <a:solidFill>
                  <a:schemeClr val="tx1"/>
                </a:solidFill>
                <a:latin typeface="+mn-lt"/>
                <a:ea typeface="+mn-ea"/>
                <a:cs typeface="+mn-cs"/>
              </a:rPr>
              <a:t>arrangements e.g. </a:t>
            </a:r>
            <a:r>
              <a:rPr lang="en-US" sz="1200" i="1" kern="1200" baseline="0" dirty="0">
                <a:solidFill>
                  <a:schemeClr val="tx1"/>
                </a:solidFill>
                <a:latin typeface="+mn-lt"/>
                <a:ea typeface="+mn-ea"/>
                <a:cs typeface="+mn-cs"/>
              </a:rPr>
              <a:t>Sarcillae lutea.</a:t>
            </a:r>
            <a:endParaRPr lang="en-US" dirty="0"/>
          </a:p>
        </p:txBody>
      </p:sp>
      <p:sp>
        <p:nvSpPr>
          <p:cNvPr id="4" name="Slide Number Placeholder 3"/>
          <p:cNvSpPr>
            <a:spLocks noGrp="1"/>
          </p:cNvSpPr>
          <p:nvPr>
            <p:ph type="sldNum" sz="quarter" idx="10"/>
          </p:nvPr>
        </p:nvSpPr>
        <p:spPr/>
        <p:txBody>
          <a:bodyPr/>
          <a:lstStyle/>
          <a:p>
            <a:fld id="{55F5C5EF-6CC5-4FA1-AD2C-517430C7825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hair like appendages present on the surface of most of the gram negative</a:t>
            </a:r>
          </a:p>
          <a:p>
            <a:r>
              <a:rPr lang="en-US" dirty="0"/>
              <a:t>bacteria (Enterobacteriaceae, Pseudomondaceae and Caulobacter). They are smaller than</a:t>
            </a:r>
          </a:p>
          <a:p>
            <a:r>
              <a:rPr lang="en-US" dirty="0"/>
              <a:t>flagella, have no role in the motility of bacteria. They measure 0.2-20J.! in length and</a:t>
            </a:r>
          </a:p>
          <a:p>
            <a:r>
              <a:rPr lang="en-US" dirty="0"/>
              <a:t>30-140Ao in width. A single bacterial cells bears about 100-500 pili which are arranged</a:t>
            </a:r>
          </a:p>
          <a:p>
            <a:r>
              <a:rPr lang="en-US" dirty="0"/>
              <a:t>peritrichously. There origin is from cytoplasm and penetrate through the peptidoglycan</a:t>
            </a:r>
          </a:p>
          <a:p>
            <a:r>
              <a:rPr lang="en-US" dirty="0"/>
              <a:t>layers of the cell wall. Chemically they are composed of 100% protein named fimbrilin</a:t>
            </a:r>
          </a:p>
          <a:p>
            <a:r>
              <a:rPr lang="en-US" dirty="0"/>
              <a:t>with a molecular weight of about 16,000. Fimbrilin consist of about 163 amino acids.</a:t>
            </a:r>
          </a:p>
          <a:p>
            <a:r>
              <a:rPr lang="en-US" dirty="0"/>
              <a:t>Following two types of pili are found in bacteria viz.</a:t>
            </a:r>
          </a:p>
        </p:txBody>
      </p:sp>
      <p:sp>
        <p:nvSpPr>
          <p:cNvPr id="4" name="Slide Number Placeholder 3"/>
          <p:cNvSpPr>
            <a:spLocks noGrp="1"/>
          </p:cNvSpPr>
          <p:nvPr>
            <p:ph type="sldNum" sz="quarter" idx="10"/>
          </p:nvPr>
        </p:nvSpPr>
        <p:spPr/>
        <p:txBody>
          <a:bodyPr/>
          <a:lstStyle/>
          <a:p>
            <a:fld id="{55F5C5EF-6CC5-4FA1-AD2C-517430C78252}"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hair like appendages present on the surface of most of the gram negative</a:t>
            </a:r>
          </a:p>
          <a:p>
            <a:r>
              <a:rPr lang="en-US" dirty="0"/>
              <a:t>bacteria (Enterobacteriaceae, Pseudomondaceae and Caulobacter). They are smaller than</a:t>
            </a:r>
          </a:p>
          <a:p>
            <a:r>
              <a:rPr lang="en-US" dirty="0"/>
              <a:t>flagella, have no role in the motility of bacteria. They measure 0.2-20J.! in length and</a:t>
            </a:r>
          </a:p>
          <a:p>
            <a:r>
              <a:rPr lang="en-US" dirty="0"/>
              <a:t>30-140Ao in width. A single bacterial cells bears about 100-500 pili which are arranged</a:t>
            </a:r>
          </a:p>
          <a:p>
            <a:r>
              <a:rPr lang="en-US" dirty="0"/>
              <a:t>peritrichously. There origin is from cytoplasm and penetrate through the peptidoglycan</a:t>
            </a:r>
          </a:p>
          <a:p>
            <a:r>
              <a:rPr lang="en-US" dirty="0"/>
              <a:t>layers of the cell wall. Chemically they are composed of 100% protein named fimbrilin</a:t>
            </a:r>
          </a:p>
          <a:p>
            <a:r>
              <a:rPr lang="en-US" dirty="0"/>
              <a:t>with a molecular weight of about 16,000. Fimbrilin consist of about 163 amino acids.</a:t>
            </a:r>
          </a:p>
          <a:p>
            <a:r>
              <a:rPr lang="en-US"/>
              <a:t>Following two types of pili are found in bacteria viz.</a:t>
            </a:r>
          </a:p>
        </p:txBody>
      </p:sp>
      <p:sp>
        <p:nvSpPr>
          <p:cNvPr id="4" name="Slide Number Placeholder 3"/>
          <p:cNvSpPr>
            <a:spLocks noGrp="1"/>
          </p:cNvSpPr>
          <p:nvPr>
            <p:ph type="sldNum" sz="quarter" idx="10"/>
          </p:nvPr>
        </p:nvSpPr>
        <p:spPr/>
        <p:txBody>
          <a:bodyPr/>
          <a:lstStyle/>
          <a:p>
            <a:fld id="{55F5C5EF-6CC5-4FA1-AD2C-517430C78252}" type="slidenum">
              <a:rPr lang="en-US" smtClean="0"/>
              <a:pPr/>
              <a:t>13</a:t>
            </a:fld>
            <a:endParaRPr lang="en-US"/>
          </a:p>
        </p:txBody>
      </p:sp>
    </p:spTree>
    <p:extLst>
      <p:ext uri="{BB962C8B-B14F-4D97-AF65-F5344CB8AC3E}">
        <p14:creationId xmlns:p14="http://schemas.microsoft.com/office/powerpoint/2010/main" val="39681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0AC8EF8-B66C-4D0E-9802-F9CB7253E9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397530A-9DD3-4B4E-920A-42AC445DE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en-US"/>
          </a:p>
        </p:txBody>
      </p:sp>
      <p:sp>
        <p:nvSpPr>
          <p:cNvPr id="4" name="Slide Number Placeholder 3">
            <a:extLst>
              <a:ext uri="{FF2B5EF4-FFF2-40B4-BE49-F238E27FC236}">
                <a16:creationId xmlns:a16="http://schemas.microsoft.com/office/drawing/2014/main" id="{6D2269B2-A0DF-4331-8BC8-C91D13C0A76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14A6CB-E999-42BE-8CCD-DE3873B93E66}"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76D8127-6739-45C6-807D-2EC3F37BC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97E83C-B1CB-439E-AC94-98779869F207}"/>
              </a:ext>
            </a:extLst>
          </p:cNvPr>
          <p:cNvSpPr>
            <a:spLocks noGrp="1"/>
          </p:cNvSpPr>
          <p:nvPr>
            <p:ph type="body" idx="1"/>
          </p:nvPr>
        </p:nvSpPr>
        <p:spPr/>
        <p:txBody>
          <a:bodyPr>
            <a:normAutofit fontScale="85000" lnSpcReduction="10000"/>
          </a:bodyPr>
          <a:lstStyle/>
          <a:p>
            <a:pPr>
              <a:defRPr/>
            </a:pPr>
            <a:r>
              <a:rPr lang="en-US" dirty="0"/>
              <a:t>Hans Christian Gram was born in 1853 in Denmark. He initially studied Botany, then in 1883 he graduated from medical school and settled in Berlin. In 1884, he noticed that certain stains were preferentially taken up by bacteria from post mortem lung tissue samples. He used crystal violet as the initial stain and fixed the stain with potassium tri-iodide (Lugol’s solution). After this he used ethanol to wash the stain away. He did this with both Streptococcus pneumoniae and Klebsiella pneumoniae bacteria, observing that Streptococcus pneumoniae retained the stain after washing with alcohol (Gram positive) whereas Klebsiella pneumoniae did not. (Gram negative)</a:t>
            </a:r>
          </a:p>
          <a:p>
            <a:pPr>
              <a:defRPr/>
            </a:pPr>
            <a:r>
              <a:rPr lang="en-US" dirty="0"/>
              <a:t>Hans Christian Gram only invented the first three parts of the Gram stain. The fourth part, counterstaining with safranin (or similar), did not happen for another few years, and was probably introduced by a German pathologist, Carl Weigert.</a:t>
            </a:r>
          </a:p>
          <a:p>
            <a:pPr>
              <a:defRPr/>
            </a:pPr>
            <a:endParaRPr lang="en-US" dirty="0"/>
          </a:p>
          <a:p>
            <a:pPr>
              <a:defRPr/>
            </a:pPr>
            <a:r>
              <a:rPr lang="en-US" dirty="0"/>
              <a:t>Gram was a modest man, and in his initial publication he remarked, "I have therefore published the method, although I am aware that as yet it is very</a:t>
            </a:r>
          </a:p>
          <a:p>
            <a:pPr>
              <a:defRPr/>
            </a:pPr>
            <a:r>
              <a:rPr lang="en-US" dirty="0"/>
              <a:t>which acted as a mordant to fix the dye. Then he poured ethanol over the slide to wash away the dye. Certain bacteria (pneumococci) retained the color (gram-positive), while other species became bleached or decolorized by the alcohol (gramnegative). His initial work with this staining process was performed on Streptococcus pneumoniae and Klebsiella pneumoniae. </a:t>
            </a:r>
          </a:p>
          <a:p>
            <a:pPr>
              <a:defRPr/>
            </a:pPr>
            <a:r>
              <a:rPr lang="en-US" dirty="0"/>
              <a:t>Hans Christian Gram (born in 1853) studied botany at the University of Copenhagen in Denmark. His study of plants introduced him to the basis of pharmacology and the use of the microscope. In 1883, he graduated from medical school and after traveling throughout Europe, he settled in Berlin. His initial work concerned the study of human red blood cells. He was among the first to recognize that macrocytes were characteristic of pernicious anemia. In 1884, while examining lung tissue from patients who had died of pneumonia, Gram had discovered that certain stains were preferentially taken up and retained by bacterial cells. In the first step, he dried a fluid smear on a glass slide over a burner flame and poured Gentian (crystal) violet solution over it. After rinsing with water, he added Lugol’s solution - potassium triiodide solution - </a:t>
            </a:r>
          </a:p>
          <a:p>
            <a:pPr>
              <a:defRPr/>
            </a:pPr>
            <a:r>
              <a:rPr lang="en-US" dirty="0"/>
              <a:t>Gram did not use a counterstain in his procedure. It was a few years later, that the German pathologist Carl Weigert (1845- 1904) from Frankfurt, added a final step of staining with safranin. Gram himself never used the red counterstaining in order to visualize the gramnegative bacteria.</a:t>
            </a:r>
          </a:p>
        </p:txBody>
      </p:sp>
      <p:sp>
        <p:nvSpPr>
          <p:cNvPr id="41988" name="Slide Number Placeholder 3">
            <a:extLst>
              <a:ext uri="{FF2B5EF4-FFF2-40B4-BE49-F238E27FC236}">
                <a16:creationId xmlns:a16="http://schemas.microsoft.com/office/drawing/2014/main" id="{0B35F296-2075-42E1-9697-860F97F437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fld id="{00215123-0809-433B-BBB7-DA59E62EEE9D}" type="slidenum">
              <a:rPr lang="en-US" altLang="en-US"/>
              <a:pPr/>
              <a:t>18</a:t>
            </a:fld>
            <a:endParaRPr lang="en-US" altLang="en-US"/>
          </a:p>
        </p:txBody>
      </p:sp>
    </p:spTree>
    <p:extLst>
      <p:ext uri="{BB962C8B-B14F-4D97-AF65-F5344CB8AC3E}">
        <p14:creationId xmlns:p14="http://schemas.microsoft.com/office/powerpoint/2010/main" val="253936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CELL WALL</a:t>
            </a:r>
          </a:p>
          <a:p>
            <a:r>
              <a:rPr lang="en-US" sz="1200" kern="1200" baseline="0" dirty="0">
                <a:solidFill>
                  <a:schemeClr val="tx1"/>
                </a:solidFill>
                <a:latin typeface="+mn-lt"/>
                <a:ea typeface="+mn-ea"/>
                <a:cs typeface="+mn-cs"/>
              </a:rPr>
              <a:t>Below these external structures viz. capsules, sheaths, flagella and above to the</a:t>
            </a:r>
          </a:p>
          <a:p>
            <a:r>
              <a:rPr lang="en-US" sz="1200" kern="1200" baseline="0" dirty="0">
                <a:solidFill>
                  <a:schemeClr val="tx1"/>
                </a:solidFill>
                <a:latin typeface="+mn-lt"/>
                <a:ea typeface="+mn-ea"/>
                <a:cs typeface="+mn-cs"/>
              </a:rPr>
              <a:t>cytoplasmic membrane is the cell wall. This is a very rigid structure and provide definite</a:t>
            </a:r>
          </a:p>
          <a:p>
            <a:r>
              <a:rPr lang="en-US" sz="1200" kern="1200" baseline="0" dirty="0">
                <a:solidFill>
                  <a:schemeClr val="tx1"/>
                </a:solidFill>
                <a:latin typeface="+mn-lt"/>
                <a:ea typeface="+mn-ea"/>
                <a:cs typeface="+mn-cs"/>
              </a:rPr>
              <a:t>shape to the cell. Since most of the bacteria lives in hypotonic environment, this cell</a:t>
            </a:r>
          </a:p>
          <a:p>
            <a:r>
              <a:rPr lang="en-US" sz="1200" kern="1200" baseline="0" dirty="0">
                <a:solidFill>
                  <a:schemeClr val="tx1"/>
                </a:solidFill>
                <a:latin typeface="+mn-lt"/>
                <a:ea typeface="+mn-ea"/>
                <a:cs typeface="+mn-cs"/>
              </a:rPr>
              <a:t>wall prevent the cell from expanding and eventually bursting because of uptake of water.</a:t>
            </a:r>
          </a:p>
          <a:p>
            <a:r>
              <a:rPr lang="en-US" sz="1200" kern="1200" baseline="0" dirty="0">
                <a:solidFill>
                  <a:schemeClr val="tx1"/>
                </a:solidFill>
                <a:latin typeface="+mn-lt"/>
                <a:ea typeface="+mn-ea"/>
                <a:cs typeface="+mn-cs"/>
              </a:rPr>
              <a:t>The cell wall is resistant to extremely high pressure. The cell wall constitutes a significant</a:t>
            </a:r>
          </a:p>
          <a:p>
            <a:r>
              <a:rPr lang="en-US" sz="1200" kern="1200" baseline="0" dirty="0">
                <a:solidFill>
                  <a:schemeClr val="tx1"/>
                </a:solidFill>
                <a:latin typeface="+mn-lt"/>
                <a:ea typeface="+mn-ea"/>
                <a:cs typeface="+mn-cs"/>
              </a:rPr>
              <a:t>portion of the dry weight of the cell, it may account for as such 10-40% of the dry</a:t>
            </a:r>
          </a:p>
          <a:p>
            <a:r>
              <a:rPr lang="en-US" sz="1200" kern="1200" baseline="0" dirty="0">
                <a:solidFill>
                  <a:schemeClr val="tx1"/>
                </a:solidFill>
                <a:latin typeface="+mn-lt"/>
                <a:ea typeface="+mn-ea"/>
                <a:cs typeface="+mn-cs"/>
              </a:rPr>
              <a:t>weight of bacterial cell. Bacterial cell walls are usually essential for the growth and</a:t>
            </a:r>
          </a:p>
          <a:p>
            <a:r>
              <a:rPr lang="en-US" sz="1200" kern="1200" baseline="0" dirty="0">
                <a:solidFill>
                  <a:schemeClr val="tx1"/>
                </a:solidFill>
                <a:latin typeface="+mn-lt"/>
                <a:ea typeface="+mn-ea"/>
                <a:cs typeface="+mn-cs"/>
              </a:rPr>
              <a:t>division of bacteria.</a:t>
            </a:r>
          </a:p>
          <a:p>
            <a:r>
              <a:rPr lang="en-US" sz="1200" kern="1200" baseline="0" dirty="0">
                <a:solidFill>
                  <a:schemeClr val="tx1"/>
                </a:solidFill>
                <a:latin typeface="+mn-lt"/>
                <a:ea typeface="+mn-ea"/>
                <a:cs typeface="+mn-cs"/>
              </a:rPr>
              <a:t>Generally the cell wall is made up of large number of layers. The thickness of</a:t>
            </a:r>
          </a:p>
          <a:p>
            <a:r>
              <a:rPr lang="en-US" sz="1200" kern="1200" baseline="0" dirty="0">
                <a:solidFill>
                  <a:schemeClr val="tx1"/>
                </a:solidFill>
                <a:latin typeface="+mn-lt"/>
                <a:ea typeface="+mn-ea"/>
                <a:cs typeface="+mn-cs"/>
              </a:rPr>
              <a:t>these different layers varies both in gram +ve and gram -ve bacteria. The walls of gram</a:t>
            </a:r>
          </a:p>
          <a:p>
            <a:r>
              <a:rPr lang="en-US" sz="1200" kern="1200" baseline="0" dirty="0">
                <a:solidFill>
                  <a:schemeClr val="tx1"/>
                </a:solidFill>
                <a:latin typeface="+mn-lt"/>
                <a:ea typeface="+mn-ea"/>
                <a:cs typeface="+mn-cs"/>
              </a:rPr>
              <a:t>-ve species are generally thinner (10-15 nm) than those of gram +ve species (20-25 nm).</a:t>
            </a:r>
            <a:endParaRPr lang="en-US" dirty="0"/>
          </a:p>
        </p:txBody>
      </p:sp>
      <p:sp>
        <p:nvSpPr>
          <p:cNvPr id="4" name="Slide Number Placeholder 3"/>
          <p:cNvSpPr>
            <a:spLocks noGrp="1"/>
          </p:cNvSpPr>
          <p:nvPr>
            <p:ph type="sldNum" sz="quarter" idx="10"/>
          </p:nvPr>
        </p:nvSpPr>
        <p:spPr/>
        <p:txBody>
          <a:bodyPr/>
          <a:lstStyle/>
          <a:p>
            <a:fld id="{55F5C5EF-6CC5-4FA1-AD2C-517430C7825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E0374-AD2E-4105-ADA9-27D9F0DBB615}"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9B69C-78C3-4A93-B4AF-57A463EF5F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E0374-AD2E-4105-ADA9-27D9F0DBB615}" type="datetimeFigureOut">
              <a:rPr lang="en-US" smtClean="0"/>
              <a:pPr/>
              <a:t>10/12/2021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9B69C-78C3-4A93-B4AF-57A463EF5F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91353-7B90-4E57-B6E5-B85A2FB44D81}"/>
              </a:ext>
            </a:extLst>
          </p:cNvPr>
          <p:cNvSpPr>
            <a:spLocks noGrp="1"/>
          </p:cNvSpPr>
          <p:nvPr>
            <p:ph idx="1"/>
          </p:nvPr>
        </p:nvSpPr>
        <p:spPr>
          <a:xfrm>
            <a:off x="304800" y="2057400"/>
            <a:ext cx="8534400" cy="4525963"/>
          </a:xfrm>
        </p:spPr>
        <p:txBody>
          <a:bodyPr rtlCol="0">
            <a:noAutofit/>
          </a:bodyPr>
          <a:lstStyle/>
          <a:p>
            <a:pPr algn="ctr" eaLnBrk="1" fontAlgn="auto" hangingPunct="1">
              <a:spcAft>
                <a:spcPts val="0"/>
              </a:spcAft>
              <a:buFont typeface="Arial" panose="020B0604020202020204" pitchFamily="34" charset="0"/>
              <a:buNone/>
              <a:defRPr/>
            </a:pPr>
            <a:r>
              <a:rPr lang="en-US" sz="2800" dirty="0">
                <a:solidFill>
                  <a:srgbClr val="002060"/>
                </a:solidFill>
                <a:effectLst>
                  <a:outerShdw blurRad="38100" dist="38100" dir="2700000" algn="tl">
                    <a:srgbClr val="000000">
                      <a:alpha val="43137"/>
                    </a:srgbClr>
                  </a:outerShdw>
                </a:effectLst>
              </a:rPr>
              <a:t>General Microbiology Course</a:t>
            </a:r>
          </a:p>
          <a:p>
            <a:pPr algn="ctr" eaLnBrk="1" fontAlgn="auto" hangingPunct="1">
              <a:spcAft>
                <a:spcPts val="0"/>
              </a:spcAft>
              <a:buFont typeface="Arial" panose="020B0604020202020204" pitchFamily="34" charset="0"/>
              <a:buNone/>
              <a:defRPr/>
            </a:pPr>
            <a:r>
              <a:rPr lang="en-US" sz="2800" dirty="0">
                <a:solidFill>
                  <a:srgbClr val="002060"/>
                </a:solidFill>
                <a:effectLst>
                  <a:outerShdw blurRad="38100" dist="38100" dir="2700000" algn="tl">
                    <a:srgbClr val="000000">
                      <a:alpha val="43137"/>
                    </a:srgbClr>
                  </a:outerShdw>
                </a:effectLst>
              </a:rPr>
              <a:t>Lecture 2 </a:t>
            </a:r>
          </a:p>
          <a:p>
            <a:pPr algn="ctr">
              <a:buNone/>
              <a:defRPr/>
            </a:pPr>
            <a:r>
              <a:rPr lang="en-US" sz="2800" b="1" dirty="0">
                <a:solidFill>
                  <a:srgbClr val="FF0000"/>
                </a:solidFill>
                <a:effectLst>
                  <a:outerShdw blurRad="38100" dist="38100" dir="2700000" algn="tl">
                    <a:srgbClr val="000000">
                      <a:alpha val="43137"/>
                    </a:srgbClr>
                  </a:outerShdw>
                </a:effectLst>
              </a:rPr>
              <a:t>(</a:t>
            </a:r>
            <a:r>
              <a:rPr lang="en-US" sz="2800" b="1" dirty="0">
                <a:solidFill>
                  <a:srgbClr val="FF0000"/>
                </a:solidFill>
              </a:rPr>
              <a:t>Bacterial Structure and Classification </a:t>
            </a:r>
            <a:r>
              <a:rPr lang="en-US" sz="2800" b="1" dirty="0">
                <a:solidFill>
                  <a:srgbClr val="FF0000"/>
                </a:solidFill>
                <a:effectLst>
                  <a:outerShdw blurRad="38100" dist="38100" dir="2700000" algn="tl">
                    <a:srgbClr val="000000">
                      <a:alpha val="43137"/>
                    </a:srgbClr>
                  </a:outerShdw>
                </a:effectLst>
              </a:rPr>
              <a:t>)</a:t>
            </a:r>
          </a:p>
          <a:p>
            <a:pPr algn="ctr" eaLnBrk="1" fontAlgn="auto" hangingPunct="1">
              <a:spcAft>
                <a:spcPts val="0"/>
              </a:spcAft>
              <a:buFont typeface="Arial" panose="020B0604020202020204" pitchFamily="34" charset="0"/>
              <a:buNone/>
              <a:defRPr/>
            </a:pPr>
            <a:endParaRPr lang="en-US" sz="2800" dirty="0">
              <a:solidFill>
                <a:srgbClr val="002060"/>
              </a:solidFill>
              <a:effectLst>
                <a:outerShdw blurRad="38100" dist="38100" dir="2700000" algn="tl">
                  <a:srgbClr val="000000">
                    <a:alpha val="43137"/>
                  </a:srgbClr>
                </a:outerShdw>
              </a:effectLst>
            </a:endParaRPr>
          </a:p>
          <a:p>
            <a:pPr algn="ctr" rtl="1" eaLnBrk="1" fontAlgn="auto" hangingPunct="1">
              <a:spcAft>
                <a:spcPts val="0"/>
              </a:spcAft>
              <a:buFont typeface="Arial" panose="020B0604020202020204" pitchFamily="34" charset="0"/>
              <a:buNone/>
              <a:defRPr/>
            </a:pPr>
            <a:r>
              <a:rPr lang="en-US" sz="2800" dirty="0">
                <a:solidFill>
                  <a:srgbClr val="002060"/>
                </a:solidFill>
                <a:effectLst>
                  <a:outerShdw blurRad="38100" dist="38100" dir="2700000" algn="tl">
                    <a:srgbClr val="000000">
                      <a:alpha val="43137"/>
                    </a:srgbClr>
                  </a:outerShdw>
                </a:effectLst>
              </a:rPr>
              <a:t>Dr. Mohammad </a:t>
            </a:r>
            <a:r>
              <a:rPr lang="en-US" sz="2800" dirty="0" err="1">
                <a:solidFill>
                  <a:srgbClr val="002060"/>
                </a:solidFill>
                <a:effectLst>
                  <a:outerShdw blurRad="38100" dist="38100" dir="2700000" algn="tl">
                    <a:srgbClr val="000000">
                      <a:alpha val="43137"/>
                    </a:srgbClr>
                  </a:outerShdw>
                </a:effectLst>
              </a:rPr>
              <a:t>Odaibat</a:t>
            </a:r>
            <a:endParaRPr lang="en-US" sz="2800" dirty="0">
              <a:solidFill>
                <a:srgbClr val="002060"/>
              </a:solidFill>
              <a:effectLst>
                <a:outerShdw blurRad="38100" dist="38100" dir="2700000" algn="tl">
                  <a:srgbClr val="000000">
                    <a:alpha val="43137"/>
                  </a:srgbClr>
                </a:outerShdw>
              </a:effectLst>
            </a:endParaRPr>
          </a:p>
          <a:p>
            <a:pPr algn="ctr" rtl="1" eaLnBrk="1" fontAlgn="auto" hangingPunct="1">
              <a:spcAft>
                <a:spcPts val="0"/>
              </a:spcAft>
              <a:buFont typeface="Arial" panose="020B0604020202020204" pitchFamily="34" charset="0"/>
              <a:buNone/>
              <a:defRPr/>
            </a:pPr>
            <a:r>
              <a:rPr lang="en-US" sz="2800" dirty="0">
                <a:solidFill>
                  <a:srgbClr val="002060"/>
                </a:solidFill>
                <a:effectLst>
                  <a:outerShdw blurRad="38100" dist="38100" dir="2700000" algn="tl">
                    <a:srgbClr val="000000">
                      <a:alpha val="43137"/>
                    </a:srgbClr>
                  </a:outerShdw>
                </a:effectLst>
              </a:rPr>
              <a:t>Department of Microbiology and Pathology </a:t>
            </a:r>
          </a:p>
          <a:p>
            <a:pPr algn="ctr" rtl="1" eaLnBrk="1" fontAlgn="auto" hangingPunct="1">
              <a:spcAft>
                <a:spcPts val="0"/>
              </a:spcAft>
              <a:buFont typeface="Arial" panose="020B0604020202020204" pitchFamily="34" charset="0"/>
              <a:buNone/>
              <a:defRPr/>
            </a:pPr>
            <a:r>
              <a:rPr lang="en-US" sz="2800" dirty="0">
                <a:solidFill>
                  <a:srgbClr val="002060"/>
                </a:solidFill>
                <a:effectLst>
                  <a:outerShdw blurRad="38100" dist="38100" dir="2700000" algn="tl">
                    <a:srgbClr val="000000">
                      <a:alpha val="43137"/>
                    </a:srgbClr>
                  </a:outerShdw>
                </a:effectLst>
              </a:rPr>
              <a:t>Faculty of Medicine, Mutah University </a:t>
            </a:r>
          </a:p>
          <a:p>
            <a:pPr algn="ctr" rtl="1" eaLnBrk="1" fontAlgn="auto" hangingPunct="1">
              <a:spcAft>
                <a:spcPts val="0"/>
              </a:spcAft>
              <a:defRPr/>
            </a:pPr>
            <a:endParaRPr lang="en-US" sz="2800" dirty="0">
              <a:solidFill>
                <a:srgbClr val="002060"/>
              </a:solidFill>
              <a:effectLst>
                <a:outerShdw blurRad="38100" dist="38100" dir="2700000" algn="tl">
                  <a:srgbClr val="000000">
                    <a:alpha val="43137"/>
                  </a:srgbClr>
                </a:outerShdw>
              </a:effectLst>
            </a:endParaRPr>
          </a:p>
          <a:p>
            <a:pPr algn="ctr" eaLnBrk="1" fontAlgn="auto" hangingPunct="1">
              <a:spcAft>
                <a:spcPts val="0"/>
              </a:spcAft>
              <a:buFont typeface="Arial" panose="020B0604020202020204" pitchFamily="34" charset="0"/>
              <a:buNone/>
              <a:defRPr/>
            </a:pPr>
            <a:br>
              <a:rPr lang="en-US" sz="2800" dirty="0">
                <a:solidFill>
                  <a:srgbClr val="002060"/>
                </a:solidFill>
              </a:rPr>
            </a:br>
            <a:endParaRPr lang="en-US" sz="2800" dirty="0">
              <a:solidFill>
                <a:srgbClr val="002060"/>
              </a:solidFill>
            </a:endParaRPr>
          </a:p>
        </p:txBody>
      </p:sp>
      <p:pic>
        <p:nvPicPr>
          <p:cNvPr id="3075" name="Picture 4" descr="medilogo1">
            <a:extLst>
              <a:ext uri="{FF2B5EF4-FFF2-40B4-BE49-F238E27FC236}">
                <a16:creationId xmlns:a16="http://schemas.microsoft.com/office/drawing/2014/main" id="{94525BD1-BB6A-40B7-A282-E80F5D248C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95275"/>
            <a:ext cx="1524000" cy="1524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5" name="Picture 11"/>
          <p:cNvPicPr>
            <a:picLocks noChangeAspect="1" noChangeArrowheads="1"/>
          </p:cNvPicPr>
          <p:nvPr/>
        </p:nvPicPr>
        <p:blipFill>
          <a:blip r:embed="rId2"/>
          <a:srcRect/>
          <a:stretch>
            <a:fillRect/>
          </a:stretch>
        </p:blipFill>
        <p:spPr bwMode="auto">
          <a:xfrm>
            <a:off x="609573" y="1104901"/>
            <a:ext cx="8391583" cy="5429250"/>
          </a:xfrm>
          <a:prstGeom prst="rect">
            <a:avLst/>
          </a:prstGeom>
          <a:noFill/>
          <a:ln w="9525">
            <a:noFill/>
            <a:miter lim="800000"/>
            <a:headEnd/>
            <a:tailEnd/>
          </a:ln>
          <a:effectLst/>
        </p:spPr>
      </p:pic>
      <p:pic>
        <p:nvPicPr>
          <p:cNvPr id="14" name="Picture 2"/>
          <p:cNvPicPr>
            <a:picLocks noChangeAspect="1" noChangeArrowheads="1"/>
          </p:cNvPicPr>
          <p:nvPr/>
        </p:nvPicPr>
        <p:blipFill>
          <a:blip r:embed="rId3"/>
          <a:srcRect/>
          <a:stretch>
            <a:fillRect/>
          </a:stretch>
        </p:blipFill>
        <p:spPr bwMode="auto">
          <a:xfrm>
            <a:off x="3400431" y="5962666"/>
            <a:ext cx="2028825" cy="428625"/>
          </a:xfrm>
          <a:prstGeom prst="rect">
            <a:avLst/>
          </a:prstGeom>
          <a:noFill/>
          <a:ln w="9525">
            <a:noFill/>
            <a:miter lim="800000"/>
            <a:headEnd/>
            <a:tailEnd/>
          </a:ln>
          <a:effectLst/>
        </p:spPr>
      </p:pic>
      <p:pic>
        <p:nvPicPr>
          <p:cNvPr id="15" name="Picture 3"/>
          <p:cNvPicPr>
            <a:picLocks noChangeAspect="1" noChangeArrowheads="1"/>
          </p:cNvPicPr>
          <p:nvPr/>
        </p:nvPicPr>
        <p:blipFill>
          <a:blip r:embed="rId4"/>
          <a:srcRect/>
          <a:stretch>
            <a:fillRect/>
          </a:stretch>
        </p:blipFill>
        <p:spPr bwMode="auto">
          <a:xfrm>
            <a:off x="6643702" y="4748220"/>
            <a:ext cx="1419225" cy="409575"/>
          </a:xfrm>
          <a:prstGeom prst="rect">
            <a:avLst/>
          </a:prstGeom>
          <a:noFill/>
          <a:ln w="9525">
            <a:noFill/>
            <a:miter lim="800000"/>
            <a:headEnd/>
            <a:tailEnd/>
          </a:ln>
          <a:effectLst/>
        </p:spPr>
      </p:pic>
      <p:pic>
        <p:nvPicPr>
          <p:cNvPr id="16" name="Picture 4"/>
          <p:cNvPicPr>
            <a:picLocks noChangeAspect="1" noChangeArrowheads="1"/>
          </p:cNvPicPr>
          <p:nvPr/>
        </p:nvPicPr>
        <p:blipFill>
          <a:blip r:embed="rId5"/>
          <a:srcRect/>
          <a:stretch>
            <a:fillRect/>
          </a:stretch>
        </p:blipFill>
        <p:spPr bwMode="auto">
          <a:xfrm>
            <a:off x="714316" y="6034104"/>
            <a:ext cx="1800225" cy="676275"/>
          </a:xfrm>
          <a:prstGeom prst="rect">
            <a:avLst/>
          </a:prstGeom>
          <a:noFill/>
          <a:ln w="9525">
            <a:noFill/>
            <a:miter lim="800000"/>
            <a:headEnd/>
            <a:tailEnd/>
          </a:ln>
          <a:effectLst/>
        </p:spPr>
      </p:pic>
      <p:pic>
        <p:nvPicPr>
          <p:cNvPr id="17" name="Picture 5"/>
          <p:cNvPicPr>
            <a:picLocks noChangeAspect="1" noChangeArrowheads="1"/>
          </p:cNvPicPr>
          <p:nvPr/>
        </p:nvPicPr>
        <p:blipFill>
          <a:blip r:embed="rId6"/>
          <a:srcRect/>
          <a:stretch>
            <a:fillRect/>
          </a:stretch>
        </p:blipFill>
        <p:spPr bwMode="auto">
          <a:xfrm>
            <a:off x="214282" y="5605476"/>
            <a:ext cx="1285875" cy="295275"/>
          </a:xfrm>
          <a:prstGeom prst="rect">
            <a:avLst/>
          </a:prstGeom>
          <a:noFill/>
          <a:ln w="9525">
            <a:noFill/>
            <a:miter lim="800000"/>
            <a:headEnd/>
            <a:tailEnd/>
          </a:ln>
          <a:effectLst/>
        </p:spPr>
      </p:pic>
      <p:pic>
        <p:nvPicPr>
          <p:cNvPr id="18" name="Picture 6"/>
          <p:cNvPicPr>
            <a:picLocks noChangeAspect="1" noChangeArrowheads="1"/>
          </p:cNvPicPr>
          <p:nvPr/>
        </p:nvPicPr>
        <p:blipFill>
          <a:blip r:embed="rId7"/>
          <a:srcRect/>
          <a:stretch>
            <a:fillRect/>
          </a:stretch>
        </p:blipFill>
        <p:spPr bwMode="auto">
          <a:xfrm>
            <a:off x="276205" y="2495547"/>
            <a:ext cx="1438275" cy="752475"/>
          </a:xfrm>
          <a:prstGeom prst="rect">
            <a:avLst/>
          </a:prstGeom>
          <a:noFill/>
          <a:ln w="9525">
            <a:noFill/>
            <a:miter lim="800000"/>
            <a:headEnd/>
            <a:tailEnd/>
          </a:ln>
          <a:effectLst/>
        </p:spPr>
      </p:pic>
      <p:pic>
        <p:nvPicPr>
          <p:cNvPr id="19" name="Picture 7"/>
          <p:cNvPicPr>
            <a:picLocks noChangeAspect="1" noChangeArrowheads="1"/>
          </p:cNvPicPr>
          <p:nvPr/>
        </p:nvPicPr>
        <p:blipFill>
          <a:blip r:embed="rId8"/>
          <a:srcRect/>
          <a:stretch>
            <a:fillRect/>
          </a:stretch>
        </p:blipFill>
        <p:spPr bwMode="auto">
          <a:xfrm>
            <a:off x="919145" y="2038341"/>
            <a:ext cx="1152525" cy="352425"/>
          </a:xfrm>
          <a:prstGeom prst="rect">
            <a:avLst/>
          </a:prstGeom>
          <a:noFill/>
          <a:ln w="9525">
            <a:noFill/>
            <a:miter lim="800000"/>
            <a:headEnd/>
            <a:tailEnd/>
          </a:ln>
          <a:effectLst/>
        </p:spPr>
      </p:pic>
      <p:pic>
        <p:nvPicPr>
          <p:cNvPr id="20" name="Picture 8"/>
          <p:cNvPicPr>
            <a:picLocks noChangeAspect="1" noChangeArrowheads="1"/>
          </p:cNvPicPr>
          <p:nvPr/>
        </p:nvPicPr>
        <p:blipFill>
          <a:blip r:embed="rId9"/>
          <a:srcRect/>
          <a:stretch>
            <a:fillRect/>
          </a:stretch>
        </p:blipFill>
        <p:spPr bwMode="auto">
          <a:xfrm>
            <a:off x="2300279" y="1538275"/>
            <a:ext cx="1057275" cy="352425"/>
          </a:xfrm>
          <a:prstGeom prst="rect">
            <a:avLst/>
          </a:prstGeom>
          <a:noFill/>
          <a:ln w="9525">
            <a:noFill/>
            <a:miter lim="800000"/>
            <a:headEnd/>
            <a:tailEnd/>
          </a:ln>
          <a:effectLst/>
        </p:spPr>
      </p:pic>
      <p:pic>
        <p:nvPicPr>
          <p:cNvPr id="21" name="Picture 9"/>
          <p:cNvPicPr>
            <a:picLocks noChangeAspect="1" noChangeArrowheads="1"/>
          </p:cNvPicPr>
          <p:nvPr/>
        </p:nvPicPr>
        <p:blipFill>
          <a:blip r:embed="rId10"/>
          <a:srcRect/>
          <a:stretch>
            <a:fillRect/>
          </a:stretch>
        </p:blipFill>
        <p:spPr bwMode="auto">
          <a:xfrm>
            <a:off x="4286216" y="928670"/>
            <a:ext cx="523875" cy="247650"/>
          </a:xfrm>
          <a:prstGeom prst="rect">
            <a:avLst/>
          </a:prstGeom>
          <a:noFill/>
          <a:ln w="9525">
            <a:noFill/>
            <a:miter lim="800000"/>
            <a:headEnd/>
            <a:tailEnd/>
          </a:ln>
          <a:effectLst/>
        </p:spPr>
      </p:pic>
      <p:sp>
        <p:nvSpPr>
          <p:cNvPr id="22" name="Title 1"/>
          <p:cNvSpPr>
            <a:spLocks noGrp="1"/>
          </p:cNvSpPr>
          <p:nvPr>
            <p:ph type="title"/>
          </p:nvPr>
        </p:nvSpPr>
        <p:spPr>
          <a:xfrm>
            <a:off x="457200" y="-24"/>
            <a:ext cx="8229600" cy="868346"/>
          </a:xfrm>
        </p:spPr>
        <p:txBody>
          <a:bodyPr>
            <a:normAutofit/>
          </a:bodyPr>
          <a:lstStyle/>
          <a:p>
            <a:r>
              <a:rPr lang="en-US" b="1" dirty="0">
                <a:solidFill>
                  <a:schemeClr val="tx2">
                    <a:lumMod val="60000"/>
                    <a:lumOff val="40000"/>
                  </a:schemeClr>
                </a:solidFill>
              </a:rPr>
              <a:t>Ultrastructure</a:t>
            </a:r>
            <a:r>
              <a:rPr lang="en-US" b="1" dirty="0"/>
              <a:t> of </a:t>
            </a:r>
            <a:r>
              <a:rPr lang="en-US" b="1" dirty="0">
                <a:solidFill>
                  <a:srgbClr val="FF0000"/>
                </a:solidFill>
              </a:rPr>
              <a:t>Bacterial</a:t>
            </a:r>
            <a:r>
              <a:rPr lang="en-US" b="1" dirty="0"/>
              <a:t>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blinds(horizontal)">
                                      <p:cBhvr>
                                        <p:cTn id="7" dur="500"/>
                                        <p:tgtEl>
                                          <p:spTgt spid="471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401080" cy="4071966"/>
          </a:xfrm>
        </p:spPr>
        <p:txBody>
          <a:bodyPr>
            <a:normAutofit fontScale="85000" lnSpcReduction="20000"/>
          </a:bodyPr>
          <a:lstStyle/>
          <a:p>
            <a:pPr algn="just">
              <a:buNone/>
            </a:pPr>
            <a:r>
              <a:rPr lang="en-US" sz="3300" b="1" dirty="0"/>
              <a:t>Flagella</a:t>
            </a:r>
            <a:endParaRPr lang="en-US" b="1" dirty="0"/>
          </a:p>
          <a:p>
            <a:pPr algn="just"/>
            <a:r>
              <a:rPr lang="en-US" dirty="0"/>
              <a:t>They are flexible, whip like appendage (singular flagellum). </a:t>
            </a:r>
          </a:p>
          <a:p>
            <a:pPr algn="just"/>
            <a:r>
              <a:rPr lang="en-US" dirty="0"/>
              <a:t>A typical bacterial flagellum measures 4-5 µ long.</a:t>
            </a:r>
          </a:p>
          <a:p>
            <a:pPr algn="just"/>
            <a:r>
              <a:rPr lang="en-US" dirty="0"/>
              <a:t>They are made up of protein flagellin.</a:t>
            </a:r>
          </a:p>
          <a:p>
            <a:pPr algn="just"/>
            <a:r>
              <a:rPr lang="en-US" dirty="0"/>
              <a:t>The location of flagella varies in various bacteria.</a:t>
            </a:r>
          </a:p>
          <a:p>
            <a:pPr algn="just"/>
            <a:r>
              <a:rPr lang="en-US" dirty="0"/>
              <a:t>The bacteria which lack flagella are referred as atrichous</a:t>
            </a:r>
            <a:r>
              <a:rPr lang="en-US" i="1" dirty="0"/>
              <a:t>.</a:t>
            </a:r>
          </a:p>
          <a:p>
            <a:pPr algn="just"/>
            <a:r>
              <a:rPr lang="en-US" dirty="0"/>
              <a:t>Bacteria can be divided into following types based on the the location of flagella.</a:t>
            </a:r>
          </a:p>
        </p:txBody>
      </p:sp>
      <p:pic>
        <p:nvPicPr>
          <p:cNvPr id="5" name="Picture 3"/>
          <p:cNvPicPr>
            <a:picLocks noChangeAspect="1" noChangeArrowheads="1"/>
          </p:cNvPicPr>
          <p:nvPr/>
        </p:nvPicPr>
        <p:blipFill>
          <a:blip r:embed="rId2" cstate="print"/>
          <a:srcRect/>
          <a:stretch>
            <a:fillRect/>
          </a:stretch>
        </p:blipFill>
        <p:spPr bwMode="auto">
          <a:xfrm>
            <a:off x="2006511" y="4801644"/>
            <a:ext cx="1214446" cy="1556314"/>
          </a:xfrm>
          <a:prstGeom prst="rect">
            <a:avLst/>
          </a:prstGeom>
          <a:noFill/>
          <a:ln w="9525">
            <a:noFill/>
            <a:miter lim="800000"/>
            <a:headEnd/>
            <a:tailEnd/>
          </a:ln>
          <a:effectLst/>
        </p:spPr>
      </p:pic>
      <p:sp>
        <p:nvSpPr>
          <p:cNvPr id="6" name="TextBox 5"/>
          <p:cNvSpPr txBox="1"/>
          <p:nvPr/>
        </p:nvSpPr>
        <p:spPr>
          <a:xfrm>
            <a:off x="1624238" y="6488692"/>
            <a:ext cx="1596719" cy="369332"/>
          </a:xfrm>
          <a:prstGeom prst="rect">
            <a:avLst/>
          </a:prstGeom>
          <a:noFill/>
        </p:spPr>
        <p:txBody>
          <a:bodyPr wrap="none" rtlCol="0">
            <a:spAutoFit/>
          </a:bodyPr>
          <a:lstStyle/>
          <a:p>
            <a:r>
              <a:rPr lang="en-US" b="1" dirty="0"/>
              <a:t>Monotrichous</a:t>
            </a:r>
          </a:p>
        </p:txBody>
      </p:sp>
      <p:pic>
        <p:nvPicPr>
          <p:cNvPr id="7" name="Picture 4"/>
          <p:cNvPicPr>
            <a:picLocks noChangeAspect="1" noChangeArrowheads="1"/>
          </p:cNvPicPr>
          <p:nvPr/>
        </p:nvPicPr>
        <p:blipFill>
          <a:blip r:embed="rId3" cstate="print"/>
          <a:srcRect/>
          <a:stretch>
            <a:fillRect/>
          </a:stretch>
        </p:blipFill>
        <p:spPr bwMode="auto">
          <a:xfrm>
            <a:off x="6935733" y="4516506"/>
            <a:ext cx="1015321" cy="1841452"/>
          </a:xfrm>
          <a:prstGeom prst="rect">
            <a:avLst/>
          </a:prstGeom>
          <a:noFill/>
          <a:ln w="9525">
            <a:noFill/>
            <a:miter lim="800000"/>
            <a:headEnd/>
            <a:tailEnd/>
          </a:ln>
          <a:effectLst/>
        </p:spPr>
      </p:pic>
      <p:sp>
        <p:nvSpPr>
          <p:cNvPr id="8" name="TextBox 7"/>
          <p:cNvSpPr txBox="1"/>
          <p:nvPr/>
        </p:nvSpPr>
        <p:spPr>
          <a:xfrm>
            <a:off x="6649981" y="6488692"/>
            <a:ext cx="1636795" cy="369332"/>
          </a:xfrm>
          <a:prstGeom prst="rect">
            <a:avLst/>
          </a:prstGeom>
          <a:noFill/>
        </p:spPr>
        <p:txBody>
          <a:bodyPr wrap="none" rtlCol="0">
            <a:spAutoFit/>
          </a:bodyPr>
          <a:lstStyle/>
          <a:p>
            <a:r>
              <a:rPr lang="en-US" b="1" dirty="0"/>
              <a:t>Lophotrichous</a:t>
            </a:r>
          </a:p>
        </p:txBody>
      </p:sp>
      <p:pic>
        <p:nvPicPr>
          <p:cNvPr id="9" name="Picture 5"/>
          <p:cNvPicPr>
            <a:picLocks noChangeAspect="1" noChangeArrowheads="1"/>
          </p:cNvPicPr>
          <p:nvPr/>
        </p:nvPicPr>
        <p:blipFill>
          <a:blip r:embed="rId4" cstate="print"/>
          <a:srcRect/>
          <a:stretch>
            <a:fillRect/>
          </a:stretch>
        </p:blipFill>
        <p:spPr bwMode="auto">
          <a:xfrm>
            <a:off x="3306691" y="4714884"/>
            <a:ext cx="1628778" cy="1762807"/>
          </a:xfrm>
          <a:prstGeom prst="rect">
            <a:avLst/>
          </a:prstGeom>
          <a:noFill/>
          <a:ln w="9525">
            <a:noFill/>
            <a:miter lim="800000"/>
            <a:headEnd/>
            <a:tailEnd/>
          </a:ln>
          <a:effectLst/>
        </p:spPr>
      </p:pic>
      <p:sp>
        <p:nvSpPr>
          <p:cNvPr id="10" name="TextBox 9"/>
          <p:cNvSpPr txBox="1"/>
          <p:nvPr/>
        </p:nvSpPr>
        <p:spPr>
          <a:xfrm>
            <a:off x="3394453" y="6488692"/>
            <a:ext cx="1398140" cy="369332"/>
          </a:xfrm>
          <a:prstGeom prst="rect">
            <a:avLst/>
          </a:prstGeom>
          <a:noFill/>
        </p:spPr>
        <p:txBody>
          <a:bodyPr wrap="none" rtlCol="0">
            <a:spAutoFit/>
          </a:bodyPr>
          <a:lstStyle/>
          <a:p>
            <a:r>
              <a:rPr lang="en-US" b="1" dirty="0"/>
              <a:t>Peritrichous</a:t>
            </a:r>
          </a:p>
        </p:txBody>
      </p:sp>
      <p:pic>
        <p:nvPicPr>
          <p:cNvPr id="11" name="Picture 6"/>
          <p:cNvPicPr>
            <a:picLocks noChangeAspect="1" noChangeArrowheads="1"/>
          </p:cNvPicPr>
          <p:nvPr/>
        </p:nvPicPr>
        <p:blipFill>
          <a:blip r:embed="rId5" cstate="print"/>
          <a:srcRect/>
          <a:stretch>
            <a:fillRect/>
          </a:stretch>
        </p:blipFill>
        <p:spPr bwMode="auto">
          <a:xfrm>
            <a:off x="5221221" y="4718514"/>
            <a:ext cx="1357322" cy="1782320"/>
          </a:xfrm>
          <a:prstGeom prst="rect">
            <a:avLst/>
          </a:prstGeom>
          <a:noFill/>
          <a:ln w="9525">
            <a:noFill/>
            <a:miter lim="800000"/>
            <a:headEnd/>
            <a:tailEnd/>
          </a:ln>
          <a:effectLst/>
        </p:spPr>
      </p:pic>
      <p:sp>
        <p:nvSpPr>
          <p:cNvPr id="12" name="TextBox 11"/>
          <p:cNvSpPr txBox="1"/>
          <p:nvPr/>
        </p:nvSpPr>
        <p:spPr>
          <a:xfrm>
            <a:off x="4935469" y="6488692"/>
            <a:ext cx="1595117" cy="369332"/>
          </a:xfrm>
          <a:prstGeom prst="rect">
            <a:avLst/>
          </a:prstGeom>
          <a:noFill/>
        </p:spPr>
        <p:txBody>
          <a:bodyPr wrap="none" rtlCol="0">
            <a:spAutoFit/>
          </a:bodyPr>
          <a:lstStyle/>
          <a:p>
            <a:r>
              <a:rPr lang="en-US" b="1" dirty="0"/>
              <a:t>Amphirichous</a:t>
            </a:r>
          </a:p>
        </p:txBody>
      </p:sp>
      <p:sp>
        <p:nvSpPr>
          <p:cNvPr id="13" name="Rectangle 12"/>
          <p:cNvSpPr/>
          <p:nvPr/>
        </p:nvSpPr>
        <p:spPr>
          <a:xfrm>
            <a:off x="-65191" y="5357826"/>
            <a:ext cx="1718740" cy="523220"/>
          </a:xfrm>
          <a:prstGeom prst="rect">
            <a:avLst/>
          </a:prstGeom>
        </p:spPr>
        <p:txBody>
          <a:bodyPr wrap="none">
            <a:spAutoFit/>
          </a:bodyPr>
          <a:lstStyle/>
          <a:p>
            <a:pPr lvl="1"/>
            <a:r>
              <a:rPr lang="ar-OM" sz="2800" dirty="0">
                <a:solidFill>
                  <a:prstClr val="black"/>
                </a:solidFill>
              </a:rPr>
              <a:t> </a:t>
            </a:r>
            <a:r>
              <a:rPr lang="en-US" sz="2800" dirty="0">
                <a:solidFill>
                  <a:prstClr val="black"/>
                </a:solidFill>
              </a:rPr>
              <a:t>Flagella</a:t>
            </a:r>
            <a:endParaRPr lang="ar-OM" sz="2800" dirty="0">
              <a:solidFill>
                <a:prstClr val="black"/>
              </a:solidFill>
            </a:endParaRPr>
          </a:p>
        </p:txBody>
      </p:sp>
      <p:sp>
        <p:nvSpPr>
          <p:cNvPr id="14" name="Title 1"/>
          <p:cNvSpPr>
            <a:spLocks noGrp="1"/>
          </p:cNvSpPr>
          <p:nvPr>
            <p:ph type="title"/>
          </p:nvPr>
        </p:nvSpPr>
        <p:spPr>
          <a:xfrm>
            <a:off x="457200" y="-24"/>
            <a:ext cx="8229600" cy="868346"/>
          </a:xfrm>
        </p:spPr>
        <p:txBody>
          <a:bodyPr>
            <a:normAutofit/>
          </a:bodyPr>
          <a:lstStyle/>
          <a:p>
            <a:r>
              <a:rPr lang="en-US" b="1" dirty="0">
                <a:solidFill>
                  <a:schemeClr val="tx2">
                    <a:lumMod val="60000"/>
                    <a:lumOff val="40000"/>
                  </a:schemeClr>
                </a:solidFill>
              </a:rPr>
              <a:t>Ultrastructure</a:t>
            </a:r>
            <a:r>
              <a:rPr lang="en-US" b="1" dirty="0"/>
              <a:t> of </a:t>
            </a:r>
            <a:r>
              <a:rPr lang="en-US" b="1" dirty="0">
                <a:solidFill>
                  <a:srgbClr val="FF0000"/>
                </a:solidFill>
              </a:rPr>
              <a:t>Bacterial</a:t>
            </a:r>
            <a:r>
              <a:rPr lang="en-US" b="1" dirty="0"/>
              <a:t>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slide(fromBottom)">
                                      <p:cBhvr>
                                        <p:cTn id="60" dur="500"/>
                                        <p:tgtEl>
                                          <p:spTgt spid="5"/>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lide(fromBottom)">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slide(fromBottom)">
                                      <p:cBhvr>
                                        <p:cTn id="68" dur="500"/>
                                        <p:tgtEl>
                                          <p:spTgt spid="9"/>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slide(fromBottom)">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slide(fromBottom)">
                                      <p:cBhvr>
                                        <p:cTn id="76" dur="500"/>
                                        <p:tgtEl>
                                          <p:spTgt spid="11"/>
                                        </p:tgtEl>
                                      </p:cBhvr>
                                    </p:animEffect>
                                  </p:childTnLst>
                                </p:cTn>
                              </p:par>
                              <p:par>
                                <p:cTn id="77" presetID="1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slide(fromBottom)">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slide(fromBottom)">
                                      <p:cBhvr>
                                        <p:cTn id="84" dur="500"/>
                                        <p:tgtEl>
                                          <p:spTgt spid="7"/>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slide(fromBottom)">
                                      <p:cBhvr>
                                        <p:cTn id="8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14"/>
            <a:ext cx="8229600" cy="654032"/>
          </a:xfrm>
        </p:spPr>
        <p:txBody>
          <a:bodyPr>
            <a:noAutofit/>
          </a:bodyPr>
          <a:lstStyle/>
          <a:p>
            <a:r>
              <a:rPr lang="en-US" sz="4800" b="1" dirty="0">
                <a:solidFill>
                  <a:srgbClr val="FF0000"/>
                </a:solidFill>
              </a:rPr>
              <a:t>Pili</a:t>
            </a:r>
            <a:r>
              <a:rPr lang="en-US" sz="4800" b="1" dirty="0"/>
              <a:t> </a:t>
            </a:r>
            <a:endParaRPr lang="en-US" sz="4800" b="1" dirty="0">
              <a:solidFill>
                <a:srgbClr val="00B050"/>
              </a:solidFill>
            </a:endParaRPr>
          </a:p>
        </p:txBody>
      </p:sp>
      <p:sp>
        <p:nvSpPr>
          <p:cNvPr id="3" name="Content Placeholder 2"/>
          <p:cNvSpPr>
            <a:spLocks noGrp="1"/>
          </p:cNvSpPr>
          <p:nvPr>
            <p:ph idx="1"/>
          </p:nvPr>
        </p:nvSpPr>
        <p:spPr>
          <a:xfrm>
            <a:off x="214282" y="928670"/>
            <a:ext cx="8572560" cy="4929222"/>
          </a:xfrm>
        </p:spPr>
        <p:txBody>
          <a:bodyPr>
            <a:noAutofit/>
          </a:bodyPr>
          <a:lstStyle/>
          <a:p>
            <a:pPr algn="just"/>
            <a:r>
              <a:rPr lang="en-US" dirty="0"/>
              <a:t>These are </a:t>
            </a:r>
            <a:r>
              <a:rPr lang="en-US" dirty="0">
                <a:solidFill>
                  <a:srgbClr val="7030A0"/>
                </a:solidFill>
              </a:rPr>
              <a:t>hair like appendages </a:t>
            </a:r>
            <a:r>
              <a:rPr lang="en-US" dirty="0"/>
              <a:t>present on the surface of most of the gram negative  bacteria.</a:t>
            </a:r>
          </a:p>
          <a:p>
            <a:pPr algn="just"/>
            <a:r>
              <a:rPr lang="en-US" dirty="0"/>
              <a:t>They are </a:t>
            </a:r>
            <a:r>
              <a:rPr lang="en-US" dirty="0">
                <a:solidFill>
                  <a:srgbClr val="7030A0"/>
                </a:solidFill>
              </a:rPr>
              <a:t>smaller than flagella</a:t>
            </a:r>
            <a:r>
              <a:rPr lang="en-US" dirty="0"/>
              <a:t>, have </a:t>
            </a:r>
            <a:r>
              <a:rPr lang="en-US" dirty="0">
                <a:solidFill>
                  <a:srgbClr val="7030A0"/>
                </a:solidFill>
              </a:rPr>
              <a:t>no role </a:t>
            </a:r>
            <a:r>
              <a:rPr lang="en-US" dirty="0"/>
              <a:t>in the </a:t>
            </a:r>
            <a:r>
              <a:rPr lang="en-US" dirty="0">
                <a:solidFill>
                  <a:srgbClr val="7030A0"/>
                </a:solidFill>
              </a:rPr>
              <a:t>motility</a:t>
            </a:r>
            <a:r>
              <a:rPr lang="en-US" dirty="0"/>
              <a:t> of bacteria. </a:t>
            </a:r>
          </a:p>
          <a:p>
            <a:pPr algn="just"/>
            <a:r>
              <a:rPr lang="en-US" dirty="0"/>
              <a:t>A single bacterial cells bears </a:t>
            </a:r>
            <a:r>
              <a:rPr lang="en-US" dirty="0">
                <a:solidFill>
                  <a:srgbClr val="7030A0"/>
                </a:solidFill>
              </a:rPr>
              <a:t>about 100-500 pili </a:t>
            </a:r>
            <a:r>
              <a:rPr lang="en-US" dirty="0"/>
              <a:t>which are arranged peritrichously. </a:t>
            </a:r>
          </a:p>
          <a:p>
            <a:pPr algn="just"/>
            <a:r>
              <a:rPr lang="en-US" dirty="0"/>
              <a:t>They are composed of </a:t>
            </a:r>
            <a:r>
              <a:rPr lang="en-US" dirty="0">
                <a:solidFill>
                  <a:srgbClr val="7030A0"/>
                </a:solidFill>
              </a:rPr>
              <a:t>protein</a:t>
            </a:r>
            <a:r>
              <a:rPr lang="en-US" dirty="0"/>
              <a:t> named </a:t>
            </a:r>
            <a:r>
              <a:rPr lang="en-US" dirty="0">
                <a:solidFill>
                  <a:srgbClr val="7030A0"/>
                </a:solidFill>
              </a:rPr>
              <a:t>pilin</a:t>
            </a:r>
            <a:r>
              <a:rPr lang="en-US" dirty="0"/>
              <a:t>.</a:t>
            </a:r>
          </a:p>
          <a:p>
            <a:pPr algn="just"/>
            <a:r>
              <a:rPr lang="en-US" dirty="0">
                <a:solidFill>
                  <a:srgbClr val="7030A0"/>
                </a:solidFill>
              </a:rPr>
              <a:t>Two types: Somatic pili and </a:t>
            </a:r>
            <a:r>
              <a:rPr lang="en-US" dirty="0"/>
              <a:t>sex </a:t>
            </a:r>
            <a:r>
              <a:rPr lang="en-US" dirty="0">
                <a:solidFill>
                  <a:srgbClr val="7030A0"/>
                </a:solidFill>
              </a:rPr>
              <a:t>pili or conjugate pili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lide(fromBottom)">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lide(fromBottom)">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slide(fromBottom)">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572560" cy="4929222"/>
          </a:xfrm>
        </p:spPr>
        <p:txBody>
          <a:bodyPr>
            <a:noAutofit/>
          </a:bodyPr>
          <a:lstStyle/>
          <a:p>
            <a:pPr algn="just">
              <a:buNone/>
            </a:pPr>
            <a:r>
              <a:rPr lang="en-US" sz="3600" b="1" dirty="0"/>
              <a:t>Somatic pili:</a:t>
            </a:r>
          </a:p>
          <a:p>
            <a:r>
              <a:rPr lang="en-US" sz="2400" dirty="0"/>
              <a:t>Each bacterial cell bears about 100 somatic pili.</a:t>
            </a:r>
          </a:p>
          <a:p>
            <a:r>
              <a:rPr lang="en-US" sz="2400" dirty="0"/>
              <a:t>Function: is to help the bacterium for attachment to a substratum.</a:t>
            </a:r>
          </a:p>
          <a:p>
            <a:pPr algn="just">
              <a:buNone/>
            </a:pPr>
            <a:r>
              <a:rPr lang="en-US" sz="2800" b="1" dirty="0">
                <a:solidFill>
                  <a:srgbClr val="0070C0"/>
                </a:solidFill>
              </a:rPr>
              <a:t>Sex Pili or Conjugate Pili : </a:t>
            </a:r>
          </a:p>
          <a:p>
            <a:pPr algn="just"/>
            <a:r>
              <a:rPr lang="en-US" sz="2400" dirty="0"/>
              <a:t>known as F pili.</a:t>
            </a:r>
          </a:p>
          <a:p>
            <a:pPr algn="just"/>
            <a:r>
              <a:rPr lang="en-US" sz="2400" dirty="0"/>
              <a:t>They are comparatively long (20 µ) and broad in width.</a:t>
            </a:r>
          </a:p>
          <a:p>
            <a:pPr algn="just"/>
            <a:r>
              <a:rPr lang="en-US" sz="2400" dirty="0"/>
              <a:t>There number ranges from 1-10 in male or donor bacterium. </a:t>
            </a:r>
          </a:p>
          <a:p>
            <a:pPr algn="just"/>
            <a:r>
              <a:rPr lang="en-US" sz="2400" dirty="0"/>
              <a:t>Male donor (+ factors) or female receptor/ receiver (- factor).</a:t>
            </a:r>
          </a:p>
          <a:p>
            <a:pPr algn="just"/>
            <a:r>
              <a:rPr lang="en-US" sz="2400" dirty="0"/>
              <a:t>The sex pili of male donor recognize the receptor protein on the surface of female or recipient.</a:t>
            </a:r>
          </a:p>
          <a:p>
            <a:endParaRPr lang="en-US" sz="2800" dirty="0"/>
          </a:p>
        </p:txBody>
      </p:sp>
      <p:sp>
        <p:nvSpPr>
          <p:cNvPr id="9" name="Title 1"/>
          <p:cNvSpPr>
            <a:spLocks noGrp="1"/>
          </p:cNvSpPr>
          <p:nvPr>
            <p:ph type="title"/>
          </p:nvPr>
        </p:nvSpPr>
        <p:spPr>
          <a:xfrm>
            <a:off x="428596" y="71414"/>
            <a:ext cx="8229600" cy="654032"/>
          </a:xfrm>
        </p:spPr>
        <p:txBody>
          <a:bodyPr>
            <a:noAutofit/>
          </a:bodyPr>
          <a:lstStyle/>
          <a:p>
            <a:r>
              <a:rPr lang="en-US" sz="4800" b="1" dirty="0">
                <a:solidFill>
                  <a:srgbClr val="FF0000"/>
                </a:solidFill>
              </a:rPr>
              <a:t>Pili</a:t>
            </a:r>
            <a:r>
              <a:rPr lang="en-US" sz="4800" b="1" dirty="0"/>
              <a:t> </a:t>
            </a:r>
            <a:endParaRPr lang="en-US" sz="4800" b="1" dirty="0">
              <a:solidFill>
                <a:srgbClr val="00B050"/>
              </a:solidFill>
            </a:endParaRPr>
          </a:p>
        </p:txBody>
      </p:sp>
    </p:spTree>
    <p:extLst>
      <p:ext uri="{BB962C8B-B14F-4D97-AF65-F5344CB8AC3E}">
        <p14:creationId xmlns:p14="http://schemas.microsoft.com/office/powerpoint/2010/main" val="285496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Bottom)">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0B57A4AB-8EE5-4E01-BE78-4EB0A695F15E}"/>
              </a:ext>
            </a:extLst>
          </p:cNvPr>
          <p:cNvSpPr>
            <a:spLocks noGrp="1"/>
          </p:cNvSpPr>
          <p:nvPr>
            <p:ph idx="1"/>
          </p:nvPr>
        </p:nvSpPr>
        <p:spPr>
          <a:xfrm>
            <a:off x="457200" y="762000"/>
            <a:ext cx="8229600" cy="4525963"/>
          </a:xfrm>
        </p:spPr>
        <p:txBody>
          <a:bodyPr>
            <a:normAutofit/>
          </a:bodyPr>
          <a:lstStyle/>
          <a:p>
            <a:pPr algn="just"/>
            <a:r>
              <a:rPr lang="en-US" altLang="en-US" sz="2400" dirty="0"/>
              <a:t>A fimbria is a short pili that is used to attach the bacterium to a surface. They are sometimes called "attachment pili".</a:t>
            </a:r>
          </a:p>
          <a:p>
            <a:pPr algn="just"/>
            <a:r>
              <a:rPr lang="en-US" altLang="en-US" sz="2400" dirty="0"/>
              <a:t>Fimbriae are either located at the poles of a cell, or are evenly spread over its entire surface</a:t>
            </a:r>
            <a:r>
              <a:rPr lang="en-US" altLang="en-US" sz="2800" dirty="0"/>
              <a:t>.</a:t>
            </a:r>
          </a:p>
          <a:p>
            <a:pPr algn="just"/>
            <a:endParaRPr lang="en-US" altLang="en-US" sz="3600" dirty="0"/>
          </a:p>
        </p:txBody>
      </p:sp>
      <p:sp>
        <p:nvSpPr>
          <p:cNvPr id="4" name="Rectangle 1">
            <a:extLst>
              <a:ext uri="{FF2B5EF4-FFF2-40B4-BE49-F238E27FC236}">
                <a16:creationId xmlns:a16="http://schemas.microsoft.com/office/drawing/2014/main" id="{FBC875F1-9D34-4D77-8FFB-B5EFE4CCC96E}"/>
              </a:ext>
            </a:extLst>
          </p:cNvPr>
          <p:cNvSpPr txBox="1">
            <a:spLocks noChangeArrowheads="1"/>
          </p:cNvSpPr>
          <p:nvPr/>
        </p:nvSpPr>
        <p:spPr bwMode="auto">
          <a:xfrm>
            <a:off x="2971800" y="-27384"/>
            <a:ext cx="2271713" cy="707886"/>
          </a:xfrm>
          <a:prstGeom prst="rect">
            <a:avLst/>
          </a:prstGeom>
          <a:noFill/>
          <a:ln w="9525">
            <a:noFill/>
            <a:miter lim="800000"/>
            <a:headEnd/>
            <a:tailEnd/>
          </a:ln>
        </p:spPr>
        <p:txBody>
          <a:bodyPr wrap="square" anchor="ctr">
            <a:spAutoFit/>
          </a:bodyPr>
          <a:lstStyle/>
          <a:p>
            <a:pPr algn="justLow" eaLnBrk="0" hangingPunct="0">
              <a:defRPr/>
            </a:pPr>
            <a:r>
              <a:rPr lang="en-US" altLang="en-US" sz="4000" b="1" dirty="0">
                <a:solidFill>
                  <a:srgbClr val="7030A0"/>
                </a:solidFill>
              </a:rPr>
              <a:t>Fimbriae</a:t>
            </a:r>
            <a:endParaRPr lang="en-US" sz="4000" dirty="0">
              <a:latin typeface="Arial" charset="0"/>
              <a:cs typeface="Arial" charset="0"/>
            </a:endParaRPr>
          </a:p>
        </p:txBody>
      </p:sp>
      <p:pic>
        <p:nvPicPr>
          <p:cNvPr id="52231" name="Picture 7">
            <a:extLst>
              <a:ext uri="{FF2B5EF4-FFF2-40B4-BE49-F238E27FC236}">
                <a16:creationId xmlns:a16="http://schemas.microsoft.com/office/drawing/2014/main" id="{92C329B6-4A61-4EF3-95F8-19BD33618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096293"/>
            <a:ext cx="2770876" cy="210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a:extLst>
              <a:ext uri="{FF2B5EF4-FFF2-40B4-BE49-F238E27FC236}">
                <a16:creationId xmlns:a16="http://schemas.microsoft.com/office/drawing/2014/main" id="{3BFB76F4-2A8C-473F-A1D3-802B821CD3F8}"/>
              </a:ext>
            </a:extLst>
          </p:cNvPr>
          <p:cNvPicPr>
            <a:picLocks noChangeAspect="1" noChangeArrowheads="1"/>
          </p:cNvPicPr>
          <p:nvPr/>
        </p:nvPicPr>
        <p:blipFill>
          <a:blip r:embed="rId3" cstate="print"/>
          <a:srcRect/>
          <a:stretch>
            <a:fillRect/>
          </a:stretch>
        </p:blipFill>
        <p:spPr bwMode="auto">
          <a:xfrm>
            <a:off x="1660142" y="2531971"/>
            <a:ext cx="4000528" cy="4137389"/>
          </a:xfrm>
          <a:prstGeom prst="rect">
            <a:avLst/>
          </a:prstGeom>
          <a:noFill/>
          <a:ln w="9525">
            <a:noFill/>
            <a:miter lim="800000"/>
            <a:headEnd/>
            <a:tailEnd/>
          </a:ln>
          <a:effectLst/>
        </p:spPr>
      </p:pic>
      <p:pic>
        <p:nvPicPr>
          <p:cNvPr id="13" name="Picture 2">
            <a:extLst>
              <a:ext uri="{FF2B5EF4-FFF2-40B4-BE49-F238E27FC236}">
                <a16:creationId xmlns:a16="http://schemas.microsoft.com/office/drawing/2014/main" id="{ADA4867A-5CB8-4031-99D3-03CD00DD46FD}"/>
              </a:ext>
            </a:extLst>
          </p:cNvPr>
          <p:cNvPicPr>
            <a:picLocks noChangeAspect="1" noChangeArrowheads="1"/>
          </p:cNvPicPr>
          <p:nvPr/>
        </p:nvPicPr>
        <p:blipFill>
          <a:blip r:embed="rId4" cstate="print"/>
          <a:srcRect/>
          <a:stretch>
            <a:fillRect/>
          </a:stretch>
        </p:blipFill>
        <p:spPr bwMode="auto">
          <a:xfrm>
            <a:off x="231382" y="2740294"/>
            <a:ext cx="1573700" cy="361951"/>
          </a:xfrm>
          <a:prstGeom prst="rect">
            <a:avLst/>
          </a:prstGeom>
          <a:noFill/>
          <a:ln w="9525">
            <a:noFill/>
            <a:miter lim="800000"/>
            <a:headEnd/>
            <a:tailEnd/>
          </a:ln>
          <a:effectLst/>
        </p:spPr>
      </p:pic>
      <p:pic>
        <p:nvPicPr>
          <p:cNvPr id="14" name="Picture 3">
            <a:extLst>
              <a:ext uri="{FF2B5EF4-FFF2-40B4-BE49-F238E27FC236}">
                <a16:creationId xmlns:a16="http://schemas.microsoft.com/office/drawing/2014/main" id="{35DA3912-E5E6-48D6-9541-EA81B98BE5E4}"/>
              </a:ext>
            </a:extLst>
          </p:cNvPr>
          <p:cNvPicPr>
            <a:picLocks noChangeAspect="1" noChangeArrowheads="1"/>
          </p:cNvPicPr>
          <p:nvPr/>
        </p:nvPicPr>
        <p:blipFill>
          <a:blip r:embed="rId5" cstate="print"/>
          <a:srcRect/>
          <a:stretch>
            <a:fillRect/>
          </a:stretch>
        </p:blipFill>
        <p:spPr bwMode="auto">
          <a:xfrm>
            <a:off x="4592008" y="4311930"/>
            <a:ext cx="2140232" cy="692428"/>
          </a:xfrm>
          <a:prstGeom prst="rect">
            <a:avLst/>
          </a:prstGeom>
          <a:noFill/>
          <a:ln w="9525">
            <a:noFill/>
            <a:miter lim="800000"/>
            <a:headEnd/>
            <a:tailEnd/>
          </a:ln>
          <a:effectLst/>
        </p:spPr>
      </p:pic>
      <p:pic>
        <p:nvPicPr>
          <p:cNvPr id="15" name="Picture 4">
            <a:extLst>
              <a:ext uri="{FF2B5EF4-FFF2-40B4-BE49-F238E27FC236}">
                <a16:creationId xmlns:a16="http://schemas.microsoft.com/office/drawing/2014/main" id="{1BE6211C-0078-4D4A-92D0-9A5B53683A52}"/>
              </a:ext>
            </a:extLst>
          </p:cNvPr>
          <p:cNvPicPr>
            <a:picLocks noChangeAspect="1" noChangeArrowheads="1"/>
          </p:cNvPicPr>
          <p:nvPr/>
        </p:nvPicPr>
        <p:blipFill>
          <a:blip r:embed="rId6" cstate="print"/>
          <a:srcRect/>
          <a:stretch>
            <a:fillRect/>
          </a:stretch>
        </p:blipFill>
        <p:spPr bwMode="auto">
          <a:xfrm>
            <a:off x="1874456" y="5740690"/>
            <a:ext cx="1432067" cy="660954"/>
          </a:xfrm>
          <a:prstGeom prst="rect">
            <a:avLst/>
          </a:prstGeom>
          <a:noFill/>
          <a:ln w="9525">
            <a:noFill/>
            <a:miter lim="800000"/>
            <a:headEnd/>
            <a:tailEnd/>
          </a:ln>
          <a:effectLst/>
        </p:spPr>
      </p:pic>
    </p:spTree>
    <p:extLst>
      <p:ext uri="{BB962C8B-B14F-4D97-AF65-F5344CB8AC3E}">
        <p14:creationId xmlns:p14="http://schemas.microsoft.com/office/powerpoint/2010/main" val="2454750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box(in)">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box(in)">
                                      <p:cBhvr>
                                        <p:cTn id="12" dur="500"/>
                                        <p:tgtEl>
                                          <p:spTgt spid="358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2231"/>
                                        </p:tgtEl>
                                        <p:attrNameLst>
                                          <p:attrName>style.visibility</p:attrName>
                                        </p:attrNameLst>
                                      </p:cBhvr>
                                      <p:to>
                                        <p:strVal val="visible"/>
                                      </p:to>
                                    </p:set>
                                    <p:animEffect transition="in" filter="blinds(horizontal)">
                                      <p:cBhvr>
                                        <p:cTn id="17" dur="500"/>
                                        <p:tgtEl>
                                          <p:spTgt spid="5223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Bottom)">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lide(fromBottom)">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1015D50-E149-43A2-85B8-22306E25A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03512"/>
            <a:ext cx="63595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56127542-312F-4EAB-9232-92DDF9A30549}"/>
              </a:ext>
            </a:extLst>
          </p:cNvPr>
          <p:cNvSpPr txBox="1">
            <a:spLocks noChangeArrowheads="1"/>
          </p:cNvSpPr>
          <p:nvPr/>
        </p:nvSpPr>
        <p:spPr bwMode="auto">
          <a:xfrm>
            <a:off x="1454150" y="875451"/>
            <a:ext cx="6172200" cy="1077912"/>
          </a:xfrm>
          <a:prstGeom prst="rect">
            <a:avLst/>
          </a:prstGeom>
          <a:noFill/>
          <a:ln w="9525">
            <a:noFill/>
            <a:miter lim="800000"/>
            <a:headEnd/>
            <a:tailEnd/>
          </a:ln>
        </p:spPr>
        <p:txBody>
          <a:bodyPr anchor="ctr">
            <a:spAutoFit/>
          </a:bodyPr>
          <a:lstStyle/>
          <a:p>
            <a:pPr algn="justLow" eaLnBrk="0" hangingPunct="0">
              <a:defRPr/>
            </a:pPr>
            <a:r>
              <a:rPr lang="en-US" sz="3200" b="1" dirty="0">
                <a:solidFill>
                  <a:srgbClr val="FF0000"/>
                </a:solidFill>
                <a:latin typeface="+mn-lt"/>
                <a:cs typeface="+mn-cs"/>
              </a:rPr>
              <a:t>The Ultrastructure</a:t>
            </a:r>
            <a:r>
              <a:rPr lang="en-US" sz="3200" b="1" dirty="0">
                <a:solidFill>
                  <a:srgbClr val="FF0000"/>
                </a:solidFill>
              </a:rPr>
              <a:t> of bacterial cell</a:t>
            </a:r>
            <a:endParaRPr lang="en-US" sz="3200" dirty="0">
              <a:solidFill>
                <a:srgbClr val="FF0000"/>
              </a:solidFill>
              <a:latin typeface="Arial" charset="0"/>
              <a:cs typeface="Arial" charset="0"/>
            </a:endParaRPr>
          </a:p>
          <a:p>
            <a:pPr algn="justLow" eaLnBrk="0" hangingPunct="0">
              <a:defRPr/>
            </a:pPr>
            <a:endParaRPr lang="en-US" sz="3200" b="1" dirty="0">
              <a:solidFill>
                <a:srgbClr val="FF0000"/>
              </a:solidFill>
              <a:latin typeface="+mn-lt"/>
              <a:cs typeface="+mn-cs"/>
            </a:endParaRPr>
          </a:p>
        </p:txBody>
      </p:sp>
      <p:sp>
        <p:nvSpPr>
          <p:cNvPr id="7" name="TextBox 6">
            <a:extLst>
              <a:ext uri="{FF2B5EF4-FFF2-40B4-BE49-F238E27FC236}">
                <a16:creationId xmlns:a16="http://schemas.microsoft.com/office/drawing/2014/main" id="{70036DBC-FCBB-4BA1-A86A-4DF8928FFF92}"/>
              </a:ext>
            </a:extLst>
          </p:cNvPr>
          <p:cNvSpPr txBox="1"/>
          <p:nvPr/>
        </p:nvSpPr>
        <p:spPr>
          <a:xfrm>
            <a:off x="4343400" y="2808312"/>
            <a:ext cx="393700" cy="584200"/>
          </a:xfrm>
          <a:prstGeom prst="rect">
            <a:avLst/>
          </a:prstGeom>
          <a:noFill/>
        </p:spPr>
        <p:txBody>
          <a:bodyPr wrap="none" rtlCol="1">
            <a:spAutoFit/>
          </a:bodyPr>
          <a:lstStyle/>
          <a:p>
            <a:pPr>
              <a:defRPr/>
            </a:pPr>
            <a:r>
              <a:rPr lang="en-US" sz="3200" b="1" dirty="0">
                <a:solidFill>
                  <a:srgbClr val="FF0000"/>
                </a:solidFill>
                <a:latin typeface="+mn-lt"/>
              </a:rPr>
              <a:t>1</a:t>
            </a:r>
            <a:endParaRPr lang="ar-JO" sz="3200" b="1" dirty="0">
              <a:solidFill>
                <a:srgbClr val="FF0000"/>
              </a:solidFill>
              <a:latin typeface="+mn-lt"/>
            </a:endParaRPr>
          </a:p>
        </p:txBody>
      </p:sp>
      <p:sp>
        <p:nvSpPr>
          <p:cNvPr id="8" name="TextBox 7">
            <a:extLst>
              <a:ext uri="{FF2B5EF4-FFF2-40B4-BE49-F238E27FC236}">
                <a16:creationId xmlns:a16="http://schemas.microsoft.com/office/drawing/2014/main" id="{C2840D1D-8ADA-4897-B60A-FDC52ED344E0}"/>
              </a:ext>
            </a:extLst>
          </p:cNvPr>
          <p:cNvSpPr txBox="1"/>
          <p:nvPr/>
        </p:nvSpPr>
        <p:spPr>
          <a:xfrm>
            <a:off x="2362200" y="2655912"/>
            <a:ext cx="393700" cy="584200"/>
          </a:xfrm>
          <a:prstGeom prst="rect">
            <a:avLst/>
          </a:prstGeom>
          <a:noFill/>
        </p:spPr>
        <p:txBody>
          <a:bodyPr wrap="none" rtlCol="1">
            <a:spAutoFit/>
          </a:bodyPr>
          <a:lstStyle/>
          <a:p>
            <a:pPr>
              <a:defRPr/>
            </a:pPr>
            <a:r>
              <a:rPr lang="en-US" sz="3200" b="1" dirty="0">
                <a:solidFill>
                  <a:srgbClr val="0070C0"/>
                </a:solidFill>
                <a:latin typeface="+mn-lt"/>
              </a:rPr>
              <a:t>2</a:t>
            </a:r>
            <a:endParaRPr lang="ar-JO" sz="3200" b="1" dirty="0">
              <a:solidFill>
                <a:srgbClr val="0070C0"/>
              </a:solidFill>
              <a:latin typeface="+mn-lt"/>
            </a:endParaRPr>
          </a:p>
        </p:txBody>
      </p:sp>
      <p:sp>
        <p:nvSpPr>
          <p:cNvPr id="9" name="TextBox 8">
            <a:extLst>
              <a:ext uri="{FF2B5EF4-FFF2-40B4-BE49-F238E27FC236}">
                <a16:creationId xmlns:a16="http://schemas.microsoft.com/office/drawing/2014/main" id="{E8EF33F7-E143-40A9-B30C-D1F5A5017D4B}"/>
              </a:ext>
            </a:extLst>
          </p:cNvPr>
          <p:cNvSpPr txBox="1"/>
          <p:nvPr/>
        </p:nvSpPr>
        <p:spPr>
          <a:xfrm>
            <a:off x="6858000" y="3875112"/>
            <a:ext cx="393700" cy="584200"/>
          </a:xfrm>
          <a:prstGeom prst="rect">
            <a:avLst/>
          </a:prstGeom>
          <a:noFill/>
        </p:spPr>
        <p:txBody>
          <a:bodyPr wrap="none" rtlCol="1">
            <a:spAutoFit/>
          </a:bodyPr>
          <a:lstStyle/>
          <a:p>
            <a:pPr>
              <a:defRPr/>
            </a:pPr>
            <a:r>
              <a:rPr lang="en-US" sz="3200" b="1" dirty="0">
                <a:solidFill>
                  <a:srgbClr val="00B050"/>
                </a:solidFill>
                <a:latin typeface="+mn-lt"/>
              </a:rPr>
              <a:t>3</a:t>
            </a:r>
            <a:endParaRPr lang="ar-JO" sz="3200" b="1" dirty="0">
              <a:solidFill>
                <a:srgbClr val="00B050"/>
              </a:solidFill>
              <a:latin typeface="+mn-lt"/>
            </a:endParaRPr>
          </a:p>
        </p:txBody>
      </p:sp>
    </p:spTree>
    <p:extLst>
      <p:ext uri="{BB962C8B-B14F-4D97-AF65-F5344CB8AC3E}">
        <p14:creationId xmlns:p14="http://schemas.microsoft.com/office/powerpoint/2010/main" val="73776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C52F5312-468D-4EED-83FB-20E5C40BD614}"/>
              </a:ext>
            </a:extLst>
          </p:cNvPr>
          <p:cNvSpPr>
            <a:spLocks noGrp="1"/>
          </p:cNvSpPr>
          <p:nvPr>
            <p:ph idx="1"/>
          </p:nvPr>
        </p:nvSpPr>
        <p:spPr>
          <a:xfrm>
            <a:off x="457200" y="762000"/>
            <a:ext cx="8229600" cy="4525963"/>
          </a:xfrm>
        </p:spPr>
        <p:txBody>
          <a:bodyPr>
            <a:normAutofit/>
          </a:bodyPr>
          <a:lstStyle/>
          <a:p>
            <a:pPr marL="0" algn="just">
              <a:buFont typeface="Arial" panose="020B0604020202020204" pitchFamily="34" charset="0"/>
              <a:buNone/>
              <a:defRPr/>
            </a:pPr>
            <a:r>
              <a:rPr lang="en-US" sz="2800" dirty="0"/>
              <a:t> Is a network of di- or polysaccharide or polypeptides forming a covering layer around the bacterial cell wall. </a:t>
            </a:r>
          </a:p>
          <a:p>
            <a:pPr algn="just">
              <a:defRPr/>
            </a:pPr>
            <a:r>
              <a:rPr lang="en-US" b="1" dirty="0"/>
              <a:t>Functions</a:t>
            </a:r>
            <a:endParaRPr lang="en-US" dirty="0"/>
          </a:p>
          <a:p>
            <a:pPr lvl="1" algn="just">
              <a:buFont typeface="Wingdings" pitchFamily="2" charset="2"/>
              <a:buChar char="ü"/>
              <a:defRPr/>
            </a:pPr>
            <a:r>
              <a:rPr lang="en-US" sz="2400" dirty="0"/>
              <a:t>They provide </a:t>
            </a:r>
            <a:r>
              <a:rPr lang="en-US" sz="2400" b="1" dirty="0">
                <a:solidFill>
                  <a:srgbClr val="FF0000"/>
                </a:solidFill>
              </a:rPr>
              <a:t>protection against temporary drying </a:t>
            </a:r>
            <a:r>
              <a:rPr lang="en-US" sz="2400" dirty="0"/>
              <a:t>by binding water molecules.</a:t>
            </a:r>
          </a:p>
          <a:p>
            <a:pPr lvl="1" algn="just">
              <a:buFont typeface="Wingdings" pitchFamily="2" charset="2"/>
              <a:buChar char="ü"/>
              <a:defRPr/>
            </a:pPr>
            <a:r>
              <a:rPr lang="en-US" sz="2400" dirty="0"/>
              <a:t>They may be </a:t>
            </a:r>
            <a:r>
              <a:rPr lang="en-US" sz="2400" b="1" dirty="0" err="1">
                <a:solidFill>
                  <a:srgbClr val="FF0000"/>
                </a:solidFill>
              </a:rPr>
              <a:t>antiphagocytic</a:t>
            </a:r>
            <a:r>
              <a:rPr lang="en-US" sz="2400" dirty="0"/>
              <a:t> i.e. they inhibit the engulfment of pathogenic bacteria by white blood cells</a:t>
            </a:r>
          </a:p>
          <a:p>
            <a:pPr algn="just">
              <a:defRPr/>
            </a:pPr>
            <a:endParaRPr lang="en-US" dirty="0"/>
          </a:p>
        </p:txBody>
      </p:sp>
      <p:sp>
        <p:nvSpPr>
          <p:cNvPr id="4" name="Rectangle 1">
            <a:extLst>
              <a:ext uri="{FF2B5EF4-FFF2-40B4-BE49-F238E27FC236}">
                <a16:creationId xmlns:a16="http://schemas.microsoft.com/office/drawing/2014/main" id="{4BF72125-711C-44C5-8549-B8DCC54A7071}"/>
              </a:ext>
            </a:extLst>
          </p:cNvPr>
          <p:cNvSpPr txBox="1">
            <a:spLocks noChangeArrowheads="1"/>
          </p:cNvSpPr>
          <p:nvPr/>
        </p:nvSpPr>
        <p:spPr bwMode="auto">
          <a:xfrm>
            <a:off x="3419872" y="-99392"/>
            <a:ext cx="2590800" cy="830997"/>
          </a:xfrm>
          <a:prstGeom prst="rect">
            <a:avLst/>
          </a:prstGeom>
          <a:noFill/>
          <a:ln w="9525">
            <a:noFill/>
            <a:miter lim="800000"/>
            <a:headEnd/>
            <a:tailEnd/>
          </a:ln>
        </p:spPr>
        <p:txBody>
          <a:bodyPr wrap="square" anchor="ctr">
            <a:spAutoFit/>
          </a:bodyPr>
          <a:lstStyle/>
          <a:p>
            <a:pPr algn="justLow" eaLnBrk="0" hangingPunct="0">
              <a:defRPr/>
            </a:pPr>
            <a:r>
              <a:rPr lang="en-US" sz="4800" b="1" dirty="0">
                <a:solidFill>
                  <a:srgbClr val="7030A0"/>
                </a:solidFill>
              </a:rPr>
              <a:t>Capsule</a:t>
            </a:r>
            <a:r>
              <a:rPr lang="en-US" sz="4800" b="1" dirty="0"/>
              <a:t> </a:t>
            </a:r>
            <a:endParaRPr lang="en-US" sz="4800" dirty="0">
              <a:latin typeface="Arial" charset="0"/>
              <a:cs typeface="Arial" charset="0"/>
            </a:endParaRPr>
          </a:p>
        </p:txBody>
      </p:sp>
      <p:pic>
        <p:nvPicPr>
          <p:cNvPr id="23565" name="Picture 13">
            <a:extLst>
              <a:ext uri="{FF2B5EF4-FFF2-40B4-BE49-F238E27FC236}">
                <a16:creationId xmlns:a16="http://schemas.microsoft.com/office/drawing/2014/main" id="{2A061415-5D10-47F7-A5C4-F8083B707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85815"/>
            <a:ext cx="25908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4">
            <a:extLst>
              <a:ext uri="{FF2B5EF4-FFF2-40B4-BE49-F238E27FC236}">
                <a16:creationId xmlns:a16="http://schemas.microsoft.com/office/drawing/2014/main" id="{A624AFA5-BD69-41BC-BCF5-F515750A0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14415"/>
            <a:ext cx="2847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5">
            <a:extLst>
              <a:ext uri="{FF2B5EF4-FFF2-40B4-BE49-F238E27FC236}">
                <a16:creationId xmlns:a16="http://schemas.microsoft.com/office/drawing/2014/main" id="{C4FCEA42-BE45-4E05-99FE-EC00F5493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328690"/>
            <a:ext cx="3200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AA40C29B-35CD-4A69-8384-6A7C0CE96885}"/>
              </a:ext>
            </a:extLst>
          </p:cNvPr>
          <p:cNvCxnSpPr/>
          <p:nvPr/>
        </p:nvCxnSpPr>
        <p:spPr>
          <a:xfrm flipV="1">
            <a:off x="4953000" y="5024015"/>
            <a:ext cx="3810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B0A605-6B43-4210-9823-C269AE01AB1C}"/>
              </a:ext>
            </a:extLst>
          </p:cNvPr>
          <p:cNvCxnSpPr/>
          <p:nvPr/>
        </p:nvCxnSpPr>
        <p:spPr>
          <a:xfrm flipH="1" flipV="1">
            <a:off x="5562600" y="5024015"/>
            <a:ext cx="3048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F3189C8-E19B-49EE-BA29-07286D334D80}"/>
              </a:ext>
            </a:extLst>
          </p:cNvPr>
          <p:cNvSpPr txBox="1"/>
          <p:nvPr/>
        </p:nvSpPr>
        <p:spPr>
          <a:xfrm>
            <a:off x="4495800" y="5090690"/>
            <a:ext cx="825500" cy="338138"/>
          </a:xfrm>
          <a:prstGeom prst="rect">
            <a:avLst/>
          </a:prstGeom>
          <a:noFill/>
        </p:spPr>
        <p:txBody>
          <a:bodyPr wrap="none">
            <a:spAutoFit/>
          </a:bodyPr>
          <a:lstStyle/>
          <a:p>
            <a:pPr>
              <a:defRPr/>
            </a:pPr>
            <a:r>
              <a:rPr lang="en-US" sz="1600" b="1" dirty="0">
                <a:latin typeface="+mn-lt"/>
                <a:cs typeface="Arial" charset="0"/>
              </a:rPr>
              <a:t>capsule</a:t>
            </a:r>
          </a:p>
        </p:txBody>
      </p:sp>
      <p:sp>
        <p:nvSpPr>
          <p:cNvPr id="18" name="TextBox 17">
            <a:extLst>
              <a:ext uri="{FF2B5EF4-FFF2-40B4-BE49-F238E27FC236}">
                <a16:creationId xmlns:a16="http://schemas.microsoft.com/office/drawing/2014/main" id="{72DA10E6-DA8D-4A1A-AD98-FFBD88F1D767}"/>
              </a:ext>
            </a:extLst>
          </p:cNvPr>
          <p:cNvSpPr txBox="1"/>
          <p:nvPr/>
        </p:nvSpPr>
        <p:spPr>
          <a:xfrm>
            <a:off x="5334000" y="5090690"/>
            <a:ext cx="881063" cy="523875"/>
          </a:xfrm>
          <a:prstGeom prst="rect">
            <a:avLst/>
          </a:prstGeom>
          <a:noFill/>
        </p:spPr>
        <p:txBody>
          <a:bodyPr wrap="none">
            <a:spAutoFit/>
          </a:bodyPr>
          <a:lstStyle/>
          <a:p>
            <a:pPr algn="ctr">
              <a:defRPr/>
            </a:pPr>
            <a:r>
              <a:rPr lang="en-US" sz="1400" b="1" dirty="0">
                <a:latin typeface="+mn-lt"/>
                <a:cs typeface="Arial" charset="0"/>
              </a:rPr>
              <a:t>Bacterial </a:t>
            </a:r>
          </a:p>
          <a:p>
            <a:pPr algn="ctr">
              <a:defRPr/>
            </a:pPr>
            <a:r>
              <a:rPr lang="en-US" sz="1400" b="1" dirty="0">
                <a:latin typeface="+mn-lt"/>
                <a:cs typeface="Arial" charset="0"/>
              </a:rPr>
              <a:t>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linds(horizontal)">
                                      <p:cBhvr>
                                        <p:cTn id="7" dur="500"/>
                                        <p:tgtEl>
                                          <p:spTgt spid="36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blinds(horizontal)">
                                      <p:cBhvr>
                                        <p:cTn id="12" dur="500"/>
                                        <p:tgtEl>
                                          <p:spTgt spid="36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866">
                                            <p:txEl>
                                              <p:pRg st="2" end="2"/>
                                            </p:txEl>
                                          </p:spTgt>
                                        </p:tgtEl>
                                        <p:attrNameLst>
                                          <p:attrName>style.visibility</p:attrName>
                                        </p:attrNameLst>
                                      </p:cBhvr>
                                      <p:to>
                                        <p:strVal val="visible"/>
                                      </p:to>
                                    </p:set>
                                    <p:animEffect transition="in" filter="blinds(horizontal)">
                                      <p:cBhvr>
                                        <p:cTn id="17" dur="500"/>
                                        <p:tgtEl>
                                          <p:spTgt spid="368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6866">
                                            <p:txEl>
                                              <p:pRg st="3" end="3"/>
                                            </p:txEl>
                                          </p:spTgt>
                                        </p:tgtEl>
                                        <p:attrNameLst>
                                          <p:attrName>style.visibility</p:attrName>
                                        </p:attrNameLst>
                                      </p:cBhvr>
                                      <p:to>
                                        <p:strVal val="visible"/>
                                      </p:to>
                                    </p:set>
                                    <p:animEffect transition="in" filter="blinds(horizontal)">
                                      <p:cBhvr>
                                        <p:cTn id="22" dur="500"/>
                                        <p:tgtEl>
                                          <p:spTgt spid="368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65"/>
                                        </p:tgtEl>
                                        <p:attrNameLst>
                                          <p:attrName>style.visibility</p:attrName>
                                        </p:attrNameLst>
                                      </p:cBhvr>
                                      <p:to>
                                        <p:strVal val="visible"/>
                                      </p:to>
                                    </p:set>
                                    <p:animEffect transition="in" filter="blinds(horizontal)">
                                      <p:cBhvr>
                                        <p:cTn id="27" dur="500"/>
                                        <p:tgtEl>
                                          <p:spTgt spid="2356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67"/>
                                        </p:tgtEl>
                                        <p:attrNameLst>
                                          <p:attrName>style.visibility</p:attrName>
                                        </p:attrNameLst>
                                      </p:cBhvr>
                                      <p:to>
                                        <p:strVal val="visible"/>
                                      </p:to>
                                    </p:set>
                                    <p:animEffect transition="in" filter="blinds(horizontal)">
                                      <p:cBhvr>
                                        <p:cTn id="32" dur="500"/>
                                        <p:tgtEl>
                                          <p:spTgt spid="235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par>
                                <p:cTn id="38" presetID="3" presetClass="entr" presetSubtype="1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linds(horizontal)">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3566"/>
                                        </p:tgtEl>
                                        <p:attrNameLst>
                                          <p:attrName>style.visibility</p:attrName>
                                        </p:attrNameLst>
                                      </p:cBhvr>
                                      <p:to>
                                        <p:strVal val="visible"/>
                                      </p:to>
                                    </p:set>
                                    <p:animEffect transition="in" filter="blinds(horizontal)">
                                      <p:cBhvr>
                                        <p:cTn id="53"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8D48AF0-A5F4-42E5-9B36-536E39AE8116}"/>
              </a:ext>
            </a:extLst>
          </p:cNvPr>
          <p:cNvSpPr>
            <a:spLocks noGrp="1"/>
          </p:cNvSpPr>
          <p:nvPr>
            <p:ph type="title"/>
          </p:nvPr>
        </p:nvSpPr>
        <p:spPr>
          <a:xfrm>
            <a:off x="319087" y="908720"/>
            <a:ext cx="3096344" cy="854968"/>
          </a:xfrm>
        </p:spPr>
        <p:txBody>
          <a:bodyPr>
            <a:normAutofit/>
          </a:bodyPr>
          <a:lstStyle/>
          <a:p>
            <a:r>
              <a:rPr lang="en-US" altLang="en-US" sz="4800" b="1" dirty="0">
                <a:solidFill>
                  <a:srgbClr val="FF0000"/>
                </a:solidFill>
              </a:rPr>
              <a:t>History</a:t>
            </a:r>
          </a:p>
        </p:txBody>
      </p:sp>
      <p:sp>
        <p:nvSpPr>
          <p:cNvPr id="13315" name="Content Placeholder 2">
            <a:extLst>
              <a:ext uri="{FF2B5EF4-FFF2-40B4-BE49-F238E27FC236}">
                <a16:creationId xmlns:a16="http://schemas.microsoft.com/office/drawing/2014/main" id="{5DD7D887-196E-4698-B5A5-4F66B7381333}"/>
              </a:ext>
            </a:extLst>
          </p:cNvPr>
          <p:cNvSpPr>
            <a:spLocks noGrp="1"/>
          </p:cNvSpPr>
          <p:nvPr>
            <p:ph idx="1"/>
          </p:nvPr>
        </p:nvSpPr>
        <p:spPr>
          <a:xfrm>
            <a:off x="395288" y="1747940"/>
            <a:ext cx="8429625" cy="4465265"/>
          </a:xfrm>
        </p:spPr>
        <p:txBody>
          <a:bodyPr>
            <a:normAutofit lnSpcReduction="10000"/>
          </a:bodyPr>
          <a:lstStyle/>
          <a:p>
            <a:pPr algn="just"/>
            <a:r>
              <a:rPr lang="en-US" altLang="en-US" sz="2800" dirty="0">
                <a:cs typeface="Arial" panose="020B0604020202020204" pitchFamily="34" charset="0"/>
              </a:rPr>
              <a:t>The Gram stain was first used in 1884 by </a:t>
            </a:r>
            <a:r>
              <a:rPr lang="en-US" altLang="en-US" sz="2800" dirty="0">
                <a:solidFill>
                  <a:srgbClr val="0070C0"/>
                </a:solidFill>
              </a:rPr>
              <a:t>the Danish scientist  </a:t>
            </a:r>
            <a:r>
              <a:rPr lang="en-US" altLang="en-US" sz="2800" dirty="0">
                <a:cs typeface="Arial" panose="020B0604020202020204" pitchFamily="34" charset="0"/>
              </a:rPr>
              <a:t>Hans Christian Gram (Gram,1884). </a:t>
            </a:r>
          </a:p>
          <a:p>
            <a:pPr algn="just"/>
            <a:r>
              <a:rPr lang="en-US" altLang="en-US" sz="2800" dirty="0">
                <a:solidFill>
                  <a:srgbClr val="FF0000"/>
                </a:solidFill>
                <a:cs typeface="Arial" panose="020B0604020202020204" pitchFamily="34" charset="0"/>
              </a:rPr>
              <a:t>Gram</a:t>
            </a:r>
            <a:r>
              <a:rPr lang="en-US" altLang="en-US" sz="2800" dirty="0">
                <a:cs typeface="Arial" panose="020B0604020202020204" pitchFamily="34" charset="0"/>
              </a:rPr>
              <a:t> was </a:t>
            </a:r>
            <a:r>
              <a:rPr lang="en-US" altLang="en-US" sz="2800" dirty="0">
                <a:solidFill>
                  <a:srgbClr val="FF0000"/>
                </a:solidFill>
                <a:cs typeface="Arial" panose="020B0604020202020204" pitchFamily="34" charset="0"/>
              </a:rPr>
              <a:t>searching</a:t>
            </a:r>
            <a:r>
              <a:rPr lang="en-US" altLang="en-US" sz="2800" dirty="0">
                <a:cs typeface="Arial" panose="020B0604020202020204" pitchFamily="34" charset="0"/>
              </a:rPr>
              <a:t> for a method that would allow visualization of </a:t>
            </a:r>
            <a:r>
              <a:rPr lang="en-US" altLang="en-US" sz="2800" dirty="0">
                <a:solidFill>
                  <a:srgbClr val="FF0000"/>
                </a:solidFill>
                <a:cs typeface="Arial" panose="020B0604020202020204" pitchFamily="34" charset="0"/>
              </a:rPr>
              <a:t>bacteria</a:t>
            </a:r>
            <a:r>
              <a:rPr lang="en-US" altLang="en-US" sz="2800" dirty="0">
                <a:cs typeface="Arial" panose="020B0604020202020204" pitchFamily="34" charset="0"/>
              </a:rPr>
              <a:t> in tissue sections of lungs of those who had </a:t>
            </a:r>
            <a:r>
              <a:rPr lang="en-US" altLang="en-US" sz="2800" dirty="0">
                <a:solidFill>
                  <a:srgbClr val="FF0000"/>
                </a:solidFill>
                <a:cs typeface="Arial" panose="020B0604020202020204" pitchFamily="34" charset="0"/>
              </a:rPr>
              <a:t>died of pneumonia</a:t>
            </a:r>
            <a:r>
              <a:rPr lang="en-US" altLang="en-US" sz="2800" dirty="0">
                <a:cs typeface="Arial" panose="020B0604020202020204" pitchFamily="34" charset="0"/>
              </a:rPr>
              <a:t>. </a:t>
            </a:r>
          </a:p>
          <a:p>
            <a:pPr algn="just"/>
            <a:r>
              <a:rPr lang="en-US" altLang="en-US" sz="2800" dirty="0"/>
              <a:t>He did this with both Streptococcus pneumoniae and </a:t>
            </a:r>
            <a:r>
              <a:rPr lang="en-US" altLang="en-US" sz="2800" dirty="0">
                <a:solidFill>
                  <a:srgbClr val="FF0000"/>
                </a:solidFill>
              </a:rPr>
              <a:t>Klebsiella pneumoniae </a:t>
            </a:r>
            <a:r>
              <a:rPr lang="en-US" altLang="en-US" sz="2800" dirty="0"/>
              <a:t>bacteria, observing that </a:t>
            </a:r>
            <a:r>
              <a:rPr lang="en-US" altLang="en-US" sz="2800" dirty="0">
                <a:solidFill>
                  <a:srgbClr val="0070C0"/>
                </a:solidFill>
              </a:rPr>
              <a:t>Streptococcus pneumoniae </a:t>
            </a:r>
            <a:r>
              <a:rPr lang="en-US" altLang="en-US" sz="2800" dirty="0"/>
              <a:t>retained the stain after washing with alcohol whereas Klebsiella pneumoniae did not. </a:t>
            </a:r>
          </a:p>
        </p:txBody>
      </p:sp>
      <p:sp>
        <p:nvSpPr>
          <p:cNvPr id="4" name="Title 1">
            <a:extLst>
              <a:ext uri="{FF2B5EF4-FFF2-40B4-BE49-F238E27FC236}">
                <a16:creationId xmlns:a16="http://schemas.microsoft.com/office/drawing/2014/main" id="{BC1B4936-F88B-4F3A-931F-788EB0A5B70D}"/>
              </a:ext>
            </a:extLst>
          </p:cNvPr>
          <p:cNvSpPr txBox="1">
            <a:spLocks/>
          </p:cNvSpPr>
          <p:nvPr/>
        </p:nvSpPr>
        <p:spPr>
          <a:xfrm>
            <a:off x="457200" y="71414"/>
            <a:ext cx="8229600" cy="654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7030A0"/>
                </a:solidFill>
              </a:rPr>
              <a:t>The Cell Wall</a:t>
            </a:r>
          </a:p>
        </p:txBody>
      </p:sp>
    </p:spTree>
    <p:extLst>
      <p:ext uri="{BB962C8B-B14F-4D97-AF65-F5344CB8AC3E}">
        <p14:creationId xmlns:p14="http://schemas.microsoft.com/office/powerpoint/2010/main" val="1228136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trips(downLef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strips(downLeft)">
                                      <p:cBhvr>
                                        <p:cTn id="12" dur="500"/>
                                        <p:tgtEl>
                                          <p:spTgt spid="13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strips(downLeft)">
                                      <p:cBhvr>
                                        <p:cTn id="17" dur="500"/>
                                        <p:tgtEl>
                                          <p:spTgt spid="13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3315">
                                            <p:txEl>
                                              <p:pRg st="2" end="2"/>
                                            </p:txEl>
                                          </p:spTgt>
                                        </p:tgtEl>
                                        <p:attrNameLst>
                                          <p:attrName>style.visibility</p:attrName>
                                        </p:attrNameLst>
                                      </p:cBhvr>
                                      <p:to>
                                        <p:strVal val="visible"/>
                                      </p:to>
                                    </p:set>
                                    <p:animEffect transition="in" filter="strips(downLeft)">
                                      <p:cBhvr>
                                        <p:cTn id="2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53EA5EC-BBDC-465D-A64D-7A49510D5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15049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a:extLst>
              <a:ext uri="{FF2B5EF4-FFF2-40B4-BE49-F238E27FC236}">
                <a16:creationId xmlns:a16="http://schemas.microsoft.com/office/drawing/2014/main" id="{A6C52045-0945-4797-976F-CB4A9D2CD1E8}"/>
              </a:ext>
            </a:extLst>
          </p:cNvPr>
          <p:cNvSpPr>
            <a:spLocks noChangeArrowheads="1"/>
          </p:cNvSpPr>
          <p:nvPr/>
        </p:nvSpPr>
        <p:spPr bwMode="auto">
          <a:xfrm>
            <a:off x="179388" y="5876925"/>
            <a:ext cx="25209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lgn="ctr"/>
            <a:r>
              <a:rPr lang="de-DE" altLang="en-US" sz="1600"/>
              <a:t>German pathologist Carl</a:t>
            </a:r>
          </a:p>
          <a:p>
            <a:pPr algn="ctr"/>
            <a:r>
              <a:rPr lang="de-DE" altLang="en-US" sz="1600"/>
              <a:t> Weigert (1845- 1904) </a:t>
            </a:r>
            <a:endParaRPr lang="en-US" altLang="en-US" sz="1600"/>
          </a:p>
        </p:txBody>
      </p:sp>
      <p:pic>
        <p:nvPicPr>
          <p:cNvPr id="14340" name="Picture 2" descr="Image result for German pathologist Carl Weigert (1845- 1904)">
            <a:extLst>
              <a:ext uri="{FF2B5EF4-FFF2-40B4-BE49-F238E27FC236}">
                <a16:creationId xmlns:a16="http://schemas.microsoft.com/office/drawing/2014/main" id="{720FA6B2-B4F1-4E99-88B8-47A4A773A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3957638"/>
            <a:ext cx="150971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8EEEA6E-7927-4CE3-9457-90005F8163A4}"/>
              </a:ext>
            </a:extLst>
          </p:cNvPr>
          <p:cNvSpPr/>
          <p:nvPr/>
        </p:nvSpPr>
        <p:spPr>
          <a:xfrm>
            <a:off x="2195513" y="404813"/>
            <a:ext cx="4338945" cy="584775"/>
          </a:xfrm>
          <a:prstGeom prst="rect">
            <a:avLst/>
          </a:prstGeom>
        </p:spPr>
        <p:txBody>
          <a:bodyPr wrap="none">
            <a:spAutoFit/>
          </a:bodyPr>
          <a:lstStyle/>
          <a:p>
            <a:pPr>
              <a:defRPr/>
            </a:pPr>
            <a:r>
              <a:rPr lang="en-US" sz="3200" b="1" dirty="0">
                <a:solidFill>
                  <a:srgbClr val="FF0000"/>
                </a:solidFill>
                <a:latin typeface="+mn-lt"/>
                <a:cs typeface="Arial" charset="0"/>
              </a:rPr>
              <a:t>History of Gram Staining</a:t>
            </a:r>
          </a:p>
        </p:txBody>
      </p:sp>
      <p:sp>
        <p:nvSpPr>
          <p:cNvPr id="8" name="Rectangle 7">
            <a:extLst>
              <a:ext uri="{FF2B5EF4-FFF2-40B4-BE49-F238E27FC236}">
                <a16:creationId xmlns:a16="http://schemas.microsoft.com/office/drawing/2014/main" id="{7063501E-79D2-42F5-8AFF-4AF5775D6585}"/>
              </a:ext>
            </a:extLst>
          </p:cNvPr>
          <p:cNvSpPr>
            <a:spLocks noChangeArrowheads="1"/>
          </p:cNvSpPr>
          <p:nvPr/>
        </p:nvSpPr>
        <p:spPr bwMode="auto">
          <a:xfrm>
            <a:off x="-36513" y="3276600"/>
            <a:ext cx="2795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pPr algn="ctr"/>
            <a:r>
              <a:rPr lang="en-US" altLang="en-US" sz="1600"/>
              <a:t>Danish scientist Hans Christian Gram (1853–1938)</a:t>
            </a:r>
          </a:p>
        </p:txBody>
      </p:sp>
      <p:sp>
        <p:nvSpPr>
          <p:cNvPr id="16" name="Oval 15">
            <a:extLst>
              <a:ext uri="{FF2B5EF4-FFF2-40B4-BE49-F238E27FC236}">
                <a16:creationId xmlns:a16="http://schemas.microsoft.com/office/drawing/2014/main" id="{0BC1BC5E-1622-420D-A043-D5405D21CED2}"/>
              </a:ext>
            </a:extLst>
          </p:cNvPr>
          <p:cNvSpPr/>
          <p:nvPr/>
        </p:nvSpPr>
        <p:spPr>
          <a:xfrm>
            <a:off x="3541713" y="2346325"/>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AF72CBDD-EB15-4912-9D21-2DC56A0B7A05}"/>
              </a:ext>
            </a:extLst>
          </p:cNvPr>
          <p:cNvSpPr/>
          <p:nvPr/>
        </p:nvSpPr>
        <p:spPr>
          <a:xfrm>
            <a:off x="4067175" y="2489200"/>
            <a:ext cx="598488"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CD9EE683-9222-42CA-B13B-4ADC89F7403E}"/>
              </a:ext>
            </a:extLst>
          </p:cNvPr>
          <p:cNvSpPr/>
          <p:nvPr/>
        </p:nvSpPr>
        <p:spPr>
          <a:xfrm>
            <a:off x="3563938" y="1341438"/>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E950E73B-0854-4FDC-B6A5-EBD2511298B6}"/>
              </a:ext>
            </a:extLst>
          </p:cNvPr>
          <p:cNvSpPr/>
          <p:nvPr/>
        </p:nvSpPr>
        <p:spPr>
          <a:xfrm>
            <a:off x="3059113" y="2130425"/>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ounded Rectangle 25">
            <a:extLst>
              <a:ext uri="{FF2B5EF4-FFF2-40B4-BE49-F238E27FC236}">
                <a16:creationId xmlns:a16="http://schemas.microsoft.com/office/drawing/2014/main" id="{6D6C681B-040F-43AB-B8D0-4F179BF97DDA}"/>
              </a:ext>
            </a:extLst>
          </p:cNvPr>
          <p:cNvSpPr/>
          <p:nvPr/>
        </p:nvSpPr>
        <p:spPr>
          <a:xfrm>
            <a:off x="7667625" y="1484313"/>
            <a:ext cx="785813" cy="214312"/>
          </a:xfrm>
          <a:prstGeom prst="roundRect">
            <a:avLst/>
          </a:prstGeom>
          <a:solidFill>
            <a:schemeClr val="bg1"/>
          </a:solidFill>
          <a:ln w="476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ounded Rectangle 26">
            <a:extLst>
              <a:ext uri="{FF2B5EF4-FFF2-40B4-BE49-F238E27FC236}">
                <a16:creationId xmlns:a16="http://schemas.microsoft.com/office/drawing/2014/main" id="{5F5536D9-706F-4377-A86B-7BDFC61C04A1}"/>
              </a:ext>
            </a:extLst>
          </p:cNvPr>
          <p:cNvSpPr/>
          <p:nvPr/>
        </p:nvSpPr>
        <p:spPr>
          <a:xfrm>
            <a:off x="6732588" y="1484313"/>
            <a:ext cx="785812" cy="214312"/>
          </a:xfrm>
          <a:prstGeom prst="roundRect">
            <a:avLst/>
          </a:prstGeom>
          <a:solidFill>
            <a:schemeClr val="bg1"/>
          </a:solidFill>
          <a:ln w="476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ounded Rectangle 27">
            <a:extLst>
              <a:ext uri="{FF2B5EF4-FFF2-40B4-BE49-F238E27FC236}">
                <a16:creationId xmlns:a16="http://schemas.microsoft.com/office/drawing/2014/main" id="{884833D2-6269-4F30-AF60-50366FBDC31C}"/>
              </a:ext>
            </a:extLst>
          </p:cNvPr>
          <p:cNvSpPr/>
          <p:nvPr/>
        </p:nvSpPr>
        <p:spPr>
          <a:xfrm>
            <a:off x="6156325" y="2276475"/>
            <a:ext cx="785813" cy="214313"/>
          </a:xfrm>
          <a:prstGeom prst="roundRect">
            <a:avLst/>
          </a:prstGeom>
          <a:solidFill>
            <a:schemeClr val="bg1"/>
          </a:solidFill>
          <a:ln w="476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a:extLst>
              <a:ext uri="{FF2B5EF4-FFF2-40B4-BE49-F238E27FC236}">
                <a16:creationId xmlns:a16="http://schemas.microsoft.com/office/drawing/2014/main" id="{105FD1EC-475C-4F69-BAEE-7F95918E49C8}"/>
              </a:ext>
            </a:extLst>
          </p:cNvPr>
          <p:cNvSpPr/>
          <p:nvPr/>
        </p:nvSpPr>
        <p:spPr>
          <a:xfrm>
            <a:off x="4500563" y="1557338"/>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7">
            <a:extLst>
              <a:ext uri="{FF2B5EF4-FFF2-40B4-BE49-F238E27FC236}">
                <a16:creationId xmlns:a16="http://schemas.microsoft.com/office/drawing/2014/main" id="{25FAAE65-E7D9-453B-8F20-1FFA66215864}"/>
              </a:ext>
            </a:extLst>
          </p:cNvPr>
          <p:cNvSpPr/>
          <p:nvPr/>
        </p:nvSpPr>
        <p:spPr>
          <a:xfrm>
            <a:off x="3995738" y="1916113"/>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ounded Rectangle 25">
            <a:extLst>
              <a:ext uri="{FF2B5EF4-FFF2-40B4-BE49-F238E27FC236}">
                <a16:creationId xmlns:a16="http://schemas.microsoft.com/office/drawing/2014/main" id="{9B583990-B6C2-40E9-B23D-DB758C7140E0}"/>
              </a:ext>
            </a:extLst>
          </p:cNvPr>
          <p:cNvSpPr/>
          <p:nvPr/>
        </p:nvSpPr>
        <p:spPr>
          <a:xfrm>
            <a:off x="7164388" y="2060575"/>
            <a:ext cx="785812" cy="214313"/>
          </a:xfrm>
          <a:prstGeom prst="roundRect">
            <a:avLst/>
          </a:prstGeom>
          <a:solidFill>
            <a:schemeClr val="bg1"/>
          </a:solidFill>
          <a:ln w="476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ounded Rectangle 25">
            <a:extLst>
              <a:ext uri="{FF2B5EF4-FFF2-40B4-BE49-F238E27FC236}">
                <a16:creationId xmlns:a16="http://schemas.microsoft.com/office/drawing/2014/main" id="{2E5BD853-0A2C-465D-9899-EF0CFA131EA9}"/>
              </a:ext>
            </a:extLst>
          </p:cNvPr>
          <p:cNvSpPr/>
          <p:nvPr/>
        </p:nvSpPr>
        <p:spPr>
          <a:xfrm>
            <a:off x="5867400" y="1773238"/>
            <a:ext cx="785813" cy="214312"/>
          </a:xfrm>
          <a:prstGeom prst="roundRect">
            <a:avLst/>
          </a:prstGeom>
          <a:solidFill>
            <a:schemeClr val="bg1"/>
          </a:solidFill>
          <a:ln w="476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مستطيل 43">
            <a:extLst>
              <a:ext uri="{FF2B5EF4-FFF2-40B4-BE49-F238E27FC236}">
                <a16:creationId xmlns:a16="http://schemas.microsoft.com/office/drawing/2014/main" id="{E83021CA-9200-463A-B9A2-A6715B0A5A3B}"/>
              </a:ext>
            </a:extLst>
          </p:cNvPr>
          <p:cNvSpPr>
            <a:spLocks noChangeArrowheads="1"/>
          </p:cNvSpPr>
          <p:nvPr/>
        </p:nvSpPr>
        <p:spPr bwMode="auto">
          <a:xfrm>
            <a:off x="3348038" y="2997200"/>
            <a:ext cx="192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b="1">
                <a:solidFill>
                  <a:srgbClr val="0070C0"/>
                </a:solidFill>
              </a:rPr>
              <a:t>S. pneumoniae </a:t>
            </a:r>
            <a:endParaRPr lang="ar-SA" altLang="en-US" b="1">
              <a:solidFill>
                <a:srgbClr val="0070C0"/>
              </a:solidFill>
            </a:endParaRPr>
          </a:p>
        </p:txBody>
      </p:sp>
      <p:sp>
        <p:nvSpPr>
          <p:cNvPr id="45" name="مستطيل 44">
            <a:extLst>
              <a:ext uri="{FF2B5EF4-FFF2-40B4-BE49-F238E27FC236}">
                <a16:creationId xmlns:a16="http://schemas.microsoft.com/office/drawing/2014/main" id="{C6696CD5-CF0C-4725-AFDE-27F61F05DE02}"/>
              </a:ext>
            </a:extLst>
          </p:cNvPr>
          <p:cNvSpPr/>
          <p:nvPr/>
        </p:nvSpPr>
        <p:spPr>
          <a:xfrm>
            <a:off x="6389688" y="2997200"/>
            <a:ext cx="2286000" cy="368300"/>
          </a:xfrm>
          <a:prstGeom prst="rect">
            <a:avLst/>
          </a:prstGeom>
        </p:spPr>
        <p:txBody>
          <a:bodyPr>
            <a:spAutoFit/>
          </a:bodyPr>
          <a:lstStyle/>
          <a:p>
            <a:pPr>
              <a:defRPr/>
            </a:pPr>
            <a:r>
              <a:rPr lang="en-US" b="1" dirty="0">
                <a:solidFill>
                  <a:schemeClr val="bg1">
                    <a:lumMod val="50000"/>
                  </a:schemeClr>
                </a:solidFill>
              </a:rPr>
              <a:t>K. pneumoniae </a:t>
            </a:r>
          </a:p>
        </p:txBody>
      </p:sp>
      <p:sp>
        <p:nvSpPr>
          <p:cNvPr id="47" name="Oval 15">
            <a:extLst>
              <a:ext uri="{FF2B5EF4-FFF2-40B4-BE49-F238E27FC236}">
                <a16:creationId xmlns:a16="http://schemas.microsoft.com/office/drawing/2014/main" id="{0FB05447-37AA-4CC0-B4CE-44283FB8B335}"/>
              </a:ext>
            </a:extLst>
          </p:cNvPr>
          <p:cNvSpPr/>
          <p:nvPr/>
        </p:nvSpPr>
        <p:spPr>
          <a:xfrm>
            <a:off x="3595688" y="5010150"/>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18">
            <a:extLst>
              <a:ext uri="{FF2B5EF4-FFF2-40B4-BE49-F238E27FC236}">
                <a16:creationId xmlns:a16="http://schemas.microsoft.com/office/drawing/2014/main" id="{871C3D40-FBBD-4480-BD12-30F844B440A7}"/>
              </a:ext>
            </a:extLst>
          </p:cNvPr>
          <p:cNvSpPr/>
          <p:nvPr/>
        </p:nvSpPr>
        <p:spPr>
          <a:xfrm>
            <a:off x="4121150" y="5154613"/>
            <a:ext cx="598488"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20">
            <a:extLst>
              <a:ext uri="{FF2B5EF4-FFF2-40B4-BE49-F238E27FC236}">
                <a16:creationId xmlns:a16="http://schemas.microsoft.com/office/drawing/2014/main" id="{56EAB3A0-B73F-4779-8F8C-006E1BC22B45}"/>
              </a:ext>
            </a:extLst>
          </p:cNvPr>
          <p:cNvSpPr/>
          <p:nvPr/>
        </p:nvSpPr>
        <p:spPr>
          <a:xfrm>
            <a:off x="3617913" y="4005263"/>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21">
            <a:extLst>
              <a:ext uri="{FF2B5EF4-FFF2-40B4-BE49-F238E27FC236}">
                <a16:creationId xmlns:a16="http://schemas.microsoft.com/office/drawing/2014/main" id="{1F8D506A-E070-4383-9985-6CE03E9BAC21}"/>
              </a:ext>
            </a:extLst>
          </p:cNvPr>
          <p:cNvSpPr/>
          <p:nvPr/>
        </p:nvSpPr>
        <p:spPr>
          <a:xfrm>
            <a:off x="3113088" y="4794250"/>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37">
            <a:extLst>
              <a:ext uri="{FF2B5EF4-FFF2-40B4-BE49-F238E27FC236}">
                <a16:creationId xmlns:a16="http://schemas.microsoft.com/office/drawing/2014/main" id="{46959C87-B632-4103-AD4B-AC432D226DF2}"/>
              </a:ext>
            </a:extLst>
          </p:cNvPr>
          <p:cNvSpPr/>
          <p:nvPr/>
        </p:nvSpPr>
        <p:spPr>
          <a:xfrm>
            <a:off x="4554538" y="4221163"/>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37">
            <a:extLst>
              <a:ext uri="{FF2B5EF4-FFF2-40B4-BE49-F238E27FC236}">
                <a16:creationId xmlns:a16="http://schemas.microsoft.com/office/drawing/2014/main" id="{5FA838F0-C203-4EB7-991A-5FC25364DB01}"/>
              </a:ext>
            </a:extLst>
          </p:cNvPr>
          <p:cNvSpPr/>
          <p:nvPr/>
        </p:nvSpPr>
        <p:spPr>
          <a:xfrm>
            <a:off x="4049713" y="4581525"/>
            <a:ext cx="598487" cy="43497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مستطيل 57">
            <a:extLst>
              <a:ext uri="{FF2B5EF4-FFF2-40B4-BE49-F238E27FC236}">
                <a16:creationId xmlns:a16="http://schemas.microsoft.com/office/drawing/2014/main" id="{2207FBAD-D362-48FD-B81C-119E91966AE9}"/>
              </a:ext>
            </a:extLst>
          </p:cNvPr>
          <p:cNvSpPr>
            <a:spLocks noChangeArrowheads="1"/>
          </p:cNvSpPr>
          <p:nvPr/>
        </p:nvSpPr>
        <p:spPr bwMode="auto">
          <a:xfrm>
            <a:off x="3402013" y="5589588"/>
            <a:ext cx="1925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b="1">
                <a:solidFill>
                  <a:srgbClr val="0070C0"/>
                </a:solidFill>
              </a:rPr>
              <a:t>S. pneumoniae </a:t>
            </a:r>
            <a:endParaRPr lang="ar-SA" altLang="en-US" b="1">
              <a:solidFill>
                <a:srgbClr val="0070C0"/>
              </a:solidFill>
            </a:endParaRPr>
          </a:p>
        </p:txBody>
      </p:sp>
      <p:sp>
        <p:nvSpPr>
          <p:cNvPr id="59" name="مستطيل 58">
            <a:extLst>
              <a:ext uri="{FF2B5EF4-FFF2-40B4-BE49-F238E27FC236}">
                <a16:creationId xmlns:a16="http://schemas.microsoft.com/office/drawing/2014/main" id="{ABFE86A0-B52A-4E98-91FC-1214B4808857}"/>
              </a:ext>
            </a:extLst>
          </p:cNvPr>
          <p:cNvSpPr/>
          <p:nvPr/>
        </p:nvSpPr>
        <p:spPr>
          <a:xfrm>
            <a:off x="6443663" y="5589588"/>
            <a:ext cx="2286000" cy="368300"/>
          </a:xfrm>
          <a:prstGeom prst="rect">
            <a:avLst/>
          </a:prstGeom>
        </p:spPr>
        <p:txBody>
          <a:bodyPr>
            <a:spAutoFit/>
          </a:bodyPr>
          <a:lstStyle/>
          <a:p>
            <a:pPr>
              <a:defRPr/>
            </a:pPr>
            <a:r>
              <a:rPr lang="en-US" b="1" dirty="0">
                <a:solidFill>
                  <a:schemeClr val="bg1">
                    <a:lumMod val="50000"/>
                  </a:schemeClr>
                </a:solidFill>
              </a:rPr>
              <a:t>K. pneumoniae </a:t>
            </a:r>
          </a:p>
        </p:txBody>
      </p:sp>
      <p:sp>
        <p:nvSpPr>
          <p:cNvPr id="60" name="Rounded Rectangle 35">
            <a:extLst>
              <a:ext uri="{FF2B5EF4-FFF2-40B4-BE49-F238E27FC236}">
                <a16:creationId xmlns:a16="http://schemas.microsoft.com/office/drawing/2014/main" id="{0FAD4FEF-A715-422E-89E8-CF127A21D202}"/>
              </a:ext>
            </a:extLst>
          </p:cNvPr>
          <p:cNvSpPr/>
          <p:nvPr/>
        </p:nvSpPr>
        <p:spPr>
          <a:xfrm>
            <a:off x="7885113" y="4076700"/>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ounded Rectangle 35">
            <a:extLst>
              <a:ext uri="{FF2B5EF4-FFF2-40B4-BE49-F238E27FC236}">
                <a16:creationId xmlns:a16="http://schemas.microsoft.com/office/drawing/2014/main" id="{801A4E08-DE20-46B8-8A1B-4D16F28A4B60}"/>
              </a:ext>
            </a:extLst>
          </p:cNvPr>
          <p:cNvSpPr/>
          <p:nvPr/>
        </p:nvSpPr>
        <p:spPr>
          <a:xfrm>
            <a:off x="6659563" y="4292600"/>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ounded Rectangle 35">
            <a:extLst>
              <a:ext uri="{FF2B5EF4-FFF2-40B4-BE49-F238E27FC236}">
                <a16:creationId xmlns:a16="http://schemas.microsoft.com/office/drawing/2014/main" id="{6643088D-DBE7-49C0-BB14-3C9E66CC807A}"/>
              </a:ext>
            </a:extLst>
          </p:cNvPr>
          <p:cNvSpPr/>
          <p:nvPr/>
        </p:nvSpPr>
        <p:spPr>
          <a:xfrm>
            <a:off x="7885113" y="4581525"/>
            <a:ext cx="785812" cy="21431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ounded Rectangle 35">
            <a:extLst>
              <a:ext uri="{FF2B5EF4-FFF2-40B4-BE49-F238E27FC236}">
                <a16:creationId xmlns:a16="http://schemas.microsoft.com/office/drawing/2014/main" id="{60B99215-C530-434F-B978-A69AEE6DAC61}"/>
              </a:ext>
            </a:extLst>
          </p:cNvPr>
          <p:cNvSpPr/>
          <p:nvPr/>
        </p:nvSpPr>
        <p:spPr>
          <a:xfrm>
            <a:off x="7596188" y="5084763"/>
            <a:ext cx="785812" cy="2143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ounded Rectangle 35">
            <a:extLst>
              <a:ext uri="{FF2B5EF4-FFF2-40B4-BE49-F238E27FC236}">
                <a16:creationId xmlns:a16="http://schemas.microsoft.com/office/drawing/2014/main" id="{4519C4EB-373A-474E-A93C-D4D064462CD0}"/>
              </a:ext>
            </a:extLst>
          </p:cNvPr>
          <p:cNvSpPr/>
          <p:nvPr/>
        </p:nvSpPr>
        <p:spPr>
          <a:xfrm>
            <a:off x="6516688" y="4868863"/>
            <a:ext cx="785812" cy="21431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55992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strips(downLeft)">
                                      <p:cBhvr>
                                        <p:cTn id="20" dur="500"/>
                                        <p:tgtEl>
                                          <p:spTgt spid="16"/>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trips(downLeft)">
                                      <p:cBhvr>
                                        <p:cTn id="23" dur="500"/>
                                        <p:tgtEl>
                                          <p:spTgt spid="2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strips(downLeft)">
                                      <p:cBhvr>
                                        <p:cTn id="26" dur="500"/>
                                        <p:tgtEl>
                                          <p:spTgt spid="38"/>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Left)">
                                      <p:cBhvr>
                                        <p:cTn id="29" dur="500"/>
                                        <p:tgtEl>
                                          <p:spTgt spid="2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Left)">
                                      <p:cBhvr>
                                        <p:cTn id="32" dur="500"/>
                                        <p:tgtEl>
                                          <p:spTgt spid="1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trips(downLeft)">
                                      <p:cBhvr>
                                        <p:cTn id="35" dur="500"/>
                                        <p:tgtEl>
                                          <p:spTgt spid="3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strips(downLeft)">
                                      <p:cBhvr>
                                        <p:cTn id="40" dur="500"/>
                                        <p:tgtEl>
                                          <p:spTgt spid="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strips(downLeft)">
                                      <p:cBhvr>
                                        <p:cTn id="45" dur="500"/>
                                        <p:tgtEl>
                                          <p:spTgt spid="26"/>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strips(downLeft)">
                                      <p:cBhvr>
                                        <p:cTn id="48" dur="500"/>
                                        <p:tgtEl>
                                          <p:spTgt spid="2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downLeft)">
                                      <p:cBhvr>
                                        <p:cTn id="51" dur="500"/>
                                        <p:tgtEl>
                                          <p:spTgt spid="28"/>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strips(downLeft)">
                                      <p:cBhvr>
                                        <p:cTn id="54" dur="500"/>
                                        <p:tgtEl>
                                          <p:spTgt spid="42"/>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strips(downLeft)">
                                      <p:cBhvr>
                                        <p:cTn id="57" dur="500"/>
                                        <p:tgtEl>
                                          <p:spTgt spid="4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strips(downLeft)">
                                      <p:cBhvr>
                                        <p:cTn id="62" dur="500"/>
                                        <p:tgtEl>
                                          <p:spTgt spid="4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14340"/>
                                        </p:tgtEl>
                                        <p:attrNameLst>
                                          <p:attrName>style.visibility</p:attrName>
                                        </p:attrNameLst>
                                      </p:cBhvr>
                                      <p:to>
                                        <p:strVal val="visible"/>
                                      </p:to>
                                    </p:set>
                                    <p:animEffect transition="in" filter="strips(downLeft)">
                                      <p:cBhvr>
                                        <p:cTn id="67" dur="500"/>
                                        <p:tgtEl>
                                          <p:spTgt spid="14340"/>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14339"/>
                                        </p:tgtEl>
                                        <p:attrNameLst>
                                          <p:attrName>style.visibility</p:attrName>
                                        </p:attrNameLst>
                                      </p:cBhvr>
                                      <p:to>
                                        <p:strVal val="visible"/>
                                      </p:to>
                                    </p:set>
                                    <p:animEffect transition="in" filter="strips(downLeft)">
                                      <p:cBhvr>
                                        <p:cTn id="70" dur="500"/>
                                        <p:tgtEl>
                                          <p:spTgt spid="1433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strips(downLeft)">
                                      <p:cBhvr>
                                        <p:cTn id="75" dur="500"/>
                                        <p:tgtEl>
                                          <p:spTgt spid="47"/>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strips(downLeft)">
                                      <p:cBhvr>
                                        <p:cTn id="78" dur="500"/>
                                        <p:tgtEl>
                                          <p:spTgt spid="4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strips(downLeft)">
                                      <p:cBhvr>
                                        <p:cTn id="81" dur="500"/>
                                        <p:tgtEl>
                                          <p:spTgt spid="49"/>
                                        </p:tgtEl>
                                      </p:cBhvr>
                                    </p:animEffect>
                                  </p:childTnLst>
                                </p:cTn>
                              </p:par>
                              <p:par>
                                <p:cTn id="82" presetID="18" presetClass="entr" presetSubtype="12"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strips(downLeft)">
                                      <p:cBhvr>
                                        <p:cTn id="84" dur="500"/>
                                        <p:tgtEl>
                                          <p:spTgt spid="50"/>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strips(downLeft)">
                                      <p:cBhvr>
                                        <p:cTn id="87" dur="500"/>
                                        <p:tgtEl>
                                          <p:spTgt spid="54"/>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strips(downLeft)">
                                      <p:cBhvr>
                                        <p:cTn id="90" dur="500"/>
                                        <p:tgtEl>
                                          <p:spTgt spid="55"/>
                                        </p:tgtEl>
                                      </p:cBhvr>
                                    </p:animEffect>
                                  </p:childTnLst>
                                </p:cTn>
                              </p:par>
                              <p:par>
                                <p:cTn id="91" presetID="18" presetClass="entr" presetSubtype="12"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strips(downLeft)">
                                      <p:cBhvr>
                                        <p:cTn id="93" dur="500"/>
                                        <p:tgtEl>
                                          <p:spTgt spid="58"/>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strips(downLeft)">
                                      <p:cBhvr>
                                        <p:cTn id="98" dur="500"/>
                                        <p:tgtEl>
                                          <p:spTgt spid="5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strips(downLeft)">
                                      <p:cBhvr>
                                        <p:cTn id="103" dur="500"/>
                                        <p:tgtEl>
                                          <p:spTgt spid="60"/>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strips(downLeft)">
                                      <p:cBhvr>
                                        <p:cTn id="106" dur="500"/>
                                        <p:tgtEl>
                                          <p:spTgt spid="61"/>
                                        </p:tgtEl>
                                      </p:cBhvr>
                                    </p:animEffect>
                                  </p:childTnLst>
                                </p:cTn>
                              </p:par>
                              <p:par>
                                <p:cTn id="107" presetID="18" presetClass="entr" presetSubtype="12"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strips(downLeft)">
                                      <p:cBhvr>
                                        <p:cTn id="109" dur="500"/>
                                        <p:tgtEl>
                                          <p:spTgt spid="62"/>
                                        </p:tgtEl>
                                      </p:cBhvr>
                                    </p:animEffect>
                                  </p:childTnLst>
                                </p:cTn>
                              </p:par>
                              <p:par>
                                <p:cTn id="110" presetID="18" presetClass="entr" presetSubtype="12"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strips(downLeft)">
                                      <p:cBhvr>
                                        <p:cTn id="112" dur="500"/>
                                        <p:tgtEl>
                                          <p:spTgt spid="63"/>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strips(downLeft)">
                                      <p:cBhvr>
                                        <p:cTn id="11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7" grpId="0"/>
      <p:bldP spid="8" grpId="0"/>
      <p:bldP spid="16" grpId="0" animBg="1"/>
      <p:bldP spid="19" grpId="0" animBg="1"/>
      <p:bldP spid="21" grpId="0" animBg="1"/>
      <p:bldP spid="22" grpId="0" animBg="1"/>
      <p:bldP spid="26" grpId="0" animBg="1"/>
      <p:bldP spid="27" grpId="0" animBg="1"/>
      <p:bldP spid="28" grpId="0" animBg="1"/>
      <p:bldP spid="38" grpId="0" animBg="1"/>
      <p:bldP spid="37" grpId="0" animBg="1"/>
      <p:bldP spid="42" grpId="0" animBg="1"/>
      <p:bldP spid="43" grpId="0" animBg="1"/>
      <p:bldP spid="44" grpId="0"/>
      <p:bldP spid="45" grpId="0"/>
      <p:bldP spid="47" grpId="0" animBg="1"/>
      <p:bldP spid="48" grpId="0" animBg="1"/>
      <p:bldP spid="49" grpId="0" animBg="1"/>
      <p:bldP spid="50" grpId="0" animBg="1"/>
      <p:bldP spid="54" grpId="0" animBg="1"/>
      <p:bldP spid="55" grpId="0" animBg="1"/>
      <p:bldP spid="58" grpId="0"/>
      <p:bldP spid="59" grpId="0"/>
      <p:bldP spid="60" grpId="0" animBg="1"/>
      <p:bldP spid="61" grpId="0" animBg="1"/>
      <p:bldP spid="62" grpId="0" animBg="1"/>
      <p:bldP spid="63" grpId="0" animBg="1"/>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654032"/>
          </a:xfrm>
        </p:spPr>
        <p:txBody>
          <a:bodyPr>
            <a:noAutofit/>
          </a:bodyPr>
          <a:lstStyle/>
          <a:p>
            <a:r>
              <a:rPr lang="en-US" sz="4800" b="1" dirty="0">
                <a:solidFill>
                  <a:srgbClr val="7030A0"/>
                </a:solidFill>
              </a:rPr>
              <a:t>The Cell Wall</a:t>
            </a:r>
          </a:p>
        </p:txBody>
      </p:sp>
      <p:sp>
        <p:nvSpPr>
          <p:cNvPr id="3" name="Content Placeholder 2"/>
          <p:cNvSpPr>
            <a:spLocks noGrp="1"/>
          </p:cNvSpPr>
          <p:nvPr>
            <p:ph idx="1"/>
          </p:nvPr>
        </p:nvSpPr>
        <p:spPr>
          <a:xfrm>
            <a:off x="214282" y="785794"/>
            <a:ext cx="8572560" cy="5740409"/>
          </a:xfrm>
        </p:spPr>
        <p:txBody>
          <a:bodyPr>
            <a:noAutofit/>
          </a:bodyPr>
          <a:lstStyle/>
          <a:p>
            <a:pPr marL="514350" lvl="0" indent="-514350" algn="just">
              <a:buFont typeface="+mj-lt"/>
              <a:buAutoNum type="arabicPeriod"/>
            </a:pPr>
            <a:r>
              <a:rPr lang="en-US" sz="2500" dirty="0"/>
              <a:t>Located below the external structures and above to the cytoplasmic membrane is the cell wall.</a:t>
            </a:r>
          </a:p>
          <a:p>
            <a:pPr marL="514350" lvl="0" indent="-514350" algn="just">
              <a:buFont typeface="+mj-lt"/>
              <a:buAutoNum type="arabicPeriod"/>
            </a:pPr>
            <a:r>
              <a:rPr lang="en-US" sz="2500" dirty="0"/>
              <a:t>Function:</a:t>
            </a:r>
          </a:p>
          <a:p>
            <a:pPr marL="914400" lvl="1" indent="-514350" algn="just">
              <a:buFont typeface="+mj-lt"/>
              <a:buAutoNum type="alphaLcParenR"/>
            </a:pPr>
            <a:r>
              <a:rPr lang="en-US" sz="2500" dirty="0"/>
              <a:t>Very rigid structure and provide definite shape to the cell.</a:t>
            </a:r>
          </a:p>
          <a:p>
            <a:pPr marL="914400" lvl="1" indent="-514350" algn="just">
              <a:buFont typeface="+mj-lt"/>
              <a:buAutoNum type="alphaLcParenR"/>
            </a:pPr>
            <a:r>
              <a:rPr lang="en-US" sz="2500" dirty="0"/>
              <a:t>Prevent the cell from expanding and bursting due to the hypotonic environment that the bacteria live in.</a:t>
            </a:r>
          </a:p>
          <a:p>
            <a:pPr marL="514350" lvl="0" indent="-514350" algn="just">
              <a:buFont typeface="+mj-lt"/>
              <a:buAutoNum type="arabicPeriod"/>
            </a:pPr>
            <a:r>
              <a:rPr lang="en-US" sz="2500" dirty="0"/>
              <a:t>It may account for as such 10-40% of the dry weight of bacterial cell.</a:t>
            </a:r>
          </a:p>
          <a:p>
            <a:pPr marL="514350" lvl="0" indent="-514350" algn="just">
              <a:buFont typeface="+mj-lt"/>
              <a:buAutoNum type="arabicPeriod"/>
            </a:pPr>
            <a:r>
              <a:rPr lang="en-US" sz="2500" dirty="0"/>
              <a:t>Generally the cell wall is made up of large number of layers.</a:t>
            </a:r>
          </a:p>
          <a:p>
            <a:pPr marL="514350" lvl="0" indent="-514350" algn="just">
              <a:buFont typeface="+mj-lt"/>
              <a:buAutoNum type="arabicPeriod"/>
            </a:pPr>
            <a:r>
              <a:rPr lang="en-US" sz="2500" dirty="0"/>
              <a:t>The thickness of these different layers varies both in gram +ve and gram -ve bacteria.</a:t>
            </a:r>
          </a:p>
          <a:p>
            <a:pPr marL="514350" indent="-514350" algn="just">
              <a:buFont typeface="+mj-lt"/>
              <a:buAutoNum type="arabicPeriod"/>
            </a:pP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slide(fromBottom)">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lide(fromBottom)">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slide(fromBottom)">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slide(fromBottom)">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slide(fromBottom)">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3F88-7D2B-4AAA-94F8-C570C08E696F}"/>
              </a:ext>
            </a:extLst>
          </p:cNvPr>
          <p:cNvSpPr>
            <a:spLocks noGrp="1"/>
          </p:cNvSpPr>
          <p:nvPr>
            <p:ph type="title"/>
          </p:nvPr>
        </p:nvSpPr>
        <p:spPr/>
        <p:txBody>
          <a:bodyPr>
            <a:normAutofit/>
          </a:bodyPr>
          <a:lstStyle/>
          <a:p>
            <a:r>
              <a:rPr lang="en-US" sz="5400" b="1" dirty="0">
                <a:solidFill>
                  <a:srgbClr val="7030A0"/>
                </a:solidFill>
              </a:rPr>
              <a:t>Objectives</a:t>
            </a:r>
          </a:p>
        </p:txBody>
      </p:sp>
      <p:sp>
        <p:nvSpPr>
          <p:cNvPr id="3" name="Content Placeholder 2">
            <a:extLst>
              <a:ext uri="{FF2B5EF4-FFF2-40B4-BE49-F238E27FC236}">
                <a16:creationId xmlns:a16="http://schemas.microsoft.com/office/drawing/2014/main" id="{B4B20D49-4863-4E0A-93FB-6FDB7DE65771}"/>
              </a:ext>
            </a:extLst>
          </p:cNvPr>
          <p:cNvSpPr>
            <a:spLocks noGrp="1"/>
          </p:cNvSpPr>
          <p:nvPr>
            <p:ph idx="1"/>
          </p:nvPr>
        </p:nvSpPr>
        <p:spPr/>
        <p:txBody>
          <a:bodyPr>
            <a:normAutofit/>
          </a:bodyPr>
          <a:lstStyle/>
          <a:p>
            <a:pPr marL="0" indent="0">
              <a:buNone/>
            </a:pPr>
            <a:r>
              <a:rPr lang="en-US" sz="3600" b="1" dirty="0">
                <a:solidFill>
                  <a:srgbClr val="FF0000"/>
                </a:solidFill>
              </a:rPr>
              <a:t>To study:</a:t>
            </a:r>
          </a:p>
          <a:p>
            <a:r>
              <a:rPr lang="en-US" sz="3600" b="1" dirty="0"/>
              <a:t>Shapes of Bacteria.</a:t>
            </a:r>
          </a:p>
          <a:p>
            <a:r>
              <a:rPr lang="en-US" sz="3600" b="1" dirty="0"/>
              <a:t>Structure external to cell wall.</a:t>
            </a:r>
          </a:p>
          <a:p>
            <a:r>
              <a:rPr lang="en-US" sz="3600" b="1" dirty="0"/>
              <a:t>Structure internal to cell wall.</a:t>
            </a:r>
          </a:p>
          <a:p>
            <a:r>
              <a:rPr lang="en-US" sz="3600" b="1" dirty="0"/>
              <a:t>The history of Gram stain.</a:t>
            </a:r>
          </a:p>
          <a:p>
            <a:endParaRPr lang="en-US" sz="3600" b="1" dirty="0">
              <a:solidFill>
                <a:srgbClr val="FF0000"/>
              </a:solidFill>
            </a:endParaRPr>
          </a:p>
          <a:p>
            <a:endParaRPr lang="en-US" sz="3600" dirty="0"/>
          </a:p>
        </p:txBody>
      </p:sp>
    </p:spTree>
    <p:extLst>
      <p:ext uri="{BB962C8B-B14F-4D97-AF65-F5344CB8AC3E}">
        <p14:creationId xmlns:p14="http://schemas.microsoft.com/office/powerpoint/2010/main" val="5897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D77743-4571-4C58-8D94-E33C3B10D16E}"/>
              </a:ext>
            </a:extLst>
          </p:cNvPr>
          <p:cNvSpPr>
            <a:spLocks noGrp="1"/>
          </p:cNvSpPr>
          <p:nvPr>
            <p:ph type="title"/>
          </p:nvPr>
        </p:nvSpPr>
        <p:spPr>
          <a:xfrm>
            <a:off x="544513" y="0"/>
            <a:ext cx="7772400" cy="1143000"/>
          </a:xfrm>
        </p:spPr>
        <p:txBody>
          <a:bodyPr/>
          <a:lstStyle/>
          <a:p>
            <a:r>
              <a:rPr lang="en-US" altLang="en-US" b="1">
                <a:solidFill>
                  <a:schemeClr val="bg1"/>
                </a:solidFill>
              </a:rPr>
              <a:t>The bacterial cell wall </a:t>
            </a:r>
            <a:endParaRPr lang="ar-SA" altLang="en-US" b="1">
              <a:solidFill>
                <a:schemeClr val="bg1"/>
              </a:solidFill>
            </a:endParaRPr>
          </a:p>
        </p:txBody>
      </p:sp>
      <p:sp>
        <p:nvSpPr>
          <p:cNvPr id="4" name="مستطيل 3">
            <a:extLst>
              <a:ext uri="{FF2B5EF4-FFF2-40B4-BE49-F238E27FC236}">
                <a16:creationId xmlns:a16="http://schemas.microsoft.com/office/drawing/2014/main" id="{77740EEA-0418-4735-99AA-65999EADD600}"/>
              </a:ext>
            </a:extLst>
          </p:cNvPr>
          <p:cNvSpPr>
            <a:spLocks noChangeArrowheads="1"/>
          </p:cNvSpPr>
          <p:nvPr/>
        </p:nvSpPr>
        <p:spPr bwMode="auto">
          <a:xfrm>
            <a:off x="1152525" y="1143000"/>
            <a:ext cx="774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ヒラギノ角ゴ Pro W3" pitchFamily="-32" charset="-128"/>
              </a:defRPr>
            </a:lvl1pPr>
            <a:lvl2pPr marL="742950" indent="-285750">
              <a:defRPr>
                <a:solidFill>
                  <a:schemeClr val="tx1"/>
                </a:solidFill>
                <a:latin typeface="Arial" panose="020B0604020202020204" pitchFamily="34" charset="0"/>
                <a:ea typeface="ヒラギノ角ゴ Pro W3" pitchFamily="-32" charset="-128"/>
              </a:defRPr>
            </a:lvl2pPr>
            <a:lvl3pPr marL="1143000" indent="-228600">
              <a:defRPr>
                <a:solidFill>
                  <a:schemeClr val="tx1"/>
                </a:solidFill>
                <a:latin typeface="Arial" panose="020B0604020202020204" pitchFamily="34" charset="0"/>
                <a:ea typeface="ヒラギノ角ゴ Pro W3" pitchFamily="-32" charset="-128"/>
              </a:defRPr>
            </a:lvl3pPr>
            <a:lvl4pPr marL="1600200" indent="-228600">
              <a:defRPr>
                <a:solidFill>
                  <a:schemeClr val="tx1"/>
                </a:solidFill>
                <a:latin typeface="Arial" panose="020B0604020202020204" pitchFamily="34" charset="0"/>
                <a:ea typeface="ヒラギノ角ゴ Pro W3" pitchFamily="-32" charset="-128"/>
              </a:defRPr>
            </a:lvl4pPr>
            <a:lvl5pPr marL="2057400" indent="-228600">
              <a:defRPr>
                <a:solidFill>
                  <a:schemeClr val="tx1"/>
                </a:solidFill>
                <a:latin typeface="Arial" panose="020B0604020202020204" pitchFamily="34" charset="0"/>
                <a:ea typeface="ヒラギノ角ゴ Pro W3" pitchFamily="-3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32" charset="-128"/>
              </a:defRPr>
            </a:lvl9pPr>
          </a:lstStyle>
          <a:p>
            <a:r>
              <a:rPr lang="en-US" altLang="en-US" sz="2400" b="1">
                <a:solidFill>
                  <a:srgbClr val="FF0000"/>
                </a:solidFill>
              </a:rPr>
              <a:t>Gram-Negative</a:t>
            </a:r>
            <a:r>
              <a:rPr lang="en-US" altLang="en-US" sz="2400" b="1"/>
              <a:t> Versus </a:t>
            </a:r>
            <a:r>
              <a:rPr lang="en-US" altLang="en-US" sz="2400" b="1">
                <a:solidFill>
                  <a:srgbClr val="7030A0"/>
                </a:solidFill>
              </a:rPr>
              <a:t>Gram-Positive</a:t>
            </a:r>
            <a:r>
              <a:rPr lang="en-US" altLang="en-US" sz="2400" b="1"/>
              <a:t> Cell Walls</a:t>
            </a:r>
            <a:endParaRPr lang="en-US" altLang="en-US" sz="2400"/>
          </a:p>
          <a:p>
            <a:br>
              <a:rPr lang="en-US" altLang="en-US" sz="2400"/>
            </a:br>
            <a:endParaRPr lang="ar-SA" altLang="en-US" sz="2400"/>
          </a:p>
        </p:txBody>
      </p:sp>
      <p:pic>
        <p:nvPicPr>
          <p:cNvPr id="482305" name="Picture 1">
            <a:extLst>
              <a:ext uri="{FF2B5EF4-FFF2-40B4-BE49-F238E27FC236}">
                <a16:creationId xmlns:a16="http://schemas.microsoft.com/office/drawing/2014/main" id="{EB9606A2-CDF0-4393-8251-3677A3158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1719263"/>
            <a:ext cx="1466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06" name="Picture 2">
            <a:extLst>
              <a:ext uri="{FF2B5EF4-FFF2-40B4-BE49-F238E27FC236}">
                <a16:creationId xmlns:a16="http://schemas.microsoft.com/office/drawing/2014/main" id="{A86D948A-B3D0-4EFA-B4FB-7FEC86F80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0" y="1741488"/>
            <a:ext cx="1409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07" name="Picture 3">
            <a:extLst>
              <a:ext uri="{FF2B5EF4-FFF2-40B4-BE49-F238E27FC236}">
                <a16:creationId xmlns:a16="http://schemas.microsoft.com/office/drawing/2014/main" id="{1018AB4E-1A5F-4EE7-841A-EC7D5E786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295525"/>
            <a:ext cx="27368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08" name="Picture 4">
            <a:extLst>
              <a:ext uri="{FF2B5EF4-FFF2-40B4-BE49-F238E27FC236}">
                <a16:creationId xmlns:a16="http://schemas.microsoft.com/office/drawing/2014/main" id="{7C6896FC-278F-4E5A-A132-D69F65AA7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2871788"/>
            <a:ext cx="28765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309" name="Picture 5">
            <a:extLst>
              <a:ext uri="{FF2B5EF4-FFF2-40B4-BE49-F238E27FC236}">
                <a16:creationId xmlns:a16="http://schemas.microsoft.com/office/drawing/2014/main" id="{741502DB-3539-4357-9F81-FEBEE7716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438" y="4240213"/>
            <a:ext cx="1609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a:extLst>
              <a:ext uri="{FF2B5EF4-FFF2-40B4-BE49-F238E27FC236}">
                <a16:creationId xmlns:a16="http://schemas.microsoft.com/office/drawing/2014/main" id="{DAB38B38-BAAA-41CC-8EAF-AC18E9D673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3455988"/>
            <a:ext cx="16192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a:extLst>
              <a:ext uri="{FF2B5EF4-FFF2-40B4-BE49-F238E27FC236}">
                <a16:creationId xmlns:a16="http://schemas.microsoft.com/office/drawing/2014/main" id="{45A7E2D9-DAE5-44F8-BAB7-FDAAB01E48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760663"/>
            <a:ext cx="1257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a:extLst>
              <a:ext uri="{FF2B5EF4-FFF2-40B4-BE49-F238E27FC236}">
                <a16:creationId xmlns:a16="http://schemas.microsoft.com/office/drawing/2014/main" id="{246FBFDD-13F9-406A-B664-0CB4094FDF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2366963"/>
            <a:ext cx="1733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A723332-3C6A-428D-B367-A14C3D0BBE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0688" y="4929188"/>
            <a:ext cx="221456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a:extLst>
              <a:ext uri="{FF2B5EF4-FFF2-40B4-BE49-F238E27FC236}">
                <a16:creationId xmlns:a16="http://schemas.microsoft.com/office/drawing/2014/main" id="{E652AED4-323F-41F8-BC41-A51DF28242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8688" y="5072063"/>
            <a:ext cx="25003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482305"/>
                                        </p:tgtEl>
                                        <p:attrNameLst>
                                          <p:attrName>style.visibility</p:attrName>
                                        </p:attrNameLst>
                                      </p:cBhvr>
                                      <p:to>
                                        <p:strVal val="visible"/>
                                      </p:to>
                                    </p:set>
                                    <p:animEffect transition="in" filter="strips(downLeft)">
                                      <p:cBhvr>
                                        <p:cTn id="17" dur="500"/>
                                        <p:tgtEl>
                                          <p:spTgt spid="4823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482306"/>
                                        </p:tgtEl>
                                        <p:attrNameLst>
                                          <p:attrName>style.visibility</p:attrName>
                                        </p:attrNameLst>
                                      </p:cBhvr>
                                      <p:to>
                                        <p:strVal val="visible"/>
                                      </p:to>
                                    </p:set>
                                    <p:animEffect transition="in" filter="strips(downLeft)">
                                      <p:cBhvr>
                                        <p:cTn id="22" dur="500"/>
                                        <p:tgtEl>
                                          <p:spTgt spid="4823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482307"/>
                                        </p:tgtEl>
                                        <p:attrNameLst>
                                          <p:attrName>style.visibility</p:attrName>
                                        </p:attrNameLst>
                                      </p:cBhvr>
                                      <p:to>
                                        <p:strVal val="visible"/>
                                      </p:to>
                                    </p:set>
                                    <p:animEffect transition="in" filter="strips(downLeft)">
                                      <p:cBhvr>
                                        <p:cTn id="37" dur="500"/>
                                        <p:tgtEl>
                                          <p:spTgt spid="48230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482308"/>
                                        </p:tgtEl>
                                        <p:attrNameLst>
                                          <p:attrName>style.visibility</p:attrName>
                                        </p:attrNameLst>
                                      </p:cBhvr>
                                      <p:to>
                                        <p:strVal val="visible"/>
                                      </p:to>
                                    </p:set>
                                    <p:animEffect transition="in" filter="strips(downLeft)">
                                      <p:cBhvr>
                                        <p:cTn id="42" dur="500"/>
                                        <p:tgtEl>
                                          <p:spTgt spid="4823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482309"/>
                                        </p:tgtEl>
                                        <p:attrNameLst>
                                          <p:attrName>style.visibility</p:attrName>
                                        </p:attrNameLst>
                                      </p:cBhvr>
                                      <p:to>
                                        <p:strVal val="visible"/>
                                      </p:to>
                                    </p:set>
                                    <p:animEffect transition="in" filter="strips(downLeft)">
                                      <p:cBhvr>
                                        <p:cTn id="47" dur="500"/>
                                        <p:tgtEl>
                                          <p:spTgt spid="4823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16394"/>
                                        </p:tgtEl>
                                        <p:attrNameLst>
                                          <p:attrName>style.visibility</p:attrName>
                                        </p:attrNameLst>
                                      </p:cBhvr>
                                      <p:to>
                                        <p:strVal val="visible"/>
                                      </p:to>
                                    </p:set>
                                    <p:animEffect transition="in" filter="strips(downLeft)">
                                      <p:cBhvr>
                                        <p:cTn id="52" dur="500"/>
                                        <p:tgtEl>
                                          <p:spTgt spid="1639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16395"/>
                                        </p:tgtEl>
                                        <p:attrNameLst>
                                          <p:attrName>style.visibility</p:attrName>
                                        </p:attrNameLst>
                                      </p:cBhvr>
                                      <p:to>
                                        <p:strVal val="visible"/>
                                      </p:to>
                                    </p:set>
                                    <p:animEffect transition="in" filter="strips(downLeft)">
                                      <p:cBhvr>
                                        <p:cTn id="57" dur="500"/>
                                        <p:tgtEl>
                                          <p:spTgt spid="163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16393"/>
                                        </p:tgtEl>
                                        <p:attrNameLst>
                                          <p:attrName>style.visibility</p:attrName>
                                        </p:attrNameLst>
                                      </p:cBhvr>
                                      <p:to>
                                        <p:strVal val="visible"/>
                                      </p:to>
                                    </p:set>
                                    <p:animEffect transition="in" filter="strips(downLeft)">
                                      <p:cBhvr>
                                        <p:cTn id="62"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1447800" y="150912"/>
            <a:ext cx="6096000" cy="685800"/>
          </a:xfrm>
          <a:solidFill>
            <a:schemeClr val="bg1">
              <a:lumMod val="75000"/>
            </a:schemeClr>
          </a:solidFill>
        </p:spPr>
        <p:txBody>
          <a:bodyPr>
            <a:normAutofit fontScale="90000"/>
          </a:bodyPr>
          <a:lstStyle/>
          <a:p>
            <a:pPr algn="ctr" eaLnBrk="1" hangingPunct="1">
              <a:defRPr/>
            </a:pPr>
            <a:r>
              <a:rPr lang="en-US" sz="2800" b="1" dirty="0">
                <a:solidFill>
                  <a:schemeClr val="bg1"/>
                </a:solidFill>
              </a:rPr>
              <a:t>Gram positive vs. Gram negative bacteria</a:t>
            </a:r>
          </a:p>
        </p:txBody>
      </p:sp>
      <p:sp>
        <p:nvSpPr>
          <p:cNvPr id="18" name="Rectangle 17"/>
          <p:cNvSpPr/>
          <p:nvPr/>
        </p:nvSpPr>
        <p:spPr>
          <a:xfrm>
            <a:off x="762000" y="990600"/>
            <a:ext cx="2343150" cy="523875"/>
          </a:xfrm>
          <a:prstGeom prst="rect">
            <a:avLst/>
          </a:prstGeom>
        </p:spPr>
        <p:txBody>
          <a:bodyPr wrap="none">
            <a:spAutoFit/>
          </a:bodyPr>
          <a:lstStyle/>
          <a:p>
            <a:pPr>
              <a:defRPr/>
            </a:pPr>
            <a:r>
              <a:rPr lang="en-US" sz="2800" b="1" dirty="0">
                <a:solidFill>
                  <a:srgbClr val="0070C0"/>
                </a:solidFill>
                <a:latin typeface="Calibri"/>
                <a:ea typeface="+mj-ea"/>
                <a:cs typeface="+mj-cs"/>
              </a:rPr>
              <a:t>Gram positive </a:t>
            </a:r>
            <a:endParaRPr lang="en-US" sz="2800" b="1" dirty="0">
              <a:solidFill>
                <a:srgbClr val="0070C0"/>
              </a:solidFill>
              <a:latin typeface="Arial" charset="0"/>
              <a:cs typeface="Arial" charset="0"/>
            </a:endParaRPr>
          </a:p>
        </p:txBody>
      </p:sp>
      <p:sp>
        <p:nvSpPr>
          <p:cNvPr id="19" name="Rectangle 18"/>
          <p:cNvSpPr/>
          <p:nvPr/>
        </p:nvSpPr>
        <p:spPr>
          <a:xfrm>
            <a:off x="6019800" y="990600"/>
            <a:ext cx="2439988" cy="523875"/>
          </a:xfrm>
          <a:prstGeom prst="rect">
            <a:avLst/>
          </a:prstGeom>
        </p:spPr>
        <p:txBody>
          <a:bodyPr wrap="none">
            <a:spAutoFit/>
          </a:bodyPr>
          <a:lstStyle/>
          <a:p>
            <a:pPr>
              <a:defRPr/>
            </a:pPr>
            <a:r>
              <a:rPr lang="en-US" sz="2800" b="1" dirty="0">
                <a:solidFill>
                  <a:srgbClr val="FF0000"/>
                </a:solidFill>
                <a:latin typeface="Calibri"/>
                <a:ea typeface="+mj-ea"/>
                <a:cs typeface="+mj-cs"/>
              </a:rPr>
              <a:t>Gram negative </a:t>
            </a:r>
          </a:p>
        </p:txBody>
      </p:sp>
      <p:pic>
        <p:nvPicPr>
          <p:cNvPr id="43024" name="Picture 16"/>
          <p:cNvPicPr>
            <a:picLocks noChangeAspect="1" noChangeArrowheads="1"/>
          </p:cNvPicPr>
          <p:nvPr/>
        </p:nvPicPr>
        <p:blipFill>
          <a:blip r:embed="rId2" cstate="print"/>
          <a:srcRect/>
          <a:stretch>
            <a:fillRect/>
          </a:stretch>
        </p:blipFill>
        <p:spPr bwMode="auto">
          <a:xfrm>
            <a:off x="98425" y="1828800"/>
            <a:ext cx="4168775" cy="2733675"/>
          </a:xfrm>
          <a:prstGeom prst="rect">
            <a:avLst/>
          </a:prstGeom>
          <a:noFill/>
          <a:ln w="9525">
            <a:noFill/>
            <a:miter lim="800000"/>
            <a:headEnd/>
            <a:tailEnd/>
          </a:ln>
        </p:spPr>
      </p:pic>
      <p:pic>
        <p:nvPicPr>
          <p:cNvPr id="17" name="Picture 15"/>
          <p:cNvPicPr>
            <a:picLocks noChangeAspect="1" noChangeArrowheads="1"/>
          </p:cNvPicPr>
          <p:nvPr/>
        </p:nvPicPr>
        <p:blipFill>
          <a:blip r:embed="rId3" cstate="print"/>
          <a:srcRect/>
          <a:stretch>
            <a:fillRect/>
          </a:stretch>
        </p:blipFill>
        <p:spPr bwMode="auto">
          <a:xfrm>
            <a:off x="0" y="4486275"/>
            <a:ext cx="3362325" cy="2143125"/>
          </a:xfrm>
          <a:prstGeom prst="rect">
            <a:avLst/>
          </a:prstGeom>
          <a:noFill/>
          <a:ln w="9525">
            <a:noFill/>
            <a:miter lim="800000"/>
            <a:headEnd/>
            <a:tailEnd/>
          </a:ln>
        </p:spPr>
      </p:pic>
      <p:pic>
        <p:nvPicPr>
          <p:cNvPr id="43026" name="Picture 18"/>
          <p:cNvPicPr>
            <a:picLocks noChangeAspect="1" noChangeArrowheads="1"/>
          </p:cNvPicPr>
          <p:nvPr/>
        </p:nvPicPr>
        <p:blipFill>
          <a:blip r:embed="rId4" cstate="print"/>
          <a:srcRect/>
          <a:stretch>
            <a:fillRect/>
          </a:stretch>
        </p:blipFill>
        <p:spPr bwMode="auto">
          <a:xfrm>
            <a:off x="4419600" y="1676400"/>
            <a:ext cx="4554538" cy="2924175"/>
          </a:xfrm>
          <a:prstGeom prst="rect">
            <a:avLst/>
          </a:prstGeom>
          <a:noFill/>
          <a:ln w="9525">
            <a:noFill/>
            <a:miter lim="800000"/>
            <a:headEnd/>
            <a:tailEnd/>
          </a:ln>
        </p:spPr>
      </p:pic>
      <p:pic>
        <p:nvPicPr>
          <p:cNvPr id="20" name="Picture 17"/>
          <p:cNvPicPr>
            <a:picLocks noChangeAspect="1" noChangeArrowheads="1"/>
          </p:cNvPicPr>
          <p:nvPr/>
        </p:nvPicPr>
        <p:blipFill>
          <a:blip r:embed="rId5" cstate="print"/>
          <a:srcRect/>
          <a:stretch>
            <a:fillRect/>
          </a:stretch>
        </p:blipFill>
        <p:spPr bwMode="auto">
          <a:xfrm>
            <a:off x="4876800" y="4572000"/>
            <a:ext cx="3914775" cy="2124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linds(horizont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3024"/>
                                        </p:tgtEl>
                                        <p:attrNameLst>
                                          <p:attrName>style.visibility</p:attrName>
                                        </p:attrNameLst>
                                      </p:cBhvr>
                                      <p:to>
                                        <p:strVal val="visible"/>
                                      </p:to>
                                    </p:set>
                                    <p:animEffect transition="in" filter="slide(fromBottom)">
                                      <p:cBhvr>
                                        <p:cTn id="22" dur="500"/>
                                        <p:tgtEl>
                                          <p:spTgt spid="430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3026"/>
                                        </p:tgtEl>
                                        <p:attrNameLst>
                                          <p:attrName>style.visibility</p:attrName>
                                        </p:attrNameLst>
                                      </p:cBhvr>
                                      <p:to>
                                        <p:strVal val="visible"/>
                                      </p:to>
                                    </p:set>
                                    <p:animEffect transition="in" filter="slide(fromBottom)">
                                      <p:cBhvr>
                                        <p:cTn id="37" dur="500"/>
                                        <p:tgtEl>
                                          <p:spTgt spid="4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572560" cy="5286412"/>
          </a:xfrm>
        </p:spPr>
        <p:txBody>
          <a:bodyPr>
            <a:noAutofit/>
          </a:bodyPr>
          <a:lstStyle/>
          <a:p>
            <a:pPr algn="just">
              <a:buNone/>
            </a:pPr>
            <a:r>
              <a:rPr lang="en-US" sz="3600" b="1" dirty="0"/>
              <a:t>Functions of LPS:</a:t>
            </a:r>
          </a:p>
          <a:p>
            <a:pPr algn="just"/>
            <a:r>
              <a:rPr lang="en-US" sz="2800" dirty="0"/>
              <a:t>Protection from host defenses (O antigen).</a:t>
            </a:r>
          </a:p>
          <a:p>
            <a:pPr algn="just"/>
            <a:r>
              <a:rPr lang="en-US" sz="2800" dirty="0"/>
              <a:t>Contributes to negative charge on cell surface (core polysaccharide). </a:t>
            </a:r>
          </a:p>
          <a:p>
            <a:pPr algn="just"/>
            <a:r>
              <a:rPr lang="en-US" sz="2800" dirty="0"/>
              <a:t>Helps stabilize outer membrane structure (lipid A).</a:t>
            </a:r>
          </a:p>
          <a:p>
            <a:pPr algn="just"/>
            <a:r>
              <a:rPr lang="en-US" sz="2800" dirty="0"/>
              <a:t>Can act as an endotoxin (lipid A)</a:t>
            </a:r>
            <a:r>
              <a:rPr lang="en-US" sz="2600" dirty="0"/>
              <a:t>.</a:t>
            </a:r>
          </a:p>
          <a:p>
            <a:pPr algn="just">
              <a:buNone/>
            </a:pPr>
            <a:r>
              <a:rPr lang="en-US" sz="3600" b="1" dirty="0"/>
              <a:t>Pathogenic effect of LPS:</a:t>
            </a:r>
          </a:p>
          <a:p>
            <a:pPr marL="0" algn="just">
              <a:buNone/>
            </a:pPr>
            <a:r>
              <a:rPr lang="en-US" sz="2600" dirty="0"/>
              <a:t>Lipid A may cause uncontrolled activation of mammalian immune systems with production of inflammatory mediators that may lead to </a:t>
            </a:r>
            <a:r>
              <a:rPr lang="en-US" sz="2600" u="sng" dirty="0"/>
              <a:t>septic shock</a:t>
            </a:r>
            <a:endParaRPr lang="en-US" sz="2600" dirty="0"/>
          </a:p>
        </p:txBody>
      </p:sp>
      <p:sp>
        <p:nvSpPr>
          <p:cNvPr id="6" name="Title 1"/>
          <p:cNvSpPr>
            <a:spLocks noGrp="1"/>
          </p:cNvSpPr>
          <p:nvPr>
            <p:ph type="title"/>
          </p:nvPr>
        </p:nvSpPr>
        <p:spPr>
          <a:xfrm>
            <a:off x="457200" y="71414"/>
            <a:ext cx="8229600" cy="654032"/>
          </a:xfrm>
        </p:spPr>
        <p:txBody>
          <a:bodyPr>
            <a:noAutofit/>
          </a:bodyPr>
          <a:lstStyle/>
          <a:p>
            <a:r>
              <a:rPr lang="en-US" sz="4800" b="1" dirty="0">
                <a:solidFill>
                  <a:srgbClr val="7030A0"/>
                </a:solidFill>
              </a:rPr>
              <a:t>The Cell Wall</a:t>
            </a:r>
          </a:p>
        </p:txBody>
      </p:sp>
      <p:sp>
        <p:nvSpPr>
          <p:cNvPr id="7" name="Content Placeholder 2"/>
          <p:cNvSpPr txBox="1">
            <a:spLocks/>
          </p:cNvSpPr>
          <p:nvPr/>
        </p:nvSpPr>
        <p:spPr>
          <a:xfrm>
            <a:off x="428596" y="571480"/>
            <a:ext cx="8429684"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FF0000"/>
                </a:solidFill>
                <a:effectLst/>
                <a:uLnTx/>
                <a:uFillTx/>
                <a:latin typeface="+mn-lt"/>
                <a:ea typeface="+mn-ea"/>
                <a:cs typeface="+mn-cs"/>
              </a:rPr>
              <a:t>Gram negative bacteria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572560" cy="5286412"/>
          </a:xfrm>
        </p:spPr>
        <p:txBody>
          <a:bodyPr>
            <a:noAutofit/>
          </a:bodyPr>
          <a:lstStyle/>
          <a:p>
            <a:pPr algn="just">
              <a:buNone/>
            </a:pPr>
            <a:r>
              <a:rPr lang="en-US" sz="3600" b="1" dirty="0"/>
              <a:t>Functions of LPS:</a:t>
            </a:r>
          </a:p>
        </p:txBody>
      </p:sp>
      <p:sp>
        <p:nvSpPr>
          <p:cNvPr id="6" name="Title 1"/>
          <p:cNvSpPr>
            <a:spLocks noGrp="1"/>
          </p:cNvSpPr>
          <p:nvPr>
            <p:ph type="title"/>
          </p:nvPr>
        </p:nvSpPr>
        <p:spPr>
          <a:xfrm>
            <a:off x="457200" y="71414"/>
            <a:ext cx="8229600" cy="654032"/>
          </a:xfrm>
        </p:spPr>
        <p:txBody>
          <a:bodyPr>
            <a:noAutofit/>
          </a:bodyPr>
          <a:lstStyle/>
          <a:p>
            <a:r>
              <a:rPr lang="en-US" sz="4800" b="1" dirty="0">
                <a:solidFill>
                  <a:srgbClr val="7030A0"/>
                </a:solidFill>
              </a:rPr>
              <a:t>The Cell Wall</a:t>
            </a:r>
          </a:p>
        </p:txBody>
      </p:sp>
      <p:sp>
        <p:nvSpPr>
          <p:cNvPr id="7" name="Content Placeholder 2"/>
          <p:cNvSpPr txBox="1">
            <a:spLocks/>
          </p:cNvSpPr>
          <p:nvPr/>
        </p:nvSpPr>
        <p:spPr>
          <a:xfrm>
            <a:off x="428596" y="571480"/>
            <a:ext cx="8429684"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srgbClr val="FF0000"/>
                </a:solidFill>
                <a:effectLst/>
                <a:uLnTx/>
                <a:uFillTx/>
                <a:latin typeface="+mn-lt"/>
                <a:ea typeface="+mn-ea"/>
                <a:cs typeface="+mn-cs"/>
              </a:rPr>
              <a:t>Gram negative bacteria</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Structure and Function of LPS / What&amp;#39;s LPS / Macrophi Inc. | LPS material |  innate immunity | R&amp;amp;D">
            <a:extLst>
              <a:ext uri="{FF2B5EF4-FFF2-40B4-BE49-F238E27FC236}">
                <a16:creationId xmlns:a16="http://schemas.microsoft.com/office/drawing/2014/main" id="{6B80B85B-CFC7-48BC-8BB9-36AF9E983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6713765" cy="452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00013" y="142861"/>
            <a:ext cx="8943975" cy="12858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52399" y="1571612"/>
            <a:ext cx="4276725" cy="4181475"/>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4333875" y="1500174"/>
            <a:ext cx="4810125" cy="4086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slide(fromBottom)">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slide(fromBottom)">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1472" y="2428868"/>
            <a:ext cx="8229600" cy="1143000"/>
          </a:xfrm>
        </p:spPr>
        <p:txBody>
          <a:bodyPr>
            <a:normAutofit/>
          </a:bodyPr>
          <a:lstStyle/>
          <a:p>
            <a:r>
              <a:rPr lang="en-US" sz="4800" b="1" dirty="0">
                <a:solidFill>
                  <a:srgbClr val="00B0F0"/>
                </a:solidFill>
              </a:rPr>
              <a:t>Structure</a:t>
            </a:r>
            <a:r>
              <a:rPr lang="en-US" sz="4800" b="1" dirty="0"/>
              <a:t> </a:t>
            </a:r>
            <a:r>
              <a:rPr lang="en-US" sz="4800" b="1" dirty="0">
                <a:solidFill>
                  <a:srgbClr val="FF0000"/>
                </a:solidFill>
              </a:rPr>
              <a:t>Internal</a:t>
            </a:r>
            <a:r>
              <a:rPr lang="en-US" sz="4800" b="1" dirty="0"/>
              <a:t> to </a:t>
            </a:r>
            <a:r>
              <a:rPr lang="en-US" sz="4800" b="1" dirty="0">
                <a:solidFill>
                  <a:schemeClr val="accent2">
                    <a:lumMod val="75000"/>
                  </a:schemeClr>
                </a:solidFill>
              </a:rPr>
              <a:t>Cell </a:t>
            </a:r>
            <a:r>
              <a:rPr lang="en-US" sz="4800" b="1" dirty="0"/>
              <a:t>Wall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868346"/>
          </a:xfrm>
        </p:spPr>
        <p:txBody>
          <a:bodyPr>
            <a:normAutofit/>
          </a:bodyPr>
          <a:lstStyle/>
          <a:p>
            <a:r>
              <a:rPr lang="en-US" b="1" dirty="0">
                <a:solidFill>
                  <a:schemeClr val="tx2">
                    <a:lumMod val="60000"/>
                    <a:lumOff val="40000"/>
                  </a:schemeClr>
                </a:solidFill>
              </a:rPr>
              <a:t>Ultrastructure</a:t>
            </a:r>
            <a:r>
              <a:rPr lang="en-US" b="1" dirty="0"/>
              <a:t> of </a:t>
            </a:r>
            <a:r>
              <a:rPr lang="en-US" b="1" dirty="0">
                <a:solidFill>
                  <a:srgbClr val="FF0000"/>
                </a:solidFill>
              </a:rPr>
              <a:t>Bacterial</a:t>
            </a:r>
            <a:r>
              <a:rPr lang="en-US" b="1" dirty="0"/>
              <a:t> Cell</a:t>
            </a:r>
          </a:p>
        </p:txBody>
      </p:sp>
      <p:sp>
        <p:nvSpPr>
          <p:cNvPr id="3" name="Content Placeholder 2"/>
          <p:cNvSpPr>
            <a:spLocks noGrp="1"/>
          </p:cNvSpPr>
          <p:nvPr>
            <p:ph idx="1"/>
          </p:nvPr>
        </p:nvSpPr>
        <p:spPr>
          <a:xfrm>
            <a:off x="285720" y="764704"/>
            <a:ext cx="8572560" cy="5500726"/>
          </a:xfrm>
        </p:spPr>
        <p:txBody>
          <a:bodyPr>
            <a:noAutofit/>
          </a:bodyPr>
          <a:lstStyle/>
          <a:p>
            <a:pPr marL="0" algn="just"/>
            <a:r>
              <a:rPr lang="en-US" sz="2800" dirty="0"/>
              <a:t>Some of these are external to the cell wall whileother are internal to the cell wall. </a:t>
            </a:r>
          </a:p>
          <a:p>
            <a:r>
              <a:rPr lang="en-US" sz="2800" b="1" dirty="0"/>
              <a:t>Structure external to cell wall:</a:t>
            </a:r>
          </a:p>
          <a:p>
            <a:pPr marL="914400" lvl="1" indent="-514350">
              <a:buFont typeface="+mj-lt"/>
              <a:buAutoNum type="alphaLcPeriod"/>
            </a:pPr>
            <a:r>
              <a:rPr lang="en-US" sz="2400" dirty="0"/>
              <a:t>Flagella</a:t>
            </a:r>
          </a:p>
          <a:p>
            <a:pPr marL="914400" lvl="1" indent="-514350">
              <a:buFont typeface="+mj-lt"/>
              <a:buAutoNum type="alphaLcPeriod"/>
            </a:pPr>
            <a:r>
              <a:rPr lang="en-US" sz="2400" dirty="0"/>
              <a:t>Pili (Fimbriae)</a:t>
            </a:r>
          </a:p>
          <a:p>
            <a:pPr marL="914400" lvl="1" indent="-514350">
              <a:buFont typeface="+mj-lt"/>
              <a:buAutoNum type="alphaLcPeriod"/>
            </a:pPr>
            <a:r>
              <a:rPr lang="en-US" sz="2400" dirty="0"/>
              <a:t>Capsules</a:t>
            </a:r>
          </a:p>
          <a:p>
            <a:r>
              <a:rPr lang="en-US" sz="2800" b="1" dirty="0"/>
              <a:t>Structure internal to cell wall</a:t>
            </a:r>
          </a:p>
          <a:p>
            <a:pPr marL="857250" lvl="1" indent="-457200">
              <a:buFont typeface="+mj-lt"/>
              <a:buAutoNum type="alphaLcPeriod"/>
            </a:pPr>
            <a:r>
              <a:rPr lang="en-US" sz="2000" dirty="0"/>
              <a:t>Cytoplasmic membrane </a:t>
            </a:r>
          </a:p>
          <a:p>
            <a:pPr marL="857250" lvl="1" indent="-457200">
              <a:buFont typeface="+mj-lt"/>
              <a:buAutoNum type="alphaLcPeriod"/>
            </a:pPr>
            <a:r>
              <a:rPr lang="en-US" sz="2000" dirty="0"/>
              <a:t>Mesosomes</a:t>
            </a:r>
          </a:p>
          <a:p>
            <a:pPr marL="857250" lvl="1" indent="-457200">
              <a:buFont typeface="+mj-lt"/>
              <a:buAutoNum type="alphaLcPeriod"/>
            </a:pPr>
            <a:r>
              <a:rPr lang="en-US" sz="2000" dirty="0"/>
              <a:t>Cytoplasm</a:t>
            </a:r>
          </a:p>
          <a:p>
            <a:pPr marL="857250" lvl="1" indent="-457200">
              <a:buFont typeface="+mj-lt"/>
              <a:buAutoNum type="alphaLcPeriod"/>
            </a:pPr>
            <a:r>
              <a:rPr lang="en-US" sz="2000" dirty="0"/>
              <a:t>Cytoplasmic inclusions and vacuoles</a:t>
            </a:r>
          </a:p>
          <a:p>
            <a:pPr marL="857250" lvl="1" indent="-457200">
              <a:buFont typeface="+mj-lt"/>
              <a:buAutoNum type="alphaLcPeriod"/>
            </a:pPr>
            <a:r>
              <a:rPr lang="en-US" sz="2000" dirty="0"/>
              <a:t>Ribosomes</a:t>
            </a:r>
          </a:p>
          <a:p>
            <a:pPr marL="857250" lvl="1" indent="-457200">
              <a:buFont typeface="+mj-lt"/>
              <a:buAutoNum type="alphaLcPeriod"/>
            </a:pPr>
            <a:r>
              <a:rPr lang="en-US" sz="2000" dirty="0"/>
              <a:t>Nuclear material</a:t>
            </a:r>
          </a:p>
          <a:p>
            <a:pPr marL="857250" lvl="1" indent="-457200">
              <a:buFont typeface="+mj-lt"/>
              <a:buAutoNum type="alphaLcPeriod"/>
            </a:pPr>
            <a:r>
              <a:rPr lang="en-US" sz="2000" dirty="0"/>
              <a:t>Plasmid</a:t>
            </a:r>
          </a:p>
        </p:txBody>
      </p:sp>
      <p:sp>
        <p:nvSpPr>
          <p:cNvPr id="5" name="Rectangle 4"/>
          <p:cNvSpPr/>
          <p:nvPr/>
        </p:nvSpPr>
        <p:spPr>
          <a:xfrm>
            <a:off x="3357554" y="2366691"/>
            <a:ext cx="4429156" cy="1348061"/>
          </a:xfrm>
          <a:prstGeom prst="rect">
            <a:avLst/>
          </a:prstGeom>
        </p:spPr>
        <p:txBody>
          <a:bodyPr wrap="square">
            <a:spAutoFit/>
          </a:bodyPr>
          <a:lstStyle/>
          <a:p>
            <a:pPr marL="914400" lvl="1" indent="-514350">
              <a:spcBef>
                <a:spcPct val="20000"/>
              </a:spcBef>
            </a:pPr>
            <a:r>
              <a:rPr lang="en-US" sz="2400" dirty="0">
                <a:solidFill>
                  <a:prstClr val="black"/>
                </a:solidFill>
              </a:rPr>
              <a:t>d. </a:t>
            </a:r>
            <a:r>
              <a:rPr lang="ar-OM" sz="2400" dirty="0">
                <a:solidFill>
                  <a:prstClr val="black"/>
                </a:solidFill>
              </a:rPr>
              <a:t> </a:t>
            </a:r>
            <a:r>
              <a:rPr lang="en-US" sz="2400" dirty="0">
                <a:solidFill>
                  <a:prstClr val="black"/>
                </a:solidFill>
              </a:rPr>
              <a:t>Sheaths</a:t>
            </a:r>
          </a:p>
          <a:p>
            <a:pPr marL="914400" lvl="1" indent="-514350">
              <a:spcBef>
                <a:spcPct val="20000"/>
              </a:spcBef>
            </a:pPr>
            <a:r>
              <a:rPr lang="en-US" sz="2400" dirty="0">
                <a:solidFill>
                  <a:prstClr val="black"/>
                </a:solidFill>
              </a:rPr>
              <a:t>e. </a:t>
            </a:r>
            <a:r>
              <a:rPr lang="ar-OM" sz="2400" dirty="0">
                <a:solidFill>
                  <a:prstClr val="black"/>
                </a:solidFill>
              </a:rPr>
              <a:t> </a:t>
            </a:r>
            <a:r>
              <a:rPr lang="en-US" sz="2400" dirty="0">
                <a:solidFill>
                  <a:prstClr val="black"/>
                </a:solidFill>
              </a:rPr>
              <a:t>Prostheceae and stalks </a:t>
            </a:r>
          </a:p>
          <a:p>
            <a:pPr marL="914400" lvl="1" indent="-514350">
              <a:spcBef>
                <a:spcPct val="20000"/>
              </a:spcBef>
            </a:pPr>
            <a:r>
              <a:rPr lang="en-US" sz="2400" dirty="0">
                <a:solidFill>
                  <a:prstClr val="black"/>
                </a:solidFill>
              </a:rPr>
              <a:t>F.</a:t>
            </a:r>
            <a:r>
              <a:rPr lang="ar-OM" sz="2400" dirty="0">
                <a:solidFill>
                  <a:prstClr val="black"/>
                </a:solidFill>
              </a:rPr>
              <a:t> </a:t>
            </a:r>
            <a:r>
              <a:rPr lang="en-US" sz="2400" dirty="0">
                <a:solidFill>
                  <a:prstClr val="black"/>
                </a:solidFill>
              </a:rPr>
              <a:t> Cell wall</a:t>
            </a:r>
          </a:p>
        </p:txBody>
      </p:sp>
    </p:spTree>
    <p:extLst>
      <p:ext uri="{BB962C8B-B14F-4D97-AF65-F5344CB8AC3E}">
        <p14:creationId xmlns:p14="http://schemas.microsoft.com/office/powerpoint/2010/main" val="337801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slide(fromBottom)">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slide(fromBottom)">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slide(fromBottom)">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slide(fromBottom)">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slide(fromBottom)">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slide(fromBottom)">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lide(fromBottom)">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8429684" cy="4525963"/>
          </a:xfrm>
        </p:spPr>
        <p:txBody>
          <a:bodyPr/>
          <a:lstStyle/>
          <a:p>
            <a:pPr algn="just">
              <a:buNone/>
            </a:pPr>
            <a:r>
              <a:rPr lang="en-US" b="1" dirty="0">
                <a:solidFill>
                  <a:srgbClr val="7030A0"/>
                </a:solidFill>
              </a:rPr>
              <a:t>Inclusion Bodies:</a:t>
            </a:r>
          </a:p>
          <a:p>
            <a:pPr algn="just"/>
            <a:r>
              <a:rPr lang="en-US" dirty="0"/>
              <a:t>Granules of organic or inorganic material that are stocked by the cell for future use.</a:t>
            </a:r>
          </a:p>
          <a:p>
            <a:pPr algn="just"/>
            <a:r>
              <a:rPr lang="en-US" dirty="0"/>
              <a:t>Some are enclosed by a singlelayered membrane – membranes vary in composition – some made of proteins; others contain lipids </a:t>
            </a:r>
          </a:p>
        </p:txBody>
      </p:sp>
      <p:sp>
        <p:nvSpPr>
          <p:cNvPr id="5" name="Title 1"/>
          <p:cNvSpPr>
            <a:spLocks noGrp="1"/>
          </p:cNvSpPr>
          <p:nvPr>
            <p:ph type="title"/>
          </p:nvPr>
        </p:nvSpPr>
        <p:spPr>
          <a:xfrm>
            <a:off x="571472" y="-214338"/>
            <a:ext cx="8229600" cy="1143000"/>
          </a:xfrm>
        </p:spPr>
        <p:txBody>
          <a:bodyPr>
            <a:normAutofit/>
          </a:bodyPr>
          <a:lstStyle/>
          <a:p>
            <a:r>
              <a:rPr lang="en-US" sz="4800" b="1" dirty="0">
                <a:solidFill>
                  <a:srgbClr val="00B0F0"/>
                </a:solidFill>
              </a:rPr>
              <a:t>Structure</a:t>
            </a:r>
            <a:r>
              <a:rPr lang="en-US" sz="4800" b="1" dirty="0"/>
              <a:t> </a:t>
            </a:r>
            <a:r>
              <a:rPr lang="en-US" sz="4800" b="1" dirty="0">
                <a:solidFill>
                  <a:srgbClr val="FF0000"/>
                </a:solidFill>
              </a:rPr>
              <a:t>Internal</a:t>
            </a:r>
            <a:r>
              <a:rPr lang="en-US" sz="4800" b="1" dirty="0"/>
              <a:t> to </a:t>
            </a:r>
            <a:r>
              <a:rPr lang="en-US" sz="4800" b="1" dirty="0">
                <a:solidFill>
                  <a:schemeClr val="accent2">
                    <a:lumMod val="75000"/>
                  </a:schemeClr>
                </a:solidFill>
              </a:rPr>
              <a:t>Cell </a:t>
            </a:r>
            <a:r>
              <a:rPr lang="en-US" sz="4800" b="1" dirty="0"/>
              <a:t>Wall</a:t>
            </a:r>
          </a:p>
        </p:txBody>
      </p:sp>
    </p:spTree>
    <p:extLst>
      <p:ext uri="{BB962C8B-B14F-4D97-AF65-F5344CB8AC3E}">
        <p14:creationId xmlns:p14="http://schemas.microsoft.com/office/powerpoint/2010/main" val="27389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57232"/>
            <a:ext cx="3857652" cy="500066"/>
          </a:xfrm>
        </p:spPr>
        <p:txBody>
          <a:bodyPr>
            <a:normAutofit fontScale="92500" lnSpcReduction="20000"/>
          </a:bodyPr>
          <a:lstStyle/>
          <a:p>
            <a:pPr algn="just">
              <a:buNone/>
            </a:pPr>
            <a:r>
              <a:rPr lang="en-US" b="1" dirty="0">
                <a:solidFill>
                  <a:srgbClr val="7030A0"/>
                </a:solidFill>
              </a:rPr>
              <a:t>Inclusion Bodies</a:t>
            </a:r>
          </a:p>
        </p:txBody>
      </p:sp>
      <p:graphicFrame>
        <p:nvGraphicFramePr>
          <p:cNvPr id="5" name="Group 73"/>
          <p:cNvGraphicFramePr>
            <a:graphicFrameLocks noGrp="1"/>
          </p:cNvGraphicFramePr>
          <p:nvPr/>
        </p:nvGraphicFramePr>
        <p:xfrm>
          <a:off x="714371" y="1452268"/>
          <a:ext cx="7786719" cy="5262880"/>
        </p:xfrm>
        <a:graphic>
          <a:graphicData uri="http://schemas.openxmlformats.org/drawingml/2006/table">
            <a:tbl>
              <a:tblPr/>
              <a:tblGrid>
                <a:gridCol w="2595573">
                  <a:extLst>
                    <a:ext uri="{9D8B030D-6E8A-4147-A177-3AD203B41FA5}">
                      <a16:colId xmlns:a16="http://schemas.microsoft.com/office/drawing/2014/main" val="20000"/>
                    </a:ext>
                  </a:extLst>
                </a:gridCol>
                <a:gridCol w="2595573">
                  <a:extLst>
                    <a:ext uri="{9D8B030D-6E8A-4147-A177-3AD203B41FA5}">
                      <a16:colId xmlns:a16="http://schemas.microsoft.com/office/drawing/2014/main" val="20001"/>
                    </a:ext>
                  </a:extLst>
                </a:gridCol>
                <a:gridCol w="2595573">
                  <a:extLst>
                    <a:ext uri="{9D8B030D-6E8A-4147-A177-3AD203B41FA5}">
                      <a16:colId xmlns:a16="http://schemas.microsoft.com/office/drawing/2014/main" val="20002"/>
                    </a:ext>
                  </a:extLst>
                </a:gridCol>
              </a:tblGrid>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Inclusion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Composition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lang="en-US" sz="1800" b="1" dirty="0">
                          <a:latin typeface="+mn-lt"/>
                        </a:rPr>
                        <a:t>Function</a:t>
                      </a:r>
                      <a:endParaRPr kumimoji="0" lang="en-US" sz="1800" b="1"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Glycogen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poly-glucose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Reserve carbon and energy source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Poly-betahydroxybutyric acid (PHB)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lipid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Reserve carbon and energy source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Poly-phosphates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polymers of PO</a:t>
                      </a:r>
                      <a:r>
                        <a:rPr kumimoji="0" lang="en-US" sz="1800" b="0" i="0" u="none" strike="noStrike" cap="none" normalizeH="0" baseline="-25000">
                          <a:ln>
                            <a:noFill/>
                          </a:ln>
                          <a:solidFill>
                            <a:schemeClr val="tx1"/>
                          </a:solidFill>
                          <a:effectLst/>
                          <a:latin typeface="+mn-lt"/>
                        </a:rPr>
                        <a:t>4</a:t>
                      </a:r>
                      <a:r>
                        <a:rPr kumimoji="0" lang="en-US" sz="1800" b="0" i="0" u="none" strike="noStrike" cap="none" normalizeH="0" baseline="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Reserve phosphate, possibly high-energy PO</a:t>
                      </a:r>
                      <a:r>
                        <a:rPr kumimoji="0" lang="en-US" sz="1800" b="0" i="0" u="none" strike="noStrike" cap="none" normalizeH="0" baseline="-25000">
                          <a:ln>
                            <a:noFill/>
                          </a:ln>
                          <a:solidFill>
                            <a:schemeClr val="tx1"/>
                          </a:solidFill>
                          <a:effectLst/>
                          <a:latin typeface="+mn-lt"/>
                        </a:rPr>
                        <a:t>4</a:t>
                      </a:r>
                      <a:r>
                        <a:rPr kumimoji="0" lang="en-US" sz="1800" b="0" i="0" u="none" strike="noStrike" cap="none" normalizeH="0" baseline="0">
                          <a:ln>
                            <a:noFill/>
                          </a:ln>
                          <a:solidFill>
                            <a:schemeClr val="tx1"/>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Sulfur globules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elemental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Reserve energy and or electrons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Magnetosomes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magnetite (iron oxide)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Provide orientation in magnetic field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Gas vesicles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protein shells inflated with gases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Provide buoyancy in aquatic environments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Parasporal crystals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mn-lt"/>
                        </a:rPr>
                        <a:t>protein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mn-lt"/>
                        </a:rPr>
                        <a:t>Produced by endospore-forming Bacilli - toxic to insects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Title 1"/>
          <p:cNvSpPr>
            <a:spLocks noGrp="1"/>
          </p:cNvSpPr>
          <p:nvPr>
            <p:ph type="title"/>
          </p:nvPr>
        </p:nvSpPr>
        <p:spPr>
          <a:xfrm>
            <a:off x="571472" y="-214338"/>
            <a:ext cx="8229600" cy="1143000"/>
          </a:xfrm>
        </p:spPr>
        <p:txBody>
          <a:bodyPr>
            <a:normAutofit/>
          </a:bodyPr>
          <a:lstStyle/>
          <a:p>
            <a:r>
              <a:rPr lang="en-US" sz="4800" b="1" dirty="0">
                <a:solidFill>
                  <a:srgbClr val="00B0F0"/>
                </a:solidFill>
              </a:rPr>
              <a:t>Structure</a:t>
            </a:r>
            <a:r>
              <a:rPr lang="en-US" sz="4800" b="1" dirty="0"/>
              <a:t> </a:t>
            </a:r>
            <a:r>
              <a:rPr lang="en-US" sz="4800" b="1" dirty="0">
                <a:solidFill>
                  <a:srgbClr val="FF0000"/>
                </a:solidFill>
              </a:rPr>
              <a:t>Internal</a:t>
            </a:r>
            <a:r>
              <a:rPr lang="en-US" sz="4800" b="1" dirty="0"/>
              <a:t> to </a:t>
            </a:r>
            <a:r>
              <a:rPr lang="en-US" sz="4800" b="1" dirty="0">
                <a:solidFill>
                  <a:schemeClr val="accent2">
                    <a:lumMod val="75000"/>
                  </a:schemeClr>
                </a:solidFill>
              </a:rPr>
              <a:t>Cell </a:t>
            </a:r>
            <a:r>
              <a:rPr lang="en-US" sz="4800" b="1" dirty="0"/>
              <a:t>Wall</a:t>
            </a:r>
          </a:p>
        </p:txBody>
      </p:sp>
    </p:spTree>
    <p:extLst>
      <p:ext uri="{BB962C8B-B14F-4D97-AF65-F5344CB8AC3E}">
        <p14:creationId xmlns:p14="http://schemas.microsoft.com/office/powerpoint/2010/main" val="25155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a:extLst>
              <a:ext uri="{FF2B5EF4-FFF2-40B4-BE49-F238E27FC236}">
                <a16:creationId xmlns:a16="http://schemas.microsoft.com/office/drawing/2014/main" id="{3D00FE0B-0E1C-4F8F-B8DB-F403D2A57271}"/>
              </a:ext>
            </a:extLst>
          </p:cNvPr>
          <p:cNvSpPr>
            <a:spLocks noGrp="1"/>
          </p:cNvSpPr>
          <p:nvPr>
            <p:ph idx="2"/>
          </p:nvPr>
        </p:nvSpPr>
        <p:spPr>
          <a:xfrm>
            <a:off x="323528" y="2348880"/>
            <a:ext cx="7772400" cy="3941762"/>
          </a:xfrm>
        </p:spPr>
        <p:txBody>
          <a:bodyPr/>
          <a:lstStyle/>
          <a:p>
            <a:pPr marL="457200" indent="-457200" eaLnBrk="1" hangingPunct="1">
              <a:buFont typeface="+mj-lt"/>
              <a:buAutoNum type="arabicPeriod"/>
              <a:defRPr/>
            </a:pPr>
            <a:r>
              <a:rPr lang="en-US" b="1" dirty="0"/>
              <a:t>Hierarchical  classification</a:t>
            </a:r>
          </a:p>
          <a:p>
            <a:pPr marL="457200" indent="-457200" eaLnBrk="1" hangingPunct="1">
              <a:buFont typeface="+mj-lt"/>
              <a:buAutoNum type="arabicPeriod"/>
              <a:defRPr/>
            </a:pPr>
            <a:endParaRPr lang="en-US" b="1" dirty="0"/>
          </a:p>
          <a:p>
            <a:pPr marL="457200" indent="-457200" eaLnBrk="1" hangingPunct="1">
              <a:buFont typeface="+mj-lt"/>
              <a:buAutoNum type="arabicPeriod"/>
              <a:defRPr/>
            </a:pPr>
            <a:r>
              <a:rPr lang="en-US" b="1" dirty="0"/>
              <a:t>Shapes and Forms of Bacteria</a:t>
            </a:r>
          </a:p>
          <a:p>
            <a:pPr marL="457200" indent="-457200" eaLnBrk="1" hangingPunct="1">
              <a:buFont typeface="+mj-lt"/>
              <a:buAutoNum type="arabicPeriod"/>
              <a:defRPr/>
            </a:pPr>
            <a:endParaRPr lang="en-US" b="1" dirty="0"/>
          </a:p>
          <a:p>
            <a:pPr marL="457200" indent="-457200" eaLnBrk="1" hangingPunct="1">
              <a:buFont typeface="+mj-lt"/>
              <a:buAutoNum type="arabicPeriod"/>
              <a:defRPr/>
            </a:pPr>
            <a:r>
              <a:rPr lang="en-US" b="1" dirty="0"/>
              <a:t>Physiology</a:t>
            </a:r>
          </a:p>
          <a:p>
            <a:pPr marL="457200" indent="-457200" eaLnBrk="1" hangingPunct="1">
              <a:buFont typeface="+mj-lt"/>
              <a:buAutoNum type="arabicPeriod"/>
              <a:defRPr/>
            </a:pPr>
            <a:endParaRPr lang="en-US" b="1" dirty="0"/>
          </a:p>
          <a:p>
            <a:pPr marL="457200" indent="-457200" eaLnBrk="1" hangingPunct="1">
              <a:buFont typeface="+mj-lt"/>
              <a:buAutoNum type="arabicPeriod"/>
              <a:defRPr/>
            </a:pPr>
            <a:r>
              <a:rPr lang="en-US" b="1" dirty="0"/>
              <a:t>Molecular techniques: DNA , RNA, and protein analysis</a:t>
            </a:r>
          </a:p>
          <a:p>
            <a:pPr eaLnBrk="1" hangingPunct="1">
              <a:buFont typeface="Wingdings 3" pitchFamily="18" charset="2"/>
              <a:buNone/>
              <a:defRPr/>
            </a:pPr>
            <a:endParaRPr lang="en-US" b="1" dirty="0"/>
          </a:p>
        </p:txBody>
      </p:sp>
      <p:sp>
        <p:nvSpPr>
          <p:cNvPr id="10243" name="Title 1">
            <a:extLst>
              <a:ext uri="{FF2B5EF4-FFF2-40B4-BE49-F238E27FC236}">
                <a16:creationId xmlns:a16="http://schemas.microsoft.com/office/drawing/2014/main" id="{3562B5D1-DEC1-488D-8C9B-2BF90EA874E0}"/>
              </a:ext>
            </a:extLst>
          </p:cNvPr>
          <p:cNvSpPr txBox="1">
            <a:spLocks/>
          </p:cNvSpPr>
          <p:nvPr/>
        </p:nvSpPr>
        <p:spPr bwMode="auto">
          <a:xfrm>
            <a:off x="179066" y="24427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a:solidFill>
                  <a:srgbClr val="FF0000"/>
                </a:solidFill>
              </a:rPr>
              <a:t>Classification of Bacteria</a:t>
            </a:r>
          </a:p>
        </p:txBody>
      </p:sp>
      <p:sp>
        <p:nvSpPr>
          <p:cNvPr id="11" name="Rectangle 10">
            <a:extLst>
              <a:ext uri="{FF2B5EF4-FFF2-40B4-BE49-F238E27FC236}">
                <a16:creationId xmlns:a16="http://schemas.microsoft.com/office/drawing/2014/main" id="{1D3F6ED6-467B-443F-817E-977489228DA2}"/>
              </a:ext>
            </a:extLst>
          </p:cNvPr>
          <p:cNvSpPr/>
          <p:nvPr/>
        </p:nvSpPr>
        <p:spPr>
          <a:xfrm>
            <a:off x="179066" y="1577355"/>
            <a:ext cx="7307262" cy="523875"/>
          </a:xfrm>
          <a:prstGeom prst="rect">
            <a:avLst/>
          </a:prstGeom>
        </p:spPr>
        <p:txBody>
          <a:bodyPr wrap="none">
            <a:spAutoFit/>
          </a:bodyPr>
          <a:lstStyle/>
          <a:p>
            <a:pPr algn="ctr" fontAlgn="auto">
              <a:spcBef>
                <a:spcPts val="0"/>
              </a:spcBef>
              <a:spcAft>
                <a:spcPts val="0"/>
              </a:spcAft>
              <a:defRPr/>
            </a:pPr>
            <a:r>
              <a:rPr lang="en-US" sz="2800" b="1" dirty="0">
                <a:solidFill>
                  <a:srgbClr val="7030A0"/>
                </a:solidFill>
                <a:latin typeface="+mj-lt"/>
                <a:cs typeface="Arial" charset="0"/>
              </a:rPr>
              <a:t>Different methods are used to Classify bacteria: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12" dur="500"/>
                                        <p:tgtEl>
                                          <p:spTgt spid="235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17" dur="500"/>
                                        <p:tgtEl>
                                          <p:spTgt spid="235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4">
                                            <p:txEl>
                                              <p:pRg st="4" end="4"/>
                                            </p:txEl>
                                          </p:spTgt>
                                        </p:tgtEl>
                                        <p:attrNameLst>
                                          <p:attrName>style.visibility</p:attrName>
                                        </p:attrNameLst>
                                      </p:cBhvr>
                                      <p:to>
                                        <p:strVal val="visible"/>
                                      </p:to>
                                    </p:set>
                                    <p:animEffect transition="in" filter="blinds(horizontal)">
                                      <p:cBhvr>
                                        <p:cTn id="22" dur="500"/>
                                        <p:tgtEl>
                                          <p:spTgt spid="235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4">
                                            <p:txEl>
                                              <p:pRg st="6" end="6"/>
                                            </p:txEl>
                                          </p:spTgt>
                                        </p:tgtEl>
                                        <p:attrNameLst>
                                          <p:attrName>style.visibility</p:attrName>
                                        </p:attrNameLst>
                                      </p:cBhvr>
                                      <p:to>
                                        <p:strVal val="visible"/>
                                      </p:to>
                                    </p:set>
                                    <p:animEffect transition="in" filter="blinds(horizontal)">
                                      <p:cBhvr>
                                        <p:cTn id="27" dur="5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500058"/>
          </a:xfrm>
        </p:spPr>
        <p:txBody>
          <a:bodyPr>
            <a:normAutofit fontScale="90000"/>
          </a:bodyPr>
          <a:lstStyle/>
          <a:p>
            <a:r>
              <a:rPr lang="en-US" b="1" dirty="0">
                <a:solidFill>
                  <a:srgbClr val="FF0000"/>
                </a:solidFill>
              </a:rPr>
              <a:t>Shapes</a:t>
            </a:r>
            <a:r>
              <a:rPr lang="en-US" b="1" dirty="0"/>
              <a:t> </a:t>
            </a:r>
            <a:r>
              <a:rPr lang="en-US" b="1" dirty="0">
                <a:solidFill>
                  <a:schemeClr val="tx2">
                    <a:lumMod val="60000"/>
                    <a:lumOff val="40000"/>
                  </a:schemeClr>
                </a:solidFill>
              </a:rPr>
              <a:t>of</a:t>
            </a:r>
            <a:r>
              <a:rPr lang="en-US" b="1" dirty="0"/>
              <a:t> </a:t>
            </a:r>
            <a:r>
              <a:rPr lang="en-US" b="1" dirty="0">
                <a:solidFill>
                  <a:srgbClr val="FF0000"/>
                </a:solidFill>
              </a:rPr>
              <a:t>Bacteria</a:t>
            </a:r>
          </a:p>
        </p:txBody>
      </p:sp>
      <p:sp>
        <p:nvSpPr>
          <p:cNvPr id="3" name="Content Placeholder 2"/>
          <p:cNvSpPr>
            <a:spLocks noGrp="1"/>
          </p:cNvSpPr>
          <p:nvPr>
            <p:ph idx="1"/>
          </p:nvPr>
        </p:nvSpPr>
        <p:spPr>
          <a:xfrm>
            <a:off x="71406" y="785794"/>
            <a:ext cx="8929718" cy="5572164"/>
          </a:xfrm>
        </p:spPr>
        <p:txBody>
          <a:bodyPr>
            <a:noAutofit/>
          </a:bodyPr>
          <a:lstStyle/>
          <a:p>
            <a:pPr algn="just">
              <a:buNone/>
            </a:pPr>
            <a:r>
              <a:rPr lang="en-US" sz="2800" b="1" dirty="0">
                <a:solidFill>
                  <a:schemeClr val="tx2">
                    <a:lumMod val="60000"/>
                    <a:lumOff val="40000"/>
                  </a:schemeClr>
                </a:solidFill>
                <a:latin typeface="+mj-lt"/>
              </a:rPr>
              <a:t>Different shapes have</a:t>
            </a:r>
            <a:r>
              <a:rPr lang="ar-OM" sz="2800" b="1" dirty="0">
                <a:solidFill>
                  <a:schemeClr val="tx2">
                    <a:lumMod val="60000"/>
                    <a:lumOff val="40000"/>
                  </a:schemeClr>
                </a:solidFill>
                <a:latin typeface="+mj-lt"/>
              </a:rPr>
              <a:t> </a:t>
            </a:r>
            <a:r>
              <a:rPr lang="en-US" sz="2800" b="1" dirty="0">
                <a:solidFill>
                  <a:schemeClr val="tx2">
                    <a:lumMod val="60000"/>
                    <a:lumOff val="40000"/>
                  </a:schemeClr>
                </a:solidFill>
                <a:latin typeface="+mj-lt"/>
              </a:rPr>
              <a:t>been recognized:</a:t>
            </a:r>
          </a:p>
          <a:p>
            <a:pPr marL="514350" indent="-514350" algn="just">
              <a:buFont typeface="+mj-lt"/>
              <a:buAutoNum type="arabicPeriod"/>
            </a:pPr>
            <a:r>
              <a:rPr lang="en-US" sz="2400" b="1" dirty="0">
                <a:latin typeface="+mj-lt"/>
              </a:rPr>
              <a:t>Spherica/Cocci:</a:t>
            </a:r>
          </a:p>
          <a:p>
            <a:pPr algn="just"/>
            <a:r>
              <a:rPr lang="en-US" sz="2400" dirty="0">
                <a:latin typeface="+mj-lt"/>
              </a:rPr>
              <a:t>Cocci has originated from a greek word; kokkos = grain or kernel.</a:t>
            </a:r>
          </a:p>
          <a:p>
            <a:pPr algn="just"/>
            <a:r>
              <a:rPr lang="en-US" sz="2400" dirty="0">
                <a:latin typeface="+mj-lt"/>
              </a:rPr>
              <a:t>(0.5µ -1.25µ in diameter) </a:t>
            </a:r>
          </a:p>
          <a:p>
            <a:pPr algn="just"/>
            <a:r>
              <a:rPr lang="en-US" sz="2400" dirty="0">
                <a:latin typeface="+mj-lt"/>
              </a:rPr>
              <a:t>On the basis of arrangements cocci are further classified as follows:</a:t>
            </a:r>
          </a:p>
          <a:p>
            <a:pPr marL="914400" lvl="1" indent="-514350" algn="just">
              <a:buFont typeface="+mj-lt"/>
              <a:buAutoNum type="alphaLcPeriod"/>
            </a:pPr>
            <a:r>
              <a:rPr lang="en-US" sz="2400" dirty="0">
                <a:latin typeface="+mj-lt"/>
              </a:rPr>
              <a:t>Micrococci: appears singly</a:t>
            </a:r>
            <a:r>
              <a:rPr lang="en-US" sz="2400" i="1" dirty="0">
                <a:latin typeface="+mj-lt"/>
              </a:rPr>
              <a:t>.</a:t>
            </a:r>
          </a:p>
          <a:p>
            <a:pPr marL="914400" lvl="1" indent="-514350" algn="just">
              <a:buFont typeface="+mj-lt"/>
              <a:buAutoNum type="alphaLcPeriod"/>
            </a:pPr>
            <a:r>
              <a:rPr lang="en-US" sz="2400" dirty="0">
                <a:latin typeface="+mj-lt"/>
              </a:rPr>
              <a:t>Diplococcus: appear in a pairs of cells.</a:t>
            </a:r>
          </a:p>
          <a:p>
            <a:pPr marL="914400" lvl="1" indent="-514350" algn="just">
              <a:buFont typeface="+mj-lt"/>
              <a:buAutoNum type="alphaLcPeriod"/>
            </a:pPr>
            <a:r>
              <a:rPr lang="en-US" sz="2400" dirty="0">
                <a:latin typeface="+mj-lt"/>
              </a:rPr>
              <a:t>Streptococci: appear in rows of cells or in chains</a:t>
            </a:r>
            <a:r>
              <a:rPr lang="en-US" sz="2400" i="1" dirty="0">
                <a:latin typeface="+mj-lt"/>
              </a:rPr>
              <a:t>.</a:t>
            </a:r>
          </a:p>
          <a:p>
            <a:pPr marL="914400" lvl="1" indent="-514350" algn="just">
              <a:buFont typeface="+mj-lt"/>
              <a:buAutoNum type="alphaLcPeriod"/>
            </a:pPr>
            <a:r>
              <a:rPr lang="en-US" sz="2400" dirty="0">
                <a:latin typeface="+mj-lt"/>
              </a:rPr>
              <a:t>Staphylococci: arrange in irregular clusters like bunches of grapes</a:t>
            </a:r>
            <a:r>
              <a:rPr lang="en-US" sz="2400" i="1" dirty="0">
                <a:latin typeface="+mj-lt"/>
              </a:rPr>
              <a:t>.</a:t>
            </a:r>
          </a:p>
          <a:p>
            <a:pPr marL="914400" lvl="1" indent="-514350" algn="just">
              <a:buFont typeface="+mj-lt"/>
              <a:buAutoNum type="alphaLcPeriod"/>
            </a:pPr>
            <a:r>
              <a:rPr lang="en-US" sz="2400" dirty="0">
                <a:latin typeface="+mj-lt"/>
              </a:rPr>
              <a:t>Tetracoccus: arrange in a sequence of four</a:t>
            </a:r>
            <a:r>
              <a:rPr lang="en-US" sz="2400" i="1" dirty="0">
                <a:latin typeface="+mj-lt"/>
              </a:rPr>
              <a:t>.</a:t>
            </a:r>
          </a:p>
          <a:p>
            <a:pPr marL="914400" lvl="1" indent="-514350" algn="just">
              <a:buFont typeface="+mj-lt"/>
              <a:buAutoNum type="alphaLcPeriod"/>
            </a:pPr>
            <a:r>
              <a:rPr lang="en-US" sz="2400" dirty="0">
                <a:latin typeface="+mj-lt"/>
              </a:rPr>
              <a:t>Sarcinae: arrange in cuboidal or in a different geometrical or packet arrangements</a:t>
            </a:r>
            <a:r>
              <a:rPr lang="en-US" sz="2400" i="1" dirty="0">
                <a:latin typeface="+mj-lt"/>
              </a:rPr>
              <a:t>.</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B134C787-AA6B-4385-A9EB-ABA7924D0BC7}"/>
              </a:ext>
            </a:extLst>
          </p:cNvPr>
          <p:cNvSpPr>
            <a:spLocks noGrp="1"/>
          </p:cNvSpPr>
          <p:nvPr>
            <p:ph idx="1"/>
          </p:nvPr>
        </p:nvSpPr>
        <p:spPr>
          <a:xfrm>
            <a:off x="152400" y="1676400"/>
            <a:ext cx="5181600" cy="4525963"/>
          </a:xfrm>
        </p:spPr>
        <p:txBody>
          <a:bodyPr/>
          <a:lstStyle/>
          <a:p>
            <a:pPr algn="just"/>
            <a:r>
              <a:rPr lang="en-US" altLang="en-US" sz="1800" dirty="0"/>
              <a:t>Species: It is a group of related isolates or strains.</a:t>
            </a:r>
          </a:p>
          <a:p>
            <a:pPr algn="just"/>
            <a:r>
              <a:rPr lang="en-US" altLang="en-US" sz="1800" dirty="0"/>
              <a:t>Genus : It is a collection of related species.</a:t>
            </a:r>
          </a:p>
          <a:p>
            <a:pPr algn="just"/>
            <a:r>
              <a:rPr lang="en-US" altLang="en-US" sz="1800" dirty="0"/>
              <a:t>Family: A collection of similar genera. The name of the family ends in the suffix-</a:t>
            </a:r>
            <a:r>
              <a:rPr lang="en-US" altLang="en-US" sz="1800" dirty="0" err="1"/>
              <a:t>aceae</a:t>
            </a:r>
            <a:r>
              <a:rPr lang="en-US" altLang="en-US" sz="1800" dirty="0"/>
              <a:t>.</a:t>
            </a:r>
          </a:p>
          <a:p>
            <a:pPr algn="just"/>
            <a:r>
              <a:rPr lang="en-US" altLang="en-US" sz="1800" dirty="0"/>
              <a:t>Order: A collection of similar families. The name of the family ends in the suffix-ales.</a:t>
            </a:r>
          </a:p>
          <a:p>
            <a:pPr algn="just"/>
            <a:r>
              <a:rPr lang="en-US" altLang="en-US" sz="1800" dirty="0"/>
              <a:t>Class: It is a collection of similar orders. </a:t>
            </a:r>
            <a:r>
              <a:rPr lang="en-US" altLang="en-US" sz="1800" dirty="0">
                <a:solidFill>
                  <a:srgbClr val="FF0000"/>
                </a:solidFill>
              </a:rPr>
              <a:t>In prokaryotic nomenclature the name of the class ends in the suffix-</a:t>
            </a:r>
            <a:r>
              <a:rPr lang="en-US" altLang="en-US" sz="1800" dirty="0" err="1">
                <a:solidFill>
                  <a:srgbClr val="FF0000"/>
                </a:solidFill>
              </a:rPr>
              <a:t>ia.</a:t>
            </a:r>
            <a:endParaRPr lang="en-US" altLang="en-US" sz="1800" dirty="0">
              <a:solidFill>
                <a:srgbClr val="FF0000"/>
              </a:solidFill>
            </a:endParaRPr>
          </a:p>
          <a:p>
            <a:pPr algn="just"/>
            <a:r>
              <a:rPr lang="en-US" altLang="en-US" sz="1800" dirty="0"/>
              <a:t>Phylum or Division: A collection of similar classes.</a:t>
            </a:r>
          </a:p>
          <a:p>
            <a:pPr algn="just"/>
            <a:r>
              <a:rPr lang="en-US" altLang="en-US" sz="1800" dirty="0"/>
              <a:t>Kingdom: A collection of similar phyla or division. </a:t>
            </a:r>
          </a:p>
          <a:p>
            <a:pPr algn="just"/>
            <a:r>
              <a:rPr lang="en-US" altLang="en-US" sz="1800" dirty="0"/>
              <a:t>Domain: A collection of similar kingdom</a:t>
            </a:r>
          </a:p>
        </p:txBody>
      </p:sp>
      <p:sp>
        <p:nvSpPr>
          <p:cNvPr id="4" name="Title 1">
            <a:extLst>
              <a:ext uri="{FF2B5EF4-FFF2-40B4-BE49-F238E27FC236}">
                <a16:creationId xmlns:a16="http://schemas.microsoft.com/office/drawing/2014/main" id="{EC279F5D-123D-4622-BCAD-48D1088CAEAC}"/>
              </a:ext>
            </a:extLst>
          </p:cNvPr>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a:defRPr/>
            </a:pPr>
            <a:r>
              <a:rPr lang="en-US" sz="3200" b="1">
                <a:solidFill>
                  <a:srgbClr val="7030A0"/>
                </a:solidFill>
                <a:latin typeface="+mn-lt"/>
                <a:cs typeface="Arial" charset="0"/>
              </a:rPr>
              <a:t>Classification of Bacteria</a:t>
            </a:r>
          </a:p>
        </p:txBody>
      </p:sp>
      <p:cxnSp>
        <p:nvCxnSpPr>
          <p:cNvPr id="5" name="Straight Connector 4">
            <a:extLst>
              <a:ext uri="{FF2B5EF4-FFF2-40B4-BE49-F238E27FC236}">
                <a16:creationId xmlns:a16="http://schemas.microsoft.com/office/drawing/2014/main" id="{D54C49CD-59EF-4B1C-8B6A-44D97652A1A8}"/>
              </a:ext>
            </a:extLst>
          </p:cNvPr>
          <p:cNvCxnSpPr/>
          <p:nvPr/>
        </p:nvCxnSpPr>
        <p:spPr>
          <a:xfrm>
            <a:off x="457200" y="609600"/>
            <a:ext cx="8229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34C1D12-59B8-49F3-B649-85333CCA8A76}"/>
              </a:ext>
            </a:extLst>
          </p:cNvPr>
          <p:cNvSpPr/>
          <p:nvPr/>
        </p:nvSpPr>
        <p:spPr>
          <a:xfrm>
            <a:off x="228600" y="696913"/>
            <a:ext cx="3468688" cy="461962"/>
          </a:xfrm>
          <a:prstGeom prst="rect">
            <a:avLst/>
          </a:prstGeom>
        </p:spPr>
        <p:txBody>
          <a:bodyPr wrap="none">
            <a:spAutoFit/>
          </a:bodyPr>
          <a:lstStyle/>
          <a:p>
            <a:pPr marL="457200" indent="-457200">
              <a:defRPr/>
            </a:pPr>
            <a:r>
              <a:rPr lang="en-US" sz="2400" b="1" dirty="0">
                <a:latin typeface="+mn-lt"/>
                <a:cs typeface="Arial" charset="0"/>
              </a:rPr>
              <a:t>Hierarchical  classification</a:t>
            </a:r>
          </a:p>
        </p:txBody>
      </p:sp>
      <p:sp>
        <p:nvSpPr>
          <p:cNvPr id="7" name="Rectangle 6">
            <a:extLst>
              <a:ext uri="{FF2B5EF4-FFF2-40B4-BE49-F238E27FC236}">
                <a16:creationId xmlns:a16="http://schemas.microsoft.com/office/drawing/2014/main" id="{2E04D849-434A-448B-8B36-1517A99FA98B}"/>
              </a:ext>
            </a:extLst>
          </p:cNvPr>
          <p:cNvSpPr/>
          <p:nvPr/>
        </p:nvSpPr>
        <p:spPr>
          <a:xfrm>
            <a:off x="228600" y="1182688"/>
            <a:ext cx="7467600" cy="646112"/>
          </a:xfrm>
          <a:prstGeom prst="rect">
            <a:avLst/>
          </a:prstGeom>
        </p:spPr>
        <p:txBody>
          <a:bodyPr>
            <a:spAutoFit/>
          </a:bodyPr>
          <a:lstStyle/>
          <a:p>
            <a:pPr>
              <a:defRPr/>
            </a:pPr>
            <a:r>
              <a:rPr lang="en-US" b="1" dirty="0">
                <a:latin typeface="+mn-lt"/>
                <a:cs typeface="Arial" charset="0"/>
              </a:rPr>
              <a:t>Taxonomy: </a:t>
            </a:r>
            <a:r>
              <a:rPr lang="en-US" dirty="0">
                <a:latin typeface="+mn-lt"/>
                <a:cs typeface="Arial" charset="0"/>
              </a:rPr>
              <a:t>Defined as the science of classification of organisms</a:t>
            </a:r>
          </a:p>
          <a:p>
            <a:pPr>
              <a:defRPr/>
            </a:pPr>
            <a:endParaRPr lang="en-US" b="1" dirty="0">
              <a:latin typeface="+mn-lt"/>
              <a:cs typeface="Arial" charset="0"/>
            </a:endParaRPr>
          </a:p>
        </p:txBody>
      </p:sp>
      <p:pic>
        <p:nvPicPr>
          <p:cNvPr id="23559" name="Picture 4" descr="http://media1.shmoop.com/images/biology/biobook_taxonomy_graphik_10.png">
            <a:extLst>
              <a:ext uri="{FF2B5EF4-FFF2-40B4-BE49-F238E27FC236}">
                <a16:creationId xmlns:a16="http://schemas.microsoft.com/office/drawing/2014/main" id="{566E4C5E-C14B-4396-A83E-8F6FE0117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938" y="1828800"/>
            <a:ext cx="31162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ACDE0D-23E9-406D-8F36-F3B4843D8002}"/>
              </a:ext>
            </a:extLst>
          </p:cNvPr>
          <p:cNvSpPr>
            <a:spLocks noChangeArrowheads="1"/>
          </p:cNvSpPr>
          <p:nvPr/>
        </p:nvSpPr>
        <p:spPr bwMode="auto">
          <a:xfrm>
            <a:off x="457200" y="6135688"/>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3" panose="05040102010807070707" pitchFamily="18" charset="2"/>
              <a:buNone/>
            </a:pPr>
            <a:r>
              <a:rPr lang="en-US" altLang="en-US" b="1">
                <a:solidFill>
                  <a:srgbClr val="FF0000"/>
                </a:solidFill>
                <a:latin typeface="Lucida Sans Unicode" panose="020B0602030504020204" pitchFamily="34" charset="0"/>
              </a:rPr>
              <a:t>Remember: </a:t>
            </a:r>
            <a:r>
              <a:rPr lang="en-US" altLang="en-US" b="1" u="sng">
                <a:latin typeface="Lucida Sans Unicode" panose="020B0602030504020204" pitchFamily="34" charset="0"/>
              </a:rPr>
              <a:t>K</a:t>
            </a:r>
            <a:r>
              <a:rPr lang="en-US" altLang="en-US" b="1">
                <a:solidFill>
                  <a:srgbClr val="FF0000"/>
                </a:solidFill>
                <a:latin typeface="Lucida Sans Unicode" panose="020B0602030504020204" pitchFamily="34" charset="0"/>
              </a:rPr>
              <a:t>ing </a:t>
            </a:r>
            <a:r>
              <a:rPr lang="en-US" altLang="en-US" b="1" u="sng">
                <a:latin typeface="Lucida Sans Unicode" panose="020B0602030504020204" pitchFamily="34" charset="0"/>
              </a:rPr>
              <a:t>P</a:t>
            </a:r>
            <a:r>
              <a:rPr lang="en-US" altLang="en-US" b="1">
                <a:solidFill>
                  <a:srgbClr val="FF0000"/>
                </a:solidFill>
                <a:latin typeface="Lucida Sans Unicode" panose="020B0602030504020204" pitchFamily="34" charset="0"/>
              </a:rPr>
              <a:t>hilip </a:t>
            </a:r>
            <a:r>
              <a:rPr lang="en-US" altLang="en-US" b="1" u="sng">
                <a:latin typeface="Lucida Sans Unicode" panose="020B0602030504020204" pitchFamily="34" charset="0"/>
              </a:rPr>
              <a:t>C</a:t>
            </a:r>
            <a:r>
              <a:rPr lang="en-US" altLang="en-US" b="1">
                <a:solidFill>
                  <a:srgbClr val="FF0000"/>
                </a:solidFill>
                <a:latin typeface="Lucida Sans Unicode" panose="020B0602030504020204" pitchFamily="34" charset="0"/>
              </a:rPr>
              <a:t>ame </a:t>
            </a:r>
            <a:r>
              <a:rPr lang="en-US" altLang="en-US" b="1" u="sng">
                <a:latin typeface="Lucida Sans Unicode" panose="020B0602030504020204" pitchFamily="34" charset="0"/>
              </a:rPr>
              <a:t>O</a:t>
            </a:r>
            <a:r>
              <a:rPr lang="en-US" altLang="en-US" b="1">
                <a:solidFill>
                  <a:srgbClr val="FF0000"/>
                </a:solidFill>
                <a:latin typeface="Lucida Sans Unicode" panose="020B0602030504020204" pitchFamily="34" charset="0"/>
              </a:rPr>
              <a:t>ver </a:t>
            </a:r>
            <a:r>
              <a:rPr lang="en-US" altLang="en-US" b="1" u="sng">
                <a:latin typeface="Lucida Sans Unicode" panose="020B0602030504020204" pitchFamily="34" charset="0"/>
              </a:rPr>
              <a:t>F</a:t>
            </a:r>
            <a:r>
              <a:rPr lang="en-US" altLang="en-US" b="1">
                <a:solidFill>
                  <a:srgbClr val="FF0000"/>
                </a:solidFill>
                <a:latin typeface="Lucida Sans Unicode" panose="020B0602030504020204" pitchFamily="34" charset="0"/>
              </a:rPr>
              <a:t>or    </a:t>
            </a:r>
            <a:r>
              <a:rPr lang="en-US" altLang="en-US" b="1" u="sng">
                <a:latin typeface="Lucida Sans Unicode" panose="020B0602030504020204" pitchFamily="34" charset="0"/>
              </a:rPr>
              <a:t>G</a:t>
            </a:r>
            <a:r>
              <a:rPr lang="en-US" altLang="en-US" b="1">
                <a:solidFill>
                  <a:srgbClr val="FF0000"/>
                </a:solidFill>
                <a:latin typeface="Lucida Sans Unicode" panose="020B0602030504020204" pitchFamily="34" charset="0"/>
              </a:rPr>
              <a:t>ood </a:t>
            </a:r>
            <a:r>
              <a:rPr lang="en-US" altLang="en-US" b="1" u="sng">
                <a:latin typeface="Lucida Sans Unicode" panose="020B0602030504020204" pitchFamily="34" charset="0"/>
              </a:rPr>
              <a:t>S</a:t>
            </a:r>
            <a:r>
              <a:rPr lang="en-US" altLang="en-US" b="1">
                <a:solidFill>
                  <a:srgbClr val="FF0000"/>
                </a:solidFill>
                <a:latin typeface="Lucida Sans Unicode" panose="020B0602030504020204" pitchFamily="34" charset="0"/>
              </a:rPr>
              <a:t>paghetti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blinds(horizontal)">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2" name="Group 4">
            <a:extLst>
              <a:ext uri="{FF2B5EF4-FFF2-40B4-BE49-F238E27FC236}">
                <a16:creationId xmlns:a16="http://schemas.microsoft.com/office/drawing/2014/main" id="{FCDF619B-2022-494A-BAD8-9D40A2249326}"/>
              </a:ext>
            </a:extLst>
          </p:cNvPr>
          <p:cNvGraphicFramePr>
            <a:graphicFrameLocks noGrp="1"/>
          </p:cNvGraphicFramePr>
          <p:nvPr/>
        </p:nvGraphicFramePr>
        <p:xfrm>
          <a:off x="533400" y="2057400"/>
          <a:ext cx="7002463" cy="4145232"/>
        </p:xfrm>
        <a:graphic>
          <a:graphicData uri="http://schemas.openxmlformats.org/drawingml/2006/table">
            <a:tbl>
              <a:tblPr/>
              <a:tblGrid>
                <a:gridCol w="3232150">
                  <a:extLst>
                    <a:ext uri="{9D8B030D-6E8A-4147-A177-3AD203B41FA5}">
                      <a16:colId xmlns:a16="http://schemas.microsoft.com/office/drawing/2014/main" val="20000"/>
                    </a:ext>
                  </a:extLst>
                </a:gridCol>
                <a:gridCol w="3770313">
                  <a:extLst>
                    <a:ext uri="{9D8B030D-6E8A-4147-A177-3AD203B41FA5}">
                      <a16:colId xmlns:a16="http://schemas.microsoft.com/office/drawing/2014/main" val="20001"/>
                    </a:ext>
                  </a:extLst>
                </a:gridCol>
              </a:tblGrid>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rgbClr val="FFFF00"/>
                          </a:solidFill>
                          <a:effectLst/>
                          <a:latin typeface="+mj-lt"/>
                          <a:ea typeface="华文彩云" pitchFamily="2" charset="-122"/>
                        </a:rPr>
                        <a:t>Formal rank</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FFFF00"/>
                          </a:solidFill>
                          <a:effectLst/>
                          <a:latin typeface="+mj-lt"/>
                          <a:ea typeface="华文彩云" pitchFamily="2" charset="-122"/>
                        </a:rPr>
                        <a:t>Example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extLst>
                  <a:ext uri="{0D108BD9-81ED-4DB2-BD59-A6C34878D82A}">
                    <a16:rowId xmlns:a16="http://schemas.microsoft.com/office/drawing/2014/main" val="10000"/>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mj-lt"/>
                          <a:ea typeface="楷体_GB2312" pitchFamily="49" charset="-122"/>
                        </a:rPr>
                        <a:t>Kingdom</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j-lt"/>
                          <a:ea typeface="楷体_GB2312" pitchFamily="49" charset="-122"/>
                        </a:rPr>
                        <a:t>Prokaryotae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j-lt"/>
                          <a:ea typeface="楷体_GB2312" pitchFamily="49" charset="-122"/>
                        </a:rPr>
                        <a:t>Division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j-lt"/>
                          <a:ea typeface="楷体_GB2312" pitchFamily="49" charset="-122"/>
                        </a:rPr>
                        <a:t>Gracillicutes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j-lt"/>
                          <a:ea typeface="楷体_GB2312" pitchFamily="49" charset="-122"/>
                        </a:rPr>
                        <a:t>Class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err="1">
                          <a:ln>
                            <a:noFill/>
                          </a:ln>
                          <a:solidFill>
                            <a:schemeClr val="tx1"/>
                          </a:solidFill>
                          <a:effectLst/>
                          <a:latin typeface="+mj-lt"/>
                          <a:ea typeface="楷体_GB2312" pitchFamily="49" charset="-122"/>
                        </a:rPr>
                        <a:t>Scotobacter</a:t>
                      </a:r>
                      <a:r>
                        <a:rPr kumimoji="1" lang="en-US" altLang="zh-CN" sz="2800" b="1" i="0" u="sng" strike="noStrike" cap="none" normalizeH="0" baseline="0" dirty="0" err="1">
                          <a:ln>
                            <a:noFill/>
                          </a:ln>
                          <a:solidFill>
                            <a:srgbClr val="FF0000"/>
                          </a:solidFill>
                          <a:effectLst/>
                          <a:latin typeface="+mj-lt"/>
                          <a:ea typeface="楷体_GB2312" pitchFamily="49" charset="-122"/>
                        </a:rPr>
                        <a:t>ia</a:t>
                      </a:r>
                      <a:endParaRPr kumimoji="1" lang="en-US" altLang="zh-CN" sz="2800" b="1" i="0" u="sng" strike="noStrike" cap="none" normalizeH="0" baseline="0" dirty="0">
                        <a:ln>
                          <a:noFill/>
                        </a:ln>
                        <a:solidFill>
                          <a:srgbClr val="FF0000"/>
                        </a:solidFill>
                        <a:effectLst/>
                        <a:latin typeface="+mj-lt"/>
                        <a:ea typeface="楷体_GB2312" pitchFamily="49"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mj-lt"/>
                          <a:ea typeface="楷体_GB2312" pitchFamily="49" charset="-122"/>
                        </a:rPr>
                        <a:t>Order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err="1">
                          <a:ln>
                            <a:noFill/>
                          </a:ln>
                          <a:solidFill>
                            <a:schemeClr val="tx1"/>
                          </a:solidFill>
                          <a:effectLst/>
                          <a:latin typeface="+mj-lt"/>
                          <a:ea typeface="楷体_GB2312" pitchFamily="49" charset="-122"/>
                        </a:rPr>
                        <a:t>Eubacteri</a:t>
                      </a:r>
                      <a:r>
                        <a:rPr kumimoji="1" lang="en-US" altLang="zh-CN" sz="2800" b="1" i="0" u="sng" strike="noStrike" kern="1200" cap="none" normalizeH="0" baseline="0" dirty="0" err="1">
                          <a:ln>
                            <a:noFill/>
                          </a:ln>
                          <a:solidFill>
                            <a:srgbClr val="FF0000"/>
                          </a:solidFill>
                          <a:effectLst/>
                          <a:latin typeface="+mj-lt"/>
                          <a:ea typeface="楷体_GB2312" pitchFamily="49" charset="-122"/>
                          <a:cs typeface="+mn-cs"/>
                        </a:rPr>
                        <a:t>ales</a:t>
                      </a:r>
                      <a:endParaRPr kumimoji="1" lang="en-US" altLang="zh-CN" sz="2800" b="1" i="0" u="sng" strike="noStrike" kern="1200" cap="none" normalizeH="0" baseline="0" dirty="0">
                        <a:ln>
                          <a:noFill/>
                        </a:ln>
                        <a:solidFill>
                          <a:srgbClr val="FF0000"/>
                        </a:solidFill>
                        <a:effectLst/>
                        <a:latin typeface="+mj-lt"/>
                        <a:ea typeface="楷体_GB2312" pitchFamily="49" charset="-122"/>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j-lt"/>
                          <a:ea typeface="楷体_GB2312" pitchFamily="49" charset="-122"/>
                        </a:rPr>
                        <a:t>Family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mj-lt"/>
                          <a:ea typeface="楷体_GB2312" pitchFamily="49" charset="-122"/>
                        </a:rPr>
                        <a:t>Enterobacteri</a:t>
                      </a:r>
                      <a:r>
                        <a:rPr kumimoji="1" lang="en-US" altLang="zh-CN" sz="2800" b="1" i="0" u="sng" strike="noStrike" kern="1200" cap="none" normalizeH="0" baseline="0" dirty="0">
                          <a:ln>
                            <a:noFill/>
                          </a:ln>
                          <a:solidFill>
                            <a:srgbClr val="FF0000"/>
                          </a:solidFill>
                          <a:effectLst/>
                          <a:latin typeface="+mj-lt"/>
                          <a:ea typeface="楷体_GB2312" pitchFamily="49" charset="-122"/>
                          <a:cs typeface="+mn-cs"/>
                        </a:rPr>
                        <a:t>aceae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CC3300"/>
                          </a:solidFill>
                          <a:effectLst/>
                          <a:latin typeface="+mj-lt"/>
                          <a:ea typeface="楷体_GB2312" pitchFamily="49" charset="-122"/>
                        </a:rPr>
                        <a:t>Genus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dirty="0">
                          <a:ln>
                            <a:noFill/>
                          </a:ln>
                          <a:solidFill>
                            <a:schemeClr val="accent2"/>
                          </a:solidFill>
                          <a:effectLst/>
                          <a:latin typeface="+mj-lt"/>
                          <a:ea typeface="楷体_GB2312" pitchFamily="49" charset="-122"/>
                        </a:rPr>
                        <a:t>Escherichia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181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rgbClr val="CC3300"/>
                          </a:solidFill>
                          <a:effectLst/>
                          <a:latin typeface="+mj-lt"/>
                          <a:ea typeface="楷体_GB2312" pitchFamily="49" charset="-122"/>
                        </a:rPr>
                        <a:t>Species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dirty="0">
                          <a:ln>
                            <a:noFill/>
                          </a:ln>
                          <a:solidFill>
                            <a:schemeClr val="accent2"/>
                          </a:solidFill>
                          <a:effectLst/>
                          <a:latin typeface="+mj-lt"/>
                          <a:ea typeface="楷体_GB2312" pitchFamily="49" charset="-122"/>
                        </a:rPr>
                        <a:t>Coli</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6" name="Title 1">
            <a:extLst>
              <a:ext uri="{FF2B5EF4-FFF2-40B4-BE49-F238E27FC236}">
                <a16:creationId xmlns:a16="http://schemas.microsoft.com/office/drawing/2014/main" id="{F5458FD9-15BB-4E3F-B303-1001521F6513}"/>
              </a:ext>
            </a:extLst>
          </p:cNvPr>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a:defRPr/>
            </a:pPr>
            <a:r>
              <a:rPr lang="en-US" sz="3200" b="1">
                <a:solidFill>
                  <a:srgbClr val="7030A0"/>
                </a:solidFill>
                <a:latin typeface="+mn-lt"/>
                <a:cs typeface="Arial" charset="0"/>
              </a:rPr>
              <a:t>Classification of Bacteria</a:t>
            </a:r>
          </a:p>
        </p:txBody>
      </p:sp>
      <p:cxnSp>
        <p:nvCxnSpPr>
          <p:cNvPr id="7" name="Straight Connector 6">
            <a:extLst>
              <a:ext uri="{FF2B5EF4-FFF2-40B4-BE49-F238E27FC236}">
                <a16:creationId xmlns:a16="http://schemas.microsoft.com/office/drawing/2014/main" id="{004C0BC4-6DBE-4F26-8F67-6C2DF3ADD995}"/>
              </a:ext>
            </a:extLst>
          </p:cNvPr>
          <p:cNvCxnSpPr/>
          <p:nvPr/>
        </p:nvCxnSpPr>
        <p:spPr>
          <a:xfrm>
            <a:off x="457200" y="609600"/>
            <a:ext cx="8229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D91EB04-24B5-4E5D-9046-86D22B1767DC}"/>
              </a:ext>
            </a:extLst>
          </p:cNvPr>
          <p:cNvSpPr/>
          <p:nvPr/>
        </p:nvSpPr>
        <p:spPr>
          <a:xfrm>
            <a:off x="228600" y="696913"/>
            <a:ext cx="3468688" cy="461962"/>
          </a:xfrm>
          <a:prstGeom prst="rect">
            <a:avLst/>
          </a:prstGeom>
        </p:spPr>
        <p:txBody>
          <a:bodyPr wrap="none">
            <a:spAutoFit/>
          </a:bodyPr>
          <a:lstStyle/>
          <a:p>
            <a:pPr marL="457200" indent="-457200">
              <a:defRPr/>
            </a:pPr>
            <a:r>
              <a:rPr lang="en-US" sz="2400" b="1" dirty="0">
                <a:latin typeface="+mn-lt"/>
                <a:cs typeface="Arial" charset="0"/>
              </a:rPr>
              <a:t>Hierarchical  classification</a:t>
            </a:r>
          </a:p>
        </p:txBody>
      </p:sp>
      <p:sp>
        <p:nvSpPr>
          <p:cNvPr id="14370" name="TextBox 8">
            <a:extLst>
              <a:ext uri="{FF2B5EF4-FFF2-40B4-BE49-F238E27FC236}">
                <a16:creationId xmlns:a16="http://schemas.microsoft.com/office/drawing/2014/main" id="{9261718E-7BFF-4860-87DD-0D2DEFCFEC32}"/>
              </a:ext>
            </a:extLst>
          </p:cNvPr>
          <p:cNvSpPr txBox="1">
            <a:spLocks noChangeArrowheads="1"/>
          </p:cNvSpPr>
          <p:nvPr/>
        </p:nvSpPr>
        <p:spPr bwMode="auto">
          <a:xfrm>
            <a:off x="457200" y="1295400"/>
            <a:ext cx="6135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Example: the taxonomic classification of </a:t>
            </a:r>
            <a:r>
              <a:rPr kumimoji="1" lang="en-US" altLang="zh-CN" b="1" i="1">
                <a:solidFill>
                  <a:schemeClr val="accent2"/>
                </a:solidFill>
                <a:ea typeface="楷体_GB2312"/>
                <a:cs typeface="楷体_GB2312"/>
              </a:rPr>
              <a:t>Escherichia Coli</a:t>
            </a:r>
          </a:p>
          <a:p>
            <a:pPr eaLnBrk="1" hangingPunct="1"/>
            <a:endParaRPr lang="ar-JO"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strVal val="#ppt_w*0.70"/>
                                          </p:val>
                                        </p:tav>
                                        <p:tav tm="100000">
                                          <p:val>
                                            <p:strVal val="#ppt_w"/>
                                          </p:val>
                                        </p:tav>
                                      </p:tavLst>
                                    </p:anim>
                                    <p:anim calcmode="lin" valueType="num">
                                      <p:cBhvr>
                                        <p:cTn id="8" dur="1000" fill="hold"/>
                                        <p:tgtEl>
                                          <p:spTgt spid="27652"/>
                                        </p:tgtEl>
                                        <p:attrNameLst>
                                          <p:attrName>ppt_h</p:attrName>
                                        </p:attrNameLst>
                                      </p:cBhvr>
                                      <p:tavLst>
                                        <p:tav tm="0">
                                          <p:val>
                                            <p:strVal val="#ppt_h"/>
                                          </p:val>
                                        </p:tav>
                                        <p:tav tm="100000">
                                          <p:val>
                                            <p:strVal val="#ppt_h"/>
                                          </p:val>
                                        </p:tav>
                                      </p:tavLst>
                                    </p:anim>
                                    <p:animEffect transition="in" filter="fade">
                                      <p:cBhvr>
                                        <p:cTn id="9"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E336E32-58A3-4F02-8D94-237F6918CA76}"/>
              </a:ext>
            </a:extLst>
          </p:cNvPr>
          <p:cNvSpPr>
            <a:spLocks noGrp="1" noRot="1" noChangeArrowheads="1"/>
          </p:cNvSpPr>
          <p:nvPr>
            <p:ph type="title"/>
          </p:nvPr>
        </p:nvSpPr>
        <p:spPr>
          <a:xfrm>
            <a:off x="381000" y="685800"/>
            <a:ext cx="4648200" cy="1182688"/>
          </a:xfrm>
        </p:spPr>
        <p:txBody>
          <a:bodyPr/>
          <a:lstStyle/>
          <a:p>
            <a:pPr algn="l"/>
            <a:r>
              <a:rPr lang="en-US" altLang="en-US" sz="3200" b="1"/>
              <a:t>Naming Microorganisms</a:t>
            </a:r>
          </a:p>
        </p:txBody>
      </p:sp>
      <p:sp>
        <p:nvSpPr>
          <p:cNvPr id="26627" name="Rectangle 3">
            <a:extLst>
              <a:ext uri="{FF2B5EF4-FFF2-40B4-BE49-F238E27FC236}">
                <a16:creationId xmlns:a16="http://schemas.microsoft.com/office/drawing/2014/main" id="{F337098F-A309-4F26-AACF-B45777933EC7}"/>
              </a:ext>
            </a:extLst>
          </p:cNvPr>
          <p:cNvSpPr>
            <a:spLocks noGrp="1" noRot="1" noChangeArrowheads="1"/>
          </p:cNvSpPr>
          <p:nvPr>
            <p:ph type="body" idx="1"/>
          </p:nvPr>
        </p:nvSpPr>
        <p:spPr>
          <a:xfrm>
            <a:off x="457200" y="1676400"/>
            <a:ext cx="8229600" cy="4525963"/>
          </a:xfrm>
        </p:spPr>
        <p:txBody>
          <a:bodyPr/>
          <a:lstStyle/>
          <a:p>
            <a:pPr>
              <a:lnSpc>
                <a:spcPct val="90000"/>
              </a:lnSpc>
            </a:pPr>
            <a:r>
              <a:rPr lang="en-US" altLang="en-US" sz="2800"/>
              <a:t>Binomial (scientific) nomenclature </a:t>
            </a:r>
          </a:p>
          <a:p>
            <a:pPr>
              <a:lnSpc>
                <a:spcPct val="90000"/>
              </a:lnSpc>
            </a:pPr>
            <a:r>
              <a:rPr lang="en-US" altLang="en-US" sz="2800"/>
              <a:t>Gives each microbe 2 names:</a:t>
            </a:r>
          </a:p>
          <a:p>
            <a:pPr lvl="1">
              <a:lnSpc>
                <a:spcPct val="90000"/>
              </a:lnSpc>
            </a:pPr>
            <a:r>
              <a:rPr lang="en-US" altLang="en-US" sz="2400" b="1"/>
              <a:t>Genus</a:t>
            </a:r>
            <a:r>
              <a:rPr lang="en-US" altLang="en-US" sz="2400"/>
              <a:t>: always capitalized</a:t>
            </a:r>
          </a:p>
          <a:p>
            <a:pPr lvl="1">
              <a:lnSpc>
                <a:spcPct val="90000"/>
              </a:lnSpc>
            </a:pPr>
            <a:r>
              <a:rPr lang="en-US" altLang="en-US" sz="2400" b="1"/>
              <a:t>Species</a:t>
            </a:r>
            <a:r>
              <a:rPr lang="en-US" altLang="en-US" sz="2400"/>
              <a:t>: lowercase</a:t>
            </a:r>
          </a:p>
          <a:p>
            <a:pPr>
              <a:lnSpc>
                <a:spcPct val="90000"/>
              </a:lnSpc>
            </a:pPr>
            <a:r>
              <a:rPr lang="en-US" altLang="en-US" sz="2800"/>
              <a:t>Both italicized or underlined</a:t>
            </a:r>
          </a:p>
          <a:p>
            <a:pPr lvl="1">
              <a:lnSpc>
                <a:spcPct val="90000"/>
              </a:lnSpc>
              <a:buClr>
                <a:schemeClr val="tx1"/>
              </a:buClr>
              <a:buFont typeface="Wingdings" panose="05000000000000000000" pitchFamily="2" charset="2"/>
              <a:buChar char="ü"/>
            </a:pPr>
            <a:r>
              <a:rPr lang="en-US" altLang="en-US" sz="2400" i="1" u="sng">
                <a:solidFill>
                  <a:srgbClr val="FF0000"/>
                </a:solidFill>
              </a:rPr>
              <a:t> S</a:t>
            </a:r>
            <a:r>
              <a:rPr lang="en-US" altLang="en-US" sz="2400" i="1"/>
              <a:t>taphylococcus </a:t>
            </a:r>
            <a:r>
              <a:rPr lang="en-US" altLang="en-US" sz="2400" i="1" u="sng">
                <a:solidFill>
                  <a:srgbClr val="FF0000"/>
                </a:solidFill>
              </a:rPr>
              <a:t>a</a:t>
            </a:r>
            <a:r>
              <a:rPr lang="en-US" altLang="en-US" sz="2400" i="1"/>
              <a:t>ureus   (S. aureus)</a:t>
            </a:r>
          </a:p>
          <a:p>
            <a:pPr lvl="1">
              <a:lnSpc>
                <a:spcPct val="90000"/>
              </a:lnSpc>
              <a:buClr>
                <a:schemeClr val="tx1"/>
              </a:buClr>
              <a:buFont typeface="Wingdings" panose="05000000000000000000" pitchFamily="2" charset="2"/>
              <a:buChar char="ü"/>
            </a:pPr>
            <a:r>
              <a:rPr lang="en-US" altLang="en-US" sz="2400" i="1" u="sng">
                <a:solidFill>
                  <a:srgbClr val="FF0000"/>
                </a:solidFill>
              </a:rPr>
              <a:t> B</a:t>
            </a:r>
            <a:r>
              <a:rPr lang="en-US" altLang="en-US" sz="2400" i="1"/>
              <a:t>acillus </a:t>
            </a:r>
            <a:r>
              <a:rPr lang="en-US" altLang="en-US" sz="2400" i="1" u="sng">
                <a:solidFill>
                  <a:srgbClr val="FF0000"/>
                </a:solidFill>
              </a:rPr>
              <a:t>s</a:t>
            </a:r>
            <a:r>
              <a:rPr lang="en-US" altLang="en-US" sz="2400" i="1"/>
              <a:t>ubtilis	(B. subtilis)</a:t>
            </a:r>
          </a:p>
          <a:p>
            <a:pPr lvl="1">
              <a:lnSpc>
                <a:spcPct val="90000"/>
              </a:lnSpc>
              <a:buClr>
                <a:schemeClr val="tx1"/>
              </a:buClr>
              <a:buFont typeface="Wingdings" panose="05000000000000000000" pitchFamily="2" charset="2"/>
              <a:buChar char="ü"/>
            </a:pPr>
            <a:r>
              <a:rPr lang="en-US" altLang="en-US" sz="2400" i="1" u="sng">
                <a:solidFill>
                  <a:srgbClr val="FF0000"/>
                </a:solidFill>
              </a:rPr>
              <a:t> E</a:t>
            </a:r>
            <a:r>
              <a:rPr lang="en-US" altLang="en-US" sz="2400" i="1"/>
              <a:t>scherichia </a:t>
            </a:r>
            <a:r>
              <a:rPr lang="en-US" altLang="en-US" sz="2400" i="1" u="sng">
                <a:solidFill>
                  <a:srgbClr val="FF0000"/>
                </a:solidFill>
              </a:rPr>
              <a:t>c</a:t>
            </a:r>
            <a:r>
              <a:rPr lang="en-US" altLang="en-US" sz="2400" i="1"/>
              <a:t>oli	(E. coli)</a:t>
            </a:r>
          </a:p>
          <a:p>
            <a:pPr>
              <a:lnSpc>
                <a:spcPct val="90000"/>
              </a:lnSpc>
            </a:pPr>
            <a:endParaRPr lang="en-US" altLang="en-US" sz="2400"/>
          </a:p>
        </p:txBody>
      </p:sp>
      <p:sp>
        <p:nvSpPr>
          <p:cNvPr id="15364" name="Title 1">
            <a:extLst>
              <a:ext uri="{FF2B5EF4-FFF2-40B4-BE49-F238E27FC236}">
                <a16:creationId xmlns:a16="http://schemas.microsoft.com/office/drawing/2014/main" id="{0234DD6E-7572-4791-8763-6F7703BD170D}"/>
              </a:ext>
            </a:extLst>
          </p:cNvPr>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rgbClr val="7030A0"/>
                </a:solidFill>
              </a:rPr>
              <a:t>Classification of Bacteria</a:t>
            </a:r>
          </a:p>
        </p:txBody>
      </p:sp>
      <p:cxnSp>
        <p:nvCxnSpPr>
          <p:cNvPr id="5" name="Straight Connector 4">
            <a:extLst>
              <a:ext uri="{FF2B5EF4-FFF2-40B4-BE49-F238E27FC236}">
                <a16:creationId xmlns:a16="http://schemas.microsoft.com/office/drawing/2014/main" id="{C901CA44-337D-448B-9CF5-2B36FA97EB96}"/>
              </a:ext>
            </a:extLst>
          </p:cNvPr>
          <p:cNvCxnSpPr/>
          <p:nvPr/>
        </p:nvCxnSpPr>
        <p:spPr>
          <a:xfrm>
            <a:off x="457200" y="609600"/>
            <a:ext cx="8229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0" dur="500"/>
                                        <p:tgtEl>
                                          <p:spTgt spid="2662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5" dur="500"/>
                                        <p:tgtEl>
                                          <p:spTgt spid="2662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0" dur="500"/>
                                        <p:tgtEl>
                                          <p:spTgt spid="26627">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35" dur="500"/>
                                        <p:tgtEl>
                                          <p:spTgt spid="26627">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40"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928926" y="1071546"/>
            <a:ext cx="3375064" cy="508378"/>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3214678" y="3714752"/>
            <a:ext cx="2610922" cy="1500198"/>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357158" y="2143116"/>
            <a:ext cx="1928826" cy="1607355"/>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928662" y="4500570"/>
            <a:ext cx="1695429" cy="1678303"/>
          </a:xfrm>
          <a:prstGeom prst="rect">
            <a:avLst/>
          </a:prstGeom>
          <a:noFill/>
          <a:ln w="9525">
            <a:noFill/>
            <a:miter lim="800000"/>
            <a:headEnd/>
            <a:tailEnd/>
          </a:ln>
        </p:spPr>
      </p:pic>
      <p:pic>
        <p:nvPicPr>
          <p:cNvPr id="4104" name="Picture 8"/>
          <p:cNvPicPr>
            <a:picLocks noChangeAspect="1" noChangeArrowheads="1"/>
          </p:cNvPicPr>
          <p:nvPr/>
        </p:nvPicPr>
        <p:blipFill>
          <a:blip r:embed="rId6" cstate="print"/>
          <a:srcRect/>
          <a:stretch>
            <a:fillRect/>
          </a:stretch>
        </p:blipFill>
        <p:spPr bwMode="auto">
          <a:xfrm>
            <a:off x="6500826" y="2143116"/>
            <a:ext cx="2164690" cy="3143248"/>
          </a:xfrm>
          <a:prstGeom prst="rect">
            <a:avLst/>
          </a:prstGeom>
          <a:noFill/>
          <a:ln w="9525">
            <a:noFill/>
            <a:miter lim="800000"/>
            <a:headEnd/>
            <a:tailEnd/>
          </a:ln>
        </p:spPr>
      </p:pic>
      <p:sp>
        <p:nvSpPr>
          <p:cNvPr id="9" name="Title 1"/>
          <p:cNvSpPr txBox="1">
            <a:spLocks/>
          </p:cNvSpPr>
          <p:nvPr/>
        </p:nvSpPr>
        <p:spPr>
          <a:xfrm>
            <a:off x="457200" y="142860"/>
            <a:ext cx="8229600" cy="50005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mj-lt"/>
                <a:ea typeface="+mj-ea"/>
                <a:cs typeface="+mj-cs"/>
              </a:rPr>
              <a:t>Shapes</a:t>
            </a:r>
            <a:r>
              <a:rPr kumimoji="0" lang="en-US" sz="3600" b="1" i="0" u="none" strike="noStrike" kern="1200" cap="none" spc="0" normalizeH="0" baseline="0" noProof="0" dirty="0">
                <a:ln>
                  <a:noFill/>
                </a:ln>
                <a:solidFill>
                  <a:schemeClr val="tx1"/>
                </a:solidFill>
                <a:effectLst/>
                <a:uLnTx/>
                <a:uFillTx/>
                <a:latin typeface="+mj-lt"/>
                <a:ea typeface="+mj-ea"/>
                <a:cs typeface="+mj-cs"/>
              </a:rPr>
              <a:t> </a:t>
            </a:r>
            <a:r>
              <a:rPr kumimoji="0" lang="en-US" sz="3600" b="1" i="0" u="none" strike="noStrike" kern="1200" cap="none" spc="0" normalizeH="0" baseline="0" noProof="0" dirty="0">
                <a:ln>
                  <a:noFill/>
                </a:ln>
                <a:solidFill>
                  <a:schemeClr val="tx2">
                    <a:lumMod val="60000"/>
                    <a:lumOff val="40000"/>
                  </a:schemeClr>
                </a:solidFill>
                <a:effectLst/>
                <a:uLnTx/>
                <a:uFillTx/>
                <a:latin typeface="+mj-lt"/>
                <a:ea typeface="+mj-ea"/>
                <a:cs typeface="+mj-cs"/>
              </a:rPr>
              <a:t>of</a:t>
            </a:r>
            <a:r>
              <a:rPr kumimoji="0" lang="en-US" sz="3600" b="1" i="0" u="none" strike="noStrike" kern="1200" cap="none" spc="0" normalizeH="0" baseline="0" noProof="0" dirty="0">
                <a:ln>
                  <a:noFill/>
                </a:ln>
                <a:solidFill>
                  <a:schemeClr val="tx1"/>
                </a:solidFill>
                <a:effectLst/>
                <a:uLnTx/>
                <a:uFillTx/>
                <a:latin typeface="+mj-lt"/>
                <a:ea typeface="+mj-ea"/>
                <a:cs typeface="+mj-cs"/>
              </a:rPr>
              <a:t> </a:t>
            </a:r>
            <a:r>
              <a:rPr kumimoji="0" lang="en-US" sz="3600" b="1" i="0" u="none" strike="noStrike" kern="1200" cap="none" spc="0" normalizeH="0" baseline="0" noProof="0" dirty="0">
                <a:ln>
                  <a:noFill/>
                </a:ln>
                <a:solidFill>
                  <a:srgbClr val="FF0000"/>
                </a:solidFill>
                <a:effectLst/>
                <a:uLnTx/>
                <a:uFillTx/>
                <a:latin typeface="+mj-lt"/>
                <a:ea typeface="+mj-ea"/>
                <a:cs typeface="+mj-cs"/>
              </a:rPr>
              <a:t>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blinds(horizontal)">
                                      <p:cBhvr>
                                        <p:cTn id="12" dur="500"/>
                                        <p:tgtEl>
                                          <p:spTgt spid="41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blinds(horizontal)">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linds(horizontal)">
                                      <p:cBhvr>
                                        <p:cTn id="22" dur="500"/>
                                        <p:tgtEl>
                                          <p:spTgt spid="410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animEffect transition="in" filter="blinds(horizontal)">
                                      <p:cBhvr>
                                        <p:cTn id="27" dur="500"/>
                                        <p:tgtEl>
                                          <p:spTgt spid="410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14356"/>
            <a:ext cx="6715172" cy="6143644"/>
          </a:xfrm>
        </p:spPr>
        <p:txBody>
          <a:bodyPr>
            <a:noAutofit/>
          </a:bodyPr>
          <a:lstStyle/>
          <a:p>
            <a:pPr algn="just">
              <a:buNone/>
            </a:pPr>
            <a:r>
              <a:rPr lang="en-US" sz="2800" b="1" dirty="0"/>
              <a:t>2. Rod Shaped Bacteria or Bacillus:</a:t>
            </a:r>
          </a:p>
          <a:p>
            <a:pPr algn="just"/>
            <a:r>
              <a:rPr lang="en-US" sz="2800" dirty="0"/>
              <a:t>From greek word, bacilli means rod or stick. </a:t>
            </a:r>
          </a:p>
          <a:p>
            <a:pPr algn="just"/>
            <a:r>
              <a:rPr lang="en-US" sz="2800" dirty="0"/>
              <a:t>Their ends are rounded flat or pointed.</a:t>
            </a:r>
          </a:p>
          <a:p>
            <a:pPr algn="just"/>
            <a:r>
              <a:rPr lang="en-US" sz="2800" dirty="0"/>
              <a:t>0.5-1.2µ in diameter and 3-7µ in length.</a:t>
            </a:r>
          </a:p>
          <a:p>
            <a:pPr algn="just"/>
            <a:r>
              <a:rPr lang="en-US" sz="2800" dirty="0"/>
              <a:t>Flagellated or non-flagellated. </a:t>
            </a:r>
            <a:endParaRPr lang="ar-OM" sz="2800" dirty="0"/>
          </a:p>
          <a:p>
            <a:pPr algn="just"/>
            <a:r>
              <a:rPr lang="en-US" sz="2800" dirty="0"/>
              <a:t> Types:</a:t>
            </a:r>
          </a:p>
          <a:p>
            <a:pPr lvl="1" algn="just">
              <a:buFont typeface="Wingdings" pitchFamily="2" charset="2"/>
              <a:buChar char="ü"/>
            </a:pPr>
            <a:r>
              <a:rPr lang="en-US" dirty="0"/>
              <a:t>Monobacillus: arrange singly.</a:t>
            </a:r>
          </a:p>
          <a:p>
            <a:pPr lvl="1" algn="just">
              <a:buFont typeface="Wingdings" pitchFamily="2" charset="2"/>
              <a:buChar char="ü"/>
            </a:pPr>
            <a:r>
              <a:rPr lang="en-US" dirty="0"/>
              <a:t>Diplobacillus: present in a group of two</a:t>
            </a:r>
            <a:r>
              <a:rPr lang="en-US" i="1" dirty="0"/>
              <a:t>.</a:t>
            </a:r>
          </a:p>
          <a:p>
            <a:pPr lvl="1" algn="just">
              <a:buFont typeface="Wingdings" pitchFamily="2" charset="2"/>
              <a:buChar char="ü"/>
            </a:pPr>
            <a:r>
              <a:rPr lang="en-US" dirty="0"/>
              <a:t>Streptobacillus : in chains</a:t>
            </a:r>
            <a:r>
              <a:rPr lang="en-US" i="1" dirty="0"/>
              <a:t>.</a:t>
            </a:r>
          </a:p>
          <a:p>
            <a:pPr lvl="1" algn="just">
              <a:buFont typeface="Wingdings" pitchFamily="2" charset="2"/>
              <a:buChar char="ü"/>
            </a:pPr>
            <a:r>
              <a:rPr lang="en-US" dirty="0"/>
              <a:t>Palisade: Very rarely the bacillus arrange in a palisade arrangement.</a:t>
            </a:r>
          </a:p>
        </p:txBody>
      </p:sp>
      <p:pic>
        <p:nvPicPr>
          <p:cNvPr id="1026" name="Picture 2"/>
          <p:cNvPicPr>
            <a:picLocks noChangeAspect="1" noChangeArrowheads="1"/>
          </p:cNvPicPr>
          <p:nvPr/>
        </p:nvPicPr>
        <p:blipFill>
          <a:blip r:embed="rId2" cstate="print"/>
          <a:srcRect/>
          <a:stretch>
            <a:fillRect/>
          </a:stretch>
        </p:blipFill>
        <p:spPr bwMode="auto">
          <a:xfrm>
            <a:off x="7129464" y="785794"/>
            <a:ext cx="1800254" cy="1243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486536" y="2214554"/>
            <a:ext cx="2657464" cy="102584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357818" y="3500438"/>
            <a:ext cx="3514709" cy="880815"/>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6715140" y="5000636"/>
            <a:ext cx="2357422" cy="1571636"/>
          </a:xfrm>
          <a:prstGeom prst="rect">
            <a:avLst/>
          </a:prstGeom>
          <a:noFill/>
          <a:ln w="9525">
            <a:noFill/>
            <a:miter lim="800000"/>
            <a:headEnd/>
            <a:tailEnd/>
          </a:ln>
          <a:effectLst/>
        </p:spPr>
      </p:pic>
      <p:sp>
        <p:nvSpPr>
          <p:cNvPr id="8" name="Title 1"/>
          <p:cNvSpPr>
            <a:spLocks noGrp="1"/>
          </p:cNvSpPr>
          <p:nvPr>
            <p:ph type="title"/>
          </p:nvPr>
        </p:nvSpPr>
        <p:spPr>
          <a:xfrm>
            <a:off x="457200" y="142860"/>
            <a:ext cx="8229600" cy="500058"/>
          </a:xfrm>
        </p:spPr>
        <p:txBody>
          <a:bodyPr>
            <a:normAutofit fontScale="90000"/>
          </a:bodyPr>
          <a:lstStyle/>
          <a:p>
            <a:r>
              <a:rPr lang="en-US" b="1" dirty="0">
                <a:solidFill>
                  <a:srgbClr val="FF0000"/>
                </a:solidFill>
              </a:rPr>
              <a:t>Shapes</a:t>
            </a:r>
            <a:r>
              <a:rPr lang="en-US" b="1" dirty="0"/>
              <a:t> </a:t>
            </a:r>
            <a:r>
              <a:rPr lang="en-US" b="1" dirty="0">
                <a:solidFill>
                  <a:schemeClr val="tx2">
                    <a:lumMod val="60000"/>
                    <a:lumOff val="40000"/>
                  </a:schemeClr>
                </a:solidFill>
              </a:rPr>
              <a:t>of</a:t>
            </a:r>
            <a:r>
              <a:rPr lang="en-US" b="1" dirty="0"/>
              <a:t> </a:t>
            </a:r>
            <a:r>
              <a:rPr lang="en-US" b="1" dirty="0">
                <a:solidFill>
                  <a:srgbClr val="FF0000"/>
                </a:solidFill>
              </a:rPr>
              <a:t>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blinds(horizontal)">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linds(horizont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blinds(horizontal)">
                                      <p:cBhvr>
                                        <p:cTn id="57" dur="500"/>
                                        <p:tgtEl>
                                          <p:spTgt spid="10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29"/>
                                        </p:tgtEl>
                                        <p:attrNameLst>
                                          <p:attrName>style.visibility</p:attrName>
                                        </p:attrNameLst>
                                      </p:cBhvr>
                                      <p:to>
                                        <p:strVal val="visible"/>
                                      </p:to>
                                    </p:set>
                                    <p:animEffect transition="in" filter="blinds(horizontal)">
                                      <p:cBhvr>
                                        <p:cTn id="67" dur="500"/>
                                        <p:tgtEl>
                                          <p:spTgt spid="102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blinds(horizontal)">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blinds(horizontal)">
                                      <p:cBhvr>
                                        <p:cTn id="7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525963"/>
          </a:xfrm>
        </p:spPr>
        <p:txBody>
          <a:bodyPr>
            <a:normAutofit/>
          </a:bodyPr>
          <a:lstStyle/>
          <a:p>
            <a:pPr>
              <a:buNone/>
            </a:pPr>
            <a:r>
              <a:rPr lang="en-US" b="1" dirty="0"/>
              <a:t>3. Spiral or Helical</a:t>
            </a:r>
          </a:p>
          <a:p>
            <a:r>
              <a:rPr lang="en-US" dirty="0"/>
              <a:t>From greek word; spira means coiled.</a:t>
            </a:r>
          </a:p>
          <a:p>
            <a:r>
              <a:rPr lang="en-US" dirty="0"/>
              <a:t>A single spirillum has more than one turn of helix.</a:t>
            </a:r>
          </a:p>
          <a:p>
            <a:r>
              <a:rPr lang="en-US" dirty="0"/>
              <a:t>There size ranges from 10-50µ in length and 0.5-3µ in diameter. </a:t>
            </a:r>
          </a:p>
          <a:p>
            <a:r>
              <a:rPr lang="en-US" dirty="0"/>
              <a:t>They are flagellated </a:t>
            </a:r>
          </a:p>
        </p:txBody>
      </p:sp>
      <p:sp>
        <p:nvSpPr>
          <p:cNvPr id="5" name="Title 1"/>
          <p:cNvSpPr>
            <a:spLocks noGrp="1"/>
          </p:cNvSpPr>
          <p:nvPr>
            <p:ph type="title"/>
          </p:nvPr>
        </p:nvSpPr>
        <p:spPr>
          <a:xfrm>
            <a:off x="457200" y="142860"/>
            <a:ext cx="8229600" cy="500058"/>
          </a:xfrm>
        </p:spPr>
        <p:txBody>
          <a:bodyPr>
            <a:normAutofit fontScale="90000"/>
          </a:bodyPr>
          <a:lstStyle/>
          <a:p>
            <a:r>
              <a:rPr lang="en-US" b="1" dirty="0">
                <a:solidFill>
                  <a:srgbClr val="FF0000"/>
                </a:solidFill>
              </a:rPr>
              <a:t>Shapes</a:t>
            </a:r>
            <a:r>
              <a:rPr lang="en-US" b="1" dirty="0"/>
              <a:t> </a:t>
            </a:r>
            <a:r>
              <a:rPr lang="en-US" b="1" dirty="0">
                <a:solidFill>
                  <a:schemeClr val="tx2">
                    <a:lumMod val="60000"/>
                    <a:lumOff val="40000"/>
                  </a:schemeClr>
                </a:solidFill>
              </a:rPr>
              <a:t>of</a:t>
            </a:r>
            <a:r>
              <a:rPr lang="en-US" b="1" dirty="0"/>
              <a:t> </a:t>
            </a:r>
            <a:r>
              <a:rPr lang="en-US" b="1" dirty="0">
                <a:solidFill>
                  <a:srgbClr val="FF0000"/>
                </a:solidFill>
              </a:rPr>
              <a:t>Bacteria</a:t>
            </a:r>
          </a:p>
        </p:txBody>
      </p:sp>
      <p:pic>
        <p:nvPicPr>
          <p:cNvPr id="1026" name="Picture 2" descr="CAS Physicists Uncover Swimming Secrets of H. pylori | College of  Engineering">
            <a:extLst>
              <a:ext uri="{FF2B5EF4-FFF2-40B4-BE49-F238E27FC236}">
                <a16:creationId xmlns:a16="http://schemas.microsoft.com/office/drawing/2014/main" id="{E99CC86D-8B37-44E0-A788-6EC854992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313" y="4077072"/>
            <a:ext cx="3627487" cy="2420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4525963"/>
          </a:xfrm>
        </p:spPr>
        <p:txBody>
          <a:bodyPr/>
          <a:lstStyle/>
          <a:p>
            <a:pPr>
              <a:buNone/>
            </a:pPr>
            <a:r>
              <a:rPr lang="en-US" b="1" dirty="0"/>
              <a:t>4. Vibrio or Coma:</a:t>
            </a:r>
          </a:p>
          <a:p>
            <a:r>
              <a:rPr lang="en-US" dirty="0"/>
              <a:t>They bear flagella at their end. </a:t>
            </a:r>
          </a:p>
          <a:p>
            <a:r>
              <a:rPr lang="en-US" dirty="0"/>
              <a:t>Their size ranges from 1.5-1.7µ in diameter and upto 10µ in length </a:t>
            </a:r>
          </a:p>
          <a:p>
            <a:r>
              <a:rPr lang="en-US" dirty="0"/>
              <a:t>e.g. </a:t>
            </a:r>
            <a:r>
              <a:rPr lang="en-US" i="1" dirty="0"/>
              <a:t>Vibrio cholarae.</a:t>
            </a:r>
            <a:endParaRPr lang="en-US" dirty="0"/>
          </a:p>
        </p:txBody>
      </p:sp>
      <p:pic>
        <p:nvPicPr>
          <p:cNvPr id="2050" name="Picture 2" descr="https://tse4.mm.bing.net/th?id=OIP.2YB_QJx5WzpllqiWLwYXEgHaFV&amp;pid=15.1&amp;P=0&amp;w=240&amp;h=173"/>
          <p:cNvPicPr>
            <a:picLocks noChangeAspect="1" noChangeArrowheads="1"/>
          </p:cNvPicPr>
          <p:nvPr/>
        </p:nvPicPr>
        <p:blipFill>
          <a:blip r:embed="rId2" cstate="print"/>
          <a:srcRect/>
          <a:stretch>
            <a:fillRect/>
          </a:stretch>
        </p:blipFill>
        <p:spPr bwMode="auto">
          <a:xfrm>
            <a:off x="500034" y="3857628"/>
            <a:ext cx="3500462" cy="2523250"/>
          </a:xfrm>
          <a:prstGeom prst="rect">
            <a:avLst/>
          </a:prstGeom>
          <a:noFill/>
        </p:spPr>
      </p:pic>
      <p:pic>
        <p:nvPicPr>
          <p:cNvPr id="2052" name="Picture 4" descr="https://tse3.mm.bing.net/th?id=OIP.Yj45IoIx6Ysp3kkMS5tdhgHaFF&amp;pid=15.1&amp;P=0&amp;w=223&amp;h=154"/>
          <p:cNvPicPr>
            <a:picLocks noChangeAspect="1" noChangeArrowheads="1"/>
          </p:cNvPicPr>
          <p:nvPr/>
        </p:nvPicPr>
        <p:blipFill>
          <a:blip r:embed="rId3" cstate="print"/>
          <a:srcRect/>
          <a:stretch>
            <a:fillRect/>
          </a:stretch>
        </p:blipFill>
        <p:spPr bwMode="auto">
          <a:xfrm>
            <a:off x="4857752" y="4000504"/>
            <a:ext cx="3500462" cy="2401664"/>
          </a:xfrm>
          <a:prstGeom prst="rect">
            <a:avLst/>
          </a:prstGeom>
          <a:noFill/>
        </p:spPr>
      </p:pic>
      <p:sp>
        <p:nvSpPr>
          <p:cNvPr id="6" name="Title 1"/>
          <p:cNvSpPr>
            <a:spLocks noGrp="1"/>
          </p:cNvSpPr>
          <p:nvPr>
            <p:ph type="title"/>
          </p:nvPr>
        </p:nvSpPr>
        <p:spPr>
          <a:xfrm>
            <a:off x="457200" y="142860"/>
            <a:ext cx="8229600" cy="500058"/>
          </a:xfrm>
        </p:spPr>
        <p:txBody>
          <a:bodyPr>
            <a:normAutofit fontScale="90000"/>
          </a:bodyPr>
          <a:lstStyle/>
          <a:p>
            <a:r>
              <a:rPr lang="en-US" b="1" dirty="0">
                <a:solidFill>
                  <a:srgbClr val="FF0000"/>
                </a:solidFill>
              </a:rPr>
              <a:t>Shapes</a:t>
            </a:r>
            <a:r>
              <a:rPr lang="en-US" b="1" dirty="0"/>
              <a:t> </a:t>
            </a:r>
            <a:r>
              <a:rPr lang="en-US" b="1" dirty="0">
                <a:solidFill>
                  <a:schemeClr val="tx2">
                    <a:lumMod val="60000"/>
                    <a:lumOff val="40000"/>
                  </a:schemeClr>
                </a:solidFill>
              </a:rPr>
              <a:t>of</a:t>
            </a:r>
            <a:r>
              <a:rPr lang="en-US" b="1" dirty="0"/>
              <a:t> </a:t>
            </a:r>
            <a:r>
              <a:rPr lang="en-US" b="1" dirty="0">
                <a:solidFill>
                  <a:srgbClr val="FF0000"/>
                </a:solidFill>
              </a:rPr>
              <a:t>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blinds(horizontal)">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linds(horizontal)">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429684" cy="5500726"/>
          </a:xfrm>
        </p:spPr>
        <p:txBody>
          <a:bodyPr/>
          <a:lstStyle/>
          <a:p>
            <a:pPr>
              <a:buNone/>
            </a:pPr>
            <a:r>
              <a:rPr lang="en-US" dirty="0"/>
              <a:t>5. Spirochaeta:</a:t>
            </a:r>
          </a:p>
          <a:p>
            <a:r>
              <a:rPr lang="en-US" dirty="0"/>
              <a:t>These bacteria appears like a cork screw and atrichous. </a:t>
            </a:r>
          </a:p>
          <a:p>
            <a:r>
              <a:rPr lang="en-US" dirty="0"/>
              <a:t>Their length is more as compared to their diameter. </a:t>
            </a:r>
          </a:p>
          <a:p>
            <a:r>
              <a:rPr lang="en-US" dirty="0"/>
              <a:t>Their body is more flexible.</a:t>
            </a:r>
          </a:p>
          <a:p>
            <a:pPr>
              <a:buNone/>
            </a:pP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857224" y="4572008"/>
            <a:ext cx="4210233" cy="1500198"/>
          </a:xfrm>
          <a:prstGeom prst="rect">
            <a:avLst/>
          </a:prstGeom>
          <a:noFill/>
          <a:ln w="9525">
            <a:noFill/>
            <a:miter lim="800000"/>
            <a:headEnd/>
            <a:tailEnd/>
          </a:ln>
          <a:effectLst/>
        </p:spPr>
      </p:pic>
      <p:pic>
        <p:nvPicPr>
          <p:cNvPr id="22532" name="Picture 4" descr="https://tse2.mm.bing.net/th?id=OIP.VdtbtijdGosD8a4gWIjLtQHaFL&amp;pid=15.1&amp;P=0&amp;w=218&amp;h=153"/>
          <p:cNvPicPr>
            <a:picLocks noChangeAspect="1" noChangeArrowheads="1"/>
          </p:cNvPicPr>
          <p:nvPr/>
        </p:nvPicPr>
        <p:blipFill>
          <a:blip r:embed="rId3" cstate="print"/>
          <a:srcRect/>
          <a:stretch>
            <a:fillRect/>
          </a:stretch>
        </p:blipFill>
        <p:spPr bwMode="auto">
          <a:xfrm>
            <a:off x="5572132" y="4500570"/>
            <a:ext cx="2076450" cy="1457326"/>
          </a:xfrm>
          <a:prstGeom prst="rect">
            <a:avLst/>
          </a:prstGeom>
          <a:noFill/>
        </p:spPr>
      </p:pic>
      <p:sp>
        <p:nvSpPr>
          <p:cNvPr id="6" name="Title 1"/>
          <p:cNvSpPr>
            <a:spLocks noGrp="1"/>
          </p:cNvSpPr>
          <p:nvPr>
            <p:ph type="title"/>
          </p:nvPr>
        </p:nvSpPr>
        <p:spPr>
          <a:xfrm>
            <a:off x="457200" y="142860"/>
            <a:ext cx="8229600" cy="500058"/>
          </a:xfrm>
        </p:spPr>
        <p:txBody>
          <a:bodyPr>
            <a:normAutofit fontScale="90000"/>
          </a:bodyPr>
          <a:lstStyle/>
          <a:p>
            <a:r>
              <a:rPr lang="en-US" b="1" dirty="0">
                <a:solidFill>
                  <a:srgbClr val="FF0000"/>
                </a:solidFill>
              </a:rPr>
              <a:t>Shapes</a:t>
            </a:r>
            <a:r>
              <a:rPr lang="en-US" b="1" dirty="0"/>
              <a:t> </a:t>
            </a:r>
            <a:r>
              <a:rPr lang="en-US" b="1" dirty="0">
                <a:solidFill>
                  <a:schemeClr val="tx2">
                    <a:lumMod val="60000"/>
                    <a:lumOff val="40000"/>
                  </a:schemeClr>
                </a:solidFill>
              </a:rPr>
              <a:t>of</a:t>
            </a:r>
            <a:r>
              <a:rPr lang="en-US" b="1" dirty="0"/>
              <a:t> </a:t>
            </a:r>
            <a:r>
              <a:rPr lang="en-US" b="1" dirty="0">
                <a:solidFill>
                  <a:srgbClr val="FF0000"/>
                </a:solidFill>
              </a:rPr>
              <a:t>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2530"/>
                                        </p:tgtEl>
                                        <p:attrNameLst>
                                          <p:attrName>style.visibility</p:attrName>
                                        </p:attrNameLst>
                                      </p:cBhvr>
                                      <p:to>
                                        <p:strVal val="visible"/>
                                      </p:to>
                                    </p:set>
                                    <p:animEffect transition="in" filter="slide(fromBottom)">
                                      <p:cBhvr>
                                        <p:cTn id="32" dur="500"/>
                                        <p:tgtEl>
                                          <p:spTgt spid="2253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2532"/>
                                        </p:tgtEl>
                                        <p:attrNameLst>
                                          <p:attrName>style.visibility</p:attrName>
                                        </p:attrNameLst>
                                      </p:cBhvr>
                                      <p:to>
                                        <p:strVal val="visible"/>
                                      </p:to>
                                    </p:set>
                                    <p:animEffect transition="in" filter="slide(fromBottom)">
                                      <p:cBhvr>
                                        <p:cTn id="3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868346"/>
          </a:xfrm>
        </p:spPr>
        <p:txBody>
          <a:bodyPr>
            <a:normAutofit/>
          </a:bodyPr>
          <a:lstStyle/>
          <a:p>
            <a:r>
              <a:rPr lang="en-US" b="1" dirty="0">
                <a:solidFill>
                  <a:schemeClr val="tx2">
                    <a:lumMod val="60000"/>
                    <a:lumOff val="40000"/>
                  </a:schemeClr>
                </a:solidFill>
              </a:rPr>
              <a:t>Ultrastructure</a:t>
            </a:r>
            <a:r>
              <a:rPr lang="en-US" b="1" dirty="0"/>
              <a:t> of </a:t>
            </a:r>
            <a:r>
              <a:rPr lang="en-US" b="1" dirty="0">
                <a:solidFill>
                  <a:srgbClr val="FF0000"/>
                </a:solidFill>
              </a:rPr>
              <a:t>Bacterial</a:t>
            </a:r>
            <a:r>
              <a:rPr lang="en-US" b="1" dirty="0"/>
              <a:t> Cell</a:t>
            </a:r>
          </a:p>
        </p:txBody>
      </p:sp>
      <p:sp>
        <p:nvSpPr>
          <p:cNvPr id="3" name="Content Placeholder 2"/>
          <p:cNvSpPr>
            <a:spLocks noGrp="1"/>
          </p:cNvSpPr>
          <p:nvPr>
            <p:ph idx="1"/>
          </p:nvPr>
        </p:nvSpPr>
        <p:spPr>
          <a:xfrm>
            <a:off x="285720" y="764704"/>
            <a:ext cx="8572560" cy="5500726"/>
          </a:xfrm>
        </p:spPr>
        <p:txBody>
          <a:bodyPr>
            <a:noAutofit/>
          </a:bodyPr>
          <a:lstStyle/>
          <a:p>
            <a:pPr marL="0" algn="just"/>
            <a:r>
              <a:rPr lang="en-US" sz="2800" dirty="0"/>
              <a:t>Some of these are external to the cell wall whileother are internal to the cell wall. </a:t>
            </a:r>
          </a:p>
          <a:p>
            <a:r>
              <a:rPr lang="en-US" sz="2800" b="1" dirty="0"/>
              <a:t>Structure external to cell wall:</a:t>
            </a:r>
          </a:p>
          <a:p>
            <a:pPr marL="914400" lvl="1" indent="-514350">
              <a:buFont typeface="+mj-lt"/>
              <a:buAutoNum type="alphaLcPeriod"/>
            </a:pPr>
            <a:r>
              <a:rPr lang="en-US" sz="2400" dirty="0"/>
              <a:t>Flagella</a:t>
            </a:r>
          </a:p>
          <a:p>
            <a:pPr marL="914400" lvl="1" indent="-514350">
              <a:buFont typeface="+mj-lt"/>
              <a:buAutoNum type="alphaLcPeriod"/>
            </a:pPr>
            <a:r>
              <a:rPr lang="en-US" sz="2400" dirty="0"/>
              <a:t>Pili (Fimbriae)</a:t>
            </a:r>
          </a:p>
          <a:p>
            <a:pPr marL="914400" lvl="1" indent="-514350">
              <a:buFont typeface="+mj-lt"/>
              <a:buAutoNum type="alphaLcPeriod"/>
            </a:pPr>
            <a:r>
              <a:rPr lang="en-US" sz="2400" dirty="0"/>
              <a:t>Capsules</a:t>
            </a:r>
          </a:p>
          <a:p>
            <a:r>
              <a:rPr lang="en-US" sz="2800" b="1" dirty="0"/>
              <a:t>Structure internal to cell wall</a:t>
            </a:r>
          </a:p>
          <a:p>
            <a:pPr marL="857250" lvl="1" indent="-457200">
              <a:buFont typeface="+mj-lt"/>
              <a:buAutoNum type="alphaLcPeriod"/>
            </a:pPr>
            <a:r>
              <a:rPr lang="en-US" sz="2000" dirty="0"/>
              <a:t>Cytoplasmic membrane </a:t>
            </a:r>
          </a:p>
          <a:p>
            <a:pPr marL="857250" lvl="1" indent="-457200">
              <a:buFont typeface="+mj-lt"/>
              <a:buAutoNum type="alphaLcPeriod"/>
            </a:pPr>
            <a:r>
              <a:rPr lang="en-US" sz="2000" dirty="0"/>
              <a:t>Mesosomes</a:t>
            </a:r>
          </a:p>
          <a:p>
            <a:pPr marL="857250" lvl="1" indent="-457200">
              <a:buFont typeface="+mj-lt"/>
              <a:buAutoNum type="alphaLcPeriod"/>
            </a:pPr>
            <a:r>
              <a:rPr lang="en-US" sz="2000" dirty="0"/>
              <a:t>Cytoplasm</a:t>
            </a:r>
          </a:p>
          <a:p>
            <a:pPr marL="857250" lvl="1" indent="-457200">
              <a:buFont typeface="+mj-lt"/>
              <a:buAutoNum type="alphaLcPeriod"/>
            </a:pPr>
            <a:r>
              <a:rPr lang="en-US" sz="2000" dirty="0"/>
              <a:t>Cytoplasmic inclusions and vacuoles</a:t>
            </a:r>
          </a:p>
          <a:p>
            <a:pPr marL="857250" lvl="1" indent="-457200">
              <a:buFont typeface="+mj-lt"/>
              <a:buAutoNum type="alphaLcPeriod"/>
            </a:pPr>
            <a:r>
              <a:rPr lang="en-US" sz="2000" dirty="0"/>
              <a:t>Ribosomes</a:t>
            </a:r>
          </a:p>
          <a:p>
            <a:pPr marL="857250" lvl="1" indent="-457200">
              <a:buFont typeface="+mj-lt"/>
              <a:buAutoNum type="alphaLcPeriod"/>
            </a:pPr>
            <a:r>
              <a:rPr lang="en-US" sz="2000" dirty="0"/>
              <a:t>Nuclear material</a:t>
            </a:r>
          </a:p>
          <a:p>
            <a:pPr marL="857250" lvl="1" indent="-457200">
              <a:buFont typeface="+mj-lt"/>
              <a:buAutoNum type="alphaLcPeriod"/>
            </a:pPr>
            <a:r>
              <a:rPr lang="en-US" sz="2000" dirty="0"/>
              <a:t>Plasmid</a:t>
            </a:r>
          </a:p>
        </p:txBody>
      </p:sp>
      <p:sp>
        <p:nvSpPr>
          <p:cNvPr id="5" name="Rectangle 4"/>
          <p:cNvSpPr/>
          <p:nvPr/>
        </p:nvSpPr>
        <p:spPr>
          <a:xfrm>
            <a:off x="3357554" y="2366691"/>
            <a:ext cx="4429156" cy="1348061"/>
          </a:xfrm>
          <a:prstGeom prst="rect">
            <a:avLst/>
          </a:prstGeom>
        </p:spPr>
        <p:txBody>
          <a:bodyPr wrap="square">
            <a:spAutoFit/>
          </a:bodyPr>
          <a:lstStyle/>
          <a:p>
            <a:pPr marL="914400" lvl="1" indent="-514350">
              <a:spcBef>
                <a:spcPct val="20000"/>
              </a:spcBef>
            </a:pPr>
            <a:r>
              <a:rPr lang="en-US" sz="2400" dirty="0">
                <a:solidFill>
                  <a:prstClr val="black"/>
                </a:solidFill>
              </a:rPr>
              <a:t>d. </a:t>
            </a:r>
            <a:r>
              <a:rPr lang="ar-OM" sz="2400" dirty="0">
                <a:solidFill>
                  <a:prstClr val="black"/>
                </a:solidFill>
              </a:rPr>
              <a:t> </a:t>
            </a:r>
            <a:r>
              <a:rPr lang="en-US" sz="2400" dirty="0">
                <a:solidFill>
                  <a:prstClr val="black"/>
                </a:solidFill>
              </a:rPr>
              <a:t>Sheaths</a:t>
            </a:r>
          </a:p>
          <a:p>
            <a:pPr marL="914400" lvl="1" indent="-514350">
              <a:spcBef>
                <a:spcPct val="20000"/>
              </a:spcBef>
            </a:pPr>
            <a:r>
              <a:rPr lang="en-US" sz="2400" dirty="0">
                <a:solidFill>
                  <a:prstClr val="black"/>
                </a:solidFill>
              </a:rPr>
              <a:t>e. </a:t>
            </a:r>
            <a:r>
              <a:rPr lang="ar-OM" sz="2400" dirty="0">
                <a:solidFill>
                  <a:prstClr val="black"/>
                </a:solidFill>
              </a:rPr>
              <a:t> </a:t>
            </a:r>
            <a:r>
              <a:rPr lang="en-US" sz="2400" dirty="0">
                <a:solidFill>
                  <a:prstClr val="black"/>
                </a:solidFill>
              </a:rPr>
              <a:t>Prostheceae and stalks </a:t>
            </a:r>
          </a:p>
          <a:p>
            <a:pPr marL="914400" lvl="1" indent="-514350">
              <a:spcBef>
                <a:spcPct val="20000"/>
              </a:spcBef>
            </a:pPr>
            <a:r>
              <a:rPr lang="en-US" sz="2400" dirty="0">
                <a:solidFill>
                  <a:prstClr val="black"/>
                </a:solidFill>
              </a:rPr>
              <a:t>F.</a:t>
            </a:r>
            <a:r>
              <a:rPr lang="ar-OM" sz="2400" dirty="0">
                <a:solidFill>
                  <a:prstClr val="black"/>
                </a:solidFill>
              </a:rPr>
              <a:t> </a:t>
            </a:r>
            <a:r>
              <a:rPr lang="en-US" sz="2400" dirty="0">
                <a:solidFill>
                  <a:prstClr val="black"/>
                </a:solidFill>
              </a:rPr>
              <a:t> Cell wall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lide(fromBottom)">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slide(fromBottom)">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slide(fromBottom)">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slide(fromBottom)">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slide(fromBottom)">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slide(fromBottom)">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slide(fromBottom)">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Effect transition="in" filter="slide(fromBottom)">
                                      <p:cBhvr>
                                        <p:cTn id="77" dur="500"/>
                                        <p:tgtEl>
                                          <p:spTgt spid="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animEffect transition="in" filter="slide(fromBottom)">
                                      <p:cBhvr>
                                        <p:cTn id="82" dur="500"/>
                                        <p:tgtEl>
                                          <p:spTgt spid="5">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slide(fromBottom)">
                                      <p:cBhvr>
                                        <p:cTn id="8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2564</Words>
  <Application>Microsoft Office PowerPoint</Application>
  <PresentationFormat>On-screen Show (4:3)</PresentationFormat>
  <Paragraphs>310</Paragraphs>
  <Slides>32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Lucida Sans Unicode</vt:lpstr>
      <vt:lpstr>Wingdings</vt:lpstr>
      <vt:lpstr>Wingdings 3</vt:lpstr>
      <vt:lpstr>Office Theme</vt:lpstr>
      <vt:lpstr>PowerPoint Presentation</vt:lpstr>
      <vt:lpstr>Objectives</vt:lpstr>
      <vt:lpstr>Shapes of Bacteria</vt:lpstr>
      <vt:lpstr>PowerPoint Presentation</vt:lpstr>
      <vt:lpstr>Shapes of Bacteria</vt:lpstr>
      <vt:lpstr>Shapes of Bacteria</vt:lpstr>
      <vt:lpstr>Shapes of Bacteria</vt:lpstr>
      <vt:lpstr>Shapes of Bacteria</vt:lpstr>
      <vt:lpstr>Ultrastructure of Bacterial Cell</vt:lpstr>
      <vt:lpstr>Ultrastructure of Bacterial Cell</vt:lpstr>
      <vt:lpstr>Ultrastructure of Bacterial Cell</vt:lpstr>
      <vt:lpstr>Pili </vt:lpstr>
      <vt:lpstr>Pili </vt:lpstr>
      <vt:lpstr>PowerPoint Presentation</vt:lpstr>
      <vt:lpstr>PowerPoint Presentation</vt:lpstr>
      <vt:lpstr>PowerPoint Presentation</vt:lpstr>
      <vt:lpstr>History</vt:lpstr>
      <vt:lpstr>PowerPoint Presentation</vt:lpstr>
      <vt:lpstr>The Cell Wall</vt:lpstr>
      <vt:lpstr>The bacterial cell wall </vt:lpstr>
      <vt:lpstr>Gram positive vs. Gram negative bacteria</vt:lpstr>
      <vt:lpstr>The Cell Wall</vt:lpstr>
      <vt:lpstr>The Cell Wall</vt:lpstr>
      <vt:lpstr>PowerPoint Presentation</vt:lpstr>
      <vt:lpstr>Structure Internal to Cell Wall</vt:lpstr>
      <vt:lpstr>Ultrastructure of Bacterial Cell</vt:lpstr>
      <vt:lpstr>Structure Internal to Cell Wall</vt:lpstr>
      <vt:lpstr>Structure Internal to Cell Wall</vt:lpstr>
      <vt:lpstr>PowerPoint Presentation</vt:lpstr>
      <vt:lpstr>PowerPoint Presentation</vt:lpstr>
      <vt:lpstr>PowerPoint Presentation</vt:lpstr>
      <vt:lpstr>Naming Microorganisms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HP</cp:lastModifiedBy>
  <cp:revision>298</cp:revision>
  <dcterms:created xsi:type="dcterms:W3CDTF">2018-06-20T15:53:58Z</dcterms:created>
  <dcterms:modified xsi:type="dcterms:W3CDTF">2021-10-12T04:05:26Z</dcterms:modified>
</cp:coreProperties>
</file>