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82" r:id="rId3"/>
    <p:sldId id="257" r:id="rId4"/>
    <p:sldId id="270" r:id="rId5"/>
    <p:sldId id="272" r:id="rId6"/>
    <p:sldId id="271" r:id="rId7"/>
    <p:sldId id="273" r:id="rId8"/>
    <p:sldId id="278" r:id="rId9"/>
    <p:sldId id="281" r:id="rId10"/>
    <p:sldId id="274" r:id="rId11"/>
    <p:sldId id="280" r:id="rId12"/>
    <p:sldId id="279" r:id="rId13"/>
    <p:sldId id="276" r:id="rId14"/>
    <p:sldId id="277" r:id="rId15"/>
    <p:sldId id="258" r:id="rId16"/>
    <p:sldId id="260" r:id="rId17"/>
    <p:sldId id="261" r:id="rId18"/>
    <p:sldId id="262" r:id="rId19"/>
    <p:sldId id="259" r:id="rId20"/>
    <p:sldId id="263" r:id="rId21"/>
    <p:sldId id="265" r:id="rId22"/>
    <p:sldId id="264" r:id="rId23"/>
    <p:sldId id="266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326A14-496A-4DDF-A9A3-F38AE803FADE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3C29ED-AF95-43EA-BA40-40F478271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26A14-496A-4DDF-A9A3-F38AE803FADE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C29ED-AF95-43EA-BA40-40F478271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26A14-496A-4DDF-A9A3-F38AE803FADE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C29ED-AF95-43EA-BA40-40F478271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26A14-496A-4DDF-A9A3-F38AE803FADE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C29ED-AF95-43EA-BA40-40F4782714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26A14-496A-4DDF-A9A3-F38AE803FADE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C29ED-AF95-43EA-BA40-40F4782714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26A14-496A-4DDF-A9A3-F38AE803FADE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C29ED-AF95-43EA-BA40-40F4782714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26A14-496A-4DDF-A9A3-F38AE803FADE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C29ED-AF95-43EA-BA40-40F4782714A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26A14-496A-4DDF-A9A3-F38AE803FADE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C29ED-AF95-43EA-BA40-40F4782714A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26A14-496A-4DDF-A9A3-F38AE803FADE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C29ED-AF95-43EA-BA40-40F478271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1326A14-496A-4DDF-A9A3-F38AE803FADE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C29ED-AF95-43EA-BA40-40F4782714A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326A14-496A-4DDF-A9A3-F38AE803FADE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3C29ED-AF95-43EA-BA40-40F4782714A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1326A14-496A-4DDF-A9A3-F38AE803FADE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3C29ED-AF95-43EA-BA40-40F4782714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1"/>
            <a:ext cx="8458200" cy="1829761"/>
          </a:xfrm>
        </p:spPr>
        <p:txBody>
          <a:bodyPr/>
          <a:lstStyle/>
          <a:p>
            <a:r>
              <a:rPr lang="en-US" dirty="0"/>
              <a:t>HYPERTENSIVE HEART DISEASE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/>
          <a:lstStyle/>
          <a:p>
            <a:pPr algn="r"/>
            <a:r>
              <a:rPr lang="en-US" dirty="0" smtClean="0"/>
              <a:t>Dr. </a:t>
            </a:r>
            <a:r>
              <a:rPr lang="en-US" dirty="0" err="1" smtClean="0"/>
              <a:t>Bushra</a:t>
            </a:r>
            <a:r>
              <a:rPr lang="en-US" dirty="0" smtClean="0"/>
              <a:t> Al-</a:t>
            </a:r>
            <a:r>
              <a:rPr lang="en-US" dirty="0" err="1" smtClean="0"/>
              <a:t>Tararawneh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1- Hyperplastic arteriolosclerosis.</a:t>
            </a:r>
            <a:endParaRPr lang="en-US" dirty="0"/>
          </a:p>
          <a:p>
            <a:pPr marL="109728" indent="0">
              <a:buNone/>
            </a:pPr>
            <a:r>
              <a:rPr lang="en-US" dirty="0" smtClean="0"/>
              <a:t>2- Hyaline arteriolosclerosis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forms of small blood vessel</a:t>
            </a:r>
            <a:br>
              <a:rPr lang="en-US" dirty="0"/>
            </a:br>
            <a:r>
              <a:rPr lang="en-US" dirty="0"/>
              <a:t>disease are </a:t>
            </a:r>
            <a:r>
              <a:rPr lang="en-US" dirty="0" smtClean="0"/>
              <a:t>hypertension-related: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associated with benign hypertension.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marked by homogeneous, pink hyaline thickening of the arteriolar walls, with loss of underlying structural detail, and luminal </a:t>
            </a:r>
            <a:r>
              <a:rPr lang="en-US" dirty="0" smtClean="0"/>
              <a:t>narrowing.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1-Hyaline </a:t>
            </a:r>
            <a:r>
              <a:rPr lang="en-US" dirty="0"/>
              <a:t>arteriolosclerosis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Is </a:t>
            </a:r>
            <a:r>
              <a:rPr lang="en-US" dirty="0"/>
              <a:t>more typical </a:t>
            </a:r>
            <a:r>
              <a:rPr lang="en-US" dirty="0" smtClean="0"/>
              <a:t>of severe </a:t>
            </a:r>
            <a:r>
              <a:rPr lang="en-US" dirty="0"/>
              <a:t>hypertension.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Vessels </a:t>
            </a:r>
            <a:r>
              <a:rPr lang="en-US" dirty="0"/>
              <a:t>exhibit “onionskin,” concentric</a:t>
            </a:r>
            <a:r>
              <a:rPr lang="en-US" dirty="0" smtClean="0"/>
              <a:t>, laminated </a:t>
            </a:r>
            <a:r>
              <a:rPr lang="en-US" dirty="0"/>
              <a:t>thickening of arteriolar walls and luminal </a:t>
            </a:r>
            <a:r>
              <a:rPr lang="en-US" dirty="0" smtClean="0"/>
              <a:t>narrowing.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laminations consist of smooth muscle </a:t>
            </a:r>
            <a:r>
              <a:rPr lang="en-US" dirty="0" smtClean="0"/>
              <a:t>cells and </a:t>
            </a:r>
            <a:r>
              <a:rPr lang="en-US" dirty="0"/>
              <a:t>thickened, reduplicated basement </a:t>
            </a:r>
            <a:r>
              <a:rPr lang="en-US" dirty="0" smtClean="0"/>
              <a:t>membrane.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2- Hyperplastic arteriolosclerosis</a:t>
            </a:r>
          </a:p>
        </p:txBody>
      </p:sp>
    </p:spTree>
    <p:extLst>
      <p:ext uri="{BB962C8B-B14F-4D97-AF65-F5344CB8AC3E}">
        <p14:creationId xmlns:p14="http://schemas.microsoft.com/office/powerpoint/2010/main" val="3930578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036496" cy="478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2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 smtClean="0"/>
              <a:t>Hypertension         </a:t>
            </a:r>
            <a:r>
              <a:rPr lang="en-US" sz="2800" u="sng" dirty="0" smtClean="0"/>
              <a:t>cardiac </a:t>
            </a:r>
            <a:r>
              <a:rPr lang="en-US" sz="2800" u="sng" dirty="0"/>
              <a:t>hypertrophy and heart failure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(Hypertensive </a:t>
            </a:r>
            <a:r>
              <a:rPr lang="en-US" sz="2800" dirty="0">
                <a:solidFill>
                  <a:srgbClr val="FF0000"/>
                </a:solidFill>
              </a:rPr>
              <a:t>heart disease</a:t>
            </a:r>
            <a:r>
              <a:rPr lang="en-US" sz="2800" dirty="0" smtClean="0">
                <a:solidFill>
                  <a:srgbClr val="FF0000"/>
                </a:solidFill>
              </a:rPr>
              <a:t>).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Systemic </a:t>
            </a:r>
            <a:r>
              <a:rPr lang="en-US" dirty="0"/>
              <a:t>(Left-Sided) Hypertensive Heart Disease</a:t>
            </a:r>
            <a:r>
              <a:rPr lang="en-US" dirty="0" smtClean="0"/>
              <a:t>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Pulmonary </a:t>
            </a:r>
            <a:r>
              <a:rPr lang="en-US" dirty="0"/>
              <a:t>Hypertensive Heart Disease—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err="1"/>
              <a:t>Pulmonale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HYPERTENSIVE HEART DISEASE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87824" y="170080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709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08520" y="1412776"/>
            <a:ext cx="9252520" cy="459451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dirty="0" smtClean="0"/>
              <a:t>*The </a:t>
            </a:r>
            <a:r>
              <a:rPr lang="en-US" sz="2000" dirty="0"/>
              <a:t>criteria for the diagnosis of systemic </a:t>
            </a:r>
            <a:r>
              <a:rPr lang="en-US" sz="2000" dirty="0" smtClean="0"/>
              <a:t>hypertensive heart </a:t>
            </a:r>
            <a:r>
              <a:rPr lang="en-US" sz="2000" dirty="0"/>
              <a:t>disease </a:t>
            </a:r>
            <a:r>
              <a:rPr lang="en-US" sz="2000" dirty="0" smtClean="0"/>
              <a:t>are:</a:t>
            </a:r>
          </a:p>
          <a:p>
            <a:pPr marL="109728" indent="0">
              <a:buNone/>
            </a:pPr>
            <a:r>
              <a:rPr lang="en-US" sz="2000" dirty="0" smtClean="0"/>
              <a:t> </a:t>
            </a:r>
            <a:r>
              <a:rPr lang="en-US" sz="2000" dirty="0"/>
              <a:t>(1) left ventricular hypertrophy in </a:t>
            </a:r>
            <a:r>
              <a:rPr lang="en-US" sz="2000" dirty="0" smtClean="0"/>
              <a:t>the absence </a:t>
            </a:r>
            <a:r>
              <a:rPr lang="en-US" sz="2000" dirty="0"/>
              <a:t>of other cardiovascular pathology (e.g., </a:t>
            </a:r>
            <a:r>
              <a:rPr lang="en-US" sz="2000" dirty="0" err="1" smtClean="0"/>
              <a:t>valvular</a:t>
            </a:r>
            <a:r>
              <a:rPr lang="en-US" sz="2000" dirty="0" smtClean="0"/>
              <a:t> stenosis).</a:t>
            </a:r>
          </a:p>
          <a:p>
            <a:pPr marL="109728" indent="0">
              <a:buNone/>
            </a:pPr>
            <a:r>
              <a:rPr lang="en-US" sz="2000" dirty="0" smtClean="0"/>
              <a:t>(</a:t>
            </a:r>
            <a:r>
              <a:rPr lang="en-US" sz="2000" dirty="0"/>
              <a:t>2) </a:t>
            </a:r>
            <a:r>
              <a:rPr lang="en-US" sz="2000" dirty="0" smtClean="0"/>
              <a:t>A </a:t>
            </a:r>
            <a:r>
              <a:rPr lang="en-US" sz="2000" dirty="0"/>
              <a:t>history or pathologic evidence of hypertension</a:t>
            </a:r>
            <a:r>
              <a:rPr lang="en-US" sz="2000" dirty="0" smtClean="0"/>
              <a:t>.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*It was established that </a:t>
            </a:r>
            <a:r>
              <a:rPr lang="en-US" sz="2000" dirty="0"/>
              <a:t>even mild hypertension (above 140/90 mm Hg</a:t>
            </a:r>
            <a:r>
              <a:rPr lang="en-US" sz="2000" dirty="0" smtClean="0"/>
              <a:t>), if </a:t>
            </a:r>
            <a:r>
              <a:rPr lang="en-US" sz="2000" dirty="0"/>
              <a:t>sufficiently prolonged, induces left ventricular hypertrophy</a:t>
            </a:r>
            <a:r>
              <a:rPr lang="en-US" sz="2000" dirty="0" smtClean="0"/>
              <a:t>.</a:t>
            </a:r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en-US" dirty="0"/>
              <a:t>Systemic (Left-Sided) Hypertensive Heart Disease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532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The mechanisms </a:t>
            </a:r>
            <a:r>
              <a:rPr lang="en-US" dirty="0" smtClean="0"/>
              <a:t>by which </a:t>
            </a:r>
            <a:r>
              <a:rPr lang="en-US" dirty="0"/>
              <a:t>hypertension leads to heart failure are </a:t>
            </a:r>
            <a:r>
              <a:rPr lang="en-US" dirty="0" smtClean="0">
                <a:solidFill>
                  <a:srgbClr val="FF0000"/>
                </a:solidFill>
              </a:rPr>
              <a:t>incompletely understood</a:t>
            </a:r>
            <a:r>
              <a:rPr lang="en-US" dirty="0">
                <a:solidFill>
                  <a:srgbClr val="FF0000"/>
                </a:solidFill>
              </a:rPr>
              <a:t>; </a:t>
            </a:r>
            <a:r>
              <a:rPr lang="en-US" dirty="0"/>
              <a:t>presumably the hypertrophic </a:t>
            </a:r>
            <a:r>
              <a:rPr lang="en-US" dirty="0" err="1"/>
              <a:t>myocytes</a:t>
            </a:r>
            <a:r>
              <a:rPr lang="en-US" dirty="0"/>
              <a:t> fail to</a:t>
            </a:r>
          </a:p>
          <a:p>
            <a:pPr marL="109728" indent="0">
              <a:buNone/>
            </a:pPr>
            <a:r>
              <a:rPr lang="en-US" dirty="0"/>
              <a:t>contract efficiently, possibly due </a:t>
            </a:r>
            <a:r>
              <a:rPr lang="en-US" dirty="0" smtClean="0"/>
              <a:t>to :</a:t>
            </a:r>
          </a:p>
          <a:p>
            <a:pPr marL="109728" indent="0">
              <a:buNone/>
            </a:pPr>
            <a:r>
              <a:rPr lang="en-US" dirty="0" smtClean="0"/>
              <a:t>1- Structural abnormalities in </a:t>
            </a:r>
            <a:r>
              <a:rPr lang="en-US" dirty="0"/>
              <a:t>newly assembled </a:t>
            </a:r>
            <a:r>
              <a:rPr lang="en-US" dirty="0" smtClean="0"/>
              <a:t>sarcomeres.</a:t>
            </a:r>
          </a:p>
          <a:p>
            <a:pPr marL="109728" indent="0">
              <a:buNone/>
            </a:pPr>
            <a:r>
              <a:rPr lang="en-US" dirty="0" smtClean="0"/>
              <a:t>2- The vascular supply </a:t>
            </a:r>
            <a:r>
              <a:rPr lang="en-US" dirty="0"/>
              <a:t>is inadequate to meet the demands of </a:t>
            </a:r>
            <a:r>
              <a:rPr lang="en-US" dirty="0" smtClean="0"/>
              <a:t>the increased </a:t>
            </a:r>
            <a:r>
              <a:rPr lang="en-US" dirty="0"/>
              <a:t>muscle mass.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mechanisms</a:t>
            </a:r>
          </a:p>
        </p:txBody>
      </p:sp>
    </p:spTree>
    <p:extLst>
      <p:ext uri="{BB962C8B-B14F-4D97-AF65-F5344CB8AC3E}">
        <p14:creationId xmlns:p14="http://schemas.microsoft.com/office/powerpoint/2010/main" val="1616053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016" y="1494076"/>
            <a:ext cx="8856984" cy="61926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/>
              <a:t>The </a:t>
            </a:r>
            <a:r>
              <a:rPr lang="en-US" sz="2000" dirty="0"/>
              <a:t>essential feature of systemic </a:t>
            </a:r>
            <a:r>
              <a:rPr lang="en-US" sz="2000" dirty="0" smtClean="0"/>
              <a:t>hypertensive heart </a:t>
            </a:r>
            <a:r>
              <a:rPr lang="en-US" sz="2000" dirty="0"/>
              <a:t>disease </a:t>
            </a:r>
            <a:r>
              <a:rPr lang="en-US" sz="2000" dirty="0">
                <a:solidFill>
                  <a:srgbClr val="FF0000"/>
                </a:solidFill>
              </a:rPr>
              <a:t>is left ventricular hypertrophy</a:t>
            </a:r>
            <a:r>
              <a:rPr lang="en-US" sz="2000" dirty="0"/>
              <a:t>, </a:t>
            </a:r>
            <a:r>
              <a:rPr lang="en-US" sz="2000" dirty="0" smtClean="0"/>
              <a:t>typically without </a:t>
            </a:r>
            <a:r>
              <a:rPr lang="en-US" sz="2000" dirty="0"/>
              <a:t>ventricular dilation until very late in the process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 </a:t>
            </a:r>
            <a:r>
              <a:rPr lang="en-US" sz="2000" dirty="0"/>
              <a:t>The heart weight can exceed 500 g (normal</a:t>
            </a:r>
            <a:r>
              <a:rPr lang="en-US" sz="2000" dirty="0" smtClean="0"/>
              <a:t>, 320 </a:t>
            </a:r>
            <a:r>
              <a:rPr lang="en-US" sz="2000" dirty="0"/>
              <a:t>to 360 g), and the left ventricular wall thickness </a:t>
            </a:r>
            <a:r>
              <a:rPr lang="en-US" sz="2000" dirty="0" smtClean="0"/>
              <a:t>can exceed </a:t>
            </a:r>
            <a:r>
              <a:rPr lang="en-US" sz="2000" dirty="0"/>
              <a:t>2.0 cm (normal, 1.2 to 1.4 cm). </a:t>
            </a:r>
            <a:endParaRPr lang="en-US" sz="2000" dirty="0" smtClean="0"/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With </a:t>
            </a:r>
            <a:r>
              <a:rPr lang="en-US" sz="2000" dirty="0"/>
              <a:t>time, </a:t>
            </a:r>
            <a:r>
              <a:rPr lang="en-US" sz="2000" dirty="0" smtClean="0"/>
              <a:t>the increased </a:t>
            </a:r>
            <a:r>
              <a:rPr lang="en-US" sz="2000" dirty="0"/>
              <a:t>left ventricular wall thickness imparts a stiffness </a:t>
            </a:r>
            <a:r>
              <a:rPr lang="en-US" sz="2000" dirty="0" smtClean="0"/>
              <a:t>that impairs </a:t>
            </a:r>
            <a:r>
              <a:rPr lang="en-US" sz="2000" dirty="0"/>
              <a:t>diastolic filling and can result in left atrial dilation</a:t>
            </a:r>
            <a:r>
              <a:rPr lang="en-US" sz="2000" dirty="0" smtClean="0"/>
              <a:t>.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Microscopically</a:t>
            </a:r>
            <a:r>
              <a:rPr lang="en-US" sz="2000" dirty="0"/>
              <a:t>, the transverse diameter of </a:t>
            </a:r>
            <a:r>
              <a:rPr lang="en-US" sz="2000" dirty="0" err="1"/>
              <a:t>myocytes</a:t>
            </a:r>
            <a:r>
              <a:rPr lang="en-US" sz="2000" dirty="0"/>
              <a:t> is</a:t>
            </a:r>
          </a:p>
          <a:p>
            <a:pPr marL="109728" indent="0">
              <a:buNone/>
            </a:pPr>
            <a:r>
              <a:rPr lang="en-US" sz="2000" dirty="0"/>
              <a:t>increased and there is prominent nuclear enlargement and</a:t>
            </a:r>
          </a:p>
          <a:p>
            <a:pPr marL="109728" indent="0">
              <a:buNone/>
            </a:pPr>
            <a:r>
              <a:rPr lang="en-US" sz="2000" dirty="0" err="1"/>
              <a:t>hyperchromasia</a:t>
            </a:r>
            <a:r>
              <a:rPr lang="en-US" sz="2000" dirty="0"/>
              <a:t> (“boxcar nuclei”), as well as intercellular</a:t>
            </a:r>
          </a:p>
          <a:p>
            <a:pPr marL="109728" indent="0">
              <a:buNone/>
            </a:pPr>
            <a:r>
              <a:rPr lang="en-US" sz="2000" dirty="0" smtClean="0"/>
              <a:t>Fibrosis.</a:t>
            </a:r>
            <a:endParaRPr lang="en-US" sz="2000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332656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/>
              <a:t>MORPHOLOGY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561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1354155"/>
          </a:xfrm>
        </p:spPr>
        <p:txBody>
          <a:bodyPr>
            <a:normAutofit/>
          </a:bodyPr>
          <a:lstStyle/>
          <a:p>
            <a:r>
              <a:rPr lang="en-US" sz="1400" dirty="0"/>
              <a:t>Systemic (left-sided) hypertensive heart disease. There is marked concentric thickening of the </a:t>
            </a:r>
            <a:r>
              <a:rPr lang="en-US" sz="1400" dirty="0" smtClean="0"/>
              <a:t>left ventricular </a:t>
            </a:r>
            <a:r>
              <a:rPr lang="en-US" sz="1400" dirty="0"/>
              <a:t>wall causing reduction in lumen size. The left ventricle and left atrium are on the right in this four-chamber view of the heart. A </a:t>
            </a:r>
            <a:r>
              <a:rPr lang="en-US" sz="1400" dirty="0" smtClean="0"/>
              <a:t>pacemaker is </a:t>
            </a:r>
            <a:r>
              <a:rPr lang="en-US" sz="1400" dirty="0"/>
              <a:t>present incidentally in the right ventricle (arrow). Note also the left atrial dilation (asterisk) due to stiffening of the left ventricle and impaired </a:t>
            </a:r>
            <a:r>
              <a:rPr lang="en-US" sz="1400" dirty="0" smtClean="0"/>
              <a:t>diastolic relaxation</a:t>
            </a:r>
            <a:r>
              <a:rPr lang="en-US" sz="1400" dirty="0"/>
              <a:t>, leading to atrial volume overload.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3426494" cy="413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Toshiba\Desktop\2013-03-06_1923301362619618463-thumb4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374027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268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517057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/>
              <a:t>Compensated </a:t>
            </a:r>
            <a:r>
              <a:rPr lang="en-US" sz="2000" dirty="0"/>
              <a:t>hypertensive heart disease typically </a:t>
            </a:r>
            <a:r>
              <a:rPr lang="en-US" sz="2000" dirty="0" smtClean="0"/>
              <a:t>is asymptomatic </a:t>
            </a:r>
            <a:r>
              <a:rPr lang="en-US" sz="2000" dirty="0"/>
              <a:t>and is suspected only from discovery </a:t>
            </a:r>
            <a:r>
              <a:rPr lang="en-US" sz="2000" dirty="0" smtClean="0"/>
              <a:t>of elevated </a:t>
            </a:r>
            <a:r>
              <a:rPr lang="en-US" sz="2000" dirty="0"/>
              <a:t>blood pressure on routine physical exams, or </a:t>
            </a:r>
            <a:r>
              <a:rPr lang="en-US" sz="2000" dirty="0" smtClean="0"/>
              <a:t>from ECG </a:t>
            </a:r>
            <a:r>
              <a:rPr lang="en-US" sz="2000" dirty="0"/>
              <a:t>or echocardiographic findings of left </a:t>
            </a:r>
            <a:r>
              <a:rPr lang="en-US" sz="2000" dirty="0" smtClean="0"/>
              <a:t>ventricular hypertrophy.</a:t>
            </a:r>
          </a:p>
          <a:p>
            <a:pPr>
              <a:buFont typeface="Wingdings" pitchFamily="2" charset="2"/>
              <a:buChar char="ü"/>
            </a:pPr>
            <a:endParaRPr lang="en-US" sz="2000" dirty="0" smtClean="0"/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 The disease </a:t>
            </a:r>
            <a:r>
              <a:rPr lang="en-US" sz="2000" dirty="0"/>
              <a:t>comes to </a:t>
            </a:r>
            <a:r>
              <a:rPr lang="en-US" sz="2000" dirty="0" smtClean="0"/>
              <a:t>attention with </a:t>
            </a:r>
            <a:r>
              <a:rPr lang="en-US" sz="2000" dirty="0"/>
              <a:t>the onset of atrial fibrillation (secondary to </a:t>
            </a:r>
            <a:r>
              <a:rPr lang="en-US" sz="2000" dirty="0" smtClean="0"/>
              <a:t>left atrial </a:t>
            </a:r>
            <a:r>
              <a:rPr lang="en-US" sz="2000" dirty="0"/>
              <a:t>enlargement) and/or CHF. </a:t>
            </a:r>
            <a:endParaRPr lang="en-US" sz="2000" dirty="0" smtClean="0"/>
          </a:p>
          <a:p>
            <a:pPr marL="109728" indent="0"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Depending </a:t>
            </a:r>
            <a:r>
              <a:rPr lang="en-US" sz="2000" dirty="0"/>
              <a:t>on the severity </a:t>
            </a:r>
            <a:r>
              <a:rPr lang="en-US" sz="2000" dirty="0" smtClean="0"/>
              <a:t>and duration </a:t>
            </a:r>
            <a:r>
              <a:rPr lang="en-US" sz="2000" dirty="0"/>
              <a:t>of the condition, the underlying cause of hypertension</a:t>
            </a:r>
            <a:r>
              <a:rPr lang="en-US" sz="2000" dirty="0" smtClean="0"/>
              <a:t>, and </a:t>
            </a:r>
            <a:r>
              <a:rPr lang="en-US" sz="2000" dirty="0"/>
              <a:t>the adequacy of therapeutic control, </a:t>
            </a:r>
            <a:r>
              <a:rPr lang="en-US" sz="2000" dirty="0" smtClean="0"/>
              <a:t>patients Can :</a:t>
            </a:r>
          </a:p>
          <a:p>
            <a:pPr marL="109728" indent="0">
              <a:buNone/>
            </a:pPr>
            <a:r>
              <a:rPr lang="en-US" sz="2000" dirty="0" smtClean="0"/>
              <a:t>(</a:t>
            </a:r>
            <a:r>
              <a:rPr lang="en-US" sz="2000" dirty="0"/>
              <a:t>1) </a:t>
            </a:r>
            <a:r>
              <a:rPr lang="en-US" sz="2000" dirty="0" smtClean="0"/>
              <a:t>Enjoy </a:t>
            </a:r>
            <a:r>
              <a:rPr lang="en-US" sz="2000" dirty="0"/>
              <a:t>normal longevity and die of unrelated causes,</a:t>
            </a:r>
          </a:p>
          <a:p>
            <a:pPr marL="109728" indent="0">
              <a:buNone/>
            </a:pPr>
            <a:r>
              <a:rPr lang="en-US" sz="2000" dirty="0"/>
              <a:t>(2) </a:t>
            </a:r>
            <a:r>
              <a:rPr lang="en-US" sz="2000" dirty="0" smtClean="0"/>
              <a:t>Develop </a:t>
            </a:r>
            <a:r>
              <a:rPr lang="en-US" sz="2000" dirty="0"/>
              <a:t>progressive IHD owing to the effects of hypertension</a:t>
            </a:r>
          </a:p>
          <a:p>
            <a:pPr marL="109728" indent="0">
              <a:buNone/>
            </a:pPr>
            <a:r>
              <a:rPr lang="en-US" sz="2000" dirty="0"/>
              <a:t>in potentiating coronary atherosclerosis, 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 smtClean="0"/>
              <a:t>(</a:t>
            </a:r>
            <a:r>
              <a:rPr lang="en-US" sz="2000" dirty="0"/>
              <a:t>3) </a:t>
            </a:r>
            <a:r>
              <a:rPr lang="en-US" sz="2000" dirty="0" smtClean="0"/>
              <a:t>Suffer progressive </a:t>
            </a:r>
            <a:r>
              <a:rPr lang="en-US" sz="2000" dirty="0"/>
              <a:t>renal damage or cerebrovascular </a:t>
            </a:r>
            <a:r>
              <a:rPr lang="en-US" sz="2000" dirty="0" smtClean="0"/>
              <a:t>stroke.</a:t>
            </a:r>
          </a:p>
          <a:p>
            <a:pPr marL="109728" indent="0">
              <a:buNone/>
            </a:pPr>
            <a:r>
              <a:rPr lang="en-US" sz="2000" dirty="0" smtClean="0"/>
              <a:t>(</a:t>
            </a:r>
            <a:r>
              <a:rPr lang="en-US" sz="2000" dirty="0"/>
              <a:t>4</a:t>
            </a:r>
            <a:r>
              <a:rPr lang="en-US" sz="2000" dirty="0" smtClean="0"/>
              <a:t>) Experience </a:t>
            </a:r>
            <a:r>
              <a:rPr lang="en-US" sz="2000" dirty="0"/>
              <a:t>progressive heart failure</a:t>
            </a:r>
            <a:r>
              <a:rPr lang="en-US" sz="2000" dirty="0" smtClean="0"/>
              <a:t>.</a:t>
            </a:r>
          </a:p>
          <a:p>
            <a:pPr marL="109728" indent="0">
              <a:buNone/>
            </a:pPr>
            <a:r>
              <a:rPr lang="en-US" sz="2000" dirty="0" smtClean="0"/>
              <a:t>(5) </a:t>
            </a:r>
            <a:r>
              <a:rPr lang="en-US" sz="2000" dirty="0"/>
              <a:t>The risk of </a:t>
            </a:r>
            <a:r>
              <a:rPr lang="en-US" sz="2000" dirty="0" smtClean="0"/>
              <a:t>sudden cardiac </a:t>
            </a:r>
            <a:r>
              <a:rPr lang="en-US" sz="2000" dirty="0"/>
              <a:t>death also is increased.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Features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21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BLOOD PRESSURE REGULATION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6" y="2204863"/>
            <a:ext cx="9034444" cy="33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925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452250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 err="1" smtClean="0"/>
              <a:t>Cor</a:t>
            </a:r>
            <a:r>
              <a:rPr lang="en-US" dirty="0" smtClean="0"/>
              <a:t> </a:t>
            </a:r>
            <a:r>
              <a:rPr lang="en-US" dirty="0" err="1"/>
              <a:t>pulmonale</a:t>
            </a:r>
            <a:r>
              <a:rPr lang="en-US" dirty="0"/>
              <a:t> consists of right ventricular hypertrophy and</a:t>
            </a:r>
          </a:p>
          <a:p>
            <a:pPr marL="109728" indent="0">
              <a:buNone/>
            </a:pPr>
            <a:r>
              <a:rPr lang="en-US" dirty="0"/>
              <a:t>dilation—frequently accompanied by right heart failure—</a:t>
            </a:r>
          </a:p>
          <a:p>
            <a:pPr marL="109728" indent="0">
              <a:buNone/>
            </a:pPr>
            <a:r>
              <a:rPr lang="en-US" dirty="0"/>
              <a:t>caused by pulmonary hypertension attributable to primary </a:t>
            </a:r>
            <a:r>
              <a:rPr lang="en-US" dirty="0" smtClean="0"/>
              <a:t>disorders of the lung parenchyma or pulmonary vasculature.</a:t>
            </a:r>
          </a:p>
          <a:p>
            <a:pPr marL="109728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Right </a:t>
            </a:r>
            <a:r>
              <a:rPr lang="en-US" dirty="0"/>
              <a:t>ventricular dilation and hypertrophy </a:t>
            </a:r>
            <a:r>
              <a:rPr lang="en-US" dirty="0" smtClean="0"/>
              <a:t>caused by </a:t>
            </a:r>
            <a:r>
              <a:rPr lang="en-US" dirty="0"/>
              <a:t>left ventricular failure (or by congenital heart disease</a:t>
            </a:r>
            <a:r>
              <a:rPr lang="en-US" dirty="0" smtClean="0"/>
              <a:t>) is </a:t>
            </a:r>
            <a:r>
              <a:rPr lang="en-US" dirty="0">
                <a:solidFill>
                  <a:srgbClr val="FF0000"/>
                </a:solidFill>
              </a:rPr>
              <a:t>substantially more common but is excluded by this</a:t>
            </a:r>
          </a:p>
          <a:p>
            <a:pPr marL="109728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definition.</a:t>
            </a:r>
          </a:p>
          <a:p>
            <a:pPr marL="109728" indent="0">
              <a:buNone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err="1"/>
              <a:t>pulmonale</a:t>
            </a:r>
            <a:r>
              <a:rPr lang="en-US" dirty="0"/>
              <a:t> can be acute in onset, as with pulmonary</a:t>
            </a:r>
          </a:p>
          <a:p>
            <a:pPr marL="109728" indent="0">
              <a:buNone/>
            </a:pPr>
            <a:r>
              <a:rPr lang="en-US" dirty="0"/>
              <a:t>embolism, or can have a slow and insidious onset when</a:t>
            </a:r>
          </a:p>
          <a:p>
            <a:pPr marL="109728" indent="0">
              <a:buNone/>
            </a:pPr>
            <a:r>
              <a:rPr lang="en-US" dirty="0"/>
              <a:t>due to prolonged pressure overloads in the setting of</a:t>
            </a:r>
          </a:p>
          <a:p>
            <a:pPr marL="109728" indent="0">
              <a:buNone/>
            </a:pPr>
            <a:r>
              <a:rPr lang="en-US" dirty="0"/>
              <a:t>chronic lung and pulmonary vascular disease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Pulmonary Hypertensive Heart</a:t>
            </a:r>
            <a:br>
              <a:rPr lang="en-US" dirty="0"/>
            </a:br>
            <a:r>
              <a:rPr lang="en-US" dirty="0"/>
              <a:t>Disease—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err="1"/>
              <a:t>Pulmonale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08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6336704" cy="677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234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b="1" u="sng" dirty="0">
                <a:solidFill>
                  <a:srgbClr val="FF0000"/>
                </a:solidFill>
              </a:rPr>
              <a:t>In acute </a:t>
            </a:r>
            <a:r>
              <a:rPr lang="en-US" b="1" u="sng" dirty="0" err="1">
                <a:solidFill>
                  <a:srgbClr val="FF0000"/>
                </a:solidFill>
              </a:rPr>
              <a:t>cor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pulmonale</a:t>
            </a:r>
            <a:r>
              <a:rPr lang="en-US" dirty="0"/>
              <a:t>, the right ventricle usually </a:t>
            </a:r>
            <a:r>
              <a:rPr lang="en-US" dirty="0" smtClean="0"/>
              <a:t>shows only </a:t>
            </a:r>
            <a:r>
              <a:rPr lang="en-US" dirty="0"/>
              <a:t>dilation; if an embolism causes sudden death, the </a:t>
            </a:r>
            <a:r>
              <a:rPr lang="en-US" dirty="0" smtClean="0"/>
              <a:t>heart may </a:t>
            </a:r>
            <a:r>
              <a:rPr lang="en-US" dirty="0"/>
              <a:t>even be of normal size. 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b="1" u="sng" dirty="0">
                <a:solidFill>
                  <a:srgbClr val="FF0000"/>
                </a:solidFill>
              </a:rPr>
              <a:t>Chronic </a:t>
            </a:r>
            <a:r>
              <a:rPr lang="en-US" b="1" u="sng" dirty="0" err="1">
                <a:solidFill>
                  <a:srgbClr val="FF0000"/>
                </a:solidFill>
              </a:rPr>
              <a:t>cor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pulmonale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is characterized </a:t>
            </a:r>
            <a:r>
              <a:rPr lang="en-US" dirty="0"/>
              <a:t>by right </a:t>
            </a:r>
            <a:r>
              <a:rPr lang="en-US" dirty="0" smtClean="0"/>
              <a:t>ventricular (</a:t>
            </a:r>
            <a:r>
              <a:rPr lang="en-US" dirty="0"/>
              <a:t>and often right atrial</a:t>
            </a:r>
            <a:r>
              <a:rPr lang="en-US" dirty="0" smtClean="0"/>
              <a:t>) hypertrophy.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ventricular </a:t>
            </a:r>
            <a:r>
              <a:rPr lang="en-US" dirty="0" smtClean="0"/>
              <a:t>failure develops</a:t>
            </a:r>
            <a:r>
              <a:rPr lang="en-US" dirty="0"/>
              <a:t>, the right ventricle and atrium often are dilated.</a:t>
            </a:r>
          </a:p>
          <a:p>
            <a:r>
              <a:rPr lang="en-US" dirty="0"/>
              <a:t>Because chronic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err="1"/>
              <a:t>pulmonale</a:t>
            </a:r>
            <a:r>
              <a:rPr lang="en-US" dirty="0"/>
              <a:t> occurs in the setting of </a:t>
            </a:r>
            <a:r>
              <a:rPr lang="en-US" dirty="0" smtClean="0"/>
              <a:t>pulmonary hypertension</a:t>
            </a:r>
            <a:r>
              <a:rPr lang="en-US" dirty="0"/>
              <a:t>, the pulmonary arteries often </a:t>
            </a:r>
            <a:r>
              <a:rPr lang="en-US" dirty="0" smtClean="0"/>
              <a:t>contain </a:t>
            </a:r>
            <a:r>
              <a:rPr lang="en-US" dirty="0" err="1" smtClean="0"/>
              <a:t>atheromatous</a:t>
            </a:r>
            <a:r>
              <a:rPr lang="en-US" dirty="0" smtClean="0"/>
              <a:t> </a:t>
            </a:r>
            <a:r>
              <a:rPr lang="en-US" dirty="0"/>
              <a:t>plaques and other lesions, reflecting </a:t>
            </a:r>
            <a:r>
              <a:rPr lang="en-US" dirty="0" smtClean="0"/>
              <a:t>longstanding pressure </a:t>
            </a:r>
            <a:r>
              <a:rPr lang="en-US" dirty="0"/>
              <a:t>elevations.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533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481328"/>
            <a:ext cx="5054704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dirty="0"/>
              <a:t>Chronic </a:t>
            </a:r>
            <a:r>
              <a:rPr lang="en-US" sz="2000" dirty="0" err="1"/>
              <a:t>cor</a:t>
            </a:r>
            <a:r>
              <a:rPr lang="en-US" sz="2000" dirty="0"/>
              <a:t> </a:t>
            </a:r>
            <a:r>
              <a:rPr lang="en-US" sz="2000" dirty="0" err="1"/>
              <a:t>pulmonale</a:t>
            </a:r>
            <a:r>
              <a:rPr lang="en-US" sz="2000" dirty="0"/>
              <a:t>. The right ventricle (shown on the left side of this picture) is markedly </a:t>
            </a:r>
            <a:r>
              <a:rPr lang="en-US" sz="2000" dirty="0" smtClean="0"/>
              <a:t>dilated and </a:t>
            </a:r>
            <a:r>
              <a:rPr lang="en-US" sz="2000" dirty="0"/>
              <a:t>hypertrophied with a thickened free wall and hypertrophied </a:t>
            </a:r>
            <a:r>
              <a:rPr lang="en-US" sz="2000" dirty="0" err="1"/>
              <a:t>trabeculae</a:t>
            </a:r>
            <a:r>
              <a:rPr lang="en-US" sz="2000" dirty="0"/>
              <a:t>. The shape and volume of the left ventricle have been distorted by the</a:t>
            </a:r>
          </a:p>
          <a:p>
            <a:pPr marL="109728" indent="0">
              <a:buNone/>
            </a:pPr>
            <a:r>
              <a:rPr lang="en-US" sz="2000" dirty="0"/>
              <a:t>enlarged right ventricle.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208" y="1484784"/>
            <a:ext cx="3962699" cy="444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566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1923827"/>
            <a:ext cx="8939336" cy="3010346"/>
          </a:xfrm>
        </p:spPr>
        <p:txBody>
          <a:bodyPr>
            <a:normAutofit/>
          </a:bodyPr>
          <a:lstStyle/>
          <a:p>
            <a:r>
              <a:rPr lang="en-US" sz="7200" dirty="0"/>
              <a:t>GOOD LUCK</a:t>
            </a:r>
            <a:br>
              <a:rPr lang="en-US" sz="7200" dirty="0"/>
            </a:b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865234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567463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H</a:t>
            </a:r>
            <a:r>
              <a:rPr lang="en-US" sz="2400" dirty="0" smtClean="0"/>
              <a:t>ypertension </a:t>
            </a:r>
            <a:r>
              <a:rPr lang="en-US" sz="2400" dirty="0"/>
              <a:t>is a </a:t>
            </a:r>
            <a:r>
              <a:rPr lang="en-US" sz="2400" dirty="0" smtClean="0"/>
              <a:t>common disorder </a:t>
            </a:r>
            <a:r>
              <a:rPr lang="en-US" sz="2400" dirty="0"/>
              <a:t>associated with considerable morbidity and </a:t>
            </a:r>
            <a:r>
              <a:rPr lang="en-US" sz="2400" dirty="0" smtClean="0"/>
              <a:t>affecting many organs.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Diastolic pressures greater than 90 mm Hg, or sustained systolic pressures in excess of 140 mm Hg, </a:t>
            </a:r>
            <a:r>
              <a:rPr lang="en-US" sz="2400" dirty="0" smtClean="0"/>
              <a:t>(cutoffs </a:t>
            </a:r>
            <a:r>
              <a:rPr lang="en-US" sz="2400" dirty="0"/>
              <a:t>in diagnosing hypertension in clinical </a:t>
            </a:r>
            <a:r>
              <a:rPr lang="en-US" sz="2400" dirty="0" smtClean="0"/>
              <a:t>practice).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/>
              <a:t>25% of persons in the general population are hypertensive</a:t>
            </a:r>
            <a:r>
              <a:rPr lang="en-US" sz="2400" dirty="0" smtClean="0"/>
              <a:t>.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/>
              <a:t>The prevalence of pathologic effects of high blood pressure increases with age and is also higher in African Americans. </a:t>
            </a:r>
            <a:endParaRPr lang="en-US" sz="2400" dirty="0" smtClean="0"/>
          </a:p>
          <a:p>
            <a:r>
              <a:rPr lang="en-US" sz="2400" dirty="0"/>
              <a:t>Without appropriate treatment</a:t>
            </a:r>
            <a:r>
              <a:rPr lang="en-US" sz="2400" dirty="0" smtClean="0"/>
              <a:t>, some </a:t>
            </a:r>
            <a:r>
              <a:rPr lang="en-US" sz="2400" dirty="0"/>
              <a:t>50% of hypertensive patients die of </a:t>
            </a:r>
            <a:r>
              <a:rPr lang="en-US" sz="2400" dirty="0" smtClean="0"/>
              <a:t>ischemic heart </a:t>
            </a:r>
            <a:r>
              <a:rPr lang="en-US" sz="2400" dirty="0"/>
              <a:t>disease (IHD) or congestive heart </a:t>
            </a:r>
            <a:r>
              <a:rPr lang="en-US" sz="2400" dirty="0" smtClean="0"/>
              <a:t>failure. 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risk of hypertension can lead to </a:t>
            </a:r>
            <a:r>
              <a:rPr lang="en-US" sz="2400" dirty="0" smtClean="0"/>
              <a:t>stroke, atherosclerotic </a:t>
            </a:r>
            <a:r>
              <a:rPr lang="en-US" sz="2400" dirty="0"/>
              <a:t>coronary heart disease, </a:t>
            </a:r>
            <a:r>
              <a:rPr lang="en-US" sz="2400" u="sng" dirty="0" smtClean="0"/>
              <a:t>cardiac </a:t>
            </a:r>
            <a:r>
              <a:rPr lang="en-US" sz="2400" u="sng" dirty="0"/>
              <a:t>hypertrophy and heart failure </a:t>
            </a:r>
            <a:r>
              <a:rPr lang="en-US" sz="2400" dirty="0"/>
              <a:t>(</a:t>
            </a:r>
            <a:r>
              <a:rPr lang="en-US" sz="2400" dirty="0" smtClean="0"/>
              <a:t>hypertensive heart </a:t>
            </a:r>
            <a:r>
              <a:rPr lang="en-US" sz="2400" dirty="0"/>
              <a:t>disease), aortic dissection, multi-infarct dementia</a:t>
            </a:r>
            <a:r>
              <a:rPr lang="en-US" sz="2400" dirty="0" smtClean="0"/>
              <a:t>, and </a:t>
            </a:r>
            <a:r>
              <a:rPr lang="en-US" sz="2400" dirty="0"/>
              <a:t>renal failure.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68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5602627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Malignant </a:t>
            </a:r>
            <a:r>
              <a:rPr lang="en-US" sz="3600" dirty="0">
                <a:solidFill>
                  <a:srgbClr val="FF0000"/>
                </a:solidFill>
              </a:rPr>
              <a:t>hypertension 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Usually is severe (i.e., systolic pressures over 200 mm Hg or diastolic pressures over 120 mmHg</a:t>
            </a:r>
            <a:r>
              <a:rPr lang="en-US" dirty="0" smtClean="0"/>
              <a:t>)</a:t>
            </a:r>
          </a:p>
          <a:p>
            <a:pPr marL="109728" indent="0">
              <a:buNone/>
            </a:pPr>
            <a:r>
              <a:rPr lang="en-US" sz="1200" dirty="0" smtClean="0"/>
              <a:t> </a:t>
            </a:r>
            <a:endParaRPr lang="en-US" sz="1200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A small percentage of hypertensive patients (approximately 5%) present with a rapidly rising blood pressure that, if untreated, leads to death in within 1 to 2 years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1000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Associated with renal failure and retinal hemorrhages, with or without papilledema.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sz="1100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It can arise de novo but most commonly is superimposed on preexisting benign hypertension.</a:t>
            </a:r>
          </a:p>
        </p:txBody>
      </p:sp>
    </p:spTree>
    <p:extLst>
      <p:ext uri="{BB962C8B-B14F-4D97-AF65-F5344CB8AC3E}">
        <p14:creationId xmlns:p14="http://schemas.microsoft.com/office/powerpoint/2010/main" val="199619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1. </a:t>
            </a:r>
            <a:r>
              <a:rPr lang="en-US" b="1" dirty="0" smtClean="0"/>
              <a:t>(95</a:t>
            </a:r>
            <a:r>
              <a:rPr lang="en-US" b="1" dirty="0"/>
              <a:t>%) are idiopathic (essential hypertension).</a:t>
            </a:r>
          </a:p>
          <a:p>
            <a:pPr marL="109728" indent="0">
              <a:buNone/>
            </a:pPr>
            <a:r>
              <a:rPr lang="en-US" dirty="0"/>
              <a:t>This form is compatible with long life unless a </a:t>
            </a:r>
            <a:r>
              <a:rPr lang="en-US" dirty="0" smtClean="0"/>
              <a:t>myocardial infarction</a:t>
            </a:r>
            <a:r>
              <a:rPr lang="en-US" dirty="0"/>
              <a:t>, stroke, or another complication supervenes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r>
              <a:rPr lang="en-US" dirty="0" smtClean="0"/>
              <a:t>2.(5%) </a:t>
            </a:r>
            <a:r>
              <a:rPr lang="en-US" b="1" dirty="0" smtClean="0"/>
              <a:t>(</a:t>
            </a:r>
            <a:r>
              <a:rPr lang="en-US" b="1" dirty="0"/>
              <a:t>secondary hypertension)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4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000" y="216024"/>
            <a:ext cx="4559771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7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81328"/>
            <a:ext cx="4680520" cy="2132337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US" sz="1800" dirty="0" smtClean="0"/>
              <a:t>Essential Hypertension Although </a:t>
            </a:r>
            <a:r>
              <a:rPr lang="en-US" sz="1800" dirty="0"/>
              <a:t>the specific triggers are unknown, it appears </a:t>
            </a:r>
            <a:r>
              <a:rPr lang="en-US" sz="1800" dirty="0" smtClean="0"/>
              <a:t>that both </a:t>
            </a:r>
            <a:r>
              <a:rPr lang="en-US" sz="1800" dirty="0"/>
              <a:t>altered renal sodium handling and increased </a:t>
            </a:r>
            <a:r>
              <a:rPr lang="en-US" sz="1800" dirty="0" smtClean="0"/>
              <a:t>vascular resistance </a:t>
            </a:r>
            <a:r>
              <a:rPr lang="en-US" sz="1800" dirty="0"/>
              <a:t>contribute to essential hypertension</a:t>
            </a:r>
            <a:r>
              <a:rPr lang="en-US" sz="1200" dirty="0" smtClean="0"/>
              <a:t>.</a:t>
            </a:r>
          </a:p>
          <a:p>
            <a:pPr marL="109728" indent="0" algn="just">
              <a:buNone/>
            </a:pPr>
            <a:endParaRPr lang="en-US" sz="1200" dirty="0"/>
          </a:p>
          <a:p>
            <a:pPr marL="109728" indent="0" algn="just">
              <a:buNone/>
            </a:pP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143000"/>
          </a:xfrm>
        </p:spPr>
        <p:txBody>
          <a:bodyPr/>
          <a:lstStyle/>
          <a:p>
            <a:r>
              <a:rPr lang="en-US" sz="4400" dirty="0" smtClean="0"/>
              <a:t>Mechanism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37382" y="1700808"/>
            <a:ext cx="244827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Reduced renal sodium excretion</a:t>
            </a:r>
          </a:p>
        </p:txBody>
      </p:sp>
      <p:sp>
        <p:nvSpPr>
          <p:cNvPr id="6" name="Down Arrow 5"/>
          <p:cNvSpPr/>
          <p:nvPr/>
        </p:nvSpPr>
        <p:spPr>
          <a:xfrm>
            <a:off x="6660232" y="2417109"/>
            <a:ext cx="14401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83525" y="3244334"/>
            <a:ext cx="184144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Fluid </a:t>
            </a:r>
            <a:r>
              <a:rPr lang="en-US" dirty="0"/>
              <a:t>volume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888179" y="2948801"/>
            <a:ext cx="0" cy="664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own Arrow 13"/>
          <p:cNvSpPr/>
          <p:nvPr/>
        </p:nvSpPr>
        <p:spPr>
          <a:xfrm>
            <a:off x="6660232" y="3840394"/>
            <a:ext cx="14401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17406" y="4503708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Cardiac </a:t>
            </a:r>
            <a:r>
              <a:rPr lang="en-US" dirty="0"/>
              <a:t>output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8100392" y="4238355"/>
            <a:ext cx="0" cy="7748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83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sz="2800" dirty="0" smtClean="0"/>
              <a:t>• </a:t>
            </a:r>
            <a:r>
              <a:rPr lang="en-US" sz="2800" dirty="0"/>
              <a:t>Genetic factors play an important role in </a:t>
            </a:r>
            <a:r>
              <a:rPr lang="en-US" sz="2800" dirty="0" smtClean="0"/>
              <a:t>   determining blood </a:t>
            </a:r>
            <a:r>
              <a:rPr lang="en-US" sz="2800" dirty="0"/>
              <a:t>pressure, as shown by familial clustering of </a:t>
            </a:r>
            <a:r>
              <a:rPr lang="en-US" sz="2800" dirty="0" smtClean="0"/>
              <a:t>hypertension.</a:t>
            </a:r>
          </a:p>
          <a:p>
            <a:pPr marL="109728" indent="0">
              <a:buNone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Environmental </a:t>
            </a:r>
            <a:r>
              <a:rPr lang="en-US" sz="2800" dirty="0"/>
              <a:t>factors, such as stress, obesity, smoking</a:t>
            </a:r>
            <a:r>
              <a:rPr lang="en-US" sz="2800" dirty="0" smtClean="0"/>
              <a:t>, physical </a:t>
            </a:r>
            <a:r>
              <a:rPr lang="en-US" sz="2800" dirty="0"/>
              <a:t>inactivity, and high levels of salt </a:t>
            </a:r>
            <a:r>
              <a:rPr lang="en-US" sz="2800" dirty="0" smtClean="0"/>
              <a:t>consumption</a:t>
            </a:r>
            <a:r>
              <a:rPr lang="en-US" sz="2800" dirty="0"/>
              <a:t>.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Evidence linking </a:t>
            </a:r>
            <a:r>
              <a:rPr lang="en-US" sz="2800" dirty="0"/>
              <a:t>dietary sodium intake with the prevalence </a:t>
            </a:r>
            <a:r>
              <a:rPr lang="en-US" sz="2800" dirty="0" smtClean="0"/>
              <a:t>of hypertension </a:t>
            </a:r>
            <a:r>
              <a:rPr lang="en-US" sz="2800" dirty="0"/>
              <a:t>in different population groups is </a:t>
            </a:r>
            <a:r>
              <a:rPr lang="en-US" sz="2800" dirty="0" smtClean="0"/>
              <a:t>particularly strong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210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</TotalTime>
  <Words>1169</Words>
  <Application>Microsoft Office PowerPoint</Application>
  <PresentationFormat>On-screen Show (4:3)</PresentationFormat>
  <Paragraphs>105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HYPERTENSIVE HEART DISEASE</vt:lpstr>
      <vt:lpstr>BLOOD PRESSURE REGULATION</vt:lpstr>
      <vt:lpstr>PowerPoint Presentation</vt:lpstr>
      <vt:lpstr>PowerPoint Presentation</vt:lpstr>
      <vt:lpstr>TYPES</vt:lpstr>
      <vt:lpstr>PowerPoint Presentation</vt:lpstr>
      <vt:lpstr>Mechanism</vt:lpstr>
      <vt:lpstr>PowerPoint Presentation</vt:lpstr>
      <vt:lpstr>PowerPoint Presentation</vt:lpstr>
      <vt:lpstr>Two forms of small blood vessel disease are hypertension-related:</vt:lpstr>
      <vt:lpstr>1-Hyaline arteriolosclerosis </vt:lpstr>
      <vt:lpstr>2- Hyperplastic arteriolosclerosis</vt:lpstr>
      <vt:lpstr>PowerPoint Presentation</vt:lpstr>
      <vt:lpstr>HYPERTENSIVE HEART DISEASE</vt:lpstr>
      <vt:lpstr>Systemic (Left-Sided) Hypertensive Heart Disease </vt:lpstr>
      <vt:lpstr>The mechanisms</vt:lpstr>
      <vt:lpstr>PowerPoint Presentation</vt:lpstr>
      <vt:lpstr>PowerPoint Presentation</vt:lpstr>
      <vt:lpstr>Clinical Features </vt:lpstr>
      <vt:lpstr>Pulmonary Hypertensive Heart Disease—Cor Pulmonale </vt:lpstr>
      <vt:lpstr>PowerPoint Presentation</vt:lpstr>
      <vt:lpstr>MORPHOLOGY</vt:lpstr>
      <vt:lpstr>PowerPoint Presentation</vt:lpstr>
      <vt:lpstr>GOOD LUCK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HYPERTENSIVE HEART DISEASE</dc:title>
  <dc:creator>Toshiba</dc:creator>
  <cp:lastModifiedBy>Toshiba</cp:lastModifiedBy>
  <cp:revision>19</cp:revision>
  <dcterms:created xsi:type="dcterms:W3CDTF">2019-10-26T18:39:00Z</dcterms:created>
  <dcterms:modified xsi:type="dcterms:W3CDTF">2019-11-09T19:15:35Z</dcterms:modified>
</cp:coreProperties>
</file>