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4"/>
  </p:notesMasterIdLst>
  <p:sldIdLst>
    <p:sldId id="256" r:id="rId2"/>
    <p:sldId id="267" r:id="rId3"/>
    <p:sldId id="268" r:id="rId4"/>
    <p:sldId id="269" r:id="rId5"/>
    <p:sldId id="270" r:id="rId6"/>
    <p:sldId id="271" r:id="rId7"/>
    <p:sldId id="272" r:id="rId8"/>
    <p:sldId id="273" r:id="rId9"/>
    <p:sldId id="275" r:id="rId10"/>
    <p:sldId id="324" r:id="rId11"/>
    <p:sldId id="277" r:id="rId12"/>
    <p:sldId id="278" r:id="rId13"/>
    <p:sldId id="279" r:id="rId14"/>
    <p:sldId id="325" r:id="rId15"/>
    <p:sldId id="276" r:id="rId16"/>
    <p:sldId id="284" r:id="rId17"/>
    <p:sldId id="287" r:id="rId18"/>
    <p:sldId id="286" r:id="rId19"/>
    <p:sldId id="288" r:id="rId20"/>
    <p:sldId id="289" r:id="rId21"/>
    <p:sldId id="290" r:id="rId22"/>
    <p:sldId id="291" r:id="rId23"/>
    <p:sldId id="292" r:id="rId24"/>
    <p:sldId id="293" r:id="rId25"/>
    <p:sldId id="294" r:id="rId26"/>
    <p:sldId id="295" r:id="rId27"/>
    <p:sldId id="323" r:id="rId28"/>
    <p:sldId id="296" r:id="rId29"/>
    <p:sldId id="297" r:id="rId30"/>
    <p:sldId id="299" r:id="rId31"/>
    <p:sldId id="300" r:id="rId32"/>
    <p:sldId id="301" r:id="rId33"/>
    <p:sldId id="302" r:id="rId34"/>
    <p:sldId id="303" r:id="rId35"/>
    <p:sldId id="304" r:id="rId36"/>
    <p:sldId id="305" r:id="rId37"/>
    <p:sldId id="306" r:id="rId38"/>
    <p:sldId id="308" r:id="rId39"/>
    <p:sldId id="309" r:id="rId40"/>
    <p:sldId id="311" r:id="rId41"/>
    <p:sldId id="318" r:id="rId42"/>
    <p:sldId id="319" r:id="rId43"/>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587D8"/>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30" autoAdjust="0"/>
    <p:restoredTop sz="95158" autoAdjust="0"/>
  </p:normalViewPr>
  <p:slideViewPr>
    <p:cSldViewPr>
      <p:cViewPr>
        <p:scale>
          <a:sx n="72" d="100"/>
          <a:sy n="72" d="100"/>
        </p:scale>
        <p:origin x="536" y="632"/>
      </p:cViewPr>
      <p:guideLst>
        <p:guide orient="horz" pos="2160"/>
        <p:guide pos="2880"/>
      </p:guideLst>
    </p:cSldViewPr>
  </p:slideViewPr>
  <p:outlineViewPr>
    <p:cViewPr>
      <p:scale>
        <a:sx n="33" d="100"/>
        <a:sy n="33" d="100"/>
      </p:scale>
      <p:origin x="0" y="-3260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2689560632‏/3221134984‏/0040</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173457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24</a:t>
            </a:fld>
            <a:endParaRPr lang="ar-JO"/>
          </a:p>
        </p:txBody>
      </p:sp>
    </p:spTree>
    <p:extLst>
      <p:ext uri="{BB962C8B-B14F-4D97-AF65-F5344CB8AC3E}">
        <p14:creationId xmlns:p14="http://schemas.microsoft.com/office/powerpoint/2010/main" val="135497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25</a:t>
            </a:fld>
            <a:endParaRPr lang="ar-JO"/>
          </a:p>
        </p:txBody>
      </p:sp>
    </p:spTree>
    <p:extLst>
      <p:ext uri="{BB962C8B-B14F-4D97-AF65-F5344CB8AC3E}">
        <p14:creationId xmlns:p14="http://schemas.microsoft.com/office/powerpoint/2010/main" val="511702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26</a:t>
            </a:fld>
            <a:endParaRPr lang="ar-JO"/>
          </a:p>
        </p:txBody>
      </p:sp>
    </p:spTree>
    <p:extLst>
      <p:ext uri="{BB962C8B-B14F-4D97-AF65-F5344CB8AC3E}">
        <p14:creationId xmlns:p14="http://schemas.microsoft.com/office/powerpoint/2010/main" val="208442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27</a:t>
            </a:fld>
            <a:endParaRPr lang="ar-JO"/>
          </a:p>
        </p:txBody>
      </p:sp>
    </p:spTree>
    <p:extLst>
      <p:ext uri="{BB962C8B-B14F-4D97-AF65-F5344CB8AC3E}">
        <p14:creationId xmlns:p14="http://schemas.microsoft.com/office/powerpoint/2010/main" val="193747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16</a:t>
            </a:fld>
            <a:endParaRPr lang="ar-JO"/>
          </a:p>
        </p:txBody>
      </p:sp>
    </p:spTree>
    <p:extLst>
      <p:ext uri="{BB962C8B-B14F-4D97-AF65-F5344CB8AC3E}">
        <p14:creationId xmlns:p14="http://schemas.microsoft.com/office/powerpoint/2010/main" val="18480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17</a:t>
            </a:fld>
            <a:endParaRPr lang="ar-JO"/>
          </a:p>
        </p:txBody>
      </p:sp>
    </p:spTree>
    <p:extLst>
      <p:ext uri="{BB962C8B-B14F-4D97-AF65-F5344CB8AC3E}">
        <p14:creationId xmlns:p14="http://schemas.microsoft.com/office/powerpoint/2010/main" val="412776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18</a:t>
            </a:fld>
            <a:endParaRPr lang="ar-JO"/>
          </a:p>
        </p:txBody>
      </p:sp>
    </p:spTree>
    <p:extLst>
      <p:ext uri="{BB962C8B-B14F-4D97-AF65-F5344CB8AC3E}">
        <p14:creationId xmlns:p14="http://schemas.microsoft.com/office/powerpoint/2010/main" val="142426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19</a:t>
            </a:fld>
            <a:endParaRPr lang="ar-JO"/>
          </a:p>
        </p:txBody>
      </p:sp>
    </p:spTree>
    <p:extLst>
      <p:ext uri="{BB962C8B-B14F-4D97-AF65-F5344CB8AC3E}">
        <p14:creationId xmlns:p14="http://schemas.microsoft.com/office/powerpoint/2010/main" val="1911759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20</a:t>
            </a:fld>
            <a:endParaRPr lang="ar-JO"/>
          </a:p>
        </p:txBody>
      </p:sp>
    </p:spTree>
    <p:extLst>
      <p:ext uri="{BB962C8B-B14F-4D97-AF65-F5344CB8AC3E}">
        <p14:creationId xmlns:p14="http://schemas.microsoft.com/office/powerpoint/2010/main" val="74924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21</a:t>
            </a:fld>
            <a:endParaRPr lang="ar-JO"/>
          </a:p>
        </p:txBody>
      </p:sp>
    </p:spTree>
    <p:extLst>
      <p:ext uri="{BB962C8B-B14F-4D97-AF65-F5344CB8AC3E}">
        <p14:creationId xmlns:p14="http://schemas.microsoft.com/office/powerpoint/2010/main" val="137806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22</a:t>
            </a:fld>
            <a:endParaRPr lang="ar-JO"/>
          </a:p>
        </p:txBody>
      </p:sp>
    </p:spTree>
    <p:extLst>
      <p:ext uri="{BB962C8B-B14F-4D97-AF65-F5344CB8AC3E}">
        <p14:creationId xmlns:p14="http://schemas.microsoft.com/office/powerpoint/2010/main" val="42999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23</a:t>
            </a:fld>
            <a:endParaRPr lang="ar-JO"/>
          </a:p>
        </p:txBody>
      </p:sp>
    </p:spTree>
    <p:extLst>
      <p:ext uri="{BB962C8B-B14F-4D97-AF65-F5344CB8AC3E}">
        <p14:creationId xmlns:p14="http://schemas.microsoft.com/office/powerpoint/2010/main" val="982906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2689560632‏/3221134120‏/0040</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2689560632‏/3221134120‏/0040</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2689560632‏/3221134120‏/0040</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2689560632‏/3221134120‏/0040</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2689560632‏/3221134120‏/0040</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2689560632‏/3221134120‏/0040</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2689560632‏/3221134120‏/0040</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2689560632‏/3221134120‏/0040</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2689560632‏/3221134120‏/0040</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2689560632‏/3221134120‏/0040</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2689560632‏/3221134120‏/0040</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2689560632‏/3221134840‏/0040</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25.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gif"/><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2.gif"/></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2.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3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images.jpg"/>
          <p:cNvPicPr>
            <a:picLocks noChangeAspect="1"/>
          </p:cNvPicPr>
          <p:nvPr/>
        </p:nvPicPr>
        <p:blipFill>
          <a:blip r:embed="rId3"/>
          <a:stretch>
            <a:fillRect/>
          </a:stretch>
        </p:blipFill>
        <p:spPr>
          <a:xfrm>
            <a:off x="2952747" y="2578990"/>
            <a:ext cx="3262327" cy="2635960"/>
          </a:xfrm>
          <a:prstGeom prst="rect">
            <a:avLst/>
          </a:prstGeom>
        </p:spPr>
      </p:pic>
      <p:sp>
        <p:nvSpPr>
          <p:cNvPr id="2" name="عنوان 1"/>
          <p:cNvSpPr>
            <a:spLocks noGrp="1"/>
          </p:cNvSpPr>
          <p:nvPr>
            <p:ph type="ctrTitle"/>
          </p:nvPr>
        </p:nvSpPr>
        <p:spPr>
          <a:xfrm>
            <a:off x="685800" y="1285860"/>
            <a:ext cx="7958166" cy="1470025"/>
          </a:xfrm>
        </p:spPr>
        <p:txBody>
          <a:bodyPr>
            <a:normAutofit/>
          </a:bodyPr>
          <a:lstStyle/>
          <a:p>
            <a:pPr rtl="0"/>
            <a:r>
              <a:rPr lang="en-US" sz="4800" dirty="0" smtClean="0">
                <a:solidFill>
                  <a:srgbClr val="C00000"/>
                </a:solidFill>
              </a:rPr>
              <a:t>Regulation of Gene Expression</a:t>
            </a:r>
            <a:endParaRPr lang="ar-JO" sz="4800" dirty="0">
              <a:solidFill>
                <a:srgbClr val="C00000"/>
              </a:solidFill>
            </a:endParaRPr>
          </a:p>
        </p:txBody>
      </p:sp>
      <p:sp>
        <p:nvSpPr>
          <p:cNvPr id="3" name="عنوان فرعي 2"/>
          <p:cNvSpPr>
            <a:spLocks noGrp="1"/>
          </p:cNvSpPr>
          <p:nvPr>
            <p:ph type="subTitle" idx="1"/>
          </p:nvPr>
        </p:nvSpPr>
        <p:spPr>
          <a:xfrm>
            <a:off x="-214314" y="5176862"/>
            <a:ext cx="10144164" cy="1609724"/>
          </a:xfrm>
        </p:spPr>
        <p:txBody>
          <a:bodyPr>
            <a:normAutofit/>
          </a:bodyPr>
          <a:lstStyle/>
          <a:p>
            <a:pPr rtl="0"/>
            <a:r>
              <a:rPr lang="en-US" sz="2800" dirty="0" smtClean="0">
                <a:solidFill>
                  <a:schemeClr val="tx1"/>
                </a:solidFill>
                <a:latin typeface="Arial" pitchFamily="34" charset="0"/>
                <a:cs typeface="Arial" pitchFamily="34" charset="0"/>
              </a:rPr>
              <a:t>Dr. </a:t>
            </a:r>
            <a:r>
              <a:rPr lang="en-US" sz="2800" dirty="0" err="1" smtClean="0">
                <a:solidFill>
                  <a:schemeClr val="tx1"/>
                </a:solidFill>
                <a:latin typeface="Arial" pitchFamily="34" charset="0"/>
                <a:cs typeface="Arial" pitchFamily="34" charset="0"/>
              </a:rPr>
              <a:t>Nesrin</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Mwafi</a:t>
            </a:r>
            <a:endParaRPr lang="en-US" sz="2800" dirty="0" smtClean="0">
              <a:solidFill>
                <a:schemeClr val="tx1"/>
              </a:solidFill>
              <a:latin typeface="Arial" pitchFamily="34" charset="0"/>
              <a:cs typeface="Arial" pitchFamily="34" charset="0"/>
            </a:endParaRPr>
          </a:p>
          <a:p>
            <a:pPr rtl="0"/>
            <a:r>
              <a:rPr lang="ar-JO" sz="2800" dirty="0" smtClean="0">
                <a:solidFill>
                  <a:schemeClr val="tx1"/>
                </a:solidFill>
                <a:latin typeface="Arial" pitchFamily="34" charset="0"/>
                <a:cs typeface="Arial" pitchFamily="34" charset="0"/>
              </a:rPr>
              <a:t>  </a:t>
            </a:r>
            <a:r>
              <a:rPr lang="en-US" sz="2800" dirty="0" smtClean="0">
                <a:solidFill>
                  <a:schemeClr val="tx1"/>
                </a:solidFill>
                <a:latin typeface="Arial" pitchFamily="34" charset="0"/>
                <a:cs typeface="Arial" pitchFamily="34" charset="0"/>
              </a:rPr>
              <a:t>Biochemistry &amp; Molecular Biology Department </a:t>
            </a:r>
          </a:p>
          <a:p>
            <a:pPr rtl="0"/>
            <a:r>
              <a:rPr lang="en-US" sz="2800" dirty="0" smtClean="0">
                <a:solidFill>
                  <a:schemeClr val="tx1"/>
                </a:solidFill>
                <a:latin typeface="Arial" pitchFamily="34" charset="0"/>
                <a:cs typeface="Arial" pitchFamily="34" charset="0"/>
              </a:rPr>
              <a:t>Faculty of Medicine, </a:t>
            </a:r>
            <a:r>
              <a:rPr lang="en-US" sz="2800" dirty="0" err="1" smtClean="0">
                <a:solidFill>
                  <a:schemeClr val="tx1"/>
                </a:solidFill>
                <a:latin typeface="Arial" pitchFamily="34" charset="0"/>
                <a:cs typeface="Arial" pitchFamily="34" charset="0"/>
              </a:rPr>
              <a:t>Mutah</a:t>
            </a:r>
            <a:r>
              <a:rPr lang="en-US" sz="2800" dirty="0" smtClean="0">
                <a:solidFill>
                  <a:schemeClr val="tx1"/>
                </a:solidFill>
                <a:latin typeface="Arial" pitchFamily="34" charset="0"/>
                <a:cs typeface="Arial" pitchFamily="34" charset="0"/>
              </a:rPr>
              <a:t>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4"/>
          <a:srcRect/>
          <a:stretch>
            <a:fillRect/>
          </a:stretch>
        </p:blipFill>
        <p:spPr bwMode="auto">
          <a:xfrm>
            <a:off x="7929586" y="133326"/>
            <a:ext cx="1143008" cy="1295410"/>
          </a:xfrm>
          <a:prstGeom prst="rect">
            <a:avLst/>
          </a:prstGeom>
          <a:noFill/>
        </p:spPr>
      </p:pic>
      <p:sp>
        <p:nvSpPr>
          <p:cNvPr id="10" name="مستطيل 9"/>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smtClean="0">
                <a:solidFill>
                  <a:srgbClr val="C00000"/>
                </a:solidFill>
              </a:rPr>
              <a:t>Regulation of Transcription Initiation </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429876"/>
            <a:ext cx="8643966" cy="6391612"/>
          </a:xfrm>
        </p:spPr>
        <p:txBody>
          <a:bodyPr>
            <a:normAutofit/>
          </a:bodyPr>
          <a:lstStyle/>
          <a:p>
            <a:pPr algn="l" rtl="0"/>
            <a:r>
              <a:rPr lang="en-US" sz="2800" dirty="0" smtClean="0">
                <a:latin typeface="Arial" pitchFamily="34" charset="0"/>
                <a:cs typeface="Arial" pitchFamily="34" charset="0"/>
              </a:rPr>
              <a:t>Cis-regulatory </a:t>
            </a:r>
            <a:r>
              <a:rPr lang="en-US" sz="2800" dirty="0" smtClean="0">
                <a:latin typeface="Arial" pitchFamily="34" charset="0"/>
                <a:cs typeface="Arial" pitchFamily="34" charset="0"/>
              </a:rPr>
              <a:t>elements </a:t>
            </a:r>
            <a:r>
              <a:rPr lang="en-US" sz="2800" b="1" dirty="0" smtClean="0">
                <a:solidFill>
                  <a:srgbClr val="C00000"/>
                </a:solidFill>
                <a:latin typeface="Arial" pitchFamily="34" charset="0"/>
                <a:cs typeface="Arial" pitchFamily="34" charset="0"/>
              </a:rPr>
              <a:t>(CREs)</a:t>
            </a:r>
            <a:r>
              <a:rPr lang="en-US" sz="2800" b="1" dirty="0" smtClean="0">
                <a:latin typeface="Arial" pitchFamily="34" charset="0"/>
                <a:cs typeface="Arial" pitchFamily="34" charset="0"/>
              </a:rPr>
              <a:t>:</a:t>
            </a:r>
            <a:r>
              <a:rPr lang="en-US" sz="2800" b="1" dirty="0" smtClean="0">
                <a:solidFill>
                  <a:srgbClr val="C00000"/>
                </a:solidFill>
                <a:latin typeface="Arial" pitchFamily="34" charset="0"/>
                <a:cs typeface="Arial" pitchFamily="34" charset="0"/>
              </a:rPr>
              <a:t> </a:t>
            </a:r>
            <a:r>
              <a:rPr lang="en-US" sz="2800" dirty="0" smtClean="0">
                <a:latin typeface="Arial" pitchFamily="34" charset="0"/>
                <a:cs typeface="Arial" pitchFamily="34" charset="0"/>
              </a:rPr>
              <a:t>are regions of non-coding DNA which regulate the transcription of nearby genes. These include promoters, enhancers and silencers</a:t>
            </a:r>
          </a:p>
          <a:p>
            <a:pPr algn="l" rtl="0"/>
            <a:r>
              <a:rPr lang="en-US" sz="2800" dirty="0" smtClean="0">
                <a:latin typeface="Arial" pitchFamily="34" charset="0"/>
                <a:cs typeface="Arial" pitchFamily="34" charset="0"/>
              </a:rPr>
              <a:t>Gene regulatory proteins act at distance: DNA looping allows them to interact with the assembled proteins at the promoter </a:t>
            </a:r>
          </a:p>
          <a:p>
            <a:pPr algn="l" rtl="0"/>
            <a:r>
              <a:rPr lang="en-US" sz="2800" dirty="0" smtClean="0">
                <a:latin typeface="Arial" pitchFamily="34" charset="0"/>
                <a:cs typeface="Arial" pitchFamily="34" charset="0"/>
              </a:rPr>
              <a:t>Mediator is a protein complex recruited to the promoter via specific transcription factors. It  provides extended contact area for the gene regulatory proteins</a:t>
            </a:r>
          </a:p>
          <a:p>
            <a:pPr algn="l" rtl="0">
              <a:buNone/>
            </a:pPr>
            <a:endParaRPr lang="en-US" sz="22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spTree>
    <p:extLst>
      <p:ext uri="{BB962C8B-B14F-4D97-AF65-F5344CB8AC3E}">
        <p14:creationId xmlns:p14="http://schemas.microsoft.com/office/powerpoint/2010/main" val="8382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smtClean="0">
                <a:solidFill>
                  <a:srgbClr val="C00000"/>
                </a:solidFill>
              </a:rPr>
              <a:t>Regulation of Transcription Initiation </a:t>
            </a:r>
            <a:endParaRPr lang="ar-JO" sz="36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صورة 7" descr="Sha-Boyer-Fig1-CCBy3.0.jpg"/>
          <p:cNvPicPr>
            <a:picLocks noChangeAspect="1"/>
          </p:cNvPicPr>
          <p:nvPr/>
        </p:nvPicPr>
        <p:blipFill rotWithShape="1">
          <a:blip r:embed="rId2"/>
          <a:srcRect t="934" r="693" b="674"/>
          <a:stretch/>
        </p:blipFill>
        <p:spPr>
          <a:xfrm>
            <a:off x="1403648" y="1052736"/>
            <a:ext cx="6313904" cy="5544616"/>
          </a:xfrm>
          <a:prstGeom prst="rect">
            <a:avLst/>
          </a:prstGeom>
        </p:spPr>
      </p:pic>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smtClean="0">
                <a:solidFill>
                  <a:srgbClr val="C00000"/>
                </a:solidFill>
              </a:rPr>
              <a:t>Regulation of Transcription Initiation </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صورة 6" descr="epigenetic regulation.png"/>
          <p:cNvPicPr>
            <a:picLocks noChangeAspect="1"/>
          </p:cNvPicPr>
          <p:nvPr/>
        </p:nvPicPr>
        <p:blipFill>
          <a:blip r:embed="rId3"/>
          <a:stretch>
            <a:fillRect/>
          </a:stretch>
        </p:blipFill>
        <p:spPr>
          <a:xfrm>
            <a:off x="1219374" y="1285860"/>
            <a:ext cx="7067402" cy="5468708"/>
          </a:xfrm>
          <a:prstGeom prst="rect">
            <a:avLst/>
          </a:prstGeom>
        </p:spPr>
      </p:pic>
      <p:sp>
        <p:nvSpPr>
          <p:cNvPr id="3" name="TextBox 2"/>
          <p:cNvSpPr txBox="1"/>
          <p:nvPr/>
        </p:nvSpPr>
        <p:spPr>
          <a:xfrm>
            <a:off x="6011298" y="3203684"/>
            <a:ext cx="2305118" cy="369332"/>
          </a:xfrm>
          <a:prstGeom prst="rect">
            <a:avLst/>
          </a:prstGeom>
          <a:noFill/>
        </p:spPr>
        <p:txBody>
          <a:bodyPr wrap="none" rtlCol="0">
            <a:spAutoFit/>
          </a:bodyPr>
          <a:lstStyle/>
          <a:p>
            <a:r>
              <a:rPr lang="en-US" b="1" dirty="0" smtClean="0">
                <a:solidFill>
                  <a:srgbClr val="0000FF"/>
                </a:solidFill>
              </a:rPr>
              <a:t>recruited by repressor</a:t>
            </a:r>
            <a:endParaRPr lang="en-US" b="1" dirty="0">
              <a:solidFill>
                <a:srgbClr val="0000FF"/>
              </a:solidFill>
            </a:endParaRPr>
          </a:p>
        </p:txBody>
      </p:sp>
      <p:sp>
        <p:nvSpPr>
          <p:cNvPr id="8" name="TextBox 7"/>
          <p:cNvSpPr txBox="1"/>
          <p:nvPr/>
        </p:nvSpPr>
        <p:spPr>
          <a:xfrm>
            <a:off x="6080127" y="5939988"/>
            <a:ext cx="2237151" cy="369332"/>
          </a:xfrm>
          <a:prstGeom prst="rect">
            <a:avLst/>
          </a:prstGeom>
          <a:noFill/>
        </p:spPr>
        <p:txBody>
          <a:bodyPr wrap="none" rtlCol="0">
            <a:spAutoFit/>
          </a:bodyPr>
          <a:lstStyle/>
          <a:p>
            <a:r>
              <a:rPr lang="en-US" b="1" dirty="0" smtClean="0">
                <a:solidFill>
                  <a:srgbClr val="C00000"/>
                </a:solidFill>
              </a:rPr>
              <a:t>recruited by activator</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smtClean="0">
                <a:solidFill>
                  <a:srgbClr val="C00000"/>
                </a:solidFill>
              </a:rPr>
              <a:t>Regulation of Transcription Initiation </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3"/>
          <a:srcRect/>
          <a:stretch>
            <a:fillRect/>
          </a:stretch>
        </p:blipFill>
        <p:spPr bwMode="auto">
          <a:xfrm>
            <a:off x="1071538" y="1571612"/>
            <a:ext cx="7446333" cy="2671774"/>
          </a:xfrm>
          <a:prstGeom prst="rect">
            <a:avLst/>
          </a:prstGeom>
          <a:noFill/>
          <a:ln w="9525">
            <a:noFill/>
            <a:miter lim="800000"/>
            <a:headEnd/>
            <a:tailEnd/>
          </a:ln>
          <a:effectLst/>
        </p:spPr>
      </p:pic>
      <p:grpSp>
        <p:nvGrpSpPr>
          <p:cNvPr id="17" name="مجموعة 16"/>
          <p:cNvGrpSpPr/>
          <p:nvPr/>
        </p:nvGrpSpPr>
        <p:grpSpPr>
          <a:xfrm>
            <a:off x="4929190" y="4357694"/>
            <a:ext cx="3918076" cy="2500330"/>
            <a:chOff x="4929190" y="4357694"/>
            <a:chExt cx="3918076" cy="2500330"/>
          </a:xfrm>
        </p:grpSpPr>
        <p:pic>
          <p:nvPicPr>
            <p:cNvPr id="7" name="صورة 6" descr="figure_05_27.jpg"/>
            <p:cNvPicPr>
              <a:picLocks noChangeAspect="1"/>
            </p:cNvPicPr>
            <p:nvPr/>
          </p:nvPicPr>
          <p:blipFill>
            <a:blip r:embed="rId4"/>
            <a:srcRect t="2531" r="32859" b="49375"/>
            <a:stretch>
              <a:fillRect/>
            </a:stretch>
          </p:blipFill>
          <p:spPr>
            <a:xfrm>
              <a:off x="4929190" y="4714884"/>
              <a:ext cx="3918076" cy="2143140"/>
            </a:xfrm>
            <a:prstGeom prst="rect">
              <a:avLst/>
            </a:prstGeom>
          </p:spPr>
        </p:pic>
        <p:sp>
          <p:nvSpPr>
            <p:cNvPr id="16" name="سهم للأسفل 15"/>
            <p:cNvSpPr/>
            <p:nvPr/>
          </p:nvSpPr>
          <p:spPr>
            <a:xfrm>
              <a:off x="6858016" y="4357694"/>
              <a:ext cx="357190" cy="642942"/>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smtClean="0">
                <a:solidFill>
                  <a:srgbClr val="C00000"/>
                </a:solidFill>
              </a:rPr>
              <a:t>Regulation of Transcription Initiation </a:t>
            </a:r>
            <a:endParaRPr lang="ar-JO" sz="36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285860"/>
            <a:ext cx="8643966" cy="5643602"/>
          </a:xfrm>
        </p:spPr>
        <p:txBody>
          <a:bodyPr>
            <a:normAutofit/>
          </a:bodyPr>
          <a:lstStyle/>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grpSp>
        <p:nvGrpSpPr>
          <p:cNvPr id="23" name="مجموعة 22"/>
          <p:cNvGrpSpPr/>
          <p:nvPr/>
        </p:nvGrpSpPr>
        <p:grpSpPr>
          <a:xfrm>
            <a:off x="875153" y="1132570"/>
            <a:ext cx="7929618" cy="5590869"/>
            <a:chOff x="857224" y="1142984"/>
            <a:chExt cx="7929618" cy="5590869"/>
          </a:xfrm>
        </p:grpSpPr>
        <p:pic>
          <p:nvPicPr>
            <p:cNvPr id="28" name="Picture 2" descr="figure 6-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24" y="1142984"/>
              <a:ext cx="7929618" cy="55908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20" name="مجموعة 19"/>
            <p:cNvGrpSpPr/>
            <p:nvPr/>
          </p:nvGrpSpPr>
          <p:grpSpPr>
            <a:xfrm>
              <a:off x="5269096" y="5857893"/>
              <a:ext cx="1946110" cy="726521"/>
              <a:chOff x="5269096" y="5857893"/>
              <a:chExt cx="1946110" cy="726521"/>
            </a:xfrm>
          </p:grpSpPr>
          <p:cxnSp>
            <p:nvCxnSpPr>
              <p:cNvPr id="15" name="رابط مستقيم 14"/>
              <p:cNvCxnSpPr/>
              <p:nvPr/>
            </p:nvCxnSpPr>
            <p:spPr>
              <a:xfrm rot="16200000" flipH="1">
                <a:off x="5322099" y="5893612"/>
                <a:ext cx="428628" cy="357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مربع نص 18"/>
              <p:cNvSpPr txBox="1"/>
              <p:nvPr/>
            </p:nvSpPr>
            <p:spPr>
              <a:xfrm>
                <a:off x="5269096" y="6215082"/>
                <a:ext cx="1946110" cy="369332"/>
              </a:xfrm>
              <a:prstGeom prst="rect">
                <a:avLst/>
              </a:prstGeom>
              <a:noFill/>
            </p:spPr>
            <p:txBody>
              <a:bodyPr wrap="none" rtlCol="0">
                <a:spAutoFit/>
              </a:bodyPr>
              <a:lstStyle/>
              <a:p>
                <a:r>
                  <a:rPr lang="en-US" b="1" dirty="0" smtClean="0"/>
                  <a:t>RNA polymerase II</a:t>
                </a:r>
                <a:endParaRPr lang="en-GB" b="1" dirty="0"/>
              </a:p>
            </p:txBody>
          </p:sp>
        </p:grpSp>
        <p:grpSp>
          <p:nvGrpSpPr>
            <p:cNvPr id="22" name="مجموعة 21"/>
            <p:cNvGrpSpPr/>
            <p:nvPr/>
          </p:nvGrpSpPr>
          <p:grpSpPr>
            <a:xfrm>
              <a:off x="928662" y="5286388"/>
              <a:ext cx="3071834" cy="1012274"/>
              <a:chOff x="928662" y="5286388"/>
              <a:chExt cx="3071834" cy="1012274"/>
            </a:xfrm>
          </p:grpSpPr>
          <p:grpSp>
            <p:nvGrpSpPr>
              <p:cNvPr id="14" name="مجموعة 13"/>
              <p:cNvGrpSpPr/>
              <p:nvPr/>
            </p:nvGrpSpPr>
            <p:grpSpPr>
              <a:xfrm>
                <a:off x="3097202" y="5286388"/>
                <a:ext cx="903294" cy="714380"/>
                <a:chOff x="3097202" y="5286388"/>
                <a:chExt cx="903294" cy="714380"/>
              </a:xfrm>
            </p:grpSpPr>
            <p:cxnSp>
              <p:nvCxnSpPr>
                <p:cNvPr id="9" name="رابط مستقيم 8"/>
                <p:cNvCxnSpPr/>
                <p:nvPr/>
              </p:nvCxnSpPr>
              <p:spPr>
                <a:xfrm rot="5400000">
                  <a:off x="3061483" y="5322107"/>
                  <a:ext cx="714380" cy="64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V="1">
                  <a:off x="3117840" y="5429264"/>
                  <a:ext cx="882656" cy="571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مربع نص 20"/>
              <p:cNvSpPr txBox="1"/>
              <p:nvPr/>
            </p:nvSpPr>
            <p:spPr>
              <a:xfrm>
                <a:off x="928662" y="5929330"/>
                <a:ext cx="2915606" cy="369332"/>
              </a:xfrm>
              <a:prstGeom prst="rect">
                <a:avLst/>
              </a:prstGeom>
              <a:noFill/>
            </p:spPr>
            <p:txBody>
              <a:bodyPr wrap="none" rtlCol="0">
                <a:spAutoFit/>
              </a:bodyPr>
              <a:lstStyle/>
              <a:p>
                <a:r>
                  <a:rPr lang="en-US" b="1" dirty="0" smtClean="0"/>
                  <a:t>General transcription factors</a:t>
                </a:r>
                <a:endParaRPr lang="en-GB" b="1" dirty="0"/>
              </a:p>
            </p:txBody>
          </p:sp>
        </p:grpSp>
      </p:gr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Tree>
    <p:extLst>
      <p:ext uri="{BB962C8B-B14F-4D97-AF65-F5344CB8AC3E}">
        <p14:creationId xmlns:p14="http://schemas.microsoft.com/office/powerpoint/2010/main" val="584605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smtClean="0">
                <a:solidFill>
                  <a:srgbClr val="C00000"/>
                </a:solidFill>
              </a:rPr>
              <a:t>Regulation of Transcription Initiation </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285860"/>
            <a:ext cx="8643966" cy="5643602"/>
          </a:xfrm>
        </p:spPr>
        <p:txBody>
          <a:bodyPr>
            <a:normAutofit/>
          </a:bodyPr>
          <a:lstStyle/>
          <a:p>
            <a:pPr algn="l" rtl="0"/>
            <a:r>
              <a:rPr lang="en-US" sz="2400" dirty="0">
                <a:latin typeface="Arial" pitchFamily="34" charset="0"/>
                <a:cs typeface="Arial" pitchFamily="34" charset="0"/>
              </a:rPr>
              <a:t>Beside </a:t>
            </a:r>
            <a:r>
              <a:rPr lang="en-US" sz="2400" dirty="0" smtClean="0">
                <a:latin typeface="Arial" pitchFamily="34" charset="0"/>
                <a:cs typeface="Arial" pitchFamily="34" charset="0"/>
              </a:rPr>
              <a:t>the </a:t>
            </a:r>
            <a:r>
              <a:rPr lang="en-US" sz="2400" dirty="0">
                <a:latin typeface="Arial" pitchFamily="34" charset="0"/>
                <a:cs typeface="Arial" pitchFamily="34" charset="0"/>
              </a:rPr>
              <a:t>mediator, other proteins are </a:t>
            </a:r>
            <a:r>
              <a:rPr lang="en-US" sz="2400" dirty="0" smtClean="0">
                <a:latin typeface="Arial" pitchFamily="34" charset="0"/>
                <a:cs typeface="Arial" pitchFamily="34" charset="0"/>
              </a:rPr>
              <a:t>recruited by specific transcription factors </a:t>
            </a:r>
            <a:r>
              <a:rPr lang="en-US" sz="2400" dirty="0">
                <a:latin typeface="Arial" pitchFamily="34" charset="0"/>
                <a:cs typeface="Arial" pitchFamily="34" charset="0"/>
              </a:rPr>
              <a:t>to the promoter such as: histone modifying enzymes and chromatin remodeling </a:t>
            </a:r>
            <a:r>
              <a:rPr lang="en-US" sz="2400" dirty="0" smtClean="0">
                <a:latin typeface="Arial" pitchFamily="34" charset="0"/>
                <a:cs typeface="Arial" pitchFamily="34" charset="0"/>
              </a:rPr>
              <a:t>complexes</a:t>
            </a:r>
            <a:endParaRPr lang="en-US" sz="2400" dirty="0">
              <a:latin typeface="Arial" pitchFamily="34" charset="0"/>
              <a:cs typeface="Arial" pitchFamily="34" charset="0"/>
            </a:endParaRPr>
          </a:p>
          <a:p>
            <a:pPr algn="l" rtl="0"/>
            <a:r>
              <a:rPr lang="en-US" sz="2400" dirty="0" smtClean="0">
                <a:latin typeface="Arial" pitchFamily="34" charset="0"/>
                <a:cs typeface="Arial" pitchFamily="34" charset="0"/>
              </a:rPr>
              <a:t>Epigenetic factors: gene expression is affected by changes in chromatin structure (Heterochromatin/ Euchromatin)</a:t>
            </a:r>
          </a:p>
          <a:p>
            <a:pPr algn="l" rtl="0">
              <a:buNone/>
            </a:pPr>
            <a:endParaRPr lang="en-US" sz="22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vertical)">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71422"/>
            <a:ext cx="9144000" cy="1143000"/>
          </a:xfrm>
        </p:spPr>
        <p:txBody>
          <a:bodyPr>
            <a:noAutofit/>
          </a:bodyPr>
          <a:lstStyle/>
          <a:p>
            <a:pPr rtl="0"/>
            <a:r>
              <a:rPr lang="en-US" sz="3600" b="1" dirty="0" smtClean="0">
                <a:solidFill>
                  <a:srgbClr val="C00000"/>
                </a:solidFill>
              </a:rPr>
              <a:t>Regulation of Transcription Initiation </a:t>
            </a:r>
            <a:br>
              <a:rPr lang="en-US" sz="3600" b="1" dirty="0" smtClean="0">
                <a:solidFill>
                  <a:srgbClr val="C00000"/>
                </a:solidFill>
              </a:rPr>
            </a:br>
            <a:r>
              <a:rPr lang="en-US" sz="3600" b="1" dirty="0" smtClean="0">
                <a:solidFill>
                  <a:srgbClr val="C00000"/>
                </a:solidFill>
              </a:rPr>
              <a:t>in Prokaryotes</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285860"/>
            <a:ext cx="8715404" cy="5643562"/>
          </a:xfrm>
        </p:spPr>
        <p:txBody>
          <a:bodyPr>
            <a:normAutofit/>
          </a:bodyPr>
          <a:lstStyle/>
          <a:p>
            <a:pPr marL="457200" indent="-457200" algn="l" rtl="0"/>
            <a:r>
              <a:rPr lang="en-US" sz="2400" dirty="0" smtClean="0">
                <a:latin typeface="Arial" pitchFamily="34" charset="0"/>
                <a:cs typeface="Arial" pitchFamily="34" charset="0"/>
              </a:rPr>
              <a:t>The expression of many genes is regulated according to the available food in the environment</a:t>
            </a:r>
          </a:p>
          <a:p>
            <a:pPr marL="457200" indent="-457200" algn="l" rtl="0"/>
            <a:r>
              <a:rPr lang="en-US" sz="2400" b="1" dirty="0" smtClean="0">
                <a:solidFill>
                  <a:srgbClr val="C00000"/>
                </a:solidFill>
                <a:latin typeface="Arial" pitchFamily="34" charset="0"/>
                <a:cs typeface="Arial" pitchFamily="34" charset="0"/>
              </a:rPr>
              <a:t>Operon:</a:t>
            </a:r>
            <a:r>
              <a:rPr lang="en-US" sz="2400" dirty="0" smtClean="0">
                <a:latin typeface="Arial" pitchFamily="34" charset="0"/>
                <a:cs typeface="Arial" pitchFamily="34" charset="0"/>
              </a:rPr>
              <a:t> DNA unit consists of a cluster of related genes controlled by single promoter and transcribed together into single mRNA strand (bicistronic or </a:t>
            </a:r>
            <a:r>
              <a:rPr lang="en-US" sz="2400" dirty="0" err="1" smtClean="0">
                <a:latin typeface="Arial" pitchFamily="34" charset="0"/>
                <a:cs typeface="Arial" pitchFamily="34" charset="0"/>
              </a:rPr>
              <a:t>polycistronic</a:t>
            </a:r>
            <a:r>
              <a:rPr lang="en-US" sz="2400" dirty="0" smtClean="0">
                <a:latin typeface="Arial" pitchFamily="34" charset="0"/>
                <a:cs typeface="Arial" pitchFamily="34" charset="0"/>
              </a:rPr>
              <a:t> transcript)</a:t>
            </a:r>
          </a:p>
          <a:p>
            <a:pPr marL="457200" indent="-457200" algn="l" rtl="0"/>
            <a:r>
              <a:rPr lang="en-US" sz="2400" b="1" dirty="0" smtClean="0">
                <a:solidFill>
                  <a:srgbClr val="0000FF"/>
                </a:solidFill>
                <a:latin typeface="Arial" pitchFamily="34" charset="0"/>
                <a:cs typeface="Arial" pitchFamily="34" charset="0"/>
              </a:rPr>
              <a:t>Operator:</a:t>
            </a:r>
            <a:r>
              <a:rPr lang="en-US" sz="2400" dirty="0" smtClean="0">
                <a:latin typeface="Arial" pitchFamily="34" charset="0"/>
                <a:cs typeface="Arial" pitchFamily="34" charset="0"/>
              </a:rPr>
              <a:t> a segment of regulatory DNA to which a repressor can bind to regulate the transcription of downstream target genes</a:t>
            </a:r>
          </a:p>
          <a:p>
            <a:pPr marL="457200" indent="-457200" algn="l" rtl="0"/>
            <a:r>
              <a:rPr lang="en-US" sz="2400" dirty="0" smtClean="0">
                <a:latin typeface="Arial" pitchFamily="34" charset="0"/>
                <a:cs typeface="Arial" pitchFamily="34" charset="0"/>
              </a:rPr>
              <a:t>The three basic DNA components of operon:</a:t>
            </a:r>
          </a:p>
          <a:p>
            <a:pPr marL="1257300" lvl="2" indent="-457200" algn="l" rtl="0">
              <a:buFont typeface="+mj-lt"/>
              <a:buAutoNum type="arabicPeriod"/>
            </a:pPr>
            <a:r>
              <a:rPr lang="en-US" sz="2000" b="1" dirty="0" smtClean="0">
                <a:latin typeface="Arial" pitchFamily="34" charset="0"/>
                <a:cs typeface="Arial" pitchFamily="34" charset="0"/>
              </a:rPr>
              <a:t>Promoter   </a:t>
            </a:r>
          </a:p>
          <a:p>
            <a:pPr marL="1257300" lvl="2" indent="-457200" algn="l" rtl="0">
              <a:buFont typeface="+mj-lt"/>
              <a:buAutoNum type="arabicPeriod"/>
            </a:pPr>
            <a:r>
              <a:rPr lang="en-US" sz="2000" b="1" dirty="0" smtClean="0">
                <a:latin typeface="Arial" pitchFamily="34" charset="0"/>
                <a:cs typeface="Arial" pitchFamily="34" charset="0"/>
              </a:rPr>
              <a:t>Operator   </a:t>
            </a:r>
          </a:p>
          <a:p>
            <a:pPr marL="1257300" lvl="2" indent="-457200" algn="l" rtl="0">
              <a:buFont typeface="+mj-lt"/>
              <a:buAutoNum type="arabicPeriod"/>
            </a:pPr>
            <a:r>
              <a:rPr lang="en-US" sz="2000" b="1" dirty="0" smtClean="0">
                <a:latin typeface="Arial" pitchFamily="34" charset="0"/>
                <a:cs typeface="Arial" pitchFamily="34" charset="0"/>
              </a:rPr>
              <a:t>Structural genes  </a:t>
            </a:r>
            <a:endParaRPr lang="en-US" sz="2400" b="1" dirty="0" smtClean="0">
              <a:latin typeface="Arial" pitchFamily="34" charset="0"/>
              <a:cs typeface="Arial" pitchFamily="34" charset="0"/>
            </a:endParaRPr>
          </a:p>
          <a:p>
            <a:pPr marL="457200" indent="-457200" algn="l" rtl="0"/>
            <a:r>
              <a:rPr lang="en-US" sz="2400" dirty="0" smtClean="0">
                <a:latin typeface="Arial" pitchFamily="34" charset="0"/>
                <a:cs typeface="Arial" pitchFamily="34" charset="0"/>
              </a:rPr>
              <a:t>Examples in </a:t>
            </a:r>
            <a:r>
              <a:rPr lang="en-US" sz="2400" i="1" dirty="0" smtClean="0">
                <a:latin typeface="Arial" pitchFamily="34" charset="0"/>
                <a:cs typeface="Arial" pitchFamily="34" charset="0"/>
              </a:rPr>
              <a:t>E-coli</a:t>
            </a:r>
            <a:r>
              <a:rPr lang="en-US" sz="2400" dirty="0" smtClean="0">
                <a:latin typeface="Arial" pitchFamily="34" charset="0"/>
                <a:cs typeface="Arial" pitchFamily="34" charset="0"/>
              </a:rPr>
              <a:t>  bacteria: </a:t>
            </a:r>
            <a:r>
              <a:rPr lang="en-US" sz="2400" b="1" i="1" dirty="0" err="1">
                <a:latin typeface="Arial" pitchFamily="34" charset="0"/>
                <a:cs typeface="Arial" pitchFamily="34" charset="0"/>
              </a:rPr>
              <a:t>Trp</a:t>
            </a:r>
            <a:r>
              <a:rPr lang="en-US" sz="2400" b="1" dirty="0">
                <a:latin typeface="Arial" pitchFamily="34" charset="0"/>
                <a:cs typeface="Arial" pitchFamily="34" charset="0"/>
              </a:rPr>
              <a:t> </a:t>
            </a:r>
            <a:r>
              <a:rPr lang="en-US" sz="2400" b="1" dirty="0" smtClean="0">
                <a:latin typeface="Arial" pitchFamily="34" charset="0"/>
                <a:cs typeface="Arial" pitchFamily="34" charset="0"/>
              </a:rPr>
              <a:t>operon </a:t>
            </a:r>
            <a:r>
              <a:rPr lang="en-US" sz="2400" dirty="0">
                <a:latin typeface="Arial" pitchFamily="34" charset="0"/>
                <a:cs typeface="Arial" pitchFamily="34" charset="0"/>
              </a:rPr>
              <a:t>a</a:t>
            </a:r>
            <a:r>
              <a:rPr lang="en-US" sz="2400" dirty="0" smtClean="0">
                <a:latin typeface="Arial" pitchFamily="34" charset="0"/>
                <a:cs typeface="Arial" pitchFamily="34" charset="0"/>
              </a:rPr>
              <a:t>nd </a:t>
            </a:r>
            <a:r>
              <a:rPr lang="en-US" sz="2400" b="1" i="1" dirty="0" smtClean="0">
                <a:latin typeface="Arial" pitchFamily="34" charset="0"/>
                <a:cs typeface="Arial" pitchFamily="34" charset="0"/>
              </a:rPr>
              <a:t>Lac</a:t>
            </a:r>
            <a:r>
              <a:rPr lang="en-US" sz="2400" b="1" dirty="0" smtClean="0">
                <a:latin typeface="Arial" pitchFamily="34" charset="0"/>
                <a:cs typeface="Arial" pitchFamily="34" charset="0"/>
              </a:rPr>
              <a:t> </a:t>
            </a:r>
            <a:r>
              <a:rPr lang="en-US" sz="2400" b="1" dirty="0">
                <a:latin typeface="Arial" pitchFamily="34" charset="0"/>
                <a:cs typeface="Arial" pitchFamily="34" charset="0"/>
              </a:rPr>
              <a:t>operon</a:t>
            </a:r>
            <a:r>
              <a:rPr lang="en-US" sz="2400" dirty="0">
                <a:latin typeface="Arial" pitchFamily="34" charset="0"/>
                <a:cs typeface="Arial" pitchFamily="34" charset="0"/>
              </a:rPr>
              <a:t> </a:t>
            </a:r>
            <a:endParaRPr lang="en-US" sz="2400" b="1" dirty="0" smtClean="0">
              <a:latin typeface="Arial" pitchFamily="34" charset="0"/>
              <a:cs typeface="Arial" pitchFamily="34" charset="0"/>
            </a:endParaRPr>
          </a:p>
          <a:p>
            <a:pPr marL="457200" indent="-457200" algn="l" rtl="0">
              <a:buNone/>
            </a:pPr>
            <a:r>
              <a:rPr lang="en-US" sz="2400" dirty="0" smtClean="0">
                <a:latin typeface="Arial" pitchFamily="34" charset="0"/>
                <a:cs typeface="Arial" pitchFamily="34" charset="0"/>
              </a:rPr>
              <a:t>                              </a:t>
            </a: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checkerboard(across)">
                                      <p:cBhvr>
                                        <p:cTn id="17" dur="500"/>
                                        <p:tgtEl>
                                          <p:spTgt spid="7">
                                            <p:txEl>
                                              <p:pRg st="3" end="3"/>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checkerboard(across)">
                                      <p:cBhvr>
                                        <p:cTn id="20" dur="500"/>
                                        <p:tgtEl>
                                          <p:spTgt spid="7">
                                            <p:txEl>
                                              <p:pRg st="4" end="4"/>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checkerboard(across)">
                                      <p:cBhvr>
                                        <p:cTn id="23" dur="500"/>
                                        <p:tgtEl>
                                          <p:spTgt spid="7">
                                            <p:txEl>
                                              <p:pRg st="5" end="5"/>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checkerboard(across)">
                                      <p:cBhvr>
                                        <p:cTn id="26" dur="500"/>
                                        <p:tgtEl>
                                          <p:spTgt spid="7">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checkerboard(across)">
                                      <p:cBhvr>
                                        <p:cTn id="31"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71422"/>
            <a:ext cx="9144000" cy="857248"/>
          </a:xfrm>
        </p:spPr>
        <p:txBody>
          <a:bodyPr>
            <a:noAutofit/>
          </a:bodyPr>
          <a:lstStyle/>
          <a:p>
            <a:pPr rtl="0"/>
            <a:r>
              <a:rPr lang="en-US" sz="4800" b="1" i="1" dirty="0" smtClean="0">
                <a:solidFill>
                  <a:srgbClr val="C00000"/>
                </a:solidFill>
              </a:rPr>
              <a:t>Trp</a:t>
            </a:r>
            <a:r>
              <a:rPr lang="en-US" sz="4800" b="1" dirty="0" smtClean="0">
                <a:solidFill>
                  <a:srgbClr val="C00000"/>
                </a:solidFill>
              </a:rPr>
              <a:t> Operon </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عنصر نائب للمحتوى 2"/>
          <p:cNvSpPr>
            <a:spLocks noGrp="1"/>
          </p:cNvSpPr>
          <p:nvPr>
            <p:ph idx="1"/>
          </p:nvPr>
        </p:nvSpPr>
        <p:spPr>
          <a:xfrm>
            <a:off x="428596" y="1285860"/>
            <a:ext cx="8715404" cy="6215106"/>
          </a:xfrm>
        </p:spPr>
        <p:txBody>
          <a:bodyPr>
            <a:normAutofit/>
          </a:bodyPr>
          <a:lstStyle/>
          <a:p>
            <a:pPr marL="457200" indent="-457200" algn="l" rtl="0"/>
            <a:r>
              <a:rPr lang="en-US" sz="2400" i="1" dirty="0" smtClean="0">
                <a:latin typeface="Arial" pitchFamily="34" charset="0"/>
                <a:cs typeface="Arial" pitchFamily="34" charset="0"/>
              </a:rPr>
              <a:t>Trp</a:t>
            </a:r>
            <a:r>
              <a:rPr lang="en-US" sz="2400" dirty="0" smtClean="0">
                <a:latin typeface="Arial" pitchFamily="34" charset="0"/>
                <a:cs typeface="Arial" pitchFamily="34" charset="0"/>
              </a:rPr>
              <a:t> operon consists of five structural genes required for the biosynthesis of the amino acid tryptophan</a:t>
            </a:r>
          </a:p>
          <a:p>
            <a:pPr marL="457200" indent="-457200" algn="l" rtl="0"/>
            <a:endParaRPr lang="en-US" sz="2400" dirty="0" smtClean="0">
              <a:latin typeface="Arial" pitchFamily="34" charset="0"/>
              <a:cs typeface="Arial" pitchFamily="34" charset="0"/>
            </a:endParaRPr>
          </a:p>
          <a:p>
            <a:pPr marL="457200" indent="-457200" algn="l" rtl="0"/>
            <a:endParaRPr lang="en-US" sz="2400" dirty="0" smtClean="0">
              <a:latin typeface="Arial" pitchFamily="34" charset="0"/>
              <a:cs typeface="Arial" pitchFamily="34" charset="0"/>
            </a:endParaRPr>
          </a:p>
          <a:p>
            <a:pPr marL="457200" indent="-457200" algn="l" rtl="0">
              <a:buNone/>
            </a:pPr>
            <a:endParaRPr lang="en-US" sz="2400" dirty="0" smtClean="0">
              <a:latin typeface="Arial" pitchFamily="34" charset="0"/>
              <a:cs typeface="Arial" pitchFamily="34" charset="0"/>
            </a:endParaRPr>
          </a:p>
          <a:p>
            <a:pPr marL="457200" indent="-457200" algn="l" rtl="0">
              <a:buNone/>
            </a:pPr>
            <a:endParaRPr lang="en-US" sz="2400" dirty="0" smtClean="0">
              <a:latin typeface="Arial" pitchFamily="34" charset="0"/>
              <a:cs typeface="Arial" pitchFamily="34" charset="0"/>
            </a:endParaRPr>
          </a:p>
          <a:p>
            <a:pPr marL="457200" indent="-457200" algn="l" rtl="0">
              <a:buNone/>
            </a:pPr>
            <a:endParaRPr lang="en-US" sz="2400" dirty="0" smtClean="0">
              <a:latin typeface="Arial" pitchFamily="34" charset="0"/>
              <a:cs typeface="Arial" pitchFamily="34" charset="0"/>
            </a:endParaRPr>
          </a:p>
          <a:p>
            <a:pPr marL="457200" indent="-457200" algn="l" rtl="0">
              <a:buNone/>
            </a:pPr>
            <a:r>
              <a:rPr lang="en-US" sz="2400" dirty="0" smtClean="0">
                <a:latin typeface="Arial" pitchFamily="34" charset="0"/>
                <a:cs typeface="Arial" pitchFamily="34" charset="0"/>
              </a:rPr>
              <a:t>                              </a:t>
            </a: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pic>
        <p:nvPicPr>
          <p:cNvPr id="13" name="Picture 3"/>
          <p:cNvPicPr>
            <a:picLocks noChangeAspect="1" noChangeArrowheads="1"/>
          </p:cNvPicPr>
          <p:nvPr/>
        </p:nvPicPr>
        <p:blipFill>
          <a:blip r:embed="rId4"/>
          <a:srcRect/>
          <a:stretch>
            <a:fillRect/>
          </a:stretch>
        </p:blipFill>
        <p:spPr bwMode="auto">
          <a:xfrm>
            <a:off x="1285852" y="2500306"/>
            <a:ext cx="6905673" cy="2000264"/>
          </a:xfrm>
          <a:prstGeom prst="rect">
            <a:avLst/>
          </a:prstGeom>
          <a:noFill/>
          <a:ln w="9525">
            <a:noFill/>
            <a:miter lim="800000"/>
            <a:headEnd/>
            <a:tailEnd/>
          </a:ln>
          <a:effectLst/>
        </p:spPr>
      </p:pic>
      <p:sp>
        <p:nvSpPr>
          <p:cNvPr id="3" name="TextBox 2"/>
          <p:cNvSpPr txBox="1"/>
          <p:nvPr/>
        </p:nvSpPr>
        <p:spPr>
          <a:xfrm>
            <a:off x="6228184" y="3646765"/>
            <a:ext cx="1442447" cy="646331"/>
          </a:xfrm>
          <a:prstGeom prst="rect">
            <a:avLst/>
          </a:prstGeom>
          <a:noFill/>
        </p:spPr>
        <p:txBody>
          <a:bodyPr wrap="none" rtlCol="0">
            <a:spAutoFit/>
          </a:bodyPr>
          <a:lstStyle/>
          <a:p>
            <a:pPr algn="ctr"/>
            <a:r>
              <a:rPr lang="en-US" b="1" dirty="0" smtClean="0">
                <a:solidFill>
                  <a:srgbClr val="C00000"/>
                </a:solidFill>
              </a:rPr>
              <a:t>Polycistronic</a:t>
            </a:r>
            <a:r>
              <a:rPr lang="en-US" dirty="0" smtClean="0">
                <a:solidFill>
                  <a:srgbClr val="C00000"/>
                </a:solidFill>
              </a:rPr>
              <a:t> </a:t>
            </a:r>
          </a:p>
          <a:p>
            <a:pPr algn="ctr"/>
            <a:r>
              <a:rPr lang="en-US" b="1" dirty="0" smtClean="0">
                <a:solidFill>
                  <a:srgbClr val="C00000"/>
                </a:solidFill>
              </a:rPr>
              <a:t>transcript</a:t>
            </a:r>
            <a:endParaRPr 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4"/>
            <a:ext cx="9144000" cy="928686"/>
          </a:xfrm>
        </p:spPr>
        <p:txBody>
          <a:bodyPr>
            <a:noAutofit/>
          </a:bodyPr>
          <a:lstStyle/>
          <a:p>
            <a:pPr rtl="0"/>
            <a:r>
              <a:rPr lang="en-US" b="1" i="1" dirty="0" smtClean="0">
                <a:solidFill>
                  <a:srgbClr val="C00000"/>
                </a:solidFill>
              </a:rPr>
              <a:t>Trp</a:t>
            </a:r>
            <a:r>
              <a:rPr lang="en-US" b="1" dirty="0" smtClean="0">
                <a:solidFill>
                  <a:srgbClr val="C00000"/>
                </a:solidFill>
              </a:rPr>
              <a:t> Operon </a:t>
            </a:r>
            <a:endParaRPr lang="ar-JO"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صورة 7" descr="trp operon.jpg"/>
          <p:cNvPicPr>
            <a:picLocks noChangeAspect="1"/>
          </p:cNvPicPr>
          <p:nvPr/>
        </p:nvPicPr>
        <p:blipFill>
          <a:blip r:embed="rId4"/>
          <a:srcRect b="3817"/>
          <a:stretch>
            <a:fillRect/>
          </a:stretch>
        </p:blipFill>
        <p:spPr>
          <a:xfrm>
            <a:off x="500034" y="1714488"/>
            <a:ext cx="8470498" cy="4312192"/>
          </a:xfrm>
          <a:prstGeom prst="rect">
            <a:avLst/>
          </a:prstGeom>
        </p:spPr>
      </p:pic>
      <p:sp>
        <p:nvSpPr>
          <p:cNvPr id="7" name="TextBox 6"/>
          <p:cNvSpPr txBox="1"/>
          <p:nvPr/>
        </p:nvSpPr>
        <p:spPr>
          <a:xfrm>
            <a:off x="4932040" y="4561383"/>
            <a:ext cx="1286763" cy="307777"/>
          </a:xfrm>
          <a:prstGeom prst="rect">
            <a:avLst/>
          </a:prstGeom>
          <a:noFill/>
        </p:spPr>
        <p:txBody>
          <a:bodyPr wrap="none" rtlCol="0">
            <a:spAutoFit/>
          </a:bodyPr>
          <a:lstStyle/>
          <a:p>
            <a:pPr algn="ctr"/>
            <a:r>
              <a:rPr lang="en-US" sz="1400" b="1" smtClean="0">
                <a:solidFill>
                  <a:srgbClr val="C00000"/>
                </a:solidFill>
              </a:rPr>
              <a:t>(Co-repressor) </a:t>
            </a:r>
            <a:endParaRPr lang="en-US"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71422"/>
            <a:ext cx="9144000" cy="857248"/>
          </a:xfrm>
        </p:spPr>
        <p:txBody>
          <a:bodyPr>
            <a:noAutofit/>
          </a:bodyPr>
          <a:lstStyle/>
          <a:p>
            <a:pPr rtl="0"/>
            <a:r>
              <a:rPr lang="en-US" sz="4800" b="1" i="1" dirty="0" smtClean="0">
                <a:solidFill>
                  <a:srgbClr val="C00000"/>
                </a:solidFill>
              </a:rPr>
              <a:t>Trp</a:t>
            </a:r>
            <a:r>
              <a:rPr lang="en-US" sz="4800" b="1" dirty="0" smtClean="0">
                <a:solidFill>
                  <a:srgbClr val="C00000"/>
                </a:solidFill>
              </a:rPr>
              <a:t> Operon </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عنصر نائب للمحتوى 2"/>
          <p:cNvSpPr>
            <a:spLocks noGrp="1"/>
          </p:cNvSpPr>
          <p:nvPr>
            <p:ph idx="1"/>
          </p:nvPr>
        </p:nvSpPr>
        <p:spPr>
          <a:xfrm>
            <a:off x="428596" y="1285860"/>
            <a:ext cx="8715404" cy="6215106"/>
          </a:xfrm>
        </p:spPr>
        <p:txBody>
          <a:bodyPr>
            <a:normAutofit/>
          </a:bodyPr>
          <a:lstStyle/>
          <a:p>
            <a:pPr marL="457200" indent="-457200" algn="l" rtl="0"/>
            <a:r>
              <a:rPr lang="en-US" sz="2400" i="1" dirty="0" smtClean="0">
                <a:latin typeface="Arial" pitchFamily="34" charset="0"/>
                <a:cs typeface="Arial" pitchFamily="34" charset="0"/>
              </a:rPr>
              <a:t>Trp</a:t>
            </a:r>
            <a:r>
              <a:rPr lang="en-US" sz="2400" dirty="0" smtClean="0">
                <a:latin typeface="Arial" pitchFamily="34" charset="0"/>
                <a:cs typeface="Arial" pitchFamily="34" charset="0"/>
              </a:rPr>
              <a:t> operon consists of five structural genes required for the biosynthesis of the amino acid tryptophan</a:t>
            </a:r>
          </a:p>
          <a:p>
            <a:pPr marL="457200" indent="-457200" algn="l" rtl="0"/>
            <a:endParaRPr lang="en-US" sz="2400" dirty="0" smtClean="0">
              <a:latin typeface="Arial" pitchFamily="34" charset="0"/>
              <a:cs typeface="Arial" pitchFamily="34" charset="0"/>
            </a:endParaRPr>
          </a:p>
          <a:p>
            <a:pPr marL="457200" indent="-457200" algn="l" rtl="0"/>
            <a:endParaRPr lang="en-US" sz="2400" dirty="0" smtClean="0">
              <a:latin typeface="Arial" pitchFamily="34" charset="0"/>
              <a:cs typeface="Arial" pitchFamily="34" charset="0"/>
            </a:endParaRPr>
          </a:p>
          <a:p>
            <a:pPr marL="457200" indent="-457200" algn="l" rtl="0">
              <a:buNone/>
            </a:pPr>
            <a:endParaRPr lang="en-US" sz="2400" dirty="0" smtClean="0">
              <a:latin typeface="Arial" pitchFamily="34" charset="0"/>
              <a:cs typeface="Arial" pitchFamily="34" charset="0"/>
            </a:endParaRPr>
          </a:p>
          <a:p>
            <a:pPr marL="457200" indent="-457200" algn="l" rtl="0">
              <a:buNone/>
            </a:pPr>
            <a:endParaRPr lang="en-US" sz="2400" dirty="0" smtClean="0">
              <a:latin typeface="Arial" pitchFamily="34" charset="0"/>
              <a:cs typeface="Arial" pitchFamily="34" charset="0"/>
            </a:endParaRPr>
          </a:p>
          <a:p>
            <a:pPr marL="457200" indent="-457200" algn="l" rtl="0">
              <a:buNone/>
            </a:pPr>
            <a:endParaRPr lang="en-US" sz="1400" dirty="0" smtClean="0">
              <a:latin typeface="Arial" pitchFamily="34" charset="0"/>
              <a:cs typeface="Arial" pitchFamily="34" charset="0"/>
            </a:endParaRPr>
          </a:p>
          <a:p>
            <a:pPr marL="457200" indent="-457200" algn="l" rtl="0"/>
            <a:r>
              <a:rPr lang="en-US" sz="2400" dirty="0" smtClean="0">
                <a:latin typeface="Arial" pitchFamily="34" charset="0"/>
                <a:cs typeface="Arial" pitchFamily="34" charset="0"/>
              </a:rPr>
              <a:t>In the presence of tryptophan in the growth medium, </a:t>
            </a:r>
            <a:r>
              <a:rPr lang="en-US" sz="2400" dirty="0" err="1" smtClean="0">
                <a:latin typeface="Arial" pitchFamily="34" charset="0"/>
                <a:cs typeface="Arial" pitchFamily="34" charset="0"/>
              </a:rPr>
              <a:t>trp</a:t>
            </a:r>
            <a:r>
              <a:rPr lang="en-US" sz="2400" dirty="0" smtClean="0">
                <a:latin typeface="Arial" pitchFamily="34" charset="0"/>
                <a:cs typeface="Arial" pitchFamily="34" charset="0"/>
              </a:rPr>
              <a:t> repressor (a gene regulatory protein) binds the operator and blocks the access of RNA polymerase </a:t>
            </a:r>
            <a:r>
              <a:rPr lang="en-US" sz="2400" dirty="0" smtClean="0">
                <a:solidFill>
                  <a:srgbClr val="C00000"/>
                </a:solidFill>
                <a:latin typeface="Arial" pitchFamily="34" charset="0"/>
                <a:cs typeface="Arial" pitchFamily="34" charset="0"/>
              </a:rPr>
              <a:t>(negative control)</a:t>
            </a:r>
          </a:p>
          <a:p>
            <a:pPr marL="457200" indent="-457200" algn="l" rtl="0"/>
            <a:r>
              <a:rPr lang="en-US" sz="2400" dirty="0" smtClean="0">
                <a:latin typeface="Arial" pitchFamily="34" charset="0"/>
                <a:cs typeface="Arial" pitchFamily="34" charset="0"/>
              </a:rPr>
              <a:t>In the absence of tryptophan, the repressor is in the inactive form so cannot bind the operator and the enzymes are transcribed as single </a:t>
            </a:r>
            <a:r>
              <a:rPr lang="en-US" sz="2400" dirty="0" err="1" smtClean="0">
                <a:latin typeface="Arial" pitchFamily="34" charset="0"/>
                <a:cs typeface="Arial" pitchFamily="34" charset="0"/>
              </a:rPr>
              <a:t>polycistronic</a:t>
            </a:r>
            <a:r>
              <a:rPr lang="en-US" sz="2400" dirty="0" smtClean="0">
                <a:latin typeface="Arial" pitchFamily="34" charset="0"/>
                <a:cs typeface="Arial" pitchFamily="34" charset="0"/>
              </a:rPr>
              <a:t> mRNA</a:t>
            </a:r>
          </a:p>
          <a:p>
            <a:pPr marL="457200" indent="-457200" algn="l" rtl="0">
              <a:buNone/>
            </a:pPr>
            <a:r>
              <a:rPr lang="en-US" sz="2400" dirty="0" smtClean="0">
                <a:latin typeface="Arial" pitchFamily="34" charset="0"/>
                <a:cs typeface="Arial" pitchFamily="34" charset="0"/>
              </a:rPr>
              <a:t>                              </a:t>
            </a: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pic>
        <p:nvPicPr>
          <p:cNvPr id="13" name="Picture 3"/>
          <p:cNvPicPr>
            <a:picLocks noChangeAspect="1" noChangeArrowheads="1"/>
          </p:cNvPicPr>
          <p:nvPr/>
        </p:nvPicPr>
        <p:blipFill>
          <a:blip r:embed="rId4"/>
          <a:srcRect/>
          <a:stretch>
            <a:fillRect/>
          </a:stretch>
        </p:blipFill>
        <p:spPr bwMode="auto">
          <a:xfrm>
            <a:off x="2024062" y="2428868"/>
            <a:ext cx="5524500" cy="1600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6" end="6"/>
                                            </p:txEl>
                                          </p:spTgt>
                                        </p:tgtEl>
                                        <p:attrNameLst>
                                          <p:attrName>style.visibility</p:attrName>
                                        </p:attrNameLst>
                                      </p:cBhvr>
                                      <p:to>
                                        <p:strVal val="visible"/>
                                      </p:to>
                                    </p:set>
                                    <p:animEffect transition="in" filter="blinds(horizontal)">
                                      <p:cBhvr>
                                        <p:cTn id="7" dur="500"/>
                                        <p:tgtEl>
                                          <p:spTgt spid="1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7" end="7"/>
                                            </p:txEl>
                                          </p:spTgt>
                                        </p:tgtEl>
                                        <p:attrNameLst>
                                          <p:attrName>style.visibility</p:attrName>
                                        </p:attrNameLst>
                                      </p:cBhvr>
                                      <p:to>
                                        <p:strVal val="visible"/>
                                      </p:to>
                                    </p:set>
                                    <p:animEffect transition="in" filter="blinds(horizontal)">
                                      <p:cBhvr>
                                        <p:cTn id="1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dirty="0" smtClean="0">
                <a:solidFill>
                  <a:srgbClr val="C00000"/>
                </a:solidFill>
              </a:rPr>
              <a:t>Gene Expression</a:t>
            </a:r>
            <a:endParaRPr lang="ar-JO" sz="3600"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285860"/>
            <a:ext cx="8643966" cy="5429288"/>
          </a:xfrm>
        </p:spPr>
        <p:txBody>
          <a:bodyPr/>
          <a:lstStyle/>
          <a:p>
            <a:pPr algn="l" rtl="0"/>
            <a:r>
              <a:rPr lang="en-US" sz="2400" dirty="0" smtClean="0">
                <a:latin typeface="Arial" pitchFamily="34" charset="0"/>
                <a:cs typeface="Arial" pitchFamily="34" charset="0"/>
              </a:rPr>
              <a:t>The central dogma in genetics describes the flow of genetic</a:t>
            </a:r>
          </a:p>
          <a:p>
            <a:pPr algn="l" rtl="0">
              <a:buNone/>
            </a:pPr>
            <a:r>
              <a:rPr lang="en-US" sz="2400" dirty="0" smtClean="0">
                <a:latin typeface="Arial" pitchFamily="34" charset="0"/>
                <a:cs typeface="Arial" pitchFamily="34" charset="0"/>
              </a:rPr>
              <a:t>     information in cells from DNA to mRNA to protein</a:t>
            </a: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r>
              <a:rPr lang="en-US" sz="2400" dirty="0" smtClean="0">
                <a:latin typeface="Arial" pitchFamily="34" charset="0"/>
                <a:cs typeface="Arial" pitchFamily="34" charset="0"/>
              </a:rPr>
              <a:t>Gene expression: is the process by which information from</a:t>
            </a:r>
          </a:p>
          <a:p>
            <a:pPr algn="l" rtl="0">
              <a:buNone/>
            </a:pPr>
            <a:r>
              <a:rPr lang="en-US" sz="2400" dirty="0" smtClean="0">
                <a:latin typeface="Arial" pitchFamily="34" charset="0"/>
                <a:cs typeface="Arial" pitchFamily="34" charset="0"/>
              </a:rPr>
              <a:t>    a gene is used in the synthesis of a functional gene</a:t>
            </a:r>
          </a:p>
          <a:p>
            <a:pPr algn="l" rtl="0">
              <a:buNone/>
            </a:pPr>
            <a:r>
              <a:rPr lang="en-US" sz="2400" dirty="0" smtClean="0">
                <a:latin typeface="Arial" pitchFamily="34" charset="0"/>
                <a:cs typeface="Arial" pitchFamily="34" charset="0"/>
              </a:rPr>
              <a:t>    products: either protein or RNA such as tRNA and rRNA  </a:t>
            </a:r>
          </a:p>
          <a:p>
            <a:pPr algn="l" rtl="0">
              <a:buNone/>
            </a:pPr>
            <a:endParaRPr lang="en-US" dirty="0" smtClean="0"/>
          </a:p>
          <a:p>
            <a:pPr algn="l" rtl="0">
              <a:buNone/>
            </a:pPr>
            <a:endParaRPr lang="en-US" dirty="0" smtClean="0"/>
          </a:p>
        </p:txBody>
      </p:sp>
      <p:pic>
        <p:nvPicPr>
          <p:cNvPr id="8" name="صورة 7" descr="central-dogma-enhanced.png"/>
          <p:cNvPicPr>
            <a:picLocks noChangeAspect="1"/>
          </p:cNvPicPr>
          <p:nvPr/>
        </p:nvPicPr>
        <p:blipFill>
          <a:blip r:embed="rId3"/>
          <a:stretch>
            <a:fillRect/>
          </a:stretch>
        </p:blipFill>
        <p:spPr>
          <a:xfrm>
            <a:off x="1776433" y="2285992"/>
            <a:ext cx="5724525" cy="1971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animEffect transition="in" filter="checkerboard(across)">
                                      <p:cBhvr>
                                        <p:cTn id="7" dur="500"/>
                                        <p:tgtEl>
                                          <p:spTgt spid="7">
                                            <p:txEl>
                                              <p:pRg st="8" end="8"/>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9" end="9"/>
                                            </p:txEl>
                                          </p:spTgt>
                                        </p:tgtEl>
                                        <p:attrNameLst>
                                          <p:attrName>style.visibility</p:attrName>
                                        </p:attrNameLst>
                                      </p:cBhvr>
                                      <p:to>
                                        <p:strVal val="visible"/>
                                      </p:to>
                                    </p:set>
                                    <p:animEffect transition="in" filter="checkerboard(across)">
                                      <p:cBhvr>
                                        <p:cTn id="10" dur="500"/>
                                        <p:tgtEl>
                                          <p:spTgt spid="7">
                                            <p:txEl>
                                              <p:pRg st="9" end="9"/>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7">
                                            <p:txEl>
                                              <p:pRg st="10" end="10"/>
                                            </p:txEl>
                                          </p:spTgt>
                                        </p:tgtEl>
                                        <p:attrNameLst>
                                          <p:attrName>style.visibility</p:attrName>
                                        </p:attrNameLst>
                                      </p:cBhvr>
                                      <p:to>
                                        <p:strVal val="visible"/>
                                      </p:to>
                                    </p:set>
                                    <p:animEffect transition="in" filter="checkerboard(across)">
                                      <p:cBhvr>
                                        <p:cTn id="13"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71422"/>
            <a:ext cx="9144000" cy="857248"/>
          </a:xfrm>
        </p:spPr>
        <p:txBody>
          <a:bodyPr>
            <a:noAutofit/>
          </a:bodyPr>
          <a:lstStyle/>
          <a:p>
            <a:pPr rtl="0"/>
            <a:r>
              <a:rPr lang="en-US" sz="4800" b="1" i="1" dirty="0" smtClean="0">
                <a:solidFill>
                  <a:srgbClr val="C00000"/>
                </a:solidFill>
              </a:rPr>
              <a:t>Lac</a:t>
            </a:r>
            <a:r>
              <a:rPr lang="en-US" sz="4800" b="1" dirty="0" smtClean="0">
                <a:solidFill>
                  <a:srgbClr val="C00000"/>
                </a:solidFill>
              </a:rPr>
              <a:t> Operon </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عنصر نائب للمحتوى 2"/>
          <p:cNvSpPr>
            <a:spLocks noGrp="1"/>
          </p:cNvSpPr>
          <p:nvPr>
            <p:ph idx="1"/>
          </p:nvPr>
        </p:nvSpPr>
        <p:spPr>
          <a:xfrm>
            <a:off x="428596" y="1285860"/>
            <a:ext cx="8715404" cy="6215106"/>
          </a:xfrm>
        </p:spPr>
        <p:txBody>
          <a:bodyPr>
            <a:normAutofit lnSpcReduction="10000"/>
          </a:bodyPr>
          <a:lstStyle/>
          <a:p>
            <a:pPr marL="457200" indent="-457200" algn="l" rtl="0"/>
            <a:r>
              <a:rPr lang="en-US" sz="2400" i="1" dirty="0" smtClean="0">
                <a:latin typeface="Arial" pitchFamily="34" charset="0"/>
                <a:cs typeface="Arial" pitchFamily="34" charset="0"/>
              </a:rPr>
              <a:t>Lac  </a:t>
            </a:r>
            <a:r>
              <a:rPr lang="en-US" sz="2400" dirty="0" smtClean="0">
                <a:latin typeface="Arial" pitchFamily="34" charset="0"/>
                <a:cs typeface="Arial" pitchFamily="34" charset="0"/>
              </a:rPr>
              <a:t>operon consists of three structural genes required for the transport and metabolism of lactose as an alternative  carbon source to glucose:</a:t>
            </a:r>
          </a:p>
          <a:p>
            <a:pPr marL="457200" indent="-457200" algn="l" rtl="0">
              <a:buNone/>
            </a:pPr>
            <a:endParaRPr lang="en-US" sz="2400" dirty="0" smtClean="0">
              <a:latin typeface="Arial" pitchFamily="34" charset="0"/>
              <a:cs typeface="Arial" pitchFamily="34" charset="0"/>
            </a:endParaRPr>
          </a:p>
          <a:p>
            <a:pPr marL="457200" indent="-457200" algn="l" rtl="0">
              <a:buNone/>
            </a:pPr>
            <a:r>
              <a:rPr lang="en-US" sz="2400" dirty="0" smtClean="0">
                <a:latin typeface="Arial" pitchFamily="34" charset="0"/>
                <a:cs typeface="Arial" pitchFamily="34" charset="0"/>
              </a:rPr>
              <a:t>      1.  </a:t>
            </a:r>
            <a:r>
              <a:rPr lang="en-US" sz="2400" b="1" i="1" dirty="0" smtClean="0">
                <a:solidFill>
                  <a:srgbClr val="0000FF"/>
                </a:solidFill>
                <a:latin typeface="Arial" pitchFamily="34" charset="0"/>
                <a:cs typeface="Arial" pitchFamily="34" charset="0"/>
              </a:rPr>
              <a:t>lacZ</a:t>
            </a:r>
            <a:r>
              <a:rPr lang="en-US" sz="2400" i="1" dirty="0" smtClean="0">
                <a:latin typeface="Arial" pitchFamily="34" charset="0"/>
                <a:cs typeface="Arial" pitchFamily="34" charset="0"/>
              </a:rPr>
              <a:t> </a:t>
            </a:r>
            <a:r>
              <a:rPr lang="en-US" sz="2400" dirty="0" smtClean="0">
                <a:latin typeface="Arial" pitchFamily="34" charset="0"/>
                <a:cs typeface="Arial" pitchFamily="34" charset="0"/>
              </a:rPr>
              <a:t>: encodes </a:t>
            </a:r>
            <a:r>
              <a:rPr lang="el-GR" sz="2400" dirty="0" smtClean="0">
                <a:latin typeface="Arial" pitchFamily="34" charset="0"/>
                <a:cs typeface="Arial" pitchFamily="34" charset="0"/>
              </a:rPr>
              <a:t>β</a:t>
            </a:r>
            <a:r>
              <a:rPr lang="en-US" sz="2400" dirty="0" smtClean="0">
                <a:latin typeface="Arial" pitchFamily="34" charset="0"/>
                <a:cs typeface="Arial" pitchFamily="34" charset="0"/>
              </a:rPr>
              <a:t>-</a:t>
            </a:r>
            <a:r>
              <a:rPr lang="en-US" sz="2400" dirty="0" err="1" smtClean="0">
                <a:latin typeface="Arial" pitchFamily="34" charset="0"/>
                <a:cs typeface="Arial" pitchFamily="34" charset="0"/>
              </a:rPr>
              <a:t>galactosidase</a:t>
            </a:r>
            <a:r>
              <a:rPr lang="en-US" sz="2400" dirty="0" smtClean="0">
                <a:latin typeface="Arial" pitchFamily="34" charset="0"/>
                <a:cs typeface="Arial" pitchFamily="34" charset="0"/>
              </a:rPr>
              <a:t> which cleaves lactose</a:t>
            </a:r>
          </a:p>
          <a:p>
            <a:pPr marL="457200" indent="-457200" algn="l" rtl="0">
              <a:buNone/>
            </a:pPr>
            <a:r>
              <a:rPr lang="en-US" sz="2400" dirty="0" smtClean="0">
                <a:latin typeface="Arial" pitchFamily="34" charset="0"/>
                <a:cs typeface="Arial" pitchFamily="34" charset="0"/>
              </a:rPr>
              <a:t>                     into glucose and galactose  </a:t>
            </a:r>
            <a:r>
              <a:rPr lang="en-US" sz="2400" i="1" dirty="0" smtClean="0">
                <a:latin typeface="Arial" pitchFamily="34" charset="0"/>
                <a:cs typeface="Arial" pitchFamily="34" charset="0"/>
              </a:rPr>
              <a:t>  </a:t>
            </a:r>
          </a:p>
          <a:p>
            <a:pPr marL="457200" indent="-457200" algn="l" rtl="0">
              <a:buNone/>
            </a:pPr>
            <a:r>
              <a:rPr lang="en-US" sz="2400" i="1" dirty="0" smtClean="0">
                <a:latin typeface="Arial" pitchFamily="34" charset="0"/>
                <a:cs typeface="Arial" pitchFamily="34" charset="0"/>
              </a:rPr>
              <a:t>     </a:t>
            </a:r>
            <a:r>
              <a:rPr lang="en-US" sz="2400" dirty="0" smtClean="0">
                <a:latin typeface="Arial" pitchFamily="34" charset="0"/>
                <a:cs typeface="Arial" pitchFamily="34" charset="0"/>
              </a:rPr>
              <a:t> 2. </a:t>
            </a:r>
            <a:r>
              <a:rPr lang="en-US" sz="2400" b="1" i="1" dirty="0" smtClean="0">
                <a:solidFill>
                  <a:srgbClr val="0000FF"/>
                </a:solidFill>
                <a:latin typeface="Arial" pitchFamily="34" charset="0"/>
                <a:cs typeface="Arial" pitchFamily="34" charset="0"/>
              </a:rPr>
              <a:t>lacY</a:t>
            </a:r>
            <a:r>
              <a:rPr lang="en-US" sz="2400" i="1" dirty="0" smtClean="0">
                <a:latin typeface="Arial" pitchFamily="34" charset="0"/>
                <a:cs typeface="Arial" pitchFamily="34" charset="0"/>
              </a:rPr>
              <a:t>  </a:t>
            </a:r>
            <a:r>
              <a:rPr lang="en-US" sz="2400" dirty="0" smtClean="0">
                <a:latin typeface="Arial" pitchFamily="34" charset="0"/>
                <a:cs typeface="Arial" pitchFamily="34" charset="0"/>
              </a:rPr>
              <a:t>: encodes lactose permease to transport lactose</a:t>
            </a:r>
          </a:p>
          <a:p>
            <a:pPr marL="457200" indent="-457200" algn="l" rtl="0">
              <a:buNone/>
            </a:pPr>
            <a:r>
              <a:rPr lang="en-US" sz="2400" dirty="0" smtClean="0">
                <a:latin typeface="Arial" pitchFamily="34" charset="0"/>
                <a:cs typeface="Arial" pitchFamily="34" charset="0"/>
              </a:rPr>
              <a:t>                     into the cell</a:t>
            </a:r>
            <a:endParaRPr lang="en-US" sz="2400" i="1" dirty="0" smtClean="0">
              <a:latin typeface="Arial" pitchFamily="34" charset="0"/>
              <a:cs typeface="Arial" pitchFamily="34" charset="0"/>
            </a:endParaRPr>
          </a:p>
          <a:p>
            <a:pPr marL="457200" indent="-457200" algn="l" rtl="0">
              <a:buNone/>
            </a:pPr>
            <a:r>
              <a:rPr lang="en-US" sz="2400" i="1" dirty="0" smtClean="0">
                <a:latin typeface="Arial" pitchFamily="34" charset="0"/>
                <a:cs typeface="Arial" pitchFamily="34" charset="0"/>
              </a:rPr>
              <a:t>      </a:t>
            </a:r>
            <a:r>
              <a:rPr lang="en-US" sz="2400" dirty="0" smtClean="0">
                <a:latin typeface="Arial" pitchFamily="34" charset="0"/>
                <a:cs typeface="Arial" pitchFamily="34" charset="0"/>
              </a:rPr>
              <a:t>3. </a:t>
            </a:r>
            <a:r>
              <a:rPr lang="en-US" sz="2400" b="1" i="1" dirty="0" smtClean="0">
                <a:solidFill>
                  <a:srgbClr val="0000FF"/>
                </a:solidFill>
                <a:latin typeface="Arial" pitchFamily="34" charset="0"/>
                <a:cs typeface="Arial" pitchFamily="34" charset="0"/>
              </a:rPr>
              <a:t>lacA</a:t>
            </a:r>
            <a:r>
              <a:rPr lang="en-US" sz="2400" dirty="0" smtClean="0">
                <a:latin typeface="Arial" pitchFamily="34" charset="0"/>
                <a:cs typeface="Arial" pitchFamily="34" charset="0"/>
              </a:rPr>
              <a:t>  : encodes </a:t>
            </a:r>
            <a:r>
              <a:rPr lang="en-GB" sz="2400" dirty="0" smtClean="0">
                <a:latin typeface="Arial" pitchFamily="34" charset="0"/>
                <a:cs typeface="Arial" pitchFamily="34" charset="0"/>
              </a:rPr>
              <a:t>galactoside O-</a:t>
            </a:r>
            <a:r>
              <a:rPr lang="en-GB" sz="2400" dirty="0" err="1" smtClean="0">
                <a:latin typeface="Arial" pitchFamily="34" charset="0"/>
                <a:cs typeface="Arial" pitchFamily="34" charset="0"/>
              </a:rPr>
              <a:t>acetyltransferase</a:t>
            </a:r>
            <a:r>
              <a:rPr lang="en-GB" sz="2400" dirty="0" smtClean="0">
                <a:latin typeface="Arial" pitchFamily="34" charset="0"/>
                <a:cs typeface="Arial" pitchFamily="34" charset="0"/>
              </a:rPr>
              <a:t> which</a:t>
            </a:r>
          </a:p>
          <a:p>
            <a:pPr marL="457200" indent="-457200" algn="l" rtl="0">
              <a:buNone/>
            </a:pPr>
            <a:r>
              <a:rPr lang="en-GB" sz="2400" dirty="0" smtClean="0">
                <a:latin typeface="Arial" pitchFamily="34" charset="0"/>
                <a:cs typeface="Arial" pitchFamily="34" charset="0"/>
              </a:rPr>
              <a:t>                     plays a role in cell detoxification</a:t>
            </a:r>
          </a:p>
          <a:p>
            <a:pPr marL="457200" indent="-457200" algn="l" rtl="0">
              <a:buNone/>
            </a:pPr>
            <a:endParaRPr lang="en-US" sz="2400" dirty="0" smtClean="0">
              <a:latin typeface="Arial" pitchFamily="34" charset="0"/>
              <a:cs typeface="Arial" pitchFamily="34" charset="0"/>
            </a:endParaRPr>
          </a:p>
          <a:p>
            <a:pPr marL="457200" indent="-457200" algn="l" rtl="0">
              <a:buNone/>
            </a:pPr>
            <a:endParaRPr lang="en-US" sz="2400" dirty="0" smtClean="0">
              <a:latin typeface="Arial" pitchFamily="34" charset="0"/>
              <a:cs typeface="Arial" pitchFamily="34" charset="0"/>
            </a:endParaRPr>
          </a:p>
          <a:p>
            <a:pPr marL="457200" indent="-457200" algn="l" rtl="0">
              <a:buNone/>
            </a:pPr>
            <a:endParaRPr lang="en-US" sz="2400" dirty="0" smtClean="0">
              <a:latin typeface="Arial" pitchFamily="34" charset="0"/>
              <a:cs typeface="Arial" pitchFamily="34" charset="0"/>
            </a:endParaRPr>
          </a:p>
          <a:p>
            <a:pPr marL="457200" indent="-457200" algn="l" rtl="0">
              <a:buNone/>
            </a:pPr>
            <a:endParaRPr lang="en-US" sz="2400" dirty="0" smtClean="0">
              <a:latin typeface="Arial" pitchFamily="34" charset="0"/>
              <a:cs typeface="Arial" pitchFamily="34" charset="0"/>
            </a:endParaRPr>
          </a:p>
          <a:p>
            <a:pPr marL="457200" indent="-457200" algn="l" rtl="0">
              <a:buNone/>
            </a:pPr>
            <a:r>
              <a:rPr lang="en-US" sz="2400" dirty="0" smtClean="0">
                <a:latin typeface="Arial" pitchFamily="34" charset="0"/>
                <a:cs typeface="Arial" pitchFamily="34" charset="0"/>
              </a:rPr>
              <a:t>                              </a:t>
            </a: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4"/>
            <a:ext cx="9144000" cy="928686"/>
          </a:xfrm>
        </p:spPr>
        <p:txBody>
          <a:bodyPr>
            <a:noAutofit/>
          </a:bodyPr>
          <a:lstStyle/>
          <a:p>
            <a:pPr rtl="0"/>
            <a:r>
              <a:rPr lang="en-US" b="1" i="1" dirty="0" smtClean="0">
                <a:solidFill>
                  <a:srgbClr val="C00000"/>
                </a:solidFill>
              </a:rPr>
              <a:t>Lac</a:t>
            </a:r>
            <a:r>
              <a:rPr lang="en-US" b="1" dirty="0" smtClean="0">
                <a:solidFill>
                  <a:srgbClr val="C00000"/>
                </a:solidFill>
              </a:rPr>
              <a:t> Operon </a:t>
            </a:r>
            <a:endParaRPr lang="ar-JO"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مربع نص 8"/>
          <p:cNvSpPr txBox="1"/>
          <p:nvPr/>
        </p:nvSpPr>
        <p:spPr>
          <a:xfrm>
            <a:off x="1656718" y="1500174"/>
            <a:ext cx="1272208" cy="369332"/>
          </a:xfrm>
          <a:prstGeom prst="rect">
            <a:avLst/>
          </a:prstGeom>
          <a:noFill/>
        </p:spPr>
        <p:txBody>
          <a:bodyPr wrap="none" rtlCol="0">
            <a:spAutoFit/>
          </a:bodyPr>
          <a:lstStyle/>
          <a:p>
            <a:r>
              <a:rPr lang="en-US" dirty="0" smtClean="0"/>
              <a:t>binding site</a:t>
            </a:r>
            <a:endParaRPr lang="en-GB" dirty="0"/>
          </a:p>
        </p:txBody>
      </p:sp>
      <p:grpSp>
        <p:nvGrpSpPr>
          <p:cNvPr id="11" name="مجموعة 10"/>
          <p:cNvGrpSpPr/>
          <p:nvPr/>
        </p:nvGrpSpPr>
        <p:grpSpPr>
          <a:xfrm>
            <a:off x="571472" y="1500174"/>
            <a:ext cx="8429684" cy="3862400"/>
            <a:chOff x="571472" y="1500174"/>
            <a:chExt cx="8429684" cy="3862400"/>
          </a:xfrm>
        </p:grpSpPr>
        <p:pic>
          <p:nvPicPr>
            <p:cNvPr id="1026" name="Picture 2"/>
            <p:cNvPicPr>
              <a:picLocks noChangeAspect="1" noChangeArrowheads="1"/>
            </p:cNvPicPr>
            <p:nvPr/>
          </p:nvPicPr>
          <p:blipFill>
            <a:blip r:embed="rId4"/>
            <a:srcRect l="3870" r="2280" b="3681"/>
            <a:stretch>
              <a:fillRect/>
            </a:stretch>
          </p:blipFill>
          <p:spPr bwMode="auto">
            <a:xfrm>
              <a:off x="571472" y="1500174"/>
              <a:ext cx="8429684" cy="3862400"/>
            </a:xfrm>
            <a:prstGeom prst="rect">
              <a:avLst/>
            </a:prstGeom>
            <a:noFill/>
            <a:ln w="9525">
              <a:noFill/>
              <a:miter lim="800000"/>
              <a:headEnd/>
              <a:tailEnd/>
            </a:ln>
            <a:effectLst/>
          </p:spPr>
        </p:pic>
        <p:sp>
          <p:nvSpPr>
            <p:cNvPr id="8" name="مستطيل 7"/>
            <p:cNvSpPr/>
            <p:nvPr/>
          </p:nvSpPr>
          <p:spPr>
            <a:xfrm>
              <a:off x="6000760" y="2857496"/>
              <a:ext cx="1071570"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مربع نص 11"/>
          <p:cNvSpPr txBox="1"/>
          <p:nvPr/>
        </p:nvSpPr>
        <p:spPr>
          <a:xfrm>
            <a:off x="5736321" y="2916792"/>
            <a:ext cx="1479892" cy="369332"/>
          </a:xfrm>
          <a:prstGeom prst="rect">
            <a:avLst/>
          </a:prstGeom>
          <a:noFill/>
        </p:spPr>
        <p:txBody>
          <a:bodyPr wrap="none" rtlCol="0">
            <a:spAutoFit/>
          </a:bodyPr>
          <a:lstStyle/>
          <a:p>
            <a:r>
              <a:rPr lang="en-US" b="1" dirty="0" smtClean="0">
                <a:latin typeface="Arial" pitchFamily="34" charset="0"/>
                <a:cs typeface="Arial" pitchFamily="34" charset="0"/>
              </a:rPr>
              <a:t>Allolactose </a:t>
            </a:r>
            <a:endParaRPr lang="en-GB" b="1" dirty="0">
              <a:latin typeface="Arial" pitchFamily="34" charset="0"/>
              <a:cs typeface="Arial" pitchFamily="34" charset="0"/>
            </a:endParaRPr>
          </a:p>
        </p:txBody>
      </p:sp>
      <p:sp>
        <p:nvSpPr>
          <p:cNvPr id="10" name="TextBox 9"/>
          <p:cNvSpPr txBox="1"/>
          <p:nvPr/>
        </p:nvSpPr>
        <p:spPr>
          <a:xfrm>
            <a:off x="6996935" y="2946096"/>
            <a:ext cx="1545295" cy="369332"/>
          </a:xfrm>
          <a:prstGeom prst="rect">
            <a:avLst/>
          </a:prstGeom>
          <a:noFill/>
        </p:spPr>
        <p:txBody>
          <a:bodyPr wrap="none" rtlCol="0">
            <a:spAutoFit/>
          </a:bodyPr>
          <a:lstStyle/>
          <a:p>
            <a:pPr algn="ctr"/>
            <a:r>
              <a:rPr lang="en-US" b="1" smtClean="0">
                <a:solidFill>
                  <a:srgbClr val="C00000"/>
                </a:solidFill>
              </a:rPr>
              <a:t>(Co-repressor)</a:t>
            </a:r>
            <a:endParaRPr lang="en-US" b="1" dirty="0">
              <a:solidFill>
                <a:srgbClr val="C00000"/>
              </a:solidFill>
            </a:endParaRPr>
          </a:p>
        </p:txBody>
      </p:sp>
      <p:sp>
        <p:nvSpPr>
          <p:cNvPr id="13" name="TextBox 12"/>
          <p:cNvSpPr txBox="1"/>
          <p:nvPr/>
        </p:nvSpPr>
        <p:spPr>
          <a:xfrm>
            <a:off x="6876256" y="4139788"/>
            <a:ext cx="1491820" cy="369332"/>
          </a:xfrm>
          <a:prstGeom prst="rect">
            <a:avLst/>
          </a:prstGeom>
          <a:noFill/>
        </p:spPr>
        <p:txBody>
          <a:bodyPr wrap="none" rtlCol="0">
            <a:spAutoFit/>
          </a:bodyPr>
          <a:lstStyle/>
          <a:p>
            <a:pPr algn="ctr"/>
            <a:r>
              <a:rPr lang="en-US" b="1" smtClean="0">
                <a:solidFill>
                  <a:srgbClr val="C00000"/>
                </a:solidFill>
              </a:rPr>
              <a:t>(Co-activator)</a:t>
            </a:r>
            <a:endParaRPr lang="en-US" b="1" dirty="0">
              <a:solidFill>
                <a:srgbClr val="C00000"/>
              </a:solidFill>
            </a:endParaRPr>
          </a:p>
        </p:txBody>
      </p:sp>
      <p:sp>
        <p:nvSpPr>
          <p:cNvPr id="14" name="TextBox 13"/>
          <p:cNvSpPr txBox="1"/>
          <p:nvPr/>
        </p:nvSpPr>
        <p:spPr>
          <a:xfrm>
            <a:off x="2099327" y="4160570"/>
            <a:ext cx="2582887" cy="369332"/>
          </a:xfrm>
          <a:prstGeom prst="rect">
            <a:avLst/>
          </a:prstGeom>
          <a:noFill/>
        </p:spPr>
        <p:txBody>
          <a:bodyPr wrap="none" rtlCol="0">
            <a:spAutoFit/>
          </a:bodyPr>
          <a:lstStyle/>
          <a:p>
            <a:pPr algn="ctr"/>
            <a:r>
              <a:rPr lang="en-US" b="1" dirty="0" smtClean="0">
                <a:solidFill>
                  <a:srgbClr val="C00000"/>
                </a:solidFill>
              </a:rPr>
              <a:t>(</a:t>
            </a:r>
            <a:r>
              <a:rPr lang="en-US" b="1" smtClean="0">
                <a:solidFill>
                  <a:srgbClr val="C00000"/>
                </a:solidFill>
              </a:rPr>
              <a:t>gene regulatory protein)</a:t>
            </a:r>
            <a:endParaRPr lang="en-US" b="1" dirty="0">
              <a:solidFill>
                <a:srgbClr val="C00000"/>
              </a:solidFill>
            </a:endParaRPr>
          </a:p>
        </p:txBody>
      </p:sp>
      <p:sp>
        <p:nvSpPr>
          <p:cNvPr id="15" name="TextBox 14"/>
          <p:cNvSpPr txBox="1"/>
          <p:nvPr/>
        </p:nvSpPr>
        <p:spPr>
          <a:xfrm>
            <a:off x="2163573" y="4839086"/>
            <a:ext cx="2582887" cy="369332"/>
          </a:xfrm>
          <a:prstGeom prst="rect">
            <a:avLst/>
          </a:prstGeom>
          <a:noFill/>
        </p:spPr>
        <p:txBody>
          <a:bodyPr wrap="none" rtlCol="0">
            <a:spAutoFit/>
          </a:bodyPr>
          <a:lstStyle/>
          <a:p>
            <a:pPr algn="ctr"/>
            <a:r>
              <a:rPr lang="en-US" b="1" dirty="0" smtClean="0">
                <a:solidFill>
                  <a:srgbClr val="C00000"/>
                </a:solidFill>
              </a:rPr>
              <a:t>(</a:t>
            </a:r>
            <a:r>
              <a:rPr lang="en-US" b="1" smtClean="0">
                <a:solidFill>
                  <a:srgbClr val="C00000"/>
                </a:solidFill>
              </a:rPr>
              <a:t>gene regulatory protein)</a:t>
            </a:r>
            <a:endParaRPr lang="en-US" b="1" dirty="0">
              <a:solidFill>
                <a:srgbClr val="C00000"/>
              </a:solidFill>
            </a:endParaRPr>
          </a:p>
        </p:txBody>
      </p:sp>
      <p:sp>
        <p:nvSpPr>
          <p:cNvPr id="16" name="مربع نص 7"/>
          <p:cNvSpPr txBox="1"/>
          <p:nvPr/>
        </p:nvSpPr>
        <p:spPr>
          <a:xfrm>
            <a:off x="1643608" y="1556792"/>
            <a:ext cx="1272208" cy="369332"/>
          </a:xfrm>
          <a:prstGeom prst="rect">
            <a:avLst/>
          </a:prstGeom>
          <a:noFill/>
        </p:spPr>
        <p:txBody>
          <a:bodyPr wrap="none" rtlCol="0">
            <a:spAutoFit/>
          </a:bodyPr>
          <a:lstStyle/>
          <a:p>
            <a:r>
              <a:rPr lang="en-US" dirty="0" smtClean="0"/>
              <a:t>binding site</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71422"/>
            <a:ext cx="9144000" cy="857248"/>
          </a:xfrm>
        </p:spPr>
        <p:txBody>
          <a:bodyPr>
            <a:noAutofit/>
          </a:bodyPr>
          <a:lstStyle/>
          <a:p>
            <a:pPr rtl="0"/>
            <a:r>
              <a:rPr lang="en-US" sz="4800" b="1" i="1" dirty="0" smtClean="0">
                <a:solidFill>
                  <a:srgbClr val="C00000"/>
                </a:solidFill>
              </a:rPr>
              <a:t>Lac</a:t>
            </a:r>
            <a:r>
              <a:rPr lang="en-US" sz="4800" b="1" dirty="0" smtClean="0">
                <a:solidFill>
                  <a:srgbClr val="C00000"/>
                </a:solidFill>
              </a:rPr>
              <a:t> Operon </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عنصر نائب للمحتوى 2"/>
          <p:cNvSpPr>
            <a:spLocks noGrp="1"/>
          </p:cNvSpPr>
          <p:nvPr>
            <p:ph idx="1"/>
          </p:nvPr>
        </p:nvSpPr>
        <p:spPr>
          <a:xfrm>
            <a:off x="428596" y="1285860"/>
            <a:ext cx="8715404" cy="6215106"/>
          </a:xfrm>
        </p:spPr>
        <p:txBody>
          <a:bodyPr>
            <a:normAutofit/>
          </a:bodyPr>
          <a:lstStyle/>
          <a:p>
            <a:pPr marL="457200" indent="-457200" algn="l" rtl="0"/>
            <a:r>
              <a:rPr lang="en-US" sz="2400" dirty="0" smtClean="0">
                <a:latin typeface="Arial" pitchFamily="34" charset="0"/>
                <a:cs typeface="Arial" pitchFamily="34" charset="0"/>
              </a:rPr>
              <a:t>It is under both negative and positive transcriptional controls (dual control): the lac repressor and the CAP activator (catabolite activator protein) respectively</a:t>
            </a: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4"/>
            <a:ext cx="9144000" cy="928686"/>
          </a:xfrm>
        </p:spPr>
        <p:txBody>
          <a:bodyPr>
            <a:noAutofit/>
          </a:bodyPr>
          <a:lstStyle/>
          <a:p>
            <a:pPr rtl="0"/>
            <a:r>
              <a:rPr lang="en-US" b="1" i="1" dirty="0" smtClean="0">
                <a:solidFill>
                  <a:srgbClr val="C00000"/>
                </a:solidFill>
              </a:rPr>
              <a:t>Lac</a:t>
            </a:r>
            <a:r>
              <a:rPr lang="en-US" b="1" dirty="0" smtClean="0">
                <a:solidFill>
                  <a:srgbClr val="C00000"/>
                </a:solidFill>
              </a:rPr>
              <a:t> Operon </a:t>
            </a:r>
            <a:endParaRPr lang="ar-JO"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مجموعة 9"/>
          <p:cNvGrpSpPr/>
          <p:nvPr/>
        </p:nvGrpSpPr>
        <p:grpSpPr>
          <a:xfrm>
            <a:off x="857224" y="1438296"/>
            <a:ext cx="7858180" cy="4991100"/>
            <a:chOff x="785754" y="928670"/>
            <a:chExt cx="7858180" cy="4991100"/>
          </a:xfrm>
        </p:grpSpPr>
        <p:pic>
          <p:nvPicPr>
            <p:cNvPr id="7" name="صورة 6" descr="Slide3.JPG"/>
            <p:cNvPicPr>
              <a:picLocks noChangeAspect="1"/>
            </p:cNvPicPr>
            <p:nvPr/>
          </p:nvPicPr>
          <p:blipFill>
            <a:blip r:embed="rId4"/>
            <a:srcRect l="8593" r="5469"/>
            <a:stretch>
              <a:fillRect/>
            </a:stretch>
          </p:blipFill>
          <p:spPr>
            <a:xfrm>
              <a:off x="785754" y="928670"/>
              <a:ext cx="7858180" cy="4991100"/>
            </a:xfrm>
            <a:prstGeom prst="rect">
              <a:avLst/>
            </a:prstGeom>
          </p:spPr>
        </p:pic>
        <p:sp>
          <p:nvSpPr>
            <p:cNvPr id="8" name="مربع نص 7"/>
            <p:cNvSpPr txBox="1"/>
            <p:nvPr/>
          </p:nvSpPr>
          <p:spPr>
            <a:xfrm>
              <a:off x="1285852" y="2000240"/>
              <a:ext cx="1272208" cy="369332"/>
            </a:xfrm>
            <a:prstGeom prst="rect">
              <a:avLst/>
            </a:prstGeom>
            <a:noFill/>
          </p:spPr>
          <p:txBody>
            <a:bodyPr wrap="none" rtlCol="0">
              <a:spAutoFit/>
            </a:bodyPr>
            <a:lstStyle/>
            <a:p>
              <a:r>
                <a:rPr lang="en-US" dirty="0" smtClean="0"/>
                <a:t>binding site</a:t>
              </a:r>
              <a:endParaRPr lang="en-GB"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4"/>
            <a:ext cx="9144000" cy="928686"/>
          </a:xfrm>
        </p:spPr>
        <p:txBody>
          <a:bodyPr>
            <a:noAutofit/>
          </a:bodyPr>
          <a:lstStyle/>
          <a:p>
            <a:pPr rtl="0"/>
            <a:r>
              <a:rPr lang="en-US" b="1" i="1" dirty="0" smtClean="0">
                <a:solidFill>
                  <a:srgbClr val="C00000"/>
                </a:solidFill>
              </a:rPr>
              <a:t>Lac</a:t>
            </a:r>
            <a:r>
              <a:rPr lang="en-US" b="1" dirty="0" smtClean="0">
                <a:solidFill>
                  <a:srgbClr val="C00000"/>
                </a:solidFill>
              </a:rPr>
              <a:t> Operon </a:t>
            </a:r>
            <a:endParaRPr lang="ar-JO"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p:cNvPicPr>
            <a:picLocks noChangeAspect="1" noChangeArrowheads="1"/>
          </p:cNvPicPr>
          <p:nvPr/>
        </p:nvPicPr>
        <p:blipFill>
          <a:blip r:embed="rId4"/>
          <a:srcRect/>
          <a:stretch>
            <a:fillRect/>
          </a:stretch>
        </p:blipFill>
        <p:spPr bwMode="auto">
          <a:xfrm>
            <a:off x="928662" y="1385911"/>
            <a:ext cx="7896225" cy="5400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4"/>
            <a:ext cx="9144000" cy="928686"/>
          </a:xfrm>
        </p:spPr>
        <p:txBody>
          <a:bodyPr>
            <a:noAutofit/>
          </a:bodyPr>
          <a:lstStyle/>
          <a:p>
            <a:pPr rtl="0"/>
            <a:r>
              <a:rPr lang="en-US" b="1" i="1" dirty="0" smtClean="0">
                <a:solidFill>
                  <a:srgbClr val="C00000"/>
                </a:solidFill>
              </a:rPr>
              <a:t>Lac</a:t>
            </a:r>
            <a:r>
              <a:rPr lang="en-US" b="1" dirty="0" smtClean="0">
                <a:solidFill>
                  <a:srgbClr val="C00000"/>
                </a:solidFill>
              </a:rPr>
              <a:t> Operon </a:t>
            </a:r>
            <a:endParaRPr lang="ar-JO"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مجموعة 11"/>
          <p:cNvGrpSpPr/>
          <p:nvPr/>
        </p:nvGrpSpPr>
        <p:grpSpPr>
          <a:xfrm>
            <a:off x="714348" y="1428736"/>
            <a:ext cx="8143932" cy="5203842"/>
            <a:chOff x="714348" y="1428736"/>
            <a:chExt cx="8143932" cy="5203842"/>
          </a:xfrm>
        </p:grpSpPr>
        <p:grpSp>
          <p:nvGrpSpPr>
            <p:cNvPr id="9" name="مجموعة 8"/>
            <p:cNvGrpSpPr/>
            <p:nvPr/>
          </p:nvGrpSpPr>
          <p:grpSpPr>
            <a:xfrm>
              <a:off x="714348" y="1428736"/>
              <a:ext cx="8143932" cy="5203842"/>
              <a:chOff x="500034" y="654050"/>
              <a:chExt cx="8143932" cy="5203842"/>
            </a:xfrm>
          </p:grpSpPr>
          <p:pic>
            <p:nvPicPr>
              <p:cNvPr id="7" name="صورة 6" descr="Slide4.JPG"/>
              <p:cNvPicPr>
                <a:picLocks noChangeAspect="1"/>
              </p:cNvPicPr>
              <p:nvPr/>
            </p:nvPicPr>
            <p:blipFill>
              <a:blip r:embed="rId4"/>
              <a:srcRect l="5282" r="5282" b="6235"/>
              <a:stretch>
                <a:fillRect/>
              </a:stretch>
            </p:blipFill>
            <p:spPr>
              <a:xfrm>
                <a:off x="500034" y="654050"/>
                <a:ext cx="8143932" cy="5203842"/>
              </a:xfrm>
              <a:prstGeom prst="rect">
                <a:avLst/>
              </a:prstGeom>
            </p:spPr>
          </p:pic>
          <p:sp>
            <p:nvSpPr>
              <p:cNvPr id="8" name="مربع نص 7"/>
              <p:cNvSpPr txBox="1"/>
              <p:nvPr/>
            </p:nvSpPr>
            <p:spPr>
              <a:xfrm>
                <a:off x="1281122" y="1760526"/>
                <a:ext cx="1272208" cy="369332"/>
              </a:xfrm>
              <a:prstGeom prst="rect">
                <a:avLst/>
              </a:prstGeom>
              <a:noFill/>
            </p:spPr>
            <p:txBody>
              <a:bodyPr wrap="none" rtlCol="0">
                <a:spAutoFit/>
              </a:bodyPr>
              <a:lstStyle/>
              <a:p>
                <a:r>
                  <a:rPr lang="en-US" dirty="0" smtClean="0"/>
                  <a:t>binding site</a:t>
                </a:r>
                <a:endParaRPr lang="en-GB" dirty="0"/>
              </a:p>
            </p:txBody>
          </p:sp>
        </p:grpSp>
        <p:sp>
          <p:nvSpPr>
            <p:cNvPr id="11" name="مستطيل 10"/>
            <p:cNvSpPr/>
            <p:nvPr/>
          </p:nvSpPr>
          <p:spPr>
            <a:xfrm>
              <a:off x="6572264" y="4786322"/>
              <a:ext cx="1071570"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مربع نص 12"/>
          <p:cNvSpPr txBox="1"/>
          <p:nvPr/>
        </p:nvSpPr>
        <p:spPr>
          <a:xfrm>
            <a:off x="6521132" y="4143380"/>
            <a:ext cx="1479892" cy="369332"/>
          </a:xfrm>
          <a:prstGeom prst="rect">
            <a:avLst/>
          </a:prstGeom>
          <a:noFill/>
        </p:spPr>
        <p:txBody>
          <a:bodyPr wrap="none" rtlCol="0">
            <a:spAutoFit/>
          </a:bodyPr>
          <a:lstStyle/>
          <a:p>
            <a:r>
              <a:rPr lang="en-US" b="1" dirty="0" smtClean="0">
                <a:latin typeface="Arial" pitchFamily="34" charset="0"/>
                <a:cs typeface="Arial" pitchFamily="34" charset="0"/>
              </a:rPr>
              <a:t>Allolactose </a:t>
            </a:r>
            <a:endParaRPr lang="en-GB"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4"/>
            <a:ext cx="9144000" cy="928686"/>
          </a:xfrm>
        </p:spPr>
        <p:txBody>
          <a:bodyPr>
            <a:noAutofit/>
          </a:bodyPr>
          <a:lstStyle/>
          <a:p>
            <a:pPr rtl="0"/>
            <a:r>
              <a:rPr lang="en-US" b="1" i="1" dirty="0" smtClean="0">
                <a:solidFill>
                  <a:srgbClr val="C00000"/>
                </a:solidFill>
              </a:rPr>
              <a:t>Lac</a:t>
            </a:r>
            <a:r>
              <a:rPr lang="en-US" b="1" dirty="0" smtClean="0">
                <a:solidFill>
                  <a:srgbClr val="C00000"/>
                </a:solidFill>
              </a:rPr>
              <a:t> Operon </a:t>
            </a:r>
            <a:endParaRPr lang="ar-JO"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مجموعة 9"/>
          <p:cNvGrpSpPr/>
          <p:nvPr/>
        </p:nvGrpSpPr>
        <p:grpSpPr>
          <a:xfrm>
            <a:off x="1028705" y="1285860"/>
            <a:ext cx="7829575" cy="5477493"/>
            <a:chOff x="1028705" y="1285860"/>
            <a:chExt cx="7829575" cy="5477493"/>
          </a:xfrm>
        </p:grpSpPr>
        <p:grpSp>
          <p:nvGrpSpPr>
            <p:cNvPr id="8" name="مجموعة 7"/>
            <p:cNvGrpSpPr/>
            <p:nvPr/>
          </p:nvGrpSpPr>
          <p:grpSpPr>
            <a:xfrm>
              <a:off x="1028705" y="1285860"/>
              <a:ext cx="7829575" cy="5477493"/>
              <a:chOff x="1028705" y="1285860"/>
              <a:chExt cx="7829575" cy="5477493"/>
            </a:xfrm>
          </p:grpSpPr>
          <p:pic>
            <p:nvPicPr>
              <p:cNvPr id="3074" name="Picture 2"/>
              <p:cNvPicPr>
                <a:picLocks noChangeAspect="1" noChangeArrowheads="1"/>
              </p:cNvPicPr>
              <p:nvPr/>
            </p:nvPicPr>
            <p:blipFill>
              <a:blip r:embed="rId4"/>
              <a:srcRect t="3765"/>
              <a:stretch>
                <a:fillRect/>
              </a:stretch>
            </p:blipFill>
            <p:spPr bwMode="auto">
              <a:xfrm>
                <a:off x="1028705" y="1285860"/>
                <a:ext cx="7829575" cy="5477493"/>
              </a:xfrm>
              <a:prstGeom prst="rect">
                <a:avLst/>
              </a:prstGeom>
              <a:noFill/>
              <a:ln w="9525">
                <a:noFill/>
                <a:miter lim="800000"/>
                <a:headEnd/>
                <a:tailEnd/>
              </a:ln>
              <a:effectLst/>
            </p:spPr>
          </p:pic>
          <p:sp>
            <p:nvSpPr>
              <p:cNvPr id="7" name="مستطيل 6"/>
              <p:cNvSpPr/>
              <p:nvPr/>
            </p:nvSpPr>
            <p:spPr>
              <a:xfrm>
                <a:off x="6500826" y="4403732"/>
                <a:ext cx="1071570"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مربع نص 8"/>
            <p:cNvSpPr txBox="1"/>
            <p:nvPr/>
          </p:nvSpPr>
          <p:spPr>
            <a:xfrm>
              <a:off x="6521132" y="4274114"/>
              <a:ext cx="1479892" cy="369332"/>
            </a:xfrm>
            <a:prstGeom prst="rect">
              <a:avLst/>
            </a:prstGeom>
            <a:noFill/>
          </p:spPr>
          <p:txBody>
            <a:bodyPr wrap="none" rtlCol="0">
              <a:spAutoFit/>
            </a:bodyPr>
            <a:lstStyle/>
            <a:p>
              <a:r>
                <a:rPr lang="en-US" b="1" dirty="0" smtClean="0">
                  <a:latin typeface="Arial" pitchFamily="34" charset="0"/>
                  <a:cs typeface="Arial" pitchFamily="34" charset="0"/>
                </a:rPr>
                <a:t>Allolactose </a:t>
              </a:r>
              <a:endParaRPr lang="en-GB" b="1"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71422"/>
            <a:ext cx="9144000" cy="857248"/>
          </a:xfrm>
        </p:spPr>
        <p:txBody>
          <a:bodyPr>
            <a:noAutofit/>
          </a:bodyPr>
          <a:lstStyle/>
          <a:p>
            <a:pPr rtl="0"/>
            <a:r>
              <a:rPr lang="en-US" sz="4800" b="1" i="1" dirty="0" smtClean="0">
                <a:solidFill>
                  <a:srgbClr val="C00000"/>
                </a:solidFill>
              </a:rPr>
              <a:t>Lac</a:t>
            </a:r>
            <a:r>
              <a:rPr lang="en-US" sz="4800" b="1" dirty="0" smtClean="0">
                <a:solidFill>
                  <a:srgbClr val="C00000"/>
                </a:solidFill>
              </a:rPr>
              <a:t> Operon </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عنصر نائب للمحتوى 2"/>
          <p:cNvSpPr>
            <a:spLocks noGrp="1"/>
          </p:cNvSpPr>
          <p:nvPr>
            <p:ph idx="1"/>
          </p:nvPr>
        </p:nvSpPr>
        <p:spPr>
          <a:xfrm>
            <a:off x="428628" y="928670"/>
            <a:ext cx="8715404" cy="6215106"/>
          </a:xfrm>
        </p:spPr>
        <p:txBody>
          <a:bodyPr>
            <a:normAutofit/>
          </a:bodyPr>
          <a:lstStyle/>
          <a:p>
            <a:pPr marL="457200" indent="-457200" algn="l" rtl="0"/>
            <a:r>
              <a:rPr lang="en-US" sz="2400" dirty="0" smtClean="0">
                <a:latin typeface="Arial" pitchFamily="34" charset="0"/>
                <a:cs typeface="Arial" pitchFamily="34" charset="0"/>
              </a:rPr>
              <a:t>It is under both negative and positive transcriptional controls (dual control): the lac repressor and the CAP activator (catabolite activator protein) respectively</a:t>
            </a:r>
          </a:p>
          <a:p>
            <a:pPr marL="457200" indent="-457200" algn="l" rtl="0"/>
            <a:r>
              <a:rPr lang="en-US" sz="2400" dirty="0" smtClean="0">
                <a:latin typeface="Arial" pitchFamily="34" charset="0"/>
                <a:cs typeface="Arial" pitchFamily="34" charset="0"/>
              </a:rPr>
              <a:t>In the absence of lactose, lac repressor binds lac operator and inhibits RNA polymerase binding so genes are switched off  (regardless of glucose level). </a:t>
            </a:r>
          </a:p>
          <a:p>
            <a:pPr marL="457200" indent="-457200" algn="l" rtl="0"/>
            <a:r>
              <a:rPr lang="en-US" sz="2400" dirty="0" smtClean="0">
                <a:latin typeface="Arial" pitchFamily="34" charset="0"/>
                <a:cs typeface="Arial" pitchFamily="34" charset="0"/>
              </a:rPr>
              <a:t>In the absence of glucose, cAMP level is high. cAMP is co-activator of  CAP.</a:t>
            </a:r>
          </a:p>
          <a:p>
            <a:pPr marL="457200" indent="-457200" algn="l" rtl="0"/>
            <a:r>
              <a:rPr lang="en-US" sz="2400" dirty="0" smtClean="0">
                <a:latin typeface="Arial" pitchFamily="34" charset="0"/>
                <a:cs typeface="Arial" pitchFamily="34" charset="0"/>
              </a:rPr>
              <a:t>In presence of lactose, the lac repressor is inactivated by the binding to lactose isomer “allolactose” so the repressor dissociates from the operator with the genes are weakly transcribed in the presence of glucose but extensively transcribed in the absence of glucose</a:t>
            </a:r>
          </a:p>
          <a:p>
            <a:pPr marL="457200" indent="-457200" algn="l" rtl="0"/>
            <a:r>
              <a:rPr lang="en-US" sz="2400" dirty="0" smtClean="0">
                <a:latin typeface="Arial" pitchFamily="34" charset="0"/>
                <a:cs typeface="Arial" pitchFamily="34" charset="0"/>
              </a:rPr>
              <a:t>Allolactose is an </a:t>
            </a:r>
            <a:r>
              <a:rPr lang="en-US" sz="2400" b="1" dirty="0" smtClean="0">
                <a:solidFill>
                  <a:srgbClr val="C00000"/>
                </a:solidFill>
                <a:latin typeface="Arial" pitchFamily="34" charset="0"/>
                <a:cs typeface="Arial" pitchFamily="34" charset="0"/>
              </a:rPr>
              <a:t>inducer</a:t>
            </a:r>
            <a:r>
              <a:rPr lang="en-US" sz="2400" dirty="0" smtClean="0">
                <a:solidFill>
                  <a:srgbClr val="C00000"/>
                </a:solidFill>
                <a:latin typeface="Arial" pitchFamily="34" charset="0"/>
                <a:cs typeface="Arial" pitchFamily="34" charset="0"/>
              </a:rPr>
              <a:t> </a:t>
            </a:r>
            <a:r>
              <a:rPr lang="en-US" sz="2400" dirty="0" smtClean="0">
                <a:latin typeface="Arial" pitchFamily="34" charset="0"/>
                <a:cs typeface="Arial" pitchFamily="34" charset="0"/>
              </a:rPr>
              <a:t>of lac operon. It acts as co-repressor of lac repressor protein</a:t>
            </a: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blinds(horizontal)">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blinds(horizontal)">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blinds(horizontal)">
                                      <p:cBhvr>
                                        <p:cTn id="2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smtClean="0">
                <a:solidFill>
                  <a:srgbClr val="C00000"/>
                </a:solidFill>
              </a:rPr>
              <a:t>2. RNA Splicing Control</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214422"/>
            <a:ext cx="8643966" cy="5643602"/>
          </a:xfrm>
        </p:spPr>
        <p:txBody>
          <a:bodyPr>
            <a:normAutofit/>
          </a:bodyPr>
          <a:lstStyle/>
          <a:p>
            <a:pPr algn="l" rtl="0"/>
            <a:r>
              <a:rPr lang="en-US" sz="2400" dirty="0" smtClean="0">
                <a:latin typeface="Arial" pitchFamily="34" charset="0"/>
                <a:cs typeface="Arial" pitchFamily="34" charset="0"/>
              </a:rPr>
              <a:t>The post transcriptional modification (5’-capping, splicing and 3’ polyadenylation) transfers </a:t>
            </a:r>
            <a:r>
              <a:rPr lang="en-US" sz="2400" b="1" dirty="0" smtClean="0">
                <a:latin typeface="Arial" pitchFamily="34" charset="0"/>
                <a:cs typeface="Arial" pitchFamily="34" charset="0"/>
              </a:rPr>
              <a:t>pre-mRNA</a:t>
            </a:r>
            <a:r>
              <a:rPr lang="en-US" sz="2400" dirty="0" smtClean="0">
                <a:latin typeface="Arial" pitchFamily="34" charset="0"/>
                <a:cs typeface="Arial" pitchFamily="34" charset="0"/>
              </a:rPr>
              <a:t> into the mature transcript </a:t>
            </a:r>
            <a:r>
              <a:rPr lang="en-US" sz="2400" b="1" dirty="0" smtClean="0">
                <a:latin typeface="Arial" pitchFamily="34" charset="0"/>
                <a:cs typeface="Arial" pitchFamily="34" charset="0"/>
              </a:rPr>
              <a:t>mRNA (</a:t>
            </a:r>
            <a:r>
              <a:rPr lang="en-US" sz="2400" b="1" dirty="0" smtClean="0">
                <a:solidFill>
                  <a:srgbClr val="C00000"/>
                </a:solidFill>
                <a:latin typeface="Arial" pitchFamily="34" charset="0"/>
                <a:cs typeface="Arial" pitchFamily="34" charset="0"/>
              </a:rPr>
              <a:t>Eukaryotes only</a:t>
            </a:r>
            <a:r>
              <a:rPr lang="en-US" sz="2400" b="1" dirty="0" smtClean="0">
                <a:latin typeface="Arial" pitchFamily="34" charset="0"/>
                <a:cs typeface="Arial" pitchFamily="34" charset="0"/>
              </a:rPr>
              <a:t>)</a:t>
            </a:r>
          </a:p>
          <a:p>
            <a:pPr algn="l" rtl="0">
              <a:buNone/>
            </a:pPr>
            <a:endParaRPr lang="en-US" sz="2400" b="1" dirty="0" smtClean="0">
              <a:latin typeface="Arial" pitchFamily="34" charset="0"/>
              <a:cs typeface="Arial" pitchFamily="34" charset="0"/>
            </a:endParaRPr>
          </a:p>
          <a:p>
            <a:pPr algn="l" rtl="0"/>
            <a:r>
              <a:rPr lang="en-US" sz="2400" dirty="0" smtClean="0">
                <a:latin typeface="Arial" pitchFamily="34" charset="0"/>
                <a:cs typeface="Arial" pitchFamily="34" charset="0"/>
              </a:rPr>
              <a:t>RNA splicing is the                                                      removal of introns                                                                           and the joining of                                                            exons catalyzed by                                               spliceosome                                                                    (RNA-protein complex) </a:t>
            </a: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grpSp>
        <p:nvGrpSpPr>
          <p:cNvPr id="11" name="مجموعة 10"/>
          <p:cNvGrpSpPr/>
          <p:nvPr/>
        </p:nvGrpSpPr>
        <p:grpSpPr>
          <a:xfrm>
            <a:off x="3714744" y="2357430"/>
            <a:ext cx="5214974" cy="4429157"/>
            <a:chOff x="3714744" y="2071678"/>
            <a:chExt cx="5377124" cy="4714909"/>
          </a:xfrm>
        </p:grpSpPr>
        <p:pic>
          <p:nvPicPr>
            <p:cNvPr id="8" name="صورة 7" descr="12641393651482667303RNA_splicing_diagram_en.svg.hi.png"/>
            <p:cNvPicPr>
              <a:picLocks noChangeAspect="1"/>
            </p:cNvPicPr>
            <p:nvPr/>
          </p:nvPicPr>
          <p:blipFill>
            <a:blip r:embed="rId3"/>
            <a:srcRect t="27614"/>
            <a:stretch>
              <a:fillRect/>
            </a:stretch>
          </p:blipFill>
          <p:spPr>
            <a:xfrm>
              <a:off x="3714744" y="2357430"/>
              <a:ext cx="5377124" cy="4429157"/>
            </a:xfrm>
            <a:prstGeom prst="rect">
              <a:avLst/>
            </a:prstGeom>
          </p:spPr>
        </p:pic>
        <p:sp>
          <p:nvSpPr>
            <p:cNvPr id="9" name="مربع نص 8"/>
            <p:cNvSpPr txBox="1"/>
            <p:nvPr/>
          </p:nvSpPr>
          <p:spPr>
            <a:xfrm>
              <a:off x="4010799" y="2071678"/>
              <a:ext cx="1489895" cy="369332"/>
            </a:xfrm>
            <a:prstGeom prst="rect">
              <a:avLst/>
            </a:prstGeom>
            <a:noFill/>
          </p:spPr>
          <p:txBody>
            <a:bodyPr wrap="none" rtlCol="0">
              <a:spAutoFit/>
            </a:bodyPr>
            <a:lstStyle/>
            <a:p>
              <a:r>
                <a:rPr lang="en-US" b="1" dirty="0" smtClean="0"/>
                <a:t>(5’ splice site)</a:t>
              </a:r>
              <a:endParaRPr lang="en-GB" b="1" dirty="0"/>
            </a:p>
          </p:txBody>
        </p:sp>
        <p:sp>
          <p:nvSpPr>
            <p:cNvPr id="10" name="مربع نص 9"/>
            <p:cNvSpPr txBox="1"/>
            <p:nvPr/>
          </p:nvSpPr>
          <p:spPr>
            <a:xfrm>
              <a:off x="7154071" y="2071678"/>
              <a:ext cx="1489895" cy="369332"/>
            </a:xfrm>
            <a:prstGeom prst="rect">
              <a:avLst/>
            </a:prstGeom>
            <a:noFill/>
          </p:spPr>
          <p:txBody>
            <a:bodyPr wrap="none" rtlCol="0">
              <a:spAutoFit/>
            </a:bodyPr>
            <a:lstStyle/>
            <a:p>
              <a:r>
                <a:rPr lang="en-US" b="1" dirty="0" smtClean="0"/>
                <a:t>(3’ splice site)</a:t>
              </a:r>
              <a:endParaRPr lang="en-GB"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checkerboard(across)">
                                      <p:cBhvr>
                                        <p:cTn id="7" dur="500"/>
                                        <p:tgtEl>
                                          <p:spTgt spid="7">
                                            <p:txEl>
                                              <p:pRg st="2" end="2"/>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amond(in)">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smtClean="0">
                <a:solidFill>
                  <a:srgbClr val="C00000"/>
                </a:solidFill>
              </a:rPr>
              <a:t>2. RNA Splicing Control</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214422"/>
            <a:ext cx="8643966" cy="5643602"/>
          </a:xfrm>
        </p:spPr>
        <p:txBody>
          <a:bodyPr>
            <a:normAutofit/>
          </a:bodyPr>
          <a:lstStyle/>
          <a:p>
            <a:pPr algn="l" rtl="0"/>
            <a:r>
              <a:rPr lang="en-US" sz="2400" dirty="0" smtClean="0">
                <a:latin typeface="Arial" pitchFamily="34" charset="0"/>
                <a:cs typeface="Arial" pitchFamily="34" charset="0"/>
              </a:rPr>
              <a:t>Alternative RNA splicing (splicing at different junctions) produces different forms (isoforms) of a protein from the same gene </a:t>
            </a:r>
          </a:p>
          <a:p>
            <a:pPr algn="l" rtl="0">
              <a:buNone/>
            </a:pPr>
            <a:endParaRPr lang="en-US" sz="2400" b="1"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pic>
        <p:nvPicPr>
          <p:cNvPr id="13" name="صورة 12" descr="DNA_alternative_splicing 1.gif"/>
          <p:cNvPicPr>
            <a:picLocks noChangeAspect="1"/>
          </p:cNvPicPr>
          <p:nvPr/>
        </p:nvPicPr>
        <p:blipFill>
          <a:blip r:embed="rId3"/>
          <a:stretch>
            <a:fillRect/>
          </a:stretch>
        </p:blipFill>
        <p:spPr>
          <a:xfrm>
            <a:off x="484934" y="2547957"/>
            <a:ext cx="8659098" cy="416719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dirty="0" smtClean="0">
                <a:solidFill>
                  <a:srgbClr val="C00000"/>
                </a:solidFill>
              </a:rPr>
              <a:t>Gene Expression</a:t>
            </a:r>
            <a:endParaRPr lang="ar-JO" sz="3600"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285860"/>
            <a:ext cx="8643966" cy="5572140"/>
          </a:xfrm>
        </p:spPr>
        <p:txBody>
          <a:bodyPr>
            <a:normAutofit/>
          </a:bodyPr>
          <a:lstStyle/>
          <a:p>
            <a:pPr algn="l" rtl="0"/>
            <a:r>
              <a:rPr lang="en-US" sz="2200" dirty="0" smtClean="0">
                <a:latin typeface="Arial" pitchFamily="34" charset="0"/>
                <a:cs typeface="Arial" pitchFamily="34" charset="0"/>
              </a:rPr>
              <a:t>Gene regulation control cell structure and function. It is the basis</a:t>
            </a:r>
          </a:p>
          <a:p>
            <a:pPr algn="l" rtl="0">
              <a:buNone/>
            </a:pPr>
            <a:r>
              <a:rPr lang="en-US" sz="2200" dirty="0" smtClean="0">
                <a:latin typeface="Arial" pitchFamily="34" charset="0"/>
                <a:cs typeface="Arial" pitchFamily="34" charset="0"/>
              </a:rPr>
              <a:t>    for cellular division, differentiation and morphogenesis </a:t>
            </a:r>
          </a:p>
          <a:p>
            <a:pPr algn="l" rtl="0">
              <a:buNone/>
            </a:pPr>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100" dirty="0" smtClean="0">
              <a:latin typeface="Arial" pitchFamily="34" charset="0"/>
              <a:cs typeface="Arial" pitchFamily="34" charset="0"/>
            </a:endParaRPr>
          </a:p>
          <a:p>
            <a:pPr algn="l" rtl="0"/>
            <a:r>
              <a:rPr lang="en-US" sz="2200" dirty="0" smtClean="0">
                <a:latin typeface="Arial" pitchFamily="34" charset="0"/>
                <a:cs typeface="Arial" pitchFamily="34" charset="0"/>
              </a:rPr>
              <a:t>Different cell types differ dramatically in both structure and</a:t>
            </a:r>
          </a:p>
          <a:p>
            <a:pPr algn="l" rtl="0">
              <a:buNone/>
            </a:pPr>
            <a:r>
              <a:rPr lang="en-US" sz="2200" dirty="0" smtClean="0">
                <a:latin typeface="Arial" pitchFamily="34" charset="0"/>
                <a:cs typeface="Arial" pitchFamily="34" charset="0"/>
              </a:rPr>
              <a:t>    function although they contain the same genome (e.g. basophil </a:t>
            </a:r>
          </a:p>
          <a:p>
            <a:pPr algn="l" rtl="0">
              <a:buNone/>
            </a:pPr>
            <a:r>
              <a:rPr lang="en-US" sz="2200" dirty="0" smtClean="0">
                <a:latin typeface="Arial" pitchFamily="34" charset="0"/>
                <a:cs typeface="Arial" pitchFamily="34" charset="0"/>
              </a:rPr>
              <a:t>    and neuronal cell)</a:t>
            </a:r>
          </a:p>
          <a:p>
            <a:pPr algn="l" rtl="0"/>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grpSp>
        <p:nvGrpSpPr>
          <p:cNvPr id="15" name="مجموعة 14"/>
          <p:cNvGrpSpPr/>
          <p:nvPr/>
        </p:nvGrpSpPr>
        <p:grpSpPr>
          <a:xfrm>
            <a:off x="1000100" y="2071678"/>
            <a:ext cx="7712097" cy="2083844"/>
            <a:chOff x="1214414" y="2500306"/>
            <a:chExt cx="7712097" cy="2083844"/>
          </a:xfrm>
        </p:grpSpPr>
        <p:grpSp>
          <p:nvGrpSpPr>
            <p:cNvPr id="11" name="مجموعة 10"/>
            <p:cNvGrpSpPr/>
            <p:nvPr/>
          </p:nvGrpSpPr>
          <p:grpSpPr>
            <a:xfrm>
              <a:off x="1214414" y="2500306"/>
              <a:ext cx="6858048" cy="2000264"/>
              <a:chOff x="1500166" y="2500306"/>
              <a:chExt cx="6858048" cy="2000264"/>
            </a:xfrm>
          </p:grpSpPr>
          <p:pic>
            <p:nvPicPr>
              <p:cNvPr id="9" name="Picture 1" descr="figure 22-01.jpg"/>
              <p:cNvPicPr>
                <a:picLocks noChangeAspect="1"/>
              </p:cNvPicPr>
              <p:nvPr/>
            </p:nvPicPr>
            <p:blipFill>
              <a:blip r:embed="rId3">
                <a:extLst>
                  <a:ext uri="{28A0092B-C50C-407E-A947-70E740481C1C}">
                    <a14:useLocalDpi xmlns:a14="http://schemas.microsoft.com/office/drawing/2010/main" val="0"/>
                  </a:ext>
                </a:extLst>
              </a:blip>
              <a:srcRect l="77623" b="23779"/>
              <a:stretch>
                <a:fillRect/>
              </a:stretch>
            </p:blipFill>
            <p:spPr bwMode="auto">
              <a:xfrm>
                <a:off x="6448468" y="2500306"/>
                <a:ext cx="1909746" cy="1639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 descr="figure 22-01.jpg"/>
              <p:cNvPicPr>
                <a:picLocks noChangeAspect="1"/>
              </p:cNvPicPr>
              <p:nvPr/>
            </p:nvPicPr>
            <p:blipFill>
              <a:blip r:embed="rId3">
                <a:extLst>
                  <a:ext uri="{28A0092B-C50C-407E-A947-70E740481C1C}">
                    <a14:useLocalDpi xmlns:a14="http://schemas.microsoft.com/office/drawing/2010/main" val="0"/>
                  </a:ext>
                </a:extLst>
              </a:blip>
              <a:srcRect r="50112" b="27542"/>
              <a:stretch>
                <a:fillRect/>
              </a:stretch>
            </p:blipFill>
            <p:spPr bwMode="auto">
              <a:xfrm>
                <a:off x="1500166" y="2941638"/>
                <a:ext cx="4257676" cy="1558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مربع نص 11"/>
            <p:cNvSpPr txBox="1"/>
            <p:nvPr/>
          </p:nvSpPr>
          <p:spPr>
            <a:xfrm>
              <a:off x="1357290" y="4214818"/>
              <a:ext cx="1742465" cy="369332"/>
            </a:xfrm>
            <a:prstGeom prst="rect">
              <a:avLst/>
            </a:prstGeom>
            <a:noFill/>
          </p:spPr>
          <p:txBody>
            <a:bodyPr wrap="none" rtlCol="0">
              <a:spAutoFit/>
            </a:bodyPr>
            <a:lstStyle/>
            <a:p>
              <a:r>
                <a:rPr lang="en-US" dirty="0" smtClean="0"/>
                <a:t>Cell Proliferation</a:t>
              </a:r>
              <a:endParaRPr lang="en-GB" dirty="0"/>
            </a:p>
          </p:txBody>
        </p:sp>
        <p:sp>
          <p:nvSpPr>
            <p:cNvPr id="13" name="مربع نص 12"/>
            <p:cNvSpPr txBox="1"/>
            <p:nvPr/>
          </p:nvSpPr>
          <p:spPr>
            <a:xfrm>
              <a:off x="3492755" y="4214818"/>
              <a:ext cx="1861856" cy="369332"/>
            </a:xfrm>
            <a:prstGeom prst="rect">
              <a:avLst/>
            </a:prstGeom>
            <a:noFill/>
          </p:spPr>
          <p:txBody>
            <a:bodyPr wrap="none" rtlCol="0">
              <a:spAutoFit/>
            </a:bodyPr>
            <a:lstStyle/>
            <a:p>
              <a:r>
                <a:rPr lang="en-US" dirty="0" smtClean="0"/>
                <a:t>Cell Specialization</a:t>
              </a:r>
              <a:endParaRPr lang="en-GB" dirty="0"/>
            </a:p>
          </p:txBody>
        </p:sp>
        <p:sp>
          <p:nvSpPr>
            <p:cNvPr id="14" name="مربع نص 13"/>
            <p:cNvSpPr txBox="1"/>
            <p:nvPr/>
          </p:nvSpPr>
          <p:spPr>
            <a:xfrm>
              <a:off x="5421321" y="4214818"/>
              <a:ext cx="3505190" cy="369332"/>
            </a:xfrm>
            <a:prstGeom prst="rect">
              <a:avLst/>
            </a:prstGeom>
            <a:noFill/>
          </p:spPr>
          <p:txBody>
            <a:bodyPr wrap="none" rtlCol="0">
              <a:spAutoFit/>
            </a:bodyPr>
            <a:lstStyle/>
            <a:p>
              <a:r>
                <a:rPr lang="en-US" dirty="0" smtClean="0"/>
                <a:t>Cell movement and morphogenesis</a:t>
              </a:r>
              <a:endParaRPr lang="en-GB" dirty="0"/>
            </a:p>
          </p:txBody>
        </p:sp>
      </p:grpSp>
      <p:grpSp>
        <p:nvGrpSpPr>
          <p:cNvPr id="21" name="مجموعة 20"/>
          <p:cNvGrpSpPr/>
          <p:nvPr/>
        </p:nvGrpSpPr>
        <p:grpSpPr>
          <a:xfrm>
            <a:off x="3786182" y="5286388"/>
            <a:ext cx="1214446" cy="1571636"/>
            <a:chOff x="3500430" y="5286388"/>
            <a:chExt cx="1214446" cy="1571636"/>
          </a:xfrm>
        </p:grpSpPr>
        <p:pic>
          <p:nvPicPr>
            <p:cNvPr id="18" name="صورة 17" descr="Blausen_0077_Basophil.png"/>
            <p:cNvPicPr>
              <a:picLocks noChangeAspect="1"/>
            </p:cNvPicPr>
            <p:nvPr/>
          </p:nvPicPr>
          <p:blipFill>
            <a:blip r:embed="rId4" cstate="print"/>
            <a:srcRect l="19230" t="7691" r="15385" b="19231"/>
            <a:stretch>
              <a:fillRect/>
            </a:stretch>
          </p:blipFill>
          <p:spPr>
            <a:xfrm>
              <a:off x="3500430" y="5286388"/>
              <a:ext cx="1214446" cy="1357322"/>
            </a:xfrm>
            <a:prstGeom prst="rect">
              <a:avLst/>
            </a:prstGeom>
          </p:spPr>
        </p:pic>
        <p:sp>
          <p:nvSpPr>
            <p:cNvPr id="20" name="مربع نص 19"/>
            <p:cNvSpPr txBox="1"/>
            <p:nvPr/>
          </p:nvSpPr>
          <p:spPr>
            <a:xfrm>
              <a:off x="3593847" y="6488692"/>
              <a:ext cx="978153" cy="369332"/>
            </a:xfrm>
            <a:prstGeom prst="rect">
              <a:avLst/>
            </a:prstGeom>
            <a:noFill/>
          </p:spPr>
          <p:txBody>
            <a:bodyPr wrap="none" rtlCol="0">
              <a:spAutoFit/>
            </a:bodyPr>
            <a:lstStyle/>
            <a:p>
              <a:r>
                <a:rPr lang="en-US" dirty="0" smtClean="0"/>
                <a:t>basophil</a:t>
              </a:r>
              <a:endParaRPr lang="en-GB" dirty="0"/>
            </a:p>
          </p:txBody>
        </p:sp>
      </p:grpSp>
      <p:grpSp>
        <p:nvGrpSpPr>
          <p:cNvPr id="23" name="مجموعة 22"/>
          <p:cNvGrpSpPr/>
          <p:nvPr/>
        </p:nvGrpSpPr>
        <p:grpSpPr>
          <a:xfrm>
            <a:off x="6143636" y="5143512"/>
            <a:ext cx="1928826" cy="1689112"/>
            <a:chOff x="5715008" y="5143512"/>
            <a:chExt cx="1928826" cy="1689112"/>
          </a:xfrm>
        </p:grpSpPr>
        <p:pic>
          <p:nvPicPr>
            <p:cNvPr id="19" name="صورة 18" descr="canstock2435379.jpg"/>
            <p:cNvPicPr>
              <a:picLocks noChangeAspect="1"/>
            </p:cNvPicPr>
            <p:nvPr/>
          </p:nvPicPr>
          <p:blipFill>
            <a:blip r:embed="rId5"/>
            <a:srcRect b="13390"/>
            <a:stretch>
              <a:fillRect/>
            </a:stretch>
          </p:blipFill>
          <p:spPr>
            <a:xfrm>
              <a:off x="5715008" y="5143512"/>
              <a:ext cx="1928826" cy="1357322"/>
            </a:xfrm>
            <a:prstGeom prst="rect">
              <a:avLst/>
            </a:prstGeom>
          </p:spPr>
        </p:pic>
        <p:sp>
          <p:nvSpPr>
            <p:cNvPr id="22" name="مربع نص 21"/>
            <p:cNvSpPr txBox="1"/>
            <p:nvPr/>
          </p:nvSpPr>
          <p:spPr>
            <a:xfrm>
              <a:off x="5807265" y="6463292"/>
              <a:ext cx="1479379" cy="369332"/>
            </a:xfrm>
            <a:prstGeom prst="rect">
              <a:avLst/>
            </a:prstGeom>
            <a:noFill/>
          </p:spPr>
          <p:txBody>
            <a:bodyPr wrap="none" rtlCol="0">
              <a:spAutoFit/>
            </a:bodyPr>
            <a:lstStyle/>
            <a:p>
              <a:r>
                <a:rPr lang="en-US" dirty="0" smtClean="0"/>
                <a:t>Neuronal cell </a:t>
              </a:r>
              <a:endParaRPr lang="en-GB"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animEffect transition="in" filter="checkerboard(across)">
                                      <p:cBhvr>
                                        <p:cTn id="7" dur="500"/>
                                        <p:tgtEl>
                                          <p:spTgt spid="7">
                                            <p:txEl>
                                              <p:pRg st="8" end="8"/>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9" end="9"/>
                                            </p:txEl>
                                          </p:spTgt>
                                        </p:tgtEl>
                                        <p:attrNameLst>
                                          <p:attrName>style.visibility</p:attrName>
                                        </p:attrNameLst>
                                      </p:cBhvr>
                                      <p:to>
                                        <p:strVal val="visible"/>
                                      </p:to>
                                    </p:set>
                                    <p:animEffect transition="in" filter="checkerboard(across)">
                                      <p:cBhvr>
                                        <p:cTn id="10" dur="500"/>
                                        <p:tgtEl>
                                          <p:spTgt spid="7">
                                            <p:txEl>
                                              <p:pRg st="9" end="9"/>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7">
                                            <p:txEl>
                                              <p:pRg st="10" end="10"/>
                                            </p:txEl>
                                          </p:spTgt>
                                        </p:tgtEl>
                                        <p:attrNameLst>
                                          <p:attrName>style.visibility</p:attrName>
                                        </p:attrNameLst>
                                      </p:cBhvr>
                                      <p:to>
                                        <p:strVal val="visible"/>
                                      </p:to>
                                    </p:set>
                                    <p:animEffect transition="in" filter="checkerboard(across)">
                                      <p:cBhvr>
                                        <p:cTn id="13" dur="500"/>
                                        <p:tgtEl>
                                          <p:spTgt spid="7">
                                            <p:txEl>
                                              <p:pRg st="10" end="10"/>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amond(in)">
                                      <p:cBhvr>
                                        <p:cTn id="16" dur="1000"/>
                                        <p:tgtEl>
                                          <p:spTgt spid="21"/>
                                        </p:tgtEl>
                                      </p:cBhvr>
                                    </p:animEffect>
                                  </p:childTnLst>
                                </p:cTn>
                              </p:par>
                              <p:par>
                                <p:cTn id="17" presetID="8" presetClass="entr" presetSubtype="16"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amond(in)">
                                      <p:cBhvr>
                                        <p:cTn id="1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smtClean="0">
                <a:solidFill>
                  <a:srgbClr val="C00000"/>
                </a:solidFill>
              </a:rPr>
              <a:t>2. RNA Splicing Control</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214422"/>
            <a:ext cx="8643966" cy="5643602"/>
          </a:xfrm>
        </p:spPr>
        <p:txBody>
          <a:bodyPr>
            <a:normAutofit/>
          </a:bodyPr>
          <a:lstStyle/>
          <a:p>
            <a:pPr algn="l" rtl="0"/>
            <a:r>
              <a:rPr lang="en-US" sz="2400" dirty="0" smtClean="0">
                <a:latin typeface="Arial" pitchFamily="34" charset="0"/>
                <a:cs typeface="Arial" pitchFamily="34" charset="0"/>
              </a:rPr>
              <a:t>Many genes undergo alternative splicing in tissue-specific manner and/or under specific cellular conditions (a protein is nonfunctional in one cell type but functional in another cell type)</a:t>
            </a:r>
          </a:p>
          <a:p>
            <a:pPr algn="l" rtl="0"/>
            <a:r>
              <a:rPr lang="en-US" sz="2400" dirty="0" smtClean="0">
                <a:latin typeface="Arial" pitchFamily="34" charset="0"/>
                <a:cs typeface="Arial" pitchFamily="34" charset="0"/>
              </a:rPr>
              <a:t>Alternative splicing of pre-mRNA transcripts is regulated by proteins (activators/repressors) that  bind specific RNA sequences (regulatory elements)  on the primary transcript itself</a:t>
            </a:r>
          </a:p>
          <a:p>
            <a:pPr algn="l" rtl="0">
              <a:buNone/>
            </a:pPr>
            <a:endParaRPr lang="en-US" sz="2400" b="1"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pic>
        <p:nvPicPr>
          <p:cNvPr id="8" name="صورة 7" descr="alternative splicing.jpg"/>
          <p:cNvPicPr>
            <a:picLocks noChangeAspect="1"/>
          </p:cNvPicPr>
          <p:nvPr/>
        </p:nvPicPr>
        <p:blipFill>
          <a:blip r:embed="rId3"/>
          <a:srcRect l="3906"/>
          <a:stretch>
            <a:fillRect/>
          </a:stretch>
        </p:blipFill>
        <p:spPr>
          <a:xfrm>
            <a:off x="2285984" y="4025270"/>
            <a:ext cx="4857784" cy="2689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smtClean="0">
                <a:solidFill>
                  <a:srgbClr val="C00000"/>
                </a:solidFill>
              </a:rPr>
              <a:t>3. Editing of RNA </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214422"/>
            <a:ext cx="8643966" cy="5643602"/>
          </a:xfrm>
        </p:spPr>
        <p:txBody>
          <a:bodyPr>
            <a:normAutofit/>
          </a:bodyPr>
          <a:lstStyle/>
          <a:p>
            <a:pPr algn="l" rtl="0"/>
            <a:r>
              <a:rPr lang="en-US" sz="2600" dirty="0" smtClean="0">
                <a:latin typeface="Arial" pitchFamily="34" charset="0"/>
                <a:cs typeface="Arial" pitchFamily="34" charset="0"/>
              </a:rPr>
              <a:t>RNA editing creates mature mRNAs that are not truly encoded by the genome </a:t>
            </a:r>
            <a:r>
              <a:rPr lang="en-US" sz="2600" dirty="0" smtClean="0">
                <a:solidFill>
                  <a:srgbClr val="C00000"/>
                </a:solidFill>
                <a:latin typeface="Arial" pitchFamily="34" charset="0"/>
                <a:cs typeface="Arial" pitchFamily="34" charset="0"/>
              </a:rPr>
              <a:t>(it occurs in the pre-mRNA)</a:t>
            </a:r>
          </a:p>
          <a:p>
            <a:pPr algn="l" rtl="0"/>
            <a:r>
              <a:rPr lang="en-US" sz="2600" dirty="0" smtClean="0">
                <a:latin typeface="Arial" pitchFamily="34" charset="0"/>
                <a:cs typeface="Arial" pitchFamily="34" charset="0"/>
              </a:rPr>
              <a:t>Two types of editing in mammals:</a:t>
            </a:r>
          </a:p>
          <a:p>
            <a:pPr marL="857250" lvl="1" indent="-457200" algn="l" rtl="0">
              <a:buFont typeface="+mj-lt"/>
              <a:buAutoNum type="arabicPeriod"/>
            </a:pPr>
            <a:r>
              <a:rPr lang="en-US" sz="2200" dirty="0" smtClean="0">
                <a:latin typeface="Arial" pitchFamily="34" charset="0"/>
                <a:cs typeface="Arial" pitchFamily="34" charset="0"/>
              </a:rPr>
              <a:t>Deamination of A to I (inosine)</a:t>
            </a:r>
          </a:p>
          <a:p>
            <a:pPr marL="857250" lvl="1" indent="-457200" algn="l" rtl="0">
              <a:buFont typeface="+mj-lt"/>
              <a:buAutoNum type="arabicPeriod"/>
            </a:pPr>
            <a:r>
              <a:rPr lang="en-US" sz="2200" dirty="0" smtClean="0">
                <a:latin typeface="Arial" pitchFamily="34" charset="0"/>
                <a:cs typeface="Arial" pitchFamily="34" charset="0"/>
              </a:rPr>
              <a:t>Deamination of C to U</a:t>
            </a:r>
            <a:endParaRPr lang="en-US" sz="2600" dirty="0" smtClean="0">
              <a:latin typeface="Arial" pitchFamily="34" charset="0"/>
              <a:cs typeface="Arial" pitchFamily="34" charset="0"/>
            </a:endParaRPr>
          </a:p>
          <a:p>
            <a:pPr marL="857250" lvl="1" indent="-457200" algn="l" rtl="0">
              <a:buNone/>
            </a:pPr>
            <a:endParaRPr lang="en-US" sz="1100" dirty="0" smtClean="0">
              <a:latin typeface="Arial" pitchFamily="34" charset="0"/>
              <a:cs typeface="Arial" pitchFamily="34" charset="0"/>
            </a:endParaRPr>
          </a:p>
          <a:p>
            <a:pPr marL="457200" indent="-457200" algn="l" rtl="0"/>
            <a:r>
              <a:rPr lang="en-US" sz="2800" dirty="0" smtClean="0">
                <a:latin typeface="Arial" pitchFamily="34" charset="0"/>
                <a:cs typeface="Arial" pitchFamily="34" charset="0"/>
              </a:rPr>
              <a:t>The editing occurring in coding region produces protein isoforms but that occurring outside coding region affects the pattern of pre-mRNA splicing, transport of mRNA from nucleus to cytosol or efficiency of RNA translation</a:t>
            </a:r>
          </a:p>
          <a:p>
            <a:pPr algn="l" rtl="0"/>
            <a:endParaRPr lang="en-US" sz="2400" dirty="0" smtClean="0">
              <a:latin typeface="Arial" pitchFamily="34" charset="0"/>
              <a:cs typeface="Arial" pitchFamily="34" charset="0"/>
            </a:endParaRPr>
          </a:p>
          <a:p>
            <a:pPr algn="l" rtl="0">
              <a:buNone/>
            </a:pPr>
            <a:endParaRPr lang="en-US" sz="2400" b="1"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checkerboard(across)">
                                      <p:cBhvr>
                                        <p:cTn id="10" dur="500"/>
                                        <p:tgtEl>
                                          <p:spTgt spid="7">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checkerboard(across)">
                                      <p:cBhvr>
                                        <p:cTn id="13" dur="500"/>
                                        <p:tgtEl>
                                          <p:spTgt spid="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checkerboard(across)">
                                      <p:cBhvr>
                                        <p:cTn id="1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smtClean="0">
                <a:solidFill>
                  <a:srgbClr val="C00000"/>
                </a:solidFill>
              </a:rPr>
              <a:t>3. Editing of RNA</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214422"/>
            <a:ext cx="8643966" cy="5643602"/>
          </a:xfrm>
        </p:spPr>
        <p:txBody>
          <a:bodyPr>
            <a:normAutofit/>
          </a:bodyPr>
          <a:lstStyle/>
          <a:p>
            <a:pPr algn="l" rtl="0"/>
            <a:r>
              <a:rPr lang="en-US" sz="2400" dirty="0" smtClean="0">
                <a:latin typeface="Arial" pitchFamily="34" charset="0"/>
                <a:cs typeface="Arial" pitchFamily="34" charset="0"/>
              </a:rPr>
              <a:t>RNA editing is tissue-specific. For example, Apolipoprotein B exists in 2 isoforms: ApoB</a:t>
            </a:r>
            <a:r>
              <a:rPr lang="en-US" sz="2400" baseline="-25000" dirty="0" smtClean="0">
                <a:latin typeface="Arial" pitchFamily="34" charset="0"/>
                <a:cs typeface="Arial" pitchFamily="34" charset="0"/>
              </a:rPr>
              <a:t>48</a:t>
            </a:r>
            <a:r>
              <a:rPr lang="en-US" sz="2400" dirty="0" smtClean="0">
                <a:latin typeface="Arial" pitchFamily="34" charset="0"/>
                <a:cs typeface="Arial" pitchFamily="34" charset="0"/>
              </a:rPr>
              <a:t> expressed in small intestine (produced by C to U editing to create                      premature stop codon UAA                                            instead of glutamine                                                       codon CAA) and                                                           ApoB</a:t>
            </a:r>
            <a:r>
              <a:rPr lang="en-US" sz="2400" baseline="-25000" dirty="0" smtClean="0">
                <a:latin typeface="Arial" pitchFamily="34" charset="0"/>
                <a:cs typeface="Arial" pitchFamily="34" charset="0"/>
              </a:rPr>
              <a:t>100</a:t>
            </a:r>
            <a:r>
              <a:rPr lang="en-US" sz="2400" dirty="0" smtClean="0">
                <a:latin typeface="Arial" pitchFamily="34" charset="0"/>
                <a:cs typeface="Arial" pitchFamily="34" charset="0"/>
              </a:rPr>
              <a:t> expressed                                                                 in the liver</a:t>
            </a:r>
          </a:p>
          <a:p>
            <a:pPr algn="l" rtl="0"/>
            <a:endParaRPr lang="en-US" sz="2400" dirty="0">
              <a:latin typeface="Arial" pitchFamily="34" charset="0"/>
              <a:cs typeface="Arial" pitchFamily="34" charset="0"/>
            </a:endParaRPr>
          </a:p>
          <a:p>
            <a:pPr algn="l" rtl="0"/>
            <a:r>
              <a:rPr lang="en-US" sz="2400" dirty="0" smtClean="0">
                <a:latin typeface="Arial" pitchFamily="34" charset="0"/>
                <a:cs typeface="Arial" pitchFamily="34" charset="0"/>
              </a:rPr>
              <a:t>ApoB</a:t>
            </a:r>
            <a:r>
              <a:rPr lang="en-US" sz="2400" baseline="-25000" dirty="0" smtClean="0">
                <a:latin typeface="Arial" pitchFamily="34" charset="0"/>
                <a:cs typeface="Arial" pitchFamily="34" charset="0"/>
              </a:rPr>
              <a:t>48 </a:t>
            </a:r>
            <a:r>
              <a:rPr lang="en-US" sz="2400" dirty="0" smtClean="0">
                <a:latin typeface="Arial" pitchFamily="34" charset="0"/>
                <a:cs typeface="Arial" pitchFamily="34" charset="0"/>
              </a:rPr>
              <a:t>lacks the                                                                   C-terminal part of                                                              ApoB</a:t>
            </a:r>
            <a:r>
              <a:rPr lang="en-US" sz="2400" baseline="-25000" dirty="0" smtClean="0">
                <a:latin typeface="Arial" pitchFamily="34" charset="0"/>
                <a:cs typeface="Arial" pitchFamily="34" charset="0"/>
              </a:rPr>
              <a:t>100</a:t>
            </a:r>
            <a:r>
              <a:rPr lang="en-US" sz="2400" dirty="0" smtClean="0">
                <a:latin typeface="Arial" pitchFamily="34" charset="0"/>
                <a:cs typeface="Arial" pitchFamily="34" charset="0"/>
              </a:rPr>
              <a:t>                                                                     </a:t>
            </a:r>
          </a:p>
          <a:p>
            <a:pPr algn="l" rtl="0"/>
            <a:endParaRPr lang="en-US" sz="2400" dirty="0" smtClean="0">
              <a:latin typeface="Arial" pitchFamily="34" charset="0"/>
              <a:cs typeface="Arial" pitchFamily="34" charset="0"/>
            </a:endParaRPr>
          </a:p>
          <a:p>
            <a:pPr algn="l" rtl="0">
              <a:buNone/>
            </a:pPr>
            <a:endParaRPr lang="en-US" sz="2400" b="1"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pic>
        <p:nvPicPr>
          <p:cNvPr id="8" name="صورة 7" descr="Apobgene.PNG"/>
          <p:cNvPicPr>
            <a:picLocks noChangeAspect="1"/>
          </p:cNvPicPr>
          <p:nvPr/>
        </p:nvPicPr>
        <p:blipFill>
          <a:blip r:embed="rId3"/>
          <a:srcRect r="3947" b="13537"/>
          <a:stretch>
            <a:fillRect/>
          </a:stretch>
        </p:blipFill>
        <p:spPr>
          <a:xfrm>
            <a:off x="3929058" y="2714620"/>
            <a:ext cx="5214974" cy="414340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srcRect/>
          <a:stretch>
            <a:fillRect/>
          </a:stretch>
        </p:blipFill>
        <p:spPr bwMode="auto">
          <a:xfrm>
            <a:off x="4333021" y="2071678"/>
            <a:ext cx="4811011" cy="4080982"/>
          </a:xfrm>
          <a:prstGeom prst="rect">
            <a:avLst/>
          </a:prstGeom>
          <a:noFill/>
          <a:ln w="9525">
            <a:noFill/>
            <a:miter lim="800000"/>
            <a:headEnd/>
            <a:tailEnd/>
          </a:ln>
          <a:effectLst/>
        </p:spPr>
      </p:pic>
      <p:sp>
        <p:nvSpPr>
          <p:cNvPr id="2" name="عنوان 1"/>
          <p:cNvSpPr>
            <a:spLocks noGrp="1"/>
          </p:cNvSpPr>
          <p:nvPr>
            <p:ph type="title"/>
          </p:nvPr>
        </p:nvSpPr>
        <p:spPr>
          <a:xfrm>
            <a:off x="-142844" y="-24"/>
            <a:ext cx="9144000" cy="1143000"/>
          </a:xfrm>
        </p:spPr>
        <p:txBody>
          <a:bodyPr>
            <a:normAutofit/>
          </a:bodyPr>
          <a:lstStyle/>
          <a:p>
            <a:pPr rtl="0"/>
            <a:r>
              <a:rPr lang="en-US" sz="3200" b="1" dirty="0" smtClean="0">
                <a:solidFill>
                  <a:srgbClr val="C00000"/>
                </a:solidFill>
              </a:rPr>
              <a:t>4. RNA Transport &amp; Localization Control </a:t>
            </a:r>
            <a:endParaRPr lang="ar-JO" sz="32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628" y="1214422"/>
            <a:ext cx="8643966" cy="5643602"/>
          </a:xfrm>
        </p:spPr>
        <p:txBody>
          <a:bodyPr>
            <a:normAutofit/>
          </a:bodyPr>
          <a:lstStyle/>
          <a:p>
            <a:pPr algn="l" rtl="0"/>
            <a:r>
              <a:rPr lang="en-US" sz="2400" dirty="0" smtClean="0">
                <a:latin typeface="Arial" pitchFamily="34" charset="0"/>
                <a:cs typeface="Arial" pitchFamily="34" charset="0"/>
              </a:rPr>
              <a:t>Gene expression can be regulated by controlling the nuclear transport of mRNAs and their localization to specific cytoplasmic domains</a:t>
            </a:r>
          </a:p>
          <a:p>
            <a:pPr algn="l" rtl="0"/>
            <a:r>
              <a:rPr lang="en-US" sz="2400" dirty="0" smtClean="0">
                <a:latin typeface="Arial" pitchFamily="34" charset="0"/>
                <a:cs typeface="Arial" pitchFamily="34" charset="0"/>
              </a:rPr>
              <a:t>Processing of pre-mRNA in                                                 the nucleus is critical for the                                  cytoplasmic localization</a:t>
            </a:r>
          </a:p>
          <a:p>
            <a:pPr algn="l" rtl="0"/>
            <a:r>
              <a:rPr lang="en-US" sz="2400" dirty="0" smtClean="0">
                <a:latin typeface="Arial" pitchFamily="34" charset="0"/>
                <a:cs typeface="Arial" pitchFamily="34" charset="0"/>
              </a:rPr>
              <a:t>The cellular address is                                                specified by cis-acting                                                elements (called localization                                      elements) mostly found in                                              3’UTR</a:t>
            </a:r>
          </a:p>
          <a:p>
            <a:pPr algn="l" rtl="0"/>
            <a:r>
              <a:rPr lang="en-US" sz="2400" dirty="0" smtClean="0">
                <a:latin typeface="Arial" pitchFamily="34" charset="0"/>
                <a:cs typeface="Arial" pitchFamily="34" charset="0"/>
              </a:rPr>
              <a:t>Localization elements are                                       recognized by trans-acting                                             factors  (RNA-binding proteins)   </a:t>
            </a:r>
          </a:p>
          <a:p>
            <a:pPr algn="l" rtl="0"/>
            <a:endParaRPr lang="en-US" sz="2400" dirty="0" smtClean="0">
              <a:latin typeface="Arial" pitchFamily="34" charset="0"/>
              <a:cs typeface="Arial" pitchFamily="34" charset="0"/>
            </a:endParaRPr>
          </a:p>
          <a:p>
            <a:pPr algn="l" rtl="0">
              <a:buNone/>
            </a:pPr>
            <a:endParaRPr lang="en-US" sz="2400" b="1"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checkerboard(across)">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checkerboard(across)">
                                      <p:cBhvr>
                                        <p:cTn id="2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24"/>
            <a:ext cx="9144000" cy="1143000"/>
          </a:xfrm>
        </p:spPr>
        <p:txBody>
          <a:bodyPr>
            <a:normAutofit/>
          </a:bodyPr>
          <a:lstStyle/>
          <a:p>
            <a:pPr rtl="0"/>
            <a:r>
              <a:rPr lang="en-US" sz="3200" b="1" dirty="0" smtClean="0">
                <a:solidFill>
                  <a:srgbClr val="C00000"/>
                </a:solidFill>
              </a:rPr>
              <a:t>5. Translation Control  </a:t>
            </a:r>
            <a:endParaRPr lang="ar-JO" sz="32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66" y="1214422"/>
            <a:ext cx="8643966" cy="5643602"/>
          </a:xfrm>
        </p:spPr>
        <p:txBody>
          <a:bodyPr>
            <a:normAutofit/>
          </a:bodyPr>
          <a:lstStyle/>
          <a:p>
            <a:pPr algn="l" rtl="0"/>
            <a:r>
              <a:rPr lang="en-US" sz="2400" dirty="0" smtClean="0">
                <a:latin typeface="Arial" pitchFamily="34" charset="0"/>
                <a:cs typeface="Arial" pitchFamily="34" charset="0"/>
              </a:rPr>
              <a:t>Initiation, elongation and termination</a:t>
            </a:r>
          </a:p>
          <a:p>
            <a:pPr algn="l" rtl="0"/>
            <a:r>
              <a:rPr lang="en-US" sz="2400" dirty="0" smtClean="0">
                <a:latin typeface="Arial" pitchFamily="34" charset="0"/>
                <a:cs typeface="Arial" pitchFamily="34" charset="0"/>
              </a:rPr>
              <a:t>Regulation of translation initiation is one determinant of the rate at which any protein is synthesized</a:t>
            </a:r>
          </a:p>
          <a:p>
            <a:pPr algn="l" rtl="0"/>
            <a:r>
              <a:rPr lang="en-US" sz="2400" dirty="0" smtClean="0">
                <a:latin typeface="Arial" pitchFamily="34" charset="0"/>
                <a:cs typeface="Arial" pitchFamily="34" charset="0"/>
              </a:rPr>
              <a:t>The mechanism of translation initiation is different  between eukaryotes and prokaryotes </a:t>
            </a:r>
          </a:p>
          <a:p>
            <a:pPr algn="l" rtl="0"/>
            <a:endParaRPr lang="en-US" sz="2400" dirty="0" smtClean="0">
              <a:latin typeface="Arial" pitchFamily="34" charset="0"/>
              <a:cs typeface="Arial" pitchFamily="34" charset="0"/>
            </a:endParaRPr>
          </a:p>
          <a:p>
            <a:pPr algn="l" rtl="0">
              <a:buNone/>
            </a:pPr>
            <a:endParaRPr lang="en-US" sz="2400" b="1"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24"/>
            <a:ext cx="9144000" cy="1143000"/>
          </a:xfrm>
        </p:spPr>
        <p:txBody>
          <a:bodyPr>
            <a:normAutofit/>
          </a:bodyPr>
          <a:lstStyle/>
          <a:p>
            <a:pPr rtl="0"/>
            <a:r>
              <a:rPr lang="en-US" sz="3200" b="1" dirty="0" smtClean="0">
                <a:solidFill>
                  <a:srgbClr val="C00000"/>
                </a:solidFill>
              </a:rPr>
              <a:t> Translation Initiation in Eukaryotes </a:t>
            </a:r>
            <a:endParaRPr lang="ar-JO" sz="32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66" y="1357298"/>
            <a:ext cx="8643966" cy="1857388"/>
          </a:xfrm>
        </p:spPr>
        <p:txBody>
          <a:bodyPr>
            <a:normAutofit/>
          </a:bodyPr>
          <a:lstStyle/>
          <a:p>
            <a:pPr marL="457200" indent="-457200" algn="l" rtl="0">
              <a:buFont typeface="+mj-lt"/>
              <a:buAutoNum type="arabicPeriod"/>
            </a:pPr>
            <a:r>
              <a:rPr lang="en-US" sz="2000" dirty="0" smtClean="0">
                <a:latin typeface="Arial" pitchFamily="34" charset="0"/>
                <a:cs typeface="Arial" pitchFamily="34" charset="0"/>
              </a:rPr>
              <a:t>Assembly of 43S pre-initiation complex (PIC) facilitated by eukaryotic initiation factors (eIFs)</a:t>
            </a:r>
          </a:p>
          <a:p>
            <a:pPr marL="457200" indent="-457200" algn="l" rtl="0">
              <a:buFont typeface="+mj-lt"/>
              <a:buAutoNum type="arabicPeriod"/>
            </a:pPr>
            <a:r>
              <a:rPr lang="en-US" sz="2000" dirty="0" smtClean="0">
                <a:latin typeface="Arial" pitchFamily="34" charset="0"/>
                <a:cs typeface="Arial" pitchFamily="34" charset="0"/>
              </a:rPr>
              <a:t>Activation of 5’ end of mRNA by eIF4E and eIF4G</a:t>
            </a:r>
          </a:p>
          <a:p>
            <a:pPr marL="457200" indent="-457200" algn="l" rtl="0">
              <a:buFont typeface="+mj-lt"/>
              <a:buAutoNum type="arabicPeriod"/>
            </a:pPr>
            <a:r>
              <a:rPr lang="en-US" sz="2000" dirty="0" smtClean="0">
                <a:latin typeface="Arial" pitchFamily="34" charset="0"/>
                <a:cs typeface="Arial" pitchFamily="34" charset="0"/>
              </a:rPr>
              <a:t>Binding of PIC to start scanning for initiating AUG codon</a:t>
            </a:r>
          </a:p>
          <a:p>
            <a:pPr marL="457200" indent="-457200" algn="l" rtl="0">
              <a:buFont typeface="+mj-lt"/>
              <a:buAutoNum type="arabicPeriod"/>
            </a:pPr>
            <a:r>
              <a:rPr lang="en-US" sz="2000" dirty="0" smtClean="0">
                <a:latin typeface="Arial" pitchFamily="34" charset="0"/>
                <a:cs typeface="Arial" pitchFamily="34" charset="0"/>
              </a:rPr>
              <a:t>Dissociation of eIFs and binding of large ribosomal subunit</a:t>
            </a:r>
          </a:p>
          <a:p>
            <a:pPr marL="457200" indent="-457200" algn="l" rtl="0">
              <a:buFont typeface="+mj-lt"/>
              <a:buAutoNum type="arabicPeriod"/>
            </a:pPr>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buNone/>
            </a:pPr>
            <a:endParaRPr lang="en-US" sz="2400" b="1"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pic>
        <p:nvPicPr>
          <p:cNvPr id="8" name="Picture 4"/>
          <p:cNvPicPr>
            <a:picLocks noChangeAspect="1" noChangeArrowheads="1"/>
          </p:cNvPicPr>
          <p:nvPr/>
        </p:nvPicPr>
        <p:blipFill rotWithShape="1">
          <a:blip r:embed="rId3"/>
          <a:srcRect l="33616" t="6975" r="44559" b="35169"/>
          <a:stretch/>
        </p:blipFill>
        <p:spPr bwMode="auto">
          <a:xfrm>
            <a:off x="3672434" y="3214686"/>
            <a:ext cx="1728192" cy="2088232"/>
          </a:xfrm>
          <a:prstGeom prst="rect">
            <a:avLst/>
          </a:prstGeom>
          <a:noFill/>
          <a:ln w="9525">
            <a:noFill/>
            <a:miter lim="800000"/>
            <a:headEnd/>
            <a:tailEnd/>
          </a:ln>
          <a:effectLst/>
        </p:spPr>
      </p:pic>
      <p:pic>
        <p:nvPicPr>
          <p:cNvPr id="9" name="Picture 4"/>
          <p:cNvPicPr>
            <a:picLocks noChangeAspect="1" noChangeArrowheads="1"/>
          </p:cNvPicPr>
          <p:nvPr/>
        </p:nvPicPr>
        <p:blipFill rotWithShape="1">
          <a:blip r:embed="rId3"/>
          <a:srcRect l="55877" t="6976" b="49076"/>
          <a:stretch/>
        </p:blipFill>
        <p:spPr bwMode="auto">
          <a:xfrm>
            <a:off x="5507396" y="3073527"/>
            <a:ext cx="3493760" cy="1586242"/>
          </a:xfrm>
          <a:prstGeom prst="rect">
            <a:avLst/>
          </a:prstGeom>
          <a:noFill/>
          <a:ln w="9525">
            <a:noFill/>
            <a:miter lim="800000"/>
            <a:headEnd/>
            <a:tailEnd/>
          </a:ln>
          <a:effectLst/>
        </p:spPr>
      </p:pic>
      <p:pic>
        <p:nvPicPr>
          <p:cNvPr id="10" name="Picture 4"/>
          <p:cNvPicPr>
            <a:picLocks noChangeAspect="1" noChangeArrowheads="1"/>
          </p:cNvPicPr>
          <p:nvPr/>
        </p:nvPicPr>
        <p:blipFill rotWithShape="1">
          <a:blip r:embed="rId3"/>
          <a:srcRect l="2650" t="15756" r="66011" b="30551"/>
          <a:stretch/>
        </p:blipFill>
        <p:spPr bwMode="auto">
          <a:xfrm>
            <a:off x="1084206" y="3356992"/>
            <a:ext cx="2481458" cy="1937996"/>
          </a:xfrm>
          <a:prstGeom prst="rect">
            <a:avLst/>
          </a:prstGeom>
          <a:noFill/>
          <a:ln w="9525">
            <a:noFill/>
            <a:miter lim="800000"/>
            <a:headEnd/>
            <a:tailEnd/>
          </a:ln>
          <a:effectLst/>
        </p:spPr>
      </p:pic>
      <p:pic>
        <p:nvPicPr>
          <p:cNvPr id="11" name="Picture 4"/>
          <p:cNvPicPr>
            <a:picLocks noChangeAspect="1" noChangeArrowheads="1"/>
          </p:cNvPicPr>
          <p:nvPr/>
        </p:nvPicPr>
        <p:blipFill rotWithShape="1">
          <a:blip r:embed="rId3"/>
          <a:srcRect l="57667" t="49637" b="-1"/>
          <a:stretch/>
        </p:blipFill>
        <p:spPr bwMode="auto">
          <a:xfrm>
            <a:off x="5649163" y="4930915"/>
            <a:ext cx="3351993" cy="18177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linds(horizontal)">
                                      <p:cBhvr>
                                        <p:cTn id="15" dur="500"/>
                                        <p:tgtEl>
                                          <p:spTgt spid="7">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blinds(horizontal)">
                                      <p:cBhvr>
                                        <p:cTn id="23" dur="500"/>
                                        <p:tgtEl>
                                          <p:spTgt spid="7">
                                            <p:txEl>
                                              <p:pRg st="3" end="3"/>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srcRect/>
          <a:stretch>
            <a:fillRect/>
          </a:stretch>
        </p:blipFill>
        <p:spPr bwMode="auto">
          <a:xfrm>
            <a:off x="4208198" y="4857761"/>
            <a:ext cx="4935834" cy="200026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t="3713"/>
          <a:stretch>
            <a:fillRect/>
          </a:stretch>
        </p:blipFill>
        <p:spPr bwMode="auto">
          <a:xfrm>
            <a:off x="3362357" y="3005148"/>
            <a:ext cx="5781675" cy="1852612"/>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1857356" y="1590669"/>
            <a:ext cx="6000750" cy="981075"/>
          </a:xfrm>
          <a:prstGeom prst="rect">
            <a:avLst/>
          </a:prstGeom>
          <a:noFill/>
          <a:ln w="9525">
            <a:noFill/>
            <a:miter lim="800000"/>
            <a:headEnd/>
            <a:tailEnd/>
          </a:ln>
          <a:effectLst/>
        </p:spPr>
      </p:pic>
      <p:sp>
        <p:nvSpPr>
          <p:cNvPr id="2" name="عنوان 1"/>
          <p:cNvSpPr>
            <a:spLocks noGrp="1"/>
          </p:cNvSpPr>
          <p:nvPr>
            <p:ph type="title"/>
          </p:nvPr>
        </p:nvSpPr>
        <p:spPr>
          <a:xfrm>
            <a:off x="-142844" y="-24"/>
            <a:ext cx="9144000" cy="1143000"/>
          </a:xfrm>
        </p:spPr>
        <p:txBody>
          <a:bodyPr>
            <a:normAutofit/>
          </a:bodyPr>
          <a:lstStyle/>
          <a:p>
            <a:pPr rtl="0"/>
            <a:r>
              <a:rPr lang="en-US" sz="3200" b="1" dirty="0" smtClean="0">
                <a:solidFill>
                  <a:srgbClr val="C00000"/>
                </a:solidFill>
              </a:rPr>
              <a:t> Translation Initiation in Prokaryotes</a:t>
            </a:r>
            <a:endParaRPr lang="ar-JO" sz="3200" b="1" dirty="0">
              <a:solidFill>
                <a:srgbClr val="C00000"/>
              </a:solidFill>
            </a:endParaRPr>
          </a:p>
        </p:txBody>
      </p:sp>
      <p:pic>
        <p:nvPicPr>
          <p:cNvPr id="5" name="Picture 2" descr="http://www.mutah.edu.jo/images/banners/medi-sign.gif"/>
          <p:cNvPicPr>
            <a:picLocks noChangeAspect="1" noChangeArrowheads="1"/>
          </p:cNvPicPr>
          <p:nvPr/>
        </p:nvPicPr>
        <p:blipFill>
          <a:blip r:embed="rId5"/>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628" y="1285860"/>
            <a:ext cx="8643966" cy="5429288"/>
          </a:xfrm>
        </p:spPr>
        <p:txBody>
          <a:bodyPr>
            <a:normAutofit/>
          </a:bodyPr>
          <a:lstStyle/>
          <a:p>
            <a:pPr marL="457200" indent="-457200" algn="l" rtl="0">
              <a:buFont typeface="+mj-lt"/>
              <a:buAutoNum type="arabicPeriod"/>
            </a:pPr>
            <a:r>
              <a:rPr lang="en-US" sz="2000" dirty="0" smtClean="0">
                <a:latin typeface="Arial" pitchFamily="34" charset="0"/>
                <a:cs typeface="Arial" pitchFamily="34" charset="0"/>
              </a:rPr>
              <a:t>Binding of the small ribosomal subunit to the Shine Dalgarno sequence</a:t>
            </a:r>
          </a:p>
          <a:p>
            <a:pPr marL="457200" indent="-457200" algn="l" rtl="0">
              <a:buFont typeface="+mj-lt"/>
              <a:buAutoNum type="arabicPeriod"/>
            </a:pPr>
            <a:endParaRPr lang="en-US" sz="2000" dirty="0" smtClean="0">
              <a:latin typeface="Arial" pitchFamily="34" charset="0"/>
              <a:cs typeface="Arial" pitchFamily="34" charset="0"/>
            </a:endParaRPr>
          </a:p>
          <a:p>
            <a:pPr marL="457200" indent="-457200" algn="l" rtl="0">
              <a:buFont typeface="+mj-lt"/>
              <a:buAutoNum type="arabicPeriod"/>
            </a:pPr>
            <a:endParaRPr lang="en-US" sz="2000" dirty="0" smtClean="0">
              <a:latin typeface="Arial" pitchFamily="34" charset="0"/>
              <a:cs typeface="Arial" pitchFamily="34" charset="0"/>
            </a:endParaRPr>
          </a:p>
          <a:p>
            <a:pPr marL="457200" indent="-457200" algn="l" rtl="0">
              <a:buFont typeface="+mj-lt"/>
              <a:buAutoNum type="arabicPeriod"/>
            </a:pPr>
            <a:endParaRPr lang="en-US" sz="2000" dirty="0" smtClean="0">
              <a:latin typeface="Arial" pitchFamily="34" charset="0"/>
              <a:cs typeface="Arial" pitchFamily="34" charset="0"/>
            </a:endParaRPr>
          </a:p>
          <a:p>
            <a:pPr marL="457200" indent="-457200" algn="l" rtl="0">
              <a:buFont typeface="+mj-lt"/>
              <a:buAutoNum type="arabicPeriod"/>
            </a:pPr>
            <a:r>
              <a:rPr lang="en-US" sz="2000" dirty="0" smtClean="0">
                <a:latin typeface="Arial" pitchFamily="34" charset="0"/>
                <a:cs typeface="Arial" pitchFamily="34" charset="0"/>
              </a:rPr>
              <a:t>Recruitment of initiator tRNA </a:t>
            </a:r>
          </a:p>
          <a:p>
            <a:pPr marL="457200" indent="-457200" algn="l" rtl="0">
              <a:buNone/>
            </a:pPr>
            <a:r>
              <a:rPr lang="en-US" sz="2000" dirty="0" smtClean="0">
                <a:latin typeface="Arial" pitchFamily="34" charset="0"/>
                <a:cs typeface="Arial" pitchFamily="34" charset="0"/>
              </a:rPr>
              <a:t>       carrying formylmethionine  </a:t>
            </a:r>
          </a:p>
          <a:p>
            <a:pPr marL="457200" indent="-457200" algn="l" rtl="0">
              <a:buNone/>
            </a:pPr>
            <a:endParaRPr lang="en-US" sz="2000" dirty="0" smtClean="0">
              <a:latin typeface="Arial" pitchFamily="34" charset="0"/>
              <a:cs typeface="Arial" pitchFamily="34" charset="0"/>
            </a:endParaRPr>
          </a:p>
          <a:p>
            <a:pPr marL="457200" indent="-457200" algn="l" rtl="0">
              <a:buNone/>
            </a:pPr>
            <a:endParaRPr lang="en-US" sz="2000" dirty="0" smtClean="0">
              <a:latin typeface="Arial" pitchFamily="34" charset="0"/>
              <a:cs typeface="Arial" pitchFamily="34" charset="0"/>
            </a:endParaRPr>
          </a:p>
          <a:p>
            <a:pPr marL="457200" indent="-457200" algn="l" rtl="0">
              <a:buNone/>
            </a:pPr>
            <a:endParaRPr lang="en-US" sz="2000" dirty="0" smtClean="0">
              <a:latin typeface="Arial" pitchFamily="34" charset="0"/>
              <a:cs typeface="Arial" pitchFamily="34" charset="0"/>
            </a:endParaRPr>
          </a:p>
          <a:p>
            <a:pPr marL="457200" indent="-457200" algn="l" rtl="0">
              <a:buNone/>
            </a:pPr>
            <a:endParaRPr lang="en-US" sz="2000" dirty="0" smtClean="0">
              <a:latin typeface="Arial" pitchFamily="34" charset="0"/>
              <a:cs typeface="Arial" pitchFamily="34" charset="0"/>
            </a:endParaRPr>
          </a:p>
          <a:p>
            <a:pPr marL="457200" indent="-457200" algn="l" rtl="0">
              <a:buFont typeface="+mj-lt"/>
              <a:buAutoNum type="arabicPeriod" startAt="3"/>
            </a:pPr>
            <a:r>
              <a:rPr lang="en-US" sz="2000" dirty="0" smtClean="0">
                <a:latin typeface="Arial" pitchFamily="34" charset="0"/>
                <a:cs typeface="Arial" pitchFamily="34" charset="0"/>
              </a:rPr>
              <a:t>Dissociation of IFs and </a:t>
            </a:r>
          </a:p>
          <a:p>
            <a:pPr marL="457200" indent="-457200" algn="l" rtl="0">
              <a:buNone/>
            </a:pPr>
            <a:r>
              <a:rPr lang="en-US" sz="2000" dirty="0" smtClean="0">
                <a:latin typeface="Arial" pitchFamily="34" charset="0"/>
                <a:cs typeface="Arial" pitchFamily="34" charset="0"/>
              </a:rPr>
              <a:t>      binding of large ribosomal subunit</a:t>
            </a:r>
          </a:p>
          <a:p>
            <a:pPr marL="457200" indent="-457200" algn="l" rtl="0">
              <a:buFont typeface="+mj-lt"/>
              <a:buAutoNum type="arabicPeriod" startAt="3"/>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b="1"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l="5192" t="2225" r="5267" b="11924"/>
          <a:stretch>
            <a:fillRect/>
          </a:stretch>
        </p:blipFill>
        <p:spPr bwMode="auto">
          <a:xfrm>
            <a:off x="5429256" y="4151784"/>
            <a:ext cx="3429024" cy="2420488"/>
          </a:xfrm>
          <a:prstGeom prst="rect">
            <a:avLst/>
          </a:prstGeom>
          <a:noFill/>
          <a:ln w="9525">
            <a:noFill/>
            <a:miter lim="800000"/>
            <a:headEnd/>
            <a:tailEnd/>
          </a:ln>
          <a:effectLst/>
        </p:spPr>
      </p:pic>
      <p:sp>
        <p:nvSpPr>
          <p:cNvPr id="2" name="عنوان 1"/>
          <p:cNvSpPr>
            <a:spLocks noGrp="1"/>
          </p:cNvSpPr>
          <p:nvPr>
            <p:ph type="title"/>
          </p:nvPr>
        </p:nvSpPr>
        <p:spPr>
          <a:xfrm>
            <a:off x="-142844" y="-24"/>
            <a:ext cx="9144000" cy="1143000"/>
          </a:xfrm>
        </p:spPr>
        <p:txBody>
          <a:bodyPr>
            <a:normAutofit/>
          </a:bodyPr>
          <a:lstStyle/>
          <a:p>
            <a:pPr rtl="0"/>
            <a:r>
              <a:rPr lang="en-US" sz="3200" b="1" dirty="0" smtClean="0">
                <a:solidFill>
                  <a:srgbClr val="C00000"/>
                </a:solidFill>
              </a:rPr>
              <a:t>5. Translation Control  </a:t>
            </a:r>
            <a:endParaRPr lang="ar-JO" sz="32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285860"/>
            <a:ext cx="8643966" cy="5643602"/>
          </a:xfrm>
        </p:spPr>
        <p:txBody>
          <a:bodyPr>
            <a:normAutofit/>
          </a:bodyPr>
          <a:lstStyle/>
          <a:p>
            <a:pPr algn="l" rtl="0"/>
            <a:r>
              <a:rPr lang="en-US" sz="2400" dirty="0" smtClean="0">
                <a:latin typeface="Arial" pitchFamily="34" charset="0"/>
                <a:cs typeface="Arial" pitchFamily="34" charset="0"/>
              </a:rPr>
              <a:t>Initiation, elongation and termination</a:t>
            </a:r>
          </a:p>
          <a:p>
            <a:pPr algn="l" rtl="0"/>
            <a:r>
              <a:rPr lang="en-US" sz="2400" dirty="0" smtClean="0">
                <a:latin typeface="Arial" pitchFamily="34" charset="0"/>
                <a:cs typeface="Arial" pitchFamily="34" charset="0"/>
              </a:rPr>
              <a:t>Regulation of translation initiation is one determinant of the rate at which any protein is synthesized</a:t>
            </a:r>
          </a:p>
          <a:p>
            <a:pPr algn="l" rtl="0"/>
            <a:r>
              <a:rPr lang="en-US" sz="2400" dirty="0" smtClean="0">
                <a:latin typeface="Arial" pitchFamily="34" charset="0"/>
                <a:cs typeface="Arial" pitchFamily="34" charset="0"/>
              </a:rPr>
              <a:t>The mechanism of translation initiation is different  between eukaryotes and prokaryotes </a:t>
            </a:r>
          </a:p>
          <a:p>
            <a:pPr algn="l" rtl="0"/>
            <a:r>
              <a:rPr lang="en-US" sz="2400" dirty="0" smtClean="0">
                <a:latin typeface="Arial" pitchFamily="34" charset="0"/>
                <a:cs typeface="Arial" pitchFamily="34" charset="0"/>
              </a:rPr>
              <a:t>There are several mechanisms of translation initiation regulation:</a:t>
            </a:r>
          </a:p>
          <a:p>
            <a:pPr marL="457200" indent="-457200" algn="l" rtl="0">
              <a:buFont typeface="+mj-lt"/>
              <a:buAutoNum type="arabicPeriod"/>
            </a:pPr>
            <a:r>
              <a:rPr lang="en-US" sz="2400" dirty="0" smtClean="0">
                <a:latin typeface="Arial" pitchFamily="34" charset="0"/>
                <a:cs typeface="Arial" pitchFamily="34" charset="0"/>
              </a:rPr>
              <a:t>Repressor proteins: bind to                                              and block the Shine-Dalgarno                                sequence. Similarly in eukaryotes,                      translational repressors bind 5’ end                                      of mRNA or 3’ UTR</a:t>
            </a:r>
          </a:p>
          <a:p>
            <a:pPr algn="l" rtl="0"/>
            <a:endParaRPr lang="en-US" sz="2400" dirty="0" smtClean="0">
              <a:latin typeface="Arial" pitchFamily="34" charset="0"/>
              <a:cs typeface="Arial" pitchFamily="34" charset="0"/>
            </a:endParaRPr>
          </a:p>
          <a:p>
            <a:pPr algn="l" rtl="0">
              <a:buNone/>
            </a:pPr>
            <a:endParaRPr lang="en-US" sz="2400" b="1"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checkerboard(across)">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checkerboard(across)">
                                      <p:cBhvr>
                                        <p:cTn id="12" dur="500"/>
                                        <p:tgtEl>
                                          <p:spTgt spid="7">
                                            <p:txEl>
                                              <p:pRg st="4" end="4"/>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srcRect l="3922" t="6642" r="7843" b="7401"/>
          <a:stretch>
            <a:fillRect/>
          </a:stretch>
        </p:blipFill>
        <p:spPr bwMode="auto">
          <a:xfrm>
            <a:off x="5929322" y="1428736"/>
            <a:ext cx="3214710" cy="1714512"/>
          </a:xfrm>
          <a:prstGeom prst="rect">
            <a:avLst/>
          </a:prstGeom>
          <a:noFill/>
          <a:ln w="9525">
            <a:noFill/>
            <a:miter lim="800000"/>
            <a:headEnd/>
            <a:tailEnd/>
          </a:ln>
          <a:effectLst/>
        </p:spPr>
      </p:pic>
      <p:sp>
        <p:nvSpPr>
          <p:cNvPr id="2" name="عنوان 1"/>
          <p:cNvSpPr>
            <a:spLocks noGrp="1"/>
          </p:cNvSpPr>
          <p:nvPr>
            <p:ph type="title"/>
          </p:nvPr>
        </p:nvSpPr>
        <p:spPr>
          <a:xfrm>
            <a:off x="-142844" y="-24"/>
            <a:ext cx="9144000" cy="1143000"/>
          </a:xfrm>
        </p:spPr>
        <p:txBody>
          <a:bodyPr>
            <a:normAutofit/>
          </a:bodyPr>
          <a:lstStyle/>
          <a:p>
            <a:pPr rtl="0"/>
            <a:r>
              <a:rPr lang="en-US" sz="3200" b="1" dirty="0" smtClean="0">
                <a:solidFill>
                  <a:srgbClr val="C00000"/>
                </a:solidFill>
              </a:rPr>
              <a:t>5. Translation Control  </a:t>
            </a:r>
            <a:endParaRPr lang="ar-JO" sz="32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4"/>
          <p:cNvPicPr>
            <a:picLocks noChangeAspect="1" noChangeArrowheads="1"/>
          </p:cNvPicPr>
          <p:nvPr/>
        </p:nvPicPr>
        <p:blipFill rotWithShape="1">
          <a:blip r:embed="rId4"/>
          <a:srcRect l="4412" t="4655" r="595" b="2045"/>
          <a:stretch/>
        </p:blipFill>
        <p:spPr bwMode="auto">
          <a:xfrm>
            <a:off x="4427984" y="3599806"/>
            <a:ext cx="4714876" cy="3285578"/>
          </a:xfrm>
          <a:prstGeom prst="rect">
            <a:avLst/>
          </a:prstGeom>
          <a:noFill/>
          <a:ln w="9525">
            <a:noFill/>
            <a:miter lim="800000"/>
            <a:headEnd/>
            <a:tailEnd/>
          </a:ln>
          <a:effectLst/>
        </p:spPr>
      </p:pic>
      <p:sp>
        <p:nvSpPr>
          <p:cNvPr id="7" name="عنصر نائب للمحتوى 2"/>
          <p:cNvSpPr>
            <a:spLocks noGrp="1"/>
          </p:cNvSpPr>
          <p:nvPr>
            <p:ph idx="1"/>
          </p:nvPr>
        </p:nvSpPr>
        <p:spPr>
          <a:xfrm>
            <a:off x="428596" y="1071546"/>
            <a:ext cx="8643966" cy="5643602"/>
          </a:xfrm>
          <a:noFill/>
        </p:spPr>
        <p:txBody>
          <a:bodyPr>
            <a:normAutofit/>
          </a:bodyPr>
          <a:lstStyle/>
          <a:p>
            <a:pPr marL="457200" indent="-457200" algn="l" rtl="0">
              <a:buFont typeface="+mj-lt"/>
              <a:buAutoNum type="arabicPeriod" startAt="2"/>
            </a:pPr>
            <a:r>
              <a:rPr lang="en-US" sz="2400" dirty="0" smtClean="0">
                <a:latin typeface="Arial" pitchFamily="34" charset="0"/>
                <a:cs typeface="Arial" pitchFamily="34" charset="0"/>
              </a:rPr>
              <a:t>Antisense RNA: a short RNA sequence (</a:t>
            </a:r>
            <a:r>
              <a:rPr lang="en-US" sz="2400" dirty="0" err="1" smtClean="0">
                <a:latin typeface="Arial" pitchFamily="34" charset="0"/>
                <a:cs typeface="Arial" pitchFamily="34" charset="0"/>
              </a:rPr>
              <a:t>miRNAs</a:t>
            </a:r>
            <a:r>
              <a:rPr lang="en-US" sz="2400" dirty="0" smtClean="0">
                <a:latin typeface="Arial" pitchFamily="34" charset="0"/>
                <a:cs typeface="Arial" pitchFamily="34" charset="0"/>
              </a:rPr>
              <a:t>)                        base pairs with specific region of                                 mRNA (near the AUG start codon)                                   and blocks its translation. Morpholino                                  is a widely used technique for                                        gene silencing </a:t>
            </a:r>
          </a:p>
          <a:p>
            <a:pPr marL="457200" indent="-457200" algn="l" rtl="0">
              <a:buFont typeface="+mj-lt"/>
              <a:buAutoNum type="arabicPeriod" startAt="2"/>
            </a:pPr>
            <a:endParaRPr lang="en-US" sz="1400" dirty="0" smtClean="0">
              <a:latin typeface="Arial" pitchFamily="34" charset="0"/>
              <a:cs typeface="Arial" pitchFamily="34" charset="0"/>
            </a:endParaRPr>
          </a:p>
          <a:p>
            <a:pPr marL="457200" indent="-457200" algn="l" rtl="0">
              <a:buFont typeface="+mj-lt"/>
              <a:buAutoNum type="arabicPeriod" startAt="2"/>
            </a:pPr>
            <a:r>
              <a:rPr lang="en-US" sz="2400" dirty="0" smtClean="0">
                <a:latin typeface="Arial" pitchFamily="34" charset="0"/>
                <a:cs typeface="Arial" pitchFamily="34" charset="0"/>
              </a:rPr>
              <a:t>Phosphorylation of eIF2 by                                       kinases.    eIF2  traps the                                          guanine nucleotide                                                 exchange factor eIF2B                                                     and prevents the reuse                                                        of nonphosphorylated                                                     eIF2 and greatly slows                                                protein synthesis </a:t>
            </a:r>
          </a:p>
        </p:txBody>
      </p:sp>
      <p:grpSp>
        <p:nvGrpSpPr>
          <p:cNvPr id="13" name="مجموعة 12"/>
          <p:cNvGrpSpPr/>
          <p:nvPr/>
        </p:nvGrpSpPr>
        <p:grpSpPr>
          <a:xfrm>
            <a:off x="2103662" y="4012705"/>
            <a:ext cx="308098" cy="369332"/>
            <a:chOff x="3734254" y="3351690"/>
            <a:chExt cx="308098" cy="369332"/>
          </a:xfrm>
        </p:grpSpPr>
        <p:sp>
          <p:nvSpPr>
            <p:cNvPr id="12" name="شكل بيضاوي 11"/>
            <p:cNvSpPr/>
            <p:nvPr/>
          </p:nvSpPr>
          <p:spPr>
            <a:xfrm>
              <a:off x="3786182" y="3357562"/>
              <a:ext cx="214314" cy="35719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مربع نص 10"/>
            <p:cNvSpPr txBox="1"/>
            <p:nvPr/>
          </p:nvSpPr>
          <p:spPr>
            <a:xfrm>
              <a:off x="3734254" y="3351690"/>
              <a:ext cx="308098" cy="369332"/>
            </a:xfrm>
            <a:prstGeom prst="rect">
              <a:avLst/>
            </a:prstGeom>
            <a:noFill/>
          </p:spPr>
          <p:txBody>
            <a:bodyPr wrap="none" rtlCol="0">
              <a:spAutoFit/>
            </a:bodyPr>
            <a:lstStyle/>
            <a:p>
              <a:r>
                <a:rPr lang="en-US" b="1" dirty="0" smtClean="0"/>
                <a:t>P</a:t>
              </a:r>
              <a:endParaRPr lang="en-GB"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checkerboard(across)">
                                      <p:cBhvr>
                                        <p:cTn id="10" dur="500"/>
                                        <p:tgtEl>
                                          <p:spTgt spid="7">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24"/>
            <a:ext cx="9144000" cy="1143000"/>
          </a:xfrm>
        </p:spPr>
        <p:txBody>
          <a:bodyPr>
            <a:normAutofit/>
          </a:bodyPr>
          <a:lstStyle/>
          <a:p>
            <a:pPr rtl="0"/>
            <a:r>
              <a:rPr lang="en-US" sz="3200" b="1" dirty="0" smtClean="0">
                <a:solidFill>
                  <a:srgbClr val="C00000"/>
                </a:solidFill>
              </a:rPr>
              <a:t>6. mRNA Degradation Control  </a:t>
            </a:r>
            <a:endParaRPr lang="ar-JO" sz="32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66" y="1285860"/>
            <a:ext cx="8643966" cy="4447396"/>
          </a:xfrm>
        </p:spPr>
        <p:txBody>
          <a:bodyPr>
            <a:normAutofit/>
          </a:bodyPr>
          <a:lstStyle/>
          <a:p>
            <a:pPr algn="l" rtl="0"/>
            <a:r>
              <a:rPr lang="en-US" sz="2800" dirty="0" smtClean="0">
                <a:latin typeface="Arial" pitchFamily="34" charset="0"/>
                <a:cs typeface="Arial" pitchFamily="34" charset="0"/>
              </a:rPr>
              <a:t>Changes in mRNA stability can regulate gene expression</a:t>
            </a:r>
          </a:p>
          <a:p>
            <a:pPr algn="l" rtl="0"/>
            <a:r>
              <a:rPr lang="en-US" sz="2800" dirty="0" smtClean="0">
                <a:latin typeface="Arial" pitchFamily="34" charset="0"/>
                <a:cs typeface="Arial" pitchFamily="34" charset="0"/>
              </a:rPr>
              <a:t>Eukaryotic mRNAs are more stable (half-life 30min-10hrs) than bacterial mRNAs (half life &lt; couple of minutes)</a:t>
            </a:r>
          </a:p>
          <a:p>
            <a:pPr algn="l" rtl="0"/>
            <a:r>
              <a:rPr lang="en-US" sz="2800" dirty="0">
                <a:latin typeface="Arial" pitchFamily="34" charset="0"/>
                <a:cs typeface="Arial" pitchFamily="34" charset="0"/>
              </a:rPr>
              <a:t>3’ UTR sequences carry binding sites for proteins that increase or decrease the degradation rate.                        </a:t>
            </a:r>
          </a:p>
          <a:p>
            <a:pPr algn="l" rtl="0"/>
            <a:endParaRPr lang="en-US" sz="2800" dirty="0" smtClean="0">
              <a:latin typeface="Arial" pitchFamily="34" charset="0"/>
              <a:cs typeface="Arial" pitchFamily="34" charset="0"/>
            </a:endParaRPr>
          </a:p>
          <a:p>
            <a:pPr algn="l" rtl="0"/>
            <a:endParaRPr lang="en-US" sz="2800" dirty="0" smtClean="0">
              <a:latin typeface="Arial" pitchFamily="34" charset="0"/>
              <a:cs typeface="Arial" pitchFamily="34" charset="0"/>
            </a:endParaRPr>
          </a:p>
          <a:p>
            <a:pPr marL="457200" indent="-457200" algn="l" rtl="0">
              <a:buNone/>
            </a:pPr>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buNone/>
            </a:pPr>
            <a:endParaRPr lang="en-US" sz="2400" b="1"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dirty="0" smtClean="0">
                <a:solidFill>
                  <a:srgbClr val="C00000"/>
                </a:solidFill>
              </a:rPr>
              <a:t>Gene Expression</a:t>
            </a:r>
            <a:endParaRPr lang="ar-JO" sz="3600"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196752"/>
            <a:ext cx="8643966" cy="6103580"/>
          </a:xfrm>
        </p:spPr>
        <p:txBody>
          <a:bodyPr>
            <a:normAutofit/>
          </a:bodyPr>
          <a:lstStyle/>
          <a:p>
            <a:pPr algn="l" rtl="0"/>
            <a:r>
              <a:rPr lang="en-US" sz="2400" dirty="0" smtClean="0">
                <a:latin typeface="Arial" pitchFamily="34" charset="0"/>
                <a:cs typeface="Arial" pitchFamily="34" charset="0"/>
              </a:rPr>
              <a:t>Different cell types synthesize and accumulate different sets</a:t>
            </a:r>
          </a:p>
          <a:p>
            <a:pPr algn="l" rtl="0">
              <a:buNone/>
            </a:pPr>
            <a:r>
              <a:rPr lang="en-US" sz="2400" dirty="0" smtClean="0">
                <a:latin typeface="Arial" pitchFamily="34" charset="0"/>
                <a:cs typeface="Arial" pitchFamily="34" charset="0"/>
              </a:rPr>
              <a:t>    of RNA and proteins (</a:t>
            </a:r>
            <a:r>
              <a:rPr lang="en-US" sz="2400" dirty="0" smtClean="0">
                <a:solidFill>
                  <a:srgbClr val="C00000"/>
                </a:solidFill>
                <a:latin typeface="Arial" pitchFamily="34" charset="0"/>
                <a:cs typeface="Arial" pitchFamily="34" charset="0"/>
              </a:rPr>
              <a:t>Hemoglobin in RBCs</a:t>
            </a:r>
            <a:r>
              <a:rPr lang="en-US" sz="2400" dirty="0" smtClean="0">
                <a:latin typeface="Arial" pitchFamily="34" charset="0"/>
                <a:cs typeface="Arial" pitchFamily="34" charset="0"/>
              </a:rPr>
              <a:t>)</a:t>
            </a:r>
          </a:p>
          <a:p>
            <a:pPr algn="l" rtl="0"/>
            <a:endParaRPr lang="en-US" sz="500" dirty="0" smtClean="0">
              <a:latin typeface="Arial" pitchFamily="34" charset="0"/>
              <a:cs typeface="Arial" pitchFamily="34" charset="0"/>
            </a:endParaRPr>
          </a:p>
          <a:p>
            <a:pPr algn="l" rtl="0"/>
            <a:r>
              <a:rPr lang="en-US" sz="2400" dirty="0" smtClean="0">
                <a:latin typeface="Arial" pitchFamily="34" charset="0"/>
                <a:cs typeface="Arial" pitchFamily="34" charset="0"/>
              </a:rPr>
              <a:t>Also, the level of expression of almost every active gene</a:t>
            </a:r>
          </a:p>
          <a:p>
            <a:pPr algn="l" rtl="0">
              <a:buNone/>
            </a:pPr>
            <a:r>
              <a:rPr lang="en-US" sz="2400" dirty="0" smtClean="0">
                <a:latin typeface="Arial" pitchFamily="34" charset="0"/>
                <a:cs typeface="Arial" pitchFamily="34" charset="0"/>
              </a:rPr>
              <a:t>    varies from one cell type to another</a:t>
            </a:r>
          </a:p>
          <a:p>
            <a:pPr algn="l" rtl="0">
              <a:buNone/>
            </a:pPr>
            <a:endParaRPr lang="en-US" sz="1050" dirty="0" smtClean="0">
              <a:latin typeface="Arial" pitchFamily="34" charset="0"/>
              <a:cs typeface="Arial" pitchFamily="34" charset="0"/>
            </a:endParaRPr>
          </a:p>
          <a:p>
            <a:pPr algn="l" rtl="0"/>
            <a:r>
              <a:rPr lang="en-US" sz="2400" dirty="0" smtClean="0">
                <a:latin typeface="Arial" pitchFamily="34" charset="0"/>
                <a:cs typeface="Arial" pitchFamily="34" charset="0"/>
              </a:rPr>
              <a:t>Gene expression can be regulated at many steps:</a:t>
            </a:r>
          </a:p>
          <a:p>
            <a:pPr algn="l" rtl="0">
              <a:buNone/>
            </a:pPr>
            <a:endParaRPr lang="en-US" sz="900" dirty="0" smtClean="0">
              <a:latin typeface="Arial" pitchFamily="34" charset="0"/>
              <a:cs typeface="Arial" pitchFamily="34" charset="0"/>
            </a:endParaRPr>
          </a:p>
          <a:p>
            <a:pPr marL="857250" lvl="1" indent="-457200" algn="l" rtl="0">
              <a:buFont typeface="+mj-lt"/>
              <a:buAutoNum type="arabicPeriod"/>
            </a:pPr>
            <a:r>
              <a:rPr lang="en-US" sz="2400" dirty="0" smtClean="0">
                <a:latin typeface="Arial" pitchFamily="34" charset="0"/>
                <a:cs typeface="Arial" pitchFamily="34" charset="0"/>
              </a:rPr>
              <a:t>Transcriptional control </a:t>
            </a:r>
            <a:r>
              <a:rPr lang="en-US" sz="2400" dirty="0" smtClean="0">
                <a:solidFill>
                  <a:srgbClr val="0000FF"/>
                </a:solidFill>
                <a:latin typeface="Arial" pitchFamily="34" charset="0"/>
                <a:cs typeface="Arial" pitchFamily="34" charset="0"/>
              </a:rPr>
              <a:t>(the most efficient point of gene expression regulation)</a:t>
            </a:r>
          </a:p>
          <a:p>
            <a:pPr marL="857250" lvl="1" indent="-457200" algn="l" rtl="0">
              <a:buFont typeface="+mj-lt"/>
              <a:buAutoNum type="arabicPeriod"/>
            </a:pPr>
            <a:r>
              <a:rPr lang="en-US" sz="2400" dirty="0" smtClean="0">
                <a:latin typeface="Arial" pitchFamily="34" charset="0"/>
                <a:cs typeface="Arial" pitchFamily="34" charset="0"/>
              </a:rPr>
              <a:t>RNA processing control</a:t>
            </a:r>
          </a:p>
          <a:p>
            <a:pPr marL="857250" lvl="1" indent="-457200" algn="l" rtl="0">
              <a:buFont typeface="+mj-lt"/>
              <a:buAutoNum type="arabicPeriod"/>
            </a:pPr>
            <a:r>
              <a:rPr lang="en-US" sz="2400" dirty="0" smtClean="0">
                <a:latin typeface="Arial" pitchFamily="34" charset="0"/>
                <a:cs typeface="Arial" pitchFamily="34" charset="0"/>
              </a:rPr>
              <a:t>RNA transport and localization control</a:t>
            </a:r>
          </a:p>
          <a:p>
            <a:pPr marL="857250" lvl="1" indent="-457200" algn="l" rtl="0">
              <a:buFont typeface="+mj-lt"/>
              <a:buAutoNum type="arabicPeriod"/>
            </a:pPr>
            <a:r>
              <a:rPr lang="en-US" sz="2400" dirty="0" smtClean="0">
                <a:latin typeface="Arial" pitchFamily="34" charset="0"/>
                <a:cs typeface="Arial" pitchFamily="34" charset="0"/>
              </a:rPr>
              <a:t>Translational control </a:t>
            </a:r>
          </a:p>
          <a:p>
            <a:pPr marL="857250" lvl="1" indent="-457200" algn="l" rtl="0">
              <a:buFont typeface="+mj-lt"/>
              <a:buAutoNum type="arabicPeriod"/>
            </a:pPr>
            <a:r>
              <a:rPr lang="en-US" sz="2400" dirty="0" smtClean="0">
                <a:latin typeface="Arial" pitchFamily="34" charset="0"/>
                <a:cs typeface="Arial" pitchFamily="34" charset="0"/>
              </a:rPr>
              <a:t>mRNA degradation control</a:t>
            </a:r>
          </a:p>
          <a:p>
            <a:pPr marL="857250" lvl="1" indent="-457200" algn="l" rtl="0">
              <a:buFont typeface="+mj-lt"/>
              <a:buAutoNum type="arabicPeriod"/>
            </a:pPr>
            <a:r>
              <a:rPr lang="en-US" sz="2400" dirty="0" smtClean="0">
                <a:latin typeface="Arial" pitchFamily="34" charset="0"/>
                <a:cs typeface="Arial" pitchFamily="34" charset="0"/>
              </a:rPr>
              <a:t>Protein activity control  </a:t>
            </a:r>
          </a:p>
          <a:p>
            <a:pPr algn="l" rtl="0">
              <a:buNone/>
            </a:pPr>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checkerboard(across)">
                                      <p:cBhvr>
                                        <p:cTn id="7" dur="500"/>
                                        <p:tgtEl>
                                          <p:spTgt spid="7">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checkerboard(across)">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Effect transition="in" filter="checkerboard(across)">
                                      <p:cBhvr>
                                        <p:cTn id="15" dur="500"/>
                                        <p:tgtEl>
                                          <p:spTgt spid="7">
                                            <p:txEl>
                                              <p:pRg st="6" end="6"/>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7">
                                            <p:txEl>
                                              <p:pRg st="8" end="8"/>
                                            </p:txEl>
                                          </p:spTgt>
                                        </p:tgtEl>
                                        <p:attrNameLst>
                                          <p:attrName>style.visibility</p:attrName>
                                        </p:attrNameLst>
                                      </p:cBhvr>
                                      <p:to>
                                        <p:strVal val="visible"/>
                                      </p:to>
                                    </p:set>
                                    <p:animEffect transition="in" filter="checkerboard(across)">
                                      <p:cBhvr>
                                        <p:cTn id="18" dur="500"/>
                                        <p:tgtEl>
                                          <p:spTgt spid="7">
                                            <p:txEl>
                                              <p:pRg st="8" end="8"/>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animEffect transition="in" filter="checkerboard(across)">
                                      <p:cBhvr>
                                        <p:cTn id="21" dur="500"/>
                                        <p:tgtEl>
                                          <p:spTgt spid="7">
                                            <p:txEl>
                                              <p:pRg st="9" end="9"/>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7">
                                            <p:txEl>
                                              <p:pRg st="10" end="10"/>
                                            </p:txEl>
                                          </p:spTgt>
                                        </p:tgtEl>
                                        <p:attrNameLst>
                                          <p:attrName>style.visibility</p:attrName>
                                        </p:attrNameLst>
                                      </p:cBhvr>
                                      <p:to>
                                        <p:strVal val="visible"/>
                                      </p:to>
                                    </p:set>
                                    <p:animEffect transition="in" filter="checkerboard(across)">
                                      <p:cBhvr>
                                        <p:cTn id="24" dur="500"/>
                                        <p:tgtEl>
                                          <p:spTgt spid="7">
                                            <p:txEl>
                                              <p:pRg st="10" end="10"/>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animEffect transition="in" filter="checkerboard(across)">
                                      <p:cBhvr>
                                        <p:cTn id="27" dur="500"/>
                                        <p:tgtEl>
                                          <p:spTgt spid="7">
                                            <p:txEl>
                                              <p:pRg st="11" end="11"/>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7">
                                            <p:txEl>
                                              <p:pRg st="12" end="12"/>
                                            </p:txEl>
                                          </p:spTgt>
                                        </p:tgtEl>
                                        <p:attrNameLst>
                                          <p:attrName>style.visibility</p:attrName>
                                        </p:attrNameLst>
                                      </p:cBhvr>
                                      <p:to>
                                        <p:strVal val="visible"/>
                                      </p:to>
                                    </p:set>
                                    <p:animEffect transition="in" filter="checkerboard(across)">
                                      <p:cBhvr>
                                        <p:cTn id="30" dur="500"/>
                                        <p:tgtEl>
                                          <p:spTgt spid="7">
                                            <p:txEl>
                                              <p:pRg st="12" end="12"/>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animEffect transition="in" filter="checkerboard(across)">
                                      <p:cBhvr>
                                        <p:cTn id="33" dur="500"/>
                                        <p:tgtEl>
                                          <p:spTgt spid="7">
                                            <p:txEl>
                                              <p:pRg st="13" end="1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7">
                                            <p:txEl>
                                              <p:pRg st="8" end="8"/>
                                            </p:txEl>
                                          </p:spTgt>
                                        </p:tgtEl>
                                        <p:attrNameLst>
                                          <p:attrName>style.visibility</p:attrName>
                                        </p:attrNameLst>
                                      </p:cBhvr>
                                      <p:to>
                                        <p:strVal val="visible"/>
                                      </p:to>
                                    </p:set>
                                    <p:animEffect transition="in" filter="dissolve">
                                      <p:cBhvr>
                                        <p:cTn id="38"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srcRect l="12022" r="3450" b="5726"/>
          <a:stretch>
            <a:fillRect/>
          </a:stretch>
        </p:blipFill>
        <p:spPr bwMode="auto">
          <a:xfrm>
            <a:off x="5845184" y="1988840"/>
            <a:ext cx="3227410" cy="4303769"/>
          </a:xfrm>
          <a:prstGeom prst="rect">
            <a:avLst/>
          </a:prstGeom>
          <a:noFill/>
          <a:ln w="9525">
            <a:noFill/>
            <a:miter lim="800000"/>
            <a:headEnd/>
            <a:tailEnd/>
          </a:ln>
          <a:effectLst/>
        </p:spPr>
      </p:pic>
      <p:sp>
        <p:nvSpPr>
          <p:cNvPr id="2" name="عنوان 1"/>
          <p:cNvSpPr>
            <a:spLocks noGrp="1"/>
          </p:cNvSpPr>
          <p:nvPr>
            <p:ph type="title"/>
          </p:nvPr>
        </p:nvSpPr>
        <p:spPr>
          <a:xfrm>
            <a:off x="-142844" y="-24"/>
            <a:ext cx="9144000" cy="1143000"/>
          </a:xfrm>
        </p:spPr>
        <p:txBody>
          <a:bodyPr>
            <a:normAutofit/>
          </a:bodyPr>
          <a:lstStyle/>
          <a:p>
            <a:pPr rtl="0"/>
            <a:r>
              <a:rPr lang="en-US" sz="3200" b="1" dirty="0" smtClean="0">
                <a:solidFill>
                  <a:srgbClr val="C00000"/>
                </a:solidFill>
              </a:rPr>
              <a:t>6. mRNA Degradation Control  </a:t>
            </a:r>
            <a:endParaRPr lang="ar-JO" sz="32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628" y="1169774"/>
            <a:ext cx="5799556" cy="5643602"/>
          </a:xfrm>
        </p:spPr>
        <p:txBody>
          <a:bodyPr>
            <a:normAutofit/>
          </a:bodyPr>
          <a:lstStyle/>
          <a:p>
            <a:pPr marL="0" indent="0" algn="l" rtl="0">
              <a:buNone/>
            </a:pPr>
            <a:endParaRPr lang="en-US" sz="2400" dirty="0" smtClean="0">
              <a:latin typeface="Arial" pitchFamily="34" charset="0"/>
              <a:cs typeface="Arial" pitchFamily="34" charset="0"/>
            </a:endParaRPr>
          </a:p>
          <a:p>
            <a:pPr algn="l" rtl="0"/>
            <a:r>
              <a:rPr lang="en-US" sz="2400" dirty="0" smtClean="0">
                <a:latin typeface="Arial" pitchFamily="34" charset="0"/>
                <a:cs typeface="Arial" pitchFamily="34" charset="0"/>
              </a:rPr>
              <a:t>For example, 3’ UTR of transferrin                              receptor mRNA contains a recognition                                    site for endonucleases. This site                                       can be blocked or kept exposed in                            response to extracellular signals like                                  the availability of iron which controls                                  the expression of transferrin receptor                                                   via regulating the binding or                                      dissociation of aconitase                                                    (an iron-sensitive RNA binding                                      protein)                                               </a:t>
            </a:r>
          </a:p>
          <a:p>
            <a:pPr algn="l" rtl="0">
              <a:buNone/>
            </a:pPr>
            <a:r>
              <a:rPr lang="en-US" sz="2400" dirty="0" smtClean="0">
                <a:latin typeface="Arial" pitchFamily="34" charset="0"/>
                <a:cs typeface="Arial" pitchFamily="34" charset="0"/>
              </a:rPr>
              <a:t>                  </a:t>
            </a:r>
          </a:p>
          <a:p>
            <a:pPr marL="457200" indent="-457200" algn="l" rtl="0">
              <a:buNone/>
            </a:pPr>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buNone/>
            </a:pPr>
            <a:endParaRPr lang="en-US" sz="2400" b="1"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24"/>
            <a:ext cx="9144000" cy="1143000"/>
          </a:xfrm>
        </p:spPr>
        <p:txBody>
          <a:bodyPr>
            <a:normAutofit/>
          </a:bodyPr>
          <a:lstStyle/>
          <a:p>
            <a:pPr rtl="0"/>
            <a:r>
              <a:rPr lang="en-US" sz="3200" b="1" dirty="0" smtClean="0">
                <a:solidFill>
                  <a:srgbClr val="C00000"/>
                </a:solidFill>
              </a:rPr>
              <a:t>7. Post Translational Control  </a:t>
            </a:r>
            <a:endParaRPr lang="ar-JO" sz="32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214422"/>
            <a:ext cx="8643966" cy="5643602"/>
          </a:xfrm>
        </p:spPr>
        <p:txBody>
          <a:bodyPr>
            <a:normAutofit/>
          </a:bodyPr>
          <a:lstStyle/>
          <a:p>
            <a:pPr algn="l" rtl="0"/>
            <a:r>
              <a:rPr lang="en-US" sz="2400" dirty="0" smtClean="0">
                <a:latin typeface="Arial" pitchFamily="34" charset="0"/>
                <a:cs typeface="Arial" pitchFamily="34" charset="0"/>
              </a:rPr>
              <a:t>For a protein to be functional, it should be correctly folded</a:t>
            </a:r>
          </a:p>
          <a:p>
            <a:pPr algn="l" rtl="0"/>
            <a:r>
              <a:rPr lang="en-US" sz="2400" dirty="0" smtClean="0">
                <a:latin typeface="Arial" pitchFamily="34" charset="0"/>
                <a:cs typeface="Arial" pitchFamily="34" charset="0"/>
              </a:rPr>
              <a:t>Mis-folded proteins are tagged with ubiquitin molecules for degradation with proteasome mechanism (protease enzymes)</a:t>
            </a:r>
          </a:p>
          <a:p>
            <a:pPr algn="l" rtl="0"/>
            <a:r>
              <a:rPr lang="en-US" sz="2400" dirty="0" smtClean="0">
                <a:latin typeface="Arial" pitchFamily="34" charset="0"/>
                <a:cs typeface="Arial" pitchFamily="34" charset="0"/>
              </a:rPr>
              <a:t>Accumulation of aberrant proteins leads to cell damage  </a:t>
            </a:r>
          </a:p>
          <a:p>
            <a:pPr algn="l" rtl="0"/>
            <a:endParaRPr lang="en-US" sz="500" b="1" dirty="0" smtClean="0">
              <a:latin typeface="Times New Roman" pitchFamily="18" charset="0"/>
              <a:cs typeface="Times New Roman" pitchFamily="18" charset="0"/>
            </a:endParaRPr>
          </a:p>
          <a:p>
            <a:pPr algn="ctr" rtl="0">
              <a:buNone/>
            </a:pPr>
            <a:r>
              <a:rPr lang="en-US" sz="2400" b="1" dirty="0" smtClean="0">
                <a:latin typeface="Times New Roman" pitchFamily="18" charset="0"/>
                <a:cs typeface="Times New Roman" pitchFamily="18" charset="0"/>
              </a:rPr>
              <a:t>The Fate of Proteins after translation</a:t>
            </a:r>
          </a:p>
          <a:p>
            <a:pPr algn="ctr" rtl="0">
              <a:buNone/>
            </a:pPr>
            <a:endParaRPr lang="en-US" sz="2000" dirty="0" smtClean="0">
              <a:latin typeface="Arial" pitchFamily="34" charset="0"/>
              <a:cs typeface="Arial" pitchFamily="34" charset="0"/>
            </a:endParaRPr>
          </a:p>
          <a:p>
            <a:pPr algn="l" rtl="0">
              <a:buNone/>
            </a:pPr>
            <a:endParaRPr lang="en-US" sz="10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buNone/>
            </a:pPr>
            <a:endParaRPr lang="en-US" sz="2400" b="1"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pic>
        <p:nvPicPr>
          <p:cNvPr id="8" name="Picture 2" descr="06085"/>
          <p:cNvPicPr>
            <a:picLocks noChangeAspect="1" noChangeArrowheads="1"/>
          </p:cNvPicPr>
          <p:nvPr/>
        </p:nvPicPr>
        <p:blipFill>
          <a:blip r:embed="rId3"/>
          <a:srcRect b="9668"/>
          <a:stretch>
            <a:fillRect/>
          </a:stretch>
        </p:blipFill>
        <p:spPr bwMode="auto">
          <a:xfrm>
            <a:off x="2057432" y="3857628"/>
            <a:ext cx="5586402" cy="27594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مجموعة 9"/>
          <p:cNvGrpSpPr/>
          <p:nvPr/>
        </p:nvGrpSpPr>
        <p:grpSpPr>
          <a:xfrm>
            <a:off x="4966716" y="1772816"/>
            <a:ext cx="4141788" cy="4766811"/>
            <a:chOff x="4953000" y="1448271"/>
            <a:chExt cx="4141788" cy="4766811"/>
          </a:xfrm>
        </p:grpSpPr>
        <p:pic>
          <p:nvPicPr>
            <p:cNvPr id="8" name="Picture 6" descr="UBIQUI_12"/>
            <p:cNvPicPr>
              <a:picLocks noChangeAspect="1" noChangeArrowheads="1"/>
            </p:cNvPicPr>
            <p:nvPr/>
          </p:nvPicPr>
          <p:blipFill>
            <a:blip r:embed="rId2"/>
            <a:srcRect t="3124"/>
            <a:stretch>
              <a:fillRect/>
            </a:stretch>
          </p:blipFill>
          <p:spPr bwMode="auto">
            <a:xfrm>
              <a:off x="4953000" y="1785950"/>
              <a:ext cx="4141788" cy="4429132"/>
            </a:xfrm>
            <a:prstGeom prst="rect">
              <a:avLst/>
            </a:prstGeom>
            <a:noFill/>
            <a:ln w="9525">
              <a:noFill/>
              <a:miter lim="800000"/>
              <a:headEnd/>
              <a:tailEnd/>
            </a:ln>
          </p:spPr>
        </p:pic>
        <p:sp>
          <p:nvSpPr>
            <p:cNvPr id="9" name="مربع نص 8"/>
            <p:cNvSpPr txBox="1"/>
            <p:nvPr/>
          </p:nvSpPr>
          <p:spPr>
            <a:xfrm rot="20950092">
              <a:off x="6134197" y="1448271"/>
              <a:ext cx="1029448" cy="646331"/>
            </a:xfrm>
            <a:prstGeom prst="rect">
              <a:avLst/>
            </a:prstGeom>
            <a:noFill/>
          </p:spPr>
          <p:txBody>
            <a:bodyPr wrap="none" rtlCol="0">
              <a:spAutoFit/>
            </a:bodyPr>
            <a:lstStyle/>
            <a:p>
              <a:pPr algn="ctr"/>
              <a:r>
                <a:rPr lang="en-US" dirty="0" smtClean="0"/>
                <a:t>ubiquitin</a:t>
              </a:r>
            </a:p>
            <a:p>
              <a:pPr algn="ctr"/>
              <a:r>
                <a:rPr lang="en-US" dirty="0" smtClean="0"/>
                <a:t> ligase</a:t>
              </a:r>
              <a:endParaRPr lang="en-GB" dirty="0"/>
            </a:p>
          </p:txBody>
        </p:sp>
      </p:grpSp>
      <p:sp>
        <p:nvSpPr>
          <p:cNvPr id="2" name="عنوان 1"/>
          <p:cNvSpPr>
            <a:spLocks noGrp="1"/>
          </p:cNvSpPr>
          <p:nvPr>
            <p:ph type="title"/>
          </p:nvPr>
        </p:nvSpPr>
        <p:spPr>
          <a:xfrm>
            <a:off x="-142844" y="-24"/>
            <a:ext cx="9144000" cy="1143000"/>
          </a:xfrm>
        </p:spPr>
        <p:txBody>
          <a:bodyPr>
            <a:normAutofit/>
          </a:bodyPr>
          <a:lstStyle/>
          <a:p>
            <a:pPr rtl="0"/>
            <a:r>
              <a:rPr lang="en-US" sz="4000" b="1" dirty="0" smtClean="0">
                <a:solidFill>
                  <a:srgbClr val="C00000"/>
                </a:solidFill>
              </a:rPr>
              <a:t>Ubiquitination/ </a:t>
            </a:r>
            <a:r>
              <a:rPr lang="en-US" sz="4000" b="1" dirty="0" err="1" smtClean="0">
                <a:solidFill>
                  <a:srgbClr val="C00000"/>
                </a:solidFill>
              </a:rPr>
              <a:t>Ubiquitylation</a:t>
            </a:r>
            <a:r>
              <a:rPr lang="en-US" sz="4000" b="1" dirty="0" smtClean="0">
                <a:solidFill>
                  <a:srgbClr val="C00000"/>
                </a:solidFill>
              </a:rPr>
              <a:t> </a:t>
            </a:r>
            <a:endParaRPr lang="ar-JO" sz="32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548680"/>
            <a:ext cx="7815812" cy="6535058"/>
          </a:xfrm>
        </p:spPr>
        <p:txBody>
          <a:bodyPr>
            <a:normAutofit/>
          </a:bodyPr>
          <a:lstStyle/>
          <a:p>
            <a:pPr algn="l" rtl="0"/>
            <a:endParaRPr lang="en-US" sz="2400" b="1" dirty="0" smtClean="0">
              <a:latin typeface="Times New Roman" pitchFamily="18" charset="0"/>
              <a:cs typeface="Times New Roman" pitchFamily="18" charset="0"/>
            </a:endParaRPr>
          </a:p>
          <a:p>
            <a:pPr algn="l" rtl="0"/>
            <a:r>
              <a:rPr lang="en-US" sz="2400" dirty="0" smtClean="0">
                <a:latin typeface="Arial" pitchFamily="34" charset="0"/>
                <a:cs typeface="Arial" pitchFamily="34" charset="0"/>
              </a:rPr>
              <a:t>Ubiquitin tag is added to the target                               protein in an ATP-dependent                                      reaction to produce poly-                            ubiquitinated protein</a:t>
            </a:r>
          </a:p>
          <a:p>
            <a:pPr algn="l" rtl="0">
              <a:buNone/>
            </a:pPr>
            <a:endParaRPr lang="en-US" sz="1050" dirty="0" smtClean="0">
              <a:latin typeface="Arial" pitchFamily="34" charset="0"/>
              <a:cs typeface="Arial" pitchFamily="34" charset="0"/>
            </a:endParaRPr>
          </a:p>
          <a:p>
            <a:pPr algn="l" rtl="0"/>
            <a:r>
              <a:rPr lang="en-US" sz="2400" dirty="0" smtClean="0">
                <a:latin typeface="Arial" pitchFamily="34" charset="0"/>
                <a:cs typeface="Arial" pitchFamily="34" charset="0"/>
              </a:rPr>
              <a:t>The first ubiquitin residue is                                     covalently added by ligase                                         enzyme. This enhances the                                        addition of several tags</a:t>
            </a:r>
          </a:p>
          <a:p>
            <a:pPr algn="l" rtl="0"/>
            <a:endParaRPr lang="en-US" sz="1000" dirty="0" smtClean="0">
              <a:latin typeface="Arial" pitchFamily="34" charset="0"/>
              <a:cs typeface="Arial" pitchFamily="34" charset="0"/>
            </a:endParaRPr>
          </a:p>
          <a:p>
            <a:pPr algn="l" rtl="0"/>
            <a:r>
              <a:rPr lang="en-US" sz="2400" dirty="0" smtClean="0">
                <a:latin typeface="Arial" pitchFamily="34" charset="0"/>
                <a:cs typeface="Arial" pitchFamily="34" charset="0"/>
              </a:rPr>
              <a:t>The degradation process can                                              be regulated. It can be induced                                            by activation of ubiquitin ligase or </a:t>
            </a:r>
            <a:r>
              <a:rPr lang="en-US" sz="2400" dirty="0">
                <a:latin typeface="Arial" pitchFamily="34" charset="0"/>
                <a:cs typeface="Arial" pitchFamily="34" charset="0"/>
              </a:rPr>
              <a:t> </a:t>
            </a:r>
            <a:r>
              <a:rPr lang="en-US" sz="2400" dirty="0" smtClean="0">
                <a:latin typeface="Arial" pitchFamily="34" charset="0"/>
                <a:cs typeface="Arial" pitchFamily="34" charset="0"/>
              </a:rPr>
              <a:t>                     activation of degradation </a:t>
            </a:r>
            <a:r>
              <a:rPr lang="en-US" sz="2400" dirty="0" err="1" smtClean="0">
                <a:latin typeface="Arial" pitchFamily="34" charset="0"/>
                <a:cs typeface="Arial" pitchFamily="34" charset="0"/>
              </a:rPr>
              <a:t>signa</a:t>
            </a:r>
            <a:r>
              <a:rPr lang="en-GB" sz="2400" dirty="0" smtClean="0">
                <a:latin typeface="Arial" pitchFamily="34" charset="0"/>
                <a:cs typeface="Arial" pitchFamily="34" charset="0"/>
              </a:rPr>
              <a:t>l </a:t>
            </a:r>
            <a:r>
              <a:rPr lang="en-US" sz="2400" dirty="0">
                <a:latin typeface="Arial" pitchFamily="34" charset="0"/>
                <a:cs typeface="Arial" pitchFamily="34" charset="0"/>
              </a:rPr>
              <a:t>found </a:t>
            </a:r>
            <a:r>
              <a:rPr lang="en-US" sz="2400" dirty="0" smtClean="0">
                <a:latin typeface="Arial" pitchFamily="34" charset="0"/>
                <a:cs typeface="Arial" pitchFamily="34" charset="0"/>
              </a:rPr>
              <a:t>                       at </a:t>
            </a:r>
            <a:r>
              <a:rPr lang="en-US" sz="2400" dirty="0">
                <a:latin typeface="Arial" pitchFamily="34" charset="0"/>
                <a:cs typeface="Arial" pitchFamily="34" charset="0"/>
              </a:rPr>
              <a:t>N-terminus of target </a:t>
            </a:r>
            <a:r>
              <a:rPr lang="en-US" sz="2400" dirty="0" smtClean="0">
                <a:latin typeface="Arial" pitchFamily="34" charset="0"/>
                <a:cs typeface="Arial" pitchFamily="34" charset="0"/>
              </a:rPr>
              <a:t>                                        protein</a:t>
            </a: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sz="2400" b="1"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dirty="0" smtClean="0"/>
          </a:p>
          <a:p>
            <a:pPr algn="l" rtl="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blinds(vertical)">
                                      <p:cBhvr>
                                        <p:cTn id="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14298"/>
            <a:ext cx="9144000" cy="1143000"/>
          </a:xfrm>
        </p:spPr>
        <p:txBody>
          <a:bodyPr>
            <a:normAutofit fontScale="90000"/>
          </a:bodyPr>
          <a:lstStyle/>
          <a:p>
            <a:pPr rtl="0"/>
            <a:r>
              <a:rPr lang="en-US" sz="4000" dirty="0" smtClean="0">
                <a:solidFill>
                  <a:srgbClr val="C00000"/>
                </a:solidFill>
              </a:rPr>
              <a:t>Steps in Eukaryotic Gene  </a:t>
            </a:r>
            <a:br>
              <a:rPr lang="en-US" sz="4000" dirty="0" smtClean="0">
                <a:solidFill>
                  <a:srgbClr val="C00000"/>
                </a:solidFill>
              </a:rPr>
            </a:br>
            <a:r>
              <a:rPr lang="en-US" sz="4000" dirty="0" smtClean="0">
                <a:solidFill>
                  <a:srgbClr val="C00000"/>
                </a:solidFill>
              </a:rPr>
              <a:t>Expression regulation </a:t>
            </a:r>
            <a:endParaRPr lang="ar-JO" sz="3600"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 descr="07005"/>
          <p:cNvPicPr>
            <a:picLocks noChangeAspect="1" noChangeArrowheads="1"/>
          </p:cNvPicPr>
          <p:nvPr/>
        </p:nvPicPr>
        <p:blipFill>
          <a:blip r:embed="rId3"/>
          <a:srcRect b="6591"/>
          <a:stretch>
            <a:fillRect/>
          </a:stretch>
        </p:blipFill>
        <p:spPr bwMode="auto">
          <a:xfrm>
            <a:off x="500034" y="2357430"/>
            <a:ext cx="8610600" cy="30146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smtClean="0">
                <a:solidFill>
                  <a:srgbClr val="C00000"/>
                </a:solidFill>
              </a:rPr>
              <a:t>1. Transcription Initiation </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071546"/>
            <a:ext cx="8643966" cy="3071834"/>
          </a:xfrm>
        </p:spPr>
        <p:txBody>
          <a:bodyPr>
            <a:normAutofit/>
          </a:bodyPr>
          <a:lstStyle/>
          <a:p>
            <a:pPr algn="l" rtl="0"/>
            <a:r>
              <a:rPr lang="en-US" sz="2400" dirty="0" smtClean="0">
                <a:latin typeface="Arial" pitchFamily="34" charset="0"/>
                <a:cs typeface="Arial" pitchFamily="34" charset="0"/>
              </a:rPr>
              <a:t>Steps: Initiation, elongation and termination</a:t>
            </a:r>
          </a:p>
          <a:p>
            <a:pPr algn="l" rtl="0"/>
            <a:r>
              <a:rPr lang="en-US" sz="2400" dirty="0" smtClean="0">
                <a:latin typeface="Arial" pitchFamily="34" charset="0"/>
                <a:cs typeface="Arial" pitchFamily="34" charset="0"/>
              </a:rPr>
              <a:t>RNA polymerase catalyzes the synthesis of RNA strand from DNA template. </a:t>
            </a:r>
          </a:p>
          <a:p>
            <a:pPr algn="l" rtl="0"/>
            <a:r>
              <a:rPr lang="en-US" sz="2400" dirty="0" smtClean="0">
                <a:latin typeface="Arial" pitchFamily="34" charset="0"/>
                <a:cs typeface="Arial" pitchFamily="34" charset="0"/>
              </a:rPr>
              <a:t>The promoter is a regulatory DNA region (</a:t>
            </a:r>
            <a:r>
              <a:rPr lang="en-US" sz="2400" dirty="0" smtClean="0">
                <a:solidFill>
                  <a:srgbClr val="C00000"/>
                </a:solidFill>
                <a:latin typeface="Arial" pitchFamily="34" charset="0"/>
                <a:cs typeface="Arial" pitchFamily="34" charset="0"/>
              </a:rPr>
              <a:t>100-1000 </a:t>
            </a:r>
            <a:r>
              <a:rPr lang="en-US" sz="2400" dirty="0" err="1" smtClean="0">
                <a:solidFill>
                  <a:srgbClr val="C00000"/>
                </a:solidFill>
                <a:latin typeface="Arial" pitchFamily="34" charset="0"/>
                <a:cs typeface="Arial" pitchFamily="34" charset="0"/>
              </a:rPr>
              <a:t>bp</a:t>
            </a:r>
            <a:r>
              <a:rPr lang="en-US" sz="2400" dirty="0" smtClean="0">
                <a:latin typeface="Arial" pitchFamily="34" charset="0"/>
                <a:cs typeface="Arial" pitchFamily="34" charset="0"/>
              </a:rPr>
              <a:t>). In eukaryotes, it consists of consensus sequences such as TATA box, BRE, INR and DPE . In prokaryotes, two consensus sequences  at  - 10 and -35.   </a:t>
            </a:r>
          </a:p>
          <a:p>
            <a:pPr algn="l" rtl="0"/>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grpSp>
        <p:nvGrpSpPr>
          <p:cNvPr id="28" name="مجموعة 27"/>
          <p:cNvGrpSpPr/>
          <p:nvPr/>
        </p:nvGrpSpPr>
        <p:grpSpPr>
          <a:xfrm>
            <a:off x="830419" y="5689616"/>
            <a:ext cx="7313481" cy="1168408"/>
            <a:chOff x="830419" y="5689616"/>
            <a:chExt cx="7313481" cy="1168408"/>
          </a:xfrm>
        </p:grpSpPr>
        <p:grpSp>
          <p:nvGrpSpPr>
            <p:cNvPr id="22" name="مجموعة 21"/>
            <p:cNvGrpSpPr/>
            <p:nvPr/>
          </p:nvGrpSpPr>
          <p:grpSpPr>
            <a:xfrm>
              <a:off x="830419" y="5929330"/>
              <a:ext cx="7313481" cy="583646"/>
              <a:chOff x="830419" y="5929330"/>
              <a:chExt cx="7313481" cy="583646"/>
            </a:xfrm>
          </p:grpSpPr>
          <p:pic>
            <p:nvPicPr>
              <p:cNvPr id="18" name="صورة 17" descr="1002.png"/>
              <p:cNvPicPr>
                <a:picLocks noChangeAspect="1"/>
              </p:cNvPicPr>
              <p:nvPr/>
            </p:nvPicPr>
            <p:blipFill>
              <a:blip r:embed="rId3"/>
              <a:srcRect t="32728" b="45454"/>
              <a:stretch>
                <a:fillRect/>
              </a:stretch>
            </p:blipFill>
            <p:spPr>
              <a:xfrm>
                <a:off x="3209950" y="5929330"/>
                <a:ext cx="4933950" cy="571504"/>
              </a:xfrm>
              <a:prstGeom prst="rect">
                <a:avLst/>
              </a:prstGeom>
            </p:spPr>
          </p:pic>
          <p:sp>
            <p:nvSpPr>
              <p:cNvPr id="21" name="مربع نص 20"/>
              <p:cNvSpPr txBox="1"/>
              <p:nvPr/>
            </p:nvSpPr>
            <p:spPr>
              <a:xfrm>
                <a:off x="830419" y="6143644"/>
                <a:ext cx="2241383" cy="369332"/>
              </a:xfrm>
              <a:prstGeom prst="rect">
                <a:avLst/>
              </a:prstGeom>
              <a:noFill/>
            </p:spPr>
            <p:txBody>
              <a:bodyPr wrap="none" rtlCol="0">
                <a:spAutoFit/>
              </a:bodyPr>
              <a:lstStyle/>
              <a:p>
                <a:r>
                  <a:rPr lang="en-US" b="1" dirty="0" smtClean="0"/>
                  <a:t>prokaryotic promoter</a:t>
                </a:r>
                <a:endParaRPr lang="en-GB" b="1" dirty="0"/>
              </a:p>
            </p:txBody>
          </p:sp>
        </p:grpSp>
        <p:sp>
          <p:nvSpPr>
            <p:cNvPr id="23" name="مربع نص 22"/>
            <p:cNvSpPr txBox="1"/>
            <p:nvPr/>
          </p:nvSpPr>
          <p:spPr>
            <a:xfrm>
              <a:off x="4572000" y="5857892"/>
              <a:ext cx="489236" cy="369332"/>
            </a:xfrm>
            <a:prstGeom prst="rect">
              <a:avLst/>
            </a:prstGeom>
            <a:noFill/>
          </p:spPr>
          <p:txBody>
            <a:bodyPr wrap="none" rtlCol="0">
              <a:spAutoFit/>
            </a:bodyPr>
            <a:lstStyle/>
            <a:p>
              <a:r>
                <a:rPr lang="en-US" b="1" dirty="0" smtClean="0"/>
                <a:t>-10</a:t>
              </a:r>
              <a:endParaRPr lang="en-GB" b="1" dirty="0"/>
            </a:p>
          </p:txBody>
        </p:sp>
        <p:sp>
          <p:nvSpPr>
            <p:cNvPr id="24" name="مربع نص 23"/>
            <p:cNvSpPr txBox="1"/>
            <p:nvPr/>
          </p:nvSpPr>
          <p:spPr>
            <a:xfrm>
              <a:off x="3857622" y="5857892"/>
              <a:ext cx="489236" cy="369332"/>
            </a:xfrm>
            <a:prstGeom prst="rect">
              <a:avLst/>
            </a:prstGeom>
            <a:noFill/>
          </p:spPr>
          <p:txBody>
            <a:bodyPr wrap="none" rtlCol="0">
              <a:spAutoFit/>
            </a:bodyPr>
            <a:lstStyle/>
            <a:p>
              <a:r>
                <a:rPr lang="en-US" b="1" dirty="0" smtClean="0"/>
                <a:t>-35</a:t>
              </a:r>
              <a:endParaRPr lang="en-GB" b="1" dirty="0"/>
            </a:p>
          </p:txBody>
        </p:sp>
        <p:sp>
          <p:nvSpPr>
            <p:cNvPr id="25" name="مربع نص 24"/>
            <p:cNvSpPr txBox="1"/>
            <p:nvPr/>
          </p:nvSpPr>
          <p:spPr>
            <a:xfrm>
              <a:off x="5201074" y="5917188"/>
              <a:ext cx="417101" cy="369332"/>
            </a:xfrm>
            <a:prstGeom prst="rect">
              <a:avLst/>
            </a:prstGeom>
            <a:noFill/>
          </p:spPr>
          <p:txBody>
            <a:bodyPr wrap="none" rtlCol="0">
              <a:spAutoFit/>
            </a:bodyPr>
            <a:lstStyle/>
            <a:p>
              <a:r>
                <a:rPr lang="en-US" b="1" dirty="0" smtClean="0"/>
                <a:t>+1</a:t>
              </a:r>
              <a:endParaRPr lang="en-GB" b="1" dirty="0"/>
            </a:p>
          </p:txBody>
        </p:sp>
        <p:sp>
          <p:nvSpPr>
            <p:cNvPr id="26" name="مربع نص 25"/>
            <p:cNvSpPr txBox="1"/>
            <p:nvPr/>
          </p:nvSpPr>
          <p:spPr>
            <a:xfrm>
              <a:off x="5265088" y="5689616"/>
              <a:ext cx="1092863" cy="338554"/>
            </a:xfrm>
            <a:prstGeom prst="rect">
              <a:avLst/>
            </a:prstGeom>
            <a:noFill/>
          </p:spPr>
          <p:txBody>
            <a:bodyPr wrap="none" rtlCol="0">
              <a:spAutoFit/>
            </a:bodyPr>
            <a:lstStyle/>
            <a:p>
              <a:r>
                <a:rPr lang="en-US" sz="1600" b="1" dirty="0" smtClean="0">
                  <a:solidFill>
                    <a:srgbClr val="C00000"/>
                  </a:solidFill>
                </a:rPr>
                <a:t>Start point</a:t>
              </a:r>
              <a:endParaRPr lang="en-GB" sz="1600" b="1" dirty="0">
                <a:solidFill>
                  <a:srgbClr val="C00000"/>
                </a:solidFill>
              </a:endParaRPr>
            </a:p>
          </p:txBody>
        </p:sp>
        <p:sp>
          <p:nvSpPr>
            <p:cNvPr id="27" name="مربع نص 26"/>
            <p:cNvSpPr txBox="1"/>
            <p:nvPr/>
          </p:nvSpPr>
          <p:spPr>
            <a:xfrm>
              <a:off x="4572000" y="6396359"/>
              <a:ext cx="488211" cy="461665"/>
            </a:xfrm>
            <a:prstGeom prst="rect">
              <a:avLst/>
            </a:prstGeom>
            <a:noFill/>
          </p:spPr>
          <p:txBody>
            <a:bodyPr wrap="none" rtlCol="0">
              <a:spAutoFit/>
            </a:bodyPr>
            <a:lstStyle/>
            <a:p>
              <a:r>
                <a:rPr lang="en-US" sz="1200" b="1" dirty="0" smtClean="0">
                  <a:solidFill>
                    <a:srgbClr val="C00000"/>
                  </a:solidFill>
                </a:rPr>
                <a:t>TATA</a:t>
              </a:r>
            </a:p>
            <a:p>
              <a:pPr algn="ctr"/>
              <a:r>
                <a:rPr lang="en-US" sz="1200" b="1" dirty="0" smtClean="0">
                  <a:solidFill>
                    <a:srgbClr val="C00000"/>
                  </a:solidFill>
                </a:rPr>
                <a:t>box</a:t>
              </a:r>
              <a:endParaRPr lang="en-GB" sz="1600" b="1" dirty="0">
                <a:solidFill>
                  <a:srgbClr val="C00000"/>
                </a:solidFill>
              </a:endParaRPr>
            </a:p>
          </p:txBody>
        </p:sp>
      </p:grpSp>
      <p:pic>
        <p:nvPicPr>
          <p:cNvPr id="1026" name="Picture 2"/>
          <p:cNvPicPr>
            <a:picLocks noChangeAspect="1" noChangeArrowheads="1"/>
          </p:cNvPicPr>
          <p:nvPr/>
        </p:nvPicPr>
        <p:blipFill>
          <a:blip r:embed="rId4"/>
          <a:srcRect/>
          <a:stretch>
            <a:fillRect/>
          </a:stretch>
        </p:blipFill>
        <p:spPr bwMode="auto">
          <a:xfrm>
            <a:off x="2562255" y="3910028"/>
            <a:ext cx="6296025" cy="17335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diamond(in)">
                                      <p:cBhvr>
                                        <p:cTn id="17" dur="1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amond(in)">
                                      <p:cBhvr>
                                        <p:cTn id="2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smtClean="0">
                <a:solidFill>
                  <a:srgbClr val="C00000"/>
                </a:solidFill>
              </a:rPr>
              <a:t>1.  Transcription Initiation </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702176" y="2071678"/>
            <a:ext cx="4643470" cy="3357586"/>
          </a:xfrm>
        </p:spPr>
        <p:txBody>
          <a:bodyPr>
            <a:normAutofit/>
          </a:bodyPr>
          <a:lstStyle/>
          <a:p>
            <a:pPr algn="l" rtl="0">
              <a:buNone/>
            </a:pPr>
            <a:r>
              <a:rPr lang="en-US" sz="1900" b="1" dirty="0" smtClean="0">
                <a:solidFill>
                  <a:srgbClr val="C00000"/>
                </a:solidFill>
                <a:latin typeface="Arial" pitchFamily="34" charset="0"/>
                <a:cs typeface="Arial" pitchFamily="34" charset="0"/>
              </a:rPr>
              <a:t>Transcription initiation in prokaryotes</a:t>
            </a:r>
          </a:p>
          <a:p>
            <a:pPr algn="l" rtl="0">
              <a:buNone/>
            </a:pPr>
            <a:r>
              <a:rPr lang="en-US" sz="600" dirty="0" smtClean="0">
                <a:solidFill>
                  <a:srgbClr val="C00000"/>
                </a:solidFill>
                <a:latin typeface="Arial" pitchFamily="34" charset="0"/>
                <a:cs typeface="Arial" pitchFamily="34" charset="0"/>
              </a:rPr>
              <a:t> </a:t>
            </a:r>
          </a:p>
          <a:p>
            <a:pPr marL="457200" indent="-457200" algn="l" rtl="0">
              <a:buFont typeface="+mj-lt"/>
              <a:buAutoNum type="arabicPeriod"/>
            </a:pPr>
            <a:r>
              <a:rPr lang="el-GR" sz="2000" b="1" dirty="0" smtClean="0">
                <a:latin typeface="Arial" pitchFamily="34" charset="0"/>
                <a:cs typeface="Arial" pitchFamily="34" charset="0"/>
              </a:rPr>
              <a:t>σ </a:t>
            </a:r>
            <a:r>
              <a:rPr lang="en-GB" sz="2000" b="1" dirty="0" smtClean="0">
                <a:latin typeface="Arial" pitchFamily="34" charset="0"/>
                <a:cs typeface="Arial" pitchFamily="34" charset="0"/>
              </a:rPr>
              <a:t>factor </a:t>
            </a:r>
            <a:r>
              <a:rPr lang="en-GB" sz="2000" dirty="0" smtClean="0">
                <a:latin typeface="Arial" pitchFamily="34" charset="0"/>
                <a:cs typeface="Arial" pitchFamily="34" charset="0"/>
              </a:rPr>
              <a:t>recognizes the  -35  region in the promoter and binds  to it</a:t>
            </a:r>
          </a:p>
          <a:p>
            <a:pPr marL="457200" indent="-457200" algn="l" rtl="0">
              <a:buFont typeface="+mj-lt"/>
              <a:buAutoNum type="arabicPeriod"/>
            </a:pPr>
            <a:r>
              <a:rPr lang="en-GB" sz="2000" dirty="0" smtClean="0">
                <a:latin typeface="Arial" pitchFamily="34" charset="0"/>
                <a:cs typeface="Arial" pitchFamily="34" charset="0"/>
              </a:rPr>
              <a:t>Once the RNA polymerase starts the transcription, </a:t>
            </a:r>
            <a:r>
              <a:rPr lang="el-GR" sz="2000" b="1" dirty="0" smtClean="0">
                <a:latin typeface="Arial" pitchFamily="34" charset="0"/>
                <a:cs typeface="Arial" pitchFamily="34" charset="0"/>
              </a:rPr>
              <a:t>σ </a:t>
            </a:r>
            <a:r>
              <a:rPr lang="en-GB" sz="2000" b="1" dirty="0" smtClean="0">
                <a:latin typeface="Arial" pitchFamily="34" charset="0"/>
                <a:cs typeface="Arial" pitchFamily="34" charset="0"/>
              </a:rPr>
              <a:t>factor </a:t>
            </a:r>
            <a:r>
              <a:rPr lang="en-GB" sz="2000" dirty="0" smtClean="0">
                <a:latin typeface="Arial" pitchFamily="34" charset="0"/>
                <a:cs typeface="Arial" pitchFamily="34" charset="0"/>
              </a:rPr>
              <a:t>then</a:t>
            </a:r>
            <a:r>
              <a:rPr lang="en-GB" sz="2000" b="1" dirty="0" smtClean="0">
                <a:latin typeface="Arial" pitchFamily="34" charset="0"/>
                <a:cs typeface="Arial" pitchFamily="34" charset="0"/>
              </a:rPr>
              <a:t> </a:t>
            </a:r>
            <a:r>
              <a:rPr lang="en-GB" sz="2000" dirty="0" smtClean="0">
                <a:latin typeface="Arial" pitchFamily="34" charset="0"/>
                <a:cs typeface="Arial" pitchFamily="34" charset="0"/>
              </a:rPr>
              <a:t>dissociates to guide another enzyme to the initiation site.</a:t>
            </a:r>
            <a:endParaRPr lang="en-US" sz="20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grpSp>
        <p:nvGrpSpPr>
          <p:cNvPr id="9" name="مجموعة 8"/>
          <p:cNvGrpSpPr/>
          <p:nvPr/>
        </p:nvGrpSpPr>
        <p:grpSpPr>
          <a:xfrm>
            <a:off x="755710" y="3786190"/>
            <a:ext cx="3244786" cy="3056182"/>
            <a:chOff x="428596" y="1857364"/>
            <a:chExt cx="3316224" cy="3341934"/>
          </a:xfrm>
        </p:grpSpPr>
        <p:pic>
          <p:nvPicPr>
            <p:cNvPr id="8" name="صورة 7" descr="Figure_15_03_01.jpg"/>
            <p:cNvPicPr>
              <a:picLocks noChangeAspect="1"/>
            </p:cNvPicPr>
            <p:nvPr/>
          </p:nvPicPr>
          <p:blipFill>
            <a:blip r:embed="rId3"/>
            <a:srcRect t="72838"/>
            <a:stretch>
              <a:fillRect/>
            </a:stretch>
          </p:blipFill>
          <p:spPr>
            <a:xfrm>
              <a:off x="428596" y="4000504"/>
              <a:ext cx="3316224" cy="1198794"/>
            </a:xfrm>
            <a:prstGeom prst="rect">
              <a:avLst/>
            </a:prstGeom>
          </p:spPr>
        </p:pic>
        <p:pic>
          <p:nvPicPr>
            <p:cNvPr id="17" name="صورة 16" descr="Figure_15_03_01.jpg"/>
            <p:cNvPicPr>
              <a:picLocks noChangeAspect="1"/>
            </p:cNvPicPr>
            <p:nvPr/>
          </p:nvPicPr>
          <p:blipFill>
            <a:blip r:embed="rId3"/>
            <a:srcRect b="49823"/>
            <a:stretch>
              <a:fillRect/>
            </a:stretch>
          </p:blipFill>
          <p:spPr>
            <a:xfrm>
              <a:off x="428596" y="1857364"/>
              <a:ext cx="3316224" cy="2214578"/>
            </a:xfrm>
            <a:prstGeom prst="rect">
              <a:avLst/>
            </a:prstGeom>
          </p:spPr>
        </p:pic>
      </p:grpSp>
      <p:pic>
        <p:nvPicPr>
          <p:cNvPr id="18" name="صورة 17" descr="figure-15-02-01.jpe"/>
          <p:cNvPicPr>
            <a:picLocks noChangeAspect="1"/>
          </p:cNvPicPr>
          <p:nvPr/>
        </p:nvPicPr>
        <p:blipFill>
          <a:blip r:embed="rId4"/>
          <a:stretch>
            <a:fillRect/>
          </a:stretch>
        </p:blipFill>
        <p:spPr>
          <a:xfrm>
            <a:off x="5143504" y="4857760"/>
            <a:ext cx="3838249" cy="1714512"/>
          </a:xfrm>
          <a:prstGeom prst="rect">
            <a:avLst/>
          </a:prstGeom>
        </p:spPr>
      </p:pic>
      <p:sp>
        <p:nvSpPr>
          <p:cNvPr id="11" name="عنصر نائب للمحتوى 2"/>
          <p:cNvSpPr txBox="1">
            <a:spLocks/>
          </p:cNvSpPr>
          <p:nvPr/>
        </p:nvSpPr>
        <p:spPr>
          <a:xfrm>
            <a:off x="428596" y="1000108"/>
            <a:ext cx="4643470" cy="3357586"/>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rgbClr val="C00000"/>
                </a:solidFill>
                <a:effectLst/>
                <a:uLnTx/>
                <a:uFillTx/>
                <a:latin typeface="Arial" pitchFamily="34" charset="0"/>
                <a:ea typeface="+mn-ea"/>
                <a:cs typeface="Arial" pitchFamily="34" charset="0"/>
              </a:rPr>
              <a:t>Transcription initiation in </a:t>
            </a:r>
            <a:r>
              <a:rPr lang="en-US" sz="2000" b="1" dirty="0" smtClean="0">
                <a:solidFill>
                  <a:srgbClr val="C00000"/>
                </a:solidFill>
                <a:latin typeface="Arial" pitchFamily="34" charset="0"/>
                <a:cs typeface="Arial" pitchFamily="34" charset="0"/>
              </a:rPr>
              <a:t>eu</a:t>
            </a:r>
            <a:r>
              <a:rPr kumimoji="0" lang="en-US" sz="2000" b="1" i="0" u="none" strike="noStrike" kern="1200" cap="none" spc="0" normalizeH="0" baseline="0" noProof="0" dirty="0" err="1" smtClean="0">
                <a:ln>
                  <a:noFill/>
                </a:ln>
                <a:solidFill>
                  <a:srgbClr val="C00000"/>
                </a:solidFill>
                <a:effectLst/>
                <a:uLnTx/>
                <a:uFillTx/>
                <a:latin typeface="Arial" pitchFamily="34" charset="0"/>
                <a:ea typeface="+mn-ea"/>
                <a:cs typeface="Arial" pitchFamily="34" charset="0"/>
              </a:rPr>
              <a:t>karyotes</a:t>
            </a:r>
            <a:endParaRPr kumimoji="0" lang="en-US" sz="2000" b="1" i="0" u="none" strike="noStrike" kern="1200" cap="none" spc="0" normalizeH="0" baseline="0" noProof="0" dirty="0" smtClean="0">
              <a:ln>
                <a:noFill/>
              </a:ln>
              <a:solidFill>
                <a:srgbClr val="C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00" b="0" i="0" u="none" strike="noStrike" kern="1200" cap="none" spc="0" normalizeH="0" baseline="0" noProof="0" dirty="0" smtClean="0">
                <a:ln>
                  <a:noFill/>
                </a:ln>
                <a:solidFill>
                  <a:srgbClr val="C00000"/>
                </a:solidFill>
                <a:effectLst/>
                <a:uLnTx/>
                <a:uFillTx/>
                <a:latin typeface="Arial" pitchFamily="34" charset="0"/>
                <a:ea typeface="+mn-ea"/>
                <a:cs typeface="Arial" pitchFamily="34" charset="0"/>
              </a:rPr>
              <a:t> </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US" sz="2000" dirty="0" smtClean="0">
                <a:latin typeface="Arial" pitchFamily="34" charset="0"/>
                <a:cs typeface="Arial" pitchFamily="34" charset="0"/>
              </a:rPr>
              <a:t>It requires </a:t>
            </a:r>
            <a:r>
              <a:rPr lang="en-US" sz="2000" b="1" i="1" dirty="0" smtClean="0">
                <a:latin typeface="Arial" pitchFamily="34" charset="0"/>
                <a:cs typeface="Arial" pitchFamily="34" charset="0"/>
              </a:rPr>
              <a:t>general transcription factors</a:t>
            </a:r>
            <a:r>
              <a:rPr lang="en-US" sz="2000" i="1" dirty="0" smtClean="0">
                <a:latin typeface="Arial" pitchFamily="34" charset="0"/>
                <a:cs typeface="Arial" pitchFamily="34" charset="0"/>
              </a:rPr>
              <a:t> </a:t>
            </a:r>
            <a:r>
              <a:rPr lang="en-US" sz="2000" dirty="0" smtClean="0">
                <a:latin typeface="Arial" pitchFamily="34" charset="0"/>
                <a:cs typeface="Arial" pitchFamily="34" charset="0"/>
              </a:rPr>
              <a:t>which assemble together with RNA polymerase at the promoter to form pre-initiation complex </a:t>
            </a:r>
            <a:r>
              <a:rPr lang="en-US" sz="2000" b="1" dirty="0" smtClean="0">
                <a:solidFill>
                  <a:srgbClr val="C00000"/>
                </a:solidFill>
                <a:latin typeface="Arial" pitchFamily="34" charset="0"/>
                <a:cs typeface="Arial" pitchFamily="34" charset="0"/>
              </a:rPr>
              <a:t>(PIC) </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US" sz="2000" dirty="0" smtClean="0">
                <a:latin typeface="Arial" pitchFamily="34" charset="0"/>
                <a:cs typeface="Arial" pitchFamily="34" charset="0"/>
              </a:rPr>
              <a:t>TFIID binds first at the TATA box    via its TBP subunit </a:t>
            </a:r>
            <a:endParaRPr kumimoji="0" lang="en-GB" sz="200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checkerboard(across)">
                                      <p:cBhvr>
                                        <p:cTn id="7" dur="500"/>
                                        <p:tgtEl>
                                          <p:spTgt spid="11">
                                            <p:txEl>
                                              <p:pRg st="3" end="3"/>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checkerboard(across)">
                                      <p:cBhvr>
                                        <p:cTn id="15" dur="500"/>
                                        <p:tgtEl>
                                          <p:spTgt spid="7">
                                            <p:txEl>
                                              <p:pRg st="0" end="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checkerboard(across)">
                                      <p:cBhvr>
                                        <p:cTn id="18" dur="500"/>
                                        <p:tgtEl>
                                          <p:spTgt spid="7">
                                            <p:txEl>
                                              <p:pRg st="1" end="1"/>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checkerboard(across)">
                                      <p:cBhvr>
                                        <p:cTn id="21" dur="500"/>
                                        <p:tgtEl>
                                          <p:spTgt spid="7">
                                            <p:txEl>
                                              <p:pRg st="2" end="2"/>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amond(in)">
                                      <p:cBhvr>
                                        <p:cTn id="24" dur="1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checkerboard(across)">
                                      <p:cBhvr>
                                        <p:cTn id="2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smtClean="0">
                <a:solidFill>
                  <a:srgbClr val="C00000"/>
                </a:solidFill>
              </a:rPr>
              <a:t>Regulation of Transcription Initiation </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285860"/>
            <a:ext cx="8643966" cy="5643602"/>
          </a:xfrm>
        </p:spPr>
        <p:txBody>
          <a:bodyPr>
            <a:normAutofit/>
          </a:bodyPr>
          <a:lstStyle/>
          <a:p>
            <a:pPr algn="l" rtl="0"/>
            <a:r>
              <a:rPr lang="en-US" sz="2800" dirty="0" smtClean="0">
                <a:latin typeface="Arial" pitchFamily="34" charset="0"/>
                <a:cs typeface="Arial" pitchFamily="34" charset="0"/>
              </a:rPr>
              <a:t>Gene regulatory proteins called specific transcription factors (</a:t>
            </a:r>
            <a:r>
              <a:rPr lang="en-US" sz="2800" b="1" dirty="0" smtClean="0">
                <a:solidFill>
                  <a:srgbClr val="C00000"/>
                </a:solidFill>
                <a:latin typeface="Arial" pitchFamily="34" charset="0"/>
                <a:cs typeface="Arial" pitchFamily="34" charset="0"/>
              </a:rPr>
              <a:t>activators</a:t>
            </a:r>
            <a:r>
              <a:rPr lang="en-US" sz="2800" dirty="0" smtClean="0">
                <a:latin typeface="Arial" pitchFamily="34" charset="0"/>
                <a:cs typeface="Arial" pitchFamily="34" charset="0"/>
              </a:rPr>
              <a:t> or </a:t>
            </a:r>
            <a:r>
              <a:rPr lang="en-US" sz="2800" b="1" dirty="0" smtClean="0">
                <a:solidFill>
                  <a:srgbClr val="0000FF"/>
                </a:solidFill>
                <a:latin typeface="Arial" pitchFamily="34" charset="0"/>
                <a:cs typeface="Arial" pitchFamily="34" charset="0"/>
              </a:rPr>
              <a:t>repressors</a:t>
            </a:r>
            <a:r>
              <a:rPr lang="en-US" sz="2800" dirty="0" smtClean="0">
                <a:latin typeface="Arial" pitchFamily="34" charset="0"/>
                <a:cs typeface="Arial" pitchFamily="34" charset="0"/>
              </a:rPr>
              <a:t>) bind DNA specific sequences called gene regulatory regions (</a:t>
            </a:r>
            <a:r>
              <a:rPr lang="en-US" sz="2800" b="1" dirty="0" smtClean="0">
                <a:solidFill>
                  <a:srgbClr val="C00000"/>
                </a:solidFill>
                <a:latin typeface="Arial" pitchFamily="34" charset="0"/>
                <a:cs typeface="Arial" pitchFamily="34" charset="0"/>
              </a:rPr>
              <a:t>enhancers</a:t>
            </a:r>
            <a:r>
              <a:rPr lang="en-US" sz="2800" dirty="0" smtClean="0">
                <a:latin typeface="Arial" pitchFamily="34" charset="0"/>
                <a:cs typeface="Arial" pitchFamily="34" charset="0"/>
              </a:rPr>
              <a:t> or </a:t>
            </a:r>
            <a:r>
              <a:rPr lang="en-US" sz="2800" b="1" dirty="0" smtClean="0">
                <a:solidFill>
                  <a:srgbClr val="0000FF"/>
                </a:solidFill>
                <a:latin typeface="Arial" pitchFamily="34" charset="0"/>
                <a:cs typeface="Arial" pitchFamily="34" charset="0"/>
              </a:rPr>
              <a:t>silencers</a:t>
            </a:r>
            <a:r>
              <a:rPr lang="en-US" sz="2800" dirty="0" smtClean="0">
                <a:latin typeface="Arial" pitchFamily="34" charset="0"/>
                <a:cs typeface="Arial" pitchFamily="34" charset="0"/>
              </a:rPr>
              <a:t>) to control the expression of various </a:t>
            </a:r>
            <a:r>
              <a:rPr lang="en-US" sz="2800" dirty="0" smtClean="0">
                <a:latin typeface="Arial" pitchFamily="34" charset="0"/>
                <a:cs typeface="Arial" pitchFamily="34" charset="0"/>
              </a:rPr>
              <a:t>genes</a:t>
            </a:r>
          </a:p>
          <a:p>
            <a:pPr algn="l" rtl="0"/>
            <a:endParaRPr lang="en-US" sz="1050" dirty="0" smtClean="0">
              <a:latin typeface="Arial" pitchFamily="34" charset="0"/>
              <a:cs typeface="Arial" pitchFamily="34" charset="0"/>
            </a:endParaRPr>
          </a:p>
          <a:p>
            <a:pPr algn="l" rtl="0"/>
            <a:r>
              <a:rPr lang="en-US" sz="2800" dirty="0" smtClean="0">
                <a:latin typeface="Arial" pitchFamily="34" charset="0"/>
                <a:cs typeface="Arial" pitchFamily="34" charset="0"/>
              </a:rPr>
              <a:t>Specific transcription factors </a:t>
            </a:r>
            <a:r>
              <a:rPr lang="en-US" sz="2800" b="1" i="1" dirty="0" smtClean="0">
                <a:latin typeface="Arial" pitchFamily="34" charset="0"/>
                <a:cs typeface="Arial" pitchFamily="34" charset="0"/>
              </a:rPr>
              <a:t>(regulatory proteins) </a:t>
            </a:r>
            <a:r>
              <a:rPr lang="en-US" sz="2800" dirty="0" smtClean="0">
                <a:latin typeface="Arial" pitchFamily="34" charset="0"/>
                <a:cs typeface="Arial" pitchFamily="34" charset="0"/>
              </a:rPr>
              <a:t>are different from general transcription factors which are involved in </a:t>
            </a:r>
            <a:r>
              <a:rPr lang="en-US" sz="2800" b="1" i="1" dirty="0" smtClean="0">
                <a:latin typeface="Arial" pitchFamily="34" charset="0"/>
                <a:cs typeface="Arial" pitchFamily="34" charset="0"/>
              </a:rPr>
              <a:t>the transcription initiation process</a:t>
            </a:r>
            <a:endParaRPr lang="en-US" sz="2800" b="1" i="1"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smtClean="0">
                <a:solidFill>
                  <a:srgbClr val="C00000"/>
                </a:solidFill>
              </a:rPr>
              <a:t>Regulation of Transcription Initiation </a:t>
            </a:r>
            <a:endParaRPr lang="ar-JO" sz="36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285860"/>
            <a:ext cx="8643966" cy="5643602"/>
          </a:xfrm>
        </p:spPr>
        <p:txBody>
          <a:bodyPr>
            <a:normAutofit/>
          </a:bodyPr>
          <a:lstStyle/>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sz="2400" dirty="0" smtClean="0">
              <a:latin typeface="Arial" pitchFamily="34" charset="0"/>
              <a:cs typeface="Arial" pitchFamily="34" charset="0"/>
            </a:endParaRPr>
          </a:p>
          <a:p>
            <a:pPr algn="l" rtl="0">
              <a:buNone/>
            </a:pPr>
            <a:endParaRPr lang="en-US" dirty="0" smtClean="0"/>
          </a:p>
          <a:p>
            <a:pPr algn="l" rtl="0">
              <a:buNone/>
            </a:pPr>
            <a:endParaRPr lang="en-US" dirty="0" smtClean="0"/>
          </a:p>
        </p:txBody>
      </p:sp>
      <p:grpSp>
        <p:nvGrpSpPr>
          <p:cNvPr id="13" name="Group 12"/>
          <p:cNvGrpSpPr/>
          <p:nvPr/>
        </p:nvGrpSpPr>
        <p:grpSpPr>
          <a:xfrm>
            <a:off x="881663" y="1268760"/>
            <a:ext cx="7929618" cy="5590869"/>
            <a:chOff x="881663" y="1132570"/>
            <a:chExt cx="7929618" cy="5590869"/>
          </a:xfrm>
        </p:grpSpPr>
        <p:grpSp>
          <p:nvGrpSpPr>
            <p:cNvPr id="12" name="Group 11"/>
            <p:cNvGrpSpPr/>
            <p:nvPr/>
          </p:nvGrpSpPr>
          <p:grpSpPr>
            <a:xfrm>
              <a:off x="881663" y="1132570"/>
              <a:ext cx="7929618" cy="5590869"/>
              <a:chOff x="881663" y="1132570"/>
              <a:chExt cx="7929618" cy="5590869"/>
            </a:xfrm>
          </p:grpSpPr>
          <p:pic>
            <p:nvPicPr>
              <p:cNvPr id="28" name="Picture 2" descr="figure 6-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63" y="1132570"/>
                <a:ext cx="7929618" cy="55908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20" name="مجموعة 19"/>
              <p:cNvGrpSpPr/>
              <p:nvPr/>
            </p:nvGrpSpPr>
            <p:grpSpPr>
              <a:xfrm>
                <a:off x="5293535" y="5847479"/>
                <a:ext cx="1946110" cy="726521"/>
                <a:chOff x="5269096" y="5857893"/>
                <a:chExt cx="1946110" cy="726521"/>
              </a:xfrm>
            </p:grpSpPr>
            <p:cxnSp>
              <p:nvCxnSpPr>
                <p:cNvPr id="15" name="رابط مستقيم 14"/>
                <p:cNvCxnSpPr/>
                <p:nvPr/>
              </p:nvCxnSpPr>
              <p:spPr>
                <a:xfrm rot="16200000" flipH="1">
                  <a:off x="5322099" y="5893612"/>
                  <a:ext cx="428628" cy="357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مربع نص 18"/>
                <p:cNvSpPr txBox="1"/>
                <p:nvPr/>
              </p:nvSpPr>
              <p:spPr>
                <a:xfrm>
                  <a:off x="5269096" y="6215082"/>
                  <a:ext cx="1946110" cy="369332"/>
                </a:xfrm>
                <a:prstGeom prst="rect">
                  <a:avLst/>
                </a:prstGeom>
                <a:noFill/>
              </p:spPr>
              <p:txBody>
                <a:bodyPr wrap="none" rtlCol="0">
                  <a:spAutoFit/>
                </a:bodyPr>
                <a:lstStyle/>
                <a:p>
                  <a:r>
                    <a:rPr lang="en-US" b="1" dirty="0" smtClean="0"/>
                    <a:t>RNA polymerase II</a:t>
                  </a:r>
                  <a:endParaRPr lang="en-GB" b="1" dirty="0"/>
                </a:p>
              </p:txBody>
            </p:sp>
          </p:grpSp>
          <p:grpSp>
            <p:nvGrpSpPr>
              <p:cNvPr id="22" name="مجموعة 21"/>
              <p:cNvGrpSpPr/>
              <p:nvPr/>
            </p:nvGrpSpPr>
            <p:grpSpPr>
              <a:xfrm>
                <a:off x="953101" y="5275974"/>
                <a:ext cx="3071834" cy="1012274"/>
                <a:chOff x="928662" y="5286388"/>
                <a:chExt cx="3071834" cy="1012274"/>
              </a:xfrm>
            </p:grpSpPr>
            <p:grpSp>
              <p:nvGrpSpPr>
                <p:cNvPr id="14" name="مجموعة 13"/>
                <p:cNvGrpSpPr/>
                <p:nvPr/>
              </p:nvGrpSpPr>
              <p:grpSpPr>
                <a:xfrm>
                  <a:off x="3097202" y="5286388"/>
                  <a:ext cx="903294" cy="714380"/>
                  <a:chOff x="3097202" y="5286388"/>
                  <a:chExt cx="903294" cy="714380"/>
                </a:xfrm>
              </p:grpSpPr>
              <p:cxnSp>
                <p:nvCxnSpPr>
                  <p:cNvPr id="9" name="رابط مستقيم 8"/>
                  <p:cNvCxnSpPr/>
                  <p:nvPr/>
                </p:nvCxnSpPr>
                <p:spPr>
                  <a:xfrm rot="5400000">
                    <a:off x="3061483" y="5322107"/>
                    <a:ext cx="714380" cy="64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V="1">
                    <a:off x="3117840" y="5429264"/>
                    <a:ext cx="882656" cy="571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مربع نص 20"/>
                <p:cNvSpPr txBox="1"/>
                <p:nvPr/>
              </p:nvSpPr>
              <p:spPr>
                <a:xfrm>
                  <a:off x="928662" y="5929330"/>
                  <a:ext cx="2915606" cy="369332"/>
                </a:xfrm>
                <a:prstGeom prst="rect">
                  <a:avLst/>
                </a:prstGeom>
                <a:noFill/>
              </p:spPr>
              <p:txBody>
                <a:bodyPr wrap="none" rtlCol="0">
                  <a:spAutoFit/>
                </a:bodyPr>
                <a:lstStyle/>
                <a:p>
                  <a:r>
                    <a:rPr lang="en-US" b="1" dirty="0" smtClean="0"/>
                    <a:t>General transcription factors</a:t>
                  </a:r>
                  <a:endParaRPr lang="en-GB" b="1" dirty="0"/>
                </a:p>
              </p:txBody>
            </p:sp>
          </p:grpSp>
          <p:sp>
            <p:nvSpPr>
              <p:cNvPr id="3" name="Rounded Rectangle 2"/>
              <p:cNvSpPr/>
              <p:nvPr/>
            </p:nvSpPr>
            <p:spPr>
              <a:xfrm>
                <a:off x="6165310" y="3734961"/>
                <a:ext cx="1468118" cy="17281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ounded Rectangle 17"/>
            <p:cNvSpPr/>
            <p:nvPr/>
          </p:nvSpPr>
          <p:spPr>
            <a:xfrm rot="5400000">
              <a:off x="6247188" y="1724172"/>
              <a:ext cx="432048" cy="2761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5400000">
              <a:off x="4432112" y="2701465"/>
              <a:ext cx="432048" cy="1219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nip and Round Single Corner Rectangle 10"/>
          <p:cNvSpPr/>
          <p:nvPr/>
        </p:nvSpPr>
        <p:spPr>
          <a:xfrm rot="16200000">
            <a:off x="5850069" y="5066525"/>
            <a:ext cx="576065" cy="504056"/>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26" name="Rounded Rectangle 25"/>
          <p:cNvSpPr/>
          <p:nvPr/>
        </p:nvSpPr>
        <p:spPr>
          <a:xfrm rot="5400000">
            <a:off x="7104774" y="4640642"/>
            <a:ext cx="576064" cy="2761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28583</TotalTime>
  <Words>1908</Words>
  <Application>Microsoft Macintosh PowerPoint</Application>
  <PresentationFormat>On-screen Show (4:3)</PresentationFormat>
  <Paragraphs>495</Paragraphs>
  <Slides>42</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Calibri</vt:lpstr>
      <vt:lpstr>Times New Roman</vt:lpstr>
      <vt:lpstr>Arial</vt:lpstr>
      <vt:lpstr>سمة Office</vt:lpstr>
      <vt:lpstr>Regulation of Gene Expression</vt:lpstr>
      <vt:lpstr>Gene Expression</vt:lpstr>
      <vt:lpstr>Gene Expression</vt:lpstr>
      <vt:lpstr>Gene Expression</vt:lpstr>
      <vt:lpstr>Steps in Eukaryotic Gene   Expression regulation </vt:lpstr>
      <vt:lpstr>1. Transcription Initiation </vt:lpstr>
      <vt:lpstr>1.  Transcription Initiation </vt:lpstr>
      <vt:lpstr>Regulation of Transcription Initiation </vt:lpstr>
      <vt:lpstr>Regulation of Transcription Initiation </vt:lpstr>
      <vt:lpstr>Regulation of Transcription Initiation </vt:lpstr>
      <vt:lpstr>Regulation of Transcription Initiation </vt:lpstr>
      <vt:lpstr>Regulation of Transcription Initiation </vt:lpstr>
      <vt:lpstr>Regulation of Transcription Initiation </vt:lpstr>
      <vt:lpstr>Regulation of Transcription Initiation </vt:lpstr>
      <vt:lpstr>Regulation of Transcription Initiation </vt:lpstr>
      <vt:lpstr>Regulation of Transcription Initiation  in Prokaryotes</vt:lpstr>
      <vt:lpstr>Trp Operon </vt:lpstr>
      <vt:lpstr>Trp Operon </vt:lpstr>
      <vt:lpstr>Trp Operon </vt:lpstr>
      <vt:lpstr>Lac Operon </vt:lpstr>
      <vt:lpstr>Lac Operon </vt:lpstr>
      <vt:lpstr>Lac Operon </vt:lpstr>
      <vt:lpstr>Lac Operon </vt:lpstr>
      <vt:lpstr>Lac Operon </vt:lpstr>
      <vt:lpstr>Lac Operon </vt:lpstr>
      <vt:lpstr>Lac Operon </vt:lpstr>
      <vt:lpstr>Lac Operon </vt:lpstr>
      <vt:lpstr>2. RNA Splicing Control</vt:lpstr>
      <vt:lpstr>2. RNA Splicing Control</vt:lpstr>
      <vt:lpstr>2. RNA Splicing Control</vt:lpstr>
      <vt:lpstr>3. Editing of RNA </vt:lpstr>
      <vt:lpstr>3. Editing of RNA</vt:lpstr>
      <vt:lpstr>4. RNA Transport &amp; Localization Control </vt:lpstr>
      <vt:lpstr>5. Translation Control  </vt:lpstr>
      <vt:lpstr> Translation Initiation in Eukaryotes </vt:lpstr>
      <vt:lpstr> Translation Initiation in Prokaryotes</vt:lpstr>
      <vt:lpstr>5. Translation Control  </vt:lpstr>
      <vt:lpstr>5. Translation Control  </vt:lpstr>
      <vt:lpstr>6. mRNA Degradation Control  </vt:lpstr>
      <vt:lpstr>6. mRNA Degradation Control  </vt:lpstr>
      <vt:lpstr>7. Post Translational Control  </vt:lpstr>
      <vt:lpstr>Ubiquitination/ Ubiquitylation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Nesrin Mwafi</cp:lastModifiedBy>
  <cp:revision>463</cp:revision>
  <dcterms:created xsi:type="dcterms:W3CDTF">2014-10-12T07:45:16Z</dcterms:created>
  <dcterms:modified xsi:type="dcterms:W3CDTF">2019-04-02T11:49:10Z</dcterms:modified>
</cp:coreProperties>
</file>