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68" r:id="rId4"/>
    <p:sldId id="269" r:id="rId5"/>
    <p:sldId id="293" r:id="rId6"/>
    <p:sldId id="294" r:id="rId7"/>
    <p:sldId id="272" r:id="rId8"/>
    <p:sldId id="273" r:id="rId9"/>
    <p:sldId id="274" r:id="rId10"/>
    <p:sldId id="295" r:id="rId11"/>
    <p:sldId id="275" r:id="rId12"/>
    <p:sldId id="302" r:id="rId13"/>
    <p:sldId id="276" r:id="rId14"/>
    <p:sldId id="297" r:id="rId15"/>
    <p:sldId id="298" r:id="rId16"/>
    <p:sldId id="267" r:id="rId17"/>
    <p:sldId id="278" r:id="rId18"/>
    <p:sldId id="299" r:id="rId19"/>
    <p:sldId id="277" r:id="rId20"/>
    <p:sldId id="300" r:id="rId21"/>
    <p:sldId id="280" r:id="rId22"/>
    <p:sldId id="279" r:id="rId23"/>
    <p:sldId id="316" r:id="rId24"/>
    <p:sldId id="281" r:id="rId25"/>
    <p:sldId id="282" r:id="rId26"/>
    <p:sldId id="283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3" r:id="rId36"/>
    <p:sldId id="311" r:id="rId37"/>
    <p:sldId id="312" r:id="rId38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587D8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161" autoAdjust="0"/>
    <p:restoredTop sz="94646" autoAdjust="0"/>
  </p:normalViewPr>
  <p:slideViewPr>
    <p:cSldViewPr>
      <p:cViewPr>
        <p:scale>
          <a:sx n="71" d="100"/>
          <a:sy n="71" d="100"/>
        </p:scale>
        <p:origin x="544" y="5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56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2695368760‏/3220557448‏/0040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2817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65647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27784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97480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27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01052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2695368760‏/3220556584‏/0040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2695368760‏/3220557304‏/0040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pn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5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5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57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4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png"/><Relationship Id="rId5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142984"/>
            <a:ext cx="7772400" cy="1470025"/>
          </a:xfrm>
        </p:spPr>
        <p:txBody>
          <a:bodyPr>
            <a:normAutofit fontScale="90000"/>
          </a:bodyPr>
          <a:lstStyle/>
          <a:p>
            <a:pPr rtl="0"/>
            <a:r>
              <a:rPr lang="en-US" sz="6000" dirty="0" smtClean="0">
                <a:solidFill>
                  <a:srgbClr val="C00000"/>
                </a:solidFill>
              </a:rPr>
              <a:t>Genomic DNA Extraction</a:t>
            </a:r>
            <a:endParaRPr lang="ar-JO" sz="60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00034" y="5176862"/>
            <a:ext cx="8643966" cy="1609724"/>
          </a:xfrm>
        </p:spPr>
        <p:txBody>
          <a:bodyPr>
            <a:normAutofit/>
          </a:bodyPr>
          <a:lstStyle/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8" name="Picture 6" descr="Extracting D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500306"/>
            <a:ext cx="3357586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 startAt="5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Plasmid DNA (containing the interested gene)</a:t>
            </a:r>
          </a:p>
          <a:p>
            <a:pPr marL="914400" lvl="1" indent="-514350" algn="l" rtl="0">
              <a:buNone/>
            </a:pPr>
            <a:endParaRPr lang="en-US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After transformation of bacterial cells (competent cells), the amplified plasmid is extracted using:</a:t>
            </a:r>
          </a:p>
          <a:p>
            <a:pPr marL="1314450" lvl="2" indent="-514350"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 Miniprep  (50-100 </a:t>
            </a:r>
            <a:r>
              <a:rPr lang="en-GB" sz="2000" dirty="0" smtClean="0"/>
              <a:t>µg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kits</a:t>
            </a:r>
          </a:p>
          <a:p>
            <a:pPr marL="1314450" lvl="2" indent="-514350"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 Midiprep (100-350 </a:t>
            </a:r>
            <a:r>
              <a:rPr lang="en-GB" sz="2000" dirty="0" smtClean="0"/>
              <a:t>µg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kits</a:t>
            </a:r>
          </a:p>
          <a:p>
            <a:pPr marL="1314450" lvl="2" indent="-514350" algn="l" rtl="0"/>
            <a:r>
              <a:rPr lang="en-US" sz="2000" dirty="0" smtClean="0">
                <a:latin typeface="Arial" pitchFamily="34" charset="0"/>
                <a:cs typeface="Arial" pitchFamily="34" charset="0"/>
              </a:rPr>
              <a:t> Maxiprep (500-850 </a:t>
            </a:r>
            <a:r>
              <a:rPr lang="en-GB" sz="2000" dirty="0" smtClean="0"/>
              <a:t>µg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 kits </a:t>
            </a:r>
          </a:p>
          <a:p>
            <a:pPr marL="1314450" lvl="2" indent="-514350" algn="l" rt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314450" lvl="2" indent="-514350" algn="l" rtl="0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    depending on the required amount of plasmid to be stored as stock at -20 ̊C</a:t>
            </a: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914400" lvl="1" indent="-51435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DNA Extraction Kits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26432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Obtaining high-quality, intact DNA is often the first and most critical step in many fundamental molecular  biology applications, such as DNA cloning, sequencing, PCR and electrophoresis</a:t>
            </a:r>
          </a:p>
          <a:p>
            <a:pPr marL="342900" indent="-342900" algn="l" rtl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Different kinds of kits are available from different companies: Qiagen, Invitrogen, Promega and Bio Basic Inc.</a:t>
            </a:r>
            <a:endParaRPr lang="en-GB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143504" y="3714752"/>
            <a:ext cx="2000264" cy="2929426"/>
            <a:chOff x="5143504" y="2643182"/>
            <a:chExt cx="2214578" cy="3268259"/>
          </a:xfrm>
        </p:grpSpPr>
        <p:pic>
          <p:nvPicPr>
            <p:cNvPr id="12" name="Picture 28" descr="https://store.biobasic.com/uploaded/thumbnails/db_file_img_1126_600xauto.jpg"/>
            <p:cNvPicPr>
              <a:picLocks noChangeAspect="1" noChangeArrowheads="1"/>
            </p:cNvPicPr>
            <p:nvPr/>
          </p:nvPicPr>
          <p:blipFill>
            <a:blip r:embed="rId3"/>
            <a:srcRect l="10260" r="10225"/>
            <a:stretch>
              <a:fillRect/>
            </a:stretch>
          </p:blipFill>
          <p:spPr bwMode="auto">
            <a:xfrm>
              <a:off x="5143504" y="2643182"/>
              <a:ext cx="2214578" cy="2094395"/>
            </a:xfrm>
            <a:prstGeom prst="rect">
              <a:avLst/>
            </a:prstGeom>
            <a:noFill/>
          </p:spPr>
        </p:pic>
        <p:pic>
          <p:nvPicPr>
            <p:cNvPr id="13" name="Picture 30" descr="https://encrypted-tbn3.gstatic.com/images?q=tbn:ANd9GcTh-qjcliPUj2vvJ4g4iKVAMUNt6zKyJP4G_V-a5gNObT1hkfz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459872" y="4476303"/>
              <a:ext cx="1428760" cy="1435138"/>
            </a:xfrm>
            <a:prstGeom prst="rect">
              <a:avLst/>
            </a:prstGeom>
            <a:noFill/>
          </p:spPr>
        </p:pic>
      </p:grpSp>
      <p:grpSp>
        <p:nvGrpSpPr>
          <p:cNvPr id="14" name="مجموعة 13"/>
          <p:cNvGrpSpPr/>
          <p:nvPr/>
        </p:nvGrpSpPr>
        <p:grpSpPr>
          <a:xfrm>
            <a:off x="571472" y="4000504"/>
            <a:ext cx="2087191" cy="2587049"/>
            <a:chOff x="571472" y="3000372"/>
            <a:chExt cx="2087191" cy="2587049"/>
          </a:xfrm>
        </p:grpSpPr>
        <p:pic>
          <p:nvPicPr>
            <p:cNvPr id="15" name="Picture 16" descr="http://www.qiagen.com/products/catalog/sample-technologies/dneasy-mericon-food-kit~/media/NextQ/Image%20Library/S/21/75/S_2175_RPA_mericon_small/1_8.ashx?la=e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1472" y="3000372"/>
              <a:ext cx="2087191" cy="1390590"/>
            </a:xfrm>
            <a:prstGeom prst="rect">
              <a:avLst/>
            </a:prstGeom>
            <a:noFill/>
          </p:spPr>
        </p:pic>
        <p:pic>
          <p:nvPicPr>
            <p:cNvPr id="16" name="Picture 20" descr="http://photos.prnewswire.com/prnvar/20140523/689262?max=40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68310" y="4521208"/>
              <a:ext cx="1785950" cy="1066213"/>
            </a:xfrm>
            <a:prstGeom prst="rect">
              <a:avLst/>
            </a:prstGeom>
            <a:noFill/>
          </p:spPr>
        </p:pic>
      </p:grpSp>
      <p:grpSp>
        <p:nvGrpSpPr>
          <p:cNvPr id="17" name="مجموعة 16"/>
          <p:cNvGrpSpPr/>
          <p:nvPr/>
        </p:nvGrpSpPr>
        <p:grpSpPr>
          <a:xfrm>
            <a:off x="2643174" y="3786190"/>
            <a:ext cx="2428892" cy="2862123"/>
            <a:chOff x="2743188" y="2659058"/>
            <a:chExt cx="2428892" cy="2862123"/>
          </a:xfrm>
        </p:grpSpPr>
        <p:pic>
          <p:nvPicPr>
            <p:cNvPr id="18" name="Picture 24" descr="https://tools.lifetechnologies.com/content/sfs/prodImages/high/4463578_2Boxs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000364" y="2659058"/>
              <a:ext cx="2071702" cy="1912340"/>
            </a:xfrm>
            <a:prstGeom prst="rect">
              <a:avLst/>
            </a:prstGeom>
            <a:noFill/>
          </p:spPr>
        </p:pic>
        <p:pic>
          <p:nvPicPr>
            <p:cNvPr id="19" name="Picture 8" descr="http://invitrogenfit.com/images/invitrogen-logo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743188" y="4719646"/>
              <a:ext cx="2428892" cy="801535"/>
            </a:xfrm>
            <a:prstGeom prst="rect">
              <a:avLst/>
            </a:prstGeom>
            <a:noFill/>
          </p:spPr>
        </p:pic>
      </p:grpSp>
      <p:grpSp>
        <p:nvGrpSpPr>
          <p:cNvPr id="20" name="مجموعة 19"/>
          <p:cNvGrpSpPr/>
          <p:nvPr/>
        </p:nvGrpSpPr>
        <p:grpSpPr>
          <a:xfrm>
            <a:off x="7429520" y="4208440"/>
            <a:ext cx="1428760" cy="2255154"/>
            <a:chOff x="7429520" y="2857496"/>
            <a:chExt cx="1428760" cy="2255154"/>
          </a:xfrm>
        </p:grpSpPr>
        <p:pic>
          <p:nvPicPr>
            <p:cNvPr id="21" name="Picture 26" descr="http://www.labsource.com/ProdImg/49/49399.jp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429520" y="2857496"/>
              <a:ext cx="1357322" cy="1286742"/>
            </a:xfrm>
            <a:prstGeom prst="rect">
              <a:avLst/>
            </a:prstGeom>
            <a:noFill/>
          </p:spPr>
        </p:pic>
        <p:pic>
          <p:nvPicPr>
            <p:cNvPr id="22" name="Picture 16" descr="http://www.hellopro.fr/images/logo/logo_208672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500959" y="4221196"/>
              <a:ext cx="1357321" cy="8914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 smtClean="0">
                <a:solidFill>
                  <a:srgbClr val="C00000"/>
                </a:solidFill>
              </a:rPr>
              <a:t>Part  II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715404" cy="17526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The Principle of DNA Extraction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09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>
            <a:normAutofit lnSpcReduction="10000"/>
          </a:bodyPr>
          <a:lstStyle/>
          <a:p>
            <a:pPr lvl="0"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There are three basic steps in DNA extraction:</a:t>
            </a:r>
          </a:p>
          <a:p>
            <a:pPr lvl="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Cell lysis with digestive solution to expose the DNA. Lysis buffer contains detergents/surfactants such as SDS (sodium dodecyl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sulphate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 to disrupt both cellular and nuclear membranes.</a:t>
            </a: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Inactivate endogenous nucleases like DNases. Actually, this is can be done by adding proteases like proteinase K  as well as chelating agents (e.g. EDTA) which sequester Ca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and  Mg</a:t>
            </a:r>
            <a:r>
              <a:rPr lang="en-US" sz="2400" baseline="30000" dirty="0" smtClean="0">
                <a:latin typeface="Arial" pitchFamily="34" charset="0"/>
                <a:cs typeface="Arial" pitchFamily="34" charset="0"/>
              </a:rPr>
              <a:t>+2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required for nuclease activity. On the other hand, RNases are usually added to the sample to get rid of RNA.</a:t>
            </a: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457200" indent="-457200" algn="l" rtl="0">
              <a:buFont typeface="+mj-lt"/>
              <a:buAutoNum type="arabicPeriod" startAt="3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Purification of DNA from proteins, RNA, detergents, salts and reagents found in cell lysate:</a:t>
            </a:r>
          </a:p>
          <a:p>
            <a:pPr marL="457200" indent="-457200" algn="l" rtl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371600" lvl="2" indent="-457200"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Ethanol precipitation using ice-cold ethanol or isopropanol</a:t>
            </a:r>
          </a:p>
          <a:p>
            <a:pPr marL="1371600" lvl="2" indent="-457200"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Phenol/chloroform extraction</a:t>
            </a:r>
          </a:p>
          <a:p>
            <a:pPr marL="1371600" lvl="2" indent="-457200" algn="l" rtl="0">
              <a:defRPr/>
            </a:pP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Minicolumn purification  </a:t>
            </a:r>
          </a:p>
          <a:p>
            <a:pPr lvl="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To enhance precipitation of DNA in presence of          95-100% ethanol, the solution should contain positive ions such as sodium acetate</a:t>
            </a:r>
          </a:p>
          <a:p>
            <a:pPr lvl="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71422"/>
            <a:ext cx="6643734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 smtClean="0">
                <a:solidFill>
                  <a:srgbClr val="C00000"/>
                </a:solidFill>
              </a:rPr>
              <a:t>Centrifuge </a:t>
            </a:r>
            <a:endParaRPr lang="ar-JO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showcase.par.99443.image.0.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نتيجة بحث الصور عن ‪buccal swab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AutoShape 2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9" name="مجموعة 18"/>
          <p:cNvGrpSpPr/>
          <p:nvPr/>
        </p:nvGrpSpPr>
        <p:grpSpPr>
          <a:xfrm>
            <a:off x="1000100" y="1345156"/>
            <a:ext cx="2143140" cy="3012538"/>
            <a:chOff x="6286512" y="1643050"/>
            <a:chExt cx="1847850" cy="2798224"/>
          </a:xfrm>
        </p:grpSpPr>
        <p:pic>
          <p:nvPicPr>
            <p:cNvPr id="20" name="Picture 4" descr="نتيجة بحث الصور عن ‪pellet dna extraction‬‏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86512" y="1643050"/>
              <a:ext cx="1847850" cy="2466975"/>
            </a:xfrm>
            <a:prstGeom prst="rect">
              <a:avLst/>
            </a:prstGeom>
            <a:noFill/>
          </p:spPr>
        </p:pic>
        <p:sp>
          <p:nvSpPr>
            <p:cNvPr id="21" name="مربع نص 20"/>
            <p:cNvSpPr txBox="1"/>
            <p:nvPr/>
          </p:nvSpPr>
          <p:spPr>
            <a:xfrm>
              <a:off x="6522874" y="4071942"/>
              <a:ext cx="11803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Centrifuge</a:t>
              </a:r>
              <a:endParaRPr lang="en-GB" b="1" dirty="0"/>
            </a:p>
          </p:txBody>
        </p:sp>
      </p:grpSp>
      <p:pic>
        <p:nvPicPr>
          <p:cNvPr id="22" name="Picture 8" descr="http://eshop.eppendorfna.com/upload/productView/Eppendorf_5427R_high-capacity_centrifu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97888"/>
            <a:ext cx="2643206" cy="2417260"/>
          </a:xfrm>
          <a:prstGeom prst="rect">
            <a:avLst/>
          </a:prstGeom>
          <a:noFill/>
        </p:spPr>
      </p:pic>
      <p:grpSp>
        <p:nvGrpSpPr>
          <p:cNvPr id="44" name="مجموعة 43"/>
          <p:cNvGrpSpPr/>
          <p:nvPr/>
        </p:nvGrpSpPr>
        <p:grpSpPr>
          <a:xfrm>
            <a:off x="2054212" y="1772642"/>
            <a:ext cx="5232432" cy="1727796"/>
            <a:chOff x="2054212" y="1772642"/>
            <a:chExt cx="5232432" cy="1727796"/>
          </a:xfrm>
        </p:grpSpPr>
        <p:pic>
          <p:nvPicPr>
            <p:cNvPr id="18" name="Picture 20" descr="نتيجة بحث الصور عن ‪blood DNA extraction‬‏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72066" y="1772642"/>
              <a:ext cx="2214578" cy="1719555"/>
            </a:xfrm>
            <a:prstGeom prst="rect">
              <a:avLst/>
            </a:prstGeom>
            <a:noFill/>
          </p:spPr>
        </p:pic>
        <p:cxnSp>
          <p:nvCxnSpPr>
            <p:cNvPr id="24" name="رابط مستقيم 23"/>
            <p:cNvCxnSpPr/>
            <p:nvPr/>
          </p:nvCxnSpPr>
          <p:spPr>
            <a:xfrm flipV="1">
              <a:off x="2054212" y="1785926"/>
              <a:ext cx="3017854" cy="7985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رابط مستقيم 25"/>
            <p:cNvCxnSpPr/>
            <p:nvPr/>
          </p:nvCxnSpPr>
          <p:spPr>
            <a:xfrm>
              <a:off x="2087550" y="2976562"/>
              <a:ext cx="2984516" cy="52387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4414" y="71422"/>
            <a:ext cx="6643734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 smtClean="0">
                <a:solidFill>
                  <a:srgbClr val="C00000"/>
                </a:solidFill>
              </a:rPr>
              <a:t>Centrifuge </a:t>
            </a:r>
            <a:endParaRPr lang="ar-JO" sz="48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0" name="AutoShape 2" descr="showcase.par.99443.image.0.0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64" name="AutoShape 16" descr="نتيجة بحث الصور عن ‪buccal swab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70" name="AutoShape 2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8" name="Picture 10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000509" cy="2571756"/>
          </a:xfrm>
          <a:prstGeom prst="rect">
            <a:avLst/>
          </a:prstGeom>
          <a:noFill/>
        </p:spPr>
      </p:pic>
      <p:pic>
        <p:nvPicPr>
          <p:cNvPr id="2060" name="Picture 12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4"/>
          <a:srcRect l="11290" r="9677"/>
          <a:stretch>
            <a:fillRect/>
          </a:stretch>
        </p:blipFill>
        <p:spPr bwMode="auto">
          <a:xfrm>
            <a:off x="785786" y="2000240"/>
            <a:ext cx="3500462" cy="3262699"/>
          </a:xfrm>
          <a:prstGeom prst="rect">
            <a:avLst/>
          </a:prstGeom>
          <a:noFill/>
        </p:spPr>
      </p:pic>
      <p:pic>
        <p:nvPicPr>
          <p:cNvPr id="2062" name="Picture 14" descr="نتيجة بحث الصور عن ‪eppendorf centrifuge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643338" cy="2437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2296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To enhance precipitation of DNA in presence of          95-100% ethanol, the solution should contain positive ions such as sodium acetate (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use the right concentration !!!!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centrifugation, a pellet of crude DNA is formed</a:t>
            </a:r>
          </a:p>
          <a:p>
            <a:pPr lvl="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formation of DNA pellet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2" descr="http://biology.clc.uc.edu/fankhauser/Labs/Genetics/Buccal_DNA_isolation/buccal_dna_images/03.2_pelleted_cells_P21320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714620"/>
            <a:ext cx="2800487" cy="2093330"/>
          </a:xfrm>
          <a:prstGeom prst="rect">
            <a:avLst/>
          </a:prstGeom>
          <a:noFill/>
        </p:spPr>
      </p:pic>
      <p:pic>
        <p:nvPicPr>
          <p:cNvPr id="25602" name="Picture 2" descr="http://ocw.mit.edu/courses/biological-engineering/20-109-laboratory-fundamentals-in-biological-engineering-spring-2010/labs/module-2-day-4-prepare-expression-system/m2d4_fi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2714620"/>
            <a:ext cx="1785950" cy="2119590"/>
          </a:xfrm>
          <a:prstGeom prst="rect">
            <a:avLst/>
          </a:prstGeom>
          <a:noFill/>
        </p:spPr>
      </p:pic>
      <p:pic>
        <p:nvPicPr>
          <p:cNvPr id="25604" name="Picture 4" descr="http://www.tokyofuturestyle.com/english/products/rizo/img/img_step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55954" y="2786058"/>
            <a:ext cx="2030426" cy="19809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 smtClean="0">
                <a:solidFill>
                  <a:srgbClr val="C00000"/>
                </a:solidFill>
              </a:rPr>
              <a:t>Part  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Introduction 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عنصر نائب للمحتوى 9"/>
          <p:cNvSpPr>
            <a:spLocks noGrp="1"/>
          </p:cNvSpPr>
          <p:nvPr>
            <p:ph idx="1"/>
          </p:nvPr>
        </p:nvSpPr>
        <p:spPr>
          <a:xfrm>
            <a:off x="457200" y="1546243"/>
            <a:ext cx="8686800" cy="5168905"/>
          </a:xfrm>
        </p:spPr>
        <p:txBody>
          <a:bodyPr/>
          <a:lstStyle/>
          <a:p>
            <a:pPr marL="514350" indent="-514350" algn="l" rtl="0">
              <a:buFont typeface="+mj-lt"/>
              <a:buAutoNum type="arabicPeriod"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Ethanol precipitation: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DNA is insoluble in ethanol or isopropanol (anti-solvent) 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To enhance precipitation of DNA in presence of               95-100% ethanol, the solution should contain positive ions such as sodium acetate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After centrifugation, a pellet of crude DNA is formed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The pellet is washed with 70% ethanol to remove some salts present in the left over supernatant and bound to DNA</a:t>
            </a:r>
          </a:p>
          <a:p>
            <a:pPr marL="457200" indent="-457200"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Air dry the pellet then redissolve in ultrapure or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Milli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-Q water</a:t>
            </a:r>
          </a:p>
          <a:p>
            <a:pPr lvl="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457200" lvl="1" indent="-45720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554356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Phenol/ chloroform extraction: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Equal volume of phenol/chloroform added to an aqueous solution of lysed cells or homogenized tissue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Centrifugation yields two phases: the upper aqueous phase (containing the nucleic acids DNA and RNA) and the lower organic phase (containing the lipids and denatured proteins)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 t="50820"/>
          <a:stretch>
            <a:fillRect/>
          </a:stretch>
        </p:blipFill>
        <p:spPr bwMode="auto">
          <a:xfrm>
            <a:off x="6958026" y="3744918"/>
            <a:ext cx="159473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مجموعة 11"/>
          <p:cNvGrpSpPr/>
          <p:nvPr/>
        </p:nvGrpSpPr>
        <p:grpSpPr>
          <a:xfrm>
            <a:off x="6929454" y="1585902"/>
            <a:ext cx="1965323" cy="2151078"/>
            <a:chOff x="6929454" y="1928802"/>
            <a:chExt cx="1965323" cy="2151078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/>
            <a:srcRect t="34208" r="73719" b="49399"/>
            <a:stretch>
              <a:fillRect/>
            </a:stretch>
          </p:blipFill>
          <p:spPr bwMode="auto">
            <a:xfrm>
              <a:off x="6938978" y="3365500"/>
              <a:ext cx="419104" cy="714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b="65573"/>
            <a:stretch>
              <a:fillRect/>
            </a:stretch>
          </p:blipFill>
          <p:spPr bwMode="auto">
            <a:xfrm>
              <a:off x="6929454" y="1928802"/>
              <a:ext cx="1594731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مربع نص 10"/>
            <p:cNvSpPr txBox="1"/>
            <p:nvPr/>
          </p:nvSpPr>
          <p:spPr>
            <a:xfrm>
              <a:off x="7286644" y="3500438"/>
              <a:ext cx="160813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b="1" dirty="0" smtClean="0"/>
                <a:t>Add phenol/chloroform </a:t>
              </a:r>
            </a:p>
            <a:p>
              <a:pPr algn="ctr"/>
              <a:r>
                <a:rPr lang="en-US" sz="1100" b="1" dirty="0" smtClean="0"/>
                <a:t>and centrifuge</a:t>
              </a:r>
              <a:endParaRPr lang="en-GB" sz="11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Phenol/ chloroform extraction: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Equal volume of phenol/chloroform added to an aqueous solution of lysed cells or homogenized tissue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Centrifugation yields two phases: the upper aqueous phase (containing the nucleic acids DNA and RNA) and the lower organic phase (containing the lipids and denatured proteins)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pH of phenol determines the partitioning of DNA and RNA between the organic and the aqueous phases  </a:t>
            </a:r>
          </a:p>
          <a:p>
            <a:pPr marL="914400" lvl="1" indent="-457200" algn="l" rtl="0">
              <a:spcBef>
                <a:spcPct val="20000"/>
              </a:spcBef>
              <a:buFont typeface="+mj-lt"/>
              <a:buAutoNum type="arabicPeriod" startAt="2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Effect of pH on Partitioning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4221088"/>
            <a:ext cx="8686800" cy="249406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1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 t="8267" r="8474" b="13029"/>
          <a:stretch/>
        </p:blipFill>
        <p:spPr>
          <a:xfrm>
            <a:off x="5292080" y="1916832"/>
            <a:ext cx="2808312" cy="180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971600" y="1786135"/>
            <a:ext cx="3363429" cy="2218929"/>
            <a:chOff x="971600" y="1556792"/>
            <a:chExt cx="3363429" cy="2218929"/>
          </a:xfrm>
        </p:grpSpPr>
        <p:grpSp>
          <p:nvGrpSpPr>
            <p:cNvPr id="12" name="Group 11"/>
            <p:cNvGrpSpPr/>
            <p:nvPr/>
          </p:nvGrpSpPr>
          <p:grpSpPr>
            <a:xfrm>
              <a:off x="971600" y="1556792"/>
              <a:ext cx="3363429" cy="2218929"/>
              <a:chOff x="971600" y="1556792"/>
              <a:chExt cx="3363429" cy="2218929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00" y="1556792"/>
                <a:ext cx="3363429" cy="2218929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128" r="74086" b="-599"/>
              <a:stretch/>
            </p:blipFill>
            <p:spPr>
              <a:xfrm>
                <a:off x="1835696" y="1943992"/>
                <a:ext cx="490692" cy="243235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1856800" y="1856757"/>
              <a:ext cx="554960" cy="4401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7/8</a:t>
              </a:r>
              <a:endParaRPr lang="en-US" sz="20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55576" y="4392264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Both DNA and RNA partition to the  aqueous phase</a:t>
            </a:r>
            <a:endParaRPr lang="en-US" sz="3600" b="1" dirty="0" smtClean="0">
              <a:solidFill>
                <a:srgbClr val="C000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13994" y="4293096"/>
            <a:ext cx="3934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charset="0"/>
                <a:ea typeface="Arial" charset="0"/>
                <a:cs typeface="Arial" charset="0"/>
              </a:rPr>
              <a:t>DNA is neutralized and leaves to the  organic phase but RNA remains in the aqueous layer</a:t>
            </a:r>
            <a:endParaRPr lang="en-US" sz="3600" b="1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4614866" cy="528641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/>
          </a:bodyPr>
          <a:lstStyle/>
          <a:p>
            <a:pPr marL="457200" indent="-45720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Minicolumn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purification: </a:t>
            </a:r>
          </a:p>
          <a:p>
            <a:pPr marL="457200" indent="-457200" algn="l" rtl="0">
              <a:spcBef>
                <a:spcPct val="20000"/>
              </a:spcBef>
              <a:defRPr/>
            </a:pPr>
            <a:endParaRPr lang="en-US" sz="105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which depends on the binding and adsorption of nucleic acids to a solid phase (e.g. silica)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After cell lysis, inactivate endogenous nucleases (e.g. DNases) with proteinase K enzyme  and chelating agents (e.g. EDTA)</a:t>
            </a:r>
          </a:p>
          <a:p>
            <a:pPr marL="914400" lvl="1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Washing and column elution(with TE buffer or DNAse/ RNAse free water)  </a:t>
            </a:r>
          </a:p>
          <a:p>
            <a:pPr marL="1371600" lvl="2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943119"/>
            <a:ext cx="40386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59840" y="1450918"/>
            <a:ext cx="48766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(Spin-column-based nucleic acid </a:t>
            </a:r>
            <a:r>
              <a:rPr lang="en-US" sz="2000" smtClean="0"/>
              <a:t>purification)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1428736"/>
            <a:ext cx="868680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457200" indent="-4572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5610" name="Picture 10" descr="http://www.uklabs-direct.co.uk/assets/applets/Jouan_C3.12_Centrifuge_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5704" y="-12287359"/>
            <a:ext cx="15811610" cy="11858708"/>
          </a:xfrm>
          <a:prstGeom prst="rect">
            <a:avLst/>
          </a:prstGeom>
          <a:noFill/>
        </p:spPr>
      </p:pic>
      <p:pic>
        <p:nvPicPr>
          <p:cNvPr id="1026" name="Picture 2" descr="http://upload.wikimedia.org/wikipedia/commons/thumb/5/53/Qiagen_Mini_Spin_Column.svg/2000px-Qiagen_Mini_Spin_Column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73650" y="-5668963"/>
            <a:ext cx="2131924" cy="7307043"/>
          </a:xfrm>
          <a:prstGeom prst="rect">
            <a:avLst/>
          </a:prstGeom>
          <a:noFill/>
        </p:spPr>
      </p:pic>
      <p:pic>
        <p:nvPicPr>
          <p:cNvPr id="11" name="صورة 10" descr="2000px-Qiagen_Mini_Spin_Colum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222" y="4188513"/>
            <a:ext cx="4071934" cy="2526635"/>
          </a:xfrm>
          <a:prstGeom prst="rect">
            <a:avLst/>
          </a:prstGeom>
        </p:spPr>
      </p:pic>
      <p:grpSp>
        <p:nvGrpSpPr>
          <p:cNvPr id="15" name="مجموعة 14"/>
          <p:cNvGrpSpPr/>
          <p:nvPr/>
        </p:nvGrpSpPr>
        <p:grpSpPr>
          <a:xfrm>
            <a:off x="514354" y="1214443"/>
            <a:ext cx="4629150" cy="3357565"/>
            <a:chOff x="514354" y="1214443"/>
            <a:chExt cx="4629150" cy="3357565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514354" y="1214443"/>
              <a:ext cx="4629150" cy="3357565"/>
              <a:chOff x="514354" y="1214443"/>
              <a:chExt cx="4629150" cy="3357565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514354" y="1214443"/>
                <a:ext cx="4629150" cy="3000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2" name="مربع نص 11"/>
              <p:cNvSpPr txBox="1"/>
              <p:nvPr/>
            </p:nvSpPr>
            <p:spPr>
              <a:xfrm>
                <a:off x="642910" y="4202676"/>
                <a:ext cx="43577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b="1" dirty="0" smtClean="0"/>
                  <a:t>Spin column-based nucleic acid purification</a:t>
                </a:r>
                <a:endParaRPr lang="en-GB" b="1" dirty="0"/>
              </a:p>
            </p:txBody>
          </p:sp>
        </p:grpSp>
        <p:sp>
          <p:nvSpPr>
            <p:cNvPr id="14" name="مربع نص 13"/>
            <p:cNvSpPr txBox="1"/>
            <p:nvPr/>
          </p:nvSpPr>
          <p:spPr>
            <a:xfrm>
              <a:off x="550834" y="3071810"/>
              <a:ext cx="6270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(SiO2)</a:t>
              </a:r>
              <a:endParaRPr lang="en-GB" sz="14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910163" y="2265552"/>
            <a:ext cx="3502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Chaotropic</a:t>
            </a:r>
            <a:r>
              <a:rPr lang="en-US" sz="2400" b="1" dirty="0" smtClean="0"/>
              <a:t> salt like </a:t>
            </a:r>
          </a:p>
          <a:p>
            <a:r>
              <a:rPr lang="en-US" sz="2400" b="1" dirty="0" err="1" smtClean="0"/>
              <a:t>Guanidinium</a:t>
            </a:r>
            <a:r>
              <a:rPr lang="en-US" sz="2400" b="1" dirty="0" smtClean="0"/>
              <a:t> chloride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The principle of DNA Extraction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www.nature.com/nmeth/journal/v3/n1/images/nmeth845-F1.jpg"/>
          <p:cNvPicPr>
            <a:picLocks noChangeAspect="1" noChangeArrowheads="1"/>
          </p:cNvPicPr>
          <p:nvPr/>
        </p:nvPicPr>
        <p:blipFill>
          <a:blip r:embed="rId3"/>
          <a:srcRect t="5138" b="56039"/>
          <a:stretch>
            <a:fillRect/>
          </a:stretch>
        </p:blipFill>
        <p:spPr bwMode="auto">
          <a:xfrm>
            <a:off x="1000100" y="2428868"/>
            <a:ext cx="7223125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n-US" sz="7200" dirty="0" smtClean="0">
                <a:solidFill>
                  <a:srgbClr val="C00000"/>
                </a:solidFill>
              </a:rPr>
              <a:t>Part  III</a:t>
            </a:r>
            <a:endParaRPr lang="ar-JO" sz="72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88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0" y="0"/>
            <a:ext cx="428596" cy="6858024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28596" y="3886200"/>
            <a:ext cx="8715404" cy="1752600"/>
          </a:xfrm>
        </p:spPr>
        <p:txBody>
          <a:bodyPr>
            <a:normAutofit lnSpcReduction="10000"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Assessment of Extracted DNA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9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Measurement of concentration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ansci.wisc.edu/jjp1/ansci_repro/lab/procedures/spectrophotometer/spec_photos/sq_cuvet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619366"/>
            <a:ext cx="1285884" cy="2167220"/>
          </a:xfrm>
          <a:prstGeom prst="rect">
            <a:avLst/>
          </a:prstGeom>
          <a:noFill/>
        </p:spPr>
      </p:pic>
      <p:pic>
        <p:nvPicPr>
          <p:cNvPr id="10" name="صورة 9" descr="Insert Cuvette to Blan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000240"/>
            <a:ext cx="2786082" cy="2493818"/>
          </a:xfrm>
          <a:prstGeom prst="rect">
            <a:avLst/>
          </a:prstGeom>
        </p:spPr>
      </p:pic>
      <p:pic>
        <p:nvPicPr>
          <p:cNvPr id="12" name="Picture 14" descr="http://beer.suregork.com/wp-content/uploads/2012/07/quartz_cuvette-500x531.jpg"/>
          <p:cNvPicPr>
            <a:picLocks noChangeAspect="1" noChangeArrowheads="1"/>
          </p:cNvPicPr>
          <p:nvPr/>
        </p:nvPicPr>
        <p:blipFill>
          <a:blip r:embed="rId5"/>
          <a:srcRect b="35028"/>
          <a:stretch>
            <a:fillRect/>
          </a:stretch>
        </p:blipFill>
        <p:spPr bwMode="auto">
          <a:xfrm>
            <a:off x="928662" y="5000636"/>
            <a:ext cx="2357454" cy="1626655"/>
          </a:xfrm>
          <a:prstGeom prst="rect">
            <a:avLst/>
          </a:prstGeom>
          <a:noFill/>
        </p:spPr>
      </p:pic>
      <p:pic>
        <p:nvPicPr>
          <p:cNvPr id="13" name="Picture 8" descr="http://www.shopbuy.org/static/category/original/spectrophotometers/spectrophotometer-cs-1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2071678"/>
            <a:ext cx="2428892" cy="28079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77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Measurement of concentration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Nucleic acids absorb </a:t>
            </a:r>
            <a:r>
              <a:rPr lang="en-US" sz="2600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-light at wavelength of 260 nm  (</a:t>
            </a:r>
            <a:r>
              <a:rPr lang="el-GR" sz="2600" dirty="0" smtClean="0">
                <a:latin typeface="Arial" pitchFamily="34" charset="0"/>
                <a:cs typeface="Arial" pitchFamily="34" charset="0"/>
              </a:rPr>
              <a:t>λ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= 260nm)</a:t>
            </a: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The concentration is estimated per one optical density unit (1OD) according to the type of nucleic acid (e.g. </a:t>
            </a:r>
            <a:r>
              <a:rPr lang="pl-PL" sz="2800" dirty="0" smtClean="0"/>
              <a:t>1 OD260 unit = 50 µg/ml</a:t>
            </a:r>
            <a:r>
              <a:rPr lang="en-US" sz="2800" dirty="0" smtClean="0"/>
              <a:t> dsDNA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 smtClean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357290" y="4676796"/>
          <a:ext cx="6929454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4727"/>
                <a:gridCol w="34647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Nucleic</a:t>
                      </a:r>
                      <a:r>
                        <a:rPr lang="en-GB" sz="1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Acid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Concentration (µg/ml) or (ng/µl) per  A260 Unit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ds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ss</a:t>
                      </a:r>
                      <a:r>
                        <a:rPr lang="en-GB" sz="1800" dirty="0" smtClean="0"/>
                        <a:t>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ss</a:t>
                      </a:r>
                      <a:r>
                        <a:rPr lang="en-GB" sz="1800" dirty="0" smtClean="0"/>
                        <a:t> RNA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63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Extraction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5643578"/>
          </a:xfrm>
        </p:spPr>
        <p:txBody>
          <a:bodyPr>
            <a:normAutofit/>
          </a:bodyPr>
          <a:lstStyle/>
          <a:p>
            <a:pPr algn="l" rtl="0"/>
            <a:r>
              <a:rPr lang="en-GB" sz="2800" b="1" dirty="0" smtClean="0">
                <a:latin typeface="Arial" pitchFamily="34" charset="0"/>
                <a:cs typeface="Arial" pitchFamily="34" charset="0"/>
              </a:rPr>
              <a:t>DNA Extraction: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 is a process of isolation and purification of DNA from a sample using a combination of physical and chemical methods</a:t>
            </a:r>
          </a:p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Routine procedure widely used in:</a:t>
            </a:r>
          </a:p>
          <a:p>
            <a:pPr marL="914400" lvl="1" indent="-514350" algn="l" rtl="0">
              <a:buFont typeface="+mj-lt"/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Molecular biology labs         </a:t>
            </a:r>
          </a:p>
          <a:p>
            <a:pPr marL="914400" lvl="1" indent="-51435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        3. Forensic analyses (e.g. DNA fingerprinting) </a:t>
            </a:r>
          </a:p>
          <a:p>
            <a:pPr marL="914400" lvl="1" indent="-514350" algn="l" rtl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نتيجة بحث الصور عن ‪forensic analysis‬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81326" y="5424502"/>
            <a:ext cx="3324732" cy="1265246"/>
          </a:xfrm>
          <a:prstGeom prst="rect">
            <a:avLst/>
          </a:prstGeom>
          <a:noFill/>
        </p:spPr>
      </p:pic>
      <p:pic>
        <p:nvPicPr>
          <p:cNvPr id="9" name="Picture 4" descr="http://courses.itsligo.ie/files/2009/08/Forens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75" y="3500438"/>
            <a:ext cx="2058971" cy="1364804"/>
          </a:xfrm>
          <a:prstGeom prst="rect">
            <a:avLst/>
          </a:prstGeom>
          <a:noFill/>
        </p:spPr>
      </p:pic>
      <p:pic>
        <p:nvPicPr>
          <p:cNvPr id="10" name="Picture 6" descr="نتيجة بحث الصور عن ‪genetic test‬‏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37390" y="3572782"/>
            <a:ext cx="1328734" cy="1356416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5938891" y="3071810"/>
            <a:ext cx="2919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    Genetic testing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 fontScale="325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6200" dirty="0" smtClean="0">
                <a:latin typeface="Arial" pitchFamily="34" charset="0"/>
                <a:cs typeface="Arial" pitchFamily="34" charset="0"/>
              </a:rPr>
              <a:t>The concentration is calculated according to the following equation: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4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indent="-514350" algn="ctr" rtl="0">
              <a:spcBef>
                <a:spcPct val="20000"/>
              </a:spcBef>
              <a:defRPr/>
            </a:pPr>
            <a:r>
              <a:rPr lang="en-GB" sz="5500" b="1" dirty="0" smtClean="0">
                <a:latin typeface="Arial" pitchFamily="34" charset="0"/>
                <a:cs typeface="Arial" pitchFamily="34" charset="0"/>
              </a:rPr>
              <a:t>DNA Concentration (µg/ml) = </a:t>
            </a:r>
            <a:r>
              <a:rPr lang="pl-PL" sz="5500" b="1" dirty="0" smtClean="0">
                <a:latin typeface="Arial" pitchFamily="34" charset="0"/>
                <a:cs typeface="Arial" pitchFamily="34" charset="0"/>
              </a:rPr>
              <a:t> OD</a:t>
            </a:r>
            <a:r>
              <a:rPr lang="pl-PL" sz="5500" b="1" baseline="-25000" dirty="0" smtClean="0">
                <a:latin typeface="Arial" pitchFamily="34" charset="0"/>
                <a:cs typeface="Arial" pitchFamily="34" charset="0"/>
              </a:rPr>
              <a:t>260</a:t>
            </a:r>
            <a:r>
              <a:rPr lang="pl-PL" sz="55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5500" b="1" dirty="0" smtClean="0">
                <a:latin typeface="Arial" pitchFamily="34" charset="0"/>
                <a:cs typeface="Arial" pitchFamily="34" charset="0"/>
              </a:rPr>
              <a:t> × dilution factor × 50 µg/ml</a:t>
            </a: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ctr" rtl="0">
              <a:spcBef>
                <a:spcPct val="20000"/>
              </a:spcBef>
              <a:defRPr/>
            </a:pPr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5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Example: </a:t>
            </a:r>
            <a:r>
              <a:rPr lang="en-GB" sz="5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5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OD</a:t>
            </a:r>
            <a:r>
              <a:rPr lang="pl-PL" sz="5500" b="1" baseline="-250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260</a:t>
            </a:r>
            <a:r>
              <a:rPr lang="pl-PL" sz="5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55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= 1.6,  dilution factor = 100,  sample of genomic DNA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endParaRPr lang="en-GB" sz="5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GB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Answer:</a:t>
            </a:r>
            <a:r>
              <a:rPr lang="en-GB" sz="5500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endParaRPr lang="en-GB" sz="55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GB" sz="5500" b="1" dirty="0" smtClean="0">
                <a:latin typeface="Arial" pitchFamily="34" charset="0"/>
                <a:cs typeface="Arial" pitchFamily="34" charset="0"/>
              </a:rPr>
              <a:t>                       </a:t>
            </a:r>
            <a:r>
              <a:rPr lang="en-GB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DNA conc. =  1.6 x 100 x 50 ng/µl or µg/ml</a:t>
            </a:r>
          </a:p>
          <a:p>
            <a:pPr marL="514350" indent="-514350" algn="l" rtl="0">
              <a:spcBef>
                <a:spcPct val="20000"/>
              </a:spcBef>
              <a:defRPr/>
            </a:pPr>
            <a:r>
              <a:rPr lang="en-US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          =  8000 </a:t>
            </a:r>
            <a:r>
              <a:rPr lang="en-GB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ng/µl  or </a:t>
            </a:r>
            <a:r>
              <a:rPr lang="en-US" sz="5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8000 </a:t>
            </a:r>
            <a:r>
              <a:rPr lang="en-GB" sz="5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µg/ml or 8 µg/µl</a:t>
            </a:r>
            <a:endParaRPr lang="en-US" sz="4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4200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300" b="1" u="sng" dirty="0" smtClean="0">
                <a:latin typeface="Arial" pitchFamily="34" charset="0"/>
                <a:cs typeface="Arial" pitchFamily="34" charset="0"/>
              </a:rPr>
              <a:t>Note:</a:t>
            </a:r>
            <a:r>
              <a:rPr lang="en-US" sz="4300" b="1" dirty="0" smtClean="0">
                <a:latin typeface="Arial" pitchFamily="34" charset="0"/>
                <a:cs typeface="Arial" pitchFamily="34" charset="0"/>
              </a:rPr>
              <a:t>     1g = 1000mg                          1L = 1000 ml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US" sz="4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1mg = 1000 </a:t>
            </a:r>
            <a:r>
              <a:rPr lang="en-GB" sz="4300" b="1" dirty="0" smtClean="0">
                <a:latin typeface="Arial" pitchFamily="34" charset="0"/>
                <a:cs typeface="Arial" pitchFamily="34" charset="0"/>
              </a:rPr>
              <a:t>µg                         1ml = 1000 µl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GB" sz="43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1 </a:t>
            </a:r>
            <a:r>
              <a:rPr lang="en-GB" sz="4300" b="1" dirty="0" smtClean="0">
                <a:latin typeface="Arial" pitchFamily="34" charset="0"/>
                <a:cs typeface="Arial" pitchFamily="34" charset="0"/>
              </a:rPr>
              <a:t>µg  = 1000 ng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kumimoji="0" lang="en-US" sz="3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 smtClean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67551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4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spcBef>
                <a:spcPct val="20000"/>
              </a:spcBef>
              <a:defRPr/>
            </a:pP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GB" sz="2000" dirty="0" smtClean="0"/>
              <a:t>                    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pic>
        <p:nvPicPr>
          <p:cNvPr id="13" name="Picture 2" descr="http://www.peqlab.com/images/ProdGroup/91-ND-LITE_Samp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162437"/>
            <a:ext cx="4000528" cy="4695455"/>
          </a:xfrm>
          <a:prstGeom prst="rect">
            <a:avLst/>
          </a:prstGeom>
          <a:noFill/>
        </p:spPr>
      </p:pic>
      <p:sp>
        <p:nvSpPr>
          <p:cNvPr id="14" name="مربع نص 13"/>
          <p:cNvSpPr txBox="1"/>
          <p:nvPr/>
        </p:nvSpPr>
        <p:spPr>
          <a:xfrm>
            <a:off x="3857620" y="5955589"/>
            <a:ext cx="5214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NanoDrop is automatically </a:t>
            </a:r>
          </a:p>
          <a:p>
            <a:pPr algn="ctr"/>
            <a:r>
              <a:rPr lang="en-US" sz="2400" dirty="0" smtClean="0"/>
              <a:t>calculate the concentration in ng/</a:t>
            </a:r>
            <a:r>
              <a:rPr lang="en-GB" sz="2400" dirty="0" smtClean="0"/>
              <a:t>µl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4593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Sample purity: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reading of absorbance at 260nm is divided by the reading at 280nm to estimate sample purity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This ratio is most commonly used to determine the presence of protein in the isolated sample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The acceptable range for this ratio: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graphicFrame>
        <p:nvGraphicFramePr>
          <p:cNvPr id="9" name="جدول 8"/>
          <p:cNvGraphicFramePr>
            <a:graphicFrameLocks noGrp="1"/>
          </p:cNvGraphicFramePr>
          <p:nvPr/>
        </p:nvGraphicFramePr>
        <p:xfrm>
          <a:off x="1357290" y="4748234"/>
          <a:ext cx="692945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818"/>
                <a:gridCol w="2309818"/>
                <a:gridCol w="230981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chemeClr val="bg1"/>
                          </a:solidFill>
                        </a:rPr>
                        <a:t>Sample type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Ideal 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Accepted</a:t>
                      </a:r>
                      <a:r>
                        <a:rPr lang="en-US" baseline="0" dirty="0" smtClean="0"/>
                        <a:t> range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DNA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1.7-1.9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 RNA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1.9-2.1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00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+mj-lt"/>
              <a:buAutoNum type="arabicPeriod" startAt="3"/>
              <a:defRPr/>
            </a:pP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Gel electrophoresis: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pic>
        <p:nvPicPr>
          <p:cNvPr id="10" name="Picture 18" descr="http://thumbs.dreamstime.com/z/dna-gel-electrophoresis-2223462.jpg"/>
          <p:cNvPicPr>
            <a:picLocks noChangeAspect="1" noChangeArrowheads="1"/>
          </p:cNvPicPr>
          <p:nvPr/>
        </p:nvPicPr>
        <p:blipFill>
          <a:blip r:embed="rId3" cstate="print"/>
          <a:srcRect b="10114"/>
          <a:stretch>
            <a:fillRect/>
          </a:stretch>
        </p:blipFill>
        <p:spPr bwMode="auto">
          <a:xfrm>
            <a:off x="714348" y="2428868"/>
            <a:ext cx="4357718" cy="3071834"/>
          </a:xfrm>
          <a:prstGeom prst="rect">
            <a:avLst/>
          </a:prstGeom>
          <a:noFill/>
        </p:spPr>
      </p:pic>
      <p:pic>
        <p:nvPicPr>
          <p:cNvPr id="12" name="Picture 22" descr="http://www.neurology.org/content/53/5/1087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2571744"/>
            <a:ext cx="3714776" cy="27048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31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6215106"/>
            <a:ext cx="8543956" cy="642918"/>
          </a:xfrm>
          <a:prstGeom prst="rect">
            <a:avLst/>
          </a:prstGeom>
        </p:spPr>
        <p:txBody>
          <a:bodyPr vert="horz" lIns="91440" tIns="45720" rIns="91440" bIns="45720" rtlCol="1">
            <a:normAutofit fontScale="25000" lnSpcReduction="20000"/>
          </a:bodyPr>
          <a:lstStyle/>
          <a:p>
            <a:pPr marL="514350" lvl="0" indent="-514350" algn="ctr" rtl="0">
              <a:spcBef>
                <a:spcPct val="20000"/>
              </a:spcBef>
              <a:defRPr/>
            </a:pPr>
            <a:r>
              <a:rPr lang="en-US" sz="8000" b="1" dirty="0" smtClean="0">
                <a:latin typeface="Arial" pitchFamily="34" charset="0"/>
                <a:cs typeface="Arial" pitchFamily="34" charset="0"/>
              </a:rPr>
              <a:t>    Gel documentation system “Gel Doc System”</a:t>
            </a: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pic>
        <p:nvPicPr>
          <p:cNvPr id="5122" name="Picture 2" descr="http://www.path.queensu.ca/queens/labs/yang/Lab%20tour/Gel%20Doc%20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1571642"/>
            <a:ext cx="5715000" cy="44291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55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052736"/>
            <a:ext cx="8543956" cy="580528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1% agarose gel (1g/100ml)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Ethidium bromide is a fluorescent dye (carcinogenic dye) replaced with gel red                                                         to stain nucleic acid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lvl="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Loading dye (blue in color) to track the migrated DNA/ RNA</a:t>
            </a:r>
          </a:p>
          <a:p>
            <a:pPr marL="514350" lvl="0" indent="-51435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DNA / RNA ladder (fragments with known sizes)</a:t>
            </a:r>
          </a:p>
          <a:p>
            <a:pPr lvl="0" algn="l" rtl="0">
              <a:spcBef>
                <a:spcPct val="20000"/>
              </a:spcBef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2834" b="5380"/>
          <a:stretch/>
        </p:blipFill>
        <p:spPr>
          <a:xfrm>
            <a:off x="4228954" y="2060848"/>
            <a:ext cx="4272136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4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3" name="مجموعة 12"/>
          <p:cNvGrpSpPr/>
          <p:nvPr/>
        </p:nvGrpSpPr>
        <p:grpSpPr>
          <a:xfrm>
            <a:off x="1285852" y="1988098"/>
            <a:ext cx="3000396" cy="3869794"/>
            <a:chOff x="857224" y="2214554"/>
            <a:chExt cx="3000396" cy="3869794"/>
          </a:xfrm>
        </p:grpSpPr>
        <p:pic>
          <p:nvPicPr>
            <p:cNvPr id="14" name="Picture 2" descr="http://www.biosyn.com/images/userfiles/image/NB-2645.gif"/>
            <p:cNvPicPr>
              <a:picLocks noChangeAspect="1" noChangeArrowheads="1"/>
            </p:cNvPicPr>
            <p:nvPr/>
          </p:nvPicPr>
          <p:blipFill>
            <a:blip r:embed="rId3"/>
            <a:srcRect l="7576" t="12097" r="45075"/>
            <a:stretch>
              <a:fillRect/>
            </a:stretch>
          </p:blipFill>
          <p:spPr bwMode="auto">
            <a:xfrm>
              <a:off x="857224" y="2214554"/>
              <a:ext cx="3000396" cy="3488433"/>
            </a:xfrm>
            <a:prstGeom prst="rect">
              <a:avLst/>
            </a:prstGeom>
            <a:noFill/>
          </p:spPr>
        </p:pic>
        <p:sp>
          <p:nvSpPr>
            <p:cNvPr id="15" name="مربع نص 14"/>
            <p:cNvSpPr txBox="1"/>
            <p:nvPr/>
          </p:nvSpPr>
          <p:spPr>
            <a:xfrm>
              <a:off x="1857356" y="5715016"/>
              <a:ext cx="10958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Total RNA</a:t>
              </a:r>
              <a:endParaRPr lang="en-GB" dirty="0"/>
            </a:p>
          </p:txBody>
        </p:sp>
      </p:grpSp>
      <p:pic>
        <p:nvPicPr>
          <p:cNvPr id="16" name="Picture 4" descr="http://www.researchgate.net/publictopics.PublicPostFileLoader.html?id=5179d82bd2fd648f09000002&amp;key=9c9605179d82b57d57_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024690"/>
            <a:ext cx="2643206" cy="3618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6911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 smtClean="0">
                <a:solidFill>
                  <a:srgbClr val="C00000"/>
                </a:solidFill>
              </a:rPr>
              <a:t>Assessment of Purified Nucleic Acid </a:t>
            </a:r>
            <a:endParaRPr lang="ar-JO" sz="36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56" name="AutoShape 32" descr="نتيجة بحث الصور عن ‪invitroge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2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8" name="AutoShape 4" descr="نتيجة بحث الصور عن ‪blood DNA extraction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عنصر نائب للمحتوى 2"/>
          <p:cNvSpPr txBox="1">
            <a:spLocks/>
          </p:cNvSpPr>
          <p:nvPr/>
        </p:nvSpPr>
        <p:spPr>
          <a:xfrm>
            <a:off x="457200" y="1428736"/>
            <a:ext cx="8543956" cy="621510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 algn="l" rtl="0">
              <a:spcBef>
                <a:spcPct val="20000"/>
              </a:spcBef>
              <a:defRPr/>
            </a:pPr>
            <a:endParaRPr lang="en-US" sz="2000" dirty="0" smtClean="0"/>
          </a:p>
        </p:txBody>
      </p:sp>
      <p:pic>
        <p:nvPicPr>
          <p:cNvPr id="5124" name="Picture 4" descr="http://elte.prompt.hu/sites/default/files/tananyagok/practical_biochemistry/images/m688d0036.jpg"/>
          <p:cNvPicPr>
            <a:picLocks noChangeAspect="1" noChangeArrowheads="1"/>
          </p:cNvPicPr>
          <p:nvPr/>
        </p:nvPicPr>
        <p:blipFill>
          <a:blip r:embed="rId3"/>
          <a:srcRect l="62938"/>
          <a:stretch>
            <a:fillRect/>
          </a:stretch>
        </p:blipFill>
        <p:spPr bwMode="auto">
          <a:xfrm>
            <a:off x="714348" y="1571612"/>
            <a:ext cx="2742326" cy="4273968"/>
          </a:xfrm>
          <a:prstGeom prst="rect">
            <a:avLst/>
          </a:prstGeom>
          <a:noFill/>
        </p:spPr>
      </p:pic>
      <p:pic>
        <p:nvPicPr>
          <p:cNvPr id="5126" name="Picture 6" descr="http://www.biotechniques.com/multimedia/archive/00003/BTN_A_000112902_O_F00_3774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028816"/>
            <a:ext cx="4714908" cy="3043258"/>
          </a:xfrm>
          <a:prstGeom prst="rect">
            <a:avLst/>
          </a:prstGeom>
          <a:noFill/>
        </p:spPr>
      </p:pic>
      <p:cxnSp>
        <p:nvCxnSpPr>
          <p:cNvPr id="14" name="رابط مستقيم 13"/>
          <p:cNvCxnSpPr/>
          <p:nvPr/>
        </p:nvCxnSpPr>
        <p:spPr>
          <a:xfrm rot="5400000">
            <a:off x="3143240" y="3857627"/>
            <a:ext cx="1214447" cy="928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15"/>
          <p:cNvCxnSpPr/>
          <p:nvPr/>
        </p:nvCxnSpPr>
        <p:spPr>
          <a:xfrm rot="10800000">
            <a:off x="3143240" y="2714620"/>
            <a:ext cx="1000132" cy="5000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10800000" flipV="1">
            <a:off x="3000364" y="3429002"/>
            <a:ext cx="2857522" cy="714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3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Types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5329246" cy="378621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We need cells to isolate DNA. In human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Homo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sapiens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genomic DNA is found inside the nucleus of every cell (exceptions like the anucleated RBCs ). Also, DNA is found within mitochondria, the energy producing organelles.</a:t>
            </a:r>
          </a:p>
        </p:txBody>
      </p:sp>
      <p:grpSp>
        <p:nvGrpSpPr>
          <p:cNvPr id="17" name="مجموعة 16"/>
          <p:cNvGrpSpPr/>
          <p:nvPr/>
        </p:nvGrpSpPr>
        <p:grpSpPr>
          <a:xfrm>
            <a:off x="6000760" y="1538293"/>
            <a:ext cx="2922537" cy="3962409"/>
            <a:chOff x="5929321" y="1928802"/>
            <a:chExt cx="2922537" cy="3962409"/>
          </a:xfrm>
        </p:grpSpPr>
        <p:grpSp>
          <p:nvGrpSpPr>
            <p:cNvPr id="14" name="مجموعة 13"/>
            <p:cNvGrpSpPr/>
            <p:nvPr/>
          </p:nvGrpSpPr>
          <p:grpSpPr>
            <a:xfrm>
              <a:off x="5929321" y="1928802"/>
              <a:ext cx="2922537" cy="3962409"/>
              <a:chOff x="5929321" y="1928802"/>
              <a:chExt cx="2922537" cy="396240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t="8007"/>
              <a:stretch>
                <a:fillRect/>
              </a:stretch>
            </p:blipFill>
            <p:spPr bwMode="auto">
              <a:xfrm>
                <a:off x="5929321" y="3286124"/>
                <a:ext cx="2922537" cy="260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3460" y="1928802"/>
                <a:ext cx="1635873" cy="18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6" name="رابط مستقيم 15"/>
            <p:cNvCxnSpPr/>
            <p:nvPr/>
          </p:nvCxnSpPr>
          <p:spPr>
            <a:xfrm>
              <a:off x="7589858" y="3576638"/>
              <a:ext cx="214314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مربع نص 14"/>
          <p:cNvSpPr txBox="1"/>
          <p:nvPr/>
        </p:nvSpPr>
        <p:spPr>
          <a:xfrm rot="16200000">
            <a:off x="7028642" y="2243029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Chromosomal 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501330" y="4518328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Mitochondrial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Blood Sample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http://degreed.com/blog/wp-content/uploads/2014/01/compononents.gif"/>
          <p:cNvPicPr>
            <a:picLocks noChangeAspect="1" noChangeArrowheads="1"/>
          </p:cNvPicPr>
          <p:nvPr/>
        </p:nvPicPr>
        <p:blipFill>
          <a:blip r:embed="rId3"/>
          <a:srcRect r="76864"/>
          <a:stretch>
            <a:fillRect/>
          </a:stretch>
        </p:blipFill>
        <p:spPr bwMode="auto">
          <a:xfrm>
            <a:off x="857224" y="1857364"/>
            <a:ext cx="857256" cy="2886076"/>
          </a:xfrm>
          <a:prstGeom prst="rect">
            <a:avLst/>
          </a:prstGeom>
          <a:noFill/>
        </p:spPr>
      </p:pic>
      <p:grpSp>
        <p:nvGrpSpPr>
          <p:cNvPr id="28" name="مجموعة 27"/>
          <p:cNvGrpSpPr/>
          <p:nvPr/>
        </p:nvGrpSpPr>
        <p:grpSpPr>
          <a:xfrm>
            <a:off x="1714480" y="3070222"/>
            <a:ext cx="1604037" cy="573092"/>
            <a:chOff x="2253583" y="3500438"/>
            <a:chExt cx="1604037" cy="573092"/>
          </a:xfrm>
        </p:grpSpPr>
        <p:cxnSp>
          <p:nvCxnSpPr>
            <p:cNvPr id="23" name="رابط كسهم مستقيم 22"/>
            <p:cNvCxnSpPr/>
            <p:nvPr/>
          </p:nvCxnSpPr>
          <p:spPr>
            <a:xfrm>
              <a:off x="2285984" y="4071942"/>
              <a:ext cx="157163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مربع نص 23"/>
            <p:cNvSpPr txBox="1"/>
            <p:nvPr/>
          </p:nvSpPr>
          <p:spPr>
            <a:xfrm>
              <a:off x="2253583" y="3500438"/>
              <a:ext cx="15325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centrifugation</a:t>
              </a:r>
              <a:endParaRPr lang="en-GB" b="1" dirty="0"/>
            </a:p>
          </p:txBody>
        </p:sp>
      </p:grpSp>
      <p:grpSp>
        <p:nvGrpSpPr>
          <p:cNvPr id="27" name="مجموعة 26"/>
          <p:cNvGrpSpPr/>
          <p:nvPr/>
        </p:nvGrpSpPr>
        <p:grpSpPr>
          <a:xfrm>
            <a:off x="3441345" y="1714488"/>
            <a:ext cx="5274059" cy="3214710"/>
            <a:chOff x="3857620" y="2357430"/>
            <a:chExt cx="5274059" cy="3214710"/>
          </a:xfrm>
        </p:grpSpPr>
        <p:sp>
          <p:nvSpPr>
            <p:cNvPr id="18" name="مربع نص 17"/>
            <p:cNvSpPr txBox="1"/>
            <p:nvPr/>
          </p:nvSpPr>
          <p:spPr>
            <a:xfrm>
              <a:off x="4857752" y="3395963"/>
              <a:ext cx="4273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Plasma (55% of total blood)</a:t>
              </a:r>
            </a:p>
            <a:p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Proteins, electrolytes, clotting factors, hormones , etc…</a:t>
              </a:r>
              <a:endParaRPr lang="en-GB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http://upload.wikimedia.org/wikipedia/commons/thumb/1/11/Blood-centrifugation-scheme.png/150px-Blood-centrifugation-scheme.png"/>
            <p:cNvPicPr>
              <a:picLocks noChangeAspect="1" noChangeArrowheads="1"/>
            </p:cNvPicPr>
            <p:nvPr/>
          </p:nvPicPr>
          <p:blipFill>
            <a:blip r:embed="rId4"/>
            <a:srcRect r="57143"/>
            <a:stretch>
              <a:fillRect/>
            </a:stretch>
          </p:blipFill>
          <p:spPr bwMode="auto">
            <a:xfrm>
              <a:off x="3857620" y="2357430"/>
              <a:ext cx="1143008" cy="3214710"/>
            </a:xfrm>
            <a:prstGeom prst="rect">
              <a:avLst/>
            </a:prstGeom>
            <a:noFill/>
          </p:spPr>
        </p:pic>
        <p:sp>
          <p:nvSpPr>
            <p:cNvPr id="25" name="مربع نص 24"/>
            <p:cNvSpPr txBox="1"/>
            <p:nvPr/>
          </p:nvSpPr>
          <p:spPr>
            <a:xfrm>
              <a:off x="5041630" y="4110343"/>
              <a:ext cx="2459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Buffy coat  (&lt;1% of total blood)</a:t>
              </a:r>
            </a:p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WBC’s and platelets </a:t>
              </a:r>
            </a:p>
          </p:txBody>
        </p:sp>
        <p:sp>
          <p:nvSpPr>
            <p:cNvPr id="26" name="مربع نص 25"/>
            <p:cNvSpPr txBox="1"/>
            <p:nvPr/>
          </p:nvSpPr>
          <p:spPr>
            <a:xfrm>
              <a:off x="5101422" y="4714884"/>
              <a:ext cx="2113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RBC’s (45% of total blood)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361942"/>
            <a:ext cx="1657350" cy="219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428660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dirty="0" smtClean="0">
                <a:solidFill>
                  <a:srgbClr val="C00000"/>
                </a:solidFill>
              </a:rPr>
              <a:t>Types of DNA</a:t>
            </a:r>
            <a:endParaRPr lang="ar-JO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4972056" cy="3071834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We need cells to isolate DNA. In human (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Homo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sapiens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), genomic DNA is found inside the nucleus of every cell (exceptions like the anucleated RBCs ). Also, DNA is found within mitochondria, the energy producing organelles.</a:t>
            </a:r>
          </a:p>
        </p:txBody>
      </p:sp>
      <p:sp>
        <p:nvSpPr>
          <p:cNvPr id="9" name="عنصر نائب للمحتوى 2"/>
          <p:cNvSpPr txBox="1">
            <a:spLocks/>
          </p:cNvSpPr>
          <p:nvPr/>
        </p:nvSpPr>
        <p:spPr>
          <a:xfrm>
            <a:off x="457200" y="4714908"/>
            <a:ext cx="4114800" cy="200024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bacterial cells, extrachromosomal DNA called plasmid can be extracted too.</a:t>
            </a:r>
          </a:p>
        </p:txBody>
      </p:sp>
      <p:grpSp>
        <p:nvGrpSpPr>
          <p:cNvPr id="3" name="مجموعة 16"/>
          <p:cNvGrpSpPr/>
          <p:nvPr/>
        </p:nvGrpSpPr>
        <p:grpSpPr>
          <a:xfrm>
            <a:off x="5715008" y="1142984"/>
            <a:ext cx="2922537" cy="3962409"/>
            <a:chOff x="5929321" y="1928802"/>
            <a:chExt cx="2922537" cy="3962409"/>
          </a:xfrm>
        </p:grpSpPr>
        <p:grpSp>
          <p:nvGrpSpPr>
            <p:cNvPr id="4" name="مجموعة 13"/>
            <p:cNvGrpSpPr/>
            <p:nvPr/>
          </p:nvGrpSpPr>
          <p:grpSpPr>
            <a:xfrm>
              <a:off x="5929321" y="1928802"/>
              <a:ext cx="2922537" cy="3962409"/>
              <a:chOff x="5929321" y="1928802"/>
              <a:chExt cx="2922537" cy="3962409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 t="8007"/>
              <a:stretch>
                <a:fillRect/>
              </a:stretch>
            </p:blipFill>
            <p:spPr bwMode="auto">
              <a:xfrm>
                <a:off x="5929321" y="3286124"/>
                <a:ext cx="2922537" cy="26050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013460" y="1928802"/>
                <a:ext cx="1635873" cy="18430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cxnSp>
          <p:nvCxnSpPr>
            <p:cNvPr id="16" name="رابط مستقيم 15"/>
            <p:cNvCxnSpPr/>
            <p:nvPr/>
          </p:nvCxnSpPr>
          <p:spPr>
            <a:xfrm>
              <a:off x="7589858" y="3576638"/>
              <a:ext cx="214314" cy="14287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9" name="AutoShape 5" descr="نتيجة بحث الصور عن ‪bacterial cell plasmid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1" name="Picture 7" descr="http://upload.wikimedia.org/wikipedia/commons/thumb/c/cf/Plasmid_%28english%29.svg/300px-Plasmid_%28english%29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80" y="5429264"/>
            <a:ext cx="2857500" cy="1343026"/>
          </a:xfrm>
          <a:prstGeom prst="rect">
            <a:avLst/>
          </a:prstGeom>
          <a:noFill/>
        </p:spPr>
      </p:pic>
      <p:sp>
        <p:nvSpPr>
          <p:cNvPr id="15" name="مربع نص 14"/>
          <p:cNvSpPr txBox="1"/>
          <p:nvPr/>
        </p:nvSpPr>
        <p:spPr>
          <a:xfrm rot="16200000">
            <a:off x="6742890" y="1847720"/>
            <a:ext cx="16369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Chromosomal 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215578" y="4123019"/>
            <a:ext cx="1571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Mitochondrial DNA</a:t>
            </a:r>
            <a:endParaRPr lang="en-GB" sz="1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 smtClean="0">
                <a:latin typeface="Arial" pitchFamily="34" charset="0"/>
                <a:cs typeface="Arial" pitchFamily="34" charset="0"/>
              </a:rPr>
              <a:t>DNA can be extracted from variety of samples:</a:t>
            </a:r>
          </a:p>
          <a:p>
            <a:pPr algn="l" rtl="0">
              <a:buNone/>
            </a:pPr>
            <a:endParaRPr lang="en-US" sz="600" dirty="0" smtClean="0">
              <a:latin typeface="Arial" pitchFamily="34" charset="0"/>
              <a:cs typeface="Arial" pitchFamily="34" charset="0"/>
            </a:endParaRPr>
          </a:p>
          <a:p>
            <a:pPr marL="2686050" lvl="5" indent="-514350" algn="l" rtl="0">
              <a:buFont typeface="+mj-lt"/>
              <a:buAutoNum type="arabicPeriod"/>
            </a:pPr>
            <a:r>
              <a:rPr lang="en-US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Human Samples</a:t>
            </a:r>
          </a:p>
          <a:p>
            <a:pPr marL="914400" lvl="1" indent="-51435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4238636" y="2928934"/>
            <a:ext cx="1619248" cy="1512340"/>
            <a:chOff x="4238636" y="2928934"/>
            <a:chExt cx="1619248" cy="1512340"/>
          </a:xfrm>
        </p:grpSpPr>
        <p:pic>
          <p:nvPicPr>
            <p:cNvPr id="9" name="Picture 6" descr="showcase.par.54539.image.0.0.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38636" y="2928934"/>
              <a:ext cx="1619248" cy="1214436"/>
            </a:xfrm>
            <a:prstGeom prst="rect">
              <a:avLst/>
            </a:prstGeom>
            <a:noFill/>
          </p:spPr>
        </p:pic>
        <p:sp>
          <p:nvSpPr>
            <p:cNvPr id="14" name="مربع نص 13"/>
            <p:cNvSpPr txBox="1"/>
            <p:nvPr/>
          </p:nvSpPr>
          <p:spPr>
            <a:xfrm>
              <a:off x="4643446" y="4071942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Tissues</a:t>
              </a:r>
              <a:endParaRPr lang="en-GB" b="1" dirty="0"/>
            </a:p>
          </p:txBody>
        </p:sp>
      </p:grpSp>
      <p:grpSp>
        <p:nvGrpSpPr>
          <p:cNvPr id="17" name="مجموعة 16"/>
          <p:cNvGrpSpPr/>
          <p:nvPr/>
        </p:nvGrpSpPr>
        <p:grpSpPr>
          <a:xfrm>
            <a:off x="714348" y="5148274"/>
            <a:ext cx="1905000" cy="1760550"/>
            <a:chOff x="714348" y="5072074"/>
            <a:chExt cx="1905000" cy="1760550"/>
          </a:xfrm>
        </p:grpSpPr>
        <p:pic>
          <p:nvPicPr>
            <p:cNvPr id="10" name="Picture 8" descr="showcase.par.27579.image.0.0.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4348" y="5072074"/>
              <a:ext cx="1905000" cy="1428750"/>
            </a:xfrm>
            <a:prstGeom prst="rect">
              <a:avLst/>
            </a:prstGeom>
            <a:noFill/>
          </p:spPr>
        </p:pic>
        <p:sp>
          <p:nvSpPr>
            <p:cNvPr id="16" name="مربع نص 15"/>
            <p:cNvSpPr txBox="1"/>
            <p:nvPr/>
          </p:nvSpPr>
          <p:spPr>
            <a:xfrm>
              <a:off x="1306490" y="6463292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Cells</a:t>
              </a:r>
              <a:endParaRPr lang="en-GB" b="1" dirty="0"/>
            </a:p>
          </p:txBody>
        </p:sp>
      </p:grpSp>
      <p:grpSp>
        <p:nvGrpSpPr>
          <p:cNvPr id="19" name="مجموعة 18"/>
          <p:cNvGrpSpPr/>
          <p:nvPr/>
        </p:nvGrpSpPr>
        <p:grpSpPr>
          <a:xfrm>
            <a:off x="3857640" y="4500570"/>
            <a:ext cx="1928806" cy="2273772"/>
            <a:chOff x="3786202" y="4604890"/>
            <a:chExt cx="1928806" cy="2273772"/>
          </a:xfrm>
        </p:grpSpPr>
        <p:pic>
          <p:nvPicPr>
            <p:cNvPr id="11" name="Picture 18" descr="https://www.dnalabsindia.com/images/mouth_swab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6202" y="4604890"/>
              <a:ext cx="1928806" cy="1967382"/>
            </a:xfrm>
            <a:prstGeom prst="rect">
              <a:avLst/>
            </a:prstGeom>
            <a:noFill/>
          </p:spPr>
        </p:pic>
        <p:sp>
          <p:nvSpPr>
            <p:cNvPr id="18" name="مربع نص 17"/>
            <p:cNvSpPr txBox="1"/>
            <p:nvPr/>
          </p:nvSpPr>
          <p:spPr>
            <a:xfrm>
              <a:off x="4000496" y="6509330"/>
              <a:ext cx="13482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Buccal swab</a:t>
              </a:r>
              <a:endParaRPr lang="en-GB" b="1" dirty="0"/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1038218" y="2995610"/>
            <a:ext cx="2533650" cy="2101864"/>
            <a:chOff x="1038218" y="2995610"/>
            <a:chExt cx="2533650" cy="2101864"/>
          </a:xfrm>
        </p:grpSpPr>
        <p:pic>
          <p:nvPicPr>
            <p:cNvPr id="12" name="Picture 8" descr="نتيجة بحث الصور عن ‪forensic DNA extraction‬‏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038218" y="2995610"/>
              <a:ext cx="2533650" cy="1809751"/>
            </a:xfrm>
            <a:prstGeom prst="rect">
              <a:avLst/>
            </a:prstGeom>
            <a:noFill/>
          </p:spPr>
        </p:pic>
        <p:sp>
          <p:nvSpPr>
            <p:cNvPr id="20" name="مربع نص 19"/>
            <p:cNvSpPr txBox="1"/>
            <p:nvPr/>
          </p:nvSpPr>
          <p:spPr>
            <a:xfrm>
              <a:off x="1269377" y="4728142"/>
              <a:ext cx="17309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Forensic Sample</a:t>
              </a:r>
              <a:endParaRPr lang="en-GB" b="1" dirty="0"/>
            </a:p>
          </p:txBody>
        </p:sp>
      </p:grpSp>
      <p:grpSp>
        <p:nvGrpSpPr>
          <p:cNvPr id="23" name="مجموعة 22"/>
          <p:cNvGrpSpPr/>
          <p:nvPr/>
        </p:nvGrpSpPr>
        <p:grpSpPr>
          <a:xfrm>
            <a:off x="6215074" y="4857760"/>
            <a:ext cx="2486193" cy="1714512"/>
            <a:chOff x="6215074" y="4857760"/>
            <a:chExt cx="2486193" cy="1714512"/>
          </a:xfrm>
        </p:grpSpPr>
        <p:pic>
          <p:nvPicPr>
            <p:cNvPr id="13" name="Picture 12" descr="http://www.orlandofamilymagazine.com/wp-content/uploads/2012/06/GeneticTesting_feature-300x205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29388" y="4857760"/>
              <a:ext cx="2000264" cy="1366847"/>
            </a:xfrm>
            <a:prstGeom prst="rect">
              <a:avLst/>
            </a:prstGeom>
            <a:noFill/>
          </p:spPr>
        </p:pic>
        <p:sp>
          <p:nvSpPr>
            <p:cNvPr id="22" name="مربع نص 21"/>
            <p:cNvSpPr txBox="1"/>
            <p:nvPr/>
          </p:nvSpPr>
          <p:spPr>
            <a:xfrm>
              <a:off x="6215074" y="6202940"/>
              <a:ext cx="2486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Prenatal genetic testing </a:t>
              </a:r>
              <a:endParaRPr lang="en-GB" b="1" dirty="0"/>
            </a:p>
          </p:txBody>
        </p:sp>
      </p:grpSp>
      <p:grpSp>
        <p:nvGrpSpPr>
          <p:cNvPr id="25" name="مجموعة 24"/>
          <p:cNvGrpSpPr/>
          <p:nvPr/>
        </p:nvGrpSpPr>
        <p:grpSpPr>
          <a:xfrm>
            <a:off x="6810404" y="2857496"/>
            <a:ext cx="1905000" cy="1726654"/>
            <a:chOff x="6810404" y="2857496"/>
            <a:chExt cx="1905000" cy="1726654"/>
          </a:xfrm>
        </p:grpSpPr>
        <p:pic>
          <p:nvPicPr>
            <p:cNvPr id="8" name="Picture 4" descr="showcase.par.99443.image.0.0.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810404" y="2857496"/>
              <a:ext cx="1905000" cy="1428750"/>
            </a:xfrm>
            <a:prstGeom prst="rect">
              <a:avLst/>
            </a:prstGeom>
            <a:noFill/>
          </p:spPr>
        </p:pic>
        <p:sp>
          <p:nvSpPr>
            <p:cNvPr id="24" name="مربع نص 23"/>
            <p:cNvSpPr txBox="1"/>
            <p:nvPr/>
          </p:nvSpPr>
          <p:spPr>
            <a:xfrm>
              <a:off x="7429520" y="4214818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Blood 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Animal cells/tissues  (e.g. zebrafish fins)</a:t>
            </a: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endParaRPr lang="en-US" sz="2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 algn="l" rtl="0">
              <a:buFont typeface="+mj-lt"/>
              <a:buAutoNum type="arabicPeriod" startAt="2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Plant material (e.g. banana and strawberry)</a:t>
            </a:r>
          </a:p>
        </p:txBody>
      </p:sp>
      <p:pic>
        <p:nvPicPr>
          <p:cNvPr id="4098" name="Picture 2" descr="http://research.amnh.org/vz/ichthyology/congo/images_tissues/cut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9454" y="2510145"/>
            <a:ext cx="2738430" cy="1704673"/>
          </a:xfrm>
          <a:prstGeom prst="rect">
            <a:avLst/>
          </a:prstGeom>
          <a:noFill/>
        </p:spPr>
      </p:pic>
      <p:pic>
        <p:nvPicPr>
          <p:cNvPr id="8" name="Picture 12" descr="https://encrypted-tbn0.gstatic.com/images?q=tbn:ANd9GcRb1u5ChWgQE58SZLY7_P6IJkypRWu13Z_uaAN89NIPZVrJ9w_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5176265"/>
            <a:ext cx="1538882" cy="1538883"/>
          </a:xfrm>
          <a:prstGeom prst="rect">
            <a:avLst/>
          </a:prstGeom>
          <a:noFill/>
        </p:spPr>
      </p:pic>
      <p:pic>
        <p:nvPicPr>
          <p:cNvPr id="9" name="Picture 14" descr="http://www.scientificamerican.com/sciam/cache/file/B6AC7750-FF97-4C03-81F2F4379E6566F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9" y="5072074"/>
            <a:ext cx="1571635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285784" y="71422"/>
            <a:ext cx="91440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 smtClean="0">
                <a:solidFill>
                  <a:srgbClr val="C00000"/>
                </a:solidFill>
              </a:rPr>
              <a:t>DNA Isolation from Various Samples</a:t>
            </a:r>
            <a:endParaRPr lang="ar-JO" sz="4000" dirty="0">
              <a:solidFill>
                <a:srgbClr val="C00000"/>
              </a:solidFill>
            </a:endParaRPr>
          </a:p>
        </p:txBody>
      </p:sp>
      <p:pic>
        <p:nvPicPr>
          <p:cNvPr id="5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32" y="24"/>
            <a:ext cx="428596" cy="6858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429264"/>
          </a:xfrm>
        </p:spPr>
        <p:txBody>
          <a:bodyPr>
            <a:normAutofit/>
          </a:bodyPr>
          <a:lstStyle/>
          <a:p>
            <a:pPr marL="914400" lvl="1" indent="-514350" algn="l" rtl="0">
              <a:buFont typeface="+mj-lt"/>
              <a:buAutoNum type="arabicPeriod" startAt="4"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Viral and Bacterial cells </a:t>
            </a:r>
          </a:p>
          <a:p>
            <a:pPr marL="914400" lvl="1" indent="-514350" algn="l" rtl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مجموعة 10"/>
          <p:cNvGrpSpPr/>
          <p:nvPr/>
        </p:nvGrpSpPr>
        <p:grpSpPr>
          <a:xfrm>
            <a:off x="5024453" y="2786068"/>
            <a:ext cx="3429011" cy="2928948"/>
            <a:chOff x="5024453" y="2786068"/>
            <a:chExt cx="3429011" cy="2928948"/>
          </a:xfrm>
        </p:grpSpPr>
        <p:pic>
          <p:nvPicPr>
            <p:cNvPr id="8" name="Picture 12" descr="showcase.par.60861.image.0.0.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4453" y="2786068"/>
              <a:ext cx="3429011" cy="2571758"/>
            </a:xfrm>
            <a:prstGeom prst="rect">
              <a:avLst/>
            </a:prstGeom>
            <a:noFill/>
          </p:spPr>
        </p:pic>
        <p:sp>
          <p:nvSpPr>
            <p:cNvPr id="10" name="مربع نص 9"/>
            <p:cNvSpPr txBox="1"/>
            <p:nvPr/>
          </p:nvSpPr>
          <p:spPr>
            <a:xfrm>
              <a:off x="5979277" y="5345684"/>
              <a:ext cx="14931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Bacterial cells</a:t>
              </a:r>
              <a:endParaRPr lang="en-GB" b="1" dirty="0"/>
            </a:p>
          </p:txBody>
        </p:sp>
      </p:grpSp>
      <p:grpSp>
        <p:nvGrpSpPr>
          <p:cNvPr id="13" name="مجموعة 12"/>
          <p:cNvGrpSpPr/>
          <p:nvPr/>
        </p:nvGrpSpPr>
        <p:grpSpPr>
          <a:xfrm>
            <a:off x="1214414" y="2786068"/>
            <a:ext cx="3429011" cy="2941090"/>
            <a:chOff x="1214414" y="2786068"/>
            <a:chExt cx="3429011" cy="2941090"/>
          </a:xfrm>
        </p:grpSpPr>
        <p:pic>
          <p:nvPicPr>
            <p:cNvPr id="9" name="Picture 14" descr="showcase.par.5428.image.0.0.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14414" y="2786068"/>
              <a:ext cx="3429011" cy="2571758"/>
            </a:xfrm>
            <a:prstGeom prst="rect">
              <a:avLst/>
            </a:prstGeom>
            <a:noFill/>
          </p:spPr>
        </p:pic>
        <p:sp>
          <p:nvSpPr>
            <p:cNvPr id="12" name="مربع نص 11"/>
            <p:cNvSpPr txBox="1"/>
            <p:nvPr/>
          </p:nvSpPr>
          <p:spPr>
            <a:xfrm>
              <a:off x="2473067" y="5357826"/>
              <a:ext cx="1091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Viral cells</a:t>
              </a:r>
              <a:endParaRPr lang="en-GB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12940</TotalTime>
  <Words>1321</Words>
  <Application>Microsoft Macintosh PowerPoint</Application>
  <PresentationFormat>On-screen Show (4:3)</PresentationFormat>
  <Paragraphs>244</Paragraphs>
  <Slides>37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Calibri</vt:lpstr>
      <vt:lpstr>Times New Roman</vt:lpstr>
      <vt:lpstr>Arial</vt:lpstr>
      <vt:lpstr>سمة Office</vt:lpstr>
      <vt:lpstr>Genomic DNA Extraction</vt:lpstr>
      <vt:lpstr>Part  I</vt:lpstr>
      <vt:lpstr>Extraction of DNA</vt:lpstr>
      <vt:lpstr>Types of DNA</vt:lpstr>
      <vt:lpstr>Blood Sample</vt:lpstr>
      <vt:lpstr>Types of DNA</vt:lpstr>
      <vt:lpstr>DNA Isolation from Various Samples</vt:lpstr>
      <vt:lpstr>DNA Isolation from Various Samples</vt:lpstr>
      <vt:lpstr>DNA Isolation from Various Samples</vt:lpstr>
      <vt:lpstr>DNA Isolation from Various Samples</vt:lpstr>
      <vt:lpstr>DNA Extraction Kits</vt:lpstr>
      <vt:lpstr>Part  II</vt:lpstr>
      <vt:lpstr>The principle of DNA Extraction</vt:lpstr>
      <vt:lpstr>The principle of DNA Extraction</vt:lpstr>
      <vt:lpstr>The principle of DNA Extraction</vt:lpstr>
      <vt:lpstr>Centrifuge </vt:lpstr>
      <vt:lpstr>Centrifuge </vt:lpstr>
      <vt:lpstr>The principle of DNA Extraction</vt:lpstr>
      <vt:lpstr>The principle of DNA Extraction</vt:lpstr>
      <vt:lpstr>The principle of DNA Extraction</vt:lpstr>
      <vt:lpstr>The principle of DNA Extraction</vt:lpstr>
      <vt:lpstr>The principle of DNA Extraction</vt:lpstr>
      <vt:lpstr>Effect of pH on Partitioning</vt:lpstr>
      <vt:lpstr>The principle of DNA Extraction</vt:lpstr>
      <vt:lpstr>The principle of DNA Extraction</vt:lpstr>
      <vt:lpstr>The principle of DNA Extraction</vt:lpstr>
      <vt:lpstr>Part  III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  <vt:lpstr>Assessment of Purified Nucleic Acid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Nesrin Mwafi</cp:lastModifiedBy>
  <cp:revision>375</cp:revision>
  <dcterms:created xsi:type="dcterms:W3CDTF">2014-10-12T07:45:16Z</dcterms:created>
  <dcterms:modified xsi:type="dcterms:W3CDTF">2019-02-10T20:42:01Z</dcterms:modified>
</cp:coreProperties>
</file>