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256" r:id="rId4"/>
    <p:sldId id="258" r:id="rId5"/>
    <p:sldId id="259" r:id="rId6"/>
    <p:sldId id="260" r:id="rId7"/>
    <p:sldId id="261" r:id="rId8"/>
    <p:sldId id="262" r:id="rId9"/>
    <p:sldId id="263" r:id="rId10"/>
    <p:sldId id="276" r:id="rId11"/>
    <p:sldId id="264" r:id="rId12"/>
    <p:sldId id="265" r:id="rId13"/>
    <p:sldId id="272" r:id="rId14"/>
    <p:sldId id="266" r:id="rId15"/>
    <p:sldId id="267" r:id="rId16"/>
    <p:sldId id="273" r:id="rId17"/>
    <p:sldId id="269" r:id="rId18"/>
    <p:sldId id="271" r:id="rId19"/>
    <p:sldId id="270" r:id="rId20"/>
    <p:sldId id="274" r:id="rId21"/>
    <p:sldId id="277" r:id="rId22"/>
    <p:sldId id="278" r:id="rId23"/>
    <p:sldId id="275" r:id="rId24"/>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009900"/>
    <a:srgbClr val="FF0066"/>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1" autoAdjust="0"/>
  </p:normalViewPr>
  <p:slideViewPr>
    <p:cSldViewPr>
      <p:cViewPr>
        <p:scale>
          <a:sx n="91" d="100"/>
          <a:sy n="91" d="100"/>
        </p:scale>
        <p:origin x="-13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presProps" Target="presProps.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166E51E-AC8E-499B-8DDF-CA59C222C53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1" name="Rectangle 3">
            <a:extLst>
              <a:ext uri="{FF2B5EF4-FFF2-40B4-BE49-F238E27FC236}">
                <a16:creationId xmlns:a16="http://schemas.microsoft.com/office/drawing/2014/main" id="{1415F2BC-4370-48C3-8A0D-FF10B48CF5B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AU"/>
          </a:p>
        </p:txBody>
      </p:sp>
      <p:sp>
        <p:nvSpPr>
          <p:cNvPr id="23556" name="Rectangle 4">
            <a:extLst>
              <a:ext uri="{FF2B5EF4-FFF2-40B4-BE49-F238E27FC236}">
                <a16:creationId xmlns:a16="http://schemas.microsoft.com/office/drawing/2014/main" id="{45ED3DBB-173C-4B9C-B017-6D26706E867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9C958418-24E7-412F-98FD-892CA2B6D07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a:extLst>
              <a:ext uri="{FF2B5EF4-FFF2-40B4-BE49-F238E27FC236}">
                <a16:creationId xmlns:a16="http://schemas.microsoft.com/office/drawing/2014/main" id="{3C36F22E-B334-4A5E-AC90-A1363DCC1BA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5" name="Rectangle 7">
            <a:extLst>
              <a:ext uri="{FF2B5EF4-FFF2-40B4-BE49-F238E27FC236}">
                <a16:creationId xmlns:a16="http://schemas.microsoft.com/office/drawing/2014/main" id="{DE7B0E6B-DF0C-4B64-BCBF-9BE5BB52F65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C5D4FC-CA0D-4AB9-9BB6-CF1137A98FE9}"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F332D5A-6406-4519-96D5-7030824BE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763CA7-AFA2-4130-B9BE-A30750C0D0A9}" type="slidenum">
              <a:rPr lang="ar-SA" altLang="en-US"/>
              <a:pPr eaLnBrk="1" hangingPunct="1"/>
              <a:t>1</a:t>
            </a:fld>
            <a:endParaRPr lang="en-AU" altLang="en-US"/>
          </a:p>
        </p:txBody>
      </p:sp>
      <p:sp>
        <p:nvSpPr>
          <p:cNvPr id="24579" name="Rectangle 2">
            <a:extLst>
              <a:ext uri="{FF2B5EF4-FFF2-40B4-BE49-F238E27FC236}">
                <a16:creationId xmlns:a16="http://schemas.microsoft.com/office/drawing/2014/main" id="{13CDB016-9F55-4ECA-808A-CCD92C09027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49AFBB8-A94F-4C27-A239-FB52F5D09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18CCA53-F8C2-494F-8BBA-59F84AFC4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C0DE22-975B-4B91-B7DE-E087278914A1}" type="slidenum">
              <a:rPr lang="ar-SA" altLang="en-US"/>
              <a:pPr eaLnBrk="1" hangingPunct="1"/>
              <a:t>10</a:t>
            </a:fld>
            <a:endParaRPr lang="en-AU" altLang="en-US"/>
          </a:p>
        </p:txBody>
      </p:sp>
      <p:sp>
        <p:nvSpPr>
          <p:cNvPr id="33795" name="Rectangle 2">
            <a:extLst>
              <a:ext uri="{FF2B5EF4-FFF2-40B4-BE49-F238E27FC236}">
                <a16:creationId xmlns:a16="http://schemas.microsoft.com/office/drawing/2014/main" id="{03EC5102-66A5-4A70-A14C-4942BCF05B4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A41CC43-EBE0-42F8-8FF4-6DF484B349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58E30E9-0B8A-4692-8566-77E02FE0E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327EFA-1230-427F-BF28-6368654B41D9}" type="slidenum">
              <a:rPr lang="ar-SA" altLang="en-US"/>
              <a:pPr eaLnBrk="1" hangingPunct="1"/>
              <a:t>11</a:t>
            </a:fld>
            <a:endParaRPr lang="en-AU" altLang="en-US"/>
          </a:p>
        </p:txBody>
      </p:sp>
      <p:sp>
        <p:nvSpPr>
          <p:cNvPr id="34819" name="Rectangle 2">
            <a:extLst>
              <a:ext uri="{FF2B5EF4-FFF2-40B4-BE49-F238E27FC236}">
                <a16:creationId xmlns:a16="http://schemas.microsoft.com/office/drawing/2014/main" id="{CE4DD30B-8316-4F67-B0C4-6723171026A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C0C4A0D-8F84-4C4B-8C17-15E2A6795E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29EDD14-691B-419D-BB2D-5B30680AA8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13C10B-AE62-4B97-A8B4-4BC5FAA12145}" type="slidenum">
              <a:rPr lang="ar-SA" altLang="en-US"/>
              <a:pPr eaLnBrk="1" hangingPunct="1"/>
              <a:t>12</a:t>
            </a:fld>
            <a:endParaRPr lang="en-AU" altLang="en-US"/>
          </a:p>
        </p:txBody>
      </p:sp>
      <p:sp>
        <p:nvSpPr>
          <p:cNvPr id="35843" name="Rectangle 2">
            <a:extLst>
              <a:ext uri="{FF2B5EF4-FFF2-40B4-BE49-F238E27FC236}">
                <a16:creationId xmlns:a16="http://schemas.microsoft.com/office/drawing/2014/main" id="{E2617094-1D2C-4431-BE6D-23D23CE2234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A6755E9-62C2-4ACD-BCFE-C8B49CB99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5D0154C-2A50-4B4C-94A5-41E893898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FEDFCE-B003-413B-BDE8-84A30B2D908F}" type="slidenum">
              <a:rPr lang="ar-SA" altLang="en-US"/>
              <a:pPr eaLnBrk="1" hangingPunct="1"/>
              <a:t>13</a:t>
            </a:fld>
            <a:endParaRPr lang="en-AU" altLang="en-US"/>
          </a:p>
        </p:txBody>
      </p:sp>
      <p:sp>
        <p:nvSpPr>
          <p:cNvPr id="36867" name="Rectangle 2">
            <a:extLst>
              <a:ext uri="{FF2B5EF4-FFF2-40B4-BE49-F238E27FC236}">
                <a16:creationId xmlns:a16="http://schemas.microsoft.com/office/drawing/2014/main" id="{AB571F07-6BE0-4E23-A7DD-34BC4A3F6DB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749A65F5-0B50-4C6A-A85D-277A55CB4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9AF8E9E-B033-4394-BEED-9D1C28D54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B2C411-14CE-4FBC-A414-347B5395009D}" type="slidenum">
              <a:rPr lang="ar-SA" altLang="en-US"/>
              <a:pPr eaLnBrk="1" hangingPunct="1"/>
              <a:t>14</a:t>
            </a:fld>
            <a:endParaRPr lang="en-AU" altLang="en-US"/>
          </a:p>
        </p:txBody>
      </p:sp>
      <p:sp>
        <p:nvSpPr>
          <p:cNvPr id="37891" name="Rectangle 2">
            <a:extLst>
              <a:ext uri="{FF2B5EF4-FFF2-40B4-BE49-F238E27FC236}">
                <a16:creationId xmlns:a16="http://schemas.microsoft.com/office/drawing/2014/main" id="{9D03651D-795B-46B5-879A-E9E6FC4ABBE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1E1DF80-E04C-48F9-9668-E1A34F4EA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508B816-15F2-4F5B-ADE6-8CB7AFA76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491DE1-8E5D-41AD-BAC2-119010561448}" type="slidenum">
              <a:rPr lang="ar-SA" altLang="en-US"/>
              <a:pPr eaLnBrk="1" hangingPunct="1"/>
              <a:t>15</a:t>
            </a:fld>
            <a:endParaRPr lang="en-AU" altLang="en-US"/>
          </a:p>
        </p:txBody>
      </p:sp>
      <p:sp>
        <p:nvSpPr>
          <p:cNvPr id="38915" name="Rectangle 2">
            <a:extLst>
              <a:ext uri="{FF2B5EF4-FFF2-40B4-BE49-F238E27FC236}">
                <a16:creationId xmlns:a16="http://schemas.microsoft.com/office/drawing/2014/main" id="{4BC99F24-584C-4DBF-A49D-E1C3F2AA58E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9B08930-F2F6-4245-BED9-897E09F5E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5B23024-5E9B-46C2-B1F4-D91B2D5A5D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751DDC-3BE3-4326-B237-56AA53CE27C3}" type="slidenum">
              <a:rPr lang="ar-SA" altLang="en-US"/>
              <a:pPr eaLnBrk="1" hangingPunct="1"/>
              <a:t>16</a:t>
            </a:fld>
            <a:endParaRPr lang="en-AU" altLang="en-US"/>
          </a:p>
        </p:txBody>
      </p:sp>
      <p:sp>
        <p:nvSpPr>
          <p:cNvPr id="39939" name="Rectangle 2">
            <a:extLst>
              <a:ext uri="{FF2B5EF4-FFF2-40B4-BE49-F238E27FC236}">
                <a16:creationId xmlns:a16="http://schemas.microsoft.com/office/drawing/2014/main" id="{C9A6A0D2-E3B3-44FB-AB7B-D4790AC6D66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6D661A0-77C7-4439-AF24-DFDC6D68A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978D3C7-2AA6-4331-96C4-AEEF62AC7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81045A-FA83-4306-A2FB-B67500AAFA56}" type="slidenum">
              <a:rPr lang="ar-SA" altLang="en-US"/>
              <a:pPr eaLnBrk="1" hangingPunct="1"/>
              <a:t>17</a:t>
            </a:fld>
            <a:endParaRPr lang="en-AU" altLang="en-US"/>
          </a:p>
        </p:txBody>
      </p:sp>
      <p:sp>
        <p:nvSpPr>
          <p:cNvPr id="40963" name="Rectangle 2">
            <a:extLst>
              <a:ext uri="{FF2B5EF4-FFF2-40B4-BE49-F238E27FC236}">
                <a16:creationId xmlns:a16="http://schemas.microsoft.com/office/drawing/2014/main" id="{F180066C-7BA7-447D-952D-233FE81A218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BC877A9-A69A-4C61-8DBE-936CD84A7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B430D8A-10C0-42B4-AFFB-1A7E3BF1D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008D52-3B49-4411-9420-FF30BC4703DA}" type="slidenum">
              <a:rPr lang="ar-SA" altLang="en-US"/>
              <a:pPr eaLnBrk="1" hangingPunct="1"/>
              <a:t>18</a:t>
            </a:fld>
            <a:endParaRPr lang="en-AU" altLang="en-US"/>
          </a:p>
        </p:txBody>
      </p:sp>
      <p:sp>
        <p:nvSpPr>
          <p:cNvPr id="41987" name="Rectangle 2">
            <a:extLst>
              <a:ext uri="{FF2B5EF4-FFF2-40B4-BE49-F238E27FC236}">
                <a16:creationId xmlns:a16="http://schemas.microsoft.com/office/drawing/2014/main" id="{7E89AF9F-3F2A-47F6-A573-ED8A5DA424C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B53F76-E73F-4F8C-9C5B-8069133B7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A73AB83-E8BD-4C08-A641-C85CC0BAAB05}"/>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97D95776-7956-4E23-8980-4C53C93203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2127A98-821A-409D-99C4-E91F2DE8ED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02C9A4-F4DD-49DF-8DC1-393A1A91CD55}" type="slidenum">
              <a:rPr lang="ar-SA" altLang="en-US"/>
              <a:pPr eaLnBrk="1" hangingPunct="1"/>
              <a:t>2</a:t>
            </a:fld>
            <a:endParaRPr lang="en-AU" altLang="en-US"/>
          </a:p>
        </p:txBody>
      </p:sp>
      <p:sp>
        <p:nvSpPr>
          <p:cNvPr id="25603" name="Rectangle 2">
            <a:extLst>
              <a:ext uri="{FF2B5EF4-FFF2-40B4-BE49-F238E27FC236}">
                <a16:creationId xmlns:a16="http://schemas.microsoft.com/office/drawing/2014/main" id="{4960EEAE-0010-45AA-8E87-CCB8CCD5365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DF33552-F107-4E65-9488-BC572C125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E76AF98-18E4-472A-89E1-F291CE5A95B7}"/>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458019B7-4491-43E0-88F8-55E13A307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0B184DD-5FE4-4EBB-A0F2-BC316935F2FC}"/>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2672ADD-F6C3-4F29-8242-D1ABA6906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F3CE9C6-BA8F-410F-B157-5D1545C143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A6855B-909C-4718-AA4E-45A84D5CC887}" type="slidenum">
              <a:rPr lang="ar-SA" altLang="en-US"/>
              <a:pPr eaLnBrk="1" hangingPunct="1"/>
              <a:t>3</a:t>
            </a:fld>
            <a:endParaRPr lang="en-AU" altLang="en-US"/>
          </a:p>
        </p:txBody>
      </p:sp>
      <p:sp>
        <p:nvSpPr>
          <p:cNvPr id="26627" name="Rectangle 2">
            <a:extLst>
              <a:ext uri="{FF2B5EF4-FFF2-40B4-BE49-F238E27FC236}">
                <a16:creationId xmlns:a16="http://schemas.microsoft.com/office/drawing/2014/main" id="{8B1D051A-7C11-4026-96E5-B331E61DEFD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1DC572B-336E-44D0-8E8C-DDCF1DBF1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8D71FF-CD9C-479B-BC7E-33AA94416C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D5BFAE-A1AA-4CED-8E57-C336700D1C39}" type="slidenum">
              <a:rPr lang="ar-SA" altLang="en-US"/>
              <a:pPr eaLnBrk="1" hangingPunct="1"/>
              <a:t>4</a:t>
            </a:fld>
            <a:endParaRPr lang="en-AU" altLang="en-US"/>
          </a:p>
        </p:txBody>
      </p:sp>
      <p:sp>
        <p:nvSpPr>
          <p:cNvPr id="27651" name="Rectangle 2">
            <a:extLst>
              <a:ext uri="{FF2B5EF4-FFF2-40B4-BE49-F238E27FC236}">
                <a16:creationId xmlns:a16="http://schemas.microsoft.com/office/drawing/2014/main" id="{005990B1-EF93-46DB-B453-CCD0B103C6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0D3DE3B-48BB-44CD-B69F-5E39765C9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965E9FB-8D70-47E6-9097-C5B697F89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B44DDB-89C0-4108-9703-FF5FADCFCB4A}" type="slidenum">
              <a:rPr lang="ar-SA" altLang="en-US"/>
              <a:pPr eaLnBrk="1" hangingPunct="1"/>
              <a:t>5</a:t>
            </a:fld>
            <a:endParaRPr lang="en-AU" altLang="en-US"/>
          </a:p>
        </p:txBody>
      </p:sp>
      <p:sp>
        <p:nvSpPr>
          <p:cNvPr id="28675" name="Rectangle 2">
            <a:extLst>
              <a:ext uri="{FF2B5EF4-FFF2-40B4-BE49-F238E27FC236}">
                <a16:creationId xmlns:a16="http://schemas.microsoft.com/office/drawing/2014/main" id="{224AD1AC-FFD7-4C9C-AB5E-F98DAD443E2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71A4D93-6DA0-4232-9DFD-560CF4B0F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1FD8361-10F9-41A1-B5AC-01F8F23C2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4580E5-BFF2-4900-A41C-A5FED0B04E2D}" type="slidenum">
              <a:rPr lang="ar-SA" altLang="en-US"/>
              <a:pPr eaLnBrk="1" hangingPunct="1"/>
              <a:t>6</a:t>
            </a:fld>
            <a:endParaRPr lang="en-AU" altLang="en-US"/>
          </a:p>
        </p:txBody>
      </p:sp>
      <p:sp>
        <p:nvSpPr>
          <p:cNvPr id="29699" name="Rectangle 2">
            <a:extLst>
              <a:ext uri="{FF2B5EF4-FFF2-40B4-BE49-F238E27FC236}">
                <a16:creationId xmlns:a16="http://schemas.microsoft.com/office/drawing/2014/main" id="{3A04A2E7-384F-4F3B-B058-CF7F767FBA2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998B0C4-ECA2-4B11-958B-A1DE7C1E6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05D51E7-A9F9-47B6-8517-86397B062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AC9AA9-452E-4A7F-B8D1-4731FC64005E}" type="slidenum">
              <a:rPr lang="ar-SA" altLang="en-US"/>
              <a:pPr eaLnBrk="1" hangingPunct="1"/>
              <a:t>7</a:t>
            </a:fld>
            <a:endParaRPr lang="en-AU" altLang="en-US"/>
          </a:p>
        </p:txBody>
      </p:sp>
      <p:sp>
        <p:nvSpPr>
          <p:cNvPr id="30723" name="Rectangle 2">
            <a:extLst>
              <a:ext uri="{FF2B5EF4-FFF2-40B4-BE49-F238E27FC236}">
                <a16:creationId xmlns:a16="http://schemas.microsoft.com/office/drawing/2014/main" id="{92348E0C-A948-4493-9FEE-DC15A427A53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5C18B33-1B95-4150-8742-33B3595C5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EA9BDBD-D419-444A-B63A-BEDD765AE10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887E66F-63E0-49B5-B138-BAAEF9A35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5635269-762F-45F6-B478-126DC8838D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9B81D7-831E-4F2A-ADE7-3FD0618DC6C4}" type="slidenum">
              <a:rPr lang="ar-SA" altLang="en-US"/>
              <a:pPr eaLnBrk="1" hangingPunct="1"/>
              <a:t>9</a:t>
            </a:fld>
            <a:endParaRPr lang="en-AU" altLang="en-US"/>
          </a:p>
        </p:txBody>
      </p:sp>
      <p:sp>
        <p:nvSpPr>
          <p:cNvPr id="32771" name="Rectangle 2">
            <a:extLst>
              <a:ext uri="{FF2B5EF4-FFF2-40B4-BE49-F238E27FC236}">
                <a16:creationId xmlns:a16="http://schemas.microsoft.com/office/drawing/2014/main" id="{0A649626-B928-4CCA-9588-E5F3361D6FC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4D94703-BF97-46E4-8A68-5A8B8C539C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703E56C9-0B50-4478-9E36-02B07F2DFD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23FC6C-FD7E-4C57-8E75-92E0638035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4E87A7-FBAF-4CEB-830F-FDFDF2698C71}"/>
              </a:ext>
            </a:extLst>
          </p:cNvPr>
          <p:cNvSpPr>
            <a:spLocks noGrp="1" noChangeArrowheads="1"/>
          </p:cNvSpPr>
          <p:nvPr>
            <p:ph type="sldNum" sz="quarter" idx="12"/>
          </p:nvPr>
        </p:nvSpPr>
        <p:spPr>
          <a:ln/>
        </p:spPr>
        <p:txBody>
          <a:bodyPr/>
          <a:lstStyle>
            <a:lvl1pPr>
              <a:defRPr/>
            </a:lvl1pPr>
          </a:lstStyle>
          <a:p>
            <a:fld id="{8358FBE4-3EF7-49F5-99E0-EDCA2151105C}" type="slidenum">
              <a:rPr lang="ar-SA" altLang="en-US"/>
              <a:pPr/>
              <a:t>‹#›</a:t>
            </a:fld>
            <a:endParaRPr lang="en-US" altLang="en-US"/>
          </a:p>
        </p:txBody>
      </p:sp>
    </p:spTree>
    <p:extLst>
      <p:ext uri="{BB962C8B-B14F-4D97-AF65-F5344CB8AC3E}">
        <p14:creationId xmlns:p14="http://schemas.microsoft.com/office/powerpoint/2010/main" val="242847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DFC1CA07-86E0-4336-B610-9A5731EA9A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EDD5ED-ED9B-4F4E-9441-CED430CB91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BF4AE6-FE10-47B6-A29C-2885F552620F}"/>
              </a:ext>
            </a:extLst>
          </p:cNvPr>
          <p:cNvSpPr>
            <a:spLocks noGrp="1" noChangeArrowheads="1"/>
          </p:cNvSpPr>
          <p:nvPr>
            <p:ph type="sldNum" sz="quarter" idx="12"/>
          </p:nvPr>
        </p:nvSpPr>
        <p:spPr>
          <a:ln/>
        </p:spPr>
        <p:txBody>
          <a:bodyPr/>
          <a:lstStyle>
            <a:lvl1pPr>
              <a:defRPr/>
            </a:lvl1pPr>
          </a:lstStyle>
          <a:p>
            <a:fld id="{F129F097-C71A-4D0D-9FE7-6B903C33C338}" type="slidenum">
              <a:rPr lang="ar-SA" altLang="en-US"/>
              <a:pPr/>
              <a:t>‹#›</a:t>
            </a:fld>
            <a:endParaRPr lang="en-US" altLang="en-US"/>
          </a:p>
        </p:txBody>
      </p:sp>
    </p:spTree>
    <p:extLst>
      <p:ext uri="{BB962C8B-B14F-4D97-AF65-F5344CB8AC3E}">
        <p14:creationId xmlns:p14="http://schemas.microsoft.com/office/powerpoint/2010/main" val="23555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1C5842F5-9FE6-4C27-A1F6-DBFE522401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41FFDE-FB6E-46FC-B38F-8812686A4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7B7D8F-9B14-420F-8EF5-0F91C261CFD1}"/>
              </a:ext>
            </a:extLst>
          </p:cNvPr>
          <p:cNvSpPr>
            <a:spLocks noGrp="1" noChangeArrowheads="1"/>
          </p:cNvSpPr>
          <p:nvPr>
            <p:ph type="sldNum" sz="quarter" idx="12"/>
          </p:nvPr>
        </p:nvSpPr>
        <p:spPr>
          <a:ln/>
        </p:spPr>
        <p:txBody>
          <a:bodyPr/>
          <a:lstStyle>
            <a:lvl1pPr>
              <a:defRPr/>
            </a:lvl1pPr>
          </a:lstStyle>
          <a:p>
            <a:fld id="{87D4BFE0-1BB4-48BC-B1CE-DA6E5313F939}" type="slidenum">
              <a:rPr lang="ar-SA" altLang="en-US"/>
              <a:pPr/>
              <a:t>‹#›</a:t>
            </a:fld>
            <a:endParaRPr lang="en-US" altLang="en-US"/>
          </a:p>
        </p:txBody>
      </p:sp>
    </p:spTree>
    <p:extLst>
      <p:ext uri="{BB962C8B-B14F-4D97-AF65-F5344CB8AC3E}">
        <p14:creationId xmlns:p14="http://schemas.microsoft.com/office/powerpoint/2010/main" val="38456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5E90ECE6-F117-40BA-9E42-30CCD0A31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18C13A-B73A-41E7-9797-0F34A2465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12D644-AF58-438A-AFF5-D5F7F90F02A6}"/>
              </a:ext>
            </a:extLst>
          </p:cNvPr>
          <p:cNvSpPr>
            <a:spLocks noGrp="1" noChangeArrowheads="1"/>
          </p:cNvSpPr>
          <p:nvPr>
            <p:ph type="sldNum" sz="quarter" idx="12"/>
          </p:nvPr>
        </p:nvSpPr>
        <p:spPr>
          <a:ln/>
        </p:spPr>
        <p:txBody>
          <a:bodyPr/>
          <a:lstStyle>
            <a:lvl1pPr>
              <a:defRPr/>
            </a:lvl1pPr>
          </a:lstStyle>
          <a:p>
            <a:fld id="{27C6C93B-A5AE-4151-BF24-E53965FA47D5}" type="slidenum">
              <a:rPr lang="ar-SA" altLang="en-US"/>
              <a:pPr/>
              <a:t>‹#›</a:t>
            </a:fld>
            <a:endParaRPr lang="en-US" altLang="en-US"/>
          </a:p>
        </p:txBody>
      </p:sp>
    </p:spTree>
    <p:extLst>
      <p:ext uri="{BB962C8B-B14F-4D97-AF65-F5344CB8AC3E}">
        <p14:creationId xmlns:p14="http://schemas.microsoft.com/office/powerpoint/2010/main" val="101577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AD61C8-3401-43C8-A2A7-D8942C3B8D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9C23C5-F342-4980-932E-B1637DED48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69528F-E987-4F3B-89F9-F7F68C19676D}"/>
              </a:ext>
            </a:extLst>
          </p:cNvPr>
          <p:cNvSpPr>
            <a:spLocks noGrp="1" noChangeArrowheads="1"/>
          </p:cNvSpPr>
          <p:nvPr>
            <p:ph type="sldNum" sz="quarter" idx="12"/>
          </p:nvPr>
        </p:nvSpPr>
        <p:spPr>
          <a:ln/>
        </p:spPr>
        <p:txBody>
          <a:bodyPr/>
          <a:lstStyle>
            <a:lvl1pPr>
              <a:defRPr/>
            </a:lvl1pPr>
          </a:lstStyle>
          <a:p>
            <a:fld id="{E12C6D3E-38CD-434C-8183-ED99EB153BF0}" type="slidenum">
              <a:rPr lang="ar-SA" altLang="en-US"/>
              <a:pPr/>
              <a:t>‹#›</a:t>
            </a:fld>
            <a:endParaRPr lang="en-US" altLang="en-US"/>
          </a:p>
        </p:txBody>
      </p:sp>
    </p:spTree>
    <p:extLst>
      <p:ext uri="{BB962C8B-B14F-4D97-AF65-F5344CB8AC3E}">
        <p14:creationId xmlns:p14="http://schemas.microsoft.com/office/powerpoint/2010/main" val="5279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BA7A60D2-0A8F-4A6B-BE5B-08747776A5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2420D1-571B-4057-AA34-EE6E621174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F4DB1C-7AC1-44F3-87C4-40815CB06540}"/>
              </a:ext>
            </a:extLst>
          </p:cNvPr>
          <p:cNvSpPr>
            <a:spLocks noGrp="1" noChangeArrowheads="1"/>
          </p:cNvSpPr>
          <p:nvPr>
            <p:ph type="sldNum" sz="quarter" idx="12"/>
          </p:nvPr>
        </p:nvSpPr>
        <p:spPr>
          <a:ln/>
        </p:spPr>
        <p:txBody>
          <a:bodyPr/>
          <a:lstStyle>
            <a:lvl1pPr>
              <a:defRPr/>
            </a:lvl1pPr>
          </a:lstStyle>
          <a:p>
            <a:fld id="{20829510-14CE-4306-A5FC-F06B96CB30A6}" type="slidenum">
              <a:rPr lang="ar-SA" altLang="en-US"/>
              <a:pPr/>
              <a:t>‹#›</a:t>
            </a:fld>
            <a:endParaRPr lang="en-US" altLang="en-US"/>
          </a:p>
        </p:txBody>
      </p:sp>
    </p:spTree>
    <p:extLst>
      <p:ext uri="{BB962C8B-B14F-4D97-AF65-F5344CB8AC3E}">
        <p14:creationId xmlns:p14="http://schemas.microsoft.com/office/powerpoint/2010/main" val="177789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507B7AC8-7303-42FE-AC36-7E3417A6D8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493E2F-188F-4E1A-ABF6-3C4284B6F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C8501A-B655-468F-B0F7-996555A73D7B}"/>
              </a:ext>
            </a:extLst>
          </p:cNvPr>
          <p:cNvSpPr>
            <a:spLocks noGrp="1" noChangeArrowheads="1"/>
          </p:cNvSpPr>
          <p:nvPr>
            <p:ph type="sldNum" sz="quarter" idx="12"/>
          </p:nvPr>
        </p:nvSpPr>
        <p:spPr>
          <a:ln/>
        </p:spPr>
        <p:txBody>
          <a:bodyPr/>
          <a:lstStyle>
            <a:lvl1pPr>
              <a:defRPr/>
            </a:lvl1pPr>
          </a:lstStyle>
          <a:p>
            <a:fld id="{87BA6699-A4A8-4591-9930-9509715B1829}" type="slidenum">
              <a:rPr lang="ar-SA" altLang="en-US"/>
              <a:pPr/>
              <a:t>‹#›</a:t>
            </a:fld>
            <a:endParaRPr lang="en-US" altLang="en-US"/>
          </a:p>
        </p:txBody>
      </p:sp>
    </p:spTree>
    <p:extLst>
      <p:ext uri="{BB962C8B-B14F-4D97-AF65-F5344CB8AC3E}">
        <p14:creationId xmlns:p14="http://schemas.microsoft.com/office/powerpoint/2010/main" val="55537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A685AC5C-7D2D-462C-BD81-FB82F11C10E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2E7F75-55B2-46A5-8A62-ED9DE4C3C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6924AA-4D1A-402C-BA03-4FBBECB11FE7}"/>
              </a:ext>
            </a:extLst>
          </p:cNvPr>
          <p:cNvSpPr>
            <a:spLocks noGrp="1" noChangeArrowheads="1"/>
          </p:cNvSpPr>
          <p:nvPr>
            <p:ph type="sldNum" sz="quarter" idx="12"/>
          </p:nvPr>
        </p:nvSpPr>
        <p:spPr>
          <a:ln/>
        </p:spPr>
        <p:txBody>
          <a:bodyPr/>
          <a:lstStyle>
            <a:lvl1pPr>
              <a:defRPr/>
            </a:lvl1pPr>
          </a:lstStyle>
          <a:p>
            <a:fld id="{52803DEF-BA1B-4235-AF9C-80B8408F1629}" type="slidenum">
              <a:rPr lang="ar-SA" altLang="en-US"/>
              <a:pPr/>
              <a:t>‹#›</a:t>
            </a:fld>
            <a:endParaRPr lang="en-US" altLang="en-US"/>
          </a:p>
        </p:txBody>
      </p:sp>
    </p:spTree>
    <p:extLst>
      <p:ext uri="{BB962C8B-B14F-4D97-AF65-F5344CB8AC3E}">
        <p14:creationId xmlns:p14="http://schemas.microsoft.com/office/powerpoint/2010/main" val="171073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AC2069-363E-43C8-8213-CA73E96574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3A87DF-1082-47D7-A632-DD6CDC4F6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D36D90B-2EC2-4CB4-B712-FC8DCCB8D37D}"/>
              </a:ext>
            </a:extLst>
          </p:cNvPr>
          <p:cNvSpPr>
            <a:spLocks noGrp="1" noChangeArrowheads="1"/>
          </p:cNvSpPr>
          <p:nvPr>
            <p:ph type="sldNum" sz="quarter" idx="12"/>
          </p:nvPr>
        </p:nvSpPr>
        <p:spPr>
          <a:ln/>
        </p:spPr>
        <p:txBody>
          <a:bodyPr/>
          <a:lstStyle>
            <a:lvl1pPr>
              <a:defRPr/>
            </a:lvl1pPr>
          </a:lstStyle>
          <a:p>
            <a:fld id="{AB151774-A6AC-4FBE-98BC-F4A97FBE2A08}" type="slidenum">
              <a:rPr lang="ar-SA" altLang="en-US"/>
              <a:pPr/>
              <a:t>‹#›</a:t>
            </a:fld>
            <a:endParaRPr lang="en-US" altLang="en-US"/>
          </a:p>
        </p:txBody>
      </p:sp>
    </p:spTree>
    <p:extLst>
      <p:ext uri="{BB962C8B-B14F-4D97-AF65-F5344CB8AC3E}">
        <p14:creationId xmlns:p14="http://schemas.microsoft.com/office/powerpoint/2010/main" val="146028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71CDE-6651-460D-A737-C74BF076BC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7CD0B5-CE63-4360-966E-5A84E0D069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F1A8E1-F87E-4BB4-85EE-85744EE5C211}"/>
              </a:ext>
            </a:extLst>
          </p:cNvPr>
          <p:cNvSpPr>
            <a:spLocks noGrp="1" noChangeArrowheads="1"/>
          </p:cNvSpPr>
          <p:nvPr>
            <p:ph type="sldNum" sz="quarter" idx="12"/>
          </p:nvPr>
        </p:nvSpPr>
        <p:spPr>
          <a:ln/>
        </p:spPr>
        <p:txBody>
          <a:bodyPr/>
          <a:lstStyle>
            <a:lvl1pPr>
              <a:defRPr/>
            </a:lvl1pPr>
          </a:lstStyle>
          <a:p>
            <a:fld id="{58AC81BA-4051-4120-A04D-63352EF90B1F}" type="slidenum">
              <a:rPr lang="ar-SA" altLang="en-US"/>
              <a:pPr/>
              <a:t>‹#›</a:t>
            </a:fld>
            <a:endParaRPr lang="en-US" altLang="en-US"/>
          </a:p>
        </p:txBody>
      </p:sp>
    </p:spTree>
    <p:extLst>
      <p:ext uri="{BB962C8B-B14F-4D97-AF65-F5344CB8AC3E}">
        <p14:creationId xmlns:p14="http://schemas.microsoft.com/office/powerpoint/2010/main" val="121572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4AF3150-7EA0-4353-99D2-3DB71D1F11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CA9BB3-2DA6-4FE6-AFDE-D53B93C2B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5043B3-18A7-4472-AD49-A9A5667401BF}"/>
              </a:ext>
            </a:extLst>
          </p:cNvPr>
          <p:cNvSpPr>
            <a:spLocks noGrp="1" noChangeArrowheads="1"/>
          </p:cNvSpPr>
          <p:nvPr>
            <p:ph type="sldNum" sz="quarter" idx="12"/>
          </p:nvPr>
        </p:nvSpPr>
        <p:spPr>
          <a:ln/>
        </p:spPr>
        <p:txBody>
          <a:bodyPr/>
          <a:lstStyle>
            <a:lvl1pPr>
              <a:defRPr/>
            </a:lvl1pPr>
          </a:lstStyle>
          <a:p>
            <a:fld id="{100CD327-3FDB-4CD5-9EEF-0E4164E8B58C}" type="slidenum">
              <a:rPr lang="ar-SA" altLang="en-US"/>
              <a:pPr/>
              <a:t>‹#›</a:t>
            </a:fld>
            <a:endParaRPr lang="en-US" altLang="en-US"/>
          </a:p>
        </p:txBody>
      </p:sp>
    </p:spTree>
    <p:extLst>
      <p:ext uri="{BB962C8B-B14F-4D97-AF65-F5344CB8AC3E}">
        <p14:creationId xmlns:p14="http://schemas.microsoft.com/office/powerpoint/2010/main" val="11046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B74B66-EA83-4FC0-8A7F-7864F17BC89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FF467D0-E800-4E86-BF54-45D15A87AE3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2075F45-2B0B-4E8C-AD59-9FECEB2A08F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3CA094F2-E70D-41E4-BCBD-C8D1C235B0C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F21AF799-4FC6-4C5B-8419-01313A5F8ED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vl1pPr>
          </a:lstStyle>
          <a:p>
            <a:fld id="{219CE4B5-FC17-4965-B7A2-9D605438F99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5.wmf" /></Relationships>
</file>

<file path=ppt/slides/_rels/slide21.xml.rels><?xml version="1.0" encoding="UTF-8" standalone="yes"?>
<Relationships xmlns="http://schemas.openxmlformats.org/package/2006/relationships"><Relationship Id="rId3" Type="http://schemas.openxmlformats.org/officeDocument/2006/relationships/image" Target="../media/image6.wmf"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DFCE96-43CF-474F-95CB-658CD5089B57}"/>
              </a:ext>
            </a:extLst>
          </p:cNvPr>
          <p:cNvSpPr>
            <a:spLocks noGrp="1" noChangeArrowheads="1"/>
          </p:cNvSpPr>
          <p:nvPr>
            <p:ph type="ctrTitle"/>
          </p:nvPr>
        </p:nvSpPr>
        <p:spPr>
          <a:xfrm>
            <a:off x="685800" y="2590800"/>
            <a:ext cx="7924800" cy="1524000"/>
          </a:xfrm>
          <a:solidFill>
            <a:srgbClr val="FFC000"/>
          </a:solidFill>
          <a:ln w="63500">
            <a:solidFill>
              <a:srgbClr val="339966"/>
            </a:solidFill>
            <a:miter lim="800000"/>
            <a:headEnd/>
            <a:tailEnd/>
          </a:ln>
        </p:spPr>
        <p:txBody>
          <a:bodyPr/>
          <a:lstStyle/>
          <a:p>
            <a:pPr eaLnBrk="1" hangingPunct="1"/>
            <a:r>
              <a:rPr lang="en-US" altLang="en-US" b="1">
                <a:solidFill>
                  <a:schemeClr val="tx1"/>
                </a:solidFill>
              </a:rPr>
              <a:t>The molecular basis of lung diseases</a:t>
            </a:r>
            <a:endParaRPr lang="en-AU" altLang="en-US"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3C0DA9F-7E17-4DC9-A9D5-954EC6340B15}"/>
              </a:ext>
            </a:extLst>
          </p:cNvPr>
          <p:cNvSpPr>
            <a:spLocks noGrp="1" noChangeArrowheads="1"/>
          </p:cNvSpPr>
          <p:nvPr>
            <p:ph type="body" idx="1"/>
          </p:nvPr>
        </p:nvSpPr>
        <p:spPr>
          <a:xfrm>
            <a:off x="228600" y="228600"/>
            <a:ext cx="8763000" cy="6400800"/>
          </a:xfrm>
        </p:spPr>
        <p:txBody>
          <a:bodyPr/>
          <a:lstStyle/>
          <a:p>
            <a:pPr algn="l" rtl="0" eaLnBrk="1" hangingPunct="1">
              <a:lnSpc>
                <a:spcPct val="150000"/>
              </a:lnSpc>
            </a:pPr>
            <a:r>
              <a:rPr lang="en-AU" altLang="en-US" sz="2500" b="1" u="sng">
                <a:solidFill>
                  <a:schemeClr val="bg1"/>
                </a:solidFill>
              </a:rPr>
              <a:t>Emphysema resulting from α1-AT deficiency: </a:t>
            </a:r>
            <a:endParaRPr lang="en-AU" altLang="en-US" sz="2500" u="sng">
              <a:solidFill>
                <a:schemeClr val="bg1"/>
              </a:solidFill>
            </a:endParaRPr>
          </a:p>
          <a:p>
            <a:pPr algn="l" rtl="0" eaLnBrk="1" hangingPunct="1">
              <a:lnSpc>
                <a:spcPct val="80000"/>
              </a:lnSpc>
              <a:buFontTx/>
              <a:buNone/>
            </a:pPr>
            <a:r>
              <a:rPr lang="en-AU" altLang="en-US" sz="2500">
                <a:solidFill>
                  <a:schemeClr val="bg1"/>
                </a:solidFill>
              </a:rPr>
              <a:t>1- The most widespread mutation of α1-AT deficiency is a single purine base mutation in codon from GAG to AAG, resulting in the substitution of lysine (positively charged) for glutamic acid (negatively charged) at position 342 of the protein.</a:t>
            </a:r>
          </a:p>
          <a:p>
            <a:pPr algn="l" rtl="0" eaLnBrk="1" hangingPunct="1">
              <a:lnSpc>
                <a:spcPct val="80000"/>
              </a:lnSpc>
            </a:pPr>
            <a:r>
              <a:rPr lang="en-AU" altLang="en-US" sz="2500">
                <a:solidFill>
                  <a:schemeClr val="bg1"/>
                </a:solidFill>
              </a:rPr>
              <a:t>This amino acid substitution alter the charge attraction between the amino acids at position 342 and 290 present in the normal form of α1—AT and prevent the formation of a fold in the molecule. </a:t>
            </a:r>
          </a:p>
          <a:p>
            <a:pPr algn="l" rtl="0" eaLnBrk="1" hangingPunct="1">
              <a:lnSpc>
                <a:spcPct val="80000"/>
              </a:lnSpc>
            </a:pPr>
            <a:r>
              <a:rPr lang="en-AU" altLang="en-US" sz="2500">
                <a:solidFill>
                  <a:schemeClr val="bg1"/>
                </a:solidFill>
              </a:rPr>
              <a:t>This change in the tertiary structure promotes </a:t>
            </a:r>
            <a:r>
              <a:rPr lang="en-AU" altLang="en-US" sz="2500" u="sng">
                <a:solidFill>
                  <a:schemeClr val="bg1"/>
                </a:solidFill>
              </a:rPr>
              <a:t>dimerization</a:t>
            </a:r>
            <a:r>
              <a:rPr lang="en-AU" altLang="en-US" sz="2500">
                <a:solidFill>
                  <a:schemeClr val="bg1"/>
                </a:solidFill>
              </a:rPr>
              <a:t> of α1-AT in the endoplasmic reticulum that obstructs secretion of the protein from the cell and result in low level of α1-AT. </a:t>
            </a:r>
          </a:p>
          <a:p>
            <a:pPr algn="l" rtl="0" eaLnBrk="1" hangingPunct="1">
              <a:lnSpc>
                <a:spcPct val="80000"/>
              </a:lnSpc>
            </a:pPr>
            <a:r>
              <a:rPr lang="en-AU" altLang="en-US" sz="2500">
                <a:solidFill>
                  <a:schemeClr val="bg1"/>
                </a:solidFill>
              </a:rPr>
              <a:t>An individual must </a:t>
            </a:r>
            <a:r>
              <a:rPr lang="en-AU" altLang="en-US" sz="2500" u="sng">
                <a:solidFill>
                  <a:schemeClr val="bg1"/>
                </a:solidFill>
              </a:rPr>
              <a:t>inherit</a:t>
            </a:r>
            <a:r>
              <a:rPr lang="en-AU" altLang="en-US" sz="2500">
                <a:solidFill>
                  <a:schemeClr val="bg1"/>
                </a:solidFill>
              </a:rPr>
              <a:t> two abnormal α1-AT alleles to be at risk for the development of emphysema. </a:t>
            </a:r>
          </a:p>
          <a:p>
            <a:pPr algn="l" rtl="0" eaLnBrk="1" hangingPunct="1">
              <a:lnSpc>
                <a:spcPct val="80000"/>
              </a:lnSpc>
            </a:pPr>
            <a:r>
              <a:rPr lang="en-AU" altLang="en-US" sz="2500">
                <a:solidFill>
                  <a:schemeClr val="bg1"/>
                </a:solidFill>
              </a:rPr>
              <a:t>In a heterozygote, with one normal and one defective gene, the levels of α1-AT are sufficient to protect the alveoli from damage.</a:t>
            </a:r>
            <a:r>
              <a:rPr lang="en-AU" altLang="ja-JP" sz="2500">
                <a:solidFill>
                  <a:schemeClr val="bg1"/>
                </a:solidFill>
                <a:ea typeface="ＭＳ Ｐゴシック" panose="020B0600070205080204" pitchFamily="34" charset="-128"/>
              </a:rPr>
              <a:t> </a:t>
            </a:r>
            <a:endParaRPr lang="en-AU" altLang="en-US" sz="2500">
              <a:solidFill>
                <a:schemeClr val="bg1"/>
              </a:solidFill>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B6EB0F3-159A-4462-9E0F-862C3D35BD1F}"/>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buFontTx/>
              <a:buNone/>
            </a:pPr>
            <a:r>
              <a:rPr lang="en-AU" altLang="en-US">
                <a:solidFill>
                  <a:schemeClr val="bg1"/>
                </a:solidFill>
              </a:rPr>
              <a:t>2- Methionine 358 of α1-AT is necessary for α1-AT binding to the </a:t>
            </a:r>
            <a:r>
              <a:rPr lang="en-AU" altLang="ja-JP">
                <a:solidFill>
                  <a:schemeClr val="bg1"/>
                </a:solidFill>
                <a:ea typeface="ＭＳ Ｐゴシック" panose="020B0600070205080204" pitchFamily="34" charset="-128"/>
              </a:rPr>
              <a:t>elastase</a:t>
            </a:r>
            <a:r>
              <a:rPr lang="en-AU" altLang="en-US">
                <a:solidFill>
                  <a:schemeClr val="bg1"/>
                </a:solidFill>
              </a:rPr>
              <a:t> oxidation of this methionine destroys α1-AT binding capacity. </a:t>
            </a:r>
          </a:p>
          <a:p>
            <a:pPr algn="l" rtl="0" eaLnBrk="1" hangingPunct="1">
              <a:lnSpc>
                <a:spcPct val="90000"/>
              </a:lnSpc>
            </a:pPr>
            <a:r>
              <a:rPr lang="en-AU" altLang="en-US">
                <a:solidFill>
                  <a:schemeClr val="bg1"/>
                </a:solidFill>
              </a:rPr>
              <a:t>Cigarette smoke oxidizes Met-358, thereby increasing the risk for emphysema. </a:t>
            </a:r>
          </a:p>
          <a:p>
            <a:pPr algn="l" rtl="0" eaLnBrk="1" hangingPunct="1">
              <a:lnSpc>
                <a:spcPct val="90000"/>
              </a:lnSpc>
            </a:pPr>
            <a:r>
              <a:rPr lang="en-AU" altLang="en-US">
                <a:solidFill>
                  <a:schemeClr val="bg1"/>
                </a:solidFill>
              </a:rPr>
              <a:t>Smoking also causes lung retention of neutrophils by increasing adhesiveness of neutrophils and pulmonary microvascular endothelium and also by increasing neutrophils stiffness so the cant get through pulmonary capillary normally.</a:t>
            </a:r>
            <a:endParaRPr lang="en-AU" altLang="ja-JP">
              <a:solidFill>
                <a:schemeClr val="bg1"/>
              </a:solidFill>
              <a:ea typeface="ＭＳ Ｐゴシック" panose="020B0600070205080204" pitchFamily="34" charset="-128"/>
            </a:endParaRPr>
          </a:p>
          <a:p>
            <a:pPr algn="l" rtl="0" eaLnBrk="1" hangingPunct="1">
              <a:lnSpc>
                <a:spcPct val="90000"/>
              </a:lnSpc>
            </a:pPr>
            <a:r>
              <a:rPr lang="en-AU" altLang="ja-JP">
                <a:solidFill>
                  <a:schemeClr val="bg1"/>
                </a:solidFill>
                <a:ea typeface="ＭＳ Ｐゴシック" panose="020B0600070205080204" pitchFamily="34" charset="-128"/>
              </a:rPr>
              <a:t>The deficiency of α1-AT can be reversed by weekly intravenous administration of α1-AT.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9AB11EE1-250E-4ECD-A7CC-7F61FB220AF1}"/>
              </a:ext>
            </a:extLst>
          </p:cNvPr>
          <p:cNvSpPr>
            <a:spLocks noGrp="1" noChangeArrowheads="1"/>
          </p:cNvSpPr>
          <p:nvPr>
            <p:ph type="body" idx="1"/>
          </p:nvPr>
        </p:nvSpPr>
        <p:spPr>
          <a:xfrm>
            <a:off x="152400" y="152400"/>
            <a:ext cx="8839200" cy="6507163"/>
          </a:xfrm>
        </p:spPr>
        <p:txBody>
          <a:bodyPr/>
          <a:lstStyle/>
          <a:p>
            <a:pPr algn="l" rtl="0" eaLnBrk="1" hangingPunct="1"/>
            <a:r>
              <a:rPr lang="en-AU" altLang="ja-JP" sz="2800" b="1" u="sng">
                <a:solidFill>
                  <a:schemeClr val="bg1"/>
                </a:solidFill>
                <a:ea typeface="ＭＳ Ｐゴシック" panose="020B0600070205080204" pitchFamily="34" charset="-128"/>
              </a:rPr>
              <a:t>Cystic fibrosis </a:t>
            </a:r>
          </a:p>
          <a:p>
            <a:pPr algn="l" rtl="0" eaLnBrk="1" hangingPunct="1"/>
            <a:r>
              <a:rPr lang="en-AU" altLang="ja-JP" sz="2800">
                <a:solidFill>
                  <a:schemeClr val="bg1"/>
                </a:solidFill>
                <a:ea typeface="ＭＳ Ｐゴシック" panose="020B0600070205080204" pitchFamily="34" charset="-128"/>
              </a:rPr>
              <a:t>is an inherited </a:t>
            </a:r>
            <a:r>
              <a:rPr lang="en-AU" altLang="en-US" sz="2800">
                <a:solidFill>
                  <a:schemeClr val="bg1"/>
                </a:solidFill>
              </a:rPr>
              <a:t>autosomal recessive </a:t>
            </a:r>
            <a:r>
              <a:rPr lang="en-AU" altLang="ja-JP" sz="2800">
                <a:solidFill>
                  <a:schemeClr val="bg1"/>
                </a:solidFill>
                <a:ea typeface="ＭＳ Ｐゴシック" panose="020B0600070205080204" pitchFamily="34" charset="-128"/>
              </a:rPr>
              <a:t>disease that causes thick, sticky mucus to build up in the lungs.</a:t>
            </a:r>
          </a:p>
          <a:p>
            <a:pPr algn="l" rtl="0" eaLnBrk="1" hangingPunct="1"/>
            <a:r>
              <a:rPr lang="en-AU" altLang="en-US" sz="2800">
                <a:solidFill>
                  <a:schemeClr val="bg1"/>
                </a:solidFill>
              </a:rPr>
              <a:t>The gene defective in cystic fibrosis codes for CFTR (cystic fibrosis transmembrane conductance regulator), a membrane protein that pumps Cl</a:t>
            </a:r>
            <a:r>
              <a:rPr lang="en-AU" altLang="en-US" sz="2800" baseline="30000">
                <a:solidFill>
                  <a:schemeClr val="bg1"/>
                </a:solidFill>
              </a:rPr>
              <a:t>-</a:t>
            </a:r>
            <a:r>
              <a:rPr lang="en-AU" altLang="en-US" sz="2800">
                <a:solidFill>
                  <a:schemeClr val="bg1"/>
                </a:solidFill>
              </a:rPr>
              <a:t> out of cells. </a:t>
            </a:r>
          </a:p>
          <a:p>
            <a:pPr algn="l" rtl="0" eaLnBrk="1" hangingPunct="1"/>
            <a:r>
              <a:rPr lang="en-AU" altLang="en-US" sz="2800">
                <a:solidFill>
                  <a:schemeClr val="bg1"/>
                </a:solidFill>
              </a:rPr>
              <a:t>If this Cl- pump is defective, Cl- ions remain in cells, which then take up water from the surrounding mucus by osmosis. The mucus thickens and accumulates in various organs, including the lungs, where its presence favours infections such as pneumonia. Left untreated, children with cystic fibrosis seldom survive past the age of 5 years.</a:t>
            </a:r>
            <a:r>
              <a:rPr lang="en-AU" altLang="ja-JP" sz="2800">
                <a:solidFill>
                  <a:schemeClr val="bg1"/>
                </a:solidFill>
                <a:ea typeface="ＭＳ Ｐゴシック" panose="020B0600070205080204" pitchFamily="34" charset="-128"/>
              </a:rPr>
              <a:t> </a:t>
            </a:r>
            <a:endParaRPr lang="en-AU" altLang="en-US" sz="2800">
              <a:solidFill>
                <a:schemeClr val="bg1"/>
              </a:solidFill>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C048CE2B-6711-4167-A570-7E28780A3302}"/>
              </a:ext>
            </a:extLst>
          </p:cNvPr>
          <p:cNvSpPr>
            <a:spLocks noGrp="1" noChangeArrowheads="1"/>
          </p:cNvSpPr>
          <p:nvPr>
            <p:ph type="body" idx="1"/>
          </p:nvPr>
        </p:nvSpPr>
        <p:spPr>
          <a:xfrm>
            <a:off x="228600" y="152400"/>
            <a:ext cx="8763000" cy="6553200"/>
          </a:xfrm>
        </p:spPr>
        <p:txBody>
          <a:bodyPr/>
          <a:lstStyle/>
          <a:p>
            <a:pPr algn="l" rtl="0" eaLnBrk="1" hangingPunct="1"/>
            <a:endParaRPr lang="en-AU" altLang="en-US">
              <a:solidFill>
                <a:schemeClr val="bg1"/>
              </a:solidFill>
            </a:endParaRPr>
          </a:p>
          <a:p>
            <a:pPr algn="l" rtl="0" eaLnBrk="1" hangingPunct="1"/>
            <a:r>
              <a:rPr lang="en-AU" altLang="en-US">
                <a:solidFill>
                  <a:schemeClr val="bg1"/>
                </a:solidFill>
              </a:rPr>
              <a:t>The gene responsible for cystic fibrosis resides on the long arm of chromosome 7. </a:t>
            </a:r>
          </a:p>
          <a:p>
            <a:pPr algn="l" rtl="0" eaLnBrk="1" hangingPunct="1"/>
            <a:r>
              <a:rPr lang="en-AU" altLang="en-US">
                <a:solidFill>
                  <a:schemeClr val="bg1"/>
                </a:solidFill>
              </a:rPr>
              <a:t>The most common mutation is a three-base deletion that results in the </a:t>
            </a:r>
            <a:r>
              <a:rPr lang="en-AU" altLang="en-US" u="sng">
                <a:solidFill>
                  <a:schemeClr val="bg1"/>
                </a:solidFill>
              </a:rPr>
              <a:t>loss of a phenylalanine</a:t>
            </a:r>
            <a:r>
              <a:rPr lang="en-AU" altLang="en-US">
                <a:solidFill>
                  <a:schemeClr val="bg1"/>
                </a:solidFill>
              </a:rPr>
              <a:t> residue from the CFTR protein. </a:t>
            </a:r>
          </a:p>
          <a:p>
            <a:pPr algn="l" rtl="0" eaLnBrk="1" hangingPunct="1"/>
            <a:r>
              <a:rPr lang="en-AU" altLang="en-US">
                <a:solidFill>
                  <a:schemeClr val="bg1"/>
                </a:solidFill>
              </a:rPr>
              <a:t>Because the mutant allele is three bases shorter than the normal allele, it is possible to distinguish them from each other by the size of the PCR products obtained by amplifying that portion of the DNA and using gel electrophoresis.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0DE6C3CD-8185-4373-B438-2B9321DA49C3}"/>
              </a:ext>
            </a:extLst>
          </p:cNvPr>
          <p:cNvSpPr>
            <a:spLocks noGrp="1" noChangeArrowheads="1"/>
          </p:cNvSpPr>
          <p:nvPr>
            <p:ph type="body" idx="1"/>
          </p:nvPr>
        </p:nvSpPr>
        <p:spPr>
          <a:xfrm>
            <a:off x="457200" y="228600"/>
            <a:ext cx="8534400" cy="6324600"/>
          </a:xfrm>
        </p:spPr>
        <p:txBody>
          <a:bodyPr/>
          <a:lstStyle/>
          <a:p>
            <a:pPr algn="l" rtl="0" eaLnBrk="1" hangingPunct="1">
              <a:lnSpc>
                <a:spcPct val="90000"/>
              </a:lnSpc>
            </a:pPr>
            <a:r>
              <a:rPr lang="en-AU" altLang="en-US" sz="2800" b="1" u="sng">
                <a:solidFill>
                  <a:schemeClr val="bg1"/>
                </a:solidFill>
              </a:rPr>
              <a:t>How Is Cystic Fibrosis Treated?</a:t>
            </a:r>
          </a:p>
          <a:p>
            <a:pPr algn="l" rtl="0" eaLnBrk="1" hangingPunct="1">
              <a:lnSpc>
                <a:spcPct val="90000"/>
              </a:lnSpc>
            </a:pPr>
            <a:r>
              <a:rPr lang="en-AU" altLang="en-US" sz="2800">
                <a:solidFill>
                  <a:schemeClr val="bg1"/>
                </a:solidFill>
              </a:rPr>
              <a:t>Cystic fibrosis (CF) has no cure. However, treatments have greatly improved in recent years. The goals of CF treatment are to prevent and control lung infections and loosen and remove thick, sticky mucus from the lungs </a:t>
            </a:r>
          </a:p>
          <a:p>
            <a:pPr algn="l" rtl="0" eaLnBrk="1" hangingPunct="1">
              <a:lnSpc>
                <a:spcPct val="90000"/>
              </a:lnSpc>
            </a:pPr>
            <a:r>
              <a:rPr lang="en-AU" altLang="en-US" sz="2800" b="1" u="sng">
                <a:solidFill>
                  <a:schemeClr val="bg1"/>
                </a:solidFill>
              </a:rPr>
              <a:t>Treatment for lung problems includes:</a:t>
            </a:r>
            <a:endParaRPr lang="en-AU" altLang="en-US" sz="2800" u="sng">
              <a:solidFill>
                <a:schemeClr val="bg1"/>
              </a:solidFill>
            </a:endParaRPr>
          </a:p>
          <a:p>
            <a:pPr algn="l" rtl="0" eaLnBrk="1" hangingPunct="1">
              <a:lnSpc>
                <a:spcPct val="90000"/>
              </a:lnSpc>
            </a:pPr>
            <a:r>
              <a:rPr lang="en-AU" altLang="en-US" sz="2800">
                <a:solidFill>
                  <a:schemeClr val="bg1"/>
                </a:solidFill>
              </a:rPr>
              <a:t>Antibiotics to prevent and treat lung and sinus infections. They may be taken by mouth, or given in the veins or by breathing treatments. </a:t>
            </a:r>
          </a:p>
          <a:p>
            <a:pPr algn="l" rtl="0" eaLnBrk="1" hangingPunct="1">
              <a:lnSpc>
                <a:spcPct val="90000"/>
              </a:lnSpc>
            </a:pPr>
            <a:r>
              <a:rPr lang="en-AU" altLang="en-US" sz="2800">
                <a:solidFill>
                  <a:schemeClr val="bg1"/>
                </a:solidFill>
              </a:rPr>
              <a:t>Inhaled medicines to help open the airways</a:t>
            </a:r>
          </a:p>
          <a:p>
            <a:pPr algn="l" rtl="0" eaLnBrk="1" hangingPunct="1">
              <a:lnSpc>
                <a:spcPct val="90000"/>
              </a:lnSpc>
            </a:pPr>
            <a:r>
              <a:rPr lang="en-AU" altLang="en-US" sz="2800">
                <a:solidFill>
                  <a:schemeClr val="bg1"/>
                </a:solidFill>
              </a:rPr>
              <a:t>Enzyme replacement therapy to thin mucus and make it easier to cough up</a:t>
            </a:r>
          </a:p>
          <a:p>
            <a:pPr algn="l" rtl="0" eaLnBrk="1" hangingPunct="1">
              <a:lnSpc>
                <a:spcPct val="90000"/>
              </a:lnSpc>
            </a:pPr>
            <a:r>
              <a:rPr lang="en-AU" altLang="en-US" sz="2800">
                <a:solidFill>
                  <a:schemeClr val="bg1"/>
                </a:solidFill>
              </a:rPr>
              <a:t>Flu vaccine and pneumococcal vaccine yearly </a:t>
            </a:r>
            <a:endParaRPr lang="en-AU" altLang="ja-JP" sz="2800">
              <a:solidFill>
                <a:schemeClr val="bg1"/>
              </a:solidFill>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5EDA720-DC79-4F22-9C40-6B43B5524751}"/>
              </a:ext>
            </a:extLst>
          </p:cNvPr>
          <p:cNvSpPr>
            <a:spLocks noGrp="1" noChangeArrowheads="1"/>
          </p:cNvSpPr>
          <p:nvPr>
            <p:ph type="body" idx="1"/>
          </p:nvPr>
        </p:nvSpPr>
        <p:spPr>
          <a:xfrm>
            <a:off x="152400" y="152400"/>
            <a:ext cx="8839200" cy="6553200"/>
          </a:xfrm>
          <a:noFill/>
        </p:spPr>
        <p:txBody>
          <a:bodyPr/>
          <a:lstStyle/>
          <a:p>
            <a:pPr algn="l" rtl="0" eaLnBrk="1" hangingPunct="1">
              <a:lnSpc>
                <a:spcPct val="80000"/>
              </a:lnSpc>
            </a:pPr>
            <a:r>
              <a:rPr lang="en-AU" altLang="en-US" sz="2000" b="1" u="sng">
                <a:solidFill>
                  <a:schemeClr val="bg1"/>
                </a:solidFill>
              </a:rPr>
              <a:t>Immobile Cilia Syndrome</a:t>
            </a: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000">
                <a:solidFill>
                  <a:schemeClr val="bg1"/>
                </a:solidFill>
                <a:ea typeface="ＭＳ Ｐゴシック" panose="020B0600070205080204" pitchFamily="34" charset="-128"/>
              </a:rPr>
              <a:t>Immobile Cilia Syndrome is an autosomal recessive disease of abnormalities of ciliary structure and function </a:t>
            </a:r>
            <a:endParaRPr lang="en-AU" altLang="en-US" sz="2000">
              <a:solidFill>
                <a:schemeClr val="bg1"/>
              </a:solidFill>
            </a:endParaRPr>
          </a:p>
          <a:p>
            <a:pPr algn="l" rtl="0" eaLnBrk="1" hangingPunct="1">
              <a:lnSpc>
                <a:spcPct val="80000"/>
              </a:lnSpc>
            </a:pPr>
            <a:r>
              <a:rPr lang="en-AU" altLang="en-US" sz="2000">
                <a:solidFill>
                  <a:schemeClr val="bg1"/>
                </a:solidFill>
              </a:rPr>
              <a:t>Air is frequently contaminated with a variety of pollutants, particles and bacteria that become deposited in the airways. </a:t>
            </a:r>
          </a:p>
          <a:p>
            <a:pPr algn="l" rtl="0" eaLnBrk="1" hangingPunct="1">
              <a:lnSpc>
                <a:spcPct val="80000"/>
              </a:lnSpc>
            </a:pPr>
            <a:r>
              <a:rPr lang="en-AU" altLang="en-US" sz="2000">
                <a:solidFill>
                  <a:schemeClr val="bg1"/>
                </a:solidFill>
              </a:rPr>
              <a:t>The airways have developed the defence mechanism of mucociliary clearance. </a:t>
            </a:r>
          </a:p>
          <a:p>
            <a:pPr algn="l" rtl="0" eaLnBrk="1" hangingPunct="1">
              <a:lnSpc>
                <a:spcPct val="80000"/>
              </a:lnSpc>
            </a:pPr>
            <a:r>
              <a:rPr lang="en-AU" altLang="en-US" sz="2000">
                <a:solidFill>
                  <a:schemeClr val="bg1"/>
                </a:solidFill>
              </a:rPr>
              <a:t>The beating activity of the cilia moves mucus out of areas vulnerable to infection or inflammation.</a:t>
            </a:r>
          </a:p>
          <a:p>
            <a:pPr algn="l" rtl="0" eaLnBrk="1" hangingPunct="1">
              <a:lnSpc>
                <a:spcPct val="80000"/>
              </a:lnSpc>
            </a:pPr>
            <a:r>
              <a:rPr lang="en-AU" altLang="en-US" sz="2000">
                <a:solidFill>
                  <a:schemeClr val="bg1"/>
                </a:solidFill>
              </a:rPr>
              <a:t>The trachea to the terminal bronchioles are lined with a ciliated epithelium </a:t>
            </a:r>
          </a:p>
          <a:p>
            <a:pPr algn="l" rtl="0" eaLnBrk="1" hangingPunct="1">
              <a:lnSpc>
                <a:spcPct val="80000"/>
              </a:lnSpc>
            </a:pPr>
            <a:r>
              <a:rPr lang="en-AU" altLang="en-US" sz="2000">
                <a:solidFill>
                  <a:schemeClr val="bg1"/>
                </a:solidFill>
              </a:rPr>
              <a:t>Mucus is a viscous, elastic secretion, therefore the effective and cooperative ciliary motility remove these mucus.</a:t>
            </a:r>
          </a:p>
          <a:p>
            <a:pPr algn="l" rtl="0" eaLnBrk="1" hangingPunct="1">
              <a:lnSpc>
                <a:spcPct val="80000"/>
              </a:lnSpc>
            </a:pPr>
            <a:r>
              <a:rPr lang="en-AU" altLang="en-US" sz="2000">
                <a:solidFill>
                  <a:schemeClr val="bg1"/>
                </a:solidFill>
              </a:rPr>
              <a:t>Immotile cilia syndrome (ICS) also known as Primary ciliary dyskinesia (PCD) is a rare, autosomal recessive disease of abnormalities of ciliary structure and function. {Later studies showed that disorganized motion, rather than immotile cilia, resulted in the uncoordinated and ineffective ciliary beat, hence the term ciliary dyskinesia syndrome (CDS)}</a:t>
            </a:r>
            <a:endParaRPr lang="en-AU" altLang="ja-JP" sz="2000">
              <a:solidFill>
                <a:schemeClr val="bg1"/>
              </a:solidFill>
              <a:ea typeface="ＭＳ Ｐゴシック" panose="020B0600070205080204" pitchFamily="34" charset="-128"/>
            </a:endParaRPr>
          </a:p>
          <a:p>
            <a:pPr algn="l" rtl="0" eaLnBrk="1" hangingPunct="1">
              <a:lnSpc>
                <a:spcPct val="80000"/>
              </a:lnSpc>
            </a:pPr>
            <a:r>
              <a:rPr lang="en-AU" altLang="ja-JP" sz="2000">
                <a:solidFill>
                  <a:schemeClr val="bg1"/>
                </a:solidFill>
                <a:ea typeface="ＭＳ Ｐゴシック" panose="020B0600070205080204" pitchFamily="34" charset="-128"/>
              </a:rPr>
              <a:t>Structural and functional defects of cilia result in the lack of effective ciliary motility, causing abnormal mucociliary clearance. This leads to respiratory secretions begin to collect, thicken, and promote infection. Without treatment, permanent lung damage develops at an early age. Without treatment some </a:t>
            </a:r>
            <a:r>
              <a:rPr lang="en-AU" altLang="en-US" sz="2000">
                <a:solidFill>
                  <a:schemeClr val="bg1"/>
                </a:solidFill>
              </a:rPr>
              <a:t>Immobile Cilia Syndrome </a:t>
            </a:r>
            <a:r>
              <a:rPr lang="en-AU" altLang="ja-JP" sz="2000">
                <a:solidFill>
                  <a:schemeClr val="bg1"/>
                </a:solidFill>
                <a:ea typeface="ＭＳ Ｐゴシック" panose="020B0600070205080204" pitchFamily="34" charset="-128"/>
              </a:rPr>
              <a:t>patients may require lung transplantation. </a:t>
            </a:r>
            <a:endParaRPr lang="en-AU" altLang="en-US" sz="2000">
              <a:solidFill>
                <a:schemeClr val="bg1"/>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3930E181-AC4F-4FDC-9022-79C17CE4397E}"/>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solidFill>
                  <a:schemeClr val="bg1"/>
                </a:solidFill>
              </a:rPr>
              <a:t>Normal and abnormal ciliary ultrastructure </a:t>
            </a:r>
          </a:p>
          <a:p>
            <a:pPr algn="l" rtl="0" eaLnBrk="1" hangingPunct="1"/>
            <a:r>
              <a:rPr lang="en-AU" altLang="en-US">
                <a:solidFill>
                  <a:schemeClr val="bg1"/>
                </a:solidFill>
              </a:rPr>
              <a:t>A cilium consists of nine double separate microtubule that surround a central pair of microtubules, this structure is known as 9+2. </a:t>
            </a:r>
          </a:p>
          <a:p>
            <a:pPr algn="l" rtl="0" eaLnBrk="1" hangingPunct="1"/>
            <a:r>
              <a:rPr lang="en-AU" altLang="en-US">
                <a:solidFill>
                  <a:schemeClr val="bg1"/>
                </a:solidFill>
              </a:rPr>
              <a:t>Dynein arms are motor protein that converts the chemical energy in ATP into movement.</a:t>
            </a:r>
          </a:p>
          <a:p>
            <a:pPr algn="l" rtl="0" eaLnBrk="1" hangingPunct="1"/>
            <a:r>
              <a:rPr lang="en-AU" altLang="en-US">
                <a:solidFill>
                  <a:schemeClr val="bg1"/>
                </a:solidFill>
              </a:rPr>
              <a:t>The nine microtubule doublets of cilia and flagella are linked by proteins. The motion of cilia results from the sliding of the microtubules past each other. This sliding is driven by </a:t>
            </a:r>
            <a:r>
              <a:rPr lang="en-AU" altLang="en-US" b="1">
                <a:solidFill>
                  <a:schemeClr val="bg1"/>
                </a:solidFill>
              </a:rPr>
              <a:t>dynein</a:t>
            </a:r>
            <a:r>
              <a:rPr lang="en-AU" altLang="en-US">
                <a:solidFill>
                  <a:schemeClr val="bg1"/>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82FEAF28-CD15-42B5-A28F-64C57501B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7825"/>
            <a:ext cx="8534400" cy="6165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8435" name="Straight Connector 3">
            <a:extLst>
              <a:ext uri="{FF2B5EF4-FFF2-40B4-BE49-F238E27FC236}">
                <a16:creationId xmlns:a16="http://schemas.microsoft.com/office/drawing/2014/main" id="{5A9E5760-52DE-44FA-9C4A-AC65286833F3}"/>
              </a:ext>
            </a:extLst>
          </p:cNvPr>
          <p:cNvCxnSpPr>
            <a:cxnSpLocks noChangeShapeType="1"/>
          </p:cNvCxnSpPr>
          <p:nvPr/>
        </p:nvCxnSpPr>
        <p:spPr bwMode="auto">
          <a:xfrm>
            <a:off x="1066800" y="1371600"/>
            <a:ext cx="1295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8436" name="Straight Connector 5">
            <a:extLst>
              <a:ext uri="{FF2B5EF4-FFF2-40B4-BE49-F238E27FC236}">
                <a16:creationId xmlns:a16="http://schemas.microsoft.com/office/drawing/2014/main" id="{E69D4590-634A-403C-B0EA-61F18D98FE9C}"/>
              </a:ext>
            </a:extLst>
          </p:cNvPr>
          <p:cNvCxnSpPr>
            <a:cxnSpLocks noChangeShapeType="1"/>
          </p:cNvCxnSpPr>
          <p:nvPr/>
        </p:nvCxnSpPr>
        <p:spPr bwMode="auto">
          <a:xfrm>
            <a:off x="7620000" y="5410200"/>
            <a:ext cx="1143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5BCB150-1EFA-43E9-9A96-69D902257097}"/>
              </a:ext>
            </a:extLst>
          </p:cNvPr>
          <p:cNvSpPr>
            <a:spLocks noGrp="1" noChangeArrowheads="1"/>
          </p:cNvSpPr>
          <p:nvPr>
            <p:ph type="body" idx="1"/>
          </p:nvPr>
        </p:nvSpPr>
        <p:spPr>
          <a:xfrm>
            <a:off x="152400" y="228600"/>
            <a:ext cx="8839200" cy="6400800"/>
          </a:xfrm>
        </p:spPr>
        <p:txBody>
          <a:bodyPr/>
          <a:lstStyle/>
          <a:p>
            <a:pPr algn="l" rtl="0" eaLnBrk="1" hangingPunct="1">
              <a:lnSpc>
                <a:spcPct val="80000"/>
              </a:lnSpc>
            </a:pPr>
            <a:r>
              <a:rPr lang="en-AU" altLang="en-US" sz="2400" b="1" u="sng">
                <a:solidFill>
                  <a:schemeClr val="bg1"/>
                </a:solidFill>
              </a:rPr>
              <a:t>Defects in the ciliary component include: </a:t>
            </a:r>
          </a:p>
          <a:p>
            <a:pPr algn="l" rtl="0" eaLnBrk="1" hangingPunct="1">
              <a:lnSpc>
                <a:spcPct val="80000"/>
              </a:lnSpc>
              <a:buFontTx/>
              <a:buNone/>
            </a:pPr>
            <a:r>
              <a:rPr lang="en-AU" altLang="en-US" sz="2400">
                <a:solidFill>
                  <a:schemeClr val="bg1"/>
                </a:solidFill>
              </a:rPr>
              <a:t>1- </a:t>
            </a:r>
            <a:r>
              <a:rPr lang="en-AU" altLang="en-US" sz="2400" u="sng">
                <a:solidFill>
                  <a:schemeClr val="bg1"/>
                </a:solidFill>
              </a:rPr>
              <a:t>Dynein arm</a:t>
            </a:r>
            <a:r>
              <a:rPr lang="en-AU" altLang="en-US" sz="2400">
                <a:solidFill>
                  <a:schemeClr val="bg1"/>
                </a:solidFill>
              </a:rPr>
              <a:t> defects involve total or a partial absence of either both inner or both outer dynein arms or involve just the inner or outer arms. Sometimes, shortened dynein arms are the only defect. </a:t>
            </a:r>
          </a:p>
          <a:p>
            <a:pPr algn="l" rtl="0" eaLnBrk="1" hangingPunct="1">
              <a:lnSpc>
                <a:spcPct val="80000"/>
              </a:lnSpc>
              <a:buFontTx/>
              <a:buNone/>
            </a:pPr>
            <a:r>
              <a:rPr lang="en-AU" altLang="en-US" sz="2400">
                <a:solidFill>
                  <a:schemeClr val="bg1"/>
                </a:solidFill>
              </a:rPr>
              <a:t>2- </a:t>
            </a:r>
            <a:r>
              <a:rPr lang="en-AU" altLang="en-US" sz="2400" u="sng">
                <a:solidFill>
                  <a:schemeClr val="bg1"/>
                </a:solidFill>
              </a:rPr>
              <a:t>Radial spoke</a:t>
            </a:r>
            <a:r>
              <a:rPr lang="en-AU" altLang="en-US" sz="2400">
                <a:solidFill>
                  <a:schemeClr val="bg1"/>
                </a:solidFill>
              </a:rPr>
              <a:t> defects exhibit either a total absence of radial spokes or an absence of radial spoke heads. </a:t>
            </a:r>
          </a:p>
          <a:p>
            <a:pPr algn="l" rtl="0" eaLnBrk="1" hangingPunct="1">
              <a:lnSpc>
                <a:spcPct val="80000"/>
              </a:lnSpc>
              <a:buFontTx/>
              <a:buNone/>
            </a:pPr>
            <a:r>
              <a:rPr lang="en-AU" altLang="en-US" sz="2400">
                <a:solidFill>
                  <a:schemeClr val="bg1"/>
                </a:solidFill>
              </a:rPr>
              <a:t>3- </a:t>
            </a:r>
            <a:r>
              <a:rPr lang="en-AU" altLang="en-US" sz="2400" u="sng">
                <a:solidFill>
                  <a:schemeClr val="bg1"/>
                </a:solidFill>
              </a:rPr>
              <a:t>Microtubular transposition</a:t>
            </a:r>
            <a:r>
              <a:rPr lang="en-AU" altLang="en-US" sz="2400">
                <a:solidFill>
                  <a:schemeClr val="bg1"/>
                </a:solidFill>
              </a:rPr>
              <a:t> defects occur in the form of absence of the central pair of tubules with transposition of the outer doublet to the centre.  </a:t>
            </a:r>
          </a:p>
          <a:p>
            <a:pPr algn="l" rtl="0" eaLnBrk="1" hangingPunct="1">
              <a:lnSpc>
                <a:spcPct val="80000"/>
              </a:lnSpc>
              <a:buFontTx/>
              <a:buNone/>
            </a:pPr>
            <a:endParaRPr lang="en-AU" altLang="en-US" sz="2400" b="1">
              <a:solidFill>
                <a:schemeClr val="bg1"/>
              </a:solidFill>
            </a:endParaRPr>
          </a:p>
          <a:p>
            <a:pPr algn="l" rtl="0" eaLnBrk="1" hangingPunct="1">
              <a:lnSpc>
                <a:spcPct val="80000"/>
              </a:lnSpc>
            </a:pPr>
            <a:r>
              <a:rPr lang="en-AU" altLang="en-US" sz="2400" b="1">
                <a:solidFill>
                  <a:schemeClr val="bg1"/>
                </a:solidFill>
              </a:rPr>
              <a:t>How is </a:t>
            </a:r>
            <a:r>
              <a:rPr lang="en-AU" altLang="ja-JP" sz="2400" b="1">
                <a:solidFill>
                  <a:schemeClr val="bg1"/>
                </a:solidFill>
                <a:ea typeface="ＭＳ Ｐゴシック" panose="020B0600070205080204" pitchFamily="34" charset="-128"/>
              </a:rPr>
              <a:t>Immobile Cilia Syndrome </a:t>
            </a:r>
            <a:r>
              <a:rPr lang="en-AU" altLang="en-US" sz="2400" b="1">
                <a:solidFill>
                  <a:schemeClr val="bg1"/>
                </a:solidFill>
              </a:rPr>
              <a:t>Treated?</a:t>
            </a:r>
            <a:endParaRPr lang="en-AU" altLang="ja-JP" sz="2400">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The main goal of treatment in </a:t>
            </a:r>
            <a:r>
              <a:rPr lang="en-AU" altLang="en-US" sz="2400">
                <a:solidFill>
                  <a:schemeClr val="bg1"/>
                </a:solidFill>
              </a:rPr>
              <a:t>Immobile Cilia Syndrome </a:t>
            </a:r>
            <a:r>
              <a:rPr lang="en-AU" altLang="ja-JP" sz="2400">
                <a:solidFill>
                  <a:schemeClr val="bg1"/>
                </a:solidFill>
                <a:ea typeface="ＭＳ Ｐゴシック" panose="020B0600070205080204" pitchFamily="34" charset="-128"/>
              </a:rPr>
              <a:t>is to minimize the damage caused by chronic infection and/or inflammation. Airway clearance therapy, including secretion removal and bronchodilation, and aggressive use of antibiotics are the most common forms of treatment. </a:t>
            </a:r>
            <a:endParaRPr lang="en-AU" altLang="en-US" sz="2400">
              <a:solidFill>
                <a:schemeClr val="bg1"/>
              </a:solidFill>
            </a:endParaRPr>
          </a:p>
          <a:p>
            <a:pPr eaLnBrk="1" hangingPunct="1">
              <a:lnSpc>
                <a:spcPct val="80000"/>
              </a:lnSpc>
            </a:pPr>
            <a:endParaRPr lang="en-US" altLang="en-US" sz="2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5E2028BF-CC15-4B32-8274-3984EBF0BC67}"/>
              </a:ext>
            </a:extLst>
          </p:cNvPr>
          <p:cNvSpPr>
            <a:spLocks noGrp="1" noChangeArrowheads="1"/>
          </p:cNvSpPr>
          <p:nvPr>
            <p:ph type="body" idx="1"/>
          </p:nvPr>
        </p:nvSpPr>
        <p:spPr>
          <a:xfrm>
            <a:off x="228600" y="152400"/>
            <a:ext cx="8763000" cy="4525963"/>
          </a:xfrm>
        </p:spPr>
        <p:txBody>
          <a:bodyPr/>
          <a:lstStyle/>
          <a:p>
            <a:pPr marL="0" indent="0" algn="l" rtl="0">
              <a:buFontTx/>
              <a:buNone/>
            </a:pPr>
            <a:r>
              <a:rPr lang="en-AU" altLang="en-US" sz="2800" b="1" u="sng">
                <a:solidFill>
                  <a:schemeClr val="bg1"/>
                </a:solidFill>
              </a:rPr>
              <a:t>Surface Energy and Tension in Liquids</a:t>
            </a:r>
          </a:p>
          <a:p>
            <a:pPr marL="0" indent="0" algn="l" rtl="0">
              <a:buFontTx/>
              <a:buNone/>
            </a:pPr>
            <a:r>
              <a:rPr lang="en-AU" altLang="en-US" sz="2800">
                <a:solidFill>
                  <a:schemeClr val="bg1"/>
                </a:solidFill>
              </a:rPr>
              <a:t>• The </a:t>
            </a:r>
            <a:r>
              <a:rPr lang="en-US" altLang="en-US" sz="2800">
                <a:solidFill>
                  <a:schemeClr val="bg1"/>
                </a:solidFill>
              </a:rPr>
              <a:t>hydrogen bonding</a:t>
            </a:r>
            <a:r>
              <a:rPr lang="en-AU" altLang="en-US" sz="2800">
                <a:solidFill>
                  <a:schemeClr val="bg1"/>
                </a:solidFill>
              </a:rPr>
              <a:t> between molecules </a:t>
            </a:r>
            <a:r>
              <a:rPr lang="en-AU" altLang="en-US" sz="2800" u="sng">
                <a:solidFill>
                  <a:schemeClr val="bg1"/>
                </a:solidFill>
              </a:rPr>
              <a:t>down</a:t>
            </a:r>
            <a:r>
              <a:rPr lang="en-AU" altLang="en-US" sz="2800">
                <a:solidFill>
                  <a:schemeClr val="bg1"/>
                </a:solidFill>
              </a:rPr>
              <a:t> into a liquid are shared with </a:t>
            </a:r>
            <a:r>
              <a:rPr lang="en-AU" altLang="en-US" sz="2800" u="sng">
                <a:solidFill>
                  <a:schemeClr val="bg1"/>
                </a:solidFill>
              </a:rPr>
              <a:t>all</a:t>
            </a:r>
            <a:r>
              <a:rPr lang="en-AU" altLang="en-US" sz="2800">
                <a:solidFill>
                  <a:schemeClr val="bg1"/>
                </a:solidFill>
              </a:rPr>
              <a:t> neighbouring atoms.</a:t>
            </a:r>
          </a:p>
          <a:p>
            <a:pPr marL="0" indent="0" algn="l" rtl="0">
              <a:buFontTx/>
              <a:buNone/>
            </a:pPr>
            <a:r>
              <a:rPr lang="en-AU" altLang="en-US" sz="2800">
                <a:solidFill>
                  <a:schemeClr val="bg1"/>
                </a:solidFill>
              </a:rPr>
              <a:t>• Those on the </a:t>
            </a:r>
            <a:r>
              <a:rPr lang="en-AU" altLang="en-US" sz="2800" u="sng">
                <a:solidFill>
                  <a:schemeClr val="bg1"/>
                </a:solidFill>
              </a:rPr>
              <a:t>surface</a:t>
            </a:r>
            <a:r>
              <a:rPr lang="en-AU" altLang="en-US" sz="2800">
                <a:solidFill>
                  <a:schemeClr val="bg1"/>
                </a:solidFill>
              </a:rPr>
              <a:t> have no neighbouring atoms </a:t>
            </a:r>
            <a:r>
              <a:rPr lang="en-AU" altLang="en-US" sz="2800" u="sng">
                <a:solidFill>
                  <a:schemeClr val="bg1"/>
                </a:solidFill>
              </a:rPr>
              <a:t>above</a:t>
            </a:r>
            <a:r>
              <a:rPr lang="en-AU" altLang="en-US" sz="2800">
                <a:solidFill>
                  <a:schemeClr val="bg1"/>
                </a:solidFill>
              </a:rPr>
              <a:t>, and exhibit stronger attractive forces upon their nearest neighbours on the surface.</a:t>
            </a:r>
          </a:p>
          <a:p>
            <a:pPr marL="0" indent="0" algn="l" rtl="0">
              <a:buFontTx/>
              <a:buNone/>
            </a:pPr>
            <a:r>
              <a:rPr lang="en-AU" altLang="en-US" sz="2800">
                <a:solidFill>
                  <a:schemeClr val="bg1"/>
                </a:solidFill>
              </a:rPr>
              <a:t>• This enhancement of the intermolecular attractive</a:t>
            </a:r>
          </a:p>
          <a:p>
            <a:pPr marL="0" indent="0" algn="l" rtl="0">
              <a:buFontTx/>
              <a:buNone/>
            </a:pPr>
            <a:r>
              <a:rPr lang="en-AU" altLang="en-US" sz="2800">
                <a:solidFill>
                  <a:schemeClr val="bg1"/>
                </a:solidFill>
              </a:rPr>
              <a:t> forces at the surface is </a:t>
            </a:r>
          </a:p>
          <a:p>
            <a:pPr marL="0" indent="0" algn="l" rtl="0">
              <a:buFontTx/>
              <a:buNone/>
            </a:pPr>
            <a:r>
              <a:rPr lang="en-AU" altLang="en-US" sz="2800">
                <a:solidFill>
                  <a:schemeClr val="bg1"/>
                </a:solidFill>
              </a:rPr>
              <a:t>called surface tension.</a:t>
            </a:r>
          </a:p>
        </p:txBody>
      </p:sp>
      <p:pic>
        <p:nvPicPr>
          <p:cNvPr id="20483" name="Picture 4">
            <a:extLst>
              <a:ext uri="{FF2B5EF4-FFF2-40B4-BE49-F238E27FC236}">
                <a16:creationId xmlns:a16="http://schemas.microsoft.com/office/drawing/2014/main" id="{B88B00ED-FE42-4389-BAA2-09B111DC2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3544888"/>
            <a:ext cx="40052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BF608FE7-1FD8-4460-8D1F-FF778F8AED1A}"/>
              </a:ext>
            </a:extLst>
          </p:cNvPr>
          <p:cNvSpPr txBox="1">
            <a:spLocks noChangeArrowheads="1"/>
          </p:cNvSpPr>
          <p:nvPr/>
        </p:nvSpPr>
        <p:spPr bwMode="auto">
          <a:xfrm>
            <a:off x="228600" y="277813"/>
            <a:ext cx="8839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lnSpc>
                <a:spcPct val="60000"/>
              </a:lnSpc>
              <a:spcBef>
                <a:spcPct val="50000"/>
              </a:spcBef>
            </a:pPr>
            <a:r>
              <a:rPr lang="en-AU" altLang="ja-JP" sz="2400" b="1">
                <a:solidFill>
                  <a:schemeClr val="bg1"/>
                </a:solidFill>
                <a:ea typeface="ＭＳ Ｐゴシック" panose="020B0600070205080204" pitchFamily="34" charset="-128"/>
              </a:rPr>
              <a:t>The alveolar system</a:t>
            </a:r>
            <a:r>
              <a:rPr lang="en-AU" altLang="ja-JP" sz="2400">
                <a:solidFill>
                  <a:schemeClr val="bg1"/>
                </a:solidFill>
                <a:ea typeface="ＭＳ Ｐゴシック" panose="020B0600070205080204" pitchFamily="34" charset="-128"/>
              </a:rPr>
              <a:t> is made up of </a:t>
            </a:r>
            <a:r>
              <a:rPr lang="en-GB" altLang="en-US" sz="2400" b="1">
                <a:solidFill>
                  <a:schemeClr val="bg1"/>
                </a:solidFill>
              </a:rPr>
              <a:t>2 types of epithelium cell</a:t>
            </a:r>
          </a:p>
          <a:p>
            <a:pPr rtl="0" eaLnBrk="1" hangingPunct="1">
              <a:lnSpc>
                <a:spcPct val="60000"/>
              </a:lnSpc>
              <a:spcBef>
                <a:spcPct val="50000"/>
              </a:spcBef>
            </a:pPr>
            <a:r>
              <a:rPr lang="en-GB" altLang="en-US" sz="2400" b="1">
                <a:solidFill>
                  <a:schemeClr val="bg1"/>
                </a:solidFill>
              </a:rPr>
              <a:t>1. Pneumocytes I 		2. Pneumocytes II </a:t>
            </a:r>
            <a:endParaRPr lang="en-US" altLang="en-US" sz="2400" b="1">
              <a:solidFill>
                <a:schemeClr val="bg1"/>
              </a:solidFill>
            </a:endParaRPr>
          </a:p>
        </p:txBody>
      </p:sp>
      <p:pic>
        <p:nvPicPr>
          <p:cNvPr id="3075" name="Picture 3">
            <a:extLst>
              <a:ext uri="{FF2B5EF4-FFF2-40B4-BE49-F238E27FC236}">
                <a16:creationId xmlns:a16="http://schemas.microsoft.com/office/drawing/2014/main" id="{BFDA5BFB-887D-4C4C-827C-2E81D32BF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845175" cy="5245100"/>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076" name="Text Box 4">
            <a:extLst>
              <a:ext uri="{FF2B5EF4-FFF2-40B4-BE49-F238E27FC236}">
                <a16:creationId xmlns:a16="http://schemas.microsoft.com/office/drawing/2014/main" id="{4998FC4C-3310-4E65-93AB-E8F00E2F70EC}"/>
              </a:ext>
            </a:extLst>
          </p:cNvPr>
          <p:cNvSpPr txBox="1">
            <a:spLocks noChangeArrowheads="1"/>
          </p:cNvSpPr>
          <p:nvPr/>
        </p:nvSpPr>
        <p:spPr bwMode="auto">
          <a:xfrm>
            <a:off x="6008688" y="1524000"/>
            <a:ext cx="305911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GB" altLang="en-US" sz="2000" b="1" u="sng">
                <a:solidFill>
                  <a:schemeClr val="bg1"/>
                </a:solidFill>
              </a:rPr>
              <a:t>Type I</a:t>
            </a:r>
            <a:r>
              <a:rPr lang="en-GB" altLang="en-US" sz="2000" b="1">
                <a:solidFill>
                  <a:schemeClr val="bg1"/>
                </a:solidFill>
              </a:rPr>
              <a:t> are relatively large, extremely flattened cells and make up most of the alveolar wall.</a:t>
            </a:r>
          </a:p>
          <a:p>
            <a:pPr rtl="0" eaLnBrk="1" hangingPunct="1">
              <a:spcBef>
                <a:spcPct val="50000"/>
              </a:spcBef>
            </a:pPr>
            <a:r>
              <a:rPr lang="en-GB" altLang="en-US" sz="2000" b="1" u="sng">
                <a:solidFill>
                  <a:schemeClr val="bg1"/>
                </a:solidFill>
              </a:rPr>
              <a:t>Type II</a:t>
            </a:r>
            <a:r>
              <a:rPr lang="en-GB" altLang="en-US" sz="2000" b="1">
                <a:solidFill>
                  <a:schemeClr val="bg1"/>
                </a:solidFill>
              </a:rPr>
              <a:t> pneumocytes secrete Surfactant, a mixture of lipids and proteins, which helps to reduce surface tension of the alveoli and prevent the alveolus from collapsing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E412C42-12F7-411B-9847-C1E124001ACE}"/>
              </a:ext>
            </a:extLst>
          </p:cNvPr>
          <p:cNvSpPr>
            <a:spLocks noGrp="1" noChangeArrowheads="1"/>
          </p:cNvSpPr>
          <p:nvPr>
            <p:ph type="title"/>
          </p:nvPr>
        </p:nvSpPr>
        <p:spPr>
          <a:xfrm>
            <a:off x="0" y="228600"/>
            <a:ext cx="9144000" cy="641350"/>
          </a:xfrm>
          <a:noFill/>
        </p:spPr>
        <p:txBody>
          <a:bodyPr>
            <a:spAutoFit/>
          </a:bodyPr>
          <a:lstStyle/>
          <a:p>
            <a:r>
              <a:rPr lang="en-AU" altLang="en-US" sz="3600" b="1" u="sng">
                <a:solidFill>
                  <a:schemeClr val="bg1"/>
                </a:solidFill>
              </a:rPr>
              <a:t>Surface Tension: Intermolecular Forces</a:t>
            </a:r>
          </a:p>
        </p:txBody>
      </p:sp>
      <p:pic>
        <p:nvPicPr>
          <p:cNvPr id="21507" name="Picture 4">
            <a:extLst>
              <a:ext uri="{FF2B5EF4-FFF2-40B4-BE49-F238E27FC236}">
                <a16:creationId xmlns:a16="http://schemas.microsoft.com/office/drawing/2014/main" id="{FD17B619-1424-4BF2-AB07-AEE5B614C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219200"/>
            <a:ext cx="42751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id="{7D47C195-58FC-4BEE-8653-72314C3D4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616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5881BBF-0833-4C5E-8074-D578CE81D6E0}"/>
              </a:ext>
            </a:extLst>
          </p:cNvPr>
          <p:cNvSpPr>
            <a:spLocks noGrp="1" noChangeArrowheads="1"/>
          </p:cNvSpPr>
          <p:nvPr>
            <p:ph type="body" idx="1"/>
          </p:nvPr>
        </p:nvSpPr>
        <p:spPr>
          <a:xfrm>
            <a:off x="457200" y="4846638"/>
            <a:ext cx="8229600" cy="1630362"/>
          </a:xfrm>
        </p:spPr>
        <p:txBody>
          <a:bodyPr/>
          <a:lstStyle/>
          <a:p>
            <a:pPr algn="l" rtl="0">
              <a:lnSpc>
                <a:spcPct val="80000"/>
              </a:lnSpc>
            </a:pPr>
            <a:r>
              <a:rPr lang="en-AU" altLang="en-US" sz="1800">
                <a:solidFill>
                  <a:schemeClr val="bg1"/>
                </a:solidFill>
              </a:rPr>
              <a:t>The surface tension of water supports this water strider. The nonpolar surfaces of its feet also help to repel the water.</a:t>
            </a:r>
          </a:p>
          <a:p>
            <a:pPr algn="l" rtl="0">
              <a:lnSpc>
                <a:spcPct val="80000"/>
              </a:lnSpc>
            </a:pPr>
            <a:endParaRPr lang="en-AU" altLang="en-US" sz="1800">
              <a:solidFill>
                <a:schemeClr val="bg1"/>
              </a:solidFill>
            </a:endParaRPr>
          </a:p>
          <a:p>
            <a:pPr algn="l" rtl="0">
              <a:lnSpc>
                <a:spcPct val="80000"/>
              </a:lnSpc>
            </a:pPr>
            <a:r>
              <a:rPr lang="en-AU" altLang="en-US" sz="1800" b="1">
                <a:solidFill>
                  <a:schemeClr val="bg1"/>
                </a:solidFill>
              </a:rPr>
              <a:t>Surface tension </a:t>
            </a:r>
            <a:r>
              <a:rPr lang="en-AU" altLang="en-US" sz="1800">
                <a:solidFill>
                  <a:schemeClr val="bg1"/>
                </a:solidFill>
              </a:rPr>
              <a:t>The result of inward intermolecular forces of attraction among liquid particles that must be overcome to expand the surface area.</a:t>
            </a:r>
          </a:p>
        </p:txBody>
      </p:sp>
      <p:pic>
        <p:nvPicPr>
          <p:cNvPr id="22531" name="Picture 4">
            <a:extLst>
              <a:ext uri="{FF2B5EF4-FFF2-40B4-BE49-F238E27FC236}">
                <a16:creationId xmlns:a16="http://schemas.microsoft.com/office/drawing/2014/main" id="{9F2D4743-800C-4B88-9770-5B534F7AB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6388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509C785-23F6-41DB-8AEF-4C9EA9CD9DCE}"/>
              </a:ext>
            </a:extLst>
          </p:cNvPr>
          <p:cNvSpPr>
            <a:spLocks noGrp="1" noChangeArrowheads="1"/>
          </p:cNvSpPr>
          <p:nvPr>
            <p:ph type="body" idx="1"/>
          </p:nvPr>
        </p:nvSpPr>
        <p:spPr>
          <a:xfrm>
            <a:off x="233363" y="152400"/>
            <a:ext cx="8763000" cy="6553200"/>
          </a:xfrm>
        </p:spPr>
        <p:txBody>
          <a:bodyPr/>
          <a:lstStyle/>
          <a:p>
            <a:pPr algn="l" rtl="0" eaLnBrk="1" hangingPunct="1">
              <a:lnSpc>
                <a:spcPct val="80000"/>
              </a:lnSpc>
            </a:pPr>
            <a:r>
              <a:rPr lang="en-AU" altLang="en-US" sz="2300">
                <a:solidFill>
                  <a:schemeClr val="bg1"/>
                </a:solidFill>
              </a:rPr>
              <a:t>Lung surfactant is synthesized by type II cells and is then stored and secreted in intracellular organelles called lamellar bodies. </a:t>
            </a:r>
          </a:p>
          <a:p>
            <a:pPr algn="l" rtl="0" eaLnBrk="1" hangingPunct="1">
              <a:lnSpc>
                <a:spcPct val="80000"/>
              </a:lnSpc>
            </a:pPr>
            <a:r>
              <a:rPr lang="en-AU" altLang="en-US" sz="2300" b="1" u="sng">
                <a:solidFill>
                  <a:schemeClr val="bg1"/>
                </a:solidFill>
              </a:rPr>
              <a:t>Surfactant is composed of </a:t>
            </a:r>
          </a:p>
          <a:p>
            <a:pPr algn="l" rtl="0" eaLnBrk="1" hangingPunct="1">
              <a:lnSpc>
                <a:spcPct val="80000"/>
              </a:lnSpc>
              <a:buFontTx/>
              <a:buNone/>
            </a:pPr>
            <a:r>
              <a:rPr lang="en-AU" altLang="en-US" sz="2300">
                <a:solidFill>
                  <a:schemeClr val="bg1"/>
                </a:solidFill>
              </a:rPr>
              <a:t>1-	80% phospholipids</a:t>
            </a:r>
          </a:p>
          <a:p>
            <a:pPr algn="l" rtl="0" eaLnBrk="1" hangingPunct="1">
              <a:lnSpc>
                <a:spcPct val="80000"/>
              </a:lnSpc>
              <a:buFontTx/>
              <a:buNone/>
            </a:pPr>
            <a:r>
              <a:rPr lang="en-AU" altLang="en-US" sz="2300">
                <a:solidFill>
                  <a:schemeClr val="bg1"/>
                </a:solidFill>
              </a:rPr>
              <a:t>2- 10% neutral lipids (cholesterol)</a:t>
            </a:r>
          </a:p>
          <a:p>
            <a:pPr algn="l" rtl="0" eaLnBrk="1" hangingPunct="1">
              <a:lnSpc>
                <a:spcPct val="80000"/>
              </a:lnSpc>
              <a:buFontTx/>
              <a:buNone/>
            </a:pPr>
            <a:r>
              <a:rPr lang="en-AU" altLang="en-US" sz="2300">
                <a:solidFill>
                  <a:schemeClr val="bg1"/>
                </a:solidFill>
              </a:rPr>
              <a:t>3- 10% proteins</a:t>
            </a:r>
            <a:endParaRPr lang="en-AU" altLang="ja-JP" sz="2300">
              <a:solidFill>
                <a:schemeClr val="bg1"/>
              </a:solidFill>
              <a:ea typeface="ＭＳ Ｐゴシック" panose="020B0600070205080204" pitchFamily="34" charset="-128"/>
            </a:endParaRPr>
          </a:p>
          <a:p>
            <a:pPr algn="l" rtl="0" eaLnBrk="1" hangingPunct="1">
              <a:lnSpc>
                <a:spcPct val="80000"/>
              </a:lnSpc>
            </a:pP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300" b="1">
                <a:solidFill>
                  <a:schemeClr val="bg1"/>
                </a:solidFill>
                <a:ea typeface="ＭＳ Ｐゴシック" panose="020B0600070205080204" pitchFamily="34" charset="-128"/>
              </a:rPr>
              <a:t>The predominant phospholipids are </a:t>
            </a:r>
          </a:p>
          <a:p>
            <a:pPr algn="l" rtl="0" eaLnBrk="1" hangingPunct="1">
              <a:lnSpc>
                <a:spcPct val="80000"/>
              </a:lnSpc>
              <a:buFontTx/>
              <a:buNone/>
            </a:pPr>
            <a:r>
              <a:rPr lang="en-AU" altLang="ja-JP" sz="2300">
                <a:solidFill>
                  <a:schemeClr val="bg1"/>
                </a:solidFill>
                <a:ea typeface="ＭＳ Ｐゴシック" panose="020B0600070205080204" pitchFamily="34" charset="-128"/>
              </a:rPr>
              <a:t>A. Phosphatidylcholine (PC) which makes up 70-80% </a:t>
            </a:r>
          </a:p>
          <a:p>
            <a:pPr algn="l" rtl="0" eaLnBrk="1" hangingPunct="1">
              <a:lnSpc>
                <a:spcPct val="80000"/>
              </a:lnSpc>
              <a:buFontTx/>
              <a:buNone/>
            </a:pPr>
            <a:r>
              <a:rPr lang="en-AU" altLang="ja-JP" sz="2300">
                <a:solidFill>
                  <a:schemeClr val="bg1"/>
                </a:solidFill>
                <a:ea typeface="ＭＳ Ｐゴシック" panose="020B0600070205080204" pitchFamily="34" charset="-128"/>
              </a:rPr>
              <a:t>B. Phosphatidylglycerol (PG) which makes 5-10%. </a:t>
            </a:r>
          </a:p>
          <a:p>
            <a:pPr algn="l" rtl="0" eaLnBrk="1" hangingPunct="1">
              <a:lnSpc>
                <a:spcPct val="80000"/>
              </a:lnSpc>
              <a:buFontTx/>
              <a:buNone/>
            </a:pP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300">
                <a:solidFill>
                  <a:schemeClr val="bg1"/>
                </a:solidFill>
                <a:ea typeface="ＭＳ Ｐゴシック" panose="020B0600070205080204" pitchFamily="34" charset="-128"/>
              </a:rPr>
              <a:t>Majority of phosphatidylcholine (PC) is in the form of dipalmitoylphosphatidylcholine (DPPC), which is thought to be responsible for the lowering of surface tension and to provide alveolar stability because of its low surface compressibility. </a:t>
            </a:r>
          </a:p>
          <a:p>
            <a:pPr algn="l" rtl="0" eaLnBrk="1" hangingPunct="1">
              <a:lnSpc>
                <a:spcPct val="80000"/>
              </a:lnSpc>
            </a:pPr>
            <a:r>
              <a:rPr lang="en-AU" altLang="ja-JP" sz="2300">
                <a:solidFill>
                  <a:schemeClr val="bg1"/>
                </a:solidFill>
                <a:ea typeface="ＭＳ Ｐゴシック" panose="020B0600070205080204" pitchFamily="34" charset="-128"/>
              </a:rPr>
              <a:t>The </a:t>
            </a:r>
            <a:r>
              <a:rPr lang="en-AU" altLang="ja-JP" sz="2300" u="sng">
                <a:solidFill>
                  <a:schemeClr val="bg1"/>
                </a:solidFill>
                <a:ea typeface="ＭＳ Ｐゴシック" panose="020B0600070205080204" pitchFamily="34" charset="-128"/>
              </a:rPr>
              <a:t>choline</a:t>
            </a:r>
            <a:r>
              <a:rPr lang="en-AU" altLang="ja-JP" sz="2300">
                <a:solidFill>
                  <a:schemeClr val="bg1"/>
                </a:solidFill>
                <a:ea typeface="ＭＳ Ｐゴシック" panose="020B0600070205080204" pitchFamily="34" charset="-128"/>
              </a:rPr>
              <a:t> residue of DPPC is </a:t>
            </a:r>
            <a:r>
              <a:rPr lang="en-AU" altLang="ja-JP" sz="2300" u="sng">
                <a:solidFill>
                  <a:schemeClr val="bg1"/>
                </a:solidFill>
                <a:ea typeface="ＭＳ Ｐゴシック" panose="020B0600070205080204" pitchFamily="34" charset="-128"/>
              </a:rPr>
              <a:t>polar</a:t>
            </a:r>
            <a:r>
              <a:rPr lang="en-AU" altLang="ja-JP" sz="2300">
                <a:solidFill>
                  <a:schemeClr val="bg1"/>
                </a:solidFill>
                <a:ea typeface="ＭＳ Ｐゴシック" panose="020B0600070205080204" pitchFamily="34" charset="-128"/>
              </a:rPr>
              <a:t> and hydrophilic and associates with the liquid of the alveoli, </a:t>
            </a:r>
          </a:p>
          <a:p>
            <a:pPr algn="l" rtl="0" eaLnBrk="1" hangingPunct="1">
              <a:lnSpc>
                <a:spcPct val="80000"/>
              </a:lnSpc>
            </a:pPr>
            <a:r>
              <a:rPr lang="en-AU" altLang="ja-JP" sz="2300">
                <a:solidFill>
                  <a:schemeClr val="bg1"/>
                </a:solidFill>
                <a:ea typeface="ＭＳ Ｐゴシック" panose="020B0600070205080204" pitchFamily="34" charset="-128"/>
              </a:rPr>
              <a:t>while the </a:t>
            </a:r>
            <a:r>
              <a:rPr lang="en-AU" altLang="ja-JP" sz="2300" u="sng">
                <a:solidFill>
                  <a:schemeClr val="bg1"/>
                </a:solidFill>
                <a:ea typeface="ＭＳ Ｐゴシック" panose="020B0600070205080204" pitchFamily="34" charset="-128"/>
              </a:rPr>
              <a:t>palmitic</a:t>
            </a:r>
            <a:r>
              <a:rPr lang="en-AU" altLang="ja-JP" sz="2300">
                <a:solidFill>
                  <a:schemeClr val="bg1"/>
                </a:solidFill>
                <a:ea typeface="ＭＳ Ｐゴシック" panose="020B0600070205080204" pitchFamily="34" charset="-128"/>
              </a:rPr>
              <a:t> acid (a fatty acid) residue is </a:t>
            </a:r>
            <a:r>
              <a:rPr lang="en-AU" altLang="ja-JP" sz="2300" u="sng">
                <a:solidFill>
                  <a:schemeClr val="bg1"/>
                </a:solidFill>
                <a:ea typeface="ＭＳ Ｐゴシック" panose="020B0600070205080204" pitchFamily="34" charset="-128"/>
              </a:rPr>
              <a:t>nonpolar</a:t>
            </a:r>
            <a:r>
              <a:rPr lang="en-AU" altLang="ja-JP" sz="2300">
                <a:solidFill>
                  <a:schemeClr val="bg1"/>
                </a:solidFill>
                <a:ea typeface="ＭＳ Ｐゴシック" panose="020B0600070205080204" pitchFamily="34" charset="-128"/>
              </a:rPr>
              <a:t> and hydrophobic and points towards the air. </a:t>
            </a:r>
            <a:endParaRPr lang="en-AU" altLang="en-US" sz="2300">
              <a:solidFill>
                <a:schemeClr val="bg1"/>
              </a:solidFill>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D8A35AF-AB9F-41C2-8C77-A145AC10285C}"/>
              </a:ext>
            </a:extLst>
          </p:cNvPr>
          <p:cNvSpPr>
            <a:spLocks noGrp="1" noChangeArrowheads="1"/>
          </p:cNvSpPr>
          <p:nvPr>
            <p:ph type="body" idx="1"/>
          </p:nvPr>
        </p:nvSpPr>
        <p:spPr>
          <a:xfrm>
            <a:off x="457200" y="304800"/>
            <a:ext cx="8534400" cy="6324600"/>
          </a:xfrm>
        </p:spPr>
        <p:txBody>
          <a:bodyPr/>
          <a:lstStyle/>
          <a:p>
            <a:pPr algn="l" rtl="0" eaLnBrk="1" hangingPunct="1"/>
            <a:r>
              <a:rPr lang="en-AU" altLang="en-US">
                <a:solidFill>
                  <a:schemeClr val="bg1"/>
                </a:solidFill>
              </a:rPr>
              <a:t>The surfactant-associated proteins include four particular proteins and are referred to as SP-A, SP-B, SP-C, and SP-D</a:t>
            </a:r>
          </a:p>
          <a:p>
            <a:pPr algn="l" rtl="0" eaLnBrk="1" hangingPunct="1">
              <a:buFontTx/>
              <a:buNone/>
            </a:pPr>
            <a:endParaRPr lang="en-AU" altLang="en-US">
              <a:solidFill>
                <a:schemeClr val="bg1"/>
              </a:solidFill>
            </a:endParaRPr>
          </a:p>
          <a:p>
            <a:pPr algn="l" rtl="0" eaLnBrk="1" hangingPunct="1"/>
            <a:r>
              <a:rPr lang="en-AU" altLang="en-US" b="1" u="sng">
                <a:solidFill>
                  <a:schemeClr val="bg1"/>
                </a:solidFill>
              </a:rPr>
              <a:t>1. SP-A</a:t>
            </a:r>
            <a:r>
              <a:rPr lang="en-AU" altLang="en-US">
                <a:solidFill>
                  <a:schemeClr val="bg1"/>
                </a:solidFill>
              </a:rPr>
              <a:t> is</a:t>
            </a:r>
            <a:r>
              <a:rPr lang="en-US" altLang="en-US">
                <a:solidFill>
                  <a:schemeClr val="bg1"/>
                </a:solidFill>
              </a:rPr>
              <a:t> hydrophilic protein,</a:t>
            </a:r>
            <a:r>
              <a:rPr lang="en-AU" altLang="en-US">
                <a:solidFill>
                  <a:schemeClr val="bg1"/>
                </a:solidFill>
              </a:rPr>
              <a:t> and the major component of the surfactant complex. </a:t>
            </a:r>
          </a:p>
          <a:p>
            <a:pPr algn="l" rtl="0" eaLnBrk="1" hangingPunct="1"/>
            <a:r>
              <a:rPr lang="en-AU" altLang="en-US" u="sng">
                <a:solidFill>
                  <a:schemeClr val="bg1"/>
                </a:solidFill>
              </a:rPr>
              <a:t>Functions of SP-A</a:t>
            </a:r>
            <a:r>
              <a:rPr lang="en-AU" altLang="en-US">
                <a:solidFill>
                  <a:schemeClr val="bg1"/>
                </a:solidFill>
              </a:rPr>
              <a:t>:</a:t>
            </a:r>
          </a:p>
          <a:p>
            <a:pPr lvl="1" algn="l" rtl="0" eaLnBrk="1" hangingPunct="1"/>
            <a:r>
              <a:rPr lang="en-AU" altLang="en-US">
                <a:solidFill>
                  <a:schemeClr val="bg1"/>
                </a:solidFill>
              </a:rPr>
              <a:t>SP-A and SP-D can bind to a variety of pathogens, and causing pathogen neutralization and clearing by leukocytes.</a:t>
            </a:r>
          </a:p>
          <a:p>
            <a:pPr lvl="1" algn="l" rtl="0" eaLnBrk="1" hangingPunct="1"/>
            <a:r>
              <a:rPr lang="en-AU" altLang="en-US">
                <a:solidFill>
                  <a:schemeClr val="bg1"/>
                </a:solidFill>
              </a:rPr>
              <a:t>SP-A contribute to regulating the secretion and recycling of phospholipids by type II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4769FF4-B7E9-40B1-9814-762A402A900A}"/>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solidFill>
                  <a:schemeClr val="bg1"/>
                </a:solidFill>
              </a:rPr>
              <a:t>2- SP-B</a:t>
            </a:r>
            <a:r>
              <a:rPr lang="en-AU" altLang="en-US">
                <a:solidFill>
                  <a:schemeClr val="bg1"/>
                </a:solidFill>
              </a:rPr>
              <a:t> is a small hydrophobic protein. </a:t>
            </a:r>
          </a:p>
          <a:p>
            <a:pPr algn="l" rtl="0" eaLnBrk="1" hangingPunct="1"/>
            <a:r>
              <a:rPr lang="en-AU" altLang="en-US">
                <a:solidFill>
                  <a:schemeClr val="bg1"/>
                </a:solidFill>
              </a:rPr>
              <a:t>SP-B is the only surfactant protein essential for life. </a:t>
            </a:r>
          </a:p>
          <a:p>
            <a:pPr algn="l" rtl="0" eaLnBrk="1" hangingPunct="1"/>
            <a:r>
              <a:rPr lang="en-AU" altLang="en-US">
                <a:solidFill>
                  <a:schemeClr val="bg1"/>
                </a:solidFill>
              </a:rPr>
              <a:t>Infants with hereditary SP-B deficiency suffer from Respiratory Distress Syndrome (RDS). </a:t>
            </a:r>
          </a:p>
          <a:p>
            <a:pPr algn="l" rtl="0" eaLnBrk="1" hangingPunct="1"/>
            <a:r>
              <a:rPr lang="en-AU" altLang="en-US">
                <a:solidFill>
                  <a:schemeClr val="bg1"/>
                </a:solidFill>
              </a:rPr>
              <a:t>SP-B has a critical role in the biophysical properties of surfactant, including surface tension reduction </a:t>
            </a:r>
          </a:p>
          <a:p>
            <a:pPr algn="l" rtl="0" eaLnBrk="1" hangingPunct="1"/>
            <a:r>
              <a:rPr lang="en-AU" altLang="en-US">
                <a:solidFill>
                  <a:schemeClr val="bg1"/>
                </a:solidFill>
              </a:rPr>
              <a:t>SP-B also play a role in adsorption and spreading of phospholipids to the air-fluid interface. </a:t>
            </a:r>
          </a:p>
          <a:p>
            <a:pPr algn="l" rtl="0" eaLnBrk="1" hangingPunct="1"/>
            <a:endParaRPr lang="en-AU"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920BF44-573D-4ACC-948E-D1FE10204881}"/>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pPr>
            <a:r>
              <a:rPr lang="en-AU" altLang="en-US" sz="2800" b="1" u="sng">
                <a:solidFill>
                  <a:schemeClr val="bg1"/>
                </a:solidFill>
              </a:rPr>
              <a:t>3- SP-C</a:t>
            </a:r>
            <a:r>
              <a:rPr lang="en-AU" altLang="en-US" sz="2800">
                <a:solidFill>
                  <a:schemeClr val="bg1"/>
                </a:solidFill>
              </a:rPr>
              <a:t> is a small hydrophobic protein. </a:t>
            </a:r>
          </a:p>
          <a:p>
            <a:pPr algn="l" rtl="0" eaLnBrk="1" hangingPunct="1">
              <a:lnSpc>
                <a:spcPct val="90000"/>
              </a:lnSpc>
            </a:pPr>
            <a:r>
              <a:rPr lang="en-AU" altLang="en-US" sz="2800">
                <a:solidFill>
                  <a:schemeClr val="bg1"/>
                </a:solidFill>
              </a:rPr>
              <a:t>Similar to SP-B, SP-C enhancing the adsorption and spreading of phospholipids to the air-fluid interface and takes part in the maintenance of the film. </a:t>
            </a:r>
          </a:p>
          <a:p>
            <a:pPr algn="l" rtl="0" eaLnBrk="1" hangingPunct="1">
              <a:lnSpc>
                <a:spcPct val="90000"/>
              </a:lnSpc>
            </a:pPr>
            <a:r>
              <a:rPr lang="en-AU" altLang="en-US" sz="2800">
                <a:solidFill>
                  <a:schemeClr val="bg1"/>
                </a:solidFill>
              </a:rPr>
              <a:t>Recently, SP-C has been shown to bind bacterial lipopolysacherides (LPS), and it is thus also considered to have a role in pulmonary host defence.</a:t>
            </a:r>
          </a:p>
          <a:p>
            <a:pPr algn="l" rtl="0" eaLnBrk="1" hangingPunct="1">
              <a:lnSpc>
                <a:spcPct val="90000"/>
              </a:lnSpc>
            </a:pPr>
            <a:endParaRPr lang="en-AU" altLang="en-US" sz="2800" b="1" u="sng">
              <a:solidFill>
                <a:schemeClr val="bg1"/>
              </a:solidFill>
            </a:endParaRPr>
          </a:p>
          <a:p>
            <a:pPr algn="l" rtl="0" eaLnBrk="1" hangingPunct="1">
              <a:lnSpc>
                <a:spcPct val="90000"/>
              </a:lnSpc>
            </a:pPr>
            <a:r>
              <a:rPr lang="en-AU" altLang="en-US" sz="2800" b="1" u="sng">
                <a:solidFill>
                  <a:schemeClr val="bg1"/>
                </a:solidFill>
              </a:rPr>
              <a:t>4- SP-D</a:t>
            </a:r>
            <a:r>
              <a:rPr lang="en-AU" altLang="en-US" sz="2800">
                <a:solidFill>
                  <a:schemeClr val="bg1"/>
                </a:solidFill>
              </a:rPr>
              <a:t> is a hydrophilic protein </a:t>
            </a:r>
            <a:r>
              <a:rPr lang="en-US" altLang="en-US" sz="2800">
                <a:solidFill>
                  <a:schemeClr val="bg1"/>
                </a:solidFill>
              </a:rPr>
              <a:t>and has structural and functioning similarities with SP-A</a:t>
            </a:r>
            <a:r>
              <a:rPr lang="en-AU" altLang="en-US" sz="2800">
                <a:solidFill>
                  <a:schemeClr val="bg1"/>
                </a:solidFill>
              </a:rPr>
              <a:t>. The main role of SP-D has been thought to be in pulmonary host defence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D47CED98-41C2-4654-966C-5904EE20E1DA}"/>
              </a:ext>
            </a:extLst>
          </p:cNvPr>
          <p:cNvSpPr>
            <a:spLocks noGrp="1" noChangeArrowheads="1"/>
          </p:cNvSpPr>
          <p:nvPr>
            <p:ph type="body" idx="1"/>
          </p:nvPr>
        </p:nvSpPr>
        <p:spPr>
          <a:xfrm>
            <a:off x="152400" y="76200"/>
            <a:ext cx="8915400" cy="6705600"/>
          </a:xfrm>
        </p:spPr>
        <p:txBody>
          <a:bodyPr/>
          <a:lstStyle/>
          <a:p>
            <a:pPr algn="l" rtl="0" eaLnBrk="1" hangingPunct="1">
              <a:lnSpc>
                <a:spcPct val="80000"/>
              </a:lnSpc>
            </a:pPr>
            <a:r>
              <a:rPr lang="en-AU" altLang="en-US" sz="2400" b="1" u="sng">
                <a:solidFill>
                  <a:schemeClr val="bg1"/>
                </a:solidFill>
              </a:rPr>
              <a:t>Respiratory distress syndrome (RDS)</a:t>
            </a:r>
            <a:endParaRPr lang="en-AU" altLang="en-US" sz="2400" u="sng">
              <a:solidFill>
                <a:schemeClr val="bg1"/>
              </a:solidFill>
            </a:endParaRPr>
          </a:p>
          <a:p>
            <a:pPr algn="l" rtl="0" eaLnBrk="1" hangingPunct="1">
              <a:lnSpc>
                <a:spcPct val="80000"/>
              </a:lnSpc>
            </a:pPr>
            <a:r>
              <a:rPr lang="en-AU" altLang="ja-JP" sz="2400">
                <a:solidFill>
                  <a:schemeClr val="bg1"/>
                </a:solidFill>
                <a:ea typeface="ＭＳ Ｐゴシック" panose="020B0600070205080204" pitchFamily="34" charset="-128"/>
              </a:rPr>
              <a:t>due to insufficient amount of surfactant</a:t>
            </a:r>
            <a:endParaRPr lang="en-AU" altLang="en-US" sz="2400">
              <a:solidFill>
                <a:schemeClr val="bg1"/>
              </a:solidFill>
            </a:endParaRPr>
          </a:p>
          <a:p>
            <a:pPr algn="l" rtl="0" eaLnBrk="1" hangingPunct="1">
              <a:lnSpc>
                <a:spcPct val="80000"/>
              </a:lnSpc>
            </a:pPr>
            <a:r>
              <a:rPr lang="en-AU" altLang="en-US" sz="2400">
                <a:solidFill>
                  <a:schemeClr val="bg1"/>
                </a:solidFill>
              </a:rPr>
              <a:t>during the </a:t>
            </a:r>
            <a:r>
              <a:rPr lang="en-AU" altLang="en-US" sz="2400" u="sng">
                <a:solidFill>
                  <a:schemeClr val="bg1"/>
                </a:solidFill>
              </a:rPr>
              <a:t>third trimester</a:t>
            </a:r>
            <a:r>
              <a:rPr lang="en-AU" altLang="en-US" sz="2400">
                <a:solidFill>
                  <a:schemeClr val="bg1"/>
                </a:solidFill>
              </a:rPr>
              <a:t> of pregnancy, the fetal lung begins to secrete the surfactant that accumulates into amniotic fluid. </a:t>
            </a:r>
          </a:p>
          <a:p>
            <a:pPr algn="l" rtl="0" eaLnBrk="1" hangingPunct="1">
              <a:lnSpc>
                <a:spcPct val="80000"/>
              </a:lnSpc>
            </a:pPr>
            <a:r>
              <a:rPr lang="en-AU" altLang="en-US" sz="2400" u="sng">
                <a:solidFill>
                  <a:schemeClr val="bg1"/>
                </a:solidFill>
              </a:rPr>
              <a:t>Pre-term</a:t>
            </a:r>
            <a:r>
              <a:rPr lang="en-AU" altLang="en-US" sz="2400">
                <a:solidFill>
                  <a:schemeClr val="bg1"/>
                </a:solidFill>
              </a:rPr>
              <a:t> infants (birth of a baby of less than 37 weeks gestational age) are associated with insufficient surfactant production.</a:t>
            </a:r>
          </a:p>
          <a:p>
            <a:pPr algn="l" rtl="0" eaLnBrk="1" hangingPunct="1">
              <a:lnSpc>
                <a:spcPct val="80000"/>
              </a:lnSpc>
            </a:pPr>
            <a:r>
              <a:rPr lang="en-AU" altLang="en-US" sz="2400">
                <a:solidFill>
                  <a:schemeClr val="bg1"/>
                </a:solidFill>
              </a:rPr>
              <a:t>When an </a:t>
            </a:r>
            <a:r>
              <a:rPr lang="en-AU" altLang="en-US" sz="2400" b="1" u="sng">
                <a:solidFill>
                  <a:schemeClr val="bg1"/>
                </a:solidFill>
              </a:rPr>
              <a:t>infant is born prematurely</a:t>
            </a:r>
            <a:r>
              <a:rPr lang="en-AU" altLang="en-US" sz="2400">
                <a:solidFill>
                  <a:schemeClr val="bg1"/>
                </a:solidFill>
              </a:rPr>
              <a:t>, not enough surfactant has been formed in the alveoli causing the lungs to collapse and making it very difficult for the baby to get enough air. </a:t>
            </a:r>
          </a:p>
          <a:p>
            <a:pPr algn="l" rtl="0" eaLnBrk="1" hangingPunct="1">
              <a:lnSpc>
                <a:spcPct val="80000"/>
              </a:lnSpc>
            </a:pPr>
            <a:endParaRPr lang="en-AU" altLang="en-US" sz="2400">
              <a:solidFill>
                <a:schemeClr val="bg1"/>
              </a:solidFill>
            </a:endParaRPr>
          </a:p>
          <a:p>
            <a:pPr algn="l" rtl="0" eaLnBrk="1" hangingPunct="1">
              <a:lnSpc>
                <a:spcPct val="80000"/>
              </a:lnSpc>
            </a:pPr>
            <a:r>
              <a:rPr lang="en-AU" altLang="en-US" sz="2400">
                <a:solidFill>
                  <a:schemeClr val="bg1"/>
                </a:solidFill>
              </a:rPr>
              <a:t>The overall incidence of RDS is approximately 1% of all infants. The incidence decreases from nearly 100% at 24–26 gestational weeks to 15–40% at 29–32 weeks and virtually zero at about term. </a:t>
            </a:r>
            <a:endParaRPr lang="en-AU" altLang="ja-JP" sz="2400">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Respiratory distress syndrome due to an insufficient amount of surfactant can also occur in adults whose surfactant-producing pneumocytes have been damaged or destroyed, for example, as an adverse side effect of immunosuppressive medication or chemotherapy drug use. </a:t>
            </a:r>
            <a:endParaRPr lang="en-AU" altLang="en-US" sz="2400">
              <a:solidFill>
                <a:schemeClr val="bg1"/>
              </a:solidFill>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5B83BAD-93AE-4A92-9E9C-D08D19EE7F70}"/>
              </a:ext>
            </a:extLst>
          </p:cNvPr>
          <p:cNvSpPr>
            <a:spLocks noGrp="1" noChangeArrowheads="1"/>
          </p:cNvSpPr>
          <p:nvPr>
            <p:ph type="body" idx="1"/>
          </p:nvPr>
        </p:nvSpPr>
        <p:spPr>
          <a:xfrm>
            <a:off x="152400" y="228600"/>
            <a:ext cx="8839200" cy="6477000"/>
          </a:xfrm>
        </p:spPr>
        <p:txBody>
          <a:bodyPr/>
          <a:lstStyle/>
          <a:p>
            <a:pPr algn="l" rtl="0">
              <a:lnSpc>
                <a:spcPct val="90000"/>
              </a:lnSpc>
            </a:pPr>
            <a:r>
              <a:rPr lang="en-AU" altLang="en-US" sz="2600" b="1" u="sng">
                <a:solidFill>
                  <a:schemeClr val="bg1"/>
                </a:solidFill>
              </a:rPr>
              <a:t>Hereditary RDS due to SP-B deficiency:</a:t>
            </a:r>
            <a:r>
              <a:rPr lang="en-AU" altLang="en-US" sz="2600" b="1">
                <a:solidFill>
                  <a:schemeClr val="bg1"/>
                </a:solidFill>
              </a:rPr>
              <a:t> </a:t>
            </a:r>
          </a:p>
          <a:p>
            <a:pPr algn="l" rtl="0">
              <a:lnSpc>
                <a:spcPct val="90000"/>
              </a:lnSpc>
            </a:pPr>
            <a:r>
              <a:rPr lang="en-AU" altLang="en-US" sz="2600">
                <a:solidFill>
                  <a:schemeClr val="bg1"/>
                </a:solidFill>
              </a:rPr>
              <a:t>SP-B protein is encoded by a single gene on human chromosome 2. </a:t>
            </a:r>
          </a:p>
          <a:p>
            <a:pPr algn="l" rtl="0">
              <a:lnSpc>
                <a:spcPct val="90000"/>
              </a:lnSpc>
            </a:pPr>
            <a:r>
              <a:rPr lang="en-AU" altLang="en-US" sz="2600">
                <a:solidFill>
                  <a:schemeClr val="bg1"/>
                </a:solidFill>
              </a:rPr>
              <a:t>The common SP-B mutation is a net 2 base pair (bp) </a:t>
            </a:r>
            <a:r>
              <a:rPr lang="en-AU" altLang="en-US" sz="2600" u="sng">
                <a:solidFill>
                  <a:schemeClr val="bg1"/>
                </a:solidFill>
              </a:rPr>
              <a:t>insertion</a:t>
            </a:r>
            <a:r>
              <a:rPr lang="en-AU" altLang="en-US" sz="2600">
                <a:solidFill>
                  <a:schemeClr val="bg1"/>
                </a:solidFill>
              </a:rPr>
              <a:t> into codon 121 of the SP-B mRNA, causing a frame-shift and premature termination signal that results in complete absence of proSP-B and mature SP-B.</a:t>
            </a:r>
          </a:p>
          <a:p>
            <a:pPr algn="l" rtl="0">
              <a:lnSpc>
                <a:spcPct val="90000"/>
              </a:lnSpc>
            </a:pPr>
            <a:endParaRPr lang="en-AU" altLang="en-US" sz="2600">
              <a:solidFill>
                <a:schemeClr val="bg1"/>
              </a:solidFill>
            </a:endParaRPr>
          </a:p>
          <a:p>
            <a:pPr algn="l" rtl="0">
              <a:lnSpc>
                <a:spcPct val="90000"/>
              </a:lnSpc>
            </a:pPr>
            <a:r>
              <a:rPr lang="en-AU" altLang="en-US" sz="2600">
                <a:solidFill>
                  <a:schemeClr val="bg1"/>
                </a:solidFill>
              </a:rPr>
              <a:t>Hereditary SP-B deficiency is an autosomal recessive disorder in which affected infants develop severe respiratory disease that clinically and radiographically resembles RDS in premature infants. </a:t>
            </a:r>
          </a:p>
          <a:p>
            <a:pPr algn="l" rtl="0">
              <a:lnSpc>
                <a:spcPct val="90000"/>
              </a:lnSpc>
            </a:pPr>
            <a:r>
              <a:rPr lang="en-AU" altLang="en-US" sz="2600">
                <a:solidFill>
                  <a:schemeClr val="bg1"/>
                </a:solidFill>
              </a:rPr>
              <a:t>However, infants with hereditary SP-B deficiency develop progressive respiratory failure that dose not respond to all treatment and death except if lung transplantation is performed.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64D9B7A-928D-49D7-BE37-835A727C935A}"/>
              </a:ext>
            </a:extLst>
          </p:cNvPr>
          <p:cNvSpPr>
            <a:spLocks noGrp="1" noChangeArrowheads="1"/>
          </p:cNvSpPr>
          <p:nvPr>
            <p:ph type="body" idx="1"/>
          </p:nvPr>
        </p:nvSpPr>
        <p:spPr>
          <a:xfrm>
            <a:off x="152400" y="152400"/>
            <a:ext cx="8915400" cy="6507163"/>
          </a:xfrm>
        </p:spPr>
        <p:txBody>
          <a:bodyPr/>
          <a:lstStyle/>
          <a:p>
            <a:pPr algn="l" rtl="0" eaLnBrk="1" hangingPunct="1">
              <a:lnSpc>
                <a:spcPct val="80000"/>
              </a:lnSpc>
            </a:pPr>
            <a:r>
              <a:rPr lang="en-AU" altLang="ja-JP" sz="2400" b="1" u="sng">
                <a:solidFill>
                  <a:schemeClr val="bg1"/>
                </a:solidFill>
                <a:ea typeface="ＭＳ Ｐゴシック" panose="020B0600070205080204" pitchFamily="34" charset="-128"/>
              </a:rPr>
              <a:t>Molecular basis of emphysema</a:t>
            </a:r>
            <a:endParaRPr lang="en-AU" altLang="ja-JP" sz="2400">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The walls of alveoli consist of the elastic protein </a:t>
            </a:r>
            <a:r>
              <a:rPr lang="en-AU" altLang="ja-JP" sz="2400" b="1">
                <a:solidFill>
                  <a:schemeClr val="bg1"/>
                </a:solidFill>
                <a:ea typeface="ＭＳ Ｐゴシック" panose="020B0600070205080204" pitchFamily="34" charset="-128"/>
              </a:rPr>
              <a:t>elastin</a:t>
            </a:r>
            <a:r>
              <a:rPr lang="en-AU" altLang="ja-JP" sz="2400">
                <a:solidFill>
                  <a:schemeClr val="bg1"/>
                </a:solidFill>
                <a:ea typeface="ＭＳ Ｐゴシック" panose="020B0600070205080204" pitchFamily="34" charset="-128"/>
              </a:rPr>
              <a:t>. </a:t>
            </a:r>
          </a:p>
          <a:p>
            <a:pPr algn="l" rtl="0" eaLnBrk="1" hangingPunct="1">
              <a:lnSpc>
                <a:spcPct val="80000"/>
              </a:lnSpc>
            </a:pPr>
            <a:r>
              <a:rPr lang="en-AU" altLang="ja-JP" sz="2400">
                <a:solidFill>
                  <a:schemeClr val="bg1"/>
                </a:solidFill>
                <a:ea typeface="ＭＳ Ｐゴシック" panose="020B0600070205080204" pitchFamily="34" charset="-128"/>
              </a:rPr>
              <a:t>The alveoli are exposed to low levels of neutrophil elastase</a:t>
            </a:r>
            <a:r>
              <a:rPr lang="en-AU" altLang="ja-JP" sz="2400" i="1">
                <a:solidFill>
                  <a:schemeClr val="bg1"/>
                </a:solidFill>
                <a:ea typeface="ＭＳ Ｐゴシック" panose="020B0600070205080204" pitchFamily="34" charset="-128"/>
              </a:rPr>
              <a:t> </a:t>
            </a:r>
            <a:r>
              <a:rPr lang="en-AU" altLang="ja-JP" sz="2400">
                <a:solidFill>
                  <a:schemeClr val="bg1"/>
                </a:solidFill>
                <a:ea typeface="ＭＳ Ｐゴシック" panose="020B0600070205080204" pitchFamily="34" charset="-128"/>
              </a:rPr>
              <a:t>released from neutrophils as part of the body’s defence against microorganisms. Elastase is a powerful protease that degrades elastin of alveolar walls </a:t>
            </a:r>
          </a:p>
          <a:p>
            <a:pPr algn="l" rtl="0" eaLnBrk="1" hangingPunct="1">
              <a:lnSpc>
                <a:spcPct val="80000"/>
              </a:lnSpc>
            </a:pPr>
            <a:r>
              <a:rPr lang="en-AU" altLang="ja-JP" sz="2400">
                <a:solidFill>
                  <a:schemeClr val="bg1"/>
                </a:solidFill>
                <a:ea typeface="ＭＳ Ｐゴシック" panose="020B0600070205080204" pitchFamily="34" charset="-128"/>
              </a:rPr>
              <a:t>Elastase activity is opposed by the action of α1 antitrypsine (α1-AT) </a:t>
            </a:r>
          </a:p>
          <a:p>
            <a:pPr algn="l" rtl="0" eaLnBrk="1" hangingPunct="1">
              <a:lnSpc>
                <a:spcPct val="80000"/>
              </a:lnSpc>
            </a:pPr>
            <a:r>
              <a:rPr lang="en-AU" altLang="ja-JP" sz="2400">
                <a:solidFill>
                  <a:schemeClr val="bg1"/>
                </a:solidFill>
                <a:ea typeface="ＭＳ Ｐゴシック" panose="020B0600070205080204" pitchFamily="34" charset="-128"/>
              </a:rPr>
              <a:t>α1-AT consist of a single polypeptide chain of 394 amino acid. </a:t>
            </a:r>
          </a:p>
          <a:p>
            <a:pPr algn="l" rtl="0" eaLnBrk="1" hangingPunct="1">
              <a:lnSpc>
                <a:spcPct val="80000"/>
              </a:lnSpc>
            </a:pPr>
            <a:r>
              <a:rPr lang="en-AU" altLang="ja-JP" sz="2400">
                <a:solidFill>
                  <a:schemeClr val="bg1"/>
                </a:solidFill>
                <a:ea typeface="ＭＳ Ｐゴシック" panose="020B0600070205080204" pitchFamily="34" charset="-128"/>
              </a:rPr>
              <a:t>The gene for α1-AT  is located on chromosome 14. </a:t>
            </a:r>
          </a:p>
          <a:p>
            <a:pPr algn="l" rtl="0" eaLnBrk="1" hangingPunct="1">
              <a:lnSpc>
                <a:spcPct val="80000"/>
              </a:lnSpc>
            </a:pPr>
            <a:r>
              <a:rPr lang="en-AU" altLang="ja-JP" sz="2400">
                <a:solidFill>
                  <a:schemeClr val="bg1"/>
                </a:solidFill>
                <a:ea typeface="ＭＳ Ｐゴシック" panose="020B0600070205080204" pitchFamily="34" charset="-128"/>
              </a:rPr>
              <a:t>α1-AT binds to the active site of elastase and thus blocks its activity. </a:t>
            </a:r>
          </a:p>
          <a:p>
            <a:pPr algn="l" rtl="0" eaLnBrk="1" hangingPunct="1">
              <a:lnSpc>
                <a:spcPct val="80000"/>
              </a:lnSpc>
            </a:pPr>
            <a:r>
              <a:rPr lang="en-AU" altLang="ja-JP" sz="2400">
                <a:solidFill>
                  <a:schemeClr val="bg1"/>
                </a:solidFill>
                <a:ea typeface="ＭＳ Ｐゴシック" panose="020B0600070205080204" pitchFamily="34" charset="-128"/>
              </a:rPr>
              <a:t>Most of the α1-AT found in plasma is synthesized and secreted by the liver. The remainder is synthesized by several tissues, including bronchial epithelial cells and alveolar macrophages, which may be important in the prevention of local tissue injury by elastase. </a:t>
            </a:r>
          </a:p>
          <a:p>
            <a:pPr algn="l" rtl="0" eaLnBrk="1" hangingPunct="1">
              <a:lnSpc>
                <a:spcPct val="80000"/>
              </a:lnSpc>
            </a:pPr>
            <a:r>
              <a:rPr lang="en-AU" altLang="ja-JP" sz="2400">
                <a:solidFill>
                  <a:schemeClr val="bg1"/>
                </a:solidFill>
                <a:ea typeface="ＭＳ Ｐゴシック" panose="020B0600070205080204" pitchFamily="34" charset="-128"/>
              </a:rPr>
              <a:t>Because lung tissue cannot regenerate, </a:t>
            </a:r>
            <a:r>
              <a:rPr lang="en-AU" altLang="ja-JP" sz="2400" b="1">
                <a:solidFill>
                  <a:schemeClr val="bg1"/>
                </a:solidFill>
                <a:ea typeface="ＭＳ Ｐゴシック" panose="020B0600070205080204" pitchFamily="34" charset="-128"/>
              </a:rPr>
              <a:t>emphysema </a:t>
            </a:r>
            <a:r>
              <a:rPr lang="en-AU" altLang="ja-JP" sz="2400">
                <a:solidFill>
                  <a:schemeClr val="bg1"/>
                </a:solidFill>
                <a:ea typeface="ＭＳ Ｐゴシック" panose="020B0600070205080204" pitchFamily="34" charset="-128"/>
              </a:rPr>
              <a:t>results from the destruction of the connective tissue of alveolar walls.</a:t>
            </a:r>
            <a:endParaRPr lang="en-AU" altLang="en-US" sz="240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EA260-103C-4683-9D44-3581ED8597D0}">
  <ds:schemaRefs>
    <ds:schemaRef ds:uri="http://schemas.microsoft.com/sharepoint/v3/contenttype/forms"/>
  </ds:schemaRefs>
</ds:datastoreItem>
</file>

<file path=customXml/itemProps2.xml><?xml version="1.0" encoding="utf-8"?>
<ds:datastoreItem xmlns:ds="http://schemas.openxmlformats.org/officeDocument/2006/customXml" ds:itemID="{38147675-91C8-4F63-8FBD-88A429D0EE26}">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docProps/app.xml><?xml version="1.0" encoding="utf-8"?>
<Properties xmlns="http://schemas.openxmlformats.org/officeDocument/2006/extended-properties" xmlns:vt="http://schemas.openxmlformats.org/officeDocument/2006/docPropsVTypes">
  <Template/>
  <TotalTime>1340</TotalTime>
  <Words>1735</Words>
  <Application>Microsoft Office PowerPoint</Application>
  <PresentationFormat>عرض على الشاشة (4:3)</PresentationFormat>
  <Paragraphs>129</Paragraphs>
  <Slides>21</Slides>
  <Notes>21</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Default Design</vt:lpstr>
      <vt:lpstr>The molecular basis of lung diseases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Surface Tension: Intermolecular Forces</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othman ali</cp:lastModifiedBy>
  <cp:revision>53</cp:revision>
  <cp:lastPrinted>1601-01-01T00:00:00Z</cp:lastPrinted>
  <dcterms:created xsi:type="dcterms:W3CDTF">1601-01-01T00:00:00Z</dcterms:created>
  <dcterms:modified xsi:type="dcterms:W3CDTF">2020-10-17T19:56:19Z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