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341" r:id="rId12"/>
    <p:sldId id="304" r:id="rId13"/>
    <p:sldId id="305" r:id="rId14"/>
    <p:sldId id="342" r:id="rId15"/>
    <p:sldId id="338" r:id="rId16"/>
    <p:sldId id="269" r:id="rId17"/>
    <p:sldId id="306" r:id="rId18"/>
    <p:sldId id="270" r:id="rId19"/>
    <p:sldId id="307" r:id="rId20"/>
    <p:sldId id="272" r:id="rId21"/>
    <p:sldId id="309" r:id="rId22"/>
    <p:sldId id="308" r:id="rId23"/>
    <p:sldId id="273" r:id="rId24"/>
    <p:sldId id="276" r:id="rId25"/>
    <p:sldId id="277" r:id="rId26"/>
    <p:sldId id="278" r:id="rId27"/>
    <p:sldId id="279" r:id="rId28"/>
    <p:sldId id="280" r:id="rId29"/>
    <p:sldId id="281" r:id="rId30"/>
    <p:sldId id="311" r:id="rId31"/>
    <p:sldId id="314" r:id="rId32"/>
    <p:sldId id="315" r:id="rId33"/>
    <p:sldId id="318" r:id="rId34"/>
    <p:sldId id="316" r:id="rId35"/>
    <p:sldId id="317" r:id="rId36"/>
    <p:sldId id="319" r:id="rId37"/>
    <p:sldId id="320" r:id="rId38"/>
    <p:sldId id="322" r:id="rId39"/>
    <p:sldId id="324" r:id="rId40"/>
    <p:sldId id="325" r:id="rId41"/>
    <p:sldId id="328" r:id="rId42"/>
    <p:sldId id="329" r:id="rId43"/>
    <p:sldId id="334" r:id="rId44"/>
    <p:sldId id="330" r:id="rId45"/>
    <p:sldId id="331" r:id="rId46"/>
    <p:sldId id="332" r:id="rId47"/>
    <p:sldId id="333" r:id="rId48"/>
    <p:sldId id="336" r:id="rId49"/>
    <p:sldId id="337" r:id="rId50"/>
    <p:sldId id="283" r:id="rId51"/>
    <p:sldId id="285" r:id="rId52"/>
    <p:sldId id="286" r:id="rId53"/>
    <p:sldId id="287" r:id="rId54"/>
    <p:sldId id="288" r:id="rId55"/>
    <p:sldId id="339" r:id="rId56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FC50B-9130-4081-8F7B-051573A5030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D42E-2B7D-4C63-8B16-1BA5FA664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7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3D47FFF-5D98-459A-B45B-EF6A252355CE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393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E5A9-CBF0-42A5-AB90-FAB907B17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F5AB0-A15A-4EE1-8BC4-23804561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060BD-1BFE-4866-A36F-7F6A23ED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CC48-6662-467B-859C-034892EC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63C7-AFB7-47DD-9409-94F261F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643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B2879-EC10-4ECB-B776-ECCF99EDB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5F4E7-53BE-4AC3-93F1-A25D6DBEA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6B220-E331-461A-BCA2-0A2B6E49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3AFA1-1EA7-4A6A-9B24-2CC40330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F14C-88D1-4B71-9022-C606A323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8107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D046D-1BAE-4659-8B6B-9BF805161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CF3C8-CBBB-4500-8437-EFE9988BE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1607F-B058-4831-A0D7-DF854C3E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167B1-146A-4112-AB35-BC3C52A2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8CF5-6F2E-48E8-A977-15E88859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04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A979-382F-457D-AC3F-31131C54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BD93-27C7-47B8-AC66-FC3E1EAAF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D6E4-B9E2-4764-BD5E-3C6E6D97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67D9E-C320-4997-8F52-194B0F69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31871-3ECF-42D8-98CF-296B8625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3481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9B6A-9A53-42B3-AD99-95F290CF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6740B-BE62-4FC1-81E9-CD4F68F6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B06B-5EBA-4307-8EE0-804E2A43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0D27-819C-42D8-A9D6-4650D8BE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F65E9-D9E8-4523-B563-CF180344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262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9C3A-7643-42DA-BB7F-E4AC5770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AA2A-BF09-4CF6-B38B-5C4865B2A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1AEDA-4C97-4F29-B449-6ACF23F86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12F3E-5D80-44BD-A785-81D8C988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652AB-32CC-406E-956F-FB226749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4941-855D-4711-B39B-6227935A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5230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81BC-DEC6-4A16-B441-5F16F84C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6B1E-9CE6-4AFC-B7AB-2EF36045E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8CEE9-6682-4705-8F04-53A5A44E5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D4804-E60D-4E75-98D5-681B1135B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BE63D-6C48-457B-BD72-CAFA826F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12512-1EFA-4011-A992-13E586FD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71549-900F-4B38-925F-AF0BFE76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F9BBD-EDBD-45F4-9869-B8CAC5EC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374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BA36-1302-4EDB-A351-327DA05C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D75FC-DF6C-4C0F-B614-85C3A9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27002-9D23-4ABB-A965-59C8A48B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A87C7-41BE-43EA-AB44-93332D61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347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FDE6F-923D-4353-A6EC-1A9B1F17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41606-8397-45D7-A38E-07AF9482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11D1-5506-46DA-9BCC-97AB6888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01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2CED-59CC-4249-84C7-E80DC304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C201-3702-449D-8FFE-F66B1CE4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325E-A08B-4F68-A976-82DF59099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8DFDA-B5CC-455B-BF26-5EEEE012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D9CDE-D29D-4D88-A59E-1111509F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5076B-BECC-44DA-8293-83DC8E40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5948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6BAE-EA88-4CC9-8829-853247EA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64795-173D-4F6F-B4B7-39B4812DE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68845-2C9D-4798-BE0F-F29DCE296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76302-B463-425A-8027-921457C0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6C90C-DE96-4020-9EC3-E63BA6D0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433DD-917A-4EA9-8F58-ECACE37E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89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804EC-6DDE-4BB6-8ABC-F04D3F22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909A8-4D62-42AD-901F-FAEDC5BB6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45C6B-D84D-4F58-BF02-D62866484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958D-A48A-49A5-B99F-B03547E5BDDC}" type="datetimeFigureOut">
              <a:rPr lang="ar-JO" smtClean="0"/>
              <a:t>05/07/1441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7BFEA-885D-48EF-8FA2-C8E446B5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FC8C-87A0-4ECC-95DB-F6A3DE181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78687-E0CF-4451-BF1C-72D12A0013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21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43" y="1246909"/>
            <a:ext cx="5892800" cy="44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88075" y="143139"/>
            <a:ext cx="10363200" cy="11620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Cleft lip and palate </a:t>
            </a:r>
            <a:endParaRPr lang="en-US" altLang="en-US" sz="6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38" y="2053059"/>
            <a:ext cx="5868537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- تم تفريغ اضافات الدكتور </a:t>
            </a:r>
            <a:r>
              <a:rPr lang="ar-JO" sz="48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الأخضر 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وما تم شرحه </a:t>
            </a:r>
            <a:r>
              <a:rPr lang="ar-JO" sz="48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باللون الأحمر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واضافة صور توضيحية لفهم بعض النقاط   </a:t>
            </a:r>
            <a:endParaRPr lang="ar-SA" sz="4800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1378421" y="4367281"/>
            <a:ext cx="573208" cy="38213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5906" y="5629108"/>
            <a:ext cx="1696633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JO" sz="2400" dirty="0">
                <a:solidFill>
                  <a:prstClr val="black"/>
                </a:solidFill>
              </a:rPr>
              <a:t>ت</a:t>
            </a:r>
            <a:r>
              <a:rPr lang="ar-JO" sz="2400" dirty="0" smtClean="0">
                <a:solidFill>
                  <a:prstClr val="black"/>
                </a:solidFill>
              </a:rPr>
              <a:t>مارا الزيود   محمد ربعي       </a:t>
            </a:r>
            <a:endParaRPr lang="ar-S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76D-63FA-40BE-BF9F-0842F79F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Pathophysiology/embryology</a:t>
            </a:r>
            <a:br>
              <a:rPr lang="en-US" dirty="0">
                <a:solidFill>
                  <a:srgbClr val="FF0000"/>
                </a:solidFill>
              </a:rPr>
            </a:b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E928D-16B8-4675-86D6-FEA744A2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Week 4 to </a:t>
            </a:r>
            <a:r>
              <a:rPr lang="en-US" dirty="0" smtClean="0"/>
              <a:t>7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Medial nasal processes fuse with maxillary prominences to form philtrum and primary palate (</a:t>
            </a:r>
            <a:r>
              <a:rPr lang="en-US" dirty="0">
                <a:solidFill>
                  <a:srgbClr val="FF0000"/>
                </a:solidFill>
              </a:rPr>
              <a:t>failure causes CL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Maxillary prominences become the lateral upper lip and maxilla and secondary palate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The two lateral palatine shelves that initially lie in a vertical plane adjacent to the tongue move into horizontal plane and fuse at midline along with the primary palate (</a:t>
            </a:r>
            <a:r>
              <a:rPr lang="en-US" dirty="0">
                <a:solidFill>
                  <a:srgbClr val="FF0000"/>
                </a:solidFill>
              </a:rPr>
              <a:t>failure causes CP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022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6E81-9FB3-4A88-8434-8430EA5C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  <a:br>
              <a:rPr lang="en-US" dirty="0"/>
            </a:b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82563E-51F3-42C0-B73B-002E71C14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85" y="1690688"/>
            <a:ext cx="10573283" cy="45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B476-55E1-4479-A475-A7180D50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of cleft lip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70D8-78FB-4C62-B791-920EBE58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2"/>
            <a:ext cx="10515600" cy="5864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500" dirty="0"/>
              <a:t>A. Severity/extent 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1. Microform CL (“</a:t>
            </a:r>
            <a:r>
              <a:rPr lang="en-US" sz="3000" dirty="0" err="1">
                <a:solidFill>
                  <a:srgbClr val="FF0000"/>
                </a:solidFill>
              </a:rPr>
              <a:t>forme</a:t>
            </a:r>
            <a:r>
              <a:rPr lang="en-US" sz="3000" dirty="0">
                <a:solidFill>
                  <a:srgbClr val="FF0000"/>
                </a:solidFill>
              </a:rPr>
              <a:t> fruste” or “minor cleft lip”; </a:t>
            </a:r>
          </a:p>
          <a:p>
            <a:pPr marL="914400" lvl="2" indent="0">
              <a:buNone/>
            </a:pPr>
            <a:r>
              <a:rPr lang="en-US" sz="2600" dirty="0"/>
              <a:t>a. Vermilion </a:t>
            </a:r>
            <a:r>
              <a:rPr lang="en-US" sz="2600" dirty="0">
                <a:solidFill>
                  <a:srgbClr val="FF0000"/>
                </a:solidFill>
              </a:rPr>
              <a:t>notching, scar-like </a:t>
            </a:r>
            <a:r>
              <a:rPr lang="en-US" sz="2600" dirty="0"/>
              <a:t>line or depression, lip shortening</a:t>
            </a:r>
          </a:p>
          <a:p>
            <a:pPr marL="914400" lvl="2" indent="0">
              <a:buNone/>
            </a:pPr>
            <a:r>
              <a:rPr lang="en-US" sz="2600" dirty="0"/>
              <a:t>b. ± Nasal deformity, usually mild</a:t>
            </a:r>
          </a:p>
          <a:p>
            <a:pPr marL="914400" lvl="2" indent="0">
              <a:buNone/>
            </a:pPr>
            <a:r>
              <a:rPr lang="en-US" sz="2600" dirty="0"/>
              <a:t>c. Surgery may or may not be indicated based on severity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2. Incomplete CL </a:t>
            </a:r>
          </a:p>
          <a:p>
            <a:pPr marL="914400" lvl="2" indent="0">
              <a:buNone/>
            </a:pPr>
            <a:r>
              <a:rPr lang="en-US" sz="2600" dirty="0"/>
              <a:t>a. </a:t>
            </a:r>
            <a:r>
              <a:rPr lang="en-US" sz="2600" dirty="0">
                <a:solidFill>
                  <a:srgbClr val="FF0000"/>
                </a:solidFill>
              </a:rPr>
              <a:t>Intact nasal sill </a:t>
            </a:r>
            <a:r>
              <a:rPr lang="en-US" sz="2600" dirty="0"/>
              <a:t>(termed “</a:t>
            </a:r>
            <a:r>
              <a:rPr lang="en-US" sz="2600" dirty="0" err="1"/>
              <a:t>Simonart</a:t>
            </a:r>
            <a:r>
              <a:rPr lang="en-US" sz="2600" dirty="0"/>
              <a:t> band”)</a:t>
            </a:r>
          </a:p>
          <a:p>
            <a:pPr marL="914400" lvl="2" indent="0">
              <a:buNone/>
            </a:pPr>
            <a:r>
              <a:rPr lang="en-US" sz="2600" dirty="0"/>
              <a:t>b. Intact alveolar ridge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3. Complete CL </a:t>
            </a:r>
          </a:p>
          <a:p>
            <a:pPr marL="914400" lvl="2" indent="0">
              <a:buNone/>
            </a:pPr>
            <a:r>
              <a:rPr lang="en-US" sz="2600" dirty="0"/>
              <a:t>a. </a:t>
            </a:r>
            <a:r>
              <a:rPr lang="en-US" sz="2600" dirty="0" err="1">
                <a:solidFill>
                  <a:srgbClr val="FF0000"/>
                </a:solidFill>
              </a:rPr>
              <a:t>Clefting</a:t>
            </a:r>
            <a:r>
              <a:rPr lang="en-US" sz="2600" dirty="0">
                <a:solidFill>
                  <a:srgbClr val="FF0000"/>
                </a:solidFill>
              </a:rPr>
              <a:t> of the lip, nostril sill, and alveolus</a:t>
            </a:r>
          </a:p>
          <a:p>
            <a:pPr marL="914400" lvl="2" indent="0">
              <a:buNone/>
            </a:pPr>
            <a:r>
              <a:rPr lang="en-US" sz="2600" dirty="0"/>
              <a:t>b. Wider than incomplete clefts with greater cleft nasal deformity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4. Complete CLP</a:t>
            </a:r>
          </a:p>
          <a:p>
            <a:pPr marL="914400" lvl="2" indent="0">
              <a:buNone/>
            </a:pPr>
            <a:r>
              <a:rPr lang="en-US" sz="2600" dirty="0"/>
              <a:t>a. CL deformity is same as above</a:t>
            </a:r>
          </a:p>
          <a:p>
            <a:pPr marL="914400" lvl="2" indent="0">
              <a:buNone/>
            </a:pPr>
            <a:r>
              <a:rPr lang="en-US" sz="2600" dirty="0"/>
              <a:t>b. </a:t>
            </a:r>
            <a:r>
              <a:rPr lang="en-US" sz="2600" dirty="0">
                <a:solidFill>
                  <a:srgbClr val="FF0000"/>
                </a:solidFill>
              </a:rPr>
              <a:t>Includes CP (posterior to incisive foramen)</a:t>
            </a:r>
          </a:p>
        </p:txBody>
      </p:sp>
    </p:spTree>
    <p:extLst>
      <p:ext uri="{BB962C8B-B14F-4D97-AF65-F5344CB8AC3E}">
        <p14:creationId xmlns:p14="http://schemas.microsoft.com/office/powerpoint/2010/main" val="235724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7E5D-645E-43DA-A764-C84FBB96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3B6A-09C3-48D0-845A-88DC5ECE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489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Unilateral versus bilateral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Unilateral CL</a:t>
            </a:r>
          </a:p>
          <a:p>
            <a:pPr marL="457200" lvl="1" indent="0">
              <a:buNone/>
            </a:pPr>
            <a:r>
              <a:rPr lang="en-US" dirty="0"/>
              <a:t>a. Greater segment</a:t>
            </a:r>
          </a:p>
          <a:p>
            <a:pPr marL="457200" lvl="1" indent="0">
              <a:buNone/>
            </a:pPr>
            <a:r>
              <a:rPr lang="en-US" dirty="0"/>
              <a:t>b. Lesser segment collapse, with medial and posterior displacement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Bilateral CL </a:t>
            </a:r>
          </a:p>
          <a:p>
            <a:pPr marL="457200" lvl="1" indent="0">
              <a:buNone/>
            </a:pPr>
            <a:r>
              <a:rPr lang="en-US" dirty="0"/>
              <a:t>a. Central </a:t>
            </a:r>
            <a:r>
              <a:rPr lang="en-US" dirty="0" err="1"/>
              <a:t>prolabium</a:t>
            </a:r>
            <a:r>
              <a:rPr lang="en-US" dirty="0"/>
              <a:t> and premaxilla</a:t>
            </a:r>
          </a:p>
          <a:p>
            <a:pPr marL="457200" lvl="1" indent="0">
              <a:buNone/>
            </a:pPr>
            <a:r>
              <a:rPr lang="en-US" dirty="0"/>
              <a:t>b. May have “flyaway” premaxilla and collapsed bilateral lesser</a:t>
            </a:r>
          </a:p>
          <a:p>
            <a:pPr marL="457200" lvl="1" indent="0">
              <a:buNone/>
            </a:pPr>
            <a:r>
              <a:rPr lang="en-US" dirty="0"/>
              <a:t>segments</a:t>
            </a:r>
          </a:p>
          <a:p>
            <a:pPr marL="457200" lvl="1" indent="0">
              <a:buNone/>
            </a:pPr>
            <a:r>
              <a:rPr lang="en-US" dirty="0"/>
              <a:t>c. Variable severity per side </a:t>
            </a:r>
          </a:p>
          <a:p>
            <a:pPr marL="457200" lvl="1" indent="0">
              <a:buNone/>
            </a:pPr>
            <a:r>
              <a:rPr lang="en-US" dirty="0"/>
              <a:t>d. More likely to be complete, wide clefts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8677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9BCC-6ED3-401C-A28D-AEEBE8E6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9E6A57-56C4-4168-A6A6-12C756CB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19" y="1523310"/>
            <a:ext cx="9189411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5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8E0D36-1C81-4A03-A2AB-EAE22C5CC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87" y="691765"/>
            <a:ext cx="9564860" cy="5578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994" y="323557"/>
            <a:ext cx="301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Microform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0356" y="192362"/>
            <a:ext cx="627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Unilateral incomplete                                    unilateral complete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384" y="6134204"/>
            <a:ext cx="1059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Bilateral incomplete                                           bilateral complete                             RT complete , LT incomplete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4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5610-6BA9-471A-AA76-FDDDF17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US" dirty="0"/>
              <a:t>Normal lip anatomy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FB35C-FE81-4EE3-89C3-17DDF0B5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4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Central philtrum demarcated laterally by </a:t>
            </a:r>
            <a:r>
              <a:rPr lang="en-US" dirty="0" err="1"/>
              <a:t>philtral</a:t>
            </a:r>
            <a:r>
              <a:rPr lang="en-US" dirty="0"/>
              <a:t> columns and inferiorly by</a:t>
            </a:r>
          </a:p>
          <a:p>
            <a:pPr marL="0" indent="0">
              <a:buNone/>
            </a:pPr>
            <a:r>
              <a:rPr lang="en-US" dirty="0"/>
              <a:t>Cupid’s bow and tubercle</a:t>
            </a:r>
          </a:p>
          <a:p>
            <a:pPr marL="0" indent="0">
              <a:buNone/>
            </a:pPr>
            <a:r>
              <a:rPr lang="en-US" dirty="0"/>
              <a:t>2. Above the junction of vermilion–cutaneous border is mucocutaneous ridge (“white roll”)</a:t>
            </a:r>
          </a:p>
          <a:p>
            <a:pPr marL="0" indent="0">
              <a:buNone/>
            </a:pPr>
            <a:r>
              <a:rPr lang="en-US" dirty="0"/>
              <a:t>3. Within red vermilion, noticeable junction demarcating dry and wet vermilion </a:t>
            </a:r>
            <a:r>
              <a:rPr lang="en-US" dirty="0">
                <a:solidFill>
                  <a:srgbClr val="FF0000"/>
                </a:solidFill>
              </a:rPr>
              <a:t>(“wet–dry border”)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Vertical height of upper lip = peak of Cupid’s bow to nasal sill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a. Newborn—10 mm</a:t>
            </a:r>
          </a:p>
          <a:p>
            <a:pPr marL="0" indent="0">
              <a:buNone/>
            </a:pPr>
            <a:r>
              <a:rPr lang="en-US" dirty="0"/>
              <a:t>b. 3 months—13 mm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c. Adult—17 mm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8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67C951-A4F7-40CD-86A7-6EDA62218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840" y="1802296"/>
            <a:ext cx="8756319" cy="45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5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1A5C-0F7A-4761-A823-92723A47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r>
              <a:rPr lang="en-US" dirty="0"/>
              <a:t>Musculature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0799-F14F-4E39-97C6-4751B651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97496"/>
            <a:ext cx="105156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0000"/>
                </a:solidFill>
              </a:rPr>
              <a:t>. Orbicularis </a:t>
            </a:r>
            <a:r>
              <a:rPr lang="en-US" dirty="0" err="1">
                <a:solidFill>
                  <a:srgbClr val="FF0000"/>
                </a:solidFill>
              </a:rPr>
              <a:t>oris</a:t>
            </a:r>
            <a:r>
              <a:rPr lang="en-US" dirty="0">
                <a:solidFill>
                  <a:srgbClr val="FF0000"/>
                </a:solidFill>
              </a:rPr>
              <a:t>—primary muscle of lip, has two well-defined components  (CN VII)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. Deep (internal)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ii. Superficial (external)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5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CB29-851E-4382-A500-1F184939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6AB1-21A2-4964-BC63-5833405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Blood supply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Superior labial arteries</a:t>
            </a:r>
            <a:r>
              <a:rPr lang="en-US" dirty="0"/>
              <a:t>, bilaterally; columellar branch centrally</a:t>
            </a:r>
          </a:p>
          <a:p>
            <a:pPr marL="0" indent="0">
              <a:buNone/>
            </a:pPr>
            <a:r>
              <a:rPr lang="en-US" dirty="0"/>
              <a:t>b. Branch off from </a:t>
            </a:r>
            <a:r>
              <a:rPr lang="en-US" dirty="0">
                <a:solidFill>
                  <a:srgbClr val="FF0000"/>
                </a:solidFill>
              </a:rPr>
              <a:t>bilateral facial arteries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Sensory innervation</a:t>
            </a:r>
            <a:r>
              <a:rPr lang="en-US" dirty="0"/>
              <a:t>: Upper lip, maxillary division of trigeminal nerve (CN V2)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Motor innervation</a:t>
            </a:r>
            <a:r>
              <a:rPr lang="en-US" dirty="0"/>
              <a:t>: Zygomatic and buccal branches of the facial nerve (CN VII)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6815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74AC-5BCF-41BF-8563-05E22891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b="1" dirty="0"/>
              <a:t>Cleft lip and palate </a:t>
            </a:r>
            <a:endParaRPr lang="ar-JO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EBF3F-D97D-4994-BB6B-954975BC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731" y="309845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Dr. Saleh </a:t>
            </a:r>
            <a:r>
              <a:rPr lang="en-US" sz="3600" dirty="0" err="1"/>
              <a:t>Abualhaj</a:t>
            </a:r>
            <a:endParaRPr lang="en-US" sz="3600" dirty="0"/>
          </a:p>
          <a:p>
            <a:r>
              <a:rPr lang="en-US" sz="3600" dirty="0"/>
              <a:t>Plastic Surgeon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380742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7A14-FA2F-4BF4-8DC8-9733685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CL anatomy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D994-274E-49C7-9F53-1D9EFF697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Muscles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Pathological insertion of orbicularis </a:t>
            </a:r>
            <a:r>
              <a:rPr lang="en-US" dirty="0" err="1" smtClean="0">
                <a:solidFill>
                  <a:srgbClr val="FF0000"/>
                </a:solidFill>
              </a:rPr>
              <a:t>oris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so the goal of surgery is muscle release 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u="sng" dirty="0">
                <a:solidFill>
                  <a:srgbClr val="FF0000"/>
                </a:solidFill>
              </a:rPr>
              <a:t>Runs parallel</a:t>
            </a:r>
            <a:r>
              <a:rPr lang="en-US" dirty="0"/>
              <a:t> along the edge of cleft and inserts on alar base (cleft side),</a:t>
            </a:r>
          </a:p>
          <a:p>
            <a:pPr marL="0" indent="0">
              <a:buNone/>
            </a:pPr>
            <a:r>
              <a:rPr lang="en-US" dirty="0"/>
              <a:t>base of columella (noncleft side)</a:t>
            </a:r>
          </a:p>
          <a:p>
            <a:pPr marL="0" indent="0">
              <a:buNone/>
            </a:pPr>
            <a:r>
              <a:rPr lang="en-US" dirty="0"/>
              <a:t>ii. </a:t>
            </a:r>
            <a:r>
              <a:rPr lang="en-US" dirty="0">
                <a:solidFill>
                  <a:srgbClr val="FF0000"/>
                </a:solidFill>
              </a:rPr>
              <a:t>Responsible for nasal distortion </a:t>
            </a:r>
            <a:r>
              <a:rPr lang="en-US" dirty="0"/>
              <a:t>and widening of cleft with smiling</a:t>
            </a:r>
          </a:p>
          <a:p>
            <a:pPr marL="0" indent="0">
              <a:buNone/>
            </a:pPr>
            <a:r>
              <a:rPr lang="en-US" dirty="0"/>
              <a:t>b. Hypoplasia and disorientation of pars </a:t>
            </a:r>
            <a:r>
              <a:rPr lang="en-US" dirty="0" err="1"/>
              <a:t>marginalis</a:t>
            </a:r>
            <a:r>
              <a:rPr lang="en-US" dirty="0"/>
              <a:t> associated with disappearance</a:t>
            </a:r>
          </a:p>
          <a:p>
            <a:pPr marL="0" indent="0">
              <a:buNone/>
            </a:pPr>
            <a:r>
              <a:rPr lang="en-US" dirty="0"/>
              <a:t>of vermilion–cutaneous ridge (white roll) at cleft margin</a:t>
            </a:r>
          </a:p>
          <a:p>
            <a:pPr marL="0" indent="0">
              <a:buNone/>
            </a:pPr>
            <a:r>
              <a:rPr lang="en-US" dirty="0"/>
              <a:t>c. Deep fibers interrupted at the level of submucosa in both complete and</a:t>
            </a:r>
          </a:p>
          <a:p>
            <a:pPr marL="0" indent="0">
              <a:buNone/>
            </a:pPr>
            <a:r>
              <a:rPr lang="en-US" dirty="0"/>
              <a:t>incomplete clefts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Levator</a:t>
            </a:r>
            <a:r>
              <a:rPr lang="en-US" dirty="0"/>
              <a:t> labii and nasalis muscles are similarly distorted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0111" y="407963"/>
            <a:ext cx="391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Normally 2 orbicularis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cross each other in the mid line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4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74A2-4C95-4E56-93C7-B81CB350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7" y="5193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e. </a:t>
            </a:r>
            <a:r>
              <a:rPr lang="en-US" dirty="0">
                <a:solidFill>
                  <a:srgbClr val="FF0000"/>
                </a:solidFill>
              </a:rPr>
              <a:t>Incomplete</a:t>
            </a:r>
            <a:r>
              <a:rPr lang="en-US" dirty="0"/>
              <a:t> cleft: If cleft is less than two-thirds of lip height, some superficial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orbicularis </a:t>
            </a:r>
            <a:r>
              <a:rPr lang="en-US" u="sng" dirty="0">
                <a:solidFill>
                  <a:srgbClr val="FF0000"/>
                </a:solidFill>
              </a:rPr>
              <a:t>fibers</a:t>
            </a:r>
            <a:r>
              <a:rPr lang="en-US" dirty="0">
                <a:solidFill>
                  <a:srgbClr val="FF0000"/>
                </a:solidFill>
              </a:rPr>
              <a:t> may traverse superior lip across the cleft</a:t>
            </a:r>
          </a:p>
          <a:p>
            <a:pPr marL="0" indent="0">
              <a:buNone/>
            </a:pPr>
            <a:r>
              <a:rPr lang="en-US" dirty="0"/>
              <a:t>f. </a:t>
            </a:r>
            <a:r>
              <a:rPr lang="en-US" dirty="0" err="1"/>
              <a:t>Simonart’s</a:t>
            </a:r>
            <a:r>
              <a:rPr lang="en-US" dirty="0"/>
              <a:t> band: Skin bridge (contains no muscle) in nasal sill across</a:t>
            </a:r>
          </a:p>
          <a:p>
            <a:pPr marL="0" indent="0">
              <a:buNone/>
            </a:pPr>
            <a:r>
              <a:rPr lang="en-US" dirty="0"/>
              <a:t>incomplete cleft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>
                <a:solidFill>
                  <a:srgbClr val="FF0000"/>
                </a:solidFill>
              </a:rPr>
              <a:t>. Vertical lip height is decreased on noncleft side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Disrupted Cupid’s bow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5145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4A74-1262-40E8-8DF8-9EA0752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0C1D-531F-4B08-9952-03570228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Cleft lip </a:t>
            </a:r>
            <a:r>
              <a:rPr lang="en-US" dirty="0"/>
              <a:t>Nasal abnormalities </a:t>
            </a:r>
          </a:p>
          <a:p>
            <a:pPr marL="0" indent="0">
              <a:buNone/>
            </a:pPr>
            <a:r>
              <a:rPr lang="en-US" dirty="0"/>
              <a:t>a. Hypoplastic, </a:t>
            </a:r>
            <a:r>
              <a:rPr lang="en-US" dirty="0">
                <a:solidFill>
                  <a:srgbClr val="FF0000"/>
                </a:solidFill>
              </a:rPr>
              <a:t>flattened alar dome on the affected </a:t>
            </a:r>
            <a:r>
              <a:rPr lang="en-US" dirty="0" smtClean="0">
                <a:solidFill>
                  <a:srgbClr val="FF0000"/>
                </a:solidFill>
              </a:rPr>
              <a:t>side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(displacement of nasal ala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lateral and posterior 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b. Lack of upper lateral cartilage overlap of lower lateral cartilage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Subluxed</a:t>
            </a:r>
            <a:r>
              <a:rPr lang="en-US" dirty="0"/>
              <a:t> lower lateral cartilage with alar base displaced cephalad and posteriorly</a:t>
            </a:r>
          </a:p>
          <a:p>
            <a:pPr marL="0" indent="0">
              <a:buNone/>
            </a:pPr>
            <a:r>
              <a:rPr lang="en-US" dirty="0"/>
              <a:t>d. Hypoplastic bony foundation (maxilla)</a:t>
            </a:r>
          </a:p>
          <a:p>
            <a:pPr marL="0" indent="0">
              <a:buNone/>
            </a:pPr>
            <a:r>
              <a:rPr lang="en-US" dirty="0"/>
              <a:t>e. </a:t>
            </a:r>
            <a:r>
              <a:rPr lang="en-US" dirty="0">
                <a:solidFill>
                  <a:srgbClr val="FF0000"/>
                </a:solidFill>
              </a:rPr>
              <a:t>Caudal septum is pulled toward the noncleft side by aberrant insertion of</a:t>
            </a:r>
          </a:p>
          <a:p>
            <a:pPr marL="0" indent="0">
              <a:buNone/>
            </a:pPr>
            <a:r>
              <a:rPr lang="en-US" dirty="0"/>
              <a:t>orbicularis </a:t>
            </a:r>
            <a:r>
              <a:rPr lang="en-US" dirty="0" err="1"/>
              <a:t>oris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f. Flattening of the nasal bones</a:t>
            </a:r>
          </a:p>
          <a:p>
            <a:pPr marL="0" indent="0">
              <a:buNone/>
            </a:pPr>
            <a:r>
              <a:rPr lang="en-US" dirty="0"/>
              <a:t>g. </a:t>
            </a:r>
            <a:r>
              <a:rPr lang="en-US" u="sng" dirty="0">
                <a:solidFill>
                  <a:srgbClr val="FF0000"/>
                </a:solidFill>
              </a:rPr>
              <a:t>Shortened </a:t>
            </a:r>
            <a:r>
              <a:rPr lang="en-US" u="sng" dirty="0" err="1" smtClean="0">
                <a:solidFill>
                  <a:srgbClr val="FF0000"/>
                </a:solidFill>
              </a:rPr>
              <a:t>columella</a:t>
            </a:r>
            <a:r>
              <a:rPr lang="en-US" u="sng" dirty="0" smtClean="0">
                <a:solidFill>
                  <a:srgbClr val="FF0000"/>
                </a:solidFill>
              </a:rPr>
              <a:t> (</a:t>
            </a:r>
            <a:r>
              <a:rPr lang="en-US" dirty="0"/>
              <a:t> fleshy external end of the nasal </a:t>
            </a:r>
            <a:r>
              <a:rPr lang="en-US" b="1" dirty="0" smtClean="0"/>
              <a:t>septum)</a:t>
            </a:r>
            <a:r>
              <a:rPr lang="en-US" dirty="0" smtClean="0"/>
              <a:t>, </a:t>
            </a:r>
            <a:r>
              <a:rPr lang="en-US" dirty="0"/>
              <a:t>especially in bilateral cases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7717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5F8F-FDCB-4561-8EB2-8E5C1885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>
            <a:normAutofit fontScale="90000"/>
          </a:bodyPr>
          <a:lstStyle/>
          <a:p>
            <a:r>
              <a:rPr lang="en-US" dirty="0"/>
              <a:t>Bilateral CL anatomy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26473-675E-4951-BB65-1FEB6295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Two lateral components (lesser segments) of lip–alveolus–palate with an intervening</a:t>
            </a:r>
          </a:p>
          <a:p>
            <a:pPr marL="0" indent="0">
              <a:buNone/>
            </a:pPr>
            <a:r>
              <a:rPr lang="en-US" dirty="0" err="1"/>
              <a:t>prolabium</a:t>
            </a:r>
            <a:r>
              <a:rPr lang="en-US" dirty="0"/>
              <a:t> and premaxilla that varies in its degree of protrusion (mild</a:t>
            </a:r>
          </a:p>
          <a:p>
            <a:pPr marL="0" indent="0">
              <a:buNone/>
            </a:pPr>
            <a:r>
              <a:rPr lang="en-US" dirty="0"/>
              <a:t>vs. “flyaway”)</a:t>
            </a:r>
          </a:p>
          <a:p>
            <a:pPr marL="0" indent="0">
              <a:buNone/>
            </a:pPr>
            <a:r>
              <a:rPr lang="en-US" dirty="0"/>
              <a:t>2. Widened alar bases, with laterally flared alar domes and </a:t>
            </a:r>
            <a:r>
              <a:rPr lang="en-US" dirty="0" err="1"/>
              <a:t>malpositioned</a:t>
            </a:r>
            <a:r>
              <a:rPr lang="en-US" dirty="0"/>
              <a:t> cartilages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>
                <a:solidFill>
                  <a:srgbClr val="FF0000"/>
                </a:solidFill>
              </a:rPr>
              <a:t>Shortened columella (hallmark of cleft nasal deformity)</a:t>
            </a:r>
          </a:p>
          <a:p>
            <a:pPr marL="0" indent="0">
              <a:buNone/>
            </a:pPr>
            <a:r>
              <a:rPr lang="en-US" dirty="0"/>
              <a:t>4. Obtuse nasolabial angle</a:t>
            </a:r>
          </a:p>
          <a:p>
            <a:pPr marL="0" indent="0">
              <a:buNone/>
            </a:pPr>
            <a:r>
              <a:rPr lang="en-US" dirty="0"/>
              <a:t>5. Hypoplastic </a:t>
            </a:r>
            <a:r>
              <a:rPr lang="en-US" dirty="0" err="1"/>
              <a:t>prolabium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17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9C2B-7A08-47F6-82DB-71C883AF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evaluation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F718-6A15-4DDE-9557-CAB0E003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Reassure parents and family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Explain surgical goals and timing of interventions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Evaluate for associated anomalies (especially with isolated CP)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en-US" dirty="0" smtClean="0">
                <a:solidFill>
                  <a:srgbClr val="FF0000"/>
                </a:solidFill>
              </a:rPr>
              <a:t>Consultations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JO" dirty="0" smtClean="0">
                <a:solidFill>
                  <a:schemeClr val="accent6">
                    <a:lumMod val="75000"/>
                  </a:schemeClr>
                </a:solidFill>
              </a:rPr>
              <a:t>اكثر اشي بهمنا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Feeding and growth in the first few months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59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1294-44F4-4A08-AE72-64A80B30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074"/>
            <a:ext cx="10515600" cy="946840"/>
          </a:xfrm>
        </p:spPr>
        <p:txBody>
          <a:bodyPr/>
          <a:lstStyle/>
          <a:p>
            <a:r>
              <a:rPr lang="en-US" dirty="0"/>
              <a:t>Consultations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56CF-F0BF-4C13-9E0C-BBB3C93D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" y="673589"/>
            <a:ext cx="10515600" cy="4745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Genetics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syndrome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b. Social work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>
                <a:solidFill>
                  <a:srgbClr val="FF0000"/>
                </a:solidFill>
              </a:rPr>
              <a:t>Feeding/nutrition</a:t>
            </a:r>
          </a:p>
          <a:p>
            <a:pPr marL="457200" lvl="1" indent="0">
              <a:buNone/>
            </a:pPr>
            <a:r>
              <a:rPr lang="en-US" dirty="0" err="1"/>
              <a:t>i</a:t>
            </a:r>
            <a:r>
              <a:rPr lang="en-US" dirty="0"/>
              <a:t>. Monitor for appropriate weight </a:t>
            </a:r>
            <a:r>
              <a:rPr lang="en-US" dirty="0" smtClean="0"/>
              <a:t>gain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follow up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ii. May require Haberman bottle or </a:t>
            </a:r>
            <a:r>
              <a:rPr lang="en-US" dirty="0">
                <a:solidFill>
                  <a:srgbClr val="FF0000"/>
                </a:solidFill>
              </a:rPr>
              <a:t>cross-cut nipple </a:t>
            </a:r>
            <a:r>
              <a:rPr lang="en-US" dirty="0"/>
              <a:t>to reduce the work of</a:t>
            </a:r>
          </a:p>
          <a:p>
            <a:pPr marL="457200" lvl="1" indent="0">
              <a:buNone/>
            </a:pPr>
            <a:r>
              <a:rPr lang="en-US" dirty="0"/>
              <a:t>feeding, especially with </a:t>
            </a:r>
            <a:r>
              <a:rPr lang="en-US" dirty="0" smtClean="0"/>
              <a:t>CP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 position of feeding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u="sng" dirty="0" smtClean="0">
                <a:solidFill>
                  <a:srgbClr val="FF0000"/>
                </a:solidFill>
              </a:rPr>
              <a:t>Otolaryngology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only in CLP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. Eustachian tube </a:t>
            </a:r>
            <a:r>
              <a:rPr lang="en-US" dirty="0" smtClean="0">
                <a:solidFill>
                  <a:srgbClr val="FF0000"/>
                </a:solidFill>
              </a:rPr>
              <a:t>dysfunction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no ventilation of the middle ear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effusion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often requires myringotomy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tubes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ii. Repeat otitis media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sclerosing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 conductive hearing loss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and  </a:t>
            </a:r>
            <a:r>
              <a:rPr lang="en-US" dirty="0" smtClean="0">
                <a:solidFill>
                  <a:srgbClr val="FF0000"/>
                </a:solidFill>
              </a:rPr>
              <a:t>affect speech </a:t>
            </a:r>
            <a:r>
              <a:rPr lang="en-US" dirty="0">
                <a:solidFill>
                  <a:srgbClr val="FF0000"/>
                </a:solidFill>
              </a:rPr>
              <a:t>development</a:t>
            </a: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F3FDE-38CA-4D22-B3FB-C4A26335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71" y="4987203"/>
            <a:ext cx="9024729" cy="18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3B1-A5EA-4606-855B-C43A6846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Preoperative molding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0096-1D11-4D8E-B479-6FF36929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1557821"/>
            <a:ext cx="10515600" cy="4666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may be used to bring cleft segments together to minimize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tension during repair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. Taping</a:t>
            </a:r>
          </a:p>
          <a:p>
            <a:pPr marL="0" indent="0">
              <a:buNone/>
            </a:pPr>
            <a:r>
              <a:rPr lang="en-US" dirty="0"/>
              <a:t>a. Applied across both segments of the lip</a:t>
            </a:r>
          </a:p>
          <a:p>
            <a:pPr marL="0" indent="0">
              <a:buNone/>
            </a:pPr>
            <a:r>
              <a:rPr lang="en-US" dirty="0"/>
              <a:t>b. Requires compliant and reliable parents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Lip adhesion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Suturing cleft margins together</a:t>
            </a:r>
          </a:p>
          <a:p>
            <a:pPr marL="0" indent="0">
              <a:buNone/>
            </a:pPr>
            <a:r>
              <a:rPr lang="en-US" dirty="0"/>
              <a:t>a. Incisions should be made in region that will be discarded at subsequent</a:t>
            </a:r>
          </a:p>
          <a:p>
            <a:pPr marL="0" indent="0">
              <a:buNone/>
            </a:pPr>
            <a:r>
              <a:rPr lang="en-US" dirty="0"/>
              <a:t>operation </a:t>
            </a:r>
          </a:p>
          <a:p>
            <a:pPr marL="0" indent="0">
              <a:buNone/>
            </a:pPr>
            <a:r>
              <a:rPr lang="en-US" dirty="0"/>
              <a:t>b. Goal: Turn a complete CL into an incomplete CL</a:t>
            </a:r>
          </a:p>
          <a:p>
            <a:pPr marL="0" indent="0">
              <a:buNone/>
            </a:pPr>
            <a:r>
              <a:rPr lang="en-US" dirty="0"/>
              <a:t>c. Definitive lip repair performed several weeks to months later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2DAC1F-C915-4781-825F-86F73FE2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227" y="0"/>
            <a:ext cx="4134773" cy="32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1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D61D-F1A0-49E9-A52F-A5C1163F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b="1" dirty="0" err="1">
                <a:solidFill>
                  <a:srgbClr val="FF0000"/>
                </a:solidFill>
              </a:rPr>
              <a:t>Nasoalveolar</a:t>
            </a:r>
            <a:r>
              <a:rPr lang="en-US" b="1" dirty="0">
                <a:solidFill>
                  <a:srgbClr val="FF0000"/>
                </a:solidFill>
              </a:rPr>
              <a:t> molding (NAM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in very wide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ceft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and nasal deformity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a. Custom fabricated oral appliance with nasal stents adjusted weekly</a:t>
            </a:r>
          </a:p>
          <a:p>
            <a:pPr marL="0" indent="0">
              <a:buNone/>
            </a:pPr>
            <a:r>
              <a:rPr lang="en-US" dirty="0"/>
              <a:t>b. Goals of NAM are similar to the above methods; NAM positions nasal</a:t>
            </a:r>
          </a:p>
          <a:p>
            <a:pPr marL="0" indent="0">
              <a:buNone/>
            </a:pPr>
            <a:r>
              <a:rPr lang="en-US" dirty="0"/>
              <a:t>cartilages and alveolar processes to facilitate closure</a:t>
            </a:r>
          </a:p>
          <a:p>
            <a:pPr marL="0" indent="0">
              <a:buNone/>
            </a:pPr>
            <a:r>
              <a:rPr lang="en-US" dirty="0"/>
              <a:t>c. NAM can lengthen deficient columella</a:t>
            </a:r>
          </a:p>
          <a:p>
            <a:pPr marL="0" indent="0">
              <a:buNone/>
            </a:pPr>
            <a:r>
              <a:rPr lang="en-US" dirty="0"/>
              <a:t>d. Takes advantage of increased plasticity of neonatal cartilage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First 2 to 3 months of life</a:t>
            </a:r>
          </a:p>
          <a:p>
            <a:pPr marL="0" indent="0">
              <a:buNone/>
            </a:pPr>
            <a:r>
              <a:rPr lang="en-US" dirty="0"/>
              <a:t>ii. High circulating maternal estrogen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FF0000"/>
                </a:solidFill>
              </a:rPr>
              <a:t>Active presurgical infant </a:t>
            </a:r>
            <a:r>
              <a:rPr lang="en-US" b="1" dirty="0" smtClean="0">
                <a:solidFill>
                  <a:srgbClr val="FF0000"/>
                </a:solidFill>
              </a:rPr>
              <a:t>orthopedics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 in wide cleft 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a. Orthodontic appliance (Latham device) rigidly fixed to palatal segments</a:t>
            </a:r>
          </a:p>
          <a:p>
            <a:pPr marL="0" indent="0">
              <a:buNone/>
            </a:pPr>
            <a:r>
              <a:rPr lang="en-US" dirty="0"/>
              <a:t>b. Parents adjust daily to bring alveolar segments into alignment</a:t>
            </a:r>
          </a:p>
          <a:p>
            <a:pPr marL="0" indent="0">
              <a:buNone/>
            </a:pPr>
            <a:r>
              <a:rPr lang="en-US" dirty="0"/>
              <a:t>c. Removed at the time of definitive lip repair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7000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3CE2-6F98-486F-9AE6-9FA19DBE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r>
              <a:rPr lang="en-US" dirty="0"/>
              <a:t>Timing of CL </a:t>
            </a:r>
            <a:r>
              <a:rPr lang="en-US" dirty="0" smtClean="0"/>
              <a:t>repair  </a:t>
            </a:r>
            <a:endParaRPr lang="ar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8705-514B-4FB7-BB1E-C32AA20A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65"/>
            <a:ext cx="10515600" cy="45601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. 3 months of age</a:t>
            </a:r>
            <a:r>
              <a:rPr lang="en-US" dirty="0"/>
              <a:t>, generally accepted</a:t>
            </a:r>
          </a:p>
          <a:p>
            <a:pPr marL="0" indent="0">
              <a:buNone/>
            </a:pPr>
            <a:r>
              <a:rPr lang="en-US" dirty="0"/>
              <a:t>2. “Rule of Tens” (historical criteria) for suitability for surgery</a:t>
            </a:r>
          </a:p>
          <a:p>
            <a:pPr marL="0" indent="0">
              <a:buNone/>
            </a:pPr>
            <a:r>
              <a:rPr lang="en-US" dirty="0"/>
              <a:t>a. 10 weeks old</a:t>
            </a:r>
          </a:p>
          <a:p>
            <a:pPr marL="0" indent="0">
              <a:buNone/>
            </a:pPr>
            <a:r>
              <a:rPr lang="en-US" dirty="0"/>
              <a:t>b. 10 </a:t>
            </a:r>
            <a:r>
              <a:rPr lang="en-US" dirty="0" smtClean="0"/>
              <a:t>pounds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( 4.5 – 5 Kg 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c. Hemoglobin10 mg/dL</a:t>
            </a:r>
          </a:p>
          <a:p>
            <a:pPr marL="0" indent="0">
              <a:buNone/>
            </a:pPr>
            <a:r>
              <a:rPr lang="en-US" dirty="0"/>
              <a:t>3. May delay in syndromic patients with systemic concerns</a:t>
            </a:r>
          </a:p>
          <a:p>
            <a:pPr marL="0" indent="0">
              <a:buNone/>
            </a:pPr>
            <a:r>
              <a:rPr lang="en-US" dirty="0"/>
              <a:t>4. CP repair and secondary alveolar grafting 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8581293" y="180459"/>
            <a:ext cx="4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Timing is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impo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52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BAB7-8B81-4933-B11F-63545A7A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en-US" dirty="0"/>
              <a:t>Operative treatment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9C90-4F6F-4457-B665-6319231C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599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Goals of unilateral repair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Lengthen medial lip element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Reconstitute orbicularis </a:t>
            </a:r>
            <a:r>
              <a:rPr lang="en-US" dirty="0" err="1">
                <a:solidFill>
                  <a:srgbClr val="FF0000"/>
                </a:solidFill>
              </a:rPr>
              <a:t>oris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trike="sngStrike" dirty="0"/>
              <a:t>3. Restore Cupid’s bow, aligning white roll and wet–dry vermilion</a:t>
            </a:r>
          </a:p>
          <a:p>
            <a:pPr marL="0" indent="0">
              <a:buNone/>
            </a:pPr>
            <a:r>
              <a:rPr lang="en-US" strike="sngStrike" dirty="0"/>
              <a:t>4. Correct nasal deformity (primary rhinoplasty)</a:t>
            </a:r>
          </a:p>
          <a:p>
            <a:pPr marL="0" indent="0">
              <a:buNone/>
            </a:pPr>
            <a:r>
              <a:rPr lang="en-US" sz="2000" strike="sngStrike" dirty="0"/>
              <a:t>a. Upright caudal septum</a:t>
            </a:r>
          </a:p>
          <a:p>
            <a:pPr marL="0" indent="0">
              <a:buNone/>
            </a:pPr>
            <a:r>
              <a:rPr lang="en-US" sz="2000" strike="sngStrike" dirty="0"/>
              <a:t>b. Narrow alar base on the cleft side</a:t>
            </a:r>
          </a:p>
          <a:p>
            <a:pPr marL="0" indent="0">
              <a:buNone/>
            </a:pPr>
            <a:r>
              <a:rPr lang="en-US" sz="2000" strike="sngStrike" dirty="0"/>
              <a:t>c. Establish convexity of lower lateral cartilage on the cleft side</a:t>
            </a:r>
          </a:p>
          <a:p>
            <a:pPr marL="0" indent="0">
              <a:buNone/>
            </a:pPr>
            <a:r>
              <a:rPr lang="en-US" sz="2000" strike="sngStrike" dirty="0"/>
              <a:t>d. May use nasal conformers to maintain shape</a:t>
            </a:r>
            <a:endParaRPr lang="ar-JO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229785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6F95-0474-4BB6-810B-B8A97FE4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1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8053-2B77-48AA-9EC1-57FF6CC5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Cleft lip (CL) and cleft lip and palate (CLP) versus cleft palate (CP) only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CL and CLP are the same entity along a morphologic continuum </a:t>
            </a:r>
          </a:p>
          <a:p>
            <a:pPr marL="0" indent="0">
              <a:buNone/>
            </a:pPr>
            <a:r>
              <a:rPr lang="en-US" dirty="0"/>
              <a:t>2. “CP only” is a distinct entity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1E087-5BCD-4DD8-863A-E5B7D42E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431" y="3427900"/>
            <a:ext cx="4091324" cy="34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A80F-0731-4E10-8855-4A7290C5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for bilateral repair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CFE2A-19B3-4EBB-B741-77D4A5E7A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3"/>
            <a:ext cx="10515600" cy="4573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Symmetry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Reconstitute orbicularis </a:t>
            </a:r>
            <a:r>
              <a:rPr lang="en-US" dirty="0" err="1">
                <a:solidFill>
                  <a:srgbClr val="FF0000"/>
                </a:solidFill>
              </a:rPr>
              <a:t>oris</a:t>
            </a:r>
            <a:r>
              <a:rPr lang="en-US" dirty="0">
                <a:solidFill>
                  <a:srgbClr val="FF0000"/>
                </a:solidFill>
              </a:rPr>
              <a:t> across premaxilla</a:t>
            </a:r>
          </a:p>
          <a:p>
            <a:pPr marL="0" indent="0">
              <a:buNone/>
            </a:pPr>
            <a:r>
              <a:rPr lang="en-US" strike="sngStrike" dirty="0"/>
              <a:t>3. Achieve proper </a:t>
            </a:r>
            <a:r>
              <a:rPr lang="en-US" strike="sngStrike" dirty="0" err="1"/>
              <a:t>prolabial</a:t>
            </a:r>
            <a:r>
              <a:rPr lang="en-US" strike="sngStrike" dirty="0"/>
              <a:t> size and shape</a:t>
            </a:r>
          </a:p>
          <a:p>
            <a:pPr marL="0" indent="0">
              <a:buNone/>
            </a:pPr>
            <a:r>
              <a:rPr lang="en-US" sz="2200" strike="sngStrike" dirty="0"/>
              <a:t>a. ∼10 mm height</a:t>
            </a:r>
          </a:p>
          <a:p>
            <a:pPr marL="0" indent="0">
              <a:buNone/>
            </a:pPr>
            <a:r>
              <a:rPr lang="en-US" sz="2200" strike="sngStrike" dirty="0"/>
              <a:t>b. ∼3 mm from midline to each Cupid’s bow peak</a:t>
            </a:r>
          </a:p>
          <a:p>
            <a:pPr marL="0" indent="0">
              <a:buNone/>
            </a:pPr>
            <a:r>
              <a:rPr lang="en-US" strike="sngStrike" dirty="0"/>
              <a:t>4. Formation of median tubercle from lateral lip vermillion–mucosa</a:t>
            </a:r>
          </a:p>
          <a:p>
            <a:pPr marL="0" indent="0">
              <a:buNone/>
            </a:pPr>
            <a:r>
              <a:rPr lang="en-US" strike="sngStrike" dirty="0"/>
              <a:t>5.Correct nasal deformity (primary rhinoplasty)</a:t>
            </a:r>
          </a:p>
          <a:p>
            <a:pPr marL="0" indent="0">
              <a:buNone/>
            </a:pPr>
            <a:r>
              <a:rPr lang="en-US" sz="2000" strike="sngStrike" dirty="0"/>
              <a:t>a. Narrowing alar base is key difference in emphasis from unilateral technique</a:t>
            </a:r>
          </a:p>
          <a:p>
            <a:pPr marL="0" indent="0">
              <a:buNone/>
            </a:pPr>
            <a:r>
              <a:rPr lang="en-US" sz="2000" strike="sngStrike" dirty="0"/>
              <a:t>b. Nasal conformers also </a:t>
            </a:r>
            <a:r>
              <a:rPr lang="en-US" sz="2000" strike="sngStrike" dirty="0" smtClean="0"/>
              <a:t>used</a:t>
            </a:r>
          </a:p>
          <a:p>
            <a:pPr marL="0" indent="0">
              <a:buNone/>
            </a:pPr>
            <a:endParaRPr lang="en-US" sz="2000" u="sng" strike="sngStrike" dirty="0"/>
          </a:p>
          <a:p>
            <a:pPr marL="0" indent="0">
              <a:buNone/>
            </a:pPr>
            <a:r>
              <a:rPr lang="en-US" sz="3900" u="sng" dirty="0" smtClean="0">
                <a:solidFill>
                  <a:schemeClr val="accent6">
                    <a:lumMod val="75000"/>
                  </a:schemeClr>
                </a:solidFill>
              </a:rPr>
              <a:t>Millard technique ( used in correction of CL) </a:t>
            </a:r>
            <a:endParaRPr lang="ar-JO" sz="39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06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8CCC-9E03-4B69-9539-3953E91A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613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Secondary procedures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6721-B45E-4DCE-ADC5-7BCFE9BC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8"/>
            <a:ext cx="10515600" cy="471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trike="sngStrike" dirty="0"/>
              <a:t>A. Secondary cheiloplasty</a:t>
            </a:r>
          </a:p>
          <a:p>
            <a:pPr marL="0" indent="0">
              <a:buNone/>
            </a:pPr>
            <a:r>
              <a:rPr lang="en-US" b="1" strike="sngStrike" dirty="0"/>
              <a:t>1. Hypertrophic scars</a:t>
            </a:r>
          </a:p>
          <a:p>
            <a:pPr marL="0" indent="0">
              <a:buNone/>
            </a:pPr>
            <a:r>
              <a:rPr lang="en-US" strike="sngStrike" dirty="0"/>
              <a:t>a. Consider massage</a:t>
            </a:r>
          </a:p>
          <a:p>
            <a:pPr marL="0" indent="0">
              <a:buNone/>
            </a:pPr>
            <a:r>
              <a:rPr lang="en-US" strike="sngStrike" dirty="0"/>
              <a:t>b. Silicone sheeting</a:t>
            </a:r>
          </a:p>
          <a:p>
            <a:pPr marL="0" indent="0">
              <a:buNone/>
            </a:pPr>
            <a:r>
              <a:rPr lang="en-US" strike="sngStrike" dirty="0"/>
              <a:t>c. Steroid injections, prior to operative intervention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Short scar/lip</a:t>
            </a:r>
          </a:p>
          <a:p>
            <a:pPr marL="0" indent="0">
              <a:buNone/>
            </a:pPr>
            <a:r>
              <a:rPr lang="en-US" dirty="0"/>
              <a:t>a. May be amenable to the addition of </a:t>
            </a:r>
            <a:r>
              <a:rPr lang="en-US" dirty="0" smtClean="0">
                <a:solidFill>
                  <a:srgbClr val="FF0000"/>
                </a:solidFill>
              </a:rPr>
              <a:t>Z-</a:t>
            </a:r>
            <a:r>
              <a:rPr lang="en-US" dirty="0" err="1" smtClean="0">
                <a:solidFill>
                  <a:srgbClr val="FF0000"/>
                </a:solidFill>
              </a:rPr>
              <a:t>plasty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lengthening of short lip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b. Likely requires </a:t>
            </a:r>
            <a:r>
              <a:rPr lang="en-US" dirty="0">
                <a:solidFill>
                  <a:srgbClr val="FF0000"/>
                </a:solidFill>
              </a:rPr>
              <a:t>complete revision</a:t>
            </a:r>
          </a:p>
        </p:txBody>
      </p:sp>
    </p:spTree>
    <p:extLst>
      <p:ext uri="{BB962C8B-B14F-4D97-AF65-F5344CB8AC3E}">
        <p14:creationId xmlns:p14="http://schemas.microsoft.com/office/powerpoint/2010/main" val="4052207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4268-AE0E-4343-87CE-F040D392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74512-CA26-4504-9958-9C47E2B8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Deficient tubercle</a:t>
            </a:r>
          </a:p>
          <a:p>
            <a:pPr marL="0" indent="0">
              <a:buNone/>
            </a:pPr>
            <a:r>
              <a:rPr lang="en-US" dirty="0"/>
              <a:t>a. Most common encountered following bilateral repair</a:t>
            </a:r>
          </a:p>
          <a:p>
            <a:pPr marL="0" indent="0">
              <a:buNone/>
            </a:pPr>
            <a:r>
              <a:rPr lang="en-US" dirty="0"/>
              <a:t>b. Likely requires Abbe flap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Lip sharing procedure from the lower lip</a:t>
            </a:r>
          </a:p>
          <a:p>
            <a:pPr marL="0" indent="0">
              <a:buNone/>
            </a:pPr>
            <a:r>
              <a:rPr lang="en-US" dirty="0"/>
              <a:t>ii. Usually performed after maxillary growth or Le Fort I advancement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>
                <a:solidFill>
                  <a:srgbClr val="FF0000"/>
                </a:solidFill>
              </a:rPr>
              <a:t>Secondary </a:t>
            </a:r>
            <a:r>
              <a:rPr lang="en-US" b="1" dirty="0" err="1" smtClean="0">
                <a:solidFill>
                  <a:srgbClr val="FF0000"/>
                </a:solidFill>
              </a:rPr>
              <a:t>rhinoplasty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 age of 18 year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76222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6B63-FC7E-49B5-96AB-3676ECC0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CLP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4A4C-3437-406F-B78B-C77502BA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483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1. The vast majority of cleft lips arise spontaneously and are not inherited.</a:t>
            </a:r>
          </a:p>
          <a:p>
            <a:pPr marL="0" indent="0">
              <a:buNone/>
            </a:pPr>
            <a:r>
              <a:rPr lang="en-US" dirty="0"/>
              <a:t>2. Ethnic variation in incidence (Asians &gt; Whites &gt; Blacks)</a:t>
            </a:r>
          </a:p>
          <a:p>
            <a:pPr marL="0" indent="0">
              <a:buNone/>
            </a:pPr>
            <a:r>
              <a:rPr lang="en-US" dirty="0"/>
              <a:t>3. Syndromic conditions are rare (e.g., Van der </a:t>
            </a:r>
            <a:r>
              <a:rPr lang="en-US" dirty="0" err="1"/>
              <a:t>Woude’s</a:t>
            </a:r>
            <a:r>
              <a:rPr lang="en-US" dirty="0"/>
              <a:t> syndrome)</a:t>
            </a:r>
          </a:p>
          <a:p>
            <a:pPr marL="0" indent="0">
              <a:buNone/>
            </a:pPr>
            <a:r>
              <a:rPr lang="en-US" dirty="0"/>
              <a:t>4. Predominantly sporadic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5. Always involves the primary palate, with variable involvement of the secondary palate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Forme</a:t>
            </a:r>
            <a:r>
              <a:rPr lang="en-US" dirty="0"/>
              <a:t> fruste</a:t>
            </a:r>
          </a:p>
          <a:p>
            <a:pPr marL="0" indent="0">
              <a:buNone/>
            </a:pPr>
            <a:r>
              <a:rPr lang="en-US" dirty="0"/>
              <a:t>b. Cleft lip and alveolus</a:t>
            </a:r>
          </a:p>
          <a:p>
            <a:pPr marL="0" indent="0">
              <a:buNone/>
            </a:pPr>
            <a:r>
              <a:rPr lang="en-US" dirty="0"/>
              <a:t>c. Complete CLP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57398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2201-D1DD-4DA6-A986-B7B25403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Cleft Palate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7AA6-0CB6-4FB3-ADD1-E6562487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Overview and epidemiology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Isolated cleft palate (CP) must be differentiated from cleft lip and palate (CLP)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BBA66-C18C-42EE-A1D2-535C47D0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54550"/>
            <a:ext cx="105156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2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1E5F-A4A1-4BDF-9BF1-9BE97FB4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2370"/>
          </a:xfrm>
        </p:spPr>
        <p:txBody>
          <a:bodyPr>
            <a:normAutofit fontScale="90000"/>
          </a:bodyPr>
          <a:lstStyle/>
          <a:p>
            <a:r>
              <a:rPr lang="en-US" dirty="0"/>
              <a:t>CP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D753-E079-4C79-9B3E-7236E935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515600" cy="4878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0.5 in 1,000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Involves the secondary palate only (posterior to incisive foramen)</a:t>
            </a:r>
          </a:p>
          <a:p>
            <a:pPr marL="0" indent="0">
              <a:buNone/>
            </a:pPr>
            <a:r>
              <a:rPr lang="en-US" dirty="0"/>
              <a:t>3. No ethnic variation in incidence</a:t>
            </a:r>
          </a:p>
          <a:p>
            <a:pPr marL="0" indent="0">
              <a:buNone/>
            </a:pPr>
            <a:r>
              <a:rPr lang="en-US" dirty="0"/>
              <a:t>4. *Often syndromic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a. DiGeorge syndrome (</a:t>
            </a:r>
            <a:r>
              <a:rPr lang="en-US" b="1" dirty="0" err="1">
                <a:solidFill>
                  <a:srgbClr val="FF0000"/>
                </a:solidFill>
              </a:rPr>
              <a:t>Shprintzen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Most common</a:t>
            </a:r>
          </a:p>
          <a:p>
            <a:pPr marL="0" indent="0">
              <a:buNone/>
            </a:pPr>
            <a:r>
              <a:rPr lang="en-US" dirty="0"/>
              <a:t>ii. Cardiac defects</a:t>
            </a:r>
          </a:p>
          <a:p>
            <a:pPr marL="0" indent="0">
              <a:buNone/>
            </a:pPr>
            <a:r>
              <a:rPr lang="en-US" dirty="0"/>
              <a:t>iii. Chromosome 22q deletion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b. Stickler syndrome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Autosomal dominant</a:t>
            </a:r>
          </a:p>
          <a:p>
            <a:pPr marL="0" indent="0">
              <a:buNone/>
            </a:pPr>
            <a:r>
              <a:rPr lang="en-US" dirty="0"/>
              <a:t>ii. Mutation in type 2 collagen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15465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D74B-CAF6-4521-9B9F-12591BC5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Normal palate anatomy</a:t>
            </a:r>
            <a:br>
              <a:rPr lang="it-IT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0F56-58E3-4A55-B6AD-7B5E593A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II. </a:t>
            </a:r>
            <a:r>
              <a:rPr lang="en-US" b="1" dirty="0"/>
              <a:t>A. Hard palate </a:t>
            </a:r>
          </a:p>
          <a:p>
            <a:pPr marL="514350" indent="-514350">
              <a:buAutoNum type="arabicPeriod"/>
            </a:pPr>
            <a:r>
              <a:rPr lang="en-US" b="1" dirty="0"/>
              <a:t>Incisive foramen</a:t>
            </a:r>
          </a:p>
          <a:p>
            <a:pPr marL="0" indent="0">
              <a:buNone/>
            </a:pPr>
            <a:r>
              <a:rPr lang="en-US" b="1" dirty="0"/>
              <a:t>2. Primary palate</a:t>
            </a:r>
          </a:p>
          <a:p>
            <a:pPr marL="0" indent="0">
              <a:buNone/>
            </a:pPr>
            <a:r>
              <a:rPr lang="en-US" dirty="0"/>
              <a:t>a. Anterior to incisive foramen</a:t>
            </a:r>
          </a:p>
          <a:p>
            <a:pPr marL="0" indent="0">
              <a:buNone/>
            </a:pPr>
            <a:r>
              <a:rPr lang="en-US" dirty="0"/>
              <a:t>b. Forms with fusion of bilateral palatine process of maxilla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>
                <a:solidFill>
                  <a:srgbClr val="FF0000"/>
                </a:solidFill>
              </a:rPr>
              <a:t>Secondary palate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a. Posterior to incisive foramen</a:t>
            </a:r>
          </a:p>
          <a:p>
            <a:pPr marL="0" indent="0">
              <a:buNone/>
            </a:pPr>
            <a:r>
              <a:rPr lang="en-US" dirty="0"/>
              <a:t>b. Fusion of bilateral horizontal plates of palatine bone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c. Isolated CP involves this region and the soft palate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5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7A28-5AF9-4187-BE66-18BF4EA9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33C6-CD90-4F4D-BD39-9E8F7030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4918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Soft palate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velum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Mucosa and muscles involved in velopharyngeal</a:t>
            </a:r>
          </a:p>
          <a:p>
            <a:pPr marL="0" indent="0">
              <a:buNone/>
            </a:pPr>
            <a:r>
              <a:rPr lang="en-US" dirty="0"/>
              <a:t>(VP) closure </a:t>
            </a:r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1. Levator veli palatini (LVP, CN X)</a:t>
            </a:r>
          </a:p>
          <a:p>
            <a:pPr marL="0" indent="0">
              <a:buNone/>
            </a:pPr>
            <a:r>
              <a:rPr lang="en-US" dirty="0"/>
              <a:t>a. Lifts velum against posterior pharynx (“genu” action)</a:t>
            </a:r>
          </a:p>
          <a:p>
            <a:pPr marL="0" indent="0">
              <a:buNone/>
            </a:pPr>
            <a:r>
              <a:rPr lang="en-US" dirty="0"/>
              <a:t>b. Key muscle involved in VP closure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c. Normally oriented transversely across velum to decussate with contralateral muscle in midline, but in CP it is oriented longitudinally; aberrant/anomalous insertion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00180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0881-FFC0-4F1B-A228-BE7AF825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796"/>
          </a:xfrm>
        </p:spPr>
        <p:txBody>
          <a:bodyPr>
            <a:normAutofit fontScale="90000"/>
          </a:bodyPr>
          <a:lstStyle/>
          <a:p>
            <a:r>
              <a:rPr lang="en-US" dirty="0"/>
              <a:t>Vascular supply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7CBC-64AD-40F4-B785-AD19CC630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922"/>
            <a:ext cx="10515600" cy="5130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Greater palatine arteries are primary blood supply for palatal mucosa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Pedicle for most palatoplasty flaps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strike="sngStrike" dirty="0"/>
              <a:t>. Located medial to maxillary tuberosity in hard palate</a:t>
            </a:r>
          </a:p>
          <a:p>
            <a:pPr marL="0" indent="0">
              <a:buNone/>
            </a:pPr>
            <a:r>
              <a:rPr lang="fr-FR" strike="sngStrike" dirty="0"/>
              <a:t>2. </a:t>
            </a:r>
            <a:r>
              <a:rPr lang="fr-FR" strike="sngStrike" dirty="0" err="1"/>
              <a:t>Lesser</a:t>
            </a:r>
            <a:r>
              <a:rPr lang="fr-FR" strike="sngStrike" dirty="0"/>
              <a:t> palatine </a:t>
            </a:r>
            <a:r>
              <a:rPr lang="fr-FR" strike="sngStrike" dirty="0" err="1"/>
              <a:t>arteries</a:t>
            </a:r>
            <a:r>
              <a:rPr lang="fr-FR" strike="sngStrike" dirty="0"/>
              <a:t>: Supplies soft </a:t>
            </a:r>
            <a:r>
              <a:rPr lang="fr-FR" strike="sngStrike" dirty="0" err="1"/>
              <a:t>palate</a:t>
            </a:r>
            <a:endParaRPr lang="fr-FR" strike="sngStrike" dirty="0"/>
          </a:p>
          <a:p>
            <a:pPr marL="0" indent="0">
              <a:buNone/>
            </a:pPr>
            <a:r>
              <a:rPr lang="en-US" strike="sngStrike" dirty="0"/>
              <a:t>3. Sphenopalatine artery</a:t>
            </a:r>
          </a:p>
          <a:p>
            <a:pPr marL="0" indent="0">
              <a:buNone/>
            </a:pPr>
            <a:r>
              <a:rPr lang="en-US" strike="sngStrike" dirty="0"/>
              <a:t>4. Ascending pharyngeal artery off of external carotid and ascending palatine branch of facial artery</a:t>
            </a:r>
          </a:p>
        </p:txBody>
      </p:sp>
    </p:spTree>
    <p:extLst>
      <p:ext uri="{BB962C8B-B14F-4D97-AF65-F5344CB8AC3E}">
        <p14:creationId xmlns:p14="http://schemas.microsoft.com/office/powerpoint/2010/main" val="3847269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5F66-101E-410C-A621-CEC043B2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 fontScale="90000"/>
          </a:bodyPr>
          <a:lstStyle/>
          <a:p>
            <a:r>
              <a:rPr lang="en-US" dirty="0"/>
              <a:t>CP anatomy and classification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75C8-1C8A-49B8-974B-65A1848D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40"/>
            <a:ext cx="10515600" cy="5024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Variable severity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Bifid uvula only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Submucous cleft triad</a:t>
            </a:r>
            <a:r>
              <a:rPr lang="en-US" dirty="0"/>
              <a:t>: Intact mucosa with aberrant musculature</a:t>
            </a:r>
          </a:p>
          <a:p>
            <a:pPr marL="0" indent="0">
              <a:buNone/>
            </a:pPr>
            <a:r>
              <a:rPr lang="en-US" sz="2400" dirty="0"/>
              <a:t>a. Bifid uvula</a:t>
            </a:r>
          </a:p>
          <a:p>
            <a:pPr marL="0" indent="0">
              <a:buNone/>
            </a:pPr>
            <a:r>
              <a:rPr lang="en-US" sz="2400" dirty="0"/>
              <a:t>b. Hard palate notch (palpable on </a:t>
            </a:r>
            <a:r>
              <a:rPr lang="en-US" sz="2400" dirty="0" smtClean="0"/>
              <a:t>exam)</a:t>
            </a:r>
          </a:p>
          <a:p>
            <a:pPr marL="0" indent="0">
              <a:buNone/>
            </a:pPr>
            <a:r>
              <a:rPr lang="en-US" sz="2400" dirty="0" smtClean="0"/>
              <a:t>c. Zona </a:t>
            </a:r>
            <a:r>
              <a:rPr lang="en-US" sz="2400" dirty="0" err="1" smtClean="0"/>
              <a:t>pellucida</a:t>
            </a:r>
            <a:r>
              <a:rPr lang="en-US" sz="2400" dirty="0" smtClean="0"/>
              <a:t>: Pale midline mucosa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( transparent )  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Cleft velum only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. Cleft of velum and bony palate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5. </a:t>
            </a:r>
            <a:r>
              <a:rPr lang="en-US" b="1" dirty="0">
                <a:solidFill>
                  <a:srgbClr val="FF0000"/>
                </a:solidFill>
              </a:rPr>
              <a:t>Primary palate clefts </a:t>
            </a:r>
            <a:r>
              <a:rPr lang="en-US" dirty="0">
                <a:solidFill>
                  <a:srgbClr val="FF0000"/>
                </a:solidFill>
              </a:rPr>
              <a:t>(a component of cleft lip and cleft palate)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. Secondary palatal cleft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38E0-703C-4CE2-9255-D2E4F8FB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 fontScale="90000"/>
          </a:bodyPr>
          <a:lstStyle/>
          <a:p>
            <a:r>
              <a:rPr lang="en-US" dirty="0"/>
              <a:t>Surgical treatment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6A90-F9F0-41E6-B2CD-62E7082B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Directed at restoring </a:t>
            </a:r>
            <a:r>
              <a:rPr lang="en-US" dirty="0">
                <a:solidFill>
                  <a:srgbClr val="FF0000"/>
                </a:solidFill>
              </a:rPr>
              <a:t>lip </a:t>
            </a:r>
            <a:r>
              <a:rPr lang="en-US" dirty="0" smtClean="0">
                <a:solidFill>
                  <a:srgbClr val="FF0000"/>
                </a:solidFill>
              </a:rPr>
              <a:t>form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(esthetic ) </a:t>
            </a:r>
            <a:r>
              <a:rPr lang="en-US" dirty="0">
                <a:solidFill>
                  <a:srgbClr val="FF0000"/>
                </a:solidFill>
              </a:rPr>
              <a:t>and function</a:t>
            </a:r>
            <a:r>
              <a:rPr lang="en-US" dirty="0"/>
              <a:t>, correcting </a:t>
            </a:r>
            <a:r>
              <a:rPr lang="en-US" dirty="0">
                <a:solidFill>
                  <a:srgbClr val="FF0000"/>
                </a:solidFill>
              </a:rPr>
              <a:t>nasal deformity</a:t>
            </a:r>
          </a:p>
          <a:p>
            <a:pPr marL="0" indent="0">
              <a:buNone/>
            </a:pPr>
            <a:r>
              <a:rPr lang="en-US" dirty="0"/>
              <a:t>2. Goals</a:t>
            </a:r>
          </a:p>
          <a:p>
            <a:pPr lvl="1"/>
            <a:r>
              <a:rPr lang="en-US" dirty="0" smtClean="0"/>
              <a:t>Lengthen </a:t>
            </a:r>
            <a:r>
              <a:rPr lang="en-US" dirty="0"/>
              <a:t>medial lip element (in unilateral deformity)</a:t>
            </a:r>
          </a:p>
          <a:p>
            <a:pPr lvl="1"/>
            <a:r>
              <a:rPr lang="en-US" dirty="0" smtClean="0"/>
              <a:t>Restore </a:t>
            </a:r>
            <a:r>
              <a:rPr lang="en-US" dirty="0"/>
              <a:t>nasal width</a:t>
            </a:r>
          </a:p>
          <a:p>
            <a:pPr lvl="1"/>
            <a:r>
              <a:rPr lang="en-US" dirty="0" smtClean="0"/>
              <a:t>Reconstitute </a:t>
            </a:r>
            <a:r>
              <a:rPr lang="en-US" dirty="0"/>
              <a:t>orbicularis </a:t>
            </a:r>
            <a:r>
              <a:rPr lang="en-US" dirty="0" err="1"/>
              <a:t>oris</a:t>
            </a:r>
            <a:r>
              <a:rPr lang="en-US" dirty="0"/>
              <a:t> muscle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Cleft care requires a collaborative multidisciplinary team</a:t>
            </a:r>
            <a:endParaRPr lang="ar-JO" b="1" dirty="0">
              <a:solidFill>
                <a:srgbClr val="FF0000"/>
              </a:solidFill>
            </a:endParaRP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38235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6215-33FA-4FB6-AC79-4D796400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22E2-5D64-4D0D-9C12-75C0FDE9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51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Anomalous </a:t>
            </a:r>
            <a:r>
              <a:rPr lang="en-US" sz="3600" u="sng" dirty="0">
                <a:solidFill>
                  <a:srgbClr val="FF0000"/>
                </a:solidFill>
              </a:rPr>
              <a:t>insertion of tensor and LVP</a:t>
            </a:r>
          </a:p>
          <a:p>
            <a:pPr marL="0" indent="0">
              <a:buNone/>
            </a:pPr>
            <a:r>
              <a:rPr lang="en-US" sz="3600" dirty="0"/>
              <a:t>1. </a:t>
            </a:r>
            <a:r>
              <a:rPr lang="en-US" sz="3600" dirty="0">
                <a:solidFill>
                  <a:srgbClr val="FF0000"/>
                </a:solidFill>
              </a:rPr>
              <a:t>Eustachian tube dysfunction </a:t>
            </a:r>
            <a:r>
              <a:rPr lang="en-US" sz="3600" dirty="0"/>
              <a:t>and decreased middle ear drainage</a:t>
            </a:r>
          </a:p>
          <a:p>
            <a:pPr marL="457200" lvl="1" indent="0">
              <a:buNone/>
            </a:pPr>
            <a:r>
              <a:rPr lang="en-US" sz="2800" dirty="0"/>
              <a:t>a. Recurrent otitis media leading to hearing loss</a:t>
            </a:r>
          </a:p>
          <a:p>
            <a:pPr marL="457200" lvl="1" indent="0">
              <a:buNone/>
            </a:pPr>
            <a:r>
              <a:rPr lang="en-US" sz="2800" dirty="0"/>
              <a:t>b. </a:t>
            </a:r>
            <a:r>
              <a:rPr lang="en-US" sz="2800" dirty="0" smtClean="0">
                <a:solidFill>
                  <a:srgbClr val="FF0000"/>
                </a:solidFill>
              </a:rPr>
              <a:t>Myringotomy tubes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or grommet tube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dirty="0" err="1"/>
              <a:t>i</a:t>
            </a:r>
            <a:r>
              <a:rPr lang="en-US" dirty="0"/>
              <a:t>. Placed in 95% of CP patients</a:t>
            </a:r>
          </a:p>
          <a:p>
            <a:pPr marL="914400" lvl="2" indent="0">
              <a:buNone/>
            </a:pPr>
            <a:r>
              <a:rPr lang="en-US" dirty="0"/>
              <a:t>ii</a:t>
            </a:r>
            <a:r>
              <a:rPr lang="en-US" u="sng" dirty="0">
                <a:solidFill>
                  <a:srgbClr val="FF0000"/>
                </a:solidFill>
              </a:rPr>
              <a:t>. Often at time of CP repair</a:t>
            </a:r>
          </a:p>
          <a:p>
            <a:pPr marL="0" indent="0">
              <a:buNone/>
            </a:pPr>
            <a:r>
              <a:rPr lang="en-US" sz="3600" dirty="0"/>
              <a:t>2</a:t>
            </a:r>
            <a:r>
              <a:rPr lang="en-US" sz="3600" dirty="0">
                <a:solidFill>
                  <a:srgbClr val="FF0000"/>
                </a:solidFill>
              </a:rPr>
              <a:t>. Instead of decussating in midline, LVP muscles oriented </a:t>
            </a:r>
            <a:r>
              <a:rPr lang="en-US" sz="3600" dirty="0" err="1">
                <a:solidFill>
                  <a:srgbClr val="FF0000"/>
                </a:solidFill>
              </a:rPr>
              <a:t>anteroposteriorly</a:t>
            </a:r>
            <a:r>
              <a:rPr lang="en-US" sz="3600" dirty="0">
                <a:solidFill>
                  <a:srgbClr val="FF0000"/>
                </a:solidFill>
              </a:rPr>
              <a:t>, inserting onto posterior margin of hard palate</a:t>
            </a:r>
            <a:endParaRPr lang="ar-JO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80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C844-C5CC-462A-A57B-BC7D8193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326"/>
          </a:xfrm>
        </p:spPr>
        <p:txBody>
          <a:bodyPr>
            <a:normAutofit fontScale="90000"/>
          </a:bodyPr>
          <a:lstStyle/>
          <a:p>
            <a:r>
              <a:rPr lang="en-US" dirty="0"/>
              <a:t>Etiology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9B7D2-E4D6-4C60-830E-27C5F48A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2"/>
            <a:ext cx="10515600" cy="5249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Genetics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1. CP: Autosomal recessive with contributing genes</a:t>
            </a:r>
          </a:p>
          <a:p>
            <a:pPr marL="0" indent="0">
              <a:buNone/>
            </a:pPr>
            <a:r>
              <a:rPr lang="en-US" sz="2200" dirty="0"/>
              <a:t>2. CLP: Polygenic, usually sporadic</a:t>
            </a:r>
          </a:p>
          <a:p>
            <a:pPr marL="0" indent="0">
              <a:buNone/>
            </a:pPr>
            <a:r>
              <a:rPr lang="en-US" dirty="0"/>
              <a:t>B. Environment</a:t>
            </a:r>
          </a:p>
          <a:p>
            <a:pPr marL="0" indent="0">
              <a:buNone/>
            </a:pPr>
            <a:r>
              <a:rPr lang="en-US" sz="2200" dirty="0"/>
              <a:t>1. Smoking: Inconclusive but many studies have implicated its role</a:t>
            </a:r>
          </a:p>
          <a:p>
            <a:pPr marL="0" indent="0">
              <a:buNone/>
            </a:pPr>
            <a:r>
              <a:rPr lang="en-US" sz="2200" dirty="0"/>
              <a:t>2. Teratogens: Alcohol, isotretinoin increases the risk</a:t>
            </a:r>
          </a:p>
          <a:p>
            <a:pPr marL="0" indent="0">
              <a:buNone/>
            </a:pPr>
            <a:r>
              <a:rPr lang="en-US" sz="2200" dirty="0"/>
              <a:t>3. Folate and B6 may be protective</a:t>
            </a:r>
          </a:p>
          <a:p>
            <a:pPr marL="0" indent="0">
              <a:buNone/>
            </a:pPr>
            <a:r>
              <a:rPr lang="it-IT" dirty="0"/>
              <a:t>C. Primary retrognathia. Pierre Robin sequence</a:t>
            </a:r>
          </a:p>
          <a:p>
            <a:pPr marL="0" indent="0">
              <a:buNone/>
            </a:pPr>
            <a:r>
              <a:rPr lang="en-US" sz="2000" dirty="0"/>
              <a:t>1. Wide, U-shaped clefts</a:t>
            </a:r>
          </a:p>
          <a:p>
            <a:pPr marL="0" indent="0">
              <a:buNone/>
            </a:pPr>
            <a:r>
              <a:rPr lang="en-US" sz="2000" dirty="0"/>
              <a:t>2. Difficulty maintaining airway</a:t>
            </a:r>
          </a:p>
          <a:p>
            <a:pPr marL="0" indent="0">
              <a:buNone/>
            </a:pPr>
            <a:r>
              <a:rPr lang="en-US" sz="2000" dirty="0"/>
              <a:t>3. Lateral palatine processes unable to fuse due to </a:t>
            </a:r>
            <a:r>
              <a:rPr lang="en-US" sz="2000" dirty="0" err="1"/>
              <a:t>glossoptosis</a:t>
            </a:r>
            <a:r>
              <a:rPr lang="en-US" sz="2000" dirty="0"/>
              <a:t> (posterior displacement of tongue) causing CP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018755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0B9E-B70D-41B6-B8A3-994333A1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r>
              <a:rPr lang="en-US" dirty="0"/>
              <a:t>Initial evaluation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8F3D-EF2E-410B-8E04-9CFEA7BB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364974"/>
            <a:ext cx="10515600" cy="481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A. Feeding and weight gain</a:t>
            </a:r>
          </a:p>
          <a:p>
            <a:pPr marL="0" indent="0">
              <a:buNone/>
            </a:pPr>
            <a:r>
              <a:rPr lang="en-US" sz="2000" dirty="0"/>
              <a:t>1. Haberman or cross-cut nipple required due to poor oral suction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2. Palate repair is often performed at age 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9month </a:t>
            </a:r>
            <a:r>
              <a:rPr lang="en-US" b="1" u="sng" dirty="0" smtClean="0">
                <a:solidFill>
                  <a:srgbClr val="FF0000"/>
                </a:solidFill>
              </a:rPr>
              <a:t>- 1 </a:t>
            </a:r>
            <a:r>
              <a:rPr lang="en-US" b="1" u="sng" dirty="0">
                <a:solidFill>
                  <a:srgbClr val="FF0000"/>
                </a:solidFill>
              </a:rPr>
              <a:t>year, </a:t>
            </a:r>
            <a:r>
              <a:rPr lang="en-US" sz="2000" dirty="0"/>
              <a:t>but may be carried out later if the patient is a poor operative candidate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B. Mandibular anatomy</a:t>
            </a:r>
          </a:p>
          <a:p>
            <a:pPr marL="0" indent="0">
              <a:buNone/>
            </a:pPr>
            <a:r>
              <a:rPr lang="en-US" sz="2000" dirty="0"/>
              <a:t>Often normal</a:t>
            </a:r>
          </a:p>
        </p:txBody>
      </p:sp>
    </p:spTree>
    <p:extLst>
      <p:ext uri="{BB962C8B-B14F-4D97-AF65-F5344CB8AC3E}">
        <p14:creationId xmlns:p14="http://schemas.microsoft.com/office/powerpoint/2010/main" val="781576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30B1-020D-4A94-BCA7-E520CA14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62285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Primary retrognathia (Pierre Robin sequence)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surgical emergency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70AD-3053-4627-A1CA-DA4A265C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734"/>
            <a:ext cx="10515600" cy="481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a. </a:t>
            </a:r>
            <a:r>
              <a:rPr lang="en-US" sz="2000" dirty="0">
                <a:solidFill>
                  <a:srgbClr val="FF0000"/>
                </a:solidFill>
              </a:rPr>
              <a:t>Prone positioning to relieve </a:t>
            </a:r>
            <a:r>
              <a:rPr lang="en-US" sz="2000" dirty="0" err="1">
                <a:solidFill>
                  <a:srgbClr val="FF0000"/>
                </a:solidFill>
              </a:rPr>
              <a:t>glossoptosis</a:t>
            </a:r>
            <a:r>
              <a:rPr lang="en-US" sz="2000" dirty="0">
                <a:solidFill>
                  <a:srgbClr val="FF0000"/>
                </a:solidFill>
              </a:rPr>
              <a:t> and airway obstruction</a:t>
            </a:r>
          </a:p>
          <a:p>
            <a:pPr marL="0" indent="0">
              <a:buNone/>
            </a:pPr>
            <a:r>
              <a:rPr lang="en-US" sz="2000" dirty="0"/>
              <a:t>b. Continuous pulse oximetry and polysomnography to </a:t>
            </a:r>
            <a:r>
              <a:rPr lang="en-US" sz="2000" dirty="0">
                <a:solidFill>
                  <a:srgbClr val="FF0000"/>
                </a:solidFill>
              </a:rPr>
              <a:t>evaluate obstructive sleep apnea (OSA)</a:t>
            </a:r>
          </a:p>
          <a:p>
            <a:pPr marL="0" indent="0">
              <a:buNone/>
            </a:pPr>
            <a:r>
              <a:rPr lang="en-US" sz="2000" dirty="0"/>
              <a:t>c. pH probe to evaluate gastroesophageal reflux</a:t>
            </a:r>
          </a:p>
          <a:p>
            <a:pPr marL="0" indent="0">
              <a:buNone/>
            </a:pPr>
            <a:r>
              <a:rPr lang="en-US" sz="2000" dirty="0"/>
              <a:t>d. Nutrition consultation for failure to thrive, possible feeding tube</a:t>
            </a:r>
          </a:p>
          <a:p>
            <a:pPr marL="0" indent="0">
              <a:buNone/>
            </a:pPr>
            <a:r>
              <a:rPr lang="en-US" sz="2000" dirty="0"/>
              <a:t>e. Direct laryngoscopy to determine additional airway pathology (e.g., subglottic stenosis)</a:t>
            </a:r>
          </a:p>
          <a:p>
            <a:pPr marL="0" indent="0">
              <a:buNone/>
            </a:pPr>
            <a:r>
              <a:rPr lang="en-US" sz="2000" dirty="0"/>
              <a:t>f. </a:t>
            </a:r>
            <a:r>
              <a:rPr lang="en-US" sz="2000" dirty="0">
                <a:solidFill>
                  <a:srgbClr val="FF0000"/>
                </a:solidFill>
              </a:rPr>
              <a:t>Consider early mandibular distraction</a:t>
            </a:r>
          </a:p>
          <a:p>
            <a:pPr marL="0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. May perform while intubated, if airway unstable</a:t>
            </a:r>
          </a:p>
          <a:p>
            <a:pPr marL="0" indent="0">
              <a:buNone/>
            </a:pPr>
            <a:r>
              <a:rPr lang="en-US" sz="2000" dirty="0"/>
              <a:t>ii. Distraction until air leak, then subsequent </a:t>
            </a:r>
            <a:r>
              <a:rPr lang="en-US" sz="2000" dirty="0" err="1"/>
              <a:t>extubation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g. Often delay CP repair for airway concerns until further mandibular growth</a:t>
            </a:r>
          </a:p>
          <a:p>
            <a:pPr marL="0" indent="0">
              <a:buNone/>
            </a:pPr>
            <a:r>
              <a:rPr lang="en-US" sz="2000" dirty="0"/>
              <a:t>h. May require early tracheostomy (secondary strategy), after which CP repair may proceed at standard age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3594623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815D-A612-4E11-ADAA-A94E666F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examination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B8AB-1630-49A2-9CFB-53E1662DD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8"/>
            <a:ext cx="10515600" cy="5037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Use penlight and tongue depressor</a:t>
            </a:r>
          </a:p>
          <a:p>
            <a:pPr marL="0" indent="0">
              <a:buNone/>
            </a:pPr>
            <a:r>
              <a:rPr lang="en-US" dirty="0"/>
              <a:t>a. Crying infant is easier to examine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>
                <a:solidFill>
                  <a:srgbClr val="FF0000"/>
                </a:solidFill>
              </a:rPr>
              <a:t>Place child supine and upside-down on parent’s lap</a:t>
            </a:r>
          </a:p>
          <a:p>
            <a:pPr marL="0" indent="0">
              <a:buNone/>
            </a:pPr>
            <a:r>
              <a:rPr lang="en-US" dirty="0"/>
              <a:t>2. Look for bifid uvula and palpate cleft to determine bony involvement</a:t>
            </a:r>
          </a:p>
          <a:p>
            <a:pPr marL="0" indent="0">
              <a:buNone/>
            </a:pPr>
            <a:r>
              <a:rPr lang="en-US" dirty="0"/>
              <a:t>3. Vomer may be visible in nasopharynx in cases of bilateral CLP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01158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0FD8-6607-4D32-A66B-65461299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>
            <a:normAutofit fontScale="90000"/>
          </a:bodyPr>
          <a:lstStyle/>
          <a:p>
            <a:r>
              <a:rPr lang="en-US" dirty="0"/>
              <a:t>Goals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28F3-37C5-4961-87E6-160C53F0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517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en-US" b="1" dirty="0"/>
              <a:t>Closure of cleft</a:t>
            </a:r>
          </a:p>
          <a:p>
            <a:pPr marL="0" indent="0">
              <a:buNone/>
            </a:pPr>
            <a:r>
              <a:rPr lang="en-US" sz="2400" dirty="0"/>
              <a:t>1. Separate oral and nasal cavities</a:t>
            </a:r>
          </a:p>
          <a:p>
            <a:pPr marL="0" indent="0">
              <a:buNone/>
            </a:pPr>
            <a:r>
              <a:rPr lang="en-US" sz="2400" dirty="0"/>
              <a:t>2. Prevent aerophagia and reflux of oral contents into nasopharynx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b="1" dirty="0"/>
              <a:t>Speech/VP competence</a:t>
            </a:r>
          </a:p>
          <a:p>
            <a:pPr marL="457200" lvl="1" indent="0">
              <a:buNone/>
            </a:pPr>
            <a:r>
              <a:rPr lang="en-US" sz="2800" dirty="0"/>
              <a:t>1. Requires competent VP mechanism</a:t>
            </a:r>
          </a:p>
          <a:p>
            <a:pPr marL="914400" lvl="2" indent="0">
              <a:buNone/>
            </a:pPr>
            <a:r>
              <a:rPr lang="en-US" dirty="0"/>
              <a:t>a. </a:t>
            </a:r>
            <a:r>
              <a:rPr lang="en-US" dirty="0">
                <a:solidFill>
                  <a:srgbClr val="FF0000"/>
                </a:solidFill>
              </a:rPr>
              <a:t>Contact of velum against posterior pharynx</a:t>
            </a:r>
          </a:p>
          <a:p>
            <a:pPr marL="914400" lvl="2" indent="0">
              <a:buNone/>
            </a:pPr>
            <a:r>
              <a:rPr lang="en-US" dirty="0"/>
              <a:t>b. “Genu” action describes physiologic motion of palate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2. Operative goals: Increased palatal length and muscle repositioning</a:t>
            </a:r>
          </a:p>
          <a:p>
            <a:pPr marL="457200" lvl="1" indent="0">
              <a:buNone/>
            </a:pPr>
            <a:r>
              <a:rPr lang="fr-FR" sz="2800" dirty="0">
                <a:solidFill>
                  <a:srgbClr val="FF0000"/>
                </a:solidFill>
              </a:rPr>
              <a:t>3. </a:t>
            </a:r>
            <a:r>
              <a:rPr lang="fr-FR" sz="2800" dirty="0" err="1">
                <a:solidFill>
                  <a:srgbClr val="FF0000"/>
                </a:solidFill>
              </a:rPr>
              <a:t>Prevent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maladaptive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compensatory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misarticulations</a:t>
            </a:r>
            <a:endParaRPr lang="fr-FR" sz="28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a. Perform repair at 1 year of age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b. Timing of speech milestone (first words)</a:t>
            </a:r>
          </a:p>
          <a:p>
            <a:pPr marL="457200" lvl="1" indent="0">
              <a:buNone/>
            </a:pPr>
            <a:r>
              <a:rPr lang="en-US" sz="2800" dirty="0"/>
              <a:t>4. May lead to OSA in some patients</a:t>
            </a:r>
          </a:p>
        </p:txBody>
      </p:sp>
    </p:spTree>
    <p:extLst>
      <p:ext uri="{BB962C8B-B14F-4D97-AF65-F5344CB8AC3E}">
        <p14:creationId xmlns:p14="http://schemas.microsoft.com/office/powerpoint/2010/main" val="3950477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D424C-4D2D-4BA0-A0A5-EB1DB35A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141925"/>
            <a:ext cx="10515600" cy="5633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C. Hearing</a:t>
            </a:r>
          </a:p>
          <a:p>
            <a:pPr marL="0" indent="0">
              <a:buNone/>
            </a:pPr>
            <a:r>
              <a:rPr lang="en-US" sz="1900" dirty="0"/>
              <a:t>1. Otitis media</a:t>
            </a:r>
          </a:p>
          <a:p>
            <a:pPr marL="0" indent="0">
              <a:buNone/>
            </a:pPr>
            <a:r>
              <a:rPr lang="en-US" sz="1900" dirty="0"/>
              <a:t>a. Eustachian tube dysfunction: Abnormal LVP origin impairs “milking” action, which leads to poor venting of middle ear</a:t>
            </a:r>
          </a:p>
          <a:p>
            <a:pPr marL="0" indent="0">
              <a:buNone/>
            </a:pPr>
            <a:r>
              <a:rPr lang="en-US" sz="1900" dirty="0"/>
              <a:t>b. Permanent impairments result with recurrent infection</a:t>
            </a:r>
          </a:p>
          <a:p>
            <a:pPr marL="0" indent="0">
              <a:buNone/>
            </a:pPr>
            <a:r>
              <a:rPr lang="en-US" sz="1900" dirty="0"/>
              <a:t>2. Myringotomy performed at time of CP repair</a:t>
            </a:r>
          </a:p>
          <a:p>
            <a:pPr marL="0" indent="0">
              <a:buNone/>
            </a:pPr>
            <a:r>
              <a:rPr lang="en-US" b="1" dirty="0"/>
              <a:t>D. </a:t>
            </a:r>
            <a:r>
              <a:rPr lang="en-US" b="1" dirty="0">
                <a:solidFill>
                  <a:srgbClr val="FF0000"/>
                </a:solidFill>
              </a:rPr>
              <a:t>Facial growth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1. Palate repair in early childhood may adversely affect maxillary growth</a:t>
            </a:r>
            <a:r>
              <a:rPr lang="en-US" sz="2200" dirty="0" smtClean="0"/>
              <a:t>,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due to hard tough scar 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/>
              <a:t>but this drawback is outweighed by the improvements in speech achieved by early correction</a:t>
            </a:r>
          </a:p>
          <a:p>
            <a:pPr marL="0" indent="0">
              <a:buNone/>
            </a:pPr>
            <a:r>
              <a:rPr lang="en-US" sz="2200" dirty="0"/>
              <a:t>2. Early secondary palate and delayed primary palate repair has been advocated (controversial two-stage approach)</a:t>
            </a:r>
          </a:p>
          <a:p>
            <a:pPr marL="0" indent="0">
              <a:buNone/>
            </a:pPr>
            <a:r>
              <a:rPr lang="en-US" sz="2200" dirty="0"/>
              <a:t>3. Patients may require orthognathic surgery in adolescence (Le Fort I</a:t>
            </a:r>
          </a:p>
          <a:p>
            <a:pPr marL="0" indent="0">
              <a:buNone/>
            </a:pPr>
            <a:r>
              <a:rPr lang="en-US" sz="2200" dirty="0" smtClean="0"/>
              <a:t>Advancement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at age of 14 </a:t>
            </a:r>
            <a:r>
              <a:rPr lang="en-US" sz="2200" dirty="0" smtClean="0"/>
              <a:t>) </a:t>
            </a:r>
            <a:r>
              <a:rPr lang="en-US" sz="2200" dirty="0"/>
              <a:t>for midface hypoplasia and </a:t>
            </a:r>
            <a:r>
              <a:rPr lang="en-US" sz="2200" dirty="0">
                <a:solidFill>
                  <a:srgbClr val="FF0000"/>
                </a:solidFill>
              </a:rPr>
              <a:t>class III </a:t>
            </a:r>
            <a:r>
              <a:rPr lang="en-US" sz="2200" dirty="0" smtClean="0">
                <a:solidFill>
                  <a:srgbClr val="FF0000"/>
                </a:solidFill>
              </a:rPr>
              <a:t>malocclusion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Doing Cleft closure surgery 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at young age ( early)   better for speech and worse for facial growth </a:t>
            </a:r>
            <a:endParaRPr lang="ar-JO" sz="2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7DE77-CAE1-4910-9E94-76F54ACF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817" y="4963886"/>
            <a:ext cx="3407183" cy="1894114"/>
          </a:xfrm>
          <a:prstGeom prst="rect">
            <a:avLst/>
          </a:prstGeom>
        </p:spPr>
      </p:pic>
      <p:sp>
        <p:nvSpPr>
          <p:cNvPr id="2" name="Bent-Up Arrow 1"/>
          <p:cNvSpPr/>
          <p:nvPr/>
        </p:nvSpPr>
        <p:spPr>
          <a:xfrm flipV="1">
            <a:off x="8784817" y="4297680"/>
            <a:ext cx="3010943" cy="5094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4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AC92-9143-4515-B35D-2C934C59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/>
          <a:lstStyle/>
          <a:p>
            <a:r>
              <a:rPr lang="en-US" dirty="0"/>
              <a:t>Repair techniques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B362-6342-4F74-9388-813E2FBE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/>
          <a:lstStyle/>
          <a:p>
            <a:r>
              <a:rPr lang="en-US" dirty="0"/>
              <a:t>In CLP, both the primary and secondary palates require repair</a:t>
            </a:r>
          </a:p>
          <a:p>
            <a:endParaRPr lang="ar-JO" dirty="0"/>
          </a:p>
          <a:p>
            <a:r>
              <a:rPr lang="en-US" dirty="0"/>
              <a:t>In isolated CP, only the secondary palate requires repair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09444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74A3-4192-42B3-B6E2-6EC51307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palate repair techniques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A70B-B85C-46E5-847C-90891946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Von </a:t>
            </a:r>
            <a:r>
              <a:rPr lang="en-US" dirty="0" err="1">
                <a:solidFill>
                  <a:srgbClr val="FF0000"/>
                </a:solidFill>
              </a:rPr>
              <a:t>Langenbeck</a:t>
            </a:r>
            <a:r>
              <a:rPr lang="en-US" dirty="0">
                <a:solidFill>
                  <a:srgbClr val="FF0000"/>
                </a:solidFill>
              </a:rPr>
              <a:t> repair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V-Y pushback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Two-flap palatoplasty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C342-37BB-4907-8827-D554843C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Alveolar cleft bone grafting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8FB20-DE2B-4A5A-B63E-FAE6B407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Performed prior to eruption of permanent </a:t>
            </a:r>
            <a:r>
              <a:rPr lang="en-US" sz="3200" b="1" u="sng" dirty="0">
                <a:solidFill>
                  <a:srgbClr val="FF0000"/>
                </a:solidFill>
              </a:rPr>
              <a:t>dentition (~7 years of age)</a:t>
            </a:r>
          </a:p>
          <a:p>
            <a:endParaRPr lang="en-US" dirty="0"/>
          </a:p>
          <a:p>
            <a:r>
              <a:rPr lang="en-US" dirty="0"/>
              <a:t>Requires cancellous </a:t>
            </a:r>
            <a:r>
              <a:rPr lang="en-US" dirty="0">
                <a:solidFill>
                  <a:srgbClr val="FF0000"/>
                </a:solidFill>
              </a:rPr>
              <a:t>bone graft from iliac crest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0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36F5-293F-4986-8C26-FEC7A10A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</p:spPr>
        <p:txBody>
          <a:bodyPr/>
          <a:lstStyle/>
          <a:p>
            <a:r>
              <a:rPr lang="en-US" dirty="0"/>
              <a:t>Epidemiology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5091-01E1-4553-9C3A-BCBC8C89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40"/>
            <a:ext cx="10515600" cy="4719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Asian ancestry</a:t>
            </a:r>
            <a:r>
              <a:rPr lang="en-US" dirty="0"/>
              <a:t>: 1:500 live </a:t>
            </a:r>
            <a:r>
              <a:rPr lang="en-US" dirty="0" smtClean="0"/>
              <a:t>births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(most common)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Male:female 2:1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Left:right:bilateral</a:t>
            </a:r>
            <a:r>
              <a:rPr lang="en-US" dirty="0">
                <a:solidFill>
                  <a:srgbClr val="FF0000"/>
                </a:solidFill>
              </a:rPr>
              <a:t> 6:3:1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(because the left side is the last one that fuse )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93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B30E-AB51-4D52-9480-E9011F42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3" y="365126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Potential complications of CP repair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5BB2-0475-4663-9046-1E874C79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Acute airway obstruction</a:t>
            </a:r>
          </a:p>
          <a:p>
            <a:pPr marL="0" indent="0">
              <a:buNone/>
            </a:pPr>
            <a:r>
              <a:rPr lang="en-US" sz="2000" dirty="0"/>
              <a:t>1. Bleeding/aspiration/laryngospasm</a:t>
            </a:r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>
                <a:solidFill>
                  <a:srgbClr val="FF0000"/>
                </a:solidFill>
              </a:rPr>
              <a:t>Tongue swelling</a:t>
            </a:r>
            <a:r>
              <a:rPr lang="en-US" sz="2000" dirty="0"/>
              <a:t>; reperfusion injury from Dingman mouth gag</a:t>
            </a:r>
          </a:p>
          <a:p>
            <a:pPr marL="0" indent="0">
              <a:buNone/>
            </a:pPr>
            <a:r>
              <a:rPr lang="en-US" sz="2000" dirty="0"/>
              <a:t>3. Reintubation in immediate perioperative period is ~1%</a:t>
            </a:r>
          </a:p>
          <a:p>
            <a:pPr marL="0" indent="0">
              <a:buNone/>
            </a:pPr>
            <a:r>
              <a:rPr lang="en-US" sz="2000" dirty="0"/>
              <a:t>4. Place tongue stitch and possibly nasopharyngeal airway postoperatively</a:t>
            </a:r>
          </a:p>
          <a:p>
            <a:pPr marL="0" indent="0">
              <a:buNone/>
            </a:pPr>
            <a:r>
              <a:rPr lang="en-US" sz="2000" dirty="0"/>
              <a:t>5. Pulse oximetry </a:t>
            </a:r>
            <a:r>
              <a:rPr lang="en-US" sz="2000" dirty="0" smtClean="0">
                <a:solidFill>
                  <a:srgbClr val="FF0000"/>
                </a:solidFill>
              </a:rPr>
              <a:t>overnight  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obstructive sleep apnea</a:t>
            </a:r>
            <a:endParaRPr lang="ar-J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5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4FB-8A92-4A78-9C42-0F6FF47A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B2E1B-2AD2-48DD-9F82-55D317E30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Dehiscence of palatal flaps, may be due to</a:t>
            </a:r>
          </a:p>
          <a:p>
            <a:pPr marL="0" indent="0">
              <a:buNone/>
            </a:pPr>
            <a:r>
              <a:rPr lang="en-US" sz="2000" dirty="0"/>
              <a:t>1. Undue tension</a:t>
            </a:r>
          </a:p>
          <a:p>
            <a:pPr marL="0" indent="0">
              <a:buNone/>
            </a:pPr>
            <a:r>
              <a:rPr lang="en-US" sz="2000" dirty="0"/>
              <a:t>2. Poor flap vascularity</a:t>
            </a:r>
          </a:p>
          <a:p>
            <a:pPr marL="0" indent="0">
              <a:buNone/>
            </a:pPr>
            <a:r>
              <a:rPr lang="en-US" sz="2000" dirty="0"/>
              <a:t>3. Inadequate or overzealous suturing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1439605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55BE-1A07-4481-9B88-2B877018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E42E-30E8-43DA-9682-45714616D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Palatal fistula</a:t>
            </a:r>
          </a:p>
          <a:p>
            <a:pPr marL="0" indent="0">
              <a:buNone/>
            </a:pPr>
            <a:r>
              <a:rPr lang="en-US" sz="2000" dirty="0"/>
              <a:t>1. Reported from 5% to 50%</a:t>
            </a:r>
          </a:p>
          <a:p>
            <a:pPr marL="0" indent="0">
              <a:buNone/>
            </a:pPr>
            <a:r>
              <a:rPr lang="en-US" sz="2000" dirty="0"/>
              <a:t>2. Most common in cases of wide bilateral CLP</a:t>
            </a:r>
          </a:p>
          <a:p>
            <a:pPr marL="0" indent="0">
              <a:buNone/>
            </a:pPr>
            <a:r>
              <a:rPr lang="en-US" sz="2000" dirty="0"/>
              <a:t>3. Hard/soft palate junction is the most common location</a:t>
            </a:r>
          </a:p>
          <a:p>
            <a:pPr marL="0" indent="0">
              <a:buNone/>
            </a:pPr>
            <a:r>
              <a:rPr lang="en-US" sz="2000" dirty="0"/>
              <a:t>4. Single-layer closure may be risk factor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1920452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6469-8A2F-495B-996B-AC891204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D987F-DA44-44CA-98A4-88C50BD2F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Midfacial growth restriction</a:t>
            </a:r>
          </a:p>
          <a:p>
            <a:pPr marL="0" indent="0">
              <a:buNone/>
            </a:pPr>
            <a:r>
              <a:rPr lang="en-US" sz="2200" dirty="0"/>
              <a:t>1. Intrinsic midface growth problems are present in children with CP or CLP</a:t>
            </a:r>
          </a:p>
          <a:p>
            <a:pPr marL="0" indent="0">
              <a:buNone/>
            </a:pPr>
            <a:r>
              <a:rPr lang="en-US" sz="2200" dirty="0"/>
              <a:t>2. </a:t>
            </a:r>
            <a:r>
              <a:rPr lang="en-US" sz="2200" dirty="0">
                <a:solidFill>
                  <a:srgbClr val="FF0000"/>
                </a:solidFill>
              </a:rPr>
              <a:t>Scarring/secondary healing from palate repair exacerbates maxillary growth Restriction</a:t>
            </a:r>
          </a:p>
          <a:p>
            <a:pPr marL="0" indent="0">
              <a:buNone/>
            </a:pPr>
            <a:r>
              <a:rPr lang="en-US" sz="2200" dirty="0"/>
              <a:t>3. May be reduced by avoiding secondary intention healing</a:t>
            </a:r>
          </a:p>
          <a:p>
            <a:pPr marL="0" indent="0">
              <a:buNone/>
            </a:pPr>
            <a:r>
              <a:rPr lang="en-US" sz="2200" dirty="0"/>
              <a:t>a. Limit undermining when possible</a:t>
            </a:r>
          </a:p>
          <a:p>
            <a:pPr marL="0" indent="0">
              <a:buNone/>
            </a:pPr>
            <a:r>
              <a:rPr lang="en-US" sz="2200" dirty="0"/>
              <a:t>b. Use buccal fat pad flaps to close lateral open areas</a:t>
            </a:r>
          </a:p>
          <a:p>
            <a:pPr marL="0" indent="0">
              <a:buNone/>
            </a:pPr>
            <a:r>
              <a:rPr lang="en-US" sz="2200" dirty="0"/>
              <a:t>4. Timing of palate repair: As late as possible to allow maximal growth, but</a:t>
            </a:r>
          </a:p>
          <a:p>
            <a:pPr marL="0" indent="0">
              <a:buNone/>
            </a:pPr>
            <a:r>
              <a:rPr lang="en-US" sz="2200" dirty="0"/>
              <a:t>before the emergence of speech</a:t>
            </a:r>
            <a:endParaRPr lang="ar-JO" sz="2200" dirty="0"/>
          </a:p>
        </p:txBody>
      </p:sp>
    </p:spTree>
    <p:extLst>
      <p:ext uri="{BB962C8B-B14F-4D97-AF65-F5344CB8AC3E}">
        <p14:creationId xmlns:p14="http://schemas.microsoft.com/office/powerpoint/2010/main" val="3068539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2819-DBA8-47D8-90BF-5A1B974C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A6510-77E4-4CB3-9ADB-36C3108F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Hyponasality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ar-JO" dirty="0" smtClean="0">
                <a:solidFill>
                  <a:schemeClr val="accent6">
                    <a:lumMod val="75000"/>
                  </a:schemeClr>
                </a:solidFill>
              </a:rPr>
              <a:t>كانه بحكي من انفه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000" dirty="0"/>
              <a:t>Less common than VPI; related to overaggressive closure of </a:t>
            </a:r>
            <a:r>
              <a:rPr lang="en-US" sz="2000" dirty="0" err="1" smtClean="0"/>
              <a:t>velopharynx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Velopharyngeal insufficiency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need ass. At age of 3-4 year and speech therapy </a:t>
            </a:r>
            <a:endParaRPr lang="ar-J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02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ACE7-3868-4C96-A279-9DCDCF38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96787"/>
            <a:ext cx="1491175" cy="1325563"/>
          </a:xfrm>
        </p:spPr>
        <p:txBody>
          <a:bodyPr/>
          <a:lstStyle/>
          <a:p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Impo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ar-JO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31624-1299-4FD6-BC9A-63F1D9A7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90" y="491828"/>
            <a:ext cx="8083827" cy="59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5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2EFB-E472-4005-B5A7-8D18A15B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rmAutofit fontScale="90000"/>
          </a:bodyPr>
          <a:lstStyle/>
          <a:p>
            <a:r>
              <a:rPr lang="en-US" dirty="0"/>
              <a:t>Risk factors</a:t>
            </a:r>
            <a:br>
              <a:rPr lang="en-US" dirty="0"/>
            </a:br>
            <a:endParaRPr lang="ar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41309-B99B-42F3-A1DB-8C8AB8BB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2"/>
            <a:ext cx="10515600" cy="501077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dirty="0">
                <a:solidFill>
                  <a:srgbClr val="FF0000"/>
                </a:solidFill>
              </a:rPr>
              <a:t>Fetal exposure to substances including phenytoin, EtOH, steroids, </a:t>
            </a:r>
            <a:r>
              <a:rPr lang="en-US" dirty="0" err="1">
                <a:solidFill>
                  <a:srgbClr val="FF0000"/>
                </a:solidFill>
              </a:rPr>
              <a:t>phenobarbital,diazepam</a:t>
            </a:r>
            <a:r>
              <a:rPr lang="en-US" dirty="0">
                <a:solidFill>
                  <a:srgbClr val="FF0000"/>
                </a:solidFill>
              </a:rPr>
              <a:t>, and isotretinoin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Maternal smoking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c. Parental age, especially advanced </a:t>
            </a:r>
            <a:r>
              <a:rPr lang="en-US" dirty="0">
                <a:solidFill>
                  <a:srgbClr val="FF0000"/>
                </a:solidFill>
              </a:rPr>
              <a:t>paternal age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>
                <a:solidFill>
                  <a:srgbClr val="FF0000"/>
                </a:solidFill>
              </a:rPr>
              <a:t>Family history of </a:t>
            </a:r>
            <a:r>
              <a:rPr lang="en-US" dirty="0" err="1" smtClean="0">
                <a:solidFill>
                  <a:srgbClr val="FF0000"/>
                </a:solidFill>
              </a:rPr>
              <a:t>clefting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Diagnosis : - clinically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- prenatal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JO" dirty="0"/>
          </a:p>
          <a:p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61411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EEEE-78B3-4502-AF41-817A1F41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88E3-A493-4A2B-A725-5F8DB4927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Risk of </a:t>
            </a:r>
            <a:r>
              <a:rPr lang="en-US" dirty="0" err="1"/>
              <a:t>clefting</a:t>
            </a:r>
            <a:r>
              <a:rPr lang="en-US" dirty="0"/>
              <a:t> in subsequent children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If </a:t>
            </a:r>
            <a:r>
              <a:rPr lang="en-US" dirty="0">
                <a:solidFill>
                  <a:srgbClr val="FF0000"/>
                </a:solidFill>
              </a:rPr>
              <a:t>one child or one parent </a:t>
            </a:r>
            <a:r>
              <a:rPr lang="en-US" dirty="0"/>
              <a:t>has CLP, there is a 4% chance of subsequent </a:t>
            </a:r>
            <a:r>
              <a:rPr lang="en-US" dirty="0" err="1"/>
              <a:t>clefting</a:t>
            </a:r>
            <a:r>
              <a:rPr lang="en-US" dirty="0"/>
              <a:t> in successive pregnancies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two children have </a:t>
            </a:r>
            <a:r>
              <a:rPr lang="en-US" dirty="0" smtClean="0"/>
              <a:t>CLP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one child and one parent both have </a:t>
            </a:r>
            <a:r>
              <a:rPr lang="en-US" dirty="0" smtClean="0"/>
              <a:t>CLP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Most cases are sporadic, multifactorial, and no genetic cause is </a:t>
            </a:r>
            <a:r>
              <a:rPr lang="en-US" dirty="0" smtClean="0">
                <a:solidFill>
                  <a:srgbClr val="FF0000"/>
                </a:solidFill>
              </a:rPr>
              <a:t>identified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Isolated cleft palate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50% syndromic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23405" y="2356893"/>
            <a:ext cx="26126" cy="15358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866" y="2294754"/>
            <a:ext cx="461665" cy="1597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Risk  Increase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4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CA4F-AB85-4F74-AA31-7E9C4E97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6006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Isolated cleft palate is usually syndromic 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>
                <a:solidFill>
                  <a:srgbClr val="FF0000"/>
                </a:solidFill>
              </a:rPr>
              <a:t>CLP is syndromic in &lt;15% of </a:t>
            </a:r>
            <a:r>
              <a:rPr lang="en-US" dirty="0" smtClean="0">
                <a:solidFill>
                  <a:srgbClr val="FF0000"/>
                </a:solidFill>
              </a:rPr>
              <a:t>cases</a:t>
            </a:r>
            <a:endParaRPr lang="en-US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Van der Woude’s </a:t>
            </a:r>
            <a:r>
              <a:rPr lang="nl-NL" dirty="0" smtClean="0">
                <a:solidFill>
                  <a:srgbClr val="FF0000"/>
                </a:solidFill>
              </a:rPr>
              <a:t>syndrome </a:t>
            </a:r>
          </a:p>
          <a:p>
            <a:pPr marL="0" indent="0">
              <a:buNone/>
            </a:pPr>
            <a:r>
              <a:rPr lang="en-US" sz="2000" dirty="0" err="1" smtClean="0"/>
              <a:t>i</a:t>
            </a:r>
            <a:r>
              <a:rPr lang="en-US" sz="2000" dirty="0"/>
              <a:t>. Is the </a:t>
            </a:r>
            <a:r>
              <a:rPr lang="en-US" sz="2000" u="sng" dirty="0">
                <a:solidFill>
                  <a:srgbClr val="FF0000"/>
                </a:solidFill>
              </a:rPr>
              <a:t>most common syndrome associated with CL</a:t>
            </a:r>
          </a:p>
          <a:p>
            <a:pPr marL="0" indent="0">
              <a:buNone/>
            </a:pPr>
            <a:r>
              <a:rPr lang="en-US" sz="2000" dirty="0"/>
              <a:t>ii. </a:t>
            </a:r>
            <a:r>
              <a:rPr lang="en-US" sz="2000" dirty="0">
                <a:solidFill>
                  <a:srgbClr val="FF0000"/>
                </a:solidFill>
              </a:rPr>
              <a:t>Autosomal dominant</a:t>
            </a:r>
            <a:r>
              <a:rPr lang="en-US" sz="2000" dirty="0"/>
              <a:t>, with variable penetrance</a:t>
            </a:r>
          </a:p>
          <a:p>
            <a:pPr marL="0" indent="0">
              <a:buNone/>
            </a:pPr>
            <a:r>
              <a:rPr lang="en-US" sz="2000" dirty="0"/>
              <a:t>iii. </a:t>
            </a:r>
            <a:r>
              <a:rPr lang="en-US" sz="2000" dirty="0">
                <a:solidFill>
                  <a:srgbClr val="FF0000"/>
                </a:solidFill>
              </a:rPr>
              <a:t>Associated with lip pits (accessory salivary glands)</a:t>
            </a:r>
          </a:p>
          <a:p>
            <a:pPr marL="0" indent="0">
              <a:buNone/>
            </a:pPr>
            <a:r>
              <a:rPr lang="en-US" sz="2000" dirty="0"/>
              <a:t>iv. May also have absent second molar, syndactyly, abnormal genitalia, and popliteal </a:t>
            </a:r>
            <a:r>
              <a:rPr lang="en-US" sz="2000" dirty="0" err="1"/>
              <a:t>pterygia</a:t>
            </a:r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endParaRPr lang="nl-NL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b. </a:t>
            </a:r>
            <a:r>
              <a:rPr lang="en-US" dirty="0" err="1"/>
              <a:t>Waardenburg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c. Trisomy 21 (Down syndrome)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sv-SE" dirty="0"/>
              <a:t>d. Trisomy 13 (Patau syndrome)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r>
              <a:rPr lang="sv-SE" dirty="0"/>
              <a:t>e. Trisomy 18 (Edward syndrome)</a:t>
            </a:r>
            <a:endParaRPr lang="ar-JO" dirty="0"/>
          </a:p>
          <a:p>
            <a:pPr marL="1428750" lvl="2" indent="-514350">
              <a:buFont typeface="+mj-lt"/>
              <a:buAutoNum type="alphaLcPeriod"/>
            </a:pPr>
            <a:endParaRPr lang="nl-NL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71502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2982-958A-476D-A6B8-79B3FA8A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9" y="58328"/>
            <a:ext cx="10515600" cy="907084"/>
          </a:xfrm>
        </p:spPr>
        <p:txBody>
          <a:bodyPr>
            <a:normAutofit fontScale="90000"/>
          </a:bodyPr>
          <a:lstStyle/>
          <a:p>
            <a:r>
              <a:rPr lang="en-US" dirty="0"/>
              <a:t>Embryology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5CD6-E678-4079-9A56-A25CEFEE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658613"/>
            <a:ext cx="10515600" cy="490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Critical developmental period: 4 to 6 weeks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B. CL is caused by failure of union between medial nasal process and maxillary prominence</a:t>
            </a:r>
          </a:p>
          <a:p>
            <a:pPr marL="0" indent="0">
              <a:buNone/>
            </a:pPr>
            <a:r>
              <a:rPr lang="en-US" dirty="0"/>
              <a:t>C. Variable extent of </a:t>
            </a:r>
            <a:r>
              <a:rPr lang="en-US" dirty="0" err="1"/>
              <a:t>clefting</a:t>
            </a:r>
            <a:r>
              <a:rPr lang="en-US" dirty="0"/>
              <a:t> of the primary palate occurs in CL, including</a:t>
            </a:r>
          </a:p>
          <a:p>
            <a:pPr marL="457200" lvl="1" indent="0">
              <a:buNone/>
            </a:pPr>
            <a:r>
              <a:rPr lang="en-US" sz="2000" dirty="0"/>
              <a:t>1. Upper lip</a:t>
            </a:r>
          </a:p>
          <a:p>
            <a:pPr marL="457200" lvl="1" indent="0">
              <a:buNone/>
            </a:pPr>
            <a:r>
              <a:rPr lang="en-US" sz="2000" dirty="0"/>
              <a:t>2. Nasal floor (or nostril sill)</a:t>
            </a:r>
          </a:p>
          <a:p>
            <a:pPr marL="457200" lvl="1" indent="0">
              <a:buNone/>
            </a:pPr>
            <a:r>
              <a:rPr lang="en-US" sz="2000" dirty="0"/>
              <a:t>3. Alveolus</a:t>
            </a:r>
          </a:p>
          <a:p>
            <a:pPr marL="457200" lvl="1" indent="0">
              <a:buNone/>
            </a:pPr>
            <a:r>
              <a:rPr lang="en-US" sz="2000" dirty="0"/>
              <a:t>4. Hard palate (anterior to incisive foramen)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>
                <a:solidFill>
                  <a:srgbClr val="FF0000"/>
                </a:solidFill>
              </a:rPr>
              <a:t>. May involve the secondary palate (posterior to incisive foramen), and this combination is termed “cleft lip and palate”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1631" y="196948"/>
            <a:ext cx="326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 smtClean="0">
                <a:solidFill>
                  <a:schemeClr val="accent6">
                    <a:lumMod val="75000"/>
                  </a:schemeClr>
                </a:solidFill>
              </a:rPr>
              <a:t>اكيد لازم يجي منهم سؤال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769B3-934F-430B-BE39-F3A4D891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40" y="5025335"/>
            <a:ext cx="8689359" cy="18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2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22688</TotalTime>
  <Words>3247</Words>
  <Application>Microsoft Office PowerPoint</Application>
  <PresentationFormat>Widescreen</PresentationFormat>
  <Paragraphs>423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Traditional Arabic</vt:lpstr>
      <vt:lpstr>Wingdings</vt:lpstr>
      <vt:lpstr>Office Theme</vt:lpstr>
      <vt:lpstr>Cleft lip and palate </vt:lpstr>
      <vt:lpstr>Cleft lip and palate </vt:lpstr>
      <vt:lpstr>Overview </vt:lpstr>
      <vt:lpstr>Surgical treatment </vt:lpstr>
      <vt:lpstr>Epidemiology</vt:lpstr>
      <vt:lpstr>Risk factors </vt:lpstr>
      <vt:lpstr>Genetics </vt:lpstr>
      <vt:lpstr>PowerPoint Presentation</vt:lpstr>
      <vt:lpstr>Embryology </vt:lpstr>
      <vt:lpstr>Pathophysiology/embryology </vt:lpstr>
      <vt:lpstr>EMBRYOLOGY </vt:lpstr>
      <vt:lpstr>Classification of cleft lip </vt:lpstr>
      <vt:lpstr>PowerPoint Presentation</vt:lpstr>
      <vt:lpstr>PowerPoint Presentation</vt:lpstr>
      <vt:lpstr>PowerPoint Presentation</vt:lpstr>
      <vt:lpstr>Normal lip anatomy</vt:lpstr>
      <vt:lpstr>PowerPoint Presentation</vt:lpstr>
      <vt:lpstr>Musculature </vt:lpstr>
      <vt:lpstr>PowerPoint Presentation</vt:lpstr>
      <vt:lpstr>Unilateral CL anatomy</vt:lpstr>
      <vt:lpstr>PowerPoint Presentation</vt:lpstr>
      <vt:lpstr>PowerPoint Presentation</vt:lpstr>
      <vt:lpstr>Bilateral CL anatomy </vt:lpstr>
      <vt:lpstr>Initial evaluation</vt:lpstr>
      <vt:lpstr>Consultations</vt:lpstr>
      <vt:lpstr>Preoperative molding</vt:lpstr>
      <vt:lpstr>PowerPoint Presentation</vt:lpstr>
      <vt:lpstr>Timing of CL repair  </vt:lpstr>
      <vt:lpstr>Operative treatment</vt:lpstr>
      <vt:lpstr>Goals for bilateral repair </vt:lpstr>
      <vt:lpstr>Secondary procedures </vt:lpstr>
      <vt:lpstr>PowerPoint Presentation</vt:lpstr>
      <vt:lpstr>CLP</vt:lpstr>
      <vt:lpstr>Cleft Palate</vt:lpstr>
      <vt:lpstr>CP </vt:lpstr>
      <vt:lpstr>Normal palate anatomy </vt:lpstr>
      <vt:lpstr>PowerPoint Presentation</vt:lpstr>
      <vt:lpstr>Vascular supply </vt:lpstr>
      <vt:lpstr>CP anatomy and classification </vt:lpstr>
      <vt:lpstr>PowerPoint Presentation</vt:lpstr>
      <vt:lpstr>Etiology </vt:lpstr>
      <vt:lpstr>Initial evaluation</vt:lpstr>
      <vt:lpstr>Primary retrognathia (Pierre Robin sequence)    surgical emergency </vt:lpstr>
      <vt:lpstr>Patient examination </vt:lpstr>
      <vt:lpstr>Goals </vt:lpstr>
      <vt:lpstr>PowerPoint Presentation</vt:lpstr>
      <vt:lpstr>Repair techniques</vt:lpstr>
      <vt:lpstr>Primary palate repair techniques</vt:lpstr>
      <vt:lpstr>Alveolar cleft bone grafting </vt:lpstr>
      <vt:lpstr>  Potential complications of CP repair</vt:lpstr>
      <vt:lpstr>PowerPoint Presentation</vt:lpstr>
      <vt:lpstr>PowerPoint Presentation</vt:lpstr>
      <vt:lpstr>PowerPoint Presentation</vt:lpstr>
      <vt:lpstr>PowerPoint Presentation</vt:lpstr>
      <vt:lpstr>Impo.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saleh</dc:creator>
  <cp:lastModifiedBy>tmara</cp:lastModifiedBy>
  <cp:revision>78</cp:revision>
  <dcterms:created xsi:type="dcterms:W3CDTF">2019-11-02T09:03:00Z</dcterms:created>
  <dcterms:modified xsi:type="dcterms:W3CDTF">2020-02-28T12:42:18Z</dcterms:modified>
</cp:coreProperties>
</file>