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818" r:id="rId3"/>
    <p:sldMasterId id="2147483836" r:id="rId4"/>
    <p:sldMasterId id="2147483942" r:id="rId5"/>
  </p:sldMasterIdLst>
  <p:notesMasterIdLst>
    <p:notesMasterId r:id="rId21"/>
  </p:notesMasterIdLst>
  <p:sldIdLst>
    <p:sldId id="270" r:id="rId6"/>
    <p:sldId id="256" r:id="rId7"/>
    <p:sldId id="314" r:id="rId8"/>
    <p:sldId id="274" r:id="rId9"/>
    <p:sldId id="281" r:id="rId10"/>
    <p:sldId id="282" r:id="rId11"/>
    <p:sldId id="316" r:id="rId12"/>
    <p:sldId id="295" r:id="rId13"/>
    <p:sldId id="298" r:id="rId14"/>
    <p:sldId id="285" r:id="rId15"/>
    <p:sldId id="305" r:id="rId16"/>
    <p:sldId id="315" r:id="rId17"/>
    <p:sldId id="312" r:id="rId18"/>
    <p:sldId id="313" r:id="rId19"/>
    <p:sldId id="271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E23"/>
    <a:srgbClr val="FAD9AE"/>
    <a:srgbClr val="2CDB23"/>
    <a:srgbClr val="00FF00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9165" autoAdjust="0"/>
  </p:normalViewPr>
  <p:slideViewPr>
    <p:cSldViewPr>
      <p:cViewPr varScale="1">
        <p:scale>
          <a:sx n="84" d="100"/>
          <a:sy n="84" d="100"/>
        </p:scale>
        <p:origin x="135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EE7F7D-BE67-4FA9-B440-0A9D7076CAE1}" type="datetimeFigureOut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BB0B44-E31A-444B-80A0-57C247D89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E5D607-09C5-47C6-9E08-FCA6B39C5DC7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1E4520-4D56-430F-8348-DB4E31DCA780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0B2D4E-5647-4CFF-B09E-1FD639B3426B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070073A-4418-4F7C-A6B5-AA454EA9EFB3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11FA44B-0708-4A09-A7CE-FF2DAA570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23F79-74B7-4024-B809-9111F1F231D2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488F3-841E-4A6D-9B91-41BCC699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5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614E8-AC6F-4D13-AD7A-7FEDDF8B7869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BCC93-F711-45F6-813C-F85187832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04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A0F8C-CCDF-41E6-8570-02E0D8C3A7F1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4AD6A-FAB8-49C6-B8AC-3BB0B8B63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85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02F51-F280-4398-BF2F-9F4E79C03E4B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86CAD-BC3F-4E95-817C-6B4AE62D1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04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26080-538D-45F7-B2B9-3B3A2702FE12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E1419-6C12-4872-BF63-78747C07D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2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3581B-4382-45C6-B5BE-4201C994116A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F942F-41AA-440B-A864-CD4CD5EF7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32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E3C44-789C-4E9A-9780-92999D6DC207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D26F-E50C-4381-BD06-C1357F0BC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38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42384-0895-4E9F-9992-54B174F49E89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B1A80-0AF1-4C15-9714-1F63B03A3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12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506C3-5F41-482D-8D7E-21CD3CFBA74B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9699D-A0FB-497A-800D-1F04E6306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44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1B3F1-C564-4A85-8236-03152A5D460C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F3943-C2E0-46A0-8895-4AD4B30A4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7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1B1C4-D1C2-4F6B-8EFA-5F7E553F12BA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FEFCE-300A-4A61-9F6B-1A9B90AAE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29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31C7C-1F26-4A6C-9B04-DBF113779DAF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06269-AF5D-4CE9-B67E-15866AAF9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24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66854-B4E2-48E5-A441-C6B9270A38A7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70DC5-C47C-4F5D-B4D3-1CF460B3C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22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E3EA3-6BB5-4630-8E9F-A8AC1C58CF35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85C01-34E9-4059-ADDE-4A219E900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66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12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93F56-D220-4776-A22A-81F5B7DB7CFF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9A230-ED2B-4A03-A988-450D69AE8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10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9799D-9B60-4BD5-8FEF-181FABC22D72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C6088-2DE3-4C9A-83B8-AF962441B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234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B0F48-FC92-4C1A-A7CD-C80E3710EC89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A33BD-F5E9-4904-AC0F-894042EB7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28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E03E2-C5B2-405D-A8F7-D3A1B9C810A9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A9AE8-4C57-4BD9-BF9A-AA5C23192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56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86A58-C918-46AD-A777-84C03D5FDF11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183A1-1720-4D26-8023-D02834D0C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756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8B234-3290-4EAA-AB92-A1D211143F64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E1B4E-368E-4E3F-A729-83AA3271B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83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01E48-8163-478C-B2B9-86DF81B3D9C2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C004B-3794-4628-88C7-F1933761C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6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1D36E-40A7-44DF-8FA3-D53F68F78E5D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8ED3C-DCDE-44AD-95B8-377ED233B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63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27D66-7D85-454E-971B-FD4A3520D4A4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E0904-21DE-4A3B-AA3B-791103776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11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9854C-6F64-4459-86C9-960ED3F88EFB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8778C-C771-4B78-A76D-35C71DF9B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82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B15C7-EC19-4E77-954C-F421866F510B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D53C6-34C9-4F4E-A8FC-4BB9E689F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28900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7457D-C947-4165-BB44-172C63409258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36FB9-CEAF-4B4A-AB7B-2A07C8184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73039"/>
      </p:ext>
    </p:extLst>
  </p:cSld>
  <p:clrMapOvr>
    <a:masterClrMapping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defRPr/>
            </a:pPr>
            <a:r>
              <a:rPr lang="en-US" alt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>
              <a:defRPr/>
            </a:pPr>
            <a:r>
              <a:rPr lang="en-US" altLang="en-US" sz="7200" smtClean="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4671-A4A0-45E3-AEA0-0ADFDC27A2B9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9B9CB-B093-44DA-B5D8-C2652684B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48130"/>
      </p:ext>
    </p:extLst>
  </p:cSld>
  <p:clrMapOvr>
    <a:masterClrMapping/>
  </p:clrMapOvr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B7E3A-E515-4948-96C7-A6AA18361414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C98D9-7035-4D9E-8AB8-D0508374F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1570"/>
      </p:ext>
    </p:extLst>
  </p:cSld>
  <p:clrMapOvr>
    <a:masterClrMapping/>
  </p:clrMapOvr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defRPr/>
            </a:pPr>
            <a:r>
              <a:rPr lang="en-US" alt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>
              <a:defRPr/>
            </a:pPr>
            <a:r>
              <a:rPr lang="en-US" altLang="en-US" sz="8000" smtClean="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46AF1-C640-4941-AA6C-864230076F5C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BA28A-4D2E-4180-B256-632265F92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19581"/>
      </p:ext>
    </p:extLst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976A3-1409-409B-B3A9-8FDC799B3B4E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589EB-0691-4CF5-AEDF-CE769EEB1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57300"/>
      </p:ext>
    </p:extLst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1FEED-922F-40C7-B753-D0CCB881ACDE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71087-979D-4A31-A4CB-383456142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4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CC36-73A8-4FEB-8F8E-93D6A288EBBF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12254-7726-46A6-A767-F1DB00D93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4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4501-7E7F-4EF8-9023-511E9A02AB20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6C4F5-6CF5-4B79-B7BA-BA135111F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60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65150" y="744538"/>
            <a:ext cx="8005763" cy="5349875"/>
            <a:chOff x="564643" y="744469"/>
            <a:chExt cx="8005589" cy="534967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>
                <a:gd name="T0" fmla="*/ 2151929 w 10000"/>
                <a:gd name="T1" fmla="*/ 0 h 10000"/>
                <a:gd name="T2" fmla="*/ 2456260 w 10000"/>
                <a:gd name="T3" fmla="*/ 0 h 10000"/>
                <a:gd name="T4" fmla="*/ 2456260 w 10000"/>
                <a:gd name="T5" fmla="*/ 4408488 h 10000"/>
                <a:gd name="T6" fmla="*/ 0 w 10000"/>
                <a:gd name="T7" fmla="*/ 4408488 h 10000"/>
                <a:gd name="T8" fmla="*/ 0 w 10000"/>
                <a:gd name="T9" fmla="*/ 4125022 h 10000"/>
                <a:gd name="T10" fmla="*/ 2151929 w 10000"/>
                <a:gd name="T11" fmla="*/ 4125022 h 10000"/>
                <a:gd name="T12" fmla="*/ 2151929 w 10000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>
                <a:gd name="T0" fmla="*/ 2152174 w 10001"/>
                <a:gd name="T1" fmla="*/ 0 h 10000"/>
                <a:gd name="T2" fmla="*/ 2456505 w 10001"/>
                <a:gd name="T3" fmla="*/ 0 h 10000"/>
                <a:gd name="T4" fmla="*/ 2456505 w 10001"/>
                <a:gd name="T5" fmla="*/ 4408488 h 10000"/>
                <a:gd name="T6" fmla="*/ 246 w 10001"/>
                <a:gd name="T7" fmla="*/ 4408488 h 10000"/>
                <a:gd name="T8" fmla="*/ 246 w 10001"/>
                <a:gd name="T9" fmla="*/ 4122818 h 10000"/>
                <a:gd name="T10" fmla="*/ 2152174 w 10001"/>
                <a:gd name="T11" fmla="*/ 4120173 h 10000"/>
                <a:gd name="T12" fmla="*/ 2152174 w 10001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65150" y="6453188"/>
            <a:ext cx="1204913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79B6747-4D59-43EE-B35B-CA53787CF56D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25242FE-8296-48DD-83D0-685DC8F85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774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598B9-BF96-477A-90FF-C40B03E39D6B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9B093-86E0-4F03-A928-9FEC59C67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626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/>
          </p:cNvSpPr>
          <p:nvPr/>
        </p:nvSpPr>
        <p:spPr bwMode="auto">
          <a:xfrm>
            <a:off x="6113463" y="1685925"/>
            <a:ext cx="2457450" cy="4408488"/>
          </a:xfrm>
          <a:custGeom>
            <a:avLst/>
            <a:gdLst>
              <a:gd name="T0" fmla="*/ 2153024 w 4125"/>
              <a:gd name="T1" fmla="*/ 0 h 5554"/>
              <a:gd name="T2" fmla="*/ 2457450 w 4125"/>
              <a:gd name="T3" fmla="*/ 0 h 5554"/>
              <a:gd name="T4" fmla="*/ 2457450 w 4125"/>
              <a:gd name="T5" fmla="*/ 4408488 h 5554"/>
              <a:gd name="T6" fmla="*/ 0 w 4125"/>
              <a:gd name="T7" fmla="*/ 4408488 h 5554"/>
              <a:gd name="T8" fmla="*/ 0 w 4125"/>
              <a:gd name="T9" fmla="*/ 4027488 h 5554"/>
              <a:gd name="T10" fmla="*/ 2153024 w 4125"/>
              <a:gd name="T11" fmla="*/ 4027488 h 5554"/>
              <a:gd name="T12" fmla="*/ 2153024 w 4125"/>
              <a:gd name="T13" fmla="*/ 0 h 55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4" title="Crop Mark"/>
          <p:cNvSpPr/>
          <p:nvPr/>
        </p:nvSpPr>
        <p:spPr bwMode="auto">
          <a:xfrm>
            <a:off x="6113463" y="1685925"/>
            <a:ext cx="245745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54038" y="6453188"/>
            <a:ext cx="1217612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613BF9B-756A-4832-AEAE-B491722716D2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BF14FC-0592-49A9-A9F6-43B38C4F5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4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C96C4-E9FC-46C7-98DF-87B65EBFA38E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998A2-2F6E-4381-B575-DD1C7F56C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582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95E3-4518-40F1-A42B-05481C03495C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E596-7B72-41A2-8094-3CEE0971F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27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C74A-1CC3-4D63-BDEF-D7BF873521C0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45A93-93F0-4536-B83B-EF9539534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486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4C4C5-E0AE-49B7-B491-EF68C56F1724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096F8-4AF3-4717-8176-0E7AB2E1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370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/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Divider Bar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15D2736-1868-4C62-88C3-BDD2DB789A54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47D4CB-65C7-4333-911C-D5793AA2F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133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/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Divider Bar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rtlCol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4757DA7-9705-4F2B-8454-D63B0CBF84A2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B91893E-9EEC-40F3-A146-F734556FF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329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3A5D5-1C6B-45CC-B66A-48D8D56DBAB2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2F955-3B93-4310-9976-AD80DEA38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1C408-1A5F-472E-B4D5-1F9A5DA661A5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56A81-A5C8-44BA-B375-D62EE6D03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711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FC6AE-63B2-4294-A844-5194BD8BE66A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2629-B57A-48C1-B7BF-D99CCEDC0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18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/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830E00-7C4C-4BC0-83FF-4B3C0355553E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8860FB0-F64F-4756-912E-B690992C4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28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8CFF8-B8B7-429C-B780-7BB86D56C8B4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3F9C5-A017-4B2D-84E0-F95B3135E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890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E3234-1358-464C-A260-75650B74BC9A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2A7FF-F73E-41C1-8D15-5DF532066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916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CB535-8131-451B-9097-B9ABC48B524C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6B3B9-AE61-4627-A608-9082624F5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089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2270A-52FE-4618-9A70-3AA05D9EE27D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7F09B-5345-4B2D-B3AF-8701822FB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155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82089-D81F-4C07-9229-035423B62E38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1F395-D062-44DB-9C06-387556AE8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050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853A5-C674-49DF-8A60-4D9F5A6002EA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4F8C2-93B3-4934-9D83-5A9D989D5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280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13BFC-4FCE-4828-950B-7C3B6B8AFF91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66508-632B-42D9-9923-CE700DEE4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886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E55D-4C72-46BC-B48F-723A7A47EA5E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68B93-3D77-448C-B84F-B15977BBE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8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ECD74-C780-4A06-BBD0-C325E9EE5407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756E9-43FE-4866-B411-58CA28BA3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766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F3885-9A69-47F2-8B27-2EFAB4849519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AE42C-1983-41BF-9FC7-3C89F3D19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387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51B56-AD01-416B-865E-BE7C7F76E126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E9C1E-2A10-4E3C-8B3A-770782C0F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EC209-B4BD-415E-80AF-BD4816DB0C1E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0ACCD-3625-4C99-8D44-79BDED5F0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8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DDB9B-9635-49A5-8899-149531DC353B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E9EAD-76D7-4EC4-9A6F-694953128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4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8A8F065-BC7C-4FA9-A0BB-503B817C804B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ACA062E-97F5-4E03-A9CE-8B29B9467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78CA9C6-908B-4B8D-888A-512942212086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0325ACF-6103-46CC-BB1E-D34922269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5" r:id="rId1"/>
    <p:sldLayoutId id="2147483982" r:id="rId2"/>
    <p:sldLayoutId id="2147484016" r:id="rId3"/>
    <p:sldLayoutId id="2147483983" r:id="rId4"/>
    <p:sldLayoutId id="2147484017" r:id="rId5"/>
    <p:sldLayoutId id="2147483984" r:id="rId6"/>
    <p:sldLayoutId id="2147483985" r:id="rId7"/>
    <p:sldLayoutId id="2147484018" r:id="rId8"/>
    <p:sldLayoutId id="2147484019" r:id="rId9"/>
    <p:sldLayoutId id="2147483986" r:id="rId10"/>
    <p:sldLayoutId id="214748398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C958CDE-EDD7-40A8-9DF0-731044E51C3E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DA3BA9E-22D8-4D3D-A6D3-7FBE7F4D4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3988" r:id="rId2"/>
    <p:sldLayoutId id="2147484021" r:id="rId3"/>
    <p:sldLayoutId id="2147483989" r:id="rId4"/>
    <p:sldLayoutId id="2147484022" r:id="rId5"/>
    <p:sldLayoutId id="2147483990" r:id="rId6"/>
    <p:sldLayoutId id="2147483991" r:id="rId7"/>
    <p:sldLayoutId id="2147484023" r:id="rId8"/>
    <p:sldLayoutId id="2147483992" r:id="rId9"/>
    <p:sldLayoutId id="2147483993" r:id="rId10"/>
    <p:sldLayoutId id="214748399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3080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084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31C72DD-B88C-49EE-A0E0-D776B3C0ADC4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630924B-111E-4452-AB08-4F858E42C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3995" r:id="rId7"/>
    <p:sldLayoutId id="2147484030" r:id="rId8"/>
    <p:sldLayoutId id="2147483996" r:id="rId9"/>
    <p:sldLayoutId id="2147483997" r:id="rId10"/>
    <p:sldLayoutId id="2147484031" r:id="rId11"/>
    <p:sldLayoutId id="2147484032" r:id="rId12"/>
    <p:sldLayoutId id="2147483998" r:id="rId13"/>
    <p:sldLayoutId id="2147484033" r:id="rId14"/>
    <p:sldLayoutId id="2147484034" r:id="rId15"/>
    <p:sldLayoutId id="2147484035" r:id="rId16"/>
    <p:sldLayoutId id="2147484036" r:id="rId17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8700" y="2286000"/>
            <a:ext cx="72009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8" y="6453188"/>
            <a:ext cx="903287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6F43E28-438B-4AAE-849F-4F68B5C177A1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13" y="6453188"/>
            <a:ext cx="471011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063" y="6453188"/>
            <a:ext cx="119697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37D4EB0-ABE8-4466-98DD-EB8C25254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3999" r:id="rId2"/>
    <p:sldLayoutId id="2147484038" r:id="rId3"/>
    <p:sldLayoutId id="2147484000" r:id="rId4"/>
    <p:sldLayoutId id="2147484001" r:id="rId5"/>
    <p:sldLayoutId id="2147484002" r:id="rId6"/>
    <p:sldLayoutId id="2147484003" r:id="rId7"/>
    <p:sldLayoutId id="2147484039" r:id="rId8"/>
    <p:sldLayoutId id="2147484040" r:id="rId9"/>
    <p:sldLayoutId id="2147484004" r:id="rId10"/>
    <p:sldLayoutId id="2147484005" r:id="rId11"/>
  </p:sldLayoutIdLst>
  <p:hf sldNum="0" hdr="0" dt="0"/>
  <p:txStyles>
    <p:titleStyle>
      <a:lvl1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2pPr>
      <a:lvl3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3pPr>
      <a:lvl4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4pPr>
      <a:lvl5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382588" indent="-382588" algn="l" defTabSz="685800" rtl="0" eaLnBrk="0" fontAlgn="base" hangingPunct="0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CDEC727-877E-4FF1-9D72-ECC6CEA17AE1}" type="datetime1">
              <a:rPr lang="en-US"/>
              <a:pPr>
                <a:defRPr/>
              </a:pPr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39B2890-603C-4876-9FD5-9B1E13BAF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06" r:id="rId2"/>
    <p:sldLayoutId id="2147484042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sldNum="0" hd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fontAlgn="base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871788" y="57150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n-US" altLang="en-US" sz="1200" b="1" smtClean="0">
                <a:latin typeface="Calibri" panose="020F0502020204030204" pitchFamily="34" charset="0"/>
              </a:rPr>
              <a:t>Prof. Dr. Ghada Fahmy Helaly</a:t>
            </a:r>
          </a:p>
        </p:txBody>
      </p:sp>
      <p:pic>
        <p:nvPicPr>
          <p:cNvPr id="35843" name="Picture 6" descr="Ro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2882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8" descr="Relat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28788"/>
            <a:ext cx="5826125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536" y="1119754"/>
            <a:ext cx="328295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Characteristics:</a:t>
            </a:r>
          </a:p>
        </p:txBody>
      </p:sp>
      <p:sp>
        <p:nvSpPr>
          <p:cNvPr id="47107" name="Rectangle 9"/>
          <p:cNvSpPr>
            <a:spLocks noChangeArrowheads="1"/>
          </p:cNvSpPr>
          <p:nvPr/>
        </p:nvSpPr>
        <p:spPr bwMode="auto">
          <a:xfrm>
            <a:off x="679450" y="1704975"/>
            <a:ext cx="85407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Naked neucleocapsid, SS, </a:t>
            </a:r>
            <a:r>
              <a:rPr lang="en-US" altLang="en-US" sz="240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polarity RNA. </a:t>
            </a:r>
          </a:p>
          <a:p>
            <a:pPr>
              <a:lnSpc>
                <a:spcPct val="150000"/>
              </a:lnSpc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Group A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(24 serotypes) and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(6 serotypes) viruses.</a:t>
            </a:r>
          </a:p>
          <a:p>
            <a:pPr>
              <a:lnSpc>
                <a:spcPct val="150000"/>
              </a:lnSpc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Feal-oral route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skin and m.m. 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B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heart, liver, pancreas.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Both A and B: Febrile rash.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          URT infection.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          Aseptic Meningitis.</a:t>
            </a:r>
          </a:p>
          <a:p>
            <a:pPr>
              <a:lnSpc>
                <a:spcPct val="150000"/>
              </a:lnSpc>
            </a:pP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8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5029200" y="6083300"/>
            <a:ext cx="23510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Prof. Dr. Ghada Fahmy Helaly</a:t>
            </a:r>
          </a:p>
        </p:txBody>
      </p:sp>
      <p:pic>
        <p:nvPicPr>
          <p:cNvPr id="8194" name="Picture 2" descr="http://www.virology.wisc.edu/virusworld/ICTV8/cb3-coxsackie-b3-ictv8.jpg"/>
          <p:cNvPicPr>
            <a:picLocks noChangeAspect="1" noChangeArrowheads="1"/>
          </p:cNvPicPr>
          <p:nvPr/>
        </p:nvPicPr>
        <p:blipFill rotWithShape="1">
          <a:blip r:embed="rId3"/>
          <a:srcRect l="15303" t="8578" r="14025" b="6077"/>
          <a:stretch/>
        </p:blipFill>
        <p:spPr bwMode="auto">
          <a:xfrm>
            <a:off x="7620000" y="142875"/>
            <a:ext cx="1212850" cy="1128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056" y="152400"/>
            <a:ext cx="74676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Caslon Pro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/>
              <a:t>Coxackie</a:t>
            </a:r>
            <a:r>
              <a:rPr lang="en-US" dirty="0" smtClean="0"/>
              <a:t> viruses: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762000" y="1425522"/>
            <a:ext cx="8229600" cy="75799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Herpangina</a:t>
            </a:r>
            <a:r>
              <a:rPr lang="en-US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49155" name="Picture 2" descr="herpangina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990600"/>
            <a:ext cx="312420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2473" y="3119590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Hand, foot and mouth disease:</a:t>
            </a:r>
            <a:endParaRPr lang="en-US" sz="28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9157" name="Picture 2" descr="https://classconnection.s3.amazonaws.com/569/flashcards/1969569/png/screen_shot_2013-03-02_at_110419_pm13622870767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4046538"/>
            <a:ext cx="37957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40302"/>
            <a:ext cx="6837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itchFamily="34" charset="0"/>
                <a:cs typeface="Arial" pitchFamily="34" charset="0"/>
              </a:rPr>
              <a:t>Coxsackie A viruses specific diseases: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2526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Pleurodynia (Bornholm disease).</a:t>
            </a:r>
          </a:p>
          <a:p>
            <a:pPr>
              <a:lnSpc>
                <a:spcPct val="150000"/>
              </a:lnSpc>
            </a:pPr>
            <a:r>
              <a:rPr lang="en-US" alt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 &amp; myocarditis.</a:t>
            </a:r>
          </a:p>
          <a:p>
            <a:pPr>
              <a:lnSpc>
                <a:spcPct val="150000"/>
              </a:lnSpc>
            </a:pPr>
            <a:r>
              <a:rPr lang="en-US" alt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Juvenile diabetes/ pancreatitis .</a:t>
            </a:r>
          </a:p>
          <a:p>
            <a:pPr>
              <a:lnSpc>
                <a:spcPct val="150000"/>
              </a:lnSpc>
            </a:pPr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Title 5"/>
          <p:cNvSpPr txBox="1">
            <a:spLocks noGrp="1"/>
          </p:cNvSpPr>
          <p:nvPr>
            <p:ph type="title"/>
          </p:nvPr>
        </p:nvSpPr>
        <p:spPr/>
        <p:txBody>
          <a:bodyPr wrap="none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itchFamily="34" charset="0"/>
                <a:cs typeface="Arial" pitchFamily="34" charset="0"/>
              </a:rPr>
              <a:t>Coxsackie B viruses specific diseases:</a:t>
            </a:r>
            <a:endParaRPr lang="en-US" sz="28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435476"/>
            <a:ext cx="5791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Laboratory diagnosis:</a:t>
            </a:r>
          </a:p>
        </p:txBody>
      </p:sp>
      <p:sp>
        <p:nvSpPr>
          <p:cNvPr id="50182" name="Rectangle 13"/>
          <p:cNvSpPr>
            <a:spLocks noChangeArrowheads="1"/>
          </p:cNvSpPr>
          <p:nvPr/>
        </p:nvSpPr>
        <p:spPr bwMode="auto">
          <a:xfrm>
            <a:off x="1752600" y="4090988"/>
            <a:ext cx="63976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Isolating the virus</a:t>
            </a:r>
            <a:r>
              <a:rPr lang="en-US" altLang="zh-TW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Rise in titer </a:t>
            </a:r>
            <a:r>
              <a:rPr lang="en-US" altLang="en-US" sz="240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neutralizing antibodies.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PCR-based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Prof. Dr. Ghada Fahmy Helaly</a:t>
            </a:r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685800" y="2209800"/>
            <a:ext cx="838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342900" indent="-3429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ECHO is: </a:t>
            </a:r>
            <a:r>
              <a:rPr lang="en-US" altLang="en-US" sz="2400" i="1">
                <a:solidFill>
                  <a:srgbClr val="2CD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nteric </a:t>
            </a:r>
            <a:r>
              <a:rPr lang="en-US" altLang="en-US" sz="2400" i="1">
                <a:solidFill>
                  <a:srgbClr val="2CD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ytopathic </a:t>
            </a:r>
            <a:r>
              <a:rPr lang="en-US" altLang="en-US" sz="2400" i="1">
                <a:solidFill>
                  <a:srgbClr val="2CD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uman </a:t>
            </a:r>
            <a:r>
              <a:rPr lang="en-US" altLang="en-US" sz="2400" i="1">
                <a:solidFill>
                  <a:srgbClr val="2CD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rphan.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30 serotypes.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Fecal–oral </a:t>
            </a: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2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Aseptic meningitis, …….</a:t>
            </a:r>
          </a:p>
          <a:p>
            <a:pPr lvl="2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Diagnosis: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Isolation of the virus in cell culture.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38400" y="537380"/>
            <a:ext cx="438007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Caslon Pro" pitchFamily="18" charset="0"/>
              </a:rPr>
              <a:t>Echoviruses: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Prof. Dr. Ghada Fahmy Helaly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03990"/>
            <a:ext cx="76962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Caslon Pro" pitchFamily="18" charset="0"/>
              </a:rPr>
              <a:t>Other Enteroviruses</a:t>
            </a: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708025" y="2466975"/>
            <a:ext cx="65309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Meningitis, encephalitis, and paralysis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Hand-foot-and-mouth disease and </a:t>
            </a:r>
            <a:r>
              <a:rPr lang="en-US" alt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herpangina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en-US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229" name="Picture 2" descr="Image result for Enterovirus 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981200"/>
            <a:ext cx="13144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2" descr="Image result for Enterovirus 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141663"/>
            <a:ext cx="1463675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1353209"/>
            <a:ext cx="2802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Enterovirus 70: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965555"/>
            <a:ext cx="2781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Enterovirus 71 </a:t>
            </a:r>
          </a:p>
        </p:txBody>
      </p:sp>
      <p:sp>
        <p:nvSpPr>
          <p:cNvPr id="52233" name="Rectangle 5"/>
          <p:cNvSpPr>
            <a:spLocks noChangeArrowheads="1"/>
          </p:cNvSpPr>
          <p:nvPr/>
        </p:nvSpPr>
        <p:spPr bwMode="auto">
          <a:xfrm>
            <a:off x="3224213" y="1327150"/>
            <a:ext cx="4686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hemorrhagic conjunctivitis.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3641864"/>
            <a:ext cx="2802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Enterovirus 68:</a:t>
            </a: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977900" y="4229100"/>
            <a:ext cx="55753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Respiratory illness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, mild to severe---pneumonia, respiratory failure.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Acute </a:t>
            </a: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flaccid polio-like paralysis in children. 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u="sng">
                <a:latin typeface="Arial" panose="020B0604020202020204" pitchFamily="34" charset="0"/>
                <a:cs typeface="Arial" panose="020B0604020202020204" pitchFamily="34" charset="0"/>
              </a:rPr>
              <a:t>real-time PCR.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236" name="Picture 2" descr="Image result for EV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98963"/>
            <a:ext cx="1866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http://img1.funscrape.com/en/thankyou/4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759">
            <a:off x="927100" y="1670050"/>
            <a:ext cx="6796088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Dr. Ghada Fahmy Helaly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6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2" y="914400"/>
            <a:ext cx="6172200" cy="1829761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none" spc="0" dirty="0" smtClean="0">
                <a:ln/>
                <a:solidFill>
                  <a:schemeClr val="accent3"/>
                </a:solidFill>
              </a:rPr>
              <a:t>ENTEROVIRUSES</a:t>
            </a:r>
            <a:endParaRPr lang="en-US" b="1" cap="none" spc="0" dirty="0">
              <a:ln/>
              <a:solidFill>
                <a:schemeClr val="accent3"/>
              </a:solidFill>
            </a:endParaRP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t>Prof. Dr. Ghada Fahmy Helaly</a:t>
            </a:r>
          </a:p>
        </p:txBody>
      </p:sp>
      <p:pic>
        <p:nvPicPr>
          <p:cNvPr id="36868" name="Picture 2" descr="shutterstock enterovirus D68 virus c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87438"/>
            <a:ext cx="21463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3841136"/>
            <a:ext cx="54864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By: 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Prof. Dr. Ghada Fahmy Helaly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Microbiology Department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Faculty of Medicine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Mu’tah University</a:t>
            </a:r>
          </a:p>
        </p:txBody>
      </p:sp>
      <p:pic>
        <p:nvPicPr>
          <p:cNvPr id="3074" name="Picture 2" descr="http://www.3dscience.com/img/Products/3D_Models/Human_Anatomy/Male_System/Male_Nervous_3.0/supporting_images/Male-Nervous-System-ref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097" y="4228224"/>
            <a:ext cx="2410103" cy="25875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Rectangle 2"/>
          <p:cNvSpPr>
            <a:spLocks noChangeArrowheads="1"/>
          </p:cNvSpPr>
          <p:nvPr/>
        </p:nvSpPr>
        <p:spPr bwMode="auto">
          <a:xfrm>
            <a:off x="228600" y="609600"/>
            <a:ext cx="20716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US" altLang="en-US" sz="1100">
                <a:latin typeface="Arial" panose="020B0604020202020204" pitchFamily="34" charset="0"/>
              </a:rPr>
              <a:t>Prof. Dr. Ghada Fahmy Helaly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66106" y="3505200"/>
            <a:ext cx="1981200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PNS Module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8552" y="1219200"/>
            <a:ext cx="8504238" cy="2514600"/>
          </a:xfrm>
          <a:extLst/>
        </p:spPr>
        <p:txBody>
          <a:bodyPr/>
          <a:lstStyle/>
          <a:p>
            <a:pPr marL="109728" indent="0">
              <a:buFont typeface="Wingdings 3" panose="05040102010807070707" pitchFamily="18" charset="2"/>
              <a:buNone/>
              <a:defRPr/>
            </a:pPr>
            <a:r>
              <a:rPr lang="en-US" sz="2800" b="1" u="sng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Characteristics: </a:t>
            </a:r>
          </a:p>
          <a:p>
            <a:pPr>
              <a:defRPr/>
            </a:pPr>
            <a:r>
              <a:rPr lang="en-US" sz="24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Small, 20-30 nm, icosahedral  particles.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Non-enveloped.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The viral genome is </a:t>
            </a:r>
            <a:r>
              <a:rPr lang="en-US" sz="24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ss</a:t>
            </a:r>
            <a:r>
              <a:rPr lang="en-US" sz="24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-RNA,  with positive polarity.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They replicate in the cytoplasm .</a:t>
            </a:r>
          </a:p>
          <a:p>
            <a:pPr marL="109728" indent="0" eaLnBrk="1" hangingPunct="1">
              <a:buFont typeface="Wingdings 3" panose="05040102010807070707" pitchFamily="18" charset="2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dirty="0" smtClean="0">
                <a:ln/>
                <a:solidFill>
                  <a:schemeClr val="accent3"/>
                </a:solidFill>
                <a:effectLst/>
                <a:latin typeface="Arial Rounded MT Bold" pitchFamily="34" charset="0"/>
              </a:rPr>
              <a:t> Family:  </a:t>
            </a:r>
            <a:r>
              <a:rPr lang="en-US" sz="4000" i="1" dirty="0" err="1" smtClean="0">
                <a:ln/>
                <a:solidFill>
                  <a:schemeClr val="accent3"/>
                </a:solidFill>
                <a:effectLst/>
                <a:latin typeface="Arial Rounded MT Bold" pitchFamily="34" charset="0"/>
              </a:rPr>
              <a:t>Picornaviridae</a:t>
            </a:r>
            <a:r>
              <a:rPr lang="en-US" sz="4000" i="1" dirty="0" smtClean="0">
                <a:ln/>
                <a:solidFill>
                  <a:schemeClr val="accent3"/>
                </a:solidFill>
                <a:effectLst/>
                <a:latin typeface="Arial Rounded MT Bold" pitchFamily="34" charset="0"/>
              </a:rPr>
              <a:t> 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3962400"/>
            <a:ext cx="8504238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400"/>
              </a:spcBef>
              <a:buSzPct val="68000"/>
              <a:buFont typeface="Arial" pitchFamily="34" charset="0"/>
              <a:buNone/>
              <a:defRPr/>
            </a:pPr>
            <a:r>
              <a:rPr lang="en-US" sz="3000" b="1" u="sng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Classification:</a:t>
            </a:r>
            <a:r>
              <a:rPr lang="en-US" sz="30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 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nine genera, only five cause human diseases.</a:t>
            </a:r>
            <a:r>
              <a:rPr lang="en-US" sz="30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Enteroviruses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US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rhinoviruses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hepatovirus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(hepatitis A virus),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kobuviruses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parechoviruses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33400"/>
            <a:ext cx="168275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39762" y="3276600"/>
            <a:ext cx="8504238" cy="2362200"/>
          </a:xfrm>
          <a:extLst/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They are divided into five  groups:</a:t>
            </a:r>
          </a:p>
          <a:p>
            <a:pPr marL="566928" indent="-457200" eaLnBrk="1" fontAlgn="auto" hangingPunct="1">
              <a:spcAft>
                <a:spcPts val="0"/>
              </a:spcAft>
              <a:buClr>
                <a:srgbClr val="FFFF00"/>
              </a:buClr>
              <a:buSzPct val="90000"/>
              <a:buFont typeface="+mj-lt"/>
              <a:buAutoNum type="arabicPeriod"/>
              <a:defRPr/>
            </a:pPr>
            <a:r>
              <a:rPr lang="en-US" sz="2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Polioviruses.</a:t>
            </a:r>
          </a:p>
          <a:p>
            <a:pPr marL="566928" indent="-457200" eaLnBrk="1" fontAlgn="auto" hangingPunct="1">
              <a:spcAft>
                <a:spcPts val="0"/>
              </a:spcAft>
              <a:buClr>
                <a:srgbClr val="FFFF00"/>
              </a:buClr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Coxsackie A viruses.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566928" indent="-457200" eaLnBrk="1" fontAlgn="auto" hangingPunct="1">
              <a:spcAft>
                <a:spcPts val="0"/>
              </a:spcAft>
              <a:buClr>
                <a:srgbClr val="FFFF00"/>
              </a:buClr>
              <a:buSzPct val="90000"/>
              <a:buFont typeface="+mj-lt"/>
              <a:buAutoNum type="arabicPeriod"/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Coxsackie B viruses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66928" indent="-457200" eaLnBrk="1" fontAlgn="auto" hangingPunct="1">
              <a:spcAft>
                <a:spcPts val="0"/>
              </a:spcAft>
              <a:buClr>
                <a:srgbClr val="FFFF00"/>
              </a:buClr>
              <a:buSzPct val="90000"/>
              <a:buFont typeface="+mj-lt"/>
              <a:buAutoNum type="arabicPeriod"/>
              <a:defRPr/>
            </a:pP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Echoviruses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.</a:t>
            </a:r>
          </a:p>
          <a:p>
            <a:pPr marL="566928" indent="-457200" eaLnBrk="1" fontAlgn="auto" hangingPunct="1">
              <a:spcAft>
                <a:spcPts val="0"/>
              </a:spcAft>
              <a:buClr>
                <a:srgbClr val="FFFF00"/>
              </a:buClr>
              <a:buSzPct val="90000"/>
              <a:buFont typeface="+mj-lt"/>
              <a:buAutoNum type="arabicPeriod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Others , </a:t>
            </a:r>
            <a:r>
              <a:rPr lang="en-US" sz="2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Enteroviruses types 68 – 71.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81000" y="474780"/>
            <a:ext cx="6207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General characteristics of Enteroviruses:</a:t>
            </a:r>
            <a:endParaRPr lang="en-US" sz="2400" b="1" u="sng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00100" y="1195170"/>
            <a:ext cx="79708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24078" indent="-51435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defRPr/>
            </a:pPr>
            <a:r>
              <a:rPr lang="en-US" altLang="zh-TW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Transmission : by fecal oral rout.</a:t>
            </a:r>
          </a:p>
          <a:p>
            <a:pPr marL="624078" indent="-51435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defRPr/>
            </a:pPr>
            <a:r>
              <a:rPr lang="en-US" altLang="zh-TW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Replicate mainly in the gut.</a:t>
            </a:r>
          </a:p>
          <a:p>
            <a:pPr marL="624078" indent="-51435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defRPr/>
            </a:pPr>
            <a:r>
              <a:rPr lang="en-US" altLang="zh-TW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Stable in acid </a:t>
            </a:r>
            <a:r>
              <a:rPr lang="en-US" altLang="zh-TW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pH.</a:t>
            </a:r>
            <a:endParaRPr lang="en-US" altLang="zh-TW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24078" indent="-51435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defRPr/>
            </a:pPr>
            <a:r>
              <a:rPr lang="en-US" altLang="zh-TW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SS. naked RNA virus with icosahedral symmetry.</a:t>
            </a:r>
          </a:p>
          <a:p>
            <a:pPr marL="566928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Neurological and non-neurological diseases.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0" name="Picture 10" descr="C:\Users\Dell\Desktop\viruses pictures\New Folder\poli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017" y="833226"/>
            <a:ext cx="2039111" cy="1850886"/>
          </a:xfrm>
          <a:prstGeom prst="ellipse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Prof. Dr. Ghada Fahmy Helaly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2275" y="2152650"/>
            <a:ext cx="185738" cy="5238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323" y="2152650"/>
            <a:ext cx="7048706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Host range: 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??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Fecal-oral route.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Naked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single-stranded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positive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-polarity RNA. 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Three serotypes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Type 1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most virulent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Vaccines are “trivalent”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497059"/>
            <a:ext cx="4035079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Important Properties: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204195"/>
            <a:ext cx="3810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Caslon Pro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Poliovirus: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320" y="301254"/>
            <a:ext cx="754108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Pathogenesis:</a:t>
            </a: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Prof. Dr. Ghada Fahmy Helaly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960438"/>
            <a:ext cx="5943600" cy="4830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itchFamily="34" charset="0"/>
              </a:rPr>
              <a:t>The virus </a:t>
            </a:r>
            <a:r>
              <a:rPr lang="en-US" sz="2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replicates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in the </a:t>
            </a:r>
            <a:r>
              <a:rPr lang="en-US" sz="2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pharynx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throat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stools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before the onset of illness. 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permanent carrier.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Quarantine??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It can </a:t>
            </a:r>
            <a:r>
              <a:rPr lang="en-US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CNS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Most infections are </a:t>
            </a:r>
            <a:r>
              <a:rPr lang="en-US" alt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asymptomatic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or very mild aseptic meningitis.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Paralysis </a:t>
            </a:r>
            <a:r>
              <a:rPr lang="en-US" altLang="en-US" sz="2200" b="1" dirty="0">
                <a:solidFill>
                  <a:srgbClr val="2CD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result of death </a:t>
            </a:r>
            <a:r>
              <a:rPr lang="en-US" altLang="en-US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altLang="en-US" sz="22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</a:t>
            </a:r>
            <a:r>
              <a:rPr lang="en-US" altLang="en-US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neurons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especially </a:t>
            </a:r>
            <a:r>
              <a:rPr lang="en-US" altLang="en-US" sz="2200" b="1" dirty="0">
                <a:solidFill>
                  <a:srgbClr val="2CD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anterior horn cells in the spinal cord.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b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9" name="Picture 2" descr="https://highered.mheducation.com/sites/dl/free/0072351136/234426/mc_ch12_fig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0200"/>
            <a:ext cx="22701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3C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n-US" altLang="en-US" b="1"/>
              <a:t>Prof. Dr. Ghada Fahmy Helaly</a:t>
            </a:r>
          </a:p>
        </p:txBody>
      </p:sp>
      <p:pic>
        <p:nvPicPr>
          <p:cNvPr id="44035" name="Picture 2" descr="C:\Users\BCC\Desktop\20_-_single-cell_reproductive_cycle_of_poliovirus1320519489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4"/>
          <a:stretch>
            <a:fillRect/>
          </a:stretch>
        </p:blipFill>
        <p:spPr bwMode="auto">
          <a:xfrm>
            <a:off x="304800" y="974725"/>
            <a:ext cx="82296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0961" y="457200"/>
            <a:ext cx="754108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Replicative cycle: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06450"/>
            <a:ext cx="7239000" cy="308292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IP 10-14 days.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Clinically, four forms: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Asymptomatic infection.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Abortive polio 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Aseptic meningitis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Paralytic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polio: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flaccid paralysis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irreversible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Postpolio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syndrome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81000" y="247977"/>
            <a:ext cx="8229600" cy="523220"/>
          </a:xfr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Clinical </a:t>
            </a:r>
            <a:r>
              <a:rPr lang="en-US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features:</a:t>
            </a:r>
            <a:endParaRPr lang="en-US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5060" name="Picture 2" descr="http://images.agoramedia.com/wte3.0/gcms/child-enterovirus-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481013"/>
            <a:ext cx="208756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2" descr="Image result for poliomyeli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4572000"/>
            <a:ext cx="235902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3889946"/>
            <a:ext cx="5791200" cy="523220"/>
          </a:xfrm>
          <a:prstGeom prst="rect">
            <a:avLst/>
          </a:prstGeom>
          <a:noFill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Laboratory diagnosis:</a:t>
            </a:r>
          </a:p>
        </p:txBody>
      </p:sp>
      <p:sp>
        <p:nvSpPr>
          <p:cNvPr id="45063" name="TextBox 7"/>
          <p:cNvSpPr txBox="1">
            <a:spLocks noChangeArrowheads="1"/>
          </p:cNvSpPr>
          <p:nvPr/>
        </p:nvSpPr>
        <p:spPr bwMode="auto">
          <a:xfrm>
            <a:off x="0" y="4283075"/>
            <a:ext cx="647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800100" indent="-3429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lvl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zh-TW" sz="2400">
                <a:latin typeface="Arial" panose="020B0604020202020204" pitchFamily="34" charset="0"/>
                <a:cs typeface="Arial" panose="020B0604020202020204" pitchFamily="34" charset="0"/>
              </a:rPr>
              <a:t>Isolated from </a:t>
            </a:r>
            <a:r>
              <a:rPr lang="en-US" altLang="zh-TW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throat</a:t>
            </a:r>
            <a:r>
              <a:rPr lang="en-US" altLang="zh-TW" sz="2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TW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stool</a:t>
            </a:r>
            <a:r>
              <a:rPr lang="en-US" altLang="zh-TW" sz="240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zh-TW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CSF </a:t>
            </a:r>
            <a:r>
              <a:rPr lang="en-US" altLang="zh-TW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799315"/>
            <a:ext cx="2194255" cy="523220"/>
          </a:xfrm>
          <a:prstGeom prst="rect">
            <a:avLst/>
          </a:prstGeom>
          <a:noFill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Treatment: </a:t>
            </a:r>
          </a:p>
        </p:txBody>
      </p:sp>
      <p:sp>
        <p:nvSpPr>
          <p:cNvPr id="45065" name="Rectangle 3"/>
          <p:cNvSpPr>
            <a:spLocks noChangeArrowheads="1"/>
          </p:cNvSpPr>
          <p:nvPr/>
        </p:nvSpPr>
        <p:spPr bwMode="auto">
          <a:xfrm>
            <a:off x="1143000" y="5322888"/>
            <a:ext cx="2901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No antiviral therapy.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28600" y="270232"/>
            <a:ext cx="8229600" cy="523220"/>
          </a:xfrm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Prevention:</a:t>
            </a:r>
            <a:endParaRPr lang="en-US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860425"/>
            <a:ext cx="6556375" cy="835025"/>
          </a:xfrm>
        </p:spPr>
        <p:txBody>
          <a:bodyPr>
            <a:normAutofit/>
          </a:bodyPr>
          <a:lstStyle/>
          <a:p>
            <a:pPr marL="566928" indent="-457200" eaLnBrk="1" fontAlgn="auto" hangingPunct="1">
              <a:spcAft>
                <a:spcPts val="0"/>
              </a:spcAft>
              <a:buClr>
                <a:srgbClr val="FFFF00"/>
              </a:buClr>
              <a:buSzPct val="100000"/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live attenuated vaccine( Sabin vaccine) Oral vaccine: (OPV)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rgbClr val="FFFF00"/>
              </a:buClr>
              <a:buSzPct val="100000"/>
              <a:buFont typeface="+mj-lt"/>
              <a:buAutoNum type="arabicPeriod"/>
              <a:defRPr/>
            </a:pPr>
            <a:endParaRPr lang="en-US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4" name="Picture 2" descr="http://www.polioeradication.org/DesktopModules/Sobot_Items/Handlers/ThumbMediaHandler.ashx?path=/Portals/0/Media/Original/116.jpg&amp;width=480&amp;height=319&amp;resizeType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93750"/>
            <a:ext cx="163671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1"/>
          <p:cNvSpPr>
            <a:spLocks noChangeArrowheads="1"/>
          </p:cNvSpPr>
          <p:nvPr/>
        </p:nvSpPr>
        <p:spPr bwMode="auto">
          <a:xfrm>
            <a:off x="441325" y="1914525"/>
            <a:ext cx="6407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polioviruses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as attenuated strains.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23544" y="2466130"/>
            <a:ext cx="8229600" cy="686729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Advantages: ??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2732840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Disadvantages:??</a:t>
            </a:r>
          </a:p>
        </p:txBody>
      </p:sp>
      <p:sp>
        <p:nvSpPr>
          <p:cNvPr id="46088" name="Content Placeholder 2"/>
          <p:cNvSpPr txBox="1">
            <a:spLocks/>
          </p:cNvSpPr>
          <p:nvPr/>
        </p:nvSpPr>
        <p:spPr bwMode="auto">
          <a:xfrm>
            <a:off x="533400" y="3146425"/>
            <a:ext cx="58451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 typeface="Wingdings 2" panose="05020102010507070707" pitchFamily="18" charset="2"/>
              <a:buNone/>
            </a:pPr>
            <a:endParaRPr lang="en-US" altLang="en-US"/>
          </a:p>
          <a:p>
            <a:pPr eaLnBrk="1" hangingPunct="1">
              <a:lnSpc>
                <a:spcPct val="110000"/>
              </a:lnSpc>
              <a:buFont typeface="Wingdings 2" panose="05020102010507070707" pitchFamily="18" charset="2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 b="1">
                <a:solidFill>
                  <a:srgbClr val="FFFF00"/>
                </a:solidFill>
              </a:rPr>
              <a:t>.</a:t>
            </a:r>
            <a:r>
              <a:rPr lang="en-US" altLang="en-US" sz="2400"/>
              <a:t> </a:t>
            </a:r>
            <a:r>
              <a:rPr lang="en-US" altLang="en-US" sz="24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Inactivated( killed) vaccine(Salk vaccine): (IPV)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Three polioviruses.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Given by injections.</a:t>
            </a:r>
          </a:p>
        </p:txBody>
      </p:sp>
      <p:pic>
        <p:nvPicPr>
          <p:cNvPr id="46089" name="Picture 2" descr="https://upload.wikimedia.org/wikipedia/en/thumb/e/e4/Salk-child-Karsh.jpg/220px-Salk-child-Kar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49713"/>
            <a:ext cx="20574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oncourse">
  <a:themeElements>
    <a:clrScheme name="Custom 2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6D2619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ustom 2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6D2619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5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6D2619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1981</TotalTime>
  <Words>610</Words>
  <Application>Microsoft Office PowerPoint</Application>
  <PresentationFormat>On-screen Show (4:3)</PresentationFormat>
  <Paragraphs>115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Lucida Sans Unicode</vt:lpstr>
      <vt:lpstr>Arial</vt:lpstr>
      <vt:lpstr>Wingdings 3</vt:lpstr>
      <vt:lpstr>Verdana</vt:lpstr>
      <vt:lpstr>Wingdings 2</vt:lpstr>
      <vt:lpstr>Calibri</vt:lpstr>
      <vt:lpstr>Garamond</vt:lpstr>
      <vt:lpstr>Franklin Gothic Book</vt:lpstr>
      <vt:lpstr>Corbel</vt:lpstr>
      <vt:lpstr>微軟正黑體</vt:lpstr>
      <vt:lpstr>Wingdings</vt:lpstr>
      <vt:lpstr>Concourse</vt:lpstr>
      <vt:lpstr>Clarity</vt:lpstr>
      <vt:lpstr>Organic</vt:lpstr>
      <vt:lpstr>Crop</vt:lpstr>
      <vt:lpstr>Basis</vt:lpstr>
      <vt:lpstr>PowerPoint Presentation</vt:lpstr>
      <vt:lpstr>ENTEROVIRUSES</vt:lpstr>
      <vt:lpstr> Family:  Picornaviridae .</vt:lpstr>
      <vt:lpstr>PowerPoint Presentation</vt:lpstr>
      <vt:lpstr>PowerPoint Presentation</vt:lpstr>
      <vt:lpstr>PowerPoint Presentation</vt:lpstr>
      <vt:lpstr>PowerPoint Presentation</vt:lpstr>
      <vt:lpstr>Clinical features:</vt:lpstr>
      <vt:lpstr>Prevention:</vt:lpstr>
      <vt:lpstr>PowerPoint Presentation</vt:lpstr>
      <vt:lpstr> Herpangina:</vt:lpstr>
      <vt:lpstr>Coxsackie B viruses specific diseases: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Ghada</cp:lastModifiedBy>
  <cp:revision>112</cp:revision>
  <dcterms:created xsi:type="dcterms:W3CDTF">2016-01-04T18:22:01Z</dcterms:created>
  <dcterms:modified xsi:type="dcterms:W3CDTF">2020-01-31T22:32:30Z</dcterms:modified>
</cp:coreProperties>
</file>