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0" r:id="rId10"/>
    <p:sldId id="265" r:id="rId11"/>
    <p:sldId id="264" r:id="rId12"/>
    <p:sldId id="277" r:id="rId13"/>
    <p:sldId id="281" r:id="rId14"/>
    <p:sldId id="269" r:id="rId15"/>
    <p:sldId id="278" r:id="rId16"/>
    <p:sldId id="266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0" y="-81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7B69-F283-4C31-A302-7DFEB01CBF6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A999-CF26-42B4-8737-5025C9771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33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7B69-F283-4C31-A302-7DFEB01CBF6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A999-CF26-42B4-8737-5025C9771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54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7B69-F283-4C31-A302-7DFEB01CBF6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A999-CF26-42B4-8737-5025C9771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2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7B69-F283-4C31-A302-7DFEB01CBF6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A999-CF26-42B4-8737-5025C9771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3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7B69-F283-4C31-A302-7DFEB01CBF6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A999-CF26-42B4-8737-5025C9771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2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7B69-F283-4C31-A302-7DFEB01CBF6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A999-CF26-42B4-8737-5025C9771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0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7B69-F283-4C31-A302-7DFEB01CBF6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A999-CF26-42B4-8737-5025C9771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7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7B69-F283-4C31-A302-7DFEB01CBF6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A999-CF26-42B4-8737-5025C9771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1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7B69-F283-4C31-A302-7DFEB01CBF6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A999-CF26-42B4-8737-5025C9771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4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7B69-F283-4C31-A302-7DFEB01CBF6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A999-CF26-42B4-8737-5025C9771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4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7B69-F283-4C31-A302-7DFEB01CBF6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A999-CF26-42B4-8737-5025C9771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7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D7B69-F283-4C31-A302-7DFEB01CBF6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4A999-CF26-42B4-8737-5025C9771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9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09CEC1-E08E-46DF-A4F5-2A75A2A46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7" y="114301"/>
            <a:ext cx="8067675" cy="259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640DA720-5E7B-4723-8F86-089DF33B2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7" y="2493170"/>
            <a:ext cx="8713788" cy="2571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tlCol="1"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SA" sz="135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135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الأستاذ </a:t>
            </a:r>
            <a:r>
              <a:rPr lang="ar-SA" sz="135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الدكتور</a:t>
            </a:r>
            <a:r>
              <a:rPr lang="ar-EG" sz="135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/ يوسف حسين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5100" b="1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8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أستاذ</a:t>
            </a:r>
            <a:r>
              <a:rPr lang="ar-EG" sz="86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EG" sz="8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التشريح وعلم الأجنة</a:t>
            </a:r>
            <a:r>
              <a:rPr lang="ar-EG" sz="8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endParaRPr lang="en-US" sz="8600" dirty="0">
              <a:solidFill>
                <a:prstClr val="black"/>
              </a:solidFill>
              <a:latin typeface="Calibri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8600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86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كلية الطب – </a:t>
            </a:r>
            <a:r>
              <a:rPr lang="ar-EG" sz="8600" b="1" i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جامعة </a:t>
            </a:r>
            <a:r>
              <a:rPr lang="ar-EG" sz="86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الزقازيق- مصر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86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دكتوراة</a:t>
            </a:r>
            <a:r>
              <a:rPr lang="ar-EG" sz="8600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EG" sz="86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من جامعة كولونيا المانيا</a:t>
            </a:r>
          </a:p>
          <a:p>
            <a:pPr marL="0" indent="0" algn="ctr" rtl="1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86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3100" b="1" dirty="0">
              <a:solidFill>
                <a:srgbClr val="00206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AF4624ED-1496-4C92-8569-9544B4B2D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0064" y="136923"/>
            <a:ext cx="20875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EG" alt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أهلا</a:t>
            </a:r>
            <a:endParaRPr lang="en-US" altLang="en-US" sz="5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55C6F5F6-AC35-42E5-982E-29AB75DBF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6924"/>
            <a:ext cx="2305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EG" alt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وسهلا</a:t>
            </a:r>
            <a:endParaRPr lang="en-US" altLang="en-US" sz="4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2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• Surface </a:t>
            </a:r>
            <a:r>
              <a:rPr lang="en-US" sz="2800" b="1" dirty="0">
                <a:solidFill>
                  <a:srgbClr val="FF0000"/>
                </a:solidFill>
              </a:rPr>
              <a:t>anatomy of middle meningeal artery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800" dirty="0" smtClean="0"/>
              <a:t> </a:t>
            </a:r>
            <a:r>
              <a:rPr lang="en-US" sz="2800" b="1" dirty="0">
                <a:solidFill>
                  <a:srgbClr val="0000FF"/>
                </a:solidFill>
              </a:rPr>
              <a:t>1) Main trunk; </a:t>
            </a:r>
            <a:r>
              <a:rPr lang="en-US" sz="2800" dirty="0"/>
              <a:t>from a point above the middle of the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zygomatic</a:t>
            </a:r>
            <a:r>
              <a:rPr lang="en-US" sz="2800" dirty="0" smtClean="0"/>
              <a:t> </a:t>
            </a:r>
            <a:r>
              <a:rPr lang="en-US" sz="2800" dirty="0"/>
              <a:t>arch to </a:t>
            </a:r>
            <a:r>
              <a:rPr lang="en-US" sz="2800" dirty="0" smtClean="0"/>
              <a:t>the </a:t>
            </a:r>
            <a:r>
              <a:rPr lang="en-US" sz="2800" dirty="0"/>
              <a:t>pterion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r>
              <a:rPr lang="en-US" sz="2800" b="1" dirty="0">
                <a:solidFill>
                  <a:srgbClr val="0000FF"/>
                </a:solidFill>
              </a:rPr>
              <a:t>2) Anterior branch</a:t>
            </a:r>
            <a:r>
              <a:rPr lang="en-US" sz="2800" dirty="0"/>
              <a:t>: between 2 </a:t>
            </a:r>
            <a:r>
              <a:rPr lang="en-US" sz="2800" dirty="0" smtClean="0"/>
              <a:t>points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sz="2800" b="1" dirty="0" smtClean="0">
                <a:solidFill>
                  <a:srgbClr val="FF0000"/>
                </a:solidFill>
              </a:rPr>
              <a:t>a- </a:t>
            </a:r>
            <a:r>
              <a:rPr lang="en-US" sz="2800" b="1" dirty="0">
                <a:solidFill>
                  <a:srgbClr val="FF0000"/>
                </a:solidFill>
              </a:rPr>
              <a:t>Pterion </a:t>
            </a:r>
            <a:r>
              <a:rPr lang="en-US" sz="2800" dirty="0"/>
              <a:t>which is about point 3 cm behind </a:t>
            </a:r>
            <a:r>
              <a:rPr lang="en-US" sz="2800" dirty="0" smtClean="0"/>
              <a:t>the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</a:t>
            </a:r>
            <a:r>
              <a:rPr lang="en-US" sz="2800" b="1" dirty="0" err="1" smtClean="0"/>
              <a:t>frontozygomatic</a:t>
            </a:r>
            <a:r>
              <a:rPr lang="en-US" sz="2800" b="1" dirty="0" smtClean="0"/>
              <a:t> suture </a:t>
            </a:r>
            <a:r>
              <a:rPr lang="en-US" sz="2800" dirty="0"/>
              <a:t>and about 3 cm above the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    middle </a:t>
            </a:r>
            <a:r>
              <a:rPr lang="en-US" sz="2800" dirty="0"/>
              <a:t>of the </a:t>
            </a:r>
            <a:r>
              <a:rPr lang="en-US" sz="2800" b="1" dirty="0" err="1"/>
              <a:t>zygomatic</a:t>
            </a:r>
            <a:r>
              <a:rPr lang="en-US" sz="2800" b="1" dirty="0"/>
              <a:t> arch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sz="2800" b="1" dirty="0" smtClean="0">
                <a:solidFill>
                  <a:srgbClr val="FF0000"/>
                </a:solidFill>
              </a:rPr>
              <a:t>b- </a:t>
            </a:r>
            <a:r>
              <a:rPr lang="en-US" sz="2800" b="1" dirty="0">
                <a:solidFill>
                  <a:srgbClr val="FF0000"/>
                </a:solidFill>
              </a:rPr>
              <a:t>Vertex</a:t>
            </a:r>
            <a:r>
              <a:rPr lang="en-US" sz="2800" dirty="0"/>
              <a:t>, a point between the </a:t>
            </a:r>
            <a:r>
              <a:rPr lang="en-US" sz="2800" b="1" dirty="0" err="1">
                <a:solidFill>
                  <a:srgbClr val="FF0066"/>
                </a:solidFill>
              </a:rPr>
              <a:t>nasion</a:t>
            </a:r>
            <a:r>
              <a:rPr lang="en-US" sz="2800" dirty="0">
                <a:solidFill>
                  <a:srgbClr val="FF0066"/>
                </a:solidFill>
              </a:rPr>
              <a:t> </a:t>
            </a:r>
            <a:r>
              <a:rPr lang="en-US" sz="2800" dirty="0"/>
              <a:t>(root of the nose</a:t>
            </a:r>
            <a:r>
              <a:rPr lang="en-US" sz="2800" dirty="0" smtClean="0"/>
              <a:t>)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</a:t>
            </a:r>
            <a:r>
              <a:rPr lang="en-US" sz="2800" dirty="0"/>
              <a:t>and </a:t>
            </a:r>
            <a:r>
              <a:rPr lang="en-US" sz="2800" b="1" dirty="0" smtClean="0">
                <a:solidFill>
                  <a:srgbClr val="0000FF"/>
                </a:solidFill>
              </a:rPr>
              <a:t>inion</a:t>
            </a:r>
            <a:r>
              <a:rPr lang="en-US" sz="2800" dirty="0" smtClean="0"/>
              <a:t> </a:t>
            </a:r>
            <a:r>
              <a:rPr lang="en-US" sz="2800" dirty="0"/>
              <a:t>(tip of the external occipital protuberance</a:t>
            </a:r>
            <a:r>
              <a:rPr lang="en-US" sz="2800" dirty="0" smtClean="0"/>
              <a:t>).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>
                <a:solidFill>
                  <a:srgbClr val="0000FF"/>
                </a:solidFill>
              </a:rPr>
              <a:t>3) Posterior branch</a:t>
            </a:r>
            <a:r>
              <a:rPr lang="en-US" sz="2800" dirty="0"/>
              <a:t>: a line runs upwards and </a:t>
            </a:r>
            <a:r>
              <a:rPr lang="en-US" sz="2800" dirty="0" smtClean="0"/>
              <a:t>backwards from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the </a:t>
            </a:r>
            <a:r>
              <a:rPr lang="en-US" sz="2800" b="1" dirty="0" smtClean="0">
                <a:solidFill>
                  <a:srgbClr val="FF0066"/>
                </a:solidFill>
              </a:rPr>
              <a:t>pterion</a:t>
            </a:r>
            <a:r>
              <a:rPr lang="en-US" sz="2800" dirty="0" smtClean="0"/>
              <a:t> to the </a:t>
            </a:r>
            <a:r>
              <a:rPr lang="en-US" sz="2800" b="1" dirty="0" smtClean="0">
                <a:solidFill>
                  <a:srgbClr val="FF0066"/>
                </a:solidFill>
              </a:rPr>
              <a:t>lambda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4463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6"/>
            <a:ext cx="9146342" cy="51421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30720" y="1504950"/>
            <a:ext cx="1981200" cy="2209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4293" y="1467981"/>
            <a:ext cx="2021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 Black" pitchFamily="34" charset="0"/>
                <a:cs typeface="Arial" pitchFamily="34" charset="0"/>
              </a:rPr>
              <a:t>Middle meningeal artery is the most cause of epidural or extradural hematoma</a:t>
            </a:r>
            <a:endParaRPr lang="en-US" sz="2000" b="1" dirty="0"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713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7"/>
            <a:ext cx="9144000" cy="51214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91200" y="57150"/>
            <a:ext cx="3352800" cy="426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57150"/>
            <a:ext cx="3352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Inferior alveolar artery </a:t>
            </a:r>
            <a:endParaRPr lang="en-US" sz="1700" b="1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17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700" b="1" dirty="0">
                <a:latin typeface="Arial Black" pitchFamily="34" charset="0"/>
                <a:cs typeface="Arial" pitchFamily="34" charset="0"/>
              </a:rPr>
              <a:t>It runs downwards deep to ramus of </a:t>
            </a:r>
            <a:r>
              <a:rPr lang="en-US" sz="1700" b="1" dirty="0" smtClean="0">
                <a:latin typeface="Arial Black" pitchFamily="34" charset="0"/>
                <a:cs typeface="Arial" pitchFamily="34" charset="0"/>
              </a:rPr>
              <a:t>mandible.</a:t>
            </a:r>
            <a:endParaRPr lang="en-US" sz="1700" b="1" dirty="0">
              <a:latin typeface="Arial Black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1700" b="1" dirty="0" smtClean="0">
                <a:latin typeface="Arial Black" pitchFamily="34" charset="0"/>
                <a:cs typeface="Arial" pitchFamily="34" charset="0"/>
              </a:rPr>
              <a:t>It </a:t>
            </a:r>
            <a:r>
              <a:rPr lang="en-US" sz="1700" b="1" dirty="0">
                <a:latin typeface="Arial Black" pitchFamily="34" charset="0"/>
                <a:cs typeface="Arial" pitchFamily="34" charset="0"/>
              </a:rPr>
              <a:t>enters the mandibular foramen and runs in the mandibular </a:t>
            </a:r>
            <a:r>
              <a:rPr lang="en-US" sz="1700" b="1" dirty="0" smtClean="0">
                <a:latin typeface="Arial Black" pitchFamily="34" charset="0"/>
                <a:cs typeface="Arial" pitchFamily="34" charset="0"/>
              </a:rPr>
              <a:t>canal.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7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Branches;</a:t>
            </a:r>
          </a:p>
          <a:p>
            <a:r>
              <a:rPr lang="en-US" sz="17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700" b="1" dirty="0">
                <a:latin typeface="Arial Black" pitchFamily="34" charset="0"/>
                <a:cs typeface="Arial" pitchFamily="34" charset="0"/>
              </a:rPr>
              <a:t>1) </a:t>
            </a:r>
            <a:r>
              <a:rPr lang="en-US" sz="1700" b="1" dirty="0" err="1">
                <a:latin typeface="Arial Black" pitchFamily="34" charset="0"/>
                <a:cs typeface="Arial" pitchFamily="34" charset="0"/>
              </a:rPr>
              <a:t>Mylohyoid</a:t>
            </a:r>
            <a:r>
              <a:rPr lang="en-US" sz="1700" b="1" dirty="0">
                <a:latin typeface="Arial Black" pitchFamily="34" charset="0"/>
                <a:cs typeface="Arial" pitchFamily="34" charset="0"/>
              </a:rPr>
              <a:t> artery </a:t>
            </a:r>
            <a:endParaRPr lang="en-US" sz="1700" b="1" dirty="0" smtClean="0">
              <a:latin typeface="Arial Black" pitchFamily="34" charset="0"/>
              <a:cs typeface="Arial" pitchFamily="34" charset="0"/>
            </a:endParaRPr>
          </a:p>
          <a:p>
            <a:r>
              <a:rPr lang="en-US" sz="17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700" b="1" dirty="0" smtClean="0">
                <a:latin typeface="Arial Black" pitchFamily="34" charset="0"/>
                <a:cs typeface="Arial" pitchFamily="34" charset="0"/>
              </a:rPr>
              <a:t>    before </a:t>
            </a:r>
            <a:r>
              <a:rPr lang="en-US" sz="1700" b="1" dirty="0">
                <a:latin typeface="Arial Black" pitchFamily="34" charset="0"/>
                <a:cs typeface="Arial" pitchFamily="34" charset="0"/>
              </a:rPr>
              <a:t>entering </a:t>
            </a:r>
            <a:r>
              <a:rPr lang="en-US" sz="1700" b="1" dirty="0" smtClean="0">
                <a:latin typeface="Arial Black" pitchFamily="34" charset="0"/>
                <a:cs typeface="Arial" pitchFamily="34" charset="0"/>
              </a:rPr>
              <a:t>the</a:t>
            </a:r>
          </a:p>
          <a:p>
            <a:r>
              <a:rPr lang="en-US" sz="17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700" b="1" dirty="0" smtClean="0">
                <a:latin typeface="Arial Black" pitchFamily="34" charset="0"/>
                <a:cs typeface="Arial" pitchFamily="34" charset="0"/>
              </a:rPr>
              <a:t>    </a:t>
            </a:r>
            <a:r>
              <a:rPr lang="en-US" sz="1700" b="1" dirty="0">
                <a:latin typeface="Arial Black" pitchFamily="34" charset="0"/>
                <a:cs typeface="Arial" pitchFamily="34" charset="0"/>
              </a:rPr>
              <a:t>foramen</a:t>
            </a:r>
            <a:r>
              <a:rPr lang="en-US" sz="1700" b="1" dirty="0" smtClean="0">
                <a:latin typeface="Arial Black" pitchFamily="34" charset="0"/>
                <a:cs typeface="Arial" pitchFamily="34" charset="0"/>
              </a:rPr>
              <a:t>.</a:t>
            </a:r>
          </a:p>
          <a:p>
            <a:r>
              <a:rPr lang="en-US" sz="17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700" b="1" dirty="0">
                <a:latin typeface="Arial Black" pitchFamily="34" charset="0"/>
                <a:cs typeface="Arial" pitchFamily="34" charset="0"/>
              </a:rPr>
              <a:t>2) Dental branches </a:t>
            </a:r>
            <a:r>
              <a:rPr lang="en-US" sz="1700" b="1" dirty="0" smtClean="0">
                <a:latin typeface="Arial Black" pitchFamily="34" charset="0"/>
                <a:cs typeface="Arial" pitchFamily="34" charset="0"/>
              </a:rPr>
              <a:t>to</a:t>
            </a:r>
          </a:p>
          <a:p>
            <a:r>
              <a:rPr lang="en-US" sz="17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700" b="1" dirty="0" smtClean="0">
                <a:latin typeface="Arial Black" pitchFamily="34" charset="0"/>
                <a:cs typeface="Arial" pitchFamily="34" charset="0"/>
              </a:rPr>
              <a:t>    </a:t>
            </a:r>
            <a:r>
              <a:rPr lang="en-US" sz="1700" b="1" dirty="0">
                <a:latin typeface="Arial Black" pitchFamily="34" charset="0"/>
                <a:cs typeface="Arial" pitchFamily="34" charset="0"/>
              </a:rPr>
              <a:t>the lower teeth. </a:t>
            </a:r>
            <a:endParaRPr lang="en-US" sz="1700" b="1" dirty="0" smtClean="0">
              <a:latin typeface="Arial Black" pitchFamily="34" charset="0"/>
              <a:cs typeface="Arial" pitchFamily="34" charset="0"/>
            </a:endParaRPr>
          </a:p>
          <a:p>
            <a:r>
              <a:rPr lang="en-US" sz="1700" b="1" dirty="0" smtClean="0">
                <a:latin typeface="Arial Black" pitchFamily="34" charset="0"/>
                <a:cs typeface="Arial" pitchFamily="34" charset="0"/>
              </a:rPr>
              <a:t> 3</a:t>
            </a:r>
            <a:r>
              <a:rPr lang="en-US" sz="1700" b="1" dirty="0">
                <a:latin typeface="Arial Black" pitchFamily="34" charset="0"/>
                <a:cs typeface="Arial" pitchFamily="34" charset="0"/>
              </a:rPr>
              <a:t>) Mental branch exits </a:t>
            </a:r>
            <a:endParaRPr lang="en-US" sz="1700" b="1" dirty="0" smtClean="0">
              <a:latin typeface="Arial Black" pitchFamily="34" charset="0"/>
              <a:cs typeface="Arial" pitchFamily="34" charset="0"/>
            </a:endParaRPr>
          </a:p>
          <a:p>
            <a:r>
              <a:rPr lang="en-US" sz="17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700" b="1" dirty="0" smtClean="0">
                <a:latin typeface="Arial Black" pitchFamily="34" charset="0"/>
                <a:cs typeface="Arial" pitchFamily="34" charset="0"/>
              </a:rPr>
              <a:t>    from </a:t>
            </a:r>
            <a:r>
              <a:rPr lang="en-US" sz="1700" b="1" dirty="0">
                <a:latin typeface="Arial Black" pitchFamily="34" charset="0"/>
                <a:cs typeface="Arial" pitchFamily="34" charset="0"/>
              </a:rPr>
              <a:t>the mental </a:t>
            </a:r>
            <a:endParaRPr lang="en-US" sz="1700" b="1" dirty="0" smtClean="0">
              <a:latin typeface="Arial Black" pitchFamily="34" charset="0"/>
              <a:cs typeface="Arial" pitchFamily="34" charset="0"/>
            </a:endParaRPr>
          </a:p>
          <a:p>
            <a:r>
              <a:rPr lang="en-US" sz="17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700" b="1" dirty="0" smtClean="0">
                <a:latin typeface="Arial Black" pitchFamily="34" charset="0"/>
                <a:cs typeface="Arial" pitchFamily="34" charset="0"/>
              </a:rPr>
              <a:t>    foramen </a:t>
            </a:r>
            <a:r>
              <a:rPr lang="en-US" sz="1700" b="1" dirty="0">
                <a:latin typeface="Arial Black" pitchFamily="34" charset="0"/>
                <a:cs typeface="Arial" pitchFamily="34" charset="0"/>
              </a:rPr>
              <a:t>to the chin.</a:t>
            </a:r>
          </a:p>
        </p:txBody>
      </p:sp>
    </p:spTree>
    <p:extLst>
      <p:ext uri="{BB962C8B-B14F-4D97-AF65-F5344CB8AC3E}">
        <p14:creationId xmlns:p14="http://schemas.microsoft.com/office/powerpoint/2010/main" val="3597756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" y="0"/>
            <a:ext cx="91330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42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9592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III- Branches of the 3rd part (PIG PPS</a:t>
            </a:r>
            <a:r>
              <a:rPr lang="en-US" sz="3200" b="1" dirty="0" smtClean="0">
                <a:solidFill>
                  <a:srgbClr val="FF0000"/>
                </a:solidFill>
              </a:rPr>
              <a:t>):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 (1) Posterior </a:t>
            </a:r>
            <a:r>
              <a:rPr lang="en-US" sz="3200" b="1" dirty="0">
                <a:solidFill>
                  <a:srgbClr val="0000FF"/>
                </a:solidFill>
              </a:rPr>
              <a:t>Superior alveolar artery </a:t>
            </a:r>
            <a:r>
              <a:rPr lang="en-US" sz="3200" dirty="0"/>
              <a:t>to </a:t>
            </a:r>
            <a:r>
              <a:rPr lang="en-US" sz="3200" dirty="0" smtClean="0"/>
              <a:t>maxillary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sinus, upper molar and premolar teeth</a:t>
            </a:r>
            <a:r>
              <a:rPr lang="en-US" sz="3200" dirty="0" smtClean="0"/>
              <a:t>.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>
                <a:solidFill>
                  <a:srgbClr val="0000FF"/>
                </a:solidFill>
              </a:rPr>
              <a:t>(2) Infra-orbital </a:t>
            </a:r>
            <a:r>
              <a:rPr lang="en-US" sz="3200" b="1" dirty="0" smtClean="0">
                <a:solidFill>
                  <a:srgbClr val="0000FF"/>
                </a:solidFill>
              </a:rPr>
              <a:t>artery.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>
                <a:solidFill>
                  <a:srgbClr val="0000FF"/>
                </a:solidFill>
              </a:rPr>
              <a:t>(3) Greater palatine </a:t>
            </a:r>
            <a:r>
              <a:rPr lang="en-US" sz="3200" b="1" dirty="0" smtClean="0">
                <a:solidFill>
                  <a:srgbClr val="0000FF"/>
                </a:solidFill>
              </a:rPr>
              <a:t>artery.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>
                <a:solidFill>
                  <a:srgbClr val="0000FF"/>
                </a:solidFill>
              </a:rPr>
              <a:t>(4) Pharyngeal branch: to the </a:t>
            </a:r>
            <a:r>
              <a:rPr lang="en-US" sz="3200" b="1" dirty="0" err="1">
                <a:solidFill>
                  <a:srgbClr val="0000FF"/>
                </a:solidFill>
              </a:rPr>
              <a:t>naso</a:t>
            </a:r>
            <a:r>
              <a:rPr lang="en-US" sz="3200" b="1" dirty="0">
                <a:solidFill>
                  <a:srgbClr val="0000FF"/>
                </a:solidFill>
              </a:rPr>
              <a:t>-pharynx</a:t>
            </a:r>
            <a:r>
              <a:rPr lang="en-US" sz="3200" b="1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sz="3200" dirty="0" smtClean="0"/>
              <a:t> </a:t>
            </a:r>
            <a:r>
              <a:rPr lang="en-US" sz="3200" b="1" dirty="0">
                <a:solidFill>
                  <a:srgbClr val="0000FF"/>
                </a:solidFill>
              </a:rPr>
              <a:t>(5) </a:t>
            </a:r>
            <a:r>
              <a:rPr lang="en-US" sz="3200" b="1" dirty="0" err="1">
                <a:solidFill>
                  <a:srgbClr val="0000FF"/>
                </a:solidFill>
              </a:rPr>
              <a:t>Pterygoid</a:t>
            </a:r>
            <a:r>
              <a:rPr lang="en-US" sz="3200" b="1" dirty="0">
                <a:solidFill>
                  <a:srgbClr val="0000FF"/>
                </a:solidFill>
              </a:rPr>
              <a:t> canal artery: </a:t>
            </a:r>
            <a:r>
              <a:rPr lang="en-US" sz="3200" b="1" dirty="0">
                <a:solidFill>
                  <a:srgbClr val="FF0066"/>
                </a:solidFill>
              </a:rPr>
              <a:t>to the </a:t>
            </a:r>
            <a:r>
              <a:rPr lang="en-US" sz="3200" b="1" dirty="0" err="1">
                <a:solidFill>
                  <a:srgbClr val="FF0066"/>
                </a:solidFill>
              </a:rPr>
              <a:t>naso</a:t>
            </a:r>
            <a:r>
              <a:rPr lang="en-US" sz="3200" b="1" dirty="0">
                <a:solidFill>
                  <a:srgbClr val="FF0066"/>
                </a:solidFill>
              </a:rPr>
              <a:t>-pharynx</a:t>
            </a:r>
            <a:r>
              <a:rPr lang="en-US" sz="3200" b="1" dirty="0" smtClean="0">
                <a:solidFill>
                  <a:srgbClr val="FF0066"/>
                </a:solidFill>
              </a:rPr>
              <a:t>.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>(</a:t>
            </a:r>
            <a:r>
              <a:rPr lang="en-US" sz="3200" b="1" dirty="0">
                <a:solidFill>
                  <a:srgbClr val="0000FF"/>
                </a:solidFill>
              </a:rPr>
              <a:t>6) </a:t>
            </a:r>
            <a:r>
              <a:rPr lang="en-US" sz="3200" b="1" dirty="0" err="1">
                <a:solidFill>
                  <a:srgbClr val="0000FF"/>
                </a:solidFill>
              </a:rPr>
              <a:t>Sphenopalatine</a:t>
            </a:r>
            <a:r>
              <a:rPr lang="en-US" sz="3200" b="1" dirty="0">
                <a:solidFill>
                  <a:srgbClr val="0000FF"/>
                </a:solidFill>
              </a:rPr>
              <a:t> artery: </a:t>
            </a:r>
            <a:r>
              <a:rPr lang="en-US" sz="3200" b="1" dirty="0">
                <a:solidFill>
                  <a:srgbClr val="FF0066"/>
                </a:solidFill>
              </a:rPr>
              <a:t>It is continuation of </a:t>
            </a:r>
            <a:r>
              <a:rPr lang="en-US" sz="3200" b="1" dirty="0" smtClean="0">
                <a:solidFill>
                  <a:srgbClr val="FF0066"/>
                </a:solidFill>
              </a:rPr>
              <a:t>the</a:t>
            </a:r>
          </a:p>
          <a:p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>
                <a:solidFill>
                  <a:srgbClr val="FF0066"/>
                </a:solidFill>
              </a:rPr>
              <a:t>maxillary artery. It is the main blood supply of </a:t>
            </a:r>
            <a:r>
              <a:rPr lang="en-US" sz="3200" b="1" dirty="0" smtClean="0">
                <a:solidFill>
                  <a:srgbClr val="FF0066"/>
                </a:solidFill>
              </a:rPr>
              <a:t>the</a:t>
            </a:r>
          </a:p>
          <a:p>
            <a:r>
              <a:rPr lang="en-US" sz="3200" b="1" dirty="0" smtClean="0">
                <a:solidFill>
                  <a:srgbClr val="FF0066"/>
                </a:solidFill>
              </a:rPr>
              <a:t> nose.</a:t>
            </a:r>
            <a:endParaRPr lang="en-US" sz="32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221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912"/>
            <a:ext cx="9174265" cy="51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87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8"/>
            <a:ext cx="9153814" cy="513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43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7945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infra-orbital </a:t>
            </a:r>
            <a:r>
              <a:rPr lang="en-US" sz="2800" b="1" dirty="0" smtClean="0">
                <a:solidFill>
                  <a:srgbClr val="FF0000"/>
                </a:solidFill>
              </a:rPr>
              <a:t>artery</a:t>
            </a:r>
          </a:p>
          <a:p>
            <a:r>
              <a:rPr lang="en-US" sz="2800" b="1" dirty="0" smtClean="0"/>
              <a:t> </a:t>
            </a:r>
            <a:r>
              <a:rPr lang="en-US" sz="2800" b="1" dirty="0"/>
              <a:t>- It enters orbit through inferior orbital </a:t>
            </a:r>
            <a:r>
              <a:rPr lang="en-US" sz="2800" b="1" dirty="0" smtClean="0">
                <a:solidFill>
                  <a:srgbClr val="FF0000"/>
                </a:solidFill>
              </a:rPr>
              <a:t>fissure</a:t>
            </a:r>
            <a:r>
              <a:rPr lang="en-US" sz="2800" b="1" dirty="0" smtClean="0"/>
              <a:t>--- </a:t>
            </a:r>
            <a:r>
              <a:rPr lang="en-US" sz="2800" b="1" dirty="0" err="1" smtClean="0"/>
              <a:t>infraorbital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canal</a:t>
            </a:r>
            <a:r>
              <a:rPr lang="en-US" sz="2800" b="1" dirty="0" smtClean="0"/>
              <a:t> </a:t>
            </a:r>
            <a:r>
              <a:rPr lang="en-US" sz="2800" b="1" dirty="0"/>
              <a:t>-----infra orbital </a:t>
            </a:r>
            <a:r>
              <a:rPr lang="en-US" sz="2800" b="1" dirty="0">
                <a:solidFill>
                  <a:srgbClr val="FF0000"/>
                </a:solidFill>
              </a:rPr>
              <a:t>foramen</a:t>
            </a:r>
            <a:r>
              <a:rPr lang="en-US" sz="2800" b="1" dirty="0"/>
              <a:t> finally reaches the face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• Branches;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</a:t>
            </a:r>
            <a:r>
              <a:rPr lang="en-US" sz="2800" b="1" dirty="0">
                <a:solidFill>
                  <a:srgbClr val="FF0066"/>
                </a:solidFill>
              </a:rPr>
              <a:t>a- Middle and anterior superior alveolar artery </a:t>
            </a:r>
            <a:r>
              <a:rPr lang="en-US" sz="2800" b="1" dirty="0"/>
              <a:t>to </a:t>
            </a:r>
            <a:r>
              <a:rPr lang="en-US" sz="2800" b="1" dirty="0" smtClean="0"/>
              <a:t>supply</a:t>
            </a:r>
          </a:p>
          <a:p>
            <a:r>
              <a:rPr lang="en-US" sz="2800" b="1" dirty="0" smtClean="0"/>
              <a:t>      </a:t>
            </a:r>
            <a:r>
              <a:rPr lang="en-US" sz="2800" b="1" dirty="0"/>
              <a:t>the maxillary sinus, upper canine and incisor teeth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/>
              <a:t>  </a:t>
            </a:r>
            <a:r>
              <a:rPr lang="en-US" sz="2800" b="1" dirty="0" smtClean="0">
                <a:solidFill>
                  <a:srgbClr val="FF0066"/>
                </a:solidFill>
              </a:rPr>
              <a:t>b- </a:t>
            </a:r>
            <a:r>
              <a:rPr lang="en-US" sz="2800" b="1" dirty="0">
                <a:solidFill>
                  <a:srgbClr val="FF0066"/>
                </a:solidFill>
              </a:rPr>
              <a:t>Terminal branches in the </a:t>
            </a:r>
            <a:r>
              <a:rPr lang="en-US" sz="2800" b="1" dirty="0" smtClean="0">
                <a:solidFill>
                  <a:srgbClr val="FF0066"/>
                </a:solidFill>
              </a:rPr>
              <a:t>face</a:t>
            </a:r>
          </a:p>
          <a:p>
            <a:r>
              <a:rPr lang="en-US" sz="2800" b="1" dirty="0" smtClean="0"/>
              <a:t>   </a:t>
            </a:r>
            <a:r>
              <a:rPr lang="en-US" sz="2800" b="1" dirty="0" smtClean="0">
                <a:solidFill>
                  <a:srgbClr val="0000CC"/>
                </a:solidFill>
              </a:rPr>
              <a:t>1- </a:t>
            </a:r>
            <a:r>
              <a:rPr lang="en-US" sz="2800" b="1" dirty="0">
                <a:solidFill>
                  <a:srgbClr val="0000CC"/>
                </a:solidFill>
              </a:rPr>
              <a:t>Inferior palpebral artery </a:t>
            </a:r>
            <a:r>
              <a:rPr lang="en-US" sz="2800" b="1" dirty="0"/>
              <a:t>to the lower eye lid</a:t>
            </a:r>
            <a:r>
              <a:rPr lang="en-US" sz="2800" b="1" dirty="0" smtClean="0"/>
              <a:t>.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</a:t>
            </a:r>
            <a:r>
              <a:rPr lang="en-US" sz="2800" b="1" dirty="0">
                <a:solidFill>
                  <a:srgbClr val="0000CC"/>
                </a:solidFill>
              </a:rPr>
              <a:t>2- Lateral nasal </a:t>
            </a:r>
            <a:r>
              <a:rPr lang="en-US" sz="2800" b="1" dirty="0"/>
              <a:t>to the skin over the nose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/>
              <a:t>   </a:t>
            </a:r>
            <a:r>
              <a:rPr lang="en-US" sz="2800" b="1" dirty="0" smtClean="0">
                <a:solidFill>
                  <a:srgbClr val="0000CC"/>
                </a:solidFill>
              </a:rPr>
              <a:t>3- </a:t>
            </a:r>
            <a:r>
              <a:rPr lang="en-US" sz="2800" b="1" dirty="0">
                <a:solidFill>
                  <a:srgbClr val="0000CC"/>
                </a:solidFill>
              </a:rPr>
              <a:t>Superior </a:t>
            </a:r>
            <a:r>
              <a:rPr lang="en-US" sz="2800" b="1" dirty="0" smtClean="0">
                <a:solidFill>
                  <a:srgbClr val="0000CC"/>
                </a:solidFill>
              </a:rPr>
              <a:t>labial artery </a:t>
            </a:r>
            <a:r>
              <a:rPr lang="en-US" sz="2800" b="1" dirty="0"/>
              <a:t>to the upper lib.</a:t>
            </a:r>
          </a:p>
        </p:txBody>
      </p:sp>
    </p:spTree>
    <p:extLst>
      <p:ext uri="{BB962C8B-B14F-4D97-AF65-F5344CB8AC3E}">
        <p14:creationId xmlns:p14="http://schemas.microsoft.com/office/powerpoint/2010/main" val="985034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8"/>
            <a:ext cx="9144000" cy="51338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" y="57150"/>
            <a:ext cx="3143030" cy="495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71" y="57150"/>
            <a:ext cx="314302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9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Greater palatine artery</a:t>
            </a:r>
            <a:r>
              <a:rPr lang="en-US" sz="1900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:</a:t>
            </a:r>
            <a:r>
              <a:rPr lang="en-US" sz="1900" dirty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900" dirty="0" smtClean="0">
                <a:latin typeface="Arial Black" pitchFamily="34" charset="0"/>
                <a:cs typeface="Arial" pitchFamily="34" charset="0"/>
              </a:rPr>
              <a:t>descends </a:t>
            </a:r>
            <a:r>
              <a:rPr lang="en-US" sz="1900" dirty="0">
                <a:latin typeface="Arial Black" pitchFamily="34" charset="0"/>
                <a:cs typeface="Arial" pitchFamily="34" charset="0"/>
              </a:rPr>
              <a:t>through </a:t>
            </a:r>
            <a:r>
              <a:rPr lang="en-US" sz="1900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greater palatine </a:t>
            </a:r>
            <a:r>
              <a:rPr lang="en-US" sz="1900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canal a</a:t>
            </a:r>
            <a:r>
              <a:rPr lang="en-US" sz="1900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nd foramen</a:t>
            </a:r>
            <a:r>
              <a:rPr lang="en-US" sz="1900" dirty="0" smtClean="0">
                <a:latin typeface="Arial Black" pitchFamily="34" charset="0"/>
                <a:cs typeface="Arial" pitchFamily="34" charset="0"/>
              </a:rPr>
              <a:t> then </a:t>
            </a:r>
            <a:r>
              <a:rPr lang="en-US" sz="1900" dirty="0">
                <a:latin typeface="Arial Black" pitchFamily="34" charset="0"/>
                <a:cs typeface="Arial" pitchFamily="34" charset="0"/>
              </a:rPr>
              <a:t>runs forward </a:t>
            </a:r>
            <a:r>
              <a:rPr lang="en-US" sz="1900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i</a:t>
            </a:r>
            <a:r>
              <a:rPr lang="en-US" sz="1900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n a  groove </a:t>
            </a:r>
            <a:r>
              <a:rPr lang="en-US" sz="1900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on the </a:t>
            </a:r>
            <a:r>
              <a:rPr lang="en-US" sz="1900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medial side </a:t>
            </a:r>
            <a:r>
              <a:rPr lang="en-US" sz="1900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of </a:t>
            </a:r>
            <a:r>
              <a:rPr lang="en-US" sz="1900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the alveolar </a:t>
            </a:r>
            <a:r>
              <a:rPr lang="en-US" sz="1900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arch </a:t>
            </a:r>
            <a:r>
              <a:rPr lang="en-US" sz="1900" dirty="0">
                <a:latin typeface="Arial Black" pitchFamily="34" charset="0"/>
                <a:cs typeface="Arial" pitchFamily="34" charset="0"/>
              </a:rPr>
              <a:t>to </a:t>
            </a:r>
            <a:r>
              <a:rPr lang="en-US" sz="1900" dirty="0" smtClean="0">
                <a:latin typeface="Arial Black" pitchFamily="34" charset="0"/>
                <a:cs typeface="Arial" pitchFamily="34" charset="0"/>
              </a:rPr>
              <a:t>the </a:t>
            </a:r>
            <a:r>
              <a:rPr lang="en-US" sz="1900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incisive foramen </a:t>
            </a:r>
            <a:r>
              <a:rPr lang="en-US" sz="1900" dirty="0">
                <a:latin typeface="Arial Black" pitchFamily="34" charset="0"/>
                <a:cs typeface="Arial" pitchFamily="34" charset="0"/>
              </a:rPr>
              <a:t>to </a:t>
            </a:r>
            <a:r>
              <a:rPr lang="en-US" sz="1900" dirty="0" smtClean="0">
                <a:latin typeface="Arial Black" pitchFamily="34" charset="0"/>
                <a:cs typeface="Arial" pitchFamily="34" charset="0"/>
              </a:rPr>
              <a:t>the </a:t>
            </a:r>
            <a:r>
              <a:rPr lang="en-US" sz="1900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hard </a:t>
            </a:r>
            <a:r>
              <a:rPr lang="en-US" sz="19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palate </a:t>
            </a:r>
            <a:r>
              <a:rPr lang="en-US" sz="1900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and gum</a:t>
            </a:r>
            <a:r>
              <a:rPr lang="en-US" sz="19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.</a:t>
            </a:r>
          </a:p>
          <a:p>
            <a:endParaRPr lang="en-US" sz="1900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900" dirty="0" smtClean="0">
                <a:latin typeface="Arial Black" pitchFamily="34" charset="0"/>
                <a:cs typeface="Arial" pitchFamily="34" charset="0"/>
              </a:rPr>
              <a:t>It  gives </a:t>
            </a:r>
            <a:r>
              <a:rPr lang="en-US" sz="1900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Lesser palatine artery </a:t>
            </a:r>
            <a:r>
              <a:rPr lang="en-US" sz="1900" dirty="0">
                <a:latin typeface="Arial Black" pitchFamily="34" charset="0"/>
                <a:cs typeface="Arial" pitchFamily="34" charset="0"/>
              </a:rPr>
              <a:t>to </a:t>
            </a:r>
            <a:r>
              <a:rPr lang="en-US" sz="1900" dirty="0" smtClean="0">
                <a:latin typeface="Arial Black" pitchFamily="34" charset="0"/>
                <a:cs typeface="Arial" pitchFamily="34" charset="0"/>
              </a:rPr>
              <a:t>the </a:t>
            </a:r>
            <a:r>
              <a:rPr lang="en-US" sz="1900" dirty="0">
                <a:latin typeface="Arial Black" pitchFamily="34" charset="0"/>
                <a:cs typeface="Arial" pitchFamily="34" charset="0"/>
              </a:rPr>
              <a:t>soft </a:t>
            </a:r>
            <a:r>
              <a:rPr lang="en-US" sz="1900" dirty="0" smtClean="0">
                <a:latin typeface="Arial Black" pitchFamily="34" charset="0"/>
                <a:cs typeface="Arial" pitchFamily="34" charset="0"/>
              </a:rPr>
              <a:t>palate </a:t>
            </a:r>
            <a:r>
              <a:rPr lang="en-US" sz="1900" dirty="0">
                <a:latin typeface="Arial Black" pitchFamily="34" charset="0"/>
                <a:cs typeface="Arial" pitchFamily="34" charset="0"/>
              </a:rPr>
              <a:t>and </a:t>
            </a:r>
            <a:r>
              <a:rPr lang="en-US" sz="1900" dirty="0" smtClean="0">
                <a:latin typeface="Arial Black" pitchFamily="34" charset="0"/>
                <a:cs typeface="Arial" pitchFamily="34" charset="0"/>
              </a:rPr>
              <a:t>tonsil.</a:t>
            </a:r>
            <a:endParaRPr lang="en-US" sz="1900" dirty="0"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00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20"/>
            <a:ext cx="9144000" cy="504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13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xmlns="" id="{F53ADAE6-9495-420E-8607-7177766D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819150"/>
            <a:ext cx="7162801" cy="34290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/>
              <a:t>Maxillary artery</a:t>
            </a:r>
            <a:endParaRPr lang="en-US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58780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164157"/>
            <a:ext cx="93726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b="1" dirty="0" smtClean="0">
                <a:solidFill>
                  <a:srgbClr val="FF0000"/>
                </a:solidFill>
              </a:rPr>
              <a:t>• </a:t>
            </a:r>
            <a:r>
              <a:rPr lang="en-US" sz="2300" b="1" dirty="0" err="1" smtClean="0">
                <a:solidFill>
                  <a:srgbClr val="FF0000"/>
                </a:solidFill>
              </a:rPr>
              <a:t>Pterygoid</a:t>
            </a:r>
            <a:r>
              <a:rPr lang="en-US" sz="2300" b="1" dirty="0" smtClean="0">
                <a:solidFill>
                  <a:srgbClr val="FF0000"/>
                </a:solidFill>
              </a:rPr>
              <a:t> venous plexus</a:t>
            </a:r>
          </a:p>
          <a:p>
            <a:r>
              <a:rPr lang="en-US" sz="2300" dirty="0" smtClean="0"/>
              <a:t> </a:t>
            </a:r>
            <a:r>
              <a:rPr lang="en-US" sz="2300" b="1" dirty="0">
                <a:solidFill>
                  <a:srgbClr val="0000FF"/>
                </a:solidFill>
              </a:rPr>
              <a:t>• </a:t>
            </a:r>
            <a:r>
              <a:rPr lang="en-US" sz="2300" b="1" dirty="0" smtClean="0">
                <a:solidFill>
                  <a:srgbClr val="0000FF"/>
                </a:solidFill>
              </a:rPr>
              <a:t>Site</a:t>
            </a:r>
            <a:r>
              <a:rPr lang="en-US" sz="2300" dirty="0" smtClean="0"/>
              <a:t>: </a:t>
            </a:r>
            <a:r>
              <a:rPr lang="en-US" sz="2300" dirty="0"/>
              <a:t>around and </a:t>
            </a:r>
            <a:r>
              <a:rPr lang="en-US" sz="2300" dirty="0" smtClean="0"/>
              <a:t>inside the substance </a:t>
            </a:r>
            <a:r>
              <a:rPr lang="en-US" sz="2300" dirty="0"/>
              <a:t>of lateral </a:t>
            </a:r>
            <a:r>
              <a:rPr lang="en-US" sz="2300" dirty="0" err="1" smtClean="0"/>
              <a:t>pterygoid</a:t>
            </a:r>
            <a:r>
              <a:rPr lang="en-US" sz="2300" dirty="0" smtClean="0"/>
              <a:t> muscle.</a:t>
            </a:r>
          </a:p>
          <a:p>
            <a:r>
              <a:rPr lang="en-US" sz="2300" dirty="0" smtClean="0"/>
              <a:t> </a:t>
            </a:r>
            <a:r>
              <a:rPr lang="en-US" sz="2300" b="1" dirty="0">
                <a:solidFill>
                  <a:srgbClr val="0000FF"/>
                </a:solidFill>
              </a:rPr>
              <a:t>• </a:t>
            </a:r>
            <a:r>
              <a:rPr lang="en-US" sz="2300" b="1" dirty="0" smtClean="0">
                <a:solidFill>
                  <a:srgbClr val="0000FF"/>
                </a:solidFill>
              </a:rPr>
              <a:t>Tributaries</a:t>
            </a:r>
            <a:r>
              <a:rPr lang="en-US" sz="2300" dirty="0"/>
              <a:t>: the </a:t>
            </a:r>
            <a:r>
              <a:rPr lang="en-US" sz="2300" dirty="0" smtClean="0"/>
              <a:t>veins corresponding </a:t>
            </a:r>
            <a:r>
              <a:rPr lang="en-US" sz="2300" dirty="0"/>
              <a:t>to the branches of maxillary artery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 </a:t>
            </a:r>
            <a:r>
              <a:rPr lang="en-US" sz="2300" b="1" dirty="0">
                <a:solidFill>
                  <a:srgbClr val="0000FF"/>
                </a:solidFill>
              </a:rPr>
              <a:t>• </a:t>
            </a:r>
            <a:r>
              <a:rPr lang="en-US" sz="2300" b="1" dirty="0" smtClean="0">
                <a:solidFill>
                  <a:srgbClr val="0000FF"/>
                </a:solidFill>
              </a:rPr>
              <a:t>Drainage</a:t>
            </a:r>
            <a:r>
              <a:rPr lang="en-US" sz="2300" dirty="0" smtClean="0"/>
              <a:t>: </a:t>
            </a:r>
            <a:r>
              <a:rPr lang="en-US" sz="2300" dirty="0"/>
              <a:t>by </a:t>
            </a:r>
            <a:r>
              <a:rPr lang="en-US" sz="2300" dirty="0" smtClean="0"/>
              <a:t>the maxillary vein </a:t>
            </a:r>
            <a:r>
              <a:rPr lang="en-US" sz="2300" dirty="0"/>
              <a:t>which ends </a:t>
            </a:r>
            <a:r>
              <a:rPr lang="en-US" sz="2300" dirty="0" smtClean="0"/>
              <a:t>inside </a:t>
            </a:r>
            <a:r>
              <a:rPr lang="en-US" sz="2300" dirty="0"/>
              <a:t>the parotid gland by </a:t>
            </a:r>
            <a:endParaRPr lang="en-US" sz="2300" dirty="0" smtClean="0"/>
          </a:p>
          <a:p>
            <a:r>
              <a:rPr lang="en-US" sz="2300" dirty="0"/>
              <a:t> </a:t>
            </a:r>
            <a:r>
              <a:rPr lang="en-US" sz="2300" dirty="0" smtClean="0"/>
              <a:t>   uniting </a:t>
            </a:r>
            <a:r>
              <a:rPr lang="en-US" sz="2300" dirty="0"/>
              <a:t>with the </a:t>
            </a:r>
            <a:r>
              <a:rPr lang="en-US" sz="2300" dirty="0" smtClean="0"/>
              <a:t>superficial temporal vein </a:t>
            </a:r>
            <a:r>
              <a:rPr lang="en-US" sz="2300" dirty="0"/>
              <a:t>to form the </a:t>
            </a:r>
            <a:r>
              <a:rPr lang="en-US" sz="2300" dirty="0" err="1" smtClean="0"/>
              <a:t>retromandibular</a:t>
            </a:r>
            <a:r>
              <a:rPr lang="en-US" sz="2300" dirty="0" smtClean="0"/>
              <a:t> </a:t>
            </a:r>
          </a:p>
          <a:p>
            <a:r>
              <a:rPr lang="en-US" sz="2300" dirty="0"/>
              <a:t> </a:t>
            </a:r>
            <a:r>
              <a:rPr lang="en-US" sz="2300" dirty="0" smtClean="0"/>
              <a:t>   vein.</a:t>
            </a:r>
          </a:p>
          <a:p>
            <a:r>
              <a:rPr lang="en-US" sz="2300" dirty="0" smtClean="0"/>
              <a:t> </a:t>
            </a:r>
            <a:r>
              <a:rPr lang="en-US" sz="2300" b="1" dirty="0">
                <a:solidFill>
                  <a:srgbClr val="0000FF"/>
                </a:solidFill>
              </a:rPr>
              <a:t>• Communications of </a:t>
            </a:r>
            <a:r>
              <a:rPr lang="en-US" sz="2300" b="1" dirty="0" smtClean="0">
                <a:solidFill>
                  <a:srgbClr val="0000FF"/>
                </a:solidFill>
              </a:rPr>
              <a:t>the </a:t>
            </a:r>
            <a:r>
              <a:rPr lang="en-US" sz="2300" b="1" dirty="0" err="1" smtClean="0">
                <a:solidFill>
                  <a:srgbClr val="0000FF"/>
                </a:solidFill>
              </a:rPr>
              <a:t>pterygoid</a:t>
            </a:r>
            <a:r>
              <a:rPr lang="en-US" sz="2300" b="1" dirty="0" smtClean="0">
                <a:solidFill>
                  <a:srgbClr val="0000FF"/>
                </a:solidFill>
              </a:rPr>
              <a:t> plexus</a:t>
            </a:r>
            <a:r>
              <a:rPr lang="en-US" sz="2300" dirty="0" smtClean="0"/>
              <a:t> </a:t>
            </a:r>
            <a:r>
              <a:rPr lang="en-US" sz="2300" dirty="0"/>
              <a:t>with</a:t>
            </a:r>
            <a:r>
              <a:rPr lang="en-US" sz="2300" dirty="0" smtClean="0"/>
              <a:t>:</a:t>
            </a:r>
          </a:p>
          <a:p>
            <a:r>
              <a:rPr lang="en-US" sz="2300" b="1" dirty="0" smtClean="0">
                <a:solidFill>
                  <a:srgbClr val="FF0066"/>
                </a:solidFill>
              </a:rPr>
              <a:t>   (</a:t>
            </a:r>
            <a:r>
              <a:rPr lang="en-US" sz="2300" b="1" dirty="0">
                <a:solidFill>
                  <a:srgbClr val="FF0066"/>
                </a:solidFill>
              </a:rPr>
              <a:t>1) </a:t>
            </a:r>
            <a:r>
              <a:rPr lang="en-US" sz="2300" b="1" dirty="0" smtClean="0">
                <a:solidFill>
                  <a:srgbClr val="FF0066"/>
                </a:solidFill>
              </a:rPr>
              <a:t>Facial vein </a:t>
            </a:r>
            <a:r>
              <a:rPr lang="en-US" sz="2300" dirty="0"/>
              <a:t>through the deep facial </a:t>
            </a:r>
            <a:r>
              <a:rPr lang="en-US" sz="2300" dirty="0" smtClean="0"/>
              <a:t>vein.</a:t>
            </a:r>
          </a:p>
          <a:p>
            <a:r>
              <a:rPr lang="en-US" sz="2300" b="1" dirty="0" smtClean="0">
                <a:solidFill>
                  <a:srgbClr val="FF0066"/>
                </a:solidFill>
              </a:rPr>
              <a:t>   (2) Cavernous sinus </a:t>
            </a:r>
            <a:r>
              <a:rPr lang="en-US" sz="2300" dirty="0" smtClean="0"/>
              <a:t>via emissary veins passing through the foramen </a:t>
            </a:r>
            <a:r>
              <a:rPr lang="en-US" sz="2300" dirty="0" err="1" smtClean="0"/>
              <a:t>ovale</a:t>
            </a:r>
            <a:r>
              <a:rPr lang="en-US" sz="2300" dirty="0"/>
              <a:t>. </a:t>
            </a:r>
            <a:endParaRPr lang="en-US" sz="2300" dirty="0" smtClean="0"/>
          </a:p>
          <a:p>
            <a:r>
              <a:rPr lang="en-US" sz="2300" b="1" dirty="0" smtClean="0">
                <a:solidFill>
                  <a:srgbClr val="FF0066"/>
                </a:solidFill>
              </a:rPr>
              <a:t>   (</a:t>
            </a:r>
            <a:r>
              <a:rPr lang="en-US" sz="2300" b="1" dirty="0">
                <a:solidFill>
                  <a:srgbClr val="FF0066"/>
                </a:solidFill>
              </a:rPr>
              <a:t>3) </a:t>
            </a:r>
            <a:r>
              <a:rPr lang="en-US" sz="2300" b="1" dirty="0" smtClean="0">
                <a:solidFill>
                  <a:srgbClr val="FF0066"/>
                </a:solidFill>
              </a:rPr>
              <a:t>Inferior </a:t>
            </a:r>
            <a:r>
              <a:rPr lang="en-US" sz="2300" b="1" dirty="0">
                <a:solidFill>
                  <a:srgbClr val="FF0066"/>
                </a:solidFill>
              </a:rPr>
              <a:t>ophthalmic </a:t>
            </a:r>
            <a:r>
              <a:rPr lang="en-US" sz="2300" dirty="0" smtClean="0"/>
              <a:t>vein </a:t>
            </a:r>
            <a:r>
              <a:rPr lang="en-US" sz="2300" dirty="0"/>
              <a:t>through the inferior orbital fissure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 </a:t>
            </a:r>
            <a:r>
              <a:rPr lang="en-US" sz="2300" dirty="0"/>
              <a:t>• Clinical </a:t>
            </a:r>
            <a:r>
              <a:rPr lang="en-US" sz="2300" dirty="0" smtClean="0"/>
              <a:t>importance: </a:t>
            </a:r>
            <a:r>
              <a:rPr lang="en-US" sz="2300" dirty="0"/>
              <a:t>The veins of the face are </a:t>
            </a:r>
            <a:r>
              <a:rPr lang="en-US" sz="2300" b="1" dirty="0" err="1" smtClean="0"/>
              <a:t>valveless</a:t>
            </a:r>
            <a:r>
              <a:rPr lang="en-US" sz="2300" b="1" dirty="0"/>
              <a:t>, So </a:t>
            </a:r>
            <a:r>
              <a:rPr lang="en-US" sz="2300" dirty="0"/>
              <a:t>infection </a:t>
            </a:r>
            <a:r>
              <a:rPr lang="en-US" sz="2300" dirty="0" smtClean="0"/>
              <a:t>can</a:t>
            </a:r>
          </a:p>
          <a:p>
            <a:r>
              <a:rPr lang="en-US" sz="2300" dirty="0"/>
              <a:t> </a:t>
            </a:r>
            <a:r>
              <a:rPr lang="en-US" sz="2300" dirty="0" smtClean="0"/>
              <a:t>   </a:t>
            </a:r>
            <a:r>
              <a:rPr lang="en-US" sz="2300" dirty="0"/>
              <a:t>be carried to the cavernous sinus leads to meningitis and cavernous </a:t>
            </a:r>
            <a:endParaRPr lang="en-US" sz="2300" dirty="0" smtClean="0"/>
          </a:p>
          <a:p>
            <a:r>
              <a:rPr lang="en-US" sz="2300" dirty="0"/>
              <a:t> </a:t>
            </a:r>
            <a:r>
              <a:rPr lang="en-US" sz="2300" dirty="0" smtClean="0"/>
              <a:t>   sinus </a:t>
            </a:r>
            <a:r>
              <a:rPr lang="en-US" sz="2300" dirty="0"/>
              <a:t>thrombosis</a:t>
            </a:r>
          </a:p>
        </p:txBody>
      </p:sp>
    </p:spTree>
    <p:extLst>
      <p:ext uri="{BB962C8B-B14F-4D97-AF65-F5344CB8AC3E}">
        <p14:creationId xmlns:p14="http://schemas.microsoft.com/office/powerpoint/2010/main" val="1873115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">
            <a:extLst>
              <a:ext uri="{FF2B5EF4-FFF2-40B4-BE49-F238E27FC236}">
                <a16:creationId xmlns="" xmlns:a16="http://schemas.microsoft.com/office/drawing/2014/main" id="{5BEAF321-CE8B-4EFD-9974-5224A4C8C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1840" y="690563"/>
          <a:ext cx="2600325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Clip" r:id="rId3" imgW="3467100" imgH="5018088" progId="">
                  <p:embed/>
                </p:oleObj>
              </mc:Choice>
              <mc:Fallback>
                <p:oleObj name="Clip" r:id="rId3" imgW="3467100" imgH="50180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1840" y="690563"/>
                        <a:ext cx="2600325" cy="3763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>
            <a:extLst>
              <a:ext uri="{FF2B5EF4-FFF2-40B4-BE49-F238E27FC236}">
                <a16:creationId xmlns="" xmlns:a16="http://schemas.microsoft.com/office/drawing/2014/main" id="{D3B55F9F-14CC-4C1F-9099-44FA0F7FA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86140" y="804863"/>
          <a:ext cx="2600325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Clip" r:id="rId5" imgW="3467100" imgH="5018088" progId="">
                  <p:embed/>
                </p:oleObj>
              </mc:Choice>
              <mc:Fallback>
                <p:oleObj name="Clip" r:id="rId5" imgW="3467100" imgH="50180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40" y="804863"/>
                        <a:ext cx="2600325" cy="3763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>
            <a:extLst>
              <a:ext uri="{FF2B5EF4-FFF2-40B4-BE49-F238E27FC236}">
                <a16:creationId xmlns="" xmlns:a16="http://schemas.microsoft.com/office/drawing/2014/main" id="{7E469F78-8BBE-4AF3-975C-D1349B706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0440" y="919163"/>
          <a:ext cx="2600325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Clip" r:id="rId7" imgW="3467100" imgH="5018088" progId="">
                  <p:embed/>
                </p:oleObj>
              </mc:Choice>
              <mc:Fallback>
                <p:oleObj name="Clip" r:id="rId7" imgW="3467100" imgH="50180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40" y="919163"/>
                        <a:ext cx="2600325" cy="3763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>
            <a:extLst>
              <a:ext uri="{FF2B5EF4-FFF2-40B4-BE49-F238E27FC236}">
                <a16:creationId xmlns="" xmlns:a16="http://schemas.microsoft.com/office/drawing/2014/main" id="{BB1B67DB-B310-4519-BECC-22BCB0953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43252" y="628650"/>
          <a:ext cx="2600325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Clip" r:id="rId8" imgW="3467100" imgH="5018088" progId="">
                  <p:embed/>
                </p:oleObj>
              </mc:Choice>
              <mc:Fallback>
                <p:oleObj name="Clip" r:id="rId8" imgW="3467100" imgH="50180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2" y="628650"/>
                        <a:ext cx="2600325" cy="3763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>
            <a:extLst>
              <a:ext uri="{FF2B5EF4-FFF2-40B4-BE49-F238E27FC236}">
                <a16:creationId xmlns="" xmlns:a16="http://schemas.microsoft.com/office/drawing/2014/main" id="{67334DEF-34EF-4363-9A6F-2F92348B8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0502" y="171450"/>
          <a:ext cx="2600325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Clip" r:id="rId9" imgW="3467100" imgH="5018088" progId="">
                  <p:embed/>
                </p:oleObj>
              </mc:Choice>
              <mc:Fallback>
                <p:oleObj name="Clip" r:id="rId9" imgW="3467100" imgH="50180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2" y="171450"/>
                        <a:ext cx="2600325" cy="3763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>
            <a:extLst>
              <a:ext uri="{FF2B5EF4-FFF2-40B4-BE49-F238E27FC236}">
                <a16:creationId xmlns="" xmlns:a16="http://schemas.microsoft.com/office/drawing/2014/main" id="{8736F3C8-B101-422E-95D6-8E009B9B0B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2" y="628650"/>
          <a:ext cx="2600325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Clip" r:id="rId10" imgW="3467100" imgH="5018088" progId="">
                  <p:embed/>
                </p:oleObj>
              </mc:Choice>
              <mc:Fallback>
                <p:oleObj name="Clip" r:id="rId10" imgW="3467100" imgH="50180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2" y="628650"/>
                        <a:ext cx="2600325" cy="3763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>
            <a:extLst>
              <a:ext uri="{FF2B5EF4-FFF2-40B4-BE49-F238E27FC236}">
                <a16:creationId xmlns="" xmlns:a16="http://schemas.microsoft.com/office/drawing/2014/main" id="{41807D45-1B01-4BFB-BA03-084B5B5A2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4982766"/>
            <a:ext cx="800100" cy="16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600">
                <a:solidFill>
                  <a:srgbClr val="000000"/>
                </a:solidFill>
              </a:rPr>
              <a:t>I/Azzam - 2004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="" xmlns:a16="http://schemas.microsoft.com/office/drawing/2014/main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3813572" y="2120708"/>
            <a:ext cx="3886200" cy="283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7" tIns="34289" rIns="68577" bIns="3428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200" b="1" dirty="0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Thank you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7200" b="1" dirty="0"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18" name="Text Box 10">
            <a:extLst>
              <a:ext uri="{FF2B5EF4-FFF2-40B4-BE49-F238E27FC236}">
                <a16:creationId xmlns="" xmlns:a16="http://schemas.microsoft.com/office/drawing/2014/main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3094435" y="3255373"/>
            <a:ext cx="3886200" cy="283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7" tIns="34289" rIns="68577" bIns="3428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Questions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7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33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65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36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95250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• Maxillary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artery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• Origin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larger of the 2 terminal branches of ECA inside the parotid gland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• End,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it ends in the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pterygopalatine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fossa.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Course and relations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: it is divided by lateral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pterygoid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muscle into 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 parts: </a:t>
            </a:r>
            <a:endParaRPr lang="en-US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(1) First 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part: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It leaves the parotid gland through its anterior surface. 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2) 2nd part: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runs either deep or superficial to the lateral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pterygoid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muscle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(3) 3rd part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passes through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pterygomaxillary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fissure to reach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pterygopalatine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fossa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I- Branches from the 1st part: (MIADA) 5 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branches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1- Middle meningeal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artery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2- Inferior alveolar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artery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3- Accessory meningeal artery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enters the skull through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foramen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ovale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to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meninges </a:t>
            </a:r>
          </a:p>
          <a:p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Deep auricular artery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external auditory meatus and outer layer of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ear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drum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5- Anterior tympanic artery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the middle ear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N.B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 posterior tympanic artery branch from posterior auricular artery.</a:t>
            </a:r>
          </a:p>
        </p:txBody>
      </p:sp>
    </p:spTree>
    <p:extLst>
      <p:ext uri="{BB962C8B-B14F-4D97-AF65-F5344CB8AC3E}">
        <p14:creationId xmlns:p14="http://schemas.microsoft.com/office/powerpoint/2010/main" val="2172003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57"/>
            <a:ext cx="9162003" cy="514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22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xmlns="" id="{F53ADAE6-9495-420E-8607-7177766D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971550"/>
            <a:ext cx="7543800" cy="34290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/>
              <a:t>Middle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/>
              <a:t> meningeal artery</a:t>
            </a:r>
            <a:endParaRPr lang="en-US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57939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1" y="0"/>
            <a:ext cx="9181005" cy="5162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3870112"/>
            <a:ext cx="7391400" cy="126957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- It passes upward deep to the lateral </a:t>
            </a:r>
            <a:r>
              <a:rPr lang="en-US" sz="1700" b="1" dirty="0" err="1" smtClean="0">
                <a:latin typeface="Arial" pitchFamily="34" charset="0"/>
                <a:cs typeface="Arial" pitchFamily="34" charset="0"/>
              </a:rPr>
              <a:t>pterygoid</a:t>
            </a: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 muscle.</a:t>
            </a:r>
          </a:p>
          <a:p>
            <a:pPr>
              <a:lnSpc>
                <a:spcPct val="150000"/>
              </a:lnSpc>
            </a:pP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- Then it passes between the 2 roots of the </a:t>
            </a:r>
            <a:r>
              <a:rPr lang="en-US" sz="1700" b="1" dirty="0" err="1" smtClean="0">
                <a:latin typeface="Arial" pitchFamily="34" charset="0"/>
                <a:cs typeface="Arial" pitchFamily="34" charset="0"/>
              </a:rPr>
              <a:t>auriculotemporal</a:t>
            </a: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 nerve.</a:t>
            </a:r>
          </a:p>
          <a:p>
            <a:pPr>
              <a:lnSpc>
                <a:spcPct val="150000"/>
              </a:lnSpc>
            </a:pP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- It enters the foramen </a:t>
            </a:r>
            <a:r>
              <a:rPr lang="en-US" sz="1700" b="1" dirty="0" err="1" smtClean="0">
                <a:latin typeface="Arial" pitchFamily="34" charset="0"/>
                <a:cs typeface="Arial" pitchFamily="34" charset="0"/>
              </a:rPr>
              <a:t>spinosum</a:t>
            </a: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 to reach the middle cranial fossa.</a:t>
            </a:r>
          </a:p>
        </p:txBody>
      </p:sp>
    </p:spTree>
    <p:extLst>
      <p:ext uri="{BB962C8B-B14F-4D97-AF65-F5344CB8AC3E}">
        <p14:creationId xmlns:p14="http://schemas.microsoft.com/office/powerpoint/2010/main" val="1280025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08"/>
            <a:ext cx="9153813" cy="51379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" y="1962150"/>
            <a:ext cx="3733800" cy="297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1983740"/>
            <a:ext cx="37338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latin typeface="Arial" pitchFamily="34" charset="0"/>
                <a:cs typeface="Arial" pitchFamily="34" charset="0"/>
              </a:rPr>
              <a:t>- In the cranial cavity. It turns </a:t>
            </a:r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forward &amp; laterally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grooving the surface of the bone till it reaches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petrion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3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300" dirty="0" smtClean="0">
                <a:latin typeface="Arial" pitchFamily="34" charset="0"/>
                <a:cs typeface="Arial" pitchFamily="34" charset="0"/>
              </a:rPr>
              <a:t>- It </a:t>
            </a:r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ends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by dividing into anterior (larger) &amp; posterior branches to the meninges.</a:t>
            </a:r>
          </a:p>
          <a:p>
            <a:pPr marL="285750" indent="-285750">
              <a:buFontTx/>
              <a:buChar char="-"/>
            </a:pP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824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3"/>
            <a:ext cx="9171476" cy="512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27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850</Words>
  <Application>Microsoft Office PowerPoint</Application>
  <PresentationFormat>On-screen Show (16:9)</PresentationFormat>
  <Paragraphs>97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24</cp:revision>
  <dcterms:created xsi:type="dcterms:W3CDTF">2020-11-17T01:44:08Z</dcterms:created>
  <dcterms:modified xsi:type="dcterms:W3CDTF">2020-12-02T10:58:56Z</dcterms:modified>
</cp:coreProperties>
</file>