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layout5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drawing5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310" r:id="rId9"/>
    <p:sldId id="264" r:id="rId10"/>
    <p:sldId id="301" r:id="rId11"/>
    <p:sldId id="316" r:id="rId12"/>
    <p:sldId id="284" r:id="rId13"/>
    <p:sldId id="286" r:id="rId14"/>
    <p:sldId id="312" r:id="rId15"/>
    <p:sldId id="311" r:id="rId16"/>
    <p:sldId id="294" r:id="rId17"/>
    <p:sldId id="295" r:id="rId18"/>
    <p:sldId id="305" r:id="rId19"/>
    <p:sldId id="306" r:id="rId20"/>
    <p:sldId id="317" r:id="rId21"/>
    <p:sldId id="309" r:id="rId22"/>
    <p:sldId id="307" r:id="rId23"/>
    <p:sldId id="308" r:id="rId24"/>
    <p:sldId id="299" r:id="rId25"/>
    <p:sldId id="302" r:id="rId26"/>
    <p:sldId id="318" r:id="rId27"/>
    <p:sldId id="319" r:id="rId28"/>
    <p:sldId id="330" r:id="rId29"/>
    <p:sldId id="320" r:id="rId30"/>
    <p:sldId id="321" r:id="rId31"/>
    <p:sldId id="326" r:id="rId32"/>
    <p:sldId id="322" r:id="rId33"/>
    <p:sldId id="323" r:id="rId34"/>
    <p:sldId id="324" r:id="rId35"/>
    <p:sldId id="325" r:id="rId36"/>
    <p:sldId id="329" r:id="rId37"/>
    <p:sldId id="32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ah, Hassan" initials="JH" lastIdx="1" clrIdx="0">
    <p:extLst>
      <p:ext uri="{19B8F6BF-5375-455C-9EA6-DF929625EA0E}">
        <p15:presenceInfo xmlns:p15="http://schemas.microsoft.com/office/powerpoint/2012/main" userId="Judah, Has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4.svg"/><Relationship Id="rId1" Type="http://schemas.openxmlformats.org/officeDocument/2006/relationships/image" Target="../media/image30.png"/><Relationship Id="rId6" Type="http://schemas.openxmlformats.org/officeDocument/2006/relationships/image" Target="../media/image38.svg"/><Relationship Id="rId5" Type="http://schemas.openxmlformats.org/officeDocument/2006/relationships/image" Target="../media/image32.png"/><Relationship Id="rId4" Type="http://schemas.openxmlformats.org/officeDocument/2006/relationships/image" Target="../media/image3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4.svg"/><Relationship Id="rId1" Type="http://schemas.openxmlformats.org/officeDocument/2006/relationships/image" Target="../media/image30.png"/><Relationship Id="rId6" Type="http://schemas.openxmlformats.org/officeDocument/2006/relationships/image" Target="../media/image38.svg"/><Relationship Id="rId5" Type="http://schemas.openxmlformats.org/officeDocument/2006/relationships/image" Target="../media/image32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CEB41-DE9A-4DE4-8597-3D7EACBEAE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26D20C3-8955-40D3-BA07-4CA33FDDEB55}">
      <dgm:prSet/>
      <dgm:spPr/>
      <dgm:t>
        <a:bodyPr/>
        <a:lstStyle/>
        <a:p>
          <a:r>
            <a:rPr lang="en-GB"/>
            <a:t>Its purpose is to ensure that the child is growing well and that any slowing in growth is promptly detected and dealt with.</a:t>
          </a:r>
          <a:endParaRPr lang="en-US"/>
        </a:p>
      </dgm:t>
    </dgm:pt>
    <dgm:pt modelId="{11B94043-8BC0-4F24-ABA3-0FB1256CE5E4}" type="parTrans" cxnId="{D89EDC16-6701-48B3-B629-E5C140551454}">
      <dgm:prSet/>
      <dgm:spPr/>
      <dgm:t>
        <a:bodyPr/>
        <a:lstStyle/>
        <a:p>
          <a:endParaRPr lang="en-US"/>
        </a:p>
      </dgm:t>
    </dgm:pt>
    <dgm:pt modelId="{C88C40BA-90BE-4577-AC1A-7DCB8E57F80C}" type="sibTrans" cxnId="{D89EDC16-6701-48B3-B629-E5C140551454}">
      <dgm:prSet/>
      <dgm:spPr/>
      <dgm:t>
        <a:bodyPr/>
        <a:lstStyle/>
        <a:p>
          <a:endParaRPr lang="en-US"/>
        </a:p>
      </dgm:t>
    </dgm:pt>
    <dgm:pt modelId="{6A66FDD8-AE23-4686-AAD8-9AA041B5B5FA}">
      <dgm:prSet/>
      <dgm:spPr/>
      <dgm:t>
        <a:bodyPr/>
        <a:lstStyle/>
        <a:p>
          <a:r>
            <a:rPr lang="en-GB" dirty="0"/>
            <a:t>Growth monitoring is the </a:t>
          </a:r>
          <a:r>
            <a:rPr lang="en-GB" i="1" dirty="0"/>
            <a:t>best available indicator </a:t>
          </a:r>
          <a:r>
            <a:rPr lang="en-GB" dirty="0"/>
            <a:t>of the overall nutritional status of the child. </a:t>
          </a:r>
          <a:endParaRPr lang="en-US" dirty="0"/>
        </a:p>
      </dgm:t>
    </dgm:pt>
    <dgm:pt modelId="{5C974817-7F33-4437-AC8C-C842BB7BAEDA}" type="parTrans" cxnId="{E245CF03-E4DA-4359-919B-4AD2076D39D2}">
      <dgm:prSet/>
      <dgm:spPr/>
      <dgm:t>
        <a:bodyPr/>
        <a:lstStyle/>
        <a:p>
          <a:endParaRPr lang="en-US"/>
        </a:p>
      </dgm:t>
    </dgm:pt>
    <dgm:pt modelId="{2D7F20D5-93EE-4DFA-A489-474423E40277}" type="sibTrans" cxnId="{E245CF03-E4DA-4359-919B-4AD2076D39D2}">
      <dgm:prSet/>
      <dgm:spPr/>
      <dgm:t>
        <a:bodyPr/>
        <a:lstStyle/>
        <a:p>
          <a:endParaRPr lang="en-US"/>
        </a:p>
      </dgm:t>
    </dgm:pt>
    <dgm:pt modelId="{328D7BE6-7B2B-4204-BD4F-931622C96984}">
      <dgm:prSet/>
      <dgm:spPr/>
      <dgm:t>
        <a:bodyPr/>
        <a:lstStyle/>
        <a:p>
          <a:r>
            <a:rPr lang="en-GB"/>
            <a:t>Growth monitoring can identify high-risk infants and children, who need attention.</a:t>
          </a:r>
          <a:endParaRPr lang="en-US"/>
        </a:p>
      </dgm:t>
    </dgm:pt>
    <dgm:pt modelId="{520CE0E8-3FBA-423E-BEAC-D7EB28F545E1}" type="parTrans" cxnId="{F4FF0472-8C3B-4BCA-8B88-F2E7E664768B}">
      <dgm:prSet/>
      <dgm:spPr/>
      <dgm:t>
        <a:bodyPr/>
        <a:lstStyle/>
        <a:p>
          <a:endParaRPr lang="en-US"/>
        </a:p>
      </dgm:t>
    </dgm:pt>
    <dgm:pt modelId="{1DA7E5F2-5453-43AA-858B-D739914E7E54}" type="sibTrans" cxnId="{F4FF0472-8C3B-4BCA-8B88-F2E7E664768B}">
      <dgm:prSet/>
      <dgm:spPr/>
      <dgm:t>
        <a:bodyPr/>
        <a:lstStyle/>
        <a:p>
          <a:endParaRPr lang="en-US"/>
        </a:p>
      </dgm:t>
    </dgm:pt>
    <dgm:pt modelId="{D7779605-C7E8-4E09-9A69-76A0D029F76E}">
      <dgm:prSet/>
      <dgm:spPr/>
      <dgm:t>
        <a:bodyPr/>
        <a:lstStyle/>
        <a:p>
          <a:r>
            <a:rPr lang="en-GB"/>
            <a:t>Can determine if there are growth abnormalities that point to the presence of an underlying disease</a:t>
          </a:r>
          <a:endParaRPr lang="en-US"/>
        </a:p>
      </dgm:t>
    </dgm:pt>
    <dgm:pt modelId="{8F715405-B6DB-467F-A0E3-2652F3120DF4}" type="parTrans" cxnId="{8EADF784-F84C-4984-A4CC-326D60E936C2}">
      <dgm:prSet/>
      <dgm:spPr/>
      <dgm:t>
        <a:bodyPr/>
        <a:lstStyle/>
        <a:p>
          <a:endParaRPr lang="en-US"/>
        </a:p>
      </dgm:t>
    </dgm:pt>
    <dgm:pt modelId="{BD61B719-1B3C-4989-B787-5D8D788A5266}" type="sibTrans" cxnId="{8EADF784-F84C-4984-A4CC-326D60E936C2}">
      <dgm:prSet/>
      <dgm:spPr/>
      <dgm:t>
        <a:bodyPr/>
        <a:lstStyle/>
        <a:p>
          <a:endParaRPr lang="en-US"/>
        </a:p>
      </dgm:t>
    </dgm:pt>
    <dgm:pt modelId="{C2E9C68A-E012-4018-ADB9-355CE98EB341}">
      <dgm:prSet/>
      <dgm:spPr/>
      <dgm:t>
        <a:bodyPr/>
        <a:lstStyle/>
        <a:p>
          <a:r>
            <a:rPr lang="en-GB"/>
            <a:t>To prevent nutritional disorders and the increased morbidity and mortality that accompany them</a:t>
          </a:r>
          <a:endParaRPr lang="en-US"/>
        </a:p>
      </dgm:t>
    </dgm:pt>
    <dgm:pt modelId="{04FB0115-AD70-4BFF-B9A4-B7F52BAE22D7}" type="parTrans" cxnId="{5904D708-8EE8-473F-B324-69ED11749876}">
      <dgm:prSet/>
      <dgm:spPr/>
      <dgm:t>
        <a:bodyPr/>
        <a:lstStyle/>
        <a:p>
          <a:endParaRPr lang="en-US"/>
        </a:p>
      </dgm:t>
    </dgm:pt>
    <dgm:pt modelId="{B8EDB6BB-B326-455F-ACCC-0BE1760F3A8C}" type="sibTrans" cxnId="{5904D708-8EE8-473F-B324-69ED11749876}">
      <dgm:prSet/>
      <dgm:spPr/>
      <dgm:t>
        <a:bodyPr/>
        <a:lstStyle/>
        <a:p>
          <a:endParaRPr lang="en-US"/>
        </a:p>
      </dgm:t>
    </dgm:pt>
    <dgm:pt modelId="{D1CC6689-F9CF-4700-B392-66FB97D6E037}" type="pres">
      <dgm:prSet presAssocID="{4CACEB41-DE9A-4DE4-8597-3D7EACBEA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2A8CAD-B0B0-4ED6-9D80-E63DD52CCFB6}" type="pres">
      <dgm:prSet presAssocID="{C26D20C3-8955-40D3-BA07-4CA33FDDEB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C852BB-8AA5-43DF-B3C4-E50E25D25C25}" type="pres">
      <dgm:prSet presAssocID="{C26D20C3-8955-40D3-BA07-4CA33FDDEB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9EDC16-6701-48B3-B629-E5C140551454}" srcId="{4CACEB41-DE9A-4DE4-8597-3D7EACBEAEFF}" destId="{C26D20C3-8955-40D3-BA07-4CA33FDDEB55}" srcOrd="0" destOrd="0" parTransId="{11B94043-8BC0-4F24-ABA3-0FB1256CE5E4}" sibTransId="{C88C40BA-90BE-4577-AC1A-7DCB8E57F80C}"/>
    <dgm:cxn modelId="{8EADF784-F84C-4984-A4CC-326D60E936C2}" srcId="{C26D20C3-8955-40D3-BA07-4CA33FDDEB55}" destId="{D7779605-C7E8-4E09-9A69-76A0D029F76E}" srcOrd="2" destOrd="0" parTransId="{8F715405-B6DB-467F-A0E3-2652F3120DF4}" sibTransId="{BD61B719-1B3C-4989-B787-5D8D788A5266}"/>
    <dgm:cxn modelId="{5904D708-8EE8-473F-B324-69ED11749876}" srcId="{C26D20C3-8955-40D3-BA07-4CA33FDDEB55}" destId="{C2E9C68A-E012-4018-ADB9-355CE98EB341}" srcOrd="3" destOrd="0" parTransId="{04FB0115-AD70-4BFF-B9A4-B7F52BAE22D7}" sibTransId="{B8EDB6BB-B326-455F-ACCC-0BE1760F3A8C}"/>
    <dgm:cxn modelId="{85DD2A58-B1FB-4389-B008-100BB150641C}" type="presOf" srcId="{C2E9C68A-E012-4018-ADB9-355CE98EB341}" destId="{31C852BB-8AA5-43DF-B3C4-E50E25D25C25}" srcOrd="0" destOrd="3" presId="urn:microsoft.com/office/officeart/2005/8/layout/vList2"/>
    <dgm:cxn modelId="{4F86051E-4104-4491-B375-583A15BE8A6F}" type="presOf" srcId="{6A66FDD8-AE23-4686-AAD8-9AA041B5B5FA}" destId="{31C852BB-8AA5-43DF-B3C4-E50E25D25C25}" srcOrd="0" destOrd="0" presId="urn:microsoft.com/office/officeart/2005/8/layout/vList2"/>
    <dgm:cxn modelId="{FAF508AE-CF78-495E-97C9-BE8CB920920B}" type="presOf" srcId="{D7779605-C7E8-4E09-9A69-76A0D029F76E}" destId="{31C852BB-8AA5-43DF-B3C4-E50E25D25C25}" srcOrd="0" destOrd="2" presId="urn:microsoft.com/office/officeart/2005/8/layout/vList2"/>
    <dgm:cxn modelId="{43202722-544A-49AC-A054-D29009FC7619}" type="presOf" srcId="{4CACEB41-DE9A-4DE4-8597-3D7EACBEAEFF}" destId="{D1CC6689-F9CF-4700-B392-66FB97D6E037}" srcOrd="0" destOrd="0" presId="urn:microsoft.com/office/officeart/2005/8/layout/vList2"/>
    <dgm:cxn modelId="{F4FF0472-8C3B-4BCA-8B88-F2E7E664768B}" srcId="{C26D20C3-8955-40D3-BA07-4CA33FDDEB55}" destId="{328D7BE6-7B2B-4204-BD4F-931622C96984}" srcOrd="1" destOrd="0" parTransId="{520CE0E8-3FBA-423E-BEAC-D7EB28F545E1}" sibTransId="{1DA7E5F2-5453-43AA-858B-D739914E7E54}"/>
    <dgm:cxn modelId="{257A3BC7-18C6-48F5-A14D-C18C40C825B4}" type="presOf" srcId="{C26D20C3-8955-40D3-BA07-4CA33FDDEB55}" destId="{922A8CAD-B0B0-4ED6-9D80-E63DD52CCFB6}" srcOrd="0" destOrd="0" presId="urn:microsoft.com/office/officeart/2005/8/layout/vList2"/>
    <dgm:cxn modelId="{1C4AFDB2-BDD9-4C22-9FA2-187C70788397}" type="presOf" srcId="{328D7BE6-7B2B-4204-BD4F-931622C96984}" destId="{31C852BB-8AA5-43DF-B3C4-E50E25D25C25}" srcOrd="0" destOrd="1" presId="urn:microsoft.com/office/officeart/2005/8/layout/vList2"/>
    <dgm:cxn modelId="{E245CF03-E4DA-4359-919B-4AD2076D39D2}" srcId="{C26D20C3-8955-40D3-BA07-4CA33FDDEB55}" destId="{6A66FDD8-AE23-4686-AAD8-9AA041B5B5FA}" srcOrd="0" destOrd="0" parTransId="{5C974817-7F33-4437-AC8C-C842BB7BAEDA}" sibTransId="{2D7F20D5-93EE-4DFA-A489-474423E40277}"/>
    <dgm:cxn modelId="{B0D6CDE5-1830-45F4-AC6F-C2F09557A52C}" type="presParOf" srcId="{D1CC6689-F9CF-4700-B392-66FB97D6E037}" destId="{922A8CAD-B0B0-4ED6-9D80-E63DD52CCFB6}" srcOrd="0" destOrd="0" presId="urn:microsoft.com/office/officeart/2005/8/layout/vList2"/>
    <dgm:cxn modelId="{38D92677-2615-42F7-9844-E2CAEC6FD025}" type="presParOf" srcId="{D1CC6689-F9CF-4700-B392-66FB97D6E037}" destId="{31C852BB-8AA5-43DF-B3C4-E50E25D25C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EF48D-75BA-49FE-8F0A-5CEF1F8C1D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858AD14-B7BE-4F70-B29B-C36CE43AF46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The most used measure is the </a:t>
          </a:r>
          <a:r>
            <a:rPr lang="en-US" b="1" i="1" dirty="0">
              <a:solidFill>
                <a:srgbClr val="FFFF00"/>
              </a:solidFill>
            </a:rPr>
            <a:t>weight for age </a:t>
          </a:r>
          <a:r>
            <a:rPr lang="en-US" b="1" dirty="0">
              <a:solidFill>
                <a:schemeClr val="tx1"/>
              </a:solidFill>
            </a:rPr>
            <a:t>(by using the growth chart). It is a very sensitive measure of growth, easily made, with a high level of accuracy.</a:t>
          </a:r>
        </a:p>
      </dgm:t>
    </dgm:pt>
    <dgm:pt modelId="{DA9C3B8E-17B9-4207-BBB4-730AC5A3A714}" type="parTrans" cxnId="{94287737-5D18-4241-9823-F10083CFCC4C}">
      <dgm:prSet/>
      <dgm:spPr/>
      <dgm:t>
        <a:bodyPr/>
        <a:lstStyle/>
        <a:p>
          <a:endParaRPr lang="en-US"/>
        </a:p>
      </dgm:t>
    </dgm:pt>
    <dgm:pt modelId="{0ACCE305-5A7D-4CA2-96D0-D314D4617780}" type="sibTrans" cxnId="{94287737-5D18-4241-9823-F10083CFCC4C}">
      <dgm:prSet/>
      <dgm:spPr/>
      <dgm:t>
        <a:bodyPr/>
        <a:lstStyle/>
        <a:p>
          <a:endParaRPr lang="en-US"/>
        </a:p>
      </dgm:t>
    </dgm:pt>
    <dgm:pt modelId="{2C3D6266-5B2C-4C2E-BA4F-43A2B9E0EFD4}">
      <dgm:prSet custT="1"/>
      <dgm:spPr/>
      <dgm:t>
        <a:bodyPr/>
        <a:lstStyle/>
        <a:p>
          <a:r>
            <a:rPr lang="en-US" sz="2300" b="1" kern="1200" dirty="0">
              <a:solidFill>
                <a:schemeClr val="tx1"/>
              </a:solidFill>
            </a:rPr>
            <a:t>Average weight gain during the </a:t>
          </a:r>
          <a:r>
            <a:rPr lang="en-US" sz="2300" b="1" i="1" kern="1200" dirty="0">
              <a:solidFill>
                <a:srgbClr val="FF0000"/>
              </a:solidFill>
            </a:rPr>
            <a:t>first year of life is about 750 g / month </a:t>
          </a:r>
          <a:r>
            <a:rPr lang="en-US" sz="2300" b="1" kern="1200" dirty="0">
              <a:solidFill>
                <a:schemeClr val="tx1"/>
              </a:solidFill>
            </a:rPr>
            <a:t>in </a:t>
          </a:r>
          <a:r>
            <a:rPr lang="en-US" sz="2300" b="1" i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the first four months</a:t>
          </a:r>
          <a:r>
            <a:rPr lang="en-US" sz="2300" b="1" kern="1200" dirty="0">
              <a:solidFill>
                <a:srgbClr val="FF0000"/>
              </a:solidFill>
            </a:rPr>
            <a:t>, 500 g / month in the second four months </a:t>
          </a:r>
          <a:r>
            <a:rPr lang="en-US" sz="2300" b="1" kern="1200" dirty="0">
              <a:solidFill>
                <a:schemeClr val="tx1"/>
              </a:solidFill>
            </a:rPr>
            <a:t>and</a:t>
          </a:r>
          <a:r>
            <a:rPr lang="en-US" sz="2300" b="1" kern="1200" dirty="0">
              <a:solidFill>
                <a:srgbClr val="FF0000"/>
              </a:solidFill>
            </a:rPr>
            <a:t> 250 g / month in the third four months</a:t>
          </a:r>
          <a:r>
            <a:rPr lang="en-US" sz="2300" b="1" kern="1200" dirty="0">
              <a:solidFill>
                <a:schemeClr val="tx1"/>
              </a:solidFill>
            </a:rPr>
            <a:t>. </a:t>
          </a:r>
        </a:p>
      </dgm:t>
    </dgm:pt>
    <dgm:pt modelId="{7410BC71-B3D9-4444-A2CD-5972F68B866E}" type="parTrans" cxnId="{F79C7B74-DE95-439B-ADD9-427957C8458F}">
      <dgm:prSet/>
      <dgm:spPr/>
      <dgm:t>
        <a:bodyPr/>
        <a:lstStyle/>
        <a:p>
          <a:endParaRPr lang="en-US"/>
        </a:p>
      </dgm:t>
    </dgm:pt>
    <dgm:pt modelId="{94E26579-CFD5-49D7-AC1D-6CFAE4C1313B}" type="sibTrans" cxnId="{F79C7B74-DE95-439B-ADD9-427957C8458F}">
      <dgm:prSet/>
      <dgm:spPr/>
      <dgm:t>
        <a:bodyPr/>
        <a:lstStyle/>
        <a:p>
          <a:endParaRPr lang="en-US"/>
        </a:p>
      </dgm:t>
    </dgm:pt>
    <dgm:pt modelId="{EA32C776-E19C-4C0D-84DB-5CEE4CF3B0E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 </a:t>
          </a:r>
          <a:r>
            <a:rPr lang="en-US" b="1" dirty="0">
              <a:solidFill>
                <a:schemeClr val="tx1"/>
              </a:solidFill>
            </a:rPr>
            <a:t>infant can double his birth weight by 4-5 months, and triple by the end of first year and quadruple by the age of two years.</a:t>
          </a:r>
        </a:p>
      </dgm:t>
    </dgm:pt>
    <dgm:pt modelId="{6628B4E2-204D-472F-A364-58B1F9CCE65F}" type="parTrans" cxnId="{384232F2-8760-4DC8-A79A-C979E5DC7472}">
      <dgm:prSet/>
      <dgm:spPr/>
      <dgm:t>
        <a:bodyPr/>
        <a:lstStyle/>
        <a:p>
          <a:endParaRPr lang="en-US"/>
        </a:p>
      </dgm:t>
    </dgm:pt>
    <dgm:pt modelId="{6F5E6575-5A4C-4FC3-9972-8040FEE267CD}" type="sibTrans" cxnId="{384232F2-8760-4DC8-A79A-C979E5DC7472}">
      <dgm:prSet/>
      <dgm:spPr/>
      <dgm:t>
        <a:bodyPr/>
        <a:lstStyle/>
        <a:p>
          <a:endParaRPr lang="en-US"/>
        </a:p>
      </dgm:t>
    </dgm:pt>
    <dgm:pt modelId="{6C692EF7-6F28-43CB-B7F7-50DE91C21923}" type="pres">
      <dgm:prSet presAssocID="{AC7EF48D-75BA-49FE-8F0A-5CEF1F8C1D8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7B6179-9038-4A04-BFCA-73FA8AFA0D4F}" type="pres">
      <dgm:prSet presAssocID="{3858AD14-B7BE-4F70-B29B-C36CE43AF464}" presName="compNode" presStyleCnt="0"/>
      <dgm:spPr/>
    </dgm:pt>
    <dgm:pt modelId="{BD164D3C-B765-49FD-8972-20F89C9C02C0}" type="pres">
      <dgm:prSet presAssocID="{3858AD14-B7BE-4F70-B29B-C36CE43AF464}" presName="bgRect" presStyleLbl="bgShp" presStyleIdx="0" presStyleCnt="3"/>
      <dgm:spPr/>
    </dgm:pt>
    <dgm:pt modelId="{56D69B31-491F-4EDD-A679-A426E899B1AC}" type="pres">
      <dgm:prSet presAssocID="{3858AD14-B7BE-4F70-B29B-C36CE43AF46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DF84A74-AAC0-4D21-AAFF-186A558F43A0}" type="pres">
      <dgm:prSet presAssocID="{3858AD14-B7BE-4F70-B29B-C36CE43AF464}" presName="spaceRect" presStyleCnt="0"/>
      <dgm:spPr/>
    </dgm:pt>
    <dgm:pt modelId="{4AF4231C-EA56-4622-BBD6-00EA203ECD2B}" type="pres">
      <dgm:prSet presAssocID="{3858AD14-B7BE-4F70-B29B-C36CE43AF46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CC83EA0-03DD-475C-A3B9-BF055827B3B8}" type="pres">
      <dgm:prSet presAssocID="{0ACCE305-5A7D-4CA2-96D0-D314D4617780}" presName="sibTrans" presStyleCnt="0"/>
      <dgm:spPr/>
    </dgm:pt>
    <dgm:pt modelId="{7449DF35-5CFD-4A33-BF97-57EF4D62391B}" type="pres">
      <dgm:prSet presAssocID="{2C3D6266-5B2C-4C2E-BA4F-43A2B9E0EFD4}" presName="compNode" presStyleCnt="0"/>
      <dgm:spPr/>
    </dgm:pt>
    <dgm:pt modelId="{72198DE2-70D9-4D60-A712-1108890FA3F7}" type="pres">
      <dgm:prSet presAssocID="{2C3D6266-5B2C-4C2E-BA4F-43A2B9E0EFD4}" presName="bgRect" presStyleLbl="bgShp" presStyleIdx="1" presStyleCnt="3"/>
      <dgm:spPr/>
    </dgm:pt>
    <dgm:pt modelId="{8D3EC835-117B-4C15-AFD7-2283F80F4841}" type="pres">
      <dgm:prSet presAssocID="{2C3D6266-5B2C-4C2E-BA4F-43A2B9E0EFD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F918AB9-B0AB-4E4A-9EC6-10403E006A73}" type="pres">
      <dgm:prSet presAssocID="{2C3D6266-5B2C-4C2E-BA4F-43A2B9E0EFD4}" presName="spaceRect" presStyleCnt="0"/>
      <dgm:spPr/>
    </dgm:pt>
    <dgm:pt modelId="{69D4F219-5264-4C72-860C-C07CF7B086F8}" type="pres">
      <dgm:prSet presAssocID="{2C3D6266-5B2C-4C2E-BA4F-43A2B9E0EFD4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DA00B0E-8DAC-4B87-B6EE-372D1CB7D52D}" type="pres">
      <dgm:prSet presAssocID="{94E26579-CFD5-49D7-AC1D-6CFAE4C1313B}" presName="sibTrans" presStyleCnt="0"/>
      <dgm:spPr/>
    </dgm:pt>
    <dgm:pt modelId="{50BE1995-82F3-43B6-99AE-73897D3D78A4}" type="pres">
      <dgm:prSet presAssocID="{EA32C776-E19C-4C0D-84DB-5CEE4CF3B0E1}" presName="compNode" presStyleCnt="0"/>
      <dgm:spPr/>
    </dgm:pt>
    <dgm:pt modelId="{33BFAB9C-14BB-4772-8487-B665C4A39CED}" type="pres">
      <dgm:prSet presAssocID="{EA32C776-E19C-4C0D-84DB-5CEE4CF3B0E1}" presName="bgRect" presStyleLbl="bgShp" presStyleIdx="2" presStyleCnt="3"/>
      <dgm:spPr/>
    </dgm:pt>
    <dgm:pt modelId="{B445B529-787D-40C3-AE20-40586EFFA5CC}" type="pres">
      <dgm:prSet presAssocID="{EA32C776-E19C-4C0D-84DB-5CEE4CF3B0E1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roller"/>
        </a:ext>
      </dgm:extLst>
    </dgm:pt>
    <dgm:pt modelId="{7ADC3EF4-B768-4699-87E7-D508302EA4D2}" type="pres">
      <dgm:prSet presAssocID="{EA32C776-E19C-4C0D-84DB-5CEE4CF3B0E1}" presName="spaceRect" presStyleCnt="0"/>
      <dgm:spPr/>
    </dgm:pt>
    <dgm:pt modelId="{D48A8A0C-7501-41DC-8BCF-88F6495FCD33}" type="pres">
      <dgm:prSet presAssocID="{EA32C776-E19C-4C0D-84DB-5CEE4CF3B0E1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384232F2-8760-4DC8-A79A-C979E5DC7472}" srcId="{AC7EF48D-75BA-49FE-8F0A-5CEF1F8C1D8B}" destId="{EA32C776-E19C-4C0D-84DB-5CEE4CF3B0E1}" srcOrd="2" destOrd="0" parTransId="{6628B4E2-204D-472F-A364-58B1F9CCE65F}" sibTransId="{6F5E6575-5A4C-4FC3-9972-8040FEE267CD}"/>
    <dgm:cxn modelId="{8EA7B698-160C-43E6-9758-F3ACA3BDF38C}" type="presOf" srcId="{2C3D6266-5B2C-4C2E-BA4F-43A2B9E0EFD4}" destId="{69D4F219-5264-4C72-860C-C07CF7B086F8}" srcOrd="0" destOrd="0" presId="urn:microsoft.com/office/officeart/2018/2/layout/IconVerticalSolidList"/>
    <dgm:cxn modelId="{06FFBFA0-3BAC-4085-BD57-855C676D2DB7}" type="presOf" srcId="{AC7EF48D-75BA-49FE-8F0A-5CEF1F8C1D8B}" destId="{6C692EF7-6F28-43CB-B7F7-50DE91C21923}" srcOrd="0" destOrd="0" presId="urn:microsoft.com/office/officeart/2018/2/layout/IconVerticalSolidList"/>
    <dgm:cxn modelId="{435A5515-A163-4638-817E-BA00FCA6E672}" type="presOf" srcId="{EA32C776-E19C-4C0D-84DB-5CEE4CF3B0E1}" destId="{D48A8A0C-7501-41DC-8BCF-88F6495FCD33}" srcOrd="0" destOrd="0" presId="urn:microsoft.com/office/officeart/2018/2/layout/IconVerticalSolidList"/>
    <dgm:cxn modelId="{F79C7B74-DE95-439B-ADD9-427957C8458F}" srcId="{AC7EF48D-75BA-49FE-8F0A-5CEF1F8C1D8B}" destId="{2C3D6266-5B2C-4C2E-BA4F-43A2B9E0EFD4}" srcOrd="1" destOrd="0" parTransId="{7410BC71-B3D9-4444-A2CD-5972F68B866E}" sibTransId="{94E26579-CFD5-49D7-AC1D-6CFAE4C1313B}"/>
    <dgm:cxn modelId="{8FA5083D-A514-4C94-8A13-6A5A805CE4A2}" type="presOf" srcId="{3858AD14-B7BE-4F70-B29B-C36CE43AF464}" destId="{4AF4231C-EA56-4622-BBD6-00EA203ECD2B}" srcOrd="0" destOrd="0" presId="urn:microsoft.com/office/officeart/2018/2/layout/IconVerticalSolidList"/>
    <dgm:cxn modelId="{94287737-5D18-4241-9823-F10083CFCC4C}" srcId="{AC7EF48D-75BA-49FE-8F0A-5CEF1F8C1D8B}" destId="{3858AD14-B7BE-4F70-B29B-C36CE43AF464}" srcOrd="0" destOrd="0" parTransId="{DA9C3B8E-17B9-4207-BBB4-730AC5A3A714}" sibTransId="{0ACCE305-5A7D-4CA2-96D0-D314D4617780}"/>
    <dgm:cxn modelId="{9BD53009-4C9A-43F1-8783-412EB981576D}" type="presParOf" srcId="{6C692EF7-6F28-43CB-B7F7-50DE91C21923}" destId="{687B6179-9038-4A04-BFCA-73FA8AFA0D4F}" srcOrd="0" destOrd="0" presId="urn:microsoft.com/office/officeart/2018/2/layout/IconVerticalSolidList"/>
    <dgm:cxn modelId="{BB6CE761-5320-4D07-AD4A-66554F9D9922}" type="presParOf" srcId="{687B6179-9038-4A04-BFCA-73FA8AFA0D4F}" destId="{BD164D3C-B765-49FD-8972-20F89C9C02C0}" srcOrd="0" destOrd="0" presId="urn:microsoft.com/office/officeart/2018/2/layout/IconVerticalSolidList"/>
    <dgm:cxn modelId="{35990916-3474-4CBC-8C2E-B1C112259B62}" type="presParOf" srcId="{687B6179-9038-4A04-BFCA-73FA8AFA0D4F}" destId="{56D69B31-491F-4EDD-A679-A426E899B1AC}" srcOrd="1" destOrd="0" presId="urn:microsoft.com/office/officeart/2018/2/layout/IconVerticalSolidList"/>
    <dgm:cxn modelId="{48B79934-0E2D-4806-9B3F-E4E812F91F9B}" type="presParOf" srcId="{687B6179-9038-4A04-BFCA-73FA8AFA0D4F}" destId="{FDF84A74-AAC0-4D21-AAFF-186A558F43A0}" srcOrd="2" destOrd="0" presId="urn:microsoft.com/office/officeart/2018/2/layout/IconVerticalSolidList"/>
    <dgm:cxn modelId="{5D53ED02-48DC-4F9C-880C-921E39152448}" type="presParOf" srcId="{687B6179-9038-4A04-BFCA-73FA8AFA0D4F}" destId="{4AF4231C-EA56-4622-BBD6-00EA203ECD2B}" srcOrd="3" destOrd="0" presId="urn:microsoft.com/office/officeart/2018/2/layout/IconVerticalSolidList"/>
    <dgm:cxn modelId="{018DB461-FC35-4E28-A7F5-C82D12591297}" type="presParOf" srcId="{6C692EF7-6F28-43CB-B7F7-50DE91C21923}" destId="{BCC83EA0-03DD-475C-A3B9-BF055827B3B8}" srcOrd="1" destOrd="0" presId="urn:microsoft.com/office/officeart/2018/2/layout/IconVerticalSolidList"/>
    <dgm:cxn modelId="{039286C6-5CE1-43F7-B640-6E3AC35A36E3}" type="presParOf" srcId="{6C692EF7-6F28-43CB-B7F7-50DE91C21923}" destId="{7449DF35-5CFD-4A33-BF97-57EF4D62391B}" srcOrd="2" destOrd="0" presId="urn:microsoft.com/office/officeart/2018/2/layout/IconVerticalSolidList"/>
    <dgm:cxn modelId="{1C2C59C9-F48E-402B-89EC-DC1E681B49E2}" type="presParOf" srcId="{7449DF35-5CFD-4A33-BF97-57EF4D62391B}" destId="{72198DE2-70D9-4D60-A712-1108890FA3F7}" srcOrd="0" destOrd="0" presId="urn:microsoft.com/office/officeart/2018/2/layout/IconVerticalSolidList"/>
    <dgm:cxn modelId="{C05A919A-3F88-4E6D-BEFE-93134ADC0DEF}" type="presParOf" srcId="{7449DF35-5CFD-4A33-BF97-57EF4D62391B}" destId="{8D3EC835-117B-4C15-AFD7-2283F80F4841}" srcOrd="1" destOrd="0" presId="urn:microsoft.com/office/officeart/2018/2/layout/IconVerticalSolidList"/>
    <dgm:cxn modelId="{2BBFE1CD-1713-4F4F-A2E4-B6F865FD9B2C}" type="presParOf" srcId="{7449DF35-5CFD-4A33-BF97-57EF4D62391B}" destId="{AF918AB9-B0AB-4E4A-9EC6-10403E006A73}" srcOrd="2" destOrd="0" presId="urn:microsoft.com/office/officeart/2018/2/layout/IconVerticalSolidList"/>
    <dgm:cxn modelId="{AC45D00A-9BFA-4044-BAE9-A34F3C7527D7}" type="presParOf" srcId="{7449DF35-5CFD-4A33-BF97-57EF4D62391B}" destId="{69D4F219-5264-4C72-860C-C07CF7B086F8}" srcOrd="3" destOrd="0" presId="urn:microsoft.com/office/officeart/2018/2/layout/IconVerticalSolidList"/>
    <dgm:cxn modelId="{8A836CD6-27BE-4D3A-BD20-7BA2344A530E}" type="presParOf" srcId="{6C692EF7-6F28-43CB-B7F7-50DE91C21923}" destId="{ADA00B0E-8DAC-4B87-B6EE-372D1CB7D52D}" srcOrd="3" destOrd="0" presId="urn:microsoft.com/office/officeart/2018/2/layout/IconVerticalSolidList"/>
    <dgm:cxn modelId="{93B2C3E5-F57B-4D66-B101-24A8CD65BD0C}" type="presParOf" srcId="{6C692EF7-6F28-43CB-B7F7-50DE91C21923}" destId="{50BE1995-82F3-43B6-99AE-73897D3D78A4}" srcOrd="4" destOrd="0" presId="urn:microsoft.com/office/officeart/2018/2/layout/IconVerticalSolidList"/>
    <dgm:cxn modelId="{E34EBA28-5C59-4380-B98B-56F6622462B8}" type="presParOf" srcId="{50BE1995-82F3-43B6-99AE-73897D3D78A4}" destId="{33BFAB9C-14BB-4772-8487-B665C4A39CED}" srcOrd="0" destOrd="0" presId="urn:microsoft.com/office/officeart/2018/2/layout/IconVerticalSolidList"/>
    <dgm:cxn modelId="{6CE2D603-F955-41CD-A23C-D35675D1DC4B}" type="presParOf" srcId="{50BE1995-82F3-43B6-99AE-73897D3D78A4}" destId="{B445B529-787D-40C3-AE20-40586EFFA5CC}" srcOrd="1" destOrd="0" presId="urn:microsoft.com/office/officeart/2018/2/layout/IconVerticalSolidList"/>
    <dgm:cxn modelId="{5A884CB8-6CA5-46B5-B95B-47827E81A03E}" type="presParOf" srcId="{50BE1995-82F3-43B6-99AE-73897D3D78A4}" destId="{7ADC3EF4-B768-4699-87E7-D508302EA4D2}" srcOrd="2" destOrd="0" presId="urn:microsoft.com/office/officeart/2018/2/layout/IconVerticalSolidList"/>
    <dgm:cxn modelId="{C8A97095-85F2-4F15-BA53-52BF7DED0ABD}" type="presParOf" srcId="{50BE1995-82F3-43B6-99AE-73897D3D78A4}" destId="{D48A8A0C-7501-41DC-8BCF-88F6495FCD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B7137-646F-49BD-ABCC-1167F5DBAC1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00AB404-F3E0-4AC5-AC48-0CAC1ABAF209}">
      <dgm:prSet/>
      <dgm:spPr/>
      <dgm:t>
        <a:bodyPr/>
        <a:lstStyle/>
        <a:p>
          <a:r>
            <a:rPr lang="en-US" b="1"/>
            <a:t>Every two months during the second year of life, </a:t>
          </a:r>
          <a:endParaRPr lang="en-GB" b="1"/>
        </a:p>
      </dgm:t>
    </dgm:pt>
    <dgm:pt modelId="{D66D8BD4-1866-49FE-96B9-DE694D8269C0}" type="parTrans" cxnId="{FCE2519C-7A5B-4343-91D0-8243EBBF026B}">
      <dgm:prSet/>
      <dgm:spPr/>
      <dgm:t>
        <a:bodyPr/>
        <a:lstStyle/>
        <a:p>
          <a:endParaRPr lang="en-GB"/>
        </a:p>
      </dgm:t>
    </dgm:pt>
    <dgm:pt modelId="{C9B2373D-AA0C-45EA-8B70-01A5AF2EB7D8}" type="sibTrans" cxnId="{FCE2519C-7A5B-4343-91D0-8243EBBF026B}">
      <dgm:prSet/>
      <dgm:spPr/>
      <dgm:t>
        <a:bodyPr/>
        <a:lstStyle/>
        <a:p>
          <a:endParaRPr lang="en-GB"/>
        </a:p>
      </dgm:t>
    </dgm:pt>
    <dgm:pt modelId="{D3A4CF31-20FD-4213-880C-B0344E508567}">
      <dgm:prSet/>
      <dgm:spPr/>
      <dgm:t>
        <a:bodyPr/>
        <a:lstStyle/>
        <a:p>
          <a:r>
            <a:rPr lang="en-US" b="1" dirty="0"/>
            <a:t>Every three months thereafter up to five years of age</a:t>
          </a:r>
          <a:r>
            <a:rPr lang="en-US" dirty="0"/>
            <a:t>.</a:t>
          </a:r>
          <a:endParaRPr lang="en-GB" dirty="0"/>
        </a:p>
      </dgm:t>
    </dgm:pt>
    <dgm:pt modelId="{3392E537-5D01-481B-8483-4D422DB9EB7A}" type="parTrans" cxnId="{D3FD6EF9-35B6-49C8-8E9B-FE8C3EA90D5A}">
      <dgm:prSet/>
      <dgm:spPr/>
      <dgm:t>
        <a:bodyPr/>
        <a:lstStyle/>
        <a:p>
          <a:endParaRPr lang="en-GB"/>
        </a:p>
      </dgm:t>
    </dgm:pt>
    <dgm:pt modelId="{BA461640-7D3A-4867-8A0D-76ACC39715D2}" type="sibTrans" cxnId="{D3FD6EF9-35B6-49C8-8E9B-FE8C3EA90D5A}">
      <dgm:prSet/>
      <dgm:spPr/>
      <dgm:t>
        <a:bodyPr/>
        <a:lstStyle/>
        <a:p>
          <a:endParaRPr lang="en-GB"/>
        </a:p>
      </dgm:t>
    </dgm:pt>
    <dgm:pt modelId="{4B3AB274-E19E-4746-9CE4-D440D4719883}">
      <dgm:prSet/>
      <dgm:spPr/>
      <dgm:t>
        <a:bodyPr/>
        <a:lstStyle/>
        <a:p>
          <a:r>
            <a:rPr lang="en-US"/>
            <a:t>In growth monitoring, the weight of the child is plotted on the growth chart at: </a:t>
          </a:r>
          <a:endParaRPr lang="en-GB"/>
        </a:p>
      </dgm:t>
    </dgm:pt>
    <dgm:pt modelId="{A2ECBEE5-1841-4141-BE02-53434CA4C397}" type="sibTrans" cxnId="{07ADAFEF-C69E-45D9-A96F-37FDDC20AF1A}">
      <dgm:prSet/>
      <dgm:spPr/>
      <dgm:t>
        <a:bodyPr/>
        <a:lstStyle/>
        <a:p>
          <a:endParaRPr lang="en-GB"/>
        </a:p>
      </dgm:t>
    </dgm:pt>
    <dgm:pt modelId="{016112DB-AB83-4385-AB4F-A548E0887034}" type="parTrans" cxnId="{07ADAFEF-C69E-45D9-A96F-37FDDC20AF1A}">
      <dgm:prSet/>
      <dgm:spPr/>
      <dgm:t>
        <a:bodyPr/>
        <a:lstStyle/>
        <a:p>
          <a:endParaRPr lang="en-GB"/>
        </a:p>
      </dgm:t>
    </dgm:pt>
    <dgm:pt modelId="{058B9B90-994A-439E-9E7E-2A03800CE366}">
      <dgm:prSet/>
      <dgm:spPr/>
      <dgm:t>
        <a:bodyPr/>
        <a:lstStyle/>
        <a:p>
          <a:r>
            <a:rPr lang="en-US" b="1"/>
            <a:t>Monthly intervals during the first year of life,</a:t>
          </a:r>
          <a:endParaRPr lang="en-GB" b="1"/>
        </a:p>
      </dgm:t>
    </dgm:pt>
    <dgm:pt modelId="{42CD7DE9-FD36-4991-A1C7-737596D3DCE0}" type="sibTrans" cxnId="{ED38933D-DF14-47FA-8F86-D17C355A040F}">
      <dgm:prSet/>
      <dgm:spPr/>
      <dgm:t>
        <a:bodyPr/>
        <a:lstStyle/>
        <a:p>
          <a:endParaRPr lang="en-GB"/>
        </a:p>
      </dgm:t>
    </dgm:pt>
    <dgm:pt modelId="{2D2A209A-3C19-4D62-9847-47699A9B66A6}" type="parTrans" cxnId="{ED38933D-DF14-47FA-8F86-D17C355A040F}">
      <dgm:prSet/>
      <dgm:spPr/>
      <dgm:t>
        <a:bodyPr/>
        <a:lstStyle/>
        <a:p>
          <a:endParaRPr lang="en-GB"/>
        </a:p>
      </dgm:t>
    </dgm:pt>
    <dgm:pt modelId="{A7ACE22D-420F-485A-878C-3555E4B4F5F1}" type="pres">
      <dgm:prSet presAssocID="{9DDB7137-646F-49BD-ABCC-1167F5DBAC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97612E-65BE-44B9-AC22-E3A7111E644F}" type="pres">
      <dgm:prSet presAssocID="{4B3AB274-E19E-4746-9CE4-D440D4719883}" presName="circle1" presStyleLbl="node1" presStyleIdx="0" presStyleCnt="4"/>
      <dgm:spPr/>
      <dgm:t>
        <a:bodyPr/>
        <a:lstStyle/>
        <a:p>
          <a:endParaRPr lang="en-GB"/>
        </a:p>
      </dgm:t>
    </dgm:pt>
    <dgm:pt modelId="{1507C3B6-407E-4D50-8F96-8A45C28E0C42}" type="pres">
      <dgm:prSet presAssocID="{4B3AB274-E19E-4746-9CE4-D440D4719883}" presName="space" presStyleCnt="0"/>
      <dgm:spPr/>
      <dgm:t>
        <a:bodyPr/>
        <a:lstStyle/>
        <a:p>
          <a:endParaRPr lang="en-GB"/>
        </a:p>
      </dgm:t>
    </dgm:pt>
    <dgm:pt modelId="{79302BBD-6B97-4444-9853-C4494D3A6AD1}" type="pres">
      <dgm:prSet presAssocID="{4B3AB274-E19E-4746-9CE4-D440D4719883}" presName="rect1" presStyleLbl="alignAcc1" presStyleIdx="0" presStyleCnt="4"/>
      <dgm:spPr/>
      <dgm:t>
        <a:bodyPr/>
        <a:lstStyle/>
        <a:p>
          <a:endParaRPr lang="en-GB"/>
        </a:p>
      </dgm:t>
    </dgm:pt>
    <dgm:pt modelId="{DA4FEBF4-DEFB-429B-AF08-8A3974FA3A62}" type="pres">
      <dgm:prSet presAssocID="{058B9B90-994A-439E-9E7E-2A03800CE366}" presName="vertSpace2" presStyleLbl="node1" presStyleIdx="0" presStyleCnt="4"/>
      <dgm:spPr/>
      <dgm:t>
        <a:bodyPr/>
        <a:lstStyle/>
        <a:p>
          <a:endParaRPr lang="en-GB"/>
        </a:p>
      </dgm:t>
    </dgm:pt>
    <dgm:pt modelId="{F18B0A80-1516-4049-A7A8-7F30595125B5}" type="pres">
      <dgm:prSet presAssocID="{058B9B90-994A-439E-9E7E-2A03800CE366}" presName="circle2" presStyleLbl="node1" presStyleIdx="1" presStyleCnt="4"/>
      <dgm:spPr/>
      <dgm:t>
        <a:bodyPr/>
        <a:lstStyle/>
        <a:p>
          <a:endParaRPr lang="en-GB"/>
        </a:p>
      </dgm:t>
    </dgm:pt>
    <dgm:pt modelId="{4BB559DD-306D-49BD-83E5-87A42B9A10AE}" type="pres">
      <dgm:prSet presAssocID="{058B9B90-994A-439E-9E7E-2A03800CE366}" presName="rect2" presStyleLbl="alignAcc1" presStyleIdx="1" presStyleCnt="4"/>
      <dgm:spPr/>
      <dgm:t>
        <a:bodyPr/>
        <a:lstStyle/>
        <a:p>
          <a:endParaRPr lang="en-GB"/>
        </a:p>
      </dgm:t>
    </dgm:pt>
    <dgm:pt modelId="{70DA05B5-2B09-4F91-AC9F-A3BF5CFAD22E}" type="pres">
      <dgm:prSet presAssocID="{700AB404-F3E0-4AC5-AC48-0CAC1ABAF209}" presName="vertSpace3" presStyleLbl="node1" presStyleIdx="1" presStyleCnt="4"/>
      <dgm:spPr/>
      <dgm:t>
        <a:bodyPr/>
        <a:lstStyle/>
        <a:p>
          <a:endParaRPr lang="en-GB"/>
        </a:p>
      </dgm:t>
    </dgm:pt>
    <dgm:pt modelId="{F26C206D-4947-4EDC-B853-C3BE9D524542}" type="pres">
      <dgm:prSet presAssocID="{700AB404-F3E0-4AC5-AC48-0CAC1ABAF209}" presName="circle3" presStyleLbl="node1" presStyleIdx="2" presStyleCnt="4"/>
      <dgm:spPr/>
      <dgm:t>
        <a:bodyPr/>
        <a:lstStyle/>
        <a:p>
          <a:endParaRPr lang="en-GB"/>
        </a:p>
      </dgm:t>
    </dgm:pt>
    <dgm:pt modelId="{8D0B3E36-2E5B-4414-80F6-E4500F089C33}" type="pres">
      <dgm:prSet presAssocID="{700AB404-F3E0-4AC5-AC48-0CAC1ABAF209}" presName="rect3" presStyleLbl="alignAcc1" presStyleIdx="2" presStyleCnt="4"/>
      <dgm:spPr/>
      <dgm:t>
        <a:bodyPr/>
        <a:lstStyle/>
        <a:p>
          <a:endParaRPr lang="en-GB"/>
        </a:p>
      </dgm:t>
    </dgm:pt>
    <dgm:pt modelId="{7C5B355F-3CC0-4C43-9233-8885A7BF0D97}" type="pres">
      <dgm:prSet presAssocID="{D3A4CF31-20FD-4213-880C-B0344E508567}" presName="vertSpace4" presStyleLbl="node1" presStyleIdx="2" presStyleCnt="4"/>
      <dgm:spPr/>
      <dgm:t>
        <a:bodyPr/>
        <a:lstStyle/>
        <a:p>
          <a:endParaRPr lang="en-GB"/>
        </a:p>
      </dgm:t>
    </dgm:pt>
    <dgm:pt modelId="{99EAA67E-0753-41AF-BD31-CA6AD0A2D544}" type="pres">
      <dgm:prSet presAssocID="{D3A4CF31-20FD-4213-880C-B0344E508567}" presName="circle4" presStyleLbl="node1" presStyleIdx="3" presStyleCnt="4"/>
      <dgm:spPr/>
      <dgm:t>
        <a:bodyPr/>
        <a:lstStyle/>
        <a:p>
          <a:endParaRPr lang="en-GB"/>
        </a:p>
      </dgm:t>
    </dgm:pt>
    <dgm:pt modelId="{B2C5FD75-F071-46B0-985F-5D52CD3275C6}" type="pres">
      <dgm:prSet presAssocID="{D3A4CF31-20FD-4213-880C-B0344E508567}" presName="rect4" presStyleLbl="alignAcc1" presStyleIdx="3" presStyleCnt="4"/>
      <dgm:spPr/>
      <dgm:t>
        <a:bodyPr/>
        <a:lstStyle/>
        <a:p>
          <a:endParaRPr lang="en-GB"/>
        </a:p>
      </dgm:t>
    </dgm:pt>
    <dgm:pt modelId="{D32A9A42-8FF2-4A37-8360-5CF0F18D2198}" type="pres">
      <dgm:prSet presAssocID="{4B3AB274-E19E-4746-9CE4-D440D471988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19EF43-46C0-4C84-A92B-416C8BFB0A87}" type="pres">
      <dgm:prSet presAssocID="{058B9B90-994A-439E-9E7E-2A03800CE36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0395F8-7BFC-4C44-8DD6-E31C963A3C1D}" type="pres">
      <dgm:prSet presAssocID="{700AB404-F3E0-4AC5-AC48-0CAC1ABAF20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AD84B-6BB6-46B1-A504-81760BA54492}" type="pres">
      <dgm:prSet presAssocID="{D3A4CF31-20FD-4213-880C-B0344E50856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E2519C-7A5B-4343-91D0-8243EBBF026B}" srcId="{9DDB7137-646F-49BD-ABCC-1167F5DBAC14}" destId="{700AB404-F3E0-4AC5-AC48-0CAC1ABAF209}" srcOrd="2" destOrd="0" parTransId="{D66D8BD4-1866-49FE-96B9-DE694D8269C0}" sibTransId="{C9B2373D-AA0C-45EA-8B70-01A5AF2EB7D8}"/>
    <dgm:cxn modelId="{C5763C17-8BF0-41E7-9A29-E2444B9ED3C2}" type="presOf" srcId="{700AB404-F3E0-4AC5-AC48-0CAC1ABAF209}" destId="{4A0395F8-7BFC-4C44-8DD6-E31C963A3C1D}" srcOrd="1" destOrd="0" presId="urn:microsoft.com/office/officeart/2005/8/layout/target3"/>
    <dgm:cxn modelId="{659F048C-C426-4457-B0A4-2E321E25E048}" type="presOf" srcId="{4B3AB274-E19E-4746-9CE4-D440D4719883}" destId="{D32A9A42-8FF2-4A37-8360-5CF0F18D2198}" srcOrd="1" destOrd="0" presId="urn:microsoft.com/office/officeart/2005/8/layout/target3"/>
    <dgm:cxn modelId="{E4389081-D6B9-438D-8179-1CD5E7854E5D}" type="presOf" srcId="{D3A4CF31-20FD-4213-880C-B0344E508567}" destId="{B2C5FD75-F071-46B0-985F-5D52CD3275C6}" srcOrd="0" destOrd="0" presId="urn:microsoft.com/office/officeart/2005/8/layout/target3"/>
    <dgm:cxn modelId="{07ADAFEF-C69E-45D9-A96F-37FDDC20AF1A}" srcId="{9DDB7137-646F-49BD-ABCC-1167F5DBAC14}" destId="{4B3AB274-E19E-4746-9CE4-D440D4719883}" srcOrd="0" destOrd="0" parTransId="{016112DB-AB83-4385-AB4F-A548E0887034}" sibTransId="{A2ECBEE5-1841-4141-BE02-53434CA4C397}"/>
    <dgm:cxn modelId="{D9F38460-FF6D-42FA-893A-08F10D7C1834}" type="presOf" srcId="{058B9B90-994A-439E-9E7E-2A03800CE366}" destId="{4BB559DD-306D-49BD-83E5-87A42B9A10AE}" srcOrd="0" destOrd="0" presId="urn:microsoft.com/office/officeart/2005/8/layout/target3"/>
    <dgm:cxn modelId="{F8D9617B-08F0-48E8-8C86-34B543E289FF}" type="presOf" srcId="{9DDB7137-646F-49BD-ABCC-1167F5DBAC14}" destId="{A7ACE22D-420F-485A-878C-3555E4B4F5F1}" srcOrd="0" destOrd="0" presId="urn:microsoft.com/office/officeart/2005/8/layout/target3"/>
    <dgm:cxn modelId="{20E052EC-CBFB-49B3-9F24-17EB56064CCF}" type="presOf" srcId="{700AB404-F3E0-4AC5-AC48-0CAC1ABAF209}" destId="{8D0B3E36-2E5B-4414-80F6-E4500F089C33}" srcOrd="0" destOrd="0" presId="urn:microsoft.com/office/officeart/2005/8/layout/target3"/>
    <dgm:cxn modelId="{58531E9D-CCEA-4F3D-ACEE-565DF4A5F203}" type="presOf" srcId="{4B3AB274-E19E-4746-9CE4-D440D4719883}" destId="{79302BBD-6B97-4444-9853-C4494D3A6AD1}" srcOrd="0" destOrd="0" presId="urn:microsoft.com/office/officeart/2005/8/layout/target3"/>
    <dgm:cxn modelId="{71DB7724-C080-4470-9B8F-AC025C70C644}" type="presOf" srcId="{D3A4CF31-20FD-4213-880C-B0344E508567}" destId="{7B1AD84B-6BB6-46B1-A504-81760BA54492}" srcOrd="1" destOrd="0" presId="urn:microsoft.com/office/officeart/2005/8/layout/target3"/>
    <dgm:cxn modelId="{ED38933D-DF14-47FA-8F86-D17C355A040F}" srcId="{9DDB7137-646F-49BD-ABCC-1167F5DBAC14}" destId="{058B9B90-994A-439E-9E7E-2A03800CE366}" srcOrd="1" destOrd="0" parTransId="{2D2A209A-3C19-4D62-9847-47699A9B66A6}" sibTransId="{42CD7DE9-FD36-4991-A1C7-737596D3DCE0}"/>
    <dgm:cxn modelId="{B4BB85AE-28E4-48F1-ADE8-A4C40B48CCA8}" type="presOf" srcId="{058B9B90-994A-439E-9E7E-2A03800CE366}" destId="{6D19EF43-46C0-4C84-A92B-416C8BFB0A87}" srcOrd="1" destOrd="0" presId="urn:microsoft.com/office/officeart/2005/8/layout/target3"/>
    <dgm:cxn modelId="{D3FD6EF9-35B6-49C8-8E9B-FE8C3EA90D5A}" srcId="{9DDB7137-646F-49BD-ABCC-1167F5DBAC14}" destId="{D3A4CF31-20FD-4213-880C-B0344E508567}" srcOrd="3" destOrd="0" parTransId="{3392E537-5D01-481B-8483-4D422DB9EB7A}" sibTransId="{BA461640-7D3A-4867-8A0D-76ACC39715D2}"/>
    <dgm:cxn modelId="{7054EC79-8BDD-4182-97BE-3D4914F5B79F}" type="presParOf" srcId="{A7ACE22D-420F-485A-878C-3555E4B4F5F1}" destId="{5797612E-65BE-44B9-AC22-E3A7111E644F}" srcOrd="0" destOrd="0" presId="urn:microsoft.com/office/officeart/2005/8/layout/target3"/>
    <dgm:cxn modelId="{E031A903-5A74-412D-AED0-F7BAE584FE79}" type="presParOf" srcId="{A7ACE22D-420F-485A-878C-3555E4B4F5F1}" destId="{1507C3B6-407E-4D50-8F96-8A45C28E0C42}" srcOrd="1" destOrd="0" presId="urn:microsoft.com/office/officeart/2005/8/layout/target3"/>
    <dgm:cxn modelId="{7B5D012C-4884-4B90-9F88-47430D72692A}" type="presParOf" srcId="{A7ACE22D-420F-485A-878C-3555E4B4F5F1}" destId="{79302BBD-6B97-4444-9853-C4494D3A6AD1}" srcOrd="2" destOrd="0" presId="urn:microsoft.com/office/officeart/2005/8/layout/target3"/>
    <dgm:cxn modelId="{9063DB91-542E-489E-8D55-47FD037CF67D}" type="presParOf" srcId="{A7ACE22D-420F-485A-878C-3555E4B4F5F1}" destId="{DA4FEBF4-DEFB-429B-AF08-8A3974FA3A62}" srcOrd="3" destOrd="0" presId="urn:microsoft.com/office/officeart/2005/8/layout/target3"/>
    <dgm:cxn modelId="{16D59858-CFD0-4C25-9B09-A4807A32C72C}" type="presParOf" srcId="{A7ACE22D-420F-485A-878C-3555E4B4F5F1}" destId="{F18B0A80-1516-4049-A7A8-7F30595125B5}" srcOrd="4" destOrd="0" presId="urn:microsoft.com/office/officeart/2005/8/layout/target3"/>
    <dgm:cxn modelId="{99EC4216-BA38-4579-B5D6-DB7576378A55}" type="presParOf" srcId="{A7ACE22D-420F-485A-878C-3555E4B4F5F1}" destId="{4BB559DD-306D-49BD-83E5-87A42B9A10AE}" srcOrd="5" destOrd="0" presId="urn:microsoft.com/office/officeart/2005/8/layout/target3"/>
    <dgm:cxn modelId="{821F6324-507F-4347-A7E7-AF7CDACF728D}" type="presParOf" srcId="{A7ACE22D-420F-485A-878C-3555E4B4F5F1}" destId="{70DA05B5-2B09-4F91-AC9F-A3BF5CFAD22E}" srcOrd="6" destOrd="0" presId="urn:microsoft.com/office/officeart/2005/8/layout/target3"/>
    <dgm:cxn modelId="{A8081AEA-5051-4445-A22D-8A546E188ADB}" type="presParOf" srcId="{A7ACE22D-420F-485A-878C-3555E4B4F5F1}" destId="{F26C206D-4947-4EDC-B853-C3BE9D524542}" srcOrd="7" destOrd="0" presId="urn:microsoft.com/office/officeart/2005/8/layout/target3"/>
    <dgm:cxn modelId="{BA0F2E62-885F-4B9C-9740-21E0DE13219C}" type="presParOf" srcId="{A7ACE22D-420F-485A-878C-3555E4B4F5F1}" destId="{8D0B3E36-2E5B-4414-80F6-E4500F089C33}" srcOrd="8" destOrd="0" presId="urn:microsoft.com/office/officeart/2005/8/layout/target3"/>
    <dgm:cxn modelId="{950EC500-F170-45D1-9C2D-E3F55B75D1D8}" type="presParOf" srcId="{A7ACE22D-420F-485A-878C-3555E4B4F5F1}" destId="{7C5B355F-3CC0-4C43-9233-8885A7BF0D97}" srcOrd="9" destOrd="0" presId="urn:microsoft.com/office/officeart/2005/8/layout/target3"/>
    <dgm:cxn modelId="{2D28273F-0E6A-413D-B32F-91F7D5777127}" type="presParOf" srcId="{A7ACE22D-420F-485A-878C-3555E4B4F5F1}" destId="{99EAA67E-0753-41AF-BD31-CA6AD0A2D544}" srcOrd="10" destOrd="0" presId="urn:microsoft.com/office/officeart/2005/8/layout/target3"/>
    <dgm:cxn modelId="{9A1CF830-9D58-48E7-83EF-80A868222110}" type="presParOf" srcId="{A7ACE22D-420F-485A-878C-3555E4B4F5F1}" destId="{B2C5FD75-F071-46B0-985F-5D52CD3275C6}" srcOrd="11" destOrd="0" presId="urn:microsoft.com/office/officeart/2005/8/layout/target3"/>
    <dgm:cxn modelId="{F5C80292-3B7C-4087-B63F-0C419EB1C0B2}" type="presParOf" srcId="{A7ACE22D-420F-485A-878C-3555E4B4F5F1}" destId="{D32A9A42-8FF2-4A37-8360-5CF0F18D2198}" srcOrd="12" destOrd="0" presId="urn:microsoft.com/office/officeart/2005/8/layout/target3"/>
    <dgm:cxn modelId="{6C93AE0B-55F8-4814-8D47-11D4FCFB117C}" type="presParOf" srcId="{A7ACE22D-420F-485A-878C-3555E4B4F5F1}" destId="{6D19EF43-46C0-4C84-A92B-416C8BFB0A87}" srcOrd="13" destOrd="0" presId="urn:microsoft.com/office/officeart/2005/8/layout/target3"/>
    <dgm:cxn modelId="{6C7E639D-0D2A-4419-B216-2B7C153D87D2}" type="presParOf" srcId="{A7ACE22D-420F-485A-878C-3555E4B4F5F1}" destId="{4A0395F8-7BFC-4C44-8DD6-E31C963A3C1D}" srcOrd="14" destOrd="0" presId="urn:microsoft.com/office/officeart/2005/8/layout/target3"/>
    <dgm:cxn modelId="{209898B7-7D36-427D-AE92-0CAE4303F991}" type="presParOf" srcId="{A7ACE22D-420F-485A-878C-3555E4B4F5F1}" destId="{7B1AD84B-6BB6-46B1-A504-81760BA5449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58C8F-2858-46B2-8FA2-A94A6DF6EE84}" type="doc">
      <dgm:prSet loTypeId="urn:microsoft.com/office/officeart/2005/8/layout/process1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60A54E8-204D-4F82-87A2-0AF6B6C10271}">
      <dgm:prSet/>
      <dgm:spPr/>
      <dgm:t>
        <a:bodyPr/>
        <a:lstStyle/>
        <a:p>
          <a:r>
            <a:rPr lang="en-US" b="1" u="sng" dirty="0"/>
            <a:t>Description Of the chart :</a:t>
          </a:r>
          <a:endParaRPr lang="en-US" dirty="0"/>
        </a:p>
      </dgm:t>
    </dgm:pt>
    <dgm:pt modelId="{2CDC5F17-5EAE-4961-93C6-B841EFB68172}" type="parTrans" cxnId="{E76A080C-9DE7-41FA-A769-AC47A03CF3B4}">
      <dgm:prSet/>
      <dgm:spPr/>
      <dgm:t>
        <a:bodyPr/>
        <a:lstStyle/>
        <a:p>
          <a:endParaRPr lang="en-US"/>
        </a:p>
      </dgm:t>
    </dgm:pt>
    <dgm:pt modelId="{8C879A35-4302-4DB8-8C6F-F1C68DFD7A55}" type="sibTrans" cxnId="{E76A080C-9DE7-41FA-A769-AC47A03CF3B4}">
      <dgm:prSet/>
      <dgm:spPr/>
      <dgm:t>
        <a:bodyPr/>
        <a:lstStyle/>
        <a:p>
          <a:endParaRPr lang="en-US"/>
        </a:p>
      </dgm:t>
    </dgm:pt>
    <dgm:pt modelId="{801D3E03-20CA-4A2E-BA9B-A9BD0B305885}">
      <dgm:prSet/>
      <dgm:spPr/>
      <dgm:t>
        <a:bodyPr/>
        <a:lstStyle/>
        <a:p>
          <a:r>
            <a:rPr lang="en-GB" dirty="0"/>
            <a:t>The WHO growth charts are international standards that show how healthy children should grow. </a:t>
          </a:r>
          <a:endParaRPr lang="en-US" dirty="0"/>
        </a:p>
      </dgm:t>
    </dgm:pt>
    <dgm:pt modelId="{B064881A-3FEE-4771-B09D-F43C2CA977AC}" type="parTrans" cxnId="{FCF934BD-6D22-4368-8516-99DDE651EB5F}">
      <dgm:prSet/>
      <dgm:spPr/>
      <dgm:t>
        <a:bodyPr/>
        <a:lstStyle/>
        <a:p>
          <a:endParaRPr lang="en-US"/>
        </a:p>
      </dgm:t>
    </dgm:pt>
    <dgm:pt modelId="{F2E56F9C-143C-4F56-9947-C0081F6496FD}" type="sibTrans" cxnId="{FCF934BD-6D22-4368-8516-99DDE651EB5F}">
      <dgm:prSet/>
      <dgm:spPr/>
      <dgm:t>
        <a:bodyPr/>
        <a:lstStyle/>
        <a:p>
          <a:endParaRPr lang="en-US"/>
        </a:p>
      </dgm:t>
    </dgm:pt>
    <dgm:pt modelId="{01EBDCB0-CAF6-4783-BFC1-73CF956BAFE8}">
      <dgm:prSet/>
      <dgm:spPr/>
      <dgm:t>
        <a:bodyPr/>
        <a:lstStyle/>
        <a:p>
          <a:r>
            <a:rPr lang="en-GB" dirty="0"/>
            <a:t>The WHO growth charts use the growth of breastfed infants as the norm for growth. </a:t>
          </a:r>
          <a:endParaRPr lang="en-US" dirty="0"/>
        </a:p>
      </dgm:t>
    </dgm:pt>
    <dgm:pt modelId="{2CC003E9-B028-443A-9DF7-D6B9E7B9A71C}" type="parTrans" cxnId="{F2DD0CF0-B5E8-45B1-B9E0-21239F6BA40D}">
      <dgm:prSet/>
      <dgm:spPr/>
      <dgm:t>
        <a:bodyPr/>
        <a:lstStyle/>
        <a:p>
          <a:endParaRPr lang="en-GB"/>
        </a:p>
      </dgm:t>
    </dgm:pt>
    <dgm:pt modelId="{6619D27A-0FED-4151-86B3-543734F0C2B1}" type="sibTrans" cxnId="{F2DD0CF0-B5E8-45B1-B9E0-21239F6BA40D}">
      <dgm:prSet/>
      <dgm:spPr/>
      <dgm:t>
        <a:bodyPr/>
        <a:lstStyle/>
        <a:p>
          <a:endParaRPr lang="en-GB"/>
        </a:p>
      </dgm:t>
    </dgm:pt>
    <dgm:pt modelId="{5AF338C6-5F68-4633-AF25-10083F204ECF}">
      <dgm:prSet/>
      <dgm:spPr/>
      <dgm:t>
        <a:bodyPr/>
        <a:lstStyle/>
        <a:p>
          <a:r>
            <a:rPr lang="en-GB" dirty="0"/>
            <a:t>The WHO growth charts are global and for all children, should be used with all children up to aged 2 years, regardless of type of feeding.</a:t>
          </a:r>
          <a:endParaRPr lang="en-US" dirty="0"/>
        </a:p>
      </dgm:t>
    </dgm:pt>
    <dgm:pt modelId="{31D7C31A-7E50-4E8C-B40F-F99D15F019ED}" type="parTrans" cxnId="{9D62D3BB-48CD-44E3-868B-09025590F570}">
      <dgm:prSet/>
      <dgm:spPr/>
      <dgm:t>
        <a:bodyPr/>
        <a:lstStyle/>
        <a:p>
          <a:endParaRPr lang="en-GB"/>
        </a:p>
      </dgm:t>
    </dgm:pt>
    <dgm:pt modelId="{8FC485BC-3032-4867-838A-413A01FB8565}" type="sibTrans" cxnId="{9D62D3BB-48CD-44E3-868B-09025590F570}">
      <dgm:prSet/>
      <dgm:spPr/>
      <dgm:t>
        <a:bodyPr/>
        <a:lstStyle/>
        <a:p>
          <a:endParaRPr lang="en-GB"/>
        </a:p>
      </dgm:t>
    </dgm:pt>
    <dgm:pt modelId="{2DAD86EB-4FF5-456E-8F8B-47880569927D}" type="pres">
      <dgm:prSet presAssocID="{0D258C8F-2858-46B2-8FA2-A94A6DF6EE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308739-4F76-4177-9B6A-66BB306B889D}" type="pres">
      <dgm:prSet presAssocID="{F60A54E8-204D-4F82-87A2-0AF6B6C10271}" presName="node" presStyleLbl="node1" presStyleIdx="0" presStyleCnt="1" custScaleX="1000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819B10-D895-411F-8ACE-A9E55871D0F3}" type="presOf" srcId="{F60A54E8-204D-4F82-87A2-0AF6B6C10271}" destId="{29308739-4F76-4177-9B6A-66BB306B889D}" srcOrd="0" destOrd="0" presId="urn:microsoft.com/office/officeart/2005/8/layout/process1"/>
    <dgm:cxn modelId="{E76A080C-9DE7-41FA-A769-AC47A03CF3B4}" srcId="{0D258C8F-2858-46B2-8FA2-A94A6DF6EE84}" destId="{F60A54E8-204D-4F82-87A2-0AF6B6C10271}" srcOrd="0" destOrd="0" parTransId="{2CDC5F17-5EAE-4961-93C6-B841EFB68172}" sibTransId="{8C879A35-4302-4DB8-8C6F-F1C68DFD7A55}"/>
    <dgm:cxn modelId="{9D62D3BB-48CD-44E3-868B-09025590F570}" srcId="{F60A54E8-204D-4F82-87A2-0AF6B6C10271}" destId="{5AF338C6-5F68-4633-AF25-10083F204ECF}" srcOrd="2" destOrd="0" parTransId="{31D7C31A-7E50-4E8C-B40F-F99D15F019ED}" sibTransId="{8FC485BC-3032-4867-838A-413A01FB8565}"/>
    <dgm:cxn modelId="{906B0695-8F34-4170-A6E5-7899F068EE3D}" type="presOf" srcId="{801D3E03-20CA-4A2E-BA9B-A9BD0B305885}" destId="{29308739-4F76-4177-9B6A-66BB306B889D}" srcOrd="0" destOrd="1" presId="urn:microsoft.com/office/officeart/2005/8/layout/process1"/>
    <dgm:cxn modelId="{09C8BFD7-AAC5-471E-8F9C-8B65AC21E0BD}" type="presOf" srcId="{5AF338C6-5F68-4633-AF25-10083F204ECF}" destId="{29308739-4F76-4177-9B6A-66BB306B889D}" srcOrd="0" destOrd="3" presId="urn:microsoft.com/office/officeart/2005/8/layout/process1"/>
    <dgm:cxn modelId="{4BEACE56-8E2F-4D0B-A93F-0B13B4D89701}" type="presOf" srcId="{0D258C8F-2858-46B2-8FA2-A94A6DF6EE84}" destId="{2DAD86EB-4FF5-456E-8F8B-47880569927D}" srcOrd="0" destOrd="0" presId="urn:microsoft.com/office/officeart/2005/8/layout/process1"/>
    <dgm:cxn modelId="{FCF934BD-6D22-4368-8516-99DDE651EB5F}" srcId="{F60A54E8-204D-4F82-87A2-0AF6B6C10271}" destId="{801D3E03-20CA-4A2E-BA9B-A9BD0B305885}" srcOrd="0" destOrd="0" parTransId="{B064881A-3FEE-4771-B09D-F43C2CA977AC}" sibTransId="{F2E56F9C-143C-4F56-9947-C0081F6496FD}"/>
    <dgm:cxn modelId="{5BA83E64-3F8A-4C1F-A9D4-BCE497339E5B}" type="presOf" srcId="{01EBDCB0-CAF6-4783-BFC1-73CF956BAFE8}" destId="{29308739-4F76-4177-9B6A-66BB306B889D}" srcOrd="0" destOrd="2" presId="urn:microsoft.com/office/officeart/2005/8/layout/process1"/>
    <dgm:cxn modelId="{F2DD0CF0-B5E8-45B1-B9E0-21239F6BA40D}" srcId="{F60A54E8-204D-4F82-87A2-0AF6B6C10271}" destId="{01EBDCB0-CAF6-4783-BFC1-73CF956BAFE8}" srcOrd="1" destOrd="0" parTransId="{2CC003E9-B028-443A-9DF7-D6B9E7B9A71C}" sibTransId="{6619D27A-0FED-4151-86B3-543734F0C2B1}"/>
    <dgm:cxn modelId="{E0B79DC1-A61B-43DA-A99A-4689276E9B48}" type="presParOf" srcId="{2DAD86EB-4FF5-456E-8F8B-47880569927D}" destId="{29308739-4F76-4177-9B6A-66BB306B889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49AF08-1395-4631-B8D1-F2EE631A33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552786-3E49-4CBB-824C-4F319774EB14}">
      <dgm:prSet/>
      <dgm:spPr/>
      <dgm:t>
        <a:bodyPr/>
        <a:lstStyle/>
        <a:p>
          <a:r>
            <a:rPr lang="en-GB" dirty="0"/>
            <a:t>• </a:t>
          </a:r>
          <a:r>
            <a:rPr lang="en-GB" dirty="0" smtClean="0"/>
            <a:t>X-axes </a:t>
          </a:r>
          <a:r>
            <a:rPr lang="en-GB" dirty="0"/>
            <a:t>show age. Points plotted on vertical lines corresponding to completed age (in months, or years) </a:t>
          </a:r>
          <a:endParaRPr lang="en-US" dirty="0"/>
        </a:p>
      </dgm:t>
    </dgm:pt>
    <dgm:pt modelId="{F6776092-A7BA-452C-A4D1-586713A40357}" type="parTrans" cxnId="{78CB5080-C9BC-4107-A167-07F86D1E3AD3}">
      <dgm:prSet/>
      <dgm:spPr/>
      <dgm:t>
        <a:bodyPr/>
        <a:lstStyle/>
        <a:p>
          <a:endParaRPr lang="en-US"/>
        </a:p>
      </dgm:t>
    </dgm:pt>
    <dgm:pt modelId="{FA769D45-287A-4DA7-8F18-D83D54B8714B}" type="sibTrans" cxnId="{78CB5080-C9BC-4107-A167-07F86D1E3AD3}">
      <dgm:prSet/>
      <dgm:spPr/>
      <dgm:t>
        <a:bodyPr/>
        <a:lstStyle/>
        <a:p>
          <a:endParaRPr lang="en-US"/>
        </a:p>
      </dgm:t>
    </dgm:pt>
    <dgm:pt modelId="{BDFEFA76-79F1-4F85-8D4D-20568553EFF1}">
      <dgm:prSet/>
      <dgm:spPr/>
      <dgm:t>
        <a:bodyPr/>
        <a:lstStyle/>
        <a:p>
          <a:r>
            <a:rPr lang="en-GB"/>
            <a:t>• y-axes show length/height, weight, or BMI. Points plotted on or between horizontal lines corresponding to length/height, weight or BMI as precisely as possible.</a:t>
          </a:r>
          <a:endParaRPr lang="en-US"/>
        </a:p>
      </dgm:t>
    </dgm:pt>
    <dgm:pt modelId="{024BF183-5ABE-4854-8890-B519C63A719D}" type="parTrans" cxnId="{51567A1C-D736-4163-9EED-DDAF1C2A6D0C}">
      <dgm:prSet/>
      <dgm:spPr/>
      <dgm:t>
        <a:bodyPr/>
        <a:lstStyle/>
        <a:p>
          <a:endParaRPr lang="en-US"/>
        </a:p>
      </dgm:t>
    </dgm:pt>
    <dgm:pt modelId="{398FF153-D785-4D1E-9F0E-508417662B51}" type="sibTrans" cxnId="{51567A1C-D736-4163-9EED-DDAF1C2A6D0C}">
      <dgm:prSet/>
      <dgm:spPr/>
      <dgm:t>
        <a:bodyPr/>
        <a:lstStyle/>
        <a:p>
          <a:endParaRPr lang="en-US"/>
        </a:p>
      </dgm:t>
    </dgm:pt>
    <dgm:pt modelId="{B39E8E78-DB7B-406C-858B-AB5DFC1FA9DE}" type="pres">
      <dgm:prSet presAssocID="{1C49AF08-1395-4631-B8D1-F2EE631A33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B36ECE-5D9D-4C3D-B1BE-1CAF73C0266D}" type="pres">
      <dgm:prSet presAssocID="{77552786-3E49-4CBB-824C-4F319774EB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2AB7BB-5E38-4C66-851F-D39AF1534991}" type="pres">
      <dgm:prSet presAssocID="{FA769D45-287A-4DA7-8F18-D83D54B8714B}" presName="spacer" presStyleCnt="0"/>
      <dgm:spPr/>
    </dgm:pt>
    <dgm:pt modelId="{08A31D6A-7491-44B3-A647-0BCA0ECBF66C}" type="pres">
      <dgm:prSet presAssocID="{BDFEFA76-79F1-4F85-8D4D-20568553EF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92B01B-EBCD-444D-B686-0F5C6C3BF807}" type="presOf" srcId="{1C49AF08-1395-4631-B8D1-F2EE631A33F1}" destId="{B39E8E78-DB7B-406C-858B-AB5DFC1FA9DE}" srcOrd="0" destOrd="0" presId="urn:microsoft.com/office/officeart/2005/8/layout/vList2"/>
    <dgm:cxn modelId="{78CB5080-C9BC-4107-A167-07F86D1E3AD3}" srcId="{1C49AF08-1395-4631-B8D1-F2EE631A33F1}" destId="{77552786-3E49-4CBB-824C-4F319774EB14}" srcOrd="0" destOrd="0" parTransId="{F6776092-A7BA-452C-A4D1-586713A40357}" sibTransId="{FA769D45-287A-4DA7-8F18-D83D54B8714B}"/>
    <dgm:cxn modelId="{5D7E4211-2575-4313-88E9-072BAD7C9667}" type="presOf" srcId="{BDFEFA76-79F1-4F85-8D4D-20568553EFF1}" destId="{08A31D6A-7491-44B3-A647-0BCA0ECBF66C}" srcOrd="0" destOrd="0" presId="urn:microsoft.com/office/officeart/2005/8/layout/vList2"/>
    <dgm:cxn modelId="{663530D5-E420-4B54-ACB7-E6A4630C6D7D}" type="presOf" srcId="{77552786-3E49-4CBB-824C-4F319774EB14}" destId="{54B36ECE-5D9D-4C3D-B1BE-1CAF73C0266D}" srcOrd="0" destOrd="0" presId="urn:microsoft.com/office/officeart/2005/8/layout/vList2"/>
    <dgm:cxn modelId="{51567A1C-D736-4163-9EED-DDAF1C2A6D0C}" srcId="{1C49AF08-1395-4631-B8D1-F2EE631A33F1}" destId="{BDFEFA76-79F1-4F85-8D4D-20568553EFF1}" srcOrd="1" destOrd="0" parTransId="{024BF183-5ABE-4854-8890-B519C63A719D}" sibTransId="{398FF153-D785-4D1E-9F0E-508417662B51}"/>
    <dgm:cxn modelId="{80C02554-5E52-4B3F-8B68-D5D91356658B}" type="presParOf" srcId="{B39E8E78-DB7B-406C-858B-AB5DFC1FA9DE}" destId="{54B36ECE-5D9D-4C3D-B1BE-1CAF73C0266D}" srcOrd="0" destOrd="0" presId="urn:microsoft.com/office/officeart/2005/8/layout/vList2"/>
    <dgm:cxn modelId="{71096321-6776-491B-986F-1DB9BD991B10}" type="presParOf" srcId="{B39E8E78-DB7B-406C-858B-AB5DFC1FA9DE}" destId="{E92AB7BB-5E38-4C66-851F-D39AF1534991}" srcOrd="1" destOrd="0" presId="urn:microsoft.com/office/officeart/2005/8/layout/vList2"/>
    <dgm:cxn modelId="{26653058-68A2-4CE5-BFED-F0C99A62C1AC}" type="presParOf" srcId="{B39E8E78-DB7B-406C-858B-AB5DFC1FA9DE}" destId="{08A31D6A-7491-44B3-A647-0BCA0ECBF6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9032DE-E4B8-4F45-83DA-3F9FBE4474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54525B-4443-4A4A-BB7C-562FC3DF5C1B}">
      <dgm:prSet custT="1"/>
      <dgm:spPr/>
      <dgm:t>
        <a:bodyPr/>
        <a:lstStyle/>
        <a:p>
          <a:r>
            <a:rPr lang="en-GB" sz="3200" b="1" dirty="0"/>
            <a:t>Motor: </a:t>
          </a:r>
          <a:r>
            <a:rPr lang="en-GB" sz="2700" dirty="0"/>
            <a:t>Involves </a:t>
          </a:r>
          <a:r>
            <a:rPr lang="en-GB" sz="2700" i="1" dirty="0">
              <a:solidFill>
                <a:srgbClr val="FF0000"/>
              </a:solidFill>
            </a:rPr>
            <a:t>gross</a:t>
          </a:r>
          <a:r>
            <a:rPr lang="en-GB" sz="2700" dirty="0"/>
            <a:t> motor development (control of head, sitting, standing. Etc.) and </a:t>
          </a:r>
          <a:r>
            <a:rPr lang="en-GB" sz="2700" i="1" dirty="0">
              <a:solidFill>
                <a:srgbClr val="FF0000"/>
              </a:solidFill>
            </a:rPr>
            <a:t>fine</a:t>
          </a:r>
          <a:r>
            <a:rPr lang="en-GB" sz="2700" dirty="0"/>
            <a:t> motor development (movement of hands, fingers, eyes. Etc.)</a:t>
          </a:r>
          <a:endParaRPr lang="en-US" sz="2700" dirty="0"/>
        </a:p>
      </dgm:t>
    </dgm:pt>
    <dgm:pt modelId="{9F0D2B0B-F162-47E8-8F52-21F88FF6B0C0}" type="parTrans" cxnId="{F77B2CA2-6929-4342-9A0B-8E15D3A38EF9}">
      <dgm:prSet/>
      <dgm:spPr/>
      <dgm:t>
        <a:bodyPr/>
        <a:lstStyle/>
        <a:p>
          <a:endParaRPr lang="en-US"/>
        </a:p>
      </dgm:t>
    </dgm:pt>
    <dgm:pt modelId="{6E22E09D-6478-4E59-B2D8-8A31B1A6520C}" type="sibTrans" cxnId="{F77B2CA2-6929-4342-9A0B-8E15D3A38EF9}">
      <dgm:prSet/>
      <dgm:spPr/>
      <dgm:t>
        <a:bodyPr/>
        <a:lstStyle/>
        <a:p>
          <a:endParaRPr lang="en-US"/>
        </a:p>
      </dgm:t>
    </dgm:pt>
    <dgm:pt modelId="{8FD5C8F6-369F-4982-A1B9-8517F495AA4D}">
      <dgm:prSet custT="1"/>
      <dgm:spPr/>
      <dgm:t>
        <a:bodyPr/>
        <a:lstStyle/>
        <a:p>
          <a:r>
            <a:rPr lang="en-GB" sz="3200" b="1" dirty="0"/>
            <a:t>Psychological development: </a:t>
          </a:r>
          <a:r>
            <a:rPr lang="en-GB" sz="2700" dirty="0"/>
            <a:t>attachment to special figures (mother and other care takers), vocalization expected at around 9 months which largely depend on environmental stimuli. Development of fear (strangers) at around seven to eight months.</a:t>
          </a:r>
          <a:endParaRPr lang="en-US" sz="2700" dirty="0"/>
        </a:p>
      </dgm:t>
    </dgm:pt>
    <dgm:pt modelId="{4A225AF6-4D0C-4E50-8E66-547978A5D2BE}" type="parTrans" cxnId="{2F4D3DD6-EF16-48F2-9913-143F4B39A241}">
      <dgm:prSet/>
      <dgm:spPr/>
      <dgm:t>
        <a:bodyPr/>
        <a:lstStyle/>
        <a:p>
          <a:endParaRPr lang="en-US"/>
        </a:p>
      </dgm:t>
    </dgm:pt>
    <dgm:pt modelId="{D764495D-FAA0-48A8-83E4-0995EF97885C}" type="sibTrans" cxnId="{2F4D3DD6-EF16-48F2-9913-143F4B39A241}">
      <dgm:prSet/>
      <dgm:spPr/>
      <dgm:t>
        <a:bodyPr/>
        <a:lstStyle/>
        <a:p>
          <a:endParaRPr lang="en-US"/>
        </a:p>
      </dgm:t>
    </dgm:pt>
    <dgm:pt modelId="{821659B5-EA8D-4FEC-B1A4-E53A53835E50}" type="pres">
      <dgm:prSet presAssocID="{049032DE-E4B8-4F45-83DA-3F9FBE4474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9781E97-5CCC-4903-ABFF-915C1F40E2AB}" type="pres">
      <dgm:prSet presAssocID="{F354525B-4443-4A4A-BB7C-562FC3DF5C1B}" presName="thickLine" presStyleLbl="alignNode1" presStyleIdx="0" presStyleCnt="2"/>
      <dgm:spPr/>
    </dgm:pt>
    <dgm:pt modelId="{D44C069A-6493-4DE2-B8EA-23C4FE6E7DBE}" type="pres">
      <dgm:prSet presAssocID="{F354525B-4443-4A4A-BB7C-562FC3DF5C1B}" presName="horz1" presStyleCnt="0"/>
      <dgm:spPr/>
    </dgm:pt>
    <dgm:pt modelId="{886A2B30-404C-48DE-B472-BD4C50592A28}" type="pres">
      <dgm:prSet presAssocID="{F354525B-4443-4A4A-BB7C-562FC3DF5C1B}" presName="tx1" presStyleLbl="revTx" presStyleIdx="0" presStyleCnt="2"/>
      <dgm:spPr/>
      <dgm:t>
        <a:bodyPr/>
        <a:lstStyle/>
        <a:p>
          <a:endParaRPr lang="en-GB"/>
        </a:p>
      </dgm:t>
    </dgm:pt>
    <dgm:pt modelId="{E16F4C19-B83D-4295-A2B3-19E7C4D20F77}" type="pres">
      <dgm:prSet presAssocID="{F354525B-4443-4A4A-BB7C-562FC3DF5C1B}" presName="vert1" presStyleCnt="0"/>
      <dgm:spPr/>
    </dgm:pt>
    <dgm:pt modelId="{AFE4343B-2E48-4FB0-8A49-CB46BBDB564F}" type="pres">
      <dgm:prSet presAssocID="{8FD5C8F6-369F-4982-A1B9-8517F495AA4D}" presName="thickLine" presStyleLbl="alignNode1" presStyleIdx="1" presStyleCnt="2"/>
      <dgm:spPr/>
    </dgm:pt>
    <dgm:pt modelId="{7F2BCA19-99F8-474A-BF43-9A76B60C38F8}" type="pres">
      <dgm:prSet presAssocID="{8FD5C8F6-369F-4982-A1B9-8517F495AA4D}" presName="horz1" presStyleCnt="0"/>
      <dgm:spPr/>
    </dgm:pt>
    <dgm:pt modelId="{C6D09D38-2FC7-44BC-AEBB-95BE35600396}" type="pres">
      <dgm:prSet presAssocID="{8FD5C8F6-369F-4982-A1B9-8517F495AA4D}" presName="tx1" presStyleLbl="revTx" presStyleIdx="1" presStyleCnt="2"/>
      <dgm:spPr/>
      <dgm:t>
        <a:bodyPr/>
        <a:lstStyle/>
        <a:p>
          <a:endParaRPr lang="en-GB"/>
        </a:p>
      </dgm:t>
    </dgm:pt>
    <dgm:pt modelId="{7D8B610D-7A97-4B42-904C-087BA3692D96}" type="pres">
      <dgm:prSet presAssocID="{8FD5C8F6-369F-4982-A1B9-8517F495AA4D}" presName="vert1" presStyleCnt="0"/>
      <dgm:spPr/>
    </dgm:pt>
  </dgm:ptLst>
  <dgm:cxnLst>
    <dgm:cxn modelId="{F77B2CA2-6929-4342-9A0B-8E15D3A38EF9}" srcId="{049032DE-E4B8-4F45-83DA-3F9FBE4474E1}" destId="{F354525B-4443-4A4A-BB7C-562FC3DF5C1B}" srcOrd="0" destOrd="0" parTransId="{9F0D2B0B-F162-47E8-8F52-21F88FF6B0C0}" sibTransId="{6E22E09D-6478-4E59-B2D8-8A31B1A6520C}"/>
    <dgm:cxn modelId="{2F4D3DD6-EF16-48F2-9913-143F4B39A241}" srcId="{049032DE-E4B8-4F45-83DA-3F9FBE4474E1}" destId="{8FD5C8F6-369F-4982-A1B9-8517F495AA4D}" srcOrd="1" destOrd="0" parTransId="{4A225AF6-4D0C-4E50-8E66-547978A5D2BE}" sibTransId="{D764495D-FAA0-48A8-83E4-0995EF97885C}"/>
    <dgm:cxn modelId="{0102D162-C9E2-4B95-8AFD-B2C029E37D77}" type="presOf" srcId="{F354525B-4443-4A4A-BB7C-562FC3DF5C1B}" destId="{886A2B30-404C-48DE-B472-BD4C50592A28}" srcOrd="0" destOrd="0" presId="urn:microsoft.com/office/officeart/2008/layout/LinedList"/>
    <dgm:cxn modelId="{C083907D-3642-41DA-888C-76039A42A268}" type="presOf" srcId="{049032DE-E4B8-4F45-83DA-3F9FBE4474E1}" destId="{821659B5-EA8D-4FEC-B1A4-E53A53835E50}" srcOrd="0" destOrd="0" presId="urn:microsoft.com/office/officeart/2008/layout/LinedList"/>
    <dgm:cxn modelId="{4FF38B19-294E-4206-88C4-2F25FB5F7882}" type="presOf" srcId="{8FD5C8F6-369F-4982-A1B9-8517F495AA4D}" destId="{C6D09D38-2FC7-44BC-AEBB-95BE35600396}" srcOrd="0" destOrd="0" presId="urn:microsoft.com/office/officeart/2008/layout/LinedList"/>
    <dgm:cxn modelId="{3D16DD2A-335D-4E1D-87B7-5B5D77CC4945}" type="presParOf" srcId="{821659B5-EA8D-4FEC-B1A4-E53A53835E50}" destId="{E9781E97-5CCC-4903-ABFF-915C1F40E2AB}" srcOrd="0" destOrd="0" presId="urn:microsoft.com/office/officeart/2008/layout/LinedList"/>
    <dgm:cxn modelId="{6BE42BD8-C173-4D51-B64B-724FC3769FE6}" type="presParOf" srcId="{821659B5-EA8D-4FEC-B1A4-E53A53835E50}" destId="{D44C069A-6493-4DE2-B8EA-23C4FE6E7DBE}" srcOrd="1" destOrd="0" presId="urn:microsoft.com/office/officeart/2008/layout/LinedList"/>
    <dgm:cxn modelId="{27D723D1-1245-4319-B87C-80B18001D6F2}" type="presParOf" srcId="{D44C069A-6493-4DE2-B8EA-23C4FE6E7DBE}" destId="{886A2B30-404C-48DE-B472-BD4C50592A28}" srcOrd="0" destOrd="0" presId="urn:microsoft.com/office/officeart/2008/layout/LinedList"/>
    <dgm:cxn modelId="{1A3F4F3A-CA6E-4B21-827B-67BE6E3E4B50}" type="presParOf" srcId="{D44C069A-6493-4DE2-B8EA-23C4FE6E7DBE}" destId="{E16F4C19-B83D-4295-A2B3-19E7C4D20F77}" srcOrd="1" destOrd="0" presId="urn:microsoft.com/office/officeart/2008/layout/LinedList"/>
    <dgm:cxn modelId="{B2EBB526-EB73-4723-B99A-D04683D559E5}" type="presParOf" srcId="{821659B5-EA8D-4FEC-B1A4-E53A53835E50}" destId="{AFE4343B-2E48-4FB0-8A49-CB46BBDB564F}" srcOrd="2" destOrd="0" presId="urn:microsoft.com/office/officeart/2008/layout/LinedList"/>
    <dgm:cxn modelId="{A9991579-5899-4081-9A47-937B395A500F}" type="presParOf" srcId="{821659B5-EA8D-4FEC-B1A4-E53A53835E50}" destId="{7F2BCA19-99F8-474A-BF43-9A76B60C38F8}" srcOrd="3" destOrd="0" presId="urn:microsoft.com/office/officeart/2008/layout/LinedList"/>
    <dgm:cxn modelId="{5EBD3B9F-0AFC-4329-AD5C-8FC1D4888787}" type="presParOf" srcId="{7F2BCA19-99F8-474A-BF43-9A76B60C38F8}" destId="{C6D09D38-2FC7-44BC-AEBB-95BE35600396}" srcOrd="0" destOrd="0" presId="urn:microsoft.com/office/officeart/2008/layout/LinedList"/>
    <dgm:cxn modelId="{7B77FFAC-FF26-4E79-9F8F-016EDBEE4A93}" type="presParOf" srcId="{7F2BCA19-99F8-474A-BF43-9A76B60C38F8}" destId="{7D8B610D-7A97-4B42-904C-087BA3692D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8DEA8E-4012-43AD-84F3-111F4D8FD8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D6446CC-0AC5-466D-BBA4-9440F5C06B89}">
      <dgm:prSet/>
      <dgm:spPr/>
      <dgm:t>
        <a:bodyPr/>
        <a:lstStyle/>
        <a:p>
          <a:r>
            <a:rPr lang="en-GB" b="1" dirty="0"/>
            <a:t>Lack</a:t>
          </a:r>
          <a:r>
            <a:rPr lang="en-GB" dirty="0"/>
            <a:t> of training by the family</a:t>
          </a:r>
          <a:endParaRPr lang="en-US" dirty="0"/>
        </a:p>
      </dgm:t>
    </dgm:pt>
    <dgm:pt modelId="{F484DC02-8C2C-45AD-A044-FB02B2BBE43F}" type="parTrans" cxnId="{967101D0-65B1-46FF-8090-D462F6740FD6}">
      <dgm:prSet/>
      <dgm:spPr/>
      <dgm:t>
        <a:bodyPr/>
        <a:lstStyle/>
        <a:p>
          <a:endParaRPr lang="en-US"/>
        </a:p>
      </dgm:t>
    </dgm:pt>
    <dgm:pt modelId="{D6602D56-7BFC-4EC6-8A89-A497CBD3F0FE}" type="sibTrans" cxnId="{967101D0-65B1-46FF-8090-D462F6740FD6}">
      <dgm:prSet/>
      <dgm:spPr/>
      <dgm:t>
        <a:bodyPr/>
        <a:lstStyle/>
        <a:p>
          <a:endParaRPr lang="en-US"/>
        </a:p>
      </dgm:t>
    </dgm:pt>
    <dgm:pt modelId="{43F622E7-02E6-44E2-B100-FBD87600C43F}">
      <dgm:prSet/>
      <dgm:spPr/>
      <dgm:t>
        <a:bodyPr/>
        <a:lstStyle/>
        <a:p>
          <a:r>
            <a:rPr lang="en-GB" b="1"/>
            <a:t>Lack of environmental stimuli</a:t>
          </a:r>
          <a:endParaRPr lang="en-US" b="1"/>
        </a:p>
      </dgm:t>
    </dgm:pt>
    <dgm:pt modelId="{C7A0A3AA-6C8D-4739-B098-E8D21B5D0366}" type="parTrans" cxnId="{61CC12E9-207B-41B6-A4DE-CD42492AB9BF}">
      <dgm:prSet/>
      <dgm:spPr/>
      <dgm:t>
        <a:bodyPr/>
        <a:lstStyle/>
        <a:p>
          <a:endParaRPr lang="en-US"/>
        </a:p>
      </dgm:t>
    </dgm:pt>
    <dgm:pt modelId="{3DFA9CC5-198A-4684-A4F9-31C360B90898}" type="sibTrans" cxnId="{61CC12E9-207B-41B6-A4DE-CD42492AB9BF}">
      <dgm:prSet/>
      <dgm:spPr/>
      <dgm:t>
        <a:bodyPr/>
        <a:lstStyle/>
        <a:p>
          <a:endParaRPr lang="en-US"/>
        </a:p>
      </dgm:t>
    </dgm:pt>
    <dgm:pt modelId="{821AE058-8DDE-429C-9BCA-8ACAE76BDFF0}">
      <dgm:prSet/>
      <dgm:spPr/>
      <dgm:t>
        <a:bodyPr/>
        <a:lstStyle/>
        <a:p>
          <a:r>
            <a:rPr lang="en-GB" b="1" dirty="0"/>
            <a:t>Emotional deprivation</a:t>
          </a:r>
          <a:endParaRPr lang="en-US" b="1" dirty="0"/>
        </a:p>
      </dgm:t>
    </dgm:pt>
    <dgm:pt modelId="{A2E54B5D-6755-4C20-8384-94E73F8A5AE9}" type="parTrans" cxnId="{DA17A966-F4C5-4E18-A4C6-17BF3B63DA94}">
      <dgm:prSet/>
      <dgm:spPr/>
      <dgm:t>
        <a:bodyPr/>
        <a:lstStyle/>
        <a:p>
          <a:endParaRPr lang="en-US"/>
        </a:p>
      </dgm:t>
    </dgm:pt>
    <dgm:pt modelId="{DCECBCF9-BC6D-457F-9E3A-3C5FB5108197}" type="sibTrans" cxnId="{DA17A966-F4C5-4E18-A4C6-17BF3B63DA94}">
      <dgm:prSet/>
      <dgm:spPr/>
      <dgm:t>
        <a:bodyPr/>
        <a:lstStyle/>
        <a:p>
          <a:endParaRPr lang="en-US"/>
        </a:p>
      </dgm:t>
    </dgm:pt>
    <dgm:pt modelId="{7FB6DE9F-5F2C-4212-9E39-9F7203AD406E}">
      <dgm:prSet/>
      <dgm:spPr/>
      <dgm:t>
        <a:bodyPr/>
        <a:lstStyle/>
        <a:p>
          <a:r>
            <a:rPr lang="en-GB" b="1" dirty="0"/>
            <a:t>Health problems </a:t>
          </a:r>
          <a:r>
            <a:rPr lang="en-GB" dirty="0"/>
            <a:t>such as malnutrition, rickets, congenital anomalies. Etc.</a:t>
          </a:r>
          <a:endParaRPr lang="en-US" dirty="0"/>
        </a:p>
      </dgm:t>
    </dgm:pt>
    <dgm:pt modelId="{B808968F-24A1-495B-B8E6-DDFF31F4A723}" type="parTrans" cxnId="{1F088BEA-89EE-4148-8B6A-4EA515CA18FE}">
      <dgm:prSet/>
      <dgm:spPr/>
      <dgm:t>
        <a:bodyPr/>
        <a:lstStyle/>
        <a:p>
          <a:endParaRPr lang="en-US"/>
        </a:p>
      </dgm:t>
    </dgm:pt>
    <dgm:pt modelId="{59C248C3-BC97-4D46-9125-2957A88189FE}" type="sibTrans" cxnId="{1F088BEA-89EE-4148-8B6A-4EA515CA18FE}">
      <dgm:prSet/>
      <dgm:spPr/>
      <dgm:t>
        <a:bodyPr/>
        <a:lstStyle/>
        <a:p>
          <a:endParaRPr lang="en-US"/>
        </a:p>
      </dgm:t>
    </dgm:pt>
    <dgm:pt modelId="{167252F7-D7A0-4091-8F91-DF69C417A5DD}" type="pres">
      <dgm:prSet presAssocID="{C78DEA8E-4012-43AD-84F3-111F4D8FD8A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A37623-2299-47B9-924F-E31CC90B544E}" type="pres">
      <dgm:prSet presAssocID="{2D6446CC-0AC5-466D-BBA4-9440F5C06B89}" presName="compNode" presStyleCnt="0"/>
      <dgm:spPr/>
    </dgm:pt>
    <dgm:pt modelId="{94B3204F-1901-4869-9000-8D18DC296BF3}" type="pres">
      <dgm:prSet presAssocID="{2D6446CC-0AC5-466D-BBA4-9440F5C06B89}" presName="bgRect" presStyleLbl="bgShp" presStyleIdx="0" presStyleCnt="4"/>
      <dgm:spPr/>
    </dgm:pt>
    <dgm:pt modelId="{6D5B462B-5F0D-4773-AA3A-B73020151123}" type="pres">
      <dgm:prSet presAssocID="{2D6446CC-0AC5-466D-BBA4-9440F5C06B8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665E619D-9402-4390-B09D-6A6B8771C36E}" type="pres">
      <dgm:prSet presAssocID="{2D6446CC-0AC5-466D-BBA4-9440F5C06B89}" presName="spaceRect" presStyleCnt="0"/>
      <dgm:spPr/>
    </dgm:pt>
    <dgm:pt modelId="{DCC9A85A-A1E8-4F95-B5FC-880CEFB7FA17}" type="pres">
      <dgm:prSet presAssocID="{2D6446CC-0AC5-466D-BBA4-9440F5C06B8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8585CBF8-C1A2-4D45-9AB0-A30D7D727113}" type="pres">
      <dgm:prSet presAssocID="{D6602D56-7BFC-4EC6-8A89-A497CBD3F0FE}" presName="sibTrans" presStyleCnt="0"/>
      <dgm:spPr/>
    </dgm:pt>
    <dgm:pt modelId="{533CE6AF-877B-4387-80BD-975AD766DBBE}" type="pres">
      <dgm:prSet presAssocID="{43F622E7-02E6-44E2-B100-FBD87600C43F}" presName="compNode" presStyleCnt="0"/>
      <dgm:spPr/>
    </dgm:pt>
    <dgm:pt modelId="{165342B7-DAC5-4E23-B117-7F0C65841B17}" type="pres">
      <dgm:prSet presAssocID="{43F622E7-02E6-44E2-B100-FBD87600C43F}" presName="bgRect" presStyleLbl="bgShp" presStyleIdx="1" presStyleCnt="4"/>
      <dgm:spPr/>
    </dgm:pt>
    <dgm:pt modelId="{1E19CA7F-1783-4B03-8994-41B9DFB35DC7}" type="pres">
      <dgm:prSet presAssocID="{43F622E7-02E6-44E2-B100-FBD87600C43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1BD3B69-1905-4998-809F-78B6EF5F7994}" type="pres">
      <dgm:prSet presAssocID="{43F622E7-02E6-44E2-B100-FBD87600C43F}" presName="spaceRect" presStyleCnt="0"/>
      <dgm:spPr/>
    </dgm:pt>
    <dgm:pt modelId="{CA0D70D4-7A7B-4D6D-A089-1653020911DE}" type="pres">
      <dgm:prSet presAssocID="{43F622E7-02E6-44E2-B100-FBD87600C43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F943D3C-E8DC-4E7E-ADBB-23E4C3BEE000}" type="pres">
      <dgm:prSet presAssocID="{3DFA9CC5-198A-4684-A4F9-31C360B90898}" presName="sibTrans" presStyleCnt="0"/>
      <dgm:spPr/>
    </dgm:pt>
    <dgm:pt modelId="{8F756434-DBAF-40E5-B6B3-689595051F4C}" type="pres">
      <dgm:prSet presAssocID="{821AE058-8DDE-429C-9BCA-8ACAE76BDFF0}" presName="compNode" presStyleCnt="0"/>
      <dgm:spPr/>
    </dgm:pt>
    <dgm:pt modelId="{8DC3DD04-9F52-4482-9643-5BA447CE0C7B}" type="pres">
      <dgm:prSet presAssocID="{821AE058-8DDE-429C-9BCA-8ACAE76BDFF0}" presName="bgRect" presStyleLbl="bgShp" presStyleIdx="2" presStyleCnt="4"/>
      <dgm:spPr/>
    </dgm:pt>
    <dgm:pt modelId="{8CDBDA3E-FFBF-43DF-A9DB-0678A835D112}" type="pres">
      <dgm:prSet presAssocID="{821AE058-8DDE-429C-9BCA-8ACAE76BDFF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23F1506-0004-40AA-94F0-BA83629FC468}" type="pres">
      <dgm:prSet presAssocID="{821AE058-8DDE-429C-9BCA-8ACAE76BDFF0}" presName="spaceRect" presStyleCnt="0"/>
      <dgm:spPr/>
    </dgm:pt>
    <dgm:pt modelId="{D90133B6-514E-49F3-86BD-D1C0D9AE48D8}" type="pres">
      <dgm:prSet presAssocID="{821AE058-8DDE-429C-9BCA-8ACAE76BDFF0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03665A5-5305-42F9-9CCF-8A059F93E1A2}" type="pres">
      <dgm:prSet presAssocID="{DCECBCF9-BC6D-457F-9E3A-3C5FB5108197}" presName="sibTrans" presStyleCnt="0"/>
      <dgm:spPr/>
    </dgm:pt>
    <dgm:pt modelId="{C9431B9E-5DAE-4F89-899E-154EF5CF5BDC}" type="pres">
      <dgm:prSet presAssocID="{7FB6DE9F-5F2C-4212-9E39-9F7203AD406E}" presName="compNode" presStyleCnt="0"/>
      <dgm:spPr/>
    </dgm:pt>
    <dgm:pt modelId="{51CE7836-354E-48E7-BAE5-2151D840BC62}" type="pres">
      <dgm:prSet presAssocID="{7FB6DE9F-5F2C-4212-9E39-9F7203AD406E}" presName="bgRect" presStyleLbl="bgShp" presStyleIdx="3" presStyleCnt="4"/>
      <dgm:spPr/>
    </dgm:pt>
    <dgm:pt modelId="{433BCDBA-E9A6-4814-8442-E5189A422E92}" type="pres">
      <dgm:prSet presAssocID="{7FB6DE9F-5F2C-4212-9E39-9F7203AD406E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92E4C43-9731-40DF-96F3-0F1152E630AD}" type="pres">
      <dgm:prSet presAssocID="{7FB6DE9F-5F2C-4212-9E39-9F7203AD406E}" presName="spaceRect" presStyleCnt="0"/>
      <dgm:spPr/>
    </dgm:pt>
    <dgm:pt modelId="{32878713-0C63-4A32-BA6C-97FC97B40C64}" type="pres">
      <dgm:prSet presAssocID="{7FB6DE9F-5F2C-4212-9E39-9F7203AD406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DA17A966-F4C5-4E18-A4C6-17BF3B63DA94}" srcId="{C78DEA8E-4012-43AD-84F3-111F4D8FD8A7}" destId="{821AE058-8DDE-429C-9BCA-8ACAE76BDFF0}" srcOrd="2" destOrd="0" parTransId="{A2E54B5D-6755-4C20-8384-94E73F8A5AE9}" sibTransId="{DCECBCF9-BC6D-457F-9E3A-3C5FB5108197}"/>
    <dgm:cxn modelId="{3B857D70-C4EC-4540-BE03-01AB286B4CB1}" type="presOf" srcId="{2D6446CC-0AC5-466D-BBA4-9440F5C06B89}" destId="{DCC9A85A-A1E8-4F95-B5FC-880CEFB7FA17}" srcOrd="0" destOrd="0" presId="urn:microsoft.com/office/officeart/2018/2/layout/IconVerticalSolidList"/>
    <dgm:cxn modelId="{967101D0-65B1-46FF-8090-D462F6740FD6}" srcId="{C78DEA8E-4012-43AD-84F3-111F4D8FD8A7}" destId="{2D6446CC-0AC5-466D-BBA4-9440F5C06B89}" srcOrd="0" destOrd="0" parTransId="{F484DC02-8C2C-45AD-A044-FB02B2BBE43F}" sibTransId="{D6602D56-7BFC-4EC6-8A89-A497CBD3F0FE}"/>
    <dgm:cxn modelId="{A202E0A5-DFA4-4B19-80D8-03816E670D8A}" type="presOf" srcId="{821AE058-8DDE-429C-9BCA-8ACAE76BDFF0}" destId="{D90133B6-514E-49F3-86BD-D1C0D9AE48D8}" srcOrd="0" destOrd="0" presId="urn:microsoft.com/office/officeart/2018/2/layout/IconVerticalSolidList"/>
    <dgm:cxn modelId="{5A14227E-71ED-443D-BAF8-FAAA70CDCC57}" type="presOf" srcId="{43F622E7-02E6-44E2-B100-FBD87600C43F}" destId="{CA0D70D4-7A7B-4D6D-A089-1653020911DE}" srcOrd="0" destOrd="0" presId="urn:microsoft.com/office/officeart/2018/2/layout/IconVerticalSolidList"/>
    <dgm:cxn modelId="{61CC12E9-207B-41B6-A4DE-CD42492AB9BF}" srcId="{C78DEA8E-4012-43AD-84F3-111F4D8FD8A7}" destId="{43F622E7-02E6-44E2-B100-FBD87600C43F}" srcOrd="1" destOrd="0" parTransId="{C7A0A3AA-6C8D-4739-B098-E8D21B5D0366}" sibTransId="{3DFA9CC5-198A-4684-A4F9-31C360B90898}"/>
    <dgm:cxn modelId="{AB783099-CEEF-4FC5-8440-7B5F4F6BC4F6}" type="presOf" srcId="{C78DEA8E-4012-43AD-84F3-111F4D8FD8A7}" destId="{167252F7-D7A0-4091-8F91-DF69C417A5DD}" srcOrd="0" destOrd="0" presId="urn:microsoft.com/office/officeart/2018/2/layout/IconVerticalSolidList"/>
    <dgm:cxn modelId="{B07AF470-3121-48E1-9233-705C235098A1}" type="presOf" srcId="{7FB6DE9F-5F2C-4212-9E39-9F7203AD406E}" destId="{32878713-0C63-4A32-BA6C-97FC97B40C64}" srcOrd="0" destOrd="0" presId="urn:microsoft.com/office/officeart/2018/2/layout/IconVerticalSolidList"/>
    <dgm:cxn modelId="{1F088BEA-89EE-4148-8B6A-4EA515CA18FE}" srcId="{C78DEA8E-4012-43AD-84F3-111F4D8FD8A7}" destId="{7FB6DE9F-5F2C-4212-9E39-9F7203AD406E}" srcOrd="3" destOrd="0" parTransId="{B808968F-24A1-495B-B8E6-DDFF31F4A723}" sibTransId="{59C248C3-BC97-4D46-9125-2957A88189FE}"/>
    <dgm:cxn modelId="{6C76CE67-B9BC-4E00-B535-5F7B54E4051B}" type="presParOf" srcId="{167252F7-D7A0-4091-8F91-DF69C417A5DD}" destId="{D3A37623-2299-47B9-924F-E31CC90B544E}" srcOrd="0" destOrd="0" presId="urn:microsoft.com/office/officeart/2018/2/layout/IconVerticalSolidList"/>
    <dgm:cxn modelId="{647D0DD4-3F67-4E14-822C-1AD524697452}" type="presParOf" srcId="{D3A37623-2299-47B9-924F-E31CC90B544E}" destId="{94B3204F-1901-4869-9000-8D18DC296BF3}" srcOrd="0" destOrd="0" presId="urn:microsoft.com/office/officeart/2018/2/layout/IconVerticalSolidList"/>
    <dgm:cxn modelId="{D782FCFD-584D-4EE0-857A-64B9288E76BD}" type="presParOf" srcId="{D3A37623-2299-47B9-924F-E31CC90B544E}" destId="{6D5B462B-5F0D-4773-AA3A-B73020151123}" srcOrd="1" destOrd="0" presId="urn:microsoft.com/office/officeart/2018/2/layout/IconVerticalSolidList"/>
    <dgm:cxn modelId="{6FD41C44-3923-4BC6-BC9C-B83C274C094C}" type="presParOf" srcId="{D3A37623-2299-47B9-924F-E31CC90B544E}" destId="{665E619D-9402-4390-B09D-6A6B8771C36E}" srcOrd="2" destOrd="0" presId="urn:microsoft.com/office/officeart/2018/2/layout/IconVerticalSolidList"/>
    <dgm:cxn modelId="{6C1615D1-1B74-415C-85B3-F8F023D4D133}" type="presParOf" srcId="{D3A37623-2299-47B9-924F-E31CC90B544E}" destId="{DCC9A85A-A1E8-4F95-B5FC-880CEFB7FA17}" srcOrd="3" destOrd="0" presId="urn:microsoft.com/office/officeart/2018/2/layout/IconVerticalSolidList"/>
    <dgm:cxn modelId="{F96F9356-FF40-4F4C-86A5-3DC2D01CDA82}" type="presParOf" srcId="{167252F7-D7A0-4091-8F91-DF69C417A5DD}" destId="{8585CBF8-C1A2-4D45-9AB0-A30D7D727113}" srcOrd="1" destOrd="0" presId="urn:microsoft.com/office/officeart/2018/2/layout/IconVerticalSolidList"/>
    <dgm:cxn modelId="{0F3C567D-F5EC-4288-BF92-9E4B8FDFD01F}" type="presParOf" srcId="{167252F7-D7A0-4091-8F91-DF69C417A5DD}" destId="{533CE6AF-877B-4387-80BD-975AD766DBBE}" srcOrd="2" destOrd="0" presId="urn:microsoft.com/office/officeart/2018/2/layout/IconVerticalSolidList"/>
    <dgm:cxn modelId="{44C0D635-362C-43ED-93EE-CCF651DD1425}" type="presParOf" srcId="{533CE6AF-877B-4387-80BD-975AD766DBBE}" destId="{165342B7-DAC5-4E23-B117-7F0C65841B17}" srcOrd="0" destOrd="0" presId="urn:microsoft.com/office/officeart/2018/2/layout/IconVerticalSolidList"/>
    <dgm:cxn modelId="{227435D0-BAE7-4521-A303-D57B0E688B7F}" type="presParOf" srcId="{533CE6AF-877B-4387-80BD-975AD766DBBE}" destId="{1E19CA7F-1783-4B03-8994-41B9DFB35DC7}" srcOrd="1" destOrd="0" presId="urn:microsoft.com/office/officeart/2018/2/layout/IconVerticalSolidList"/>
    <dgm:cxn modelId="{E65CD674-4F06-40D5-9384-9799476024E8}" type="presParOf" srcId="{533CE6AF-877B-4387-80BD-975AD766DBBE}" destId="{21BD3B69-1905-4998-809F-78B6EF5F7994}" srcOrd="2" destOrd="0" presId="urn:microsoft.com/office/officeart/2018/2/layout/IconVerticalSolidList"/>
    <dgm:cxn modelId="{7C95A9BE-BC0A-4E37-9965-AFA096B4269C}" type="presParOf" srcId="{533CE6AF-877B-4387-80BD-975AD766DBBE}" destId="{CA0D70D4-7A7B-4D6D-A089-1653020911DE}" srcOrd="3" destOrd="0" presId="urn:microsoft.com/office/officeart/2018/2/layout/IconVerticalSolidList"/>
    <dgm:cxn modelId="{A713B966-FCE8-443A-A4A0-5532C52841C0}" type="presParOf" srcId="{167252F7-D7A0-4091-8F91-DF69C417A5DD}" destId="{DF943D3C-E8DC-4E7E-ADBB-23E4C3BEE000}" srcOrd="3" destOrd="0" presId="urn:microsoft.com/office/officeart/2018/2/layout/IconVerticalSolidList"/>
    <dgm:cxn modelId="{CD0FBAA0-6398-4EA8-B00E-A776E6E993D6}" type="presParOf" srcId="{167252F7-D7A0-4091-8F91-DF69C417A5DD}" destId="{8F756434-DBAF-40E5-B6B3-689595051F4C}" srcOrd="4" destOrd="0" presId="urn:microsoft.com/office/officeart/2018/2/layout/IconVerticalSolidList"/>
    <dgm:cxn modelId="{577D4CA8-BFBB-4CD6-800F-559717A713C5}" type="presParOf" srcId="{8F756434-DBAF-40E5-B6B3-689595051F4C}" destId="{8DC3DD04-9F52-4482-9643-5BA447CE0C7B}" srcOrd="0" destOrd="0" presId="urn:microsoft.com/office/officeart/2018/2/layout/IconVerticalSolidList"/>
    <dgm:cxn modelId="{84AF450F-9C07-49EA-B56A-BFC809A468F5}" type="presParOf" srcId="{8F756434-DBAF-40E5-B6B3-689595051F4C}" destId="{8CDBDA3E-FFBF-43DF-A9DB-0678A835D112}" srcOrd="1" destOrd="0" presId="urn:microsoft.com/office/officeart/2018/2/layout/IconVerticalSolidList"/>
    <dgm:cxn modelId="{0C4F90FD-9966-4BFB-ADA8-1A6CC815DC61}" type="presParOf" srcId="{8F756434-DBAF-40E5-B6B3-689595051F4C}" destId="{023F1506-0004-40AA-94F0-BA83629FC468}" srcOrd="2" destOrd="0" presId="urn:microsoft.com/office/officeart/2018/2/layout/IconVerticalSolidList"/>
    <dgm:cxn modelId="{0C36ED4C-4F27-445B-B31C-BB02BE371AA4}" type="presParOf" srcId="{8F756434-DBAF-40E5-B6B3-689595051F4C}" destId="{D90133B6-514E-49F3-86BD-D1C0D9AE48D8}" srcOrd="3" destOrd="0" presId="urn:microsoft.com/office/officeart/2018/2/layout/IconVerticalSolidList"/>
    <dgm:cxn modelId="{B1720E6D-B6EE-42A7-8BD7-3F14B20076C5}" type="presParOf" srcId="{167252F7-D7A0-4091-8F91-DF69C417A5DD}" destId="{C03665A5-5305-42F9-9CCF-8A059F93E1A2}" srcOrd="5" destOrd="0" presId="urn:microsoft.com/office/officeart/2018/2/layout/IconVerticalSolidList"/>
    <dgm:cxn modelId="{FB2E01FF-E350-4462-8B85-E6D495D51939}" type="presParOf" srcId="{167252F7-D7A0-4091-8F91-DF69C417A5DD}" destId="{C9431B9E-5DAE-4F89-899E-154EF5CF5BDC}" srcOrd="6" destOrd="0" presId="urn:microsoft.com/office/officeart/2018/2/layout/IconVerticalSolidList"/>
    <dgm:cxn modelId="{DB59FE41-8D2E-4BD1-B4A7-7B889010EFD7}" type="presParOf" srcId="{C9431B9E-5DAE-4F89-899E-154EF5CF5BDC}" destId="{51CE7836-354E-48E7-BAE5-2151D840BC62}" srcOrd="0" destOrd="0" presId="urn:microsoft.com/office/officeart/2018/2/layout/IconVerticalSolidList"/>
    <dgm:cxn modelId="{4C72A0BE-AE66-4246-B8DA-00123B144AA2}" type="presParOf" srcId="{C9431B9E-5DAE-4F89-899E-154EF5CF5BDC}" destId="{433BCDBA-E9A6-4814-8442-E5189A422E92}" srcOrd="1" destOrd="0" presId="urn:microsoft.com/office/officeart/2018/2/layout/IconVerticalSolidList"/>
    <dgm:cxn modelId="{DA0FCE25-61E1-474F-8994-7D78EE9983EB}" type="presParOf" srcId="{C9431B9E-5DAE-4F89-899E-154EF5CF5BDC}" destId="{492E4C43-9731-40DF-96F3-0F1152E630AD}" srcOrd="2" destOrd="0" presId="urn:microsoft.com/office/officeart/2018/2/layout/IconVerticalSolidList"/>
    <dgm:cxn modelId="{8F257B4F-265E-4705-A592-138E9B4D9177}" type="presParOf" srcId="{C9431B9E-5DAE-4F89-899E-154EF5CF5BDC}" destId="{32878713-0C63-4A32-BA6C-97FC97B40C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A8CAD-B0B0-4ED6-9D80-E63DD52CCFB6}">
      <dsp:nvSpPr>
        <dsp:cNvPr id="0" name=""/>
        <dsp:cNvSpPr/>
      </dsp:nvSpPr>
      <dsp:spPr>
        <a:xfrm>
          <a:off x="0" y="102312"/>
          <a:ext cx="6513603" cy="2141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/>
            <a:t>Its purpose is to ensure that the child is growing well and that any slowing in growth is promptly detected and dealt with.</a:t>
          </a:r>
          <a:endParaRPr lang="en-US" sz="3000" kern="1200"/>
        </a:p>
      </dsp:txBody>
      <dsp:txXfrm>
        <a:off x="104520" y="206832"/>
        <a:ext cx="6304563" cy="1932060"/>
      </dsp:txXfrm>
    </dsp:sp>
    <dsp:sp modelId="{31C852BB-8AA5-43DF-B3C4-E50E25D25C25}">
      <dsp:nvSpPr>
        <dsp:cNvPr id="0" name=""/>
        <dsp:cNvSpPr/>
      </dsp:nvSpPr>
      <dsp:spPr>
        <a:xfrm>
          <a:off x="0" y="2243413"/>
          <a:ext cx="6513603" cy="353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dirty="0"/>
            <a:t>Growth monitoring is the </a:t>
          </a:r>
          <a:r>
            <a:rPr lang="en-GB" sz="2300" i="1" kern="1200" dirty="0"/>
            <a:t>best available indicator </a:t>
          </a:r>
          <a:r>
            <a:rPr lang="en-GB" sz="2300" kern="1200" dirty="0"/>
            <a:t>of the overall nutritional status of the child.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/>
            <a:t>Growth monitoring can identify high-risk infants and children, who need attention.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/>
            <a:t>Can determine if there are growth abnormalities that point to the presence of an underlying disease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/>
            <a:t>To prevent nutritional disorders and the increased morbidity and mortality that accompany them</a:t>
          </a:r>
          <a:endParaRPr lang="en-US" sz="2300" kern="1200"/>
        </a:p>
      </dsp:txBody>
      <dsp:txXfrm>
        <a:off x="0" y="2243413"/>
        <a:ext cx="6513603" cy="3539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64D3C-B765-49FD-8972-20F89C9C02C0}">
      <dsp:nvSpPr>
        <dsp:cNvPr id="0" name=""/>
        <dsp:cNvSpPr/>
      </dsp:nvSpPr>
      <dsp:spPr>
        <a:xfrm>
          <a:off x="0" y="574"/>
          <a:ext cx="10515600" cy="13450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69B31-491F-4EDD-A679-A426E899B1AC}">
      <dsp:nvSpPr>
        <dsp:cNvPr id="0" name=""/>
        <dsp:cNvSpPr/>
      </dsp:nvSpPr>
      <dsp:spPr>
        <a:xfrm>
          <a:off x="406872" y="303207"/>
          <a:ext cx="739769" cy="7397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4231C-EA56-4622-BBD6-00EA203ECD2B}">
      <dsp:nvSpPr>
        <dsp:cNvPr id="0" name=""/>
        <dsp:cNvSpPr/>
      </dsp:nvSpPr>
      <dsp:spPr>
        <a:xfrm>
          <a:off x="1553515" y="574"/>
          <a:ext cx="8962084" cy="134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50" tIns="142350" rIns="142350" bIns="1423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tx1"/>
              </a:solidFill>
            </a:rPr>
            <a:t>The most used measure is the </a:t>
          </a:r>
          <a:r>
            <a:rPr lang="en-US" sz="2500" b="1" i="1" kern="1200" dirty="0">
              <a:solidFill>
                <a:srgbClr val="FFFF00"/>
              </a:solidFill>
            </a:rPr>
            <a:t>weight for age </a:t>
          </a:r>
          <a:r>
            <a:rPr lang="en-US" sz="2500" b="1" kern="1200" dirty="0">
              <a:solidFill>
                <a:schemeClr val="tx1"/>
              </a:solidFill>
            </a:rPr>
            <a:t>(by using the growth chart). It is a very sensitive measure of growth, easily made, with a high level of accuracy.</a:t>
          </a:r>
        </a:p>
      </dsp:txBody>
      <dsp:txXfrm>
        <a:off x="1553515" y="574"/>
        <a:ext cx="8962084" cy="1345034"/>
      </dsp:txXfrm>
    </dsp:sp>
    <dsp:sp modelId="{72198DE2-70D9-4D60-A712-1108890FA3F7}">
      <dsp:nvSpPr>
        <dsp:cNvPr id="0" name=""/>
        <dsp:cNvSpPr/>
      </dsp:nvSpPr>
      <dsp:spPr>
        <a:xfrm>
          <a:off x="0" y="1681868"/>
          <a:ext cx="10515600" cy="13450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C835-117B-4C15-AFD7-2283F80F4841}">
      <dsp:nvSpPr>
        <dsp:cNvPr id="0" name=""/>
        <dsp:cNvSpPr/>
      </dsp:nvSpPr>
      <dsp:spPr>
        <a:xfrm>
          <a:off x="406872" y="1984500"/>
          <a:ext cx="739769" cy="73976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4F219-5264-4C72-860C-C07CF7B086F8}">
      <dsp:nvSpPr>
        <dsp:cNvPr id="0" name=""/>
        <dsp:cNvSpPr/>
      </dsp:nvSpPr>
      <dsp:spPr>
        <a:xfrm>
          <a:off x="1553515" y="1681868"/>
          <a:ext cx="8962084" cy="134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50" tIns="142350" rIns="142350" bIns="14235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tx1"/>
              </a:solidFill>
            </a:rPr>
            <a:t>Average weight gain during the </a:t>
          </a:r>
          <a:r>
            <a:rPr lang="en-US" sz="2300" b="1" i="1" kern="1200" dirty="0">
              <a:solidFill>
                <a:srgbClr val="FF0000"/>
              </a:solidFill>
            </a:rPr>
            <a:t>first year of life is about 750 g / month </a:t>
          </a:r>
          <a:r>
            <a:rPr lang="en-US" sz="2300" b="1" kern="1200" dirty="0">
              <a:solidFill>
                <a:schemeClr val="tx1"/>
              </a:solidFill>
            </a:rPr>
            <a:t>in </a:t>
          </a:r>
          <a:r>
            <a:rPr lang="en-US" sz="2300" b="1" i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the first four months</a:t>
          </a:r>
          <a:r>
            <a:rPr lang="en-US" sz="2300" b="1" kern="1200" dirty="0">
              <a:solidFill>
                <a:srgbClr val="FF0000"/>
              </a:solidFill>
            </a:rPr>
            <a:t>, 500 g / month in the second four months </a:t>
          </a:r>
          <a:r>
            <a:rPr lang="en-US" sz="2300" b="1" kern="1200" dirty="0">
              <a:solidFill>
                <a:schemeClr val="tx1"/>
              </a:solidFill>
            </a:rPr>
            <a:t>and</a:t>
          </a:r>
          <a:r>
            <a:rPr lang="en-US" sz="2300" b="1" kern="1200" dirty="0">
              <a:solidFill>
                <a:srgbClr val="FF0000"/>
              </a:solidFill>
            </a:rPr>
            <a:t> 250 g / month in the third four months</a:t>
          </a:r>
          <a:r>
            <a:rPr lang="en-US" sz="2300" b="1" kern="1200" dirty="0">
              <a:solidFill>
                <a:schemeClr val="tx1"/>
              </a:solidFill>
            </a:rPr>
            <a:t>. </a:t>
          </a:r>
        </a:p>
      </dsp:txBody>
      <dsp:txXfrm>
        <a:off x="1553515" y="1681868"/>
        <a:ext cx="8962084" cy="1345034"/>
      </dsp:txXfrm>
    </dsp:sp>
    <dsp:sp modelId="{33BFAB9C-14BB-4772-8487-B665C4A39CED}">
      <dsp:nvSpPr>
        <dsp:cNvPr id="0" name=""/>
        <dsp:cNvSpPr/>
      </dsp:nvSpPr>
      <dsp:spPr>
        <a:xfrm>
          <a:off x="0" y="3363161"/>
          <a:ext cx="10515600" cy="13450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5B529-787D-40C3-AE20-40586EFFA5CC}">
      <dsp:nvSpPr>
        <dsp:cNvPr id="0" name=""/>
        <dsp:cNvSpPr/>
      </dsp:nvSpPr>
      <dsp:spPr>
        <a:xfrm>
          <a:off x="406872" y="3665794"/>
          <a:ext cx="739769" cy="73976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A8A0C-7501-41DC-8BCF-88F6495FCD33}">
      <dsp:nvSpPr>
        <dsp:cNvPr id="0" name=""/>
        <dsp:cNvSpPr/>
      </dsp:nvSpPr>
      <dsp:spPr>
        <a:xfrm>
          <a:off x="1553515" y="3363161"/>
          <a:ext cx="8962084" cy="134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50" tIns="142350" rIns="142350" bIns="1423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The </a:t>
          </a:r>
          <a:r>
            <a:rPr lang="en-US" sz="2500" b="1" kern="1200" dirty="0">
              <a:solidFill>
                <a:schemeClr val="tx1"/>
              </a:solidFill>
            </a:rPr>
            <a:t>infant can double his birth weight by 4-5 months, and triple by the end of first year and quadruple by the age of two years.</a:t>
          </a:r>
        </a:p>
      </dsp:txBody>
      <dsp:txXfrm>
        <a:off x="1553515" y="3363161"/>
        <a:ext cx="8962084" cy="1345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7612E-65BE-44B9-AC22-E3A7111E644F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02BBD-6B97-4444-9853-C4494D3A6AD1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In growth monitoring, the weight of the child is plotted on the growth chart at: </a:t>
          </a:r>
          <a:endParaRPr lang="en-GB" sz="2600" kern="1200"/>
        </a:p>
      </dsp:txBody>
      <dsp:txXfrm>
        <a:off x="2175669" y="0"/>
        <a:ext cx="8339931" cy="924659"/>
      </dsp:txXfrm>
    </dsp:sp>
    <dsp:sp modelId="{F18B0A80-1516-4049-A7A8-7F30595125B5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559DD-306D-49BD-83E5-87A42B9A10AE}">
      <dsp:nvSpPr>
        <dsp:cNvPr id="0" name=""/>
        <dsp:cNvSpPr/>
      </dsp:nvSpPr>
      <dsp:spPr>
        <a:xfrm>
          <a:off x="2175669" y="924659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Monthly intervals during the first year of life,</a:t>
          </a:r>
          <a:endParaRPr lang="en-GB" sz="2600" b="1" kern="1200"/>
        </a:p>
      </dsp:txBody>
      <dsp:txXfrm>
        <a:off x="2175669" y="924659"/>
        <a:ext cx="8339931" cy="924659"/>
      </dsp:txXfrm>
    </dsp:sp>
    <dsp:sp modelId="{F26C206D-4947-4EDC-B853-C3BE9D524542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B3E36-2E5B-4414-80F6-E4500F089C33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Every two months during the second year of life, </a:t>
          </a:r>
          <a:endParaRPr lang="en-GB" sz="2600" b="1" kern="1200"/>
        </a:p>
      </dsp:txBody>
      <dsp:txXfrm>
        <a:off x="2175669" y="1849318"/>
        <a:ext cx="8339931" cy="924659"/>
      </dsp:txXfrm>
    </dsp:sp>
    <dsp:sp modelId="{99EAA67E-0753-41AF-BD31-CA6AD0A2D544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5FD75-F071-46B0-985F-5D52CD3275C6}">
      <dsp:nvSpPr>
        <dsp:cNvPr id="0" name=""/>
        <dsp:cNvSpPr/>
      </dsp:nvSpPr>
      <dsp:spPr>
        <a:xfrm>
          <a:off x="2175669" y="2773977"/>
          <a:ext cx="83399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Every three months thereafter up to five years of age</a:t>
          </a:r>
          <a:r>
            <a:rPr lang="en-US" sz="2600" kern="1200" dirty="0"/>
            <a:t>.</a:t>
          </a:r>
          <a:endParaRPr lang="en-GB" sz="2600" kern="1200" dirty="0"/>
        </a:p>
      </dsp:txBody>
      <dsp:txXfrm>
        <a:off x="2175669" y="2773977"/>
        <a:ext cx="8339931" cy="924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08739-4F76-4177-9B6A-66BB306B889D}">
      <dsp:nvSpPr>
        <dsp:cNvPr id="0" name=""/>
        <dsp:cNvSpPr/>
      </dsp:nvSpPr>
      <dsp:spPr>
        <a:xfrm>
          <a:off x="5126" y="0"/>
          <a:ext cx="10505346" cy="522036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u="sng" kern="1200" dirty="0"/>
            <a:t>Description Of the chart :</a:t>
          </a:r>
          <a:endParaRPr lang="en-US" sz="4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500" kern="1200" dirty="0"/>
            <a:t>The WHO growth charts are international standards that show how healthy children should grow. 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500" kern="1200" dirty="0"/>
            <a:t>The WHO growth charts use the growth of breastfed infants as the norm for growth. 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500" kern="1200" dirty="0"/>
            <a:t>The WHO growth charts are global and for all children, should be used with all children up to aged 2 years, regardless of type of feeding.</a:t>
          </a:r>
          <a:endParaRPr lang="en-US" sz="3500" kern="1200" dirty="0"/>
        </a:p>
      </dsp:txBody>
      <dsp:txXfrm>
        <a:off x="158025" y="152899"/>
        <a:ext cx="10199548" cy="4914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36ECE-5D9D-4C3D-B1BE-1CAF73C0266D}">
      <dsp:nvSpPr>
        <dsp:cNvPr id="0" name=""/>
        <dsp:cNvSpPr/>
      </dsp:nvSpPr>
      <dsp:spPr>
        <a:xfrm>
          <a:off x="0" y="234494"/>
          <a:ext cx="6513603" cy="26635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• </a:t>
          </a:r>
          <a:r>
            <a:rPr lang="en-GB" sz="3100" kern="1200" dirty="0" smtClean="0"/>
            <a:t>X-axes </a:t>
          </a:r>
          <a:r>
            <a:rPr lang="en-GB" sz="3100" kern="1200" dirty="0"/>
            <a:t>show age. Points plotted on vertical lines corresponding to completed age (in months, or years) </a:t>
          </a:r>
          <a:endParaRPr lang="en-US" sz="3100" kern="1200" dirty="0"/>
        </a:p>
      </dsp:txBody>
      <dsp:txXfrm>
        <a:off x="130025" y="364519"/>
        <a:ext cx="6253553" cy="2403528"/>
      </dsp:txXfrm>
    </dsp:sp>
    <dsp:sp modelId="{08A31D6A-7491-44B3-A647-0BCA0ECBF66C}">
      <dsp:nvSpPr>
        <dsp:cNvPr id="0" name=""/>
        <dsp:cNvSpPr/>
      </dsp:nvSpPr>
      <dsp:spPr>
        <a:xfrm>
          <a:off x="0" y="2987353"/>
          <a:ext cx="6513603" cy="26635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/>
            <a:t>• y-axes show length/height, weight, or BMI. Points plotted on or between horizontal lines corresponding to length/height, weight or BMI as precisely as possible.</a:t>
          </a:r>
          <a:endParaRPr lang="en-US" sz="3100" kern="1200"/>
        </a:p>
      </dsp:txBody>
      <dsp:txXfrm>
        <a:off x="130025" y="3117378"/>
        <a:ext cx="6253553" cy="2403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81E97-5CCC-4903-ABFF-915C1F40E2AB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2B30-404C-48DE-B472-BD4C50592A28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Motor: </a:t>
          </a:r>
          <a:r>
            <a:rPr lang="en-GB" sz="2700" kern="1200" dirty="0"/>
            <a:t>Involves </a:t>
          </a:r>
          <a:r>
            <a:rPr lang="en-GB" sz="2700" i="1" kern="1200" dirty="0">
              <a:solidFill>
                <a:srgbClr val="FF0000"/>
              </a:solidFill>
            </a:rPr>
            <a:t>gross</a:t>
          </a:r>
          <a:r>
            <a:rPr lang="en-GB" sz="2700" kern="1200" dirty="0"/>
            <a:t> motor development (control of head, sitting, standing. Etc.) and </a:t>
          </a:r>
          <a:r>
            <a:rPr lang="en-GB" sz="2700" i="1" kern="1200" dirty="0">
              <a:solidFill>
                <a:srgbClr val="FF0000"/>
              </a:solidFill>
            </a:rPr>
            <a:t>fine</a:t>
          </a:r>
          <a:r>
            <a:rPr lang="en-GB" sz="2700" kern="1200" dirty="0"/>
            <a:t> motor development (movement of hands, fingers, eyes. Etc.)</a:t>
          </a:r>
          <a:endParaRPr lang="en-US" sz="2700" kern="1200" dirty="0"/>
        </a:p>
      </dsp:txBody>
      <dsp:txXfrm>
        <a:off x="0" y="0"/>
        <a:ext cx="6492875" cy="2552700"/>
      </dsp:txXfrm>
    </dsp:sp>
    <dsp:sp modelId="{AFE4343B-2E48-4FB0-8A49-CB46BBDB564F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09D38-2FC7-44BC-AEBB-95BE35600396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Psychological development: </a:t>
          </a:r>
          <a:r>
            <a:rPr lang="en-GB" sz="2700" kern="1200" dirty="0"/>
            <a:t>attachment to special figures (mother and other care takers), vocalization expected at around 9 months which largely depend on environmental stimuli. Development of fear (strangers) at around seven to eight months.</a:t>
          </a:r>
          <a:endParaRPr lang="en-US" sz="2700" kern="1200" dirty="0"/>
        </a:p>
      </dsp:txBody>
      <dsp:txXfrm>
        <a:off x="0" y="2552700"/>
        <a:ext cx="6492875" cy="25527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3204F-1901-4869-9000-8D18DC296BF3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B462B-5F0D-4773-AA3A-B73020151123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9A85A-A1E8-4F95-B5FC-880CEFB7FA17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Lack</a:t>
          </a:r>
          <a:r>
            <a:rPr lang="en-GB" sz="2200" kern="1200" dirty="0"/>
            <a:t> of training by the family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165342B7-DAC5-4E23-B117-7F0C65841B17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9CA7F-1783-4B03-8994-41B9DFB35DC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D70D4-7A7B-4D6D-A089-1653020911D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/>
            <a:t>Lack of environmental stimuli</a:t>
          </a:r>
          <a:endParaRPr lang="en-US" sz="2200" b="1" kern="1200"/>
        </a:p>
      </dsp:txBody>
      <dsp:txXfrm>
        <a:off x="1429899" y="1549953"/>
        <a:ext cx="5083704" cy="1238008"/>
      </dsp:txXfrm>
    </dsp:sp>
    <dsp:sp modelId="{8DC3DD04-9F52-4482-9643-5BA447CE0C7B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BDA3E-FFBF-43DF-A9DB-0678A835D112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133B6-514E-49F3-86BD-D1C0D9AE48D8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Emotional deprivation</a:t>
          </a:r>
          <a:endParaRPr lang="en-US" sz="2200" b="1" kern="1200" dirty="0"/>
        </a:p>
      </dsp:txBody>
      <dsp:txXfrm>
        <a:off x="1429899" y="3097464"/>
        <a:ext cx="5083704" cy="1238008"/>
      </dsp:txXfrm>
    </dsp:sp>
    <dsp:sp modelId="{51CE7836-354E-48E7-BAE5-2151D840BC62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BCDBA-E9A6-4814-8442-E5189A422E92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8713-0C63-4A32-BA6C-97FC97B40C6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Health problems </a:t>
          </a:r>
          <a:r>
            <a:rPr lang="en-GB" sz="2200" kern="1200" dirty="0"/>
            <a:t>such as malnutrition, rickets, congenital anomalies. Etc.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77E8-95A7-4EB2-8C32-7FD24B9FF6C6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451A-D7D6-4765-B4B8-07B0D1985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8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06A0B-BB45-484C-BCE3-CBACB4311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086100-108E-4340-B3B9-21413C1F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549B21-67F1-42CC-8357-FEB6C62E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79B7E7-58DB-44A4-AC44-A9FE22AD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533953-78DB-40A4-81EF-203809B2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AA535-C1AF-49E7-9FFE-4A3FCA92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A70741-FDBD-486D-93ED-B367BDF6B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AE82F2-3180-4092-8BD8-4AD1392E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45717-8906-44B1-BD56-2FEF654F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E25E2D-54E0-4DD1-BAA0-9F0600AC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7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C86D2C-67E3-44AE-A59F-70A8FB8CC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FA8326-7820-4112-B6D3-C079A152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77E1FF-2A63-4B54-B184-F8110199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274C6-1022-4A5F-B997-EBACFEC5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B33E72-8957-4012-AA6E-6C5671A4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78DC9-A329-4504-B5DC-090FA8E8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4361FB-A951-4662-A812-06B2FCB16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442AFB-2D5E-4E8C-BE94-CFCB62CE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1AFC8F-1959-46C5-81C0-BB39F6EA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4F1F96-ABE7-4A6E-9822-68338B0C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7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9686B-D52E-456D-97FE-E88B5B79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F8D34-528D-47B4-9ECA-C4B451F6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BA8937-C004-4B8E-842D-6C00AB3A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0BD3A1-F843-479C-80F3-2CC10B2B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640A4-2A61-4249-AC49-46A881E2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5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31200-572F-4EF2-888F-2B9D4D5B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598A26-08A0-4476-9984-F14306653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53E53A-75E5-442C-A9A8-CB46466AA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10F4BE-D837-458A-8BF2-AA3F94D3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825400-26C0-4561-95D1-C86B81A5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9D5DBF-8D47-4E93-A1F7-8447BE52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0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5A685-57BE-4775-A518-B7A7FE0F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B4B4EC-1039-4BBD-8851-F174C8C7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812766-8EDC-480E-9E3A-831D0BC2C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CFE9B1-FD05-4E58-B77F-1DDFADB86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7FE9DA-EF21-4737-B34B-D34A77107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A7D0F7-1F2C-4EAE-8F52-B2DDEBF1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32D164-B3B5-4C3E-8691-F7C46ACB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DA5942-8988-416D-86AE-685660A7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1A0F1-DE76-45D6-BEC1-F8DD6BA8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37EA9A-EAE7-460E-96A2-A6603333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94AA47-7ACF-4C00-A5DF-5E13E55E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CFCF50-F4A0-4868-AE23-F94302AB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4C2E89-38E8-4A84-9D29-46DB0BA0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34635-4904-44F4-BAF8-BF1FD447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4BAB2B-AB69-45CB-B1B9-3CBCEB63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6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A6EA1-EA28-4DCE-8A75-8EDAF8D9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2CC669-DC91-4FD8-A0D4-CBABDBA9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E9F4AE-E680-45B2-8F8D-25AA6D8F8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65D01-52AE-4979-828D-1144D6E8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34B8E7-E6C6-4090-B3A5-AAD265E7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53BFEE-91E0-47CA-810F-196C0532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357FA-B384-4EFB-8350-59A19017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B46496-9A54-4D2E-AA67-6EA5D2999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2A886F-FC5C-4A14-8A4E-0F93A7B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BFA6FB-44CC-40CC-8FDF-DF9D5119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1B8785-9E40-44F7-A1CA-ACAC05D1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1D1F73-3DC6-4B87-A386-8F269988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1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43C6DB-FB70-49CB-A4FC-4FDBDA42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080EE2-EE00-4F3D-AAF6-71BA29449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81BED-DFFC-4C04-8C02-A1E458534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B4C5-8C6A-489E-BA38-66E38224E0ED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593C3-21DE-4595-9D97-131E7E3B2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5A5595-8A19-4FB9-934A-6E517790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614" y="678090"/>
            <a:ext cx="9144000" cy="1062787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B050"/>
                </a:solidFill>
              </a:rPr>
              <a:t>Child’s Healthcare</a:t>
            </a:r>
            <a:br>
              <a:rPr lang="en-GB" sz="8800" b="1" dirty="0">
                <a:solidFill>
                  <a:srgbClr val="00B050"/>
                </a:solidFill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Growth and development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0304" y="2115504"/>
            <a:ext cx="4487594" cy="1484142"/>
          </a:xfrm>
          <a:noFill/>
        </p:spPr>
        <p:txBody>
          <a:bodyPr>
            <a:normAutofit fontScale="32500" lnSpcReduction="20000"/>
          </a:bodyPr>
          <a:lstStyle/>
          <a:p>
            <a:r>
              <a:rPr lang="en-US" sz="6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6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Israa</a:t>
            </a:r>
            <a:r>
              <a:rPr lang="en-US" sz="6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sz="6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Rawashdeh</a:t>
            </a:r>
            <a:r>
              <a:rPr lang="en-US" sz="6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MD, MPH ,PhD</a:t>
            </a:r>
          </a:p>
          <a:p>
            <a:r>
              <a:rPr lang="en-US" sz="6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</a:t>
            </a:r>
          </a:p>
          <a:p>
            <a:r>
              <a:rPr lang="en-US" sz="6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Mutah</a:t>
            </a:r>
            <a:r>
              <a:rPr lang="en-US" sz="6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r>
              <a:rPr lang="en-US" sz="6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6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Assessment of growth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2FFAA8A-86C6-4C38-BF0A-0F930FB71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673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5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E8727B-62A6-4E0C-B5AE-CDE55D3B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Assessment of growth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04FF120-32FB-4578-B155-816406E3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1143001"/>
            <a:ext cx="8896916" cy="5437414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Length is measured in children younger than 2 years who are measured in the recumbent position</a:t>
            </a:r>
          </a:p>
          <a:p>
            <a:r>
              <a:rPr lang="en-GB" sz="2400" b="1" dirty="0"/>
              <a:t>Height or stature is measured in children older than 2 years who are measured while standing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Average length at birth is 50 cm</a:t>
            </a:r>
          </a:p>
          <a:p>
            <a:r>
              <a:rPr lang="en-GB" sz="2400" b="1" dirty="0"/>
              <a:t>Increases 25 cm in first year of life</a:t>
            </a:r>
          </a:p>
          <a:p>
            <a:r>
              <a:rPr lang="en-GB" sz="2400" b="1" dirty="0"/>
              <a:t>At 3 years 90 cm</a:t>
            </a:r>
          </a:p>
          <a:p>
            <a:r>
              <a:rPr lang="en-GB" sz="2400" b="1" dirty="0"/>
              <a:t>At 4 years 100 cm</a:t>
            </a:r>
          </a:p>
          <a:p>
            <a:r>
              <a:rPr lang="en-GB" sz="2400" b="1" dirty="0"/>
              <a:t>Then height increases by 5 cm / year until puberty when growth spurt of 9-10 cm / year for 2-3 years.</a:t>
            </a:r>
          </a:p>
          <a:p>
            <a:endParaRPr lang="en-GB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aby">
            <a:extLst>
              <a:ext uri="{FF2B5EF4-FFF2-40B4-BE49-F238E27FC236}">
                <a16:creationId xmlns:a16="http://schemas.microsoft.com/office/drawing/2014/main" xmlns="" id="{8979DEF6-51EC-4C99-8EF1-872CDFAF3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821515" y="473530"/>
            <a:ext cx="6204984" cy="527515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3200" b="1" dirty="0">
                <a:cs typeface="Arial" pitchFamily="34" charset="0"/>
              </a:rPr>
              <a:t>Growth chart:</a:t>
            </a:r>
          </a:p>
          <a:p>
            <a:pPr marL="0" indent="0">
              <a:buNone/>
              <a:defRPr/>
            </a:pPr>
            <a:r>
              <a:rPr lang="en-GB" sz="3200" dirty="0"/>
              <a:t>Growth charts are visible display of child’s physical growth and development.</a:t>
            </a:r>
          </a:p>
          <a:p>
            <a:pPr marL="0" indent="0">
              <a:buNone/>
              <a:defRPr/>
            </a:pPr>
            <a:r>
              <a:rPr lang="en-GB" sz="3200" dirty="0"/>
              <a:t>It was first designed by David Morley and was later modified by WHO.</a:t>
            </a:r>
            <a:endParaRPr lang="en-US" sz="3200" b="1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rgbClr val="7030A0"/>
                </a:solidFill>
                <a:cs typeface="Arial" pitchFamily="34" charset="0"/>
              </a:rPr>
              <a:t>-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Growth chart is the simplest, inexpensive, effective and convenient tool for monitoring the child’s health &amp; nutritional status 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changes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can be interpreted over time.</a:t>
            </a:r>
          </a:p>
          <a:p>
            <a:pPr marL="0" indent="0">
              <a:buNone/>
              <a:defRPr/>
            </a:pPr>
            <a:endParaRPr lang="ar-E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D07F40A6-D437-4971-8462-8ED45671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866" y="306909"/>
            <a:ext cx="3231978" cy="2383584"/>
          </a:xfrm>
          <a:prstGeom prst="rect">
            <a:avLst/>
          </a:prstGeom>
        </p:spPr>
      </p:pic>
      <p:pic>
        <p:nvPicPr>
          <p:cNvPr id="1026" name="Picture 2" descr="Image result for growth charts">
            <a:extLst>
              <a:ext uri="{FF2B5EF4-FFF2-40B4-BE49-F238E27FC236}">
                <a16:creationId xmlns:a16="http://schemas.microsoft.com/office/drawing/2014/main" xmlns="" id="{05BAD8D0-0ECE-46C2-93C5-2AB4B8C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499" y="2909187"/>
            <a:ext cx="5083052" cy="38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4CAA0D3-79D6-4FFB-AEBB-55B4DFD59A53}" type="slidenum">
              <a:rPr lang="en-GB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8D41CF8-5232-42BC-8D05-AFEDE21539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49237091-E62C-4878-AA4C-0B9995ADB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4CAA0D3-79D6-4FFB-AEBB-55B4DFD59A53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xmlns="" id="{8DFB8023-B03D-4A82-A2E1-93861AC03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077734"/>
              </p:ext>
            </p:extLst>
          </p:nvPr>
        </p:nvGraphicFramePr>
        <p:xfrm>
          <a:off x="838200" y="0"/>
          <a:ext cx="10515600" cy="522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DFD83D-5481-4897-9876-6ECA177D4F5F}"/>
              </a:ext>
            </a:extLst>
          </p:cNvPr>
          <p:cNvSpPr txBox="1"/>
          <p:nvPr/>
        </p:nvSpPr>
        <p:spPr>
          <a:xfrm>
            <a:off x="62593" y="5399526"/>
            <a:ext cx="12066814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 charts support the theory that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nutrition + optimal environment + optimal care = optimal growth 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regardless of time, place or ethnicity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D1484-5E13-49F2-AB61-DCA3348B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GROWTH CHART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42E64BB-048D-4FCA-AD58-EA22EC50A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4728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8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93852-E455-4D6B-B443-7E11276E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49202"/>
            <a:ext cx="7474172" cy="809897"/>
          </a:xfrm>
        </p:spPr>
        <p:txBody>
          <a:bodyPr>
            <a:normAutofit/>
          </a:bodyPr>
          <a:lstStyle/>
          <a:p>
            <a:r>
              <a:rPr lang="en-GB" dirty="0"/>
              <a:t>Indicators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F40CC78-E7D9-436E-81F4-5D85680B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1159099"/>
            <a:ext cx="8896916" cy="5241701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The reference lines on the WHO growth charts are either percentile lines or z-scores </a:t>
            </a:r>
            <a:endParaRPr lang="en-GB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For </a:t>
            </a:r>
            <a:r>
              <a:rPr lang="en-GB" b="1" dirty="0"/>
              <a:t>the assessment WHO has provided charts for both </a:t>
            </a:r>
            <a:r>
              <a:rPr lang="en-GB" sz="3200" b="1" i="1" dirty="0">
                <a:solidFill>
                  <a:srgbClr val="0000FF"/>
                </a:solidFill>
              </a:rPr>
              <a:t>boys</a:t>
            </a:r>
            <a:r>
              <a:rPr lang="en-GB" b="1" i="1" dirty="0"/>
              <a:t> and </a:t>
            </a:r>
            <a:r>
              <a:rPr lang="en-GB" sz="3200" b="1" i="1" dirty="0">
                <a:solidFill>
                  <a:srgbClr val="FF33CC"/>
                </a:solidFill>
              </a:rPr>
              <a:t>girls </a:t>
            </a:r>
          </a:p>
          <a:p>
            <a:pPr marL="0" indent="0">
              <a:buNone/>
            </a:pPr>
            <a:r>
              <a:rPr lang="en-GB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indicators are used to assess growth:</a:t>
            </a:r>
          </a:p>
          <a:p>
            <a:pPr marL="0" indent="0">
              <a:buNone/>
            </a:pPr>
            <a:r>
              <a:rPr lang="en-GB" b="1" dirty="0"/>
              <a:t>- length/height-for-age </a:t>
            </a:r>
          </a:p>
          <a:p>
            <a:pPr marL="0" indent="0">
              <a:buNone/>
            </a:pPr>
            <a:r>
              <a:rPr lang="en-GB" b="1" dirty="0"/>
              <a:t>- weight-for-age </a:t>
            </a:r>
          </a:p>
          <a:p>
            <a:pPr marL="0" indent="0">
              <a:buNone/>
            </a:pPr>
            <a:r>
              <a:rPr lang="en-GB" b="1" dirty="0"/>
              <a:t>- weight-for-length/height </a:t>
            </a:r>
          </a:p>
          <a:p>
            <a:pPr marL="0" indent="0">
              <a:buNone/>
            </a:pPr>
            <a:r>
              <a:rPr lang="en-GB" b="1" dirty="0"/>
              <a:t>- BMI (body mass index)-for-age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ooter">
            <a:extLst>
              <a:ext uri="{FF2B5EF4-FFF2-40B4-BE49-F238E27FC236}">
                <a16:creationId xmlns:a16="http://schemas.microsoft.com/office/drawing/2014/main" xmlns="" id="{2517F372-B653-4085-A591-95B083E3B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Image result for child growth chart  W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843" y="158638"/>
            <a:ext cx="10210800" cy="656283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54274" name="Picture 2" descr="Image result for child growth chart  W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87" y="21971"/>
            <a:ext cx="11593284" cy="683279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AA0D3-79D6-4FFB-AEBB-55B4DFD59A5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-2000" r="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53803" y="1493949"/>
            <a:ext cx="2060620" cy="1159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-2000" r="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6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78D1E-AB09-4844-AC15-08E5BA02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551F2-E511-430B-8E35-69A6E7EB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87" y="2529493"/>
            <a:ext cx="11558773" cy="364746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and development are the two most important biological processes of childhood.</a:t>
            </a:r>
          </a:p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and development go hand in hand.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567683-B8C7-45B5-A3F1-A397482B4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0"/>
            <a:ext cx="3443910" cy="25294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E36091-EFC8-4001-AD24-E4DCD5A6E135}"/>
              </a:ext>
            </a:extLst>
          </p:cNvPr>
          <p:cNvSpPr/>
          <p:nvPr/>
        </p:nvSpPr>
        <p:spPr>
          <a:xfrm>
            <a:off x="394687" y="1749649"/>
            <a:ext cx="3287763" cy="576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6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CD5DC-00F9-4851-9D6E-F2F7A60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3097B-DB9C-4646-AF2E-EF1B4E91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-3000" r="6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5D4F4-1428-43F2-ABD5-14E9AE60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9FF35F-1B88-47E0-864B-B8057D98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A5DAA-9B10-46D5-8B18-940578AB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675861"/>
            <a:ext cx="10602686" cy="5855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Weight-for-age</a:t>
            </a:r>
          </a:p>
          <a:p>
            <a:r>
              <a:rPr lang="en-GB" dirty="0">
                <a:latin typeface="TimesNewRomanPSMT"/>
              </a:rPr>
              <a:t>Weight-for-age reflects body weight relative to the child’s age on a given day. This indicator is used to assess whether a child is underweight or severely underweight, </a:t>
            </a:r>
            <a:r>
              <a:rPr lang="en-GB" b="1" dirty="0">
                <a:latin typeface="TimesNewRomanPS-BoldMT"/>
              </a:rPr>
              <a:t>but it is not used to classify a child as overweight or obese. </a:t>
            </a:r>
          </a:p>
          <a:p>
            <a:r>
              <a:rPr lang="en-GB" dirty="0">
                <a:latin typeface="TimesNewRomanPSMT"/>
              </a:rPr>
              <a:t>Because weight is relatively easily measured, this indicator is commonly used, but it cannot be relied upon in situations where the child’s age cannot be accurately </a:t>
            </a:r>
            <a:r>
              <a:rPr lang="en-GB" dirty="0" smtClean="0">
                <a:latin typeface="TimesNewRomanPSMT"/>
              </a:rPr>
              <a:t>determined (e.g. refugee situations). </a:t>
            </a:r>
            <a:endParaRPr lang="en-GB" dirty="0">
              <a:latin typeface="TimesNewRomanPSMT"/>
            </a:endParaRPr>
          </a:p>
          <a:p>
            <a:r>
              <a:rPr lang="en-GB" sz="2400" b="1" dirty="0">
                <a:latin typeface="Arial-BoldMT"/>
              </a:rPr>
              <a:t>Note: </a:t>
            </a:r>
            <a:r>
              <a:rPr lang="en-GB" sz="2400" dirty="0">
                <a:latin typeface="ArialMT"/>
              </a:rPr>
              <a:t>If a child has </a:t>
            </a:r>
            <a:r>
              <a:rPr lang="en-GB" sz="2400" b="1" dirty="0">
                <a:latin typeface="Arial-BoldMT"/>
              </a:rPr>
              <a:t>oedema of both feet</a:t>
            </a:r>
            <a:r>
              <a:rPr lang="en-GB" sz="2400" dirty="0">
                <a:latin typeface="ArialMT"/>
              </a:rPr>
              <a:t>, fluid retention increases the child’s weight, masking what may actually be very low weight. 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Length/height-for-age</a:t>
            </a:r>
          </a:p>
          <a:p>
            <a:pPr marL="0" indent="0">
              <a:buNone/>
            </a:pPr>
            <a:r>
              <a:rPr lang="en-GB" sz="2400" dirty="0"/>
              <a:t>This indicator can help identify children who are stunted (short) due to </a:t>
            </a:r>
            <a:r>
              <a:rPr lang="en-GB" sz="2400" b="1" u="sng" dirty="0"/>
              <a:t>prolonged undernutrition or repeated illness</a:t>
            </a:r>
            <a:r>
              <a:rPr lang="en-GB" sz="2400" dirty="0"/>
              <a:t>. Children who are tall for their age can also be identified, but tallness is rarely a problem unless it is excessive and may reflect uncommon endocrine disorders.</a:t>
            </a:r>
          </a:p>
          <a:p>
            <a:endParaRPr lang="en-GB" sz="240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1782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27812-C794-4A2F-BC72-16B8F68A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B42CB9-110F-4883-9DFC-5EB3DEBD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5" y="257578"/>
            <a:ext cx="11523831" cy="6094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b="1" dirty="0">
                <a:solidFill>
                  <a:srgbClr val="FF0000"/>
                </a:solidFill>
                <a:latin typeface="Arial Black" panose="020B0A04020102020204" pitchFamily="34" charset="0"/>
              </a:rPr>
              <a:t>weight-for-length/height</a:t>
            </a:r>
          </a:p>
          <a:p>
            <a:pPr marL="0" indent="0">
              <a:buNone/>
            </a:pPr>
            <a:r>
              <a:rPr lang="en-GB" dirty="0"/>
              <a:t>This indicator is especially useful in situations where children’s ages are unknown (e.g. refugee situations).</a:t>
            </a:r>
          </a:p>
          <a:p>
            <a:pPr marL="0" indent="0">
              <a:buNone/>
            </a:pPr>
            <a:r>
              <a:rPr lang="en-GB" dirty="0"/>
              <a:t>low weight-for-height might indicate a child may be wasted or severely wasted. </a:t>
            </a:r>
            <a:r>
              <a:rPr lang="en-GB" i="1" dirty="0">
                <a:solidFill>
                  <a:srgbClr val="00B050"/>
                </a:solidFill>
              </a:rPr>
              <a:t>Wasting is usually caused by a recent illness or food shortage that causes acute and severe weight loss</a:t>
            </a:r>
            <a:r>
              <a:rPr lang="en-GB" dirty="0"/>
              <a:t>. These charts also help identify children with high weight-for-length/height who may be at risk of becoming overweight or obese.</a:t>
            </a:r>
          </a:p>
          <a:p>
            <a:pPr marL="0" indent="0">
              <a:buNone/>
            </a:pPr>
            <a:r>
              <a:rPr lang="en-GB" sz="3500" b="1" dirty="0">
                <a:solidFill>
                  <a:srgbClr val="FF0000"/>
                </a:solidFill>
                <a:latin typeface="Arial Black" panose="020B0A04020102020204" pitchFamily="34" charset="0"/>
              </a:rPr>
              <a:t>BMI-for-age</a:t>
            </a:r>
          </a:p>
          <a:p>
            <a:pPr marL="0" indent="0">
              <a:buNone/>
            </a:pPr>
            <a:r>
              <a:rPr lang="en-GB" dirty="0"/>
              <a:t>BMI-for-age is an indicator that is especially useful for screening for overweight and obesity.</a:t>
            </a:r>
          </a:p>
          <a:p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59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growth chart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76031" y="963876"/>
            <a:ext cx="6377769" cy="543472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Obtain accurate </a:t>
            </a:r>
            <a:r>
              <a:rPr lang="en-GB" sz="2400" dirty="0" smtClean="0"/>
              <a:t>measurements</a:t>
            </a:r>
          </a:p>
          <a:p>
            <a:pPr lvl="0"/>
            <a:r>
              <a:rPr lang="en-US" sz="2400" b="1" dirty="0"/>
              <a:t>Adjust for prematurity</a:t>
            </a:r>
            <a:r>
              <a:rPr lang="en-US" sz="2400" b="1" dirty="0" smtClean="0"/>
              <a:t>.</a:t>
            </a:r>
            <a:endParaRPr lang="en-GB" sz="2400" dirty="0"/>
          </a:p>
          <a:p>
            <a:r>
              <a:rPr lang="en-GB" sz="2400" dirty="0"/>
              <a:t>Select the appropriate growth chart: Select the growth chart to use based on the age and sex of the child </a:t>
            </a:r>
            <a:r>
              <a:rPr lang="en-GB" sz="2400" dirty="0" err="1" smtClean="0"/>
              <a:t>bein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/>
              <a:t>Record </a:t>
            </a:r>
            <a:r>
              <a:rPr lang="en-GB" sz="2400" dirty="0" smtClean="0"/>
              <a:t>data: </a:t>
            </a:r>
            <a:r>
              <a:rPr lang="en-GB" sz="2400" dirty="0"/>
              <a:t>Determine age </a:t>
            </a:r>
            <a:r>
              <a:rPr lang="en-GB" sz="2400" b="1" dirty="0"/>
              <a:t>to the nearest month for infants and children up to 2 years</a:t>
            </a:r>
            <a:r>
              <a:rPr lang="en-GB" sz="2400" dirty="0"/>
              <a:t> and </a:t>
            </a:r>
            <a:r>
              <a:rPr lang="en-GB" sz="2400" b="1" dirty="0"/>
              <a:t>to the nearest 1/4-year for children above 2 years.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 smtClean="0"/>
              <a:t>Enter </a:t>
            </a:r>
            <a:r>
              <a:rPr lang="en-GB" sz="2400" dirty="0"/>
              <a:t>the child’s </a:t>
            </a:r>
            <a:r>
              <a:rPr lang="en-GB" sz="2400" dirty="0" smtClean="0"/>
              <a:t>age, weight</a:t>
            </a:r>
            <a:r>
              <a:rPr lang="en-GB" sz="2400" dirty="0"/>
              <a:t>, and length or stature, immediately after taking the measurement.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4CAA0D3-79D6-4FFB-AEBB-55B4DFD59A53}" type="slidenum">
              <a:rPr lang="en-GB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GB" sz="105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GB" dirty="0"/>
              <a:t>Interpretation (z-score)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5" y="1175658"/>
            <a:ext cx="11299371" cy="531721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line </a:t>
            </a:r>
            <a:r>
              <a:rPr lang="en-GB" dirty="0" err="1"/>
              <a:t>labeled</a:t>
            </a:r>
            <a:r>
              <a:rPr lang="en-GB" dirty="0"/>
              <a:t> 0 on each chart represents the </a:t>
            </a:r>
            <a:r>
              <a:rPr lang="en-GB" b="1" dirty="0"/>
              <a:t>median</a:t>
            </a:r>
            <a:r>
              <a:rPr lang="en-GB" dirty="0"/>
              <a:t>, which is the average. </a:t>
            </a:r>
          </a:p>
          <a:p>
            <a:r>
              <a:rPr lang="en-GB" dirty="0"/>
              <a:t>The other curved lines are </a:t>
            </a:r>
            <a:r>
              <a:rPr lang="en-GB" b="1" dirty="0"/>
              <a:t>z-score lines</a:t>
            </a:r>
            <a:r>
              <a:rPr lang="en-GB" dirty="0"/>
              <a:t>, which indicate distance from the average. </a:t>
            </a:r>
          </a:p>
          <a:p>
            <a:r>
              <a:rPr lang="en-GB" dirty="0"/>
              <a:t>Z-score lines on the growth charts are numbered positively (1, 2, 3) or negatively (-1, -2, -3</a:t>
            </a:r>
            <a:r>
              <a:rPr lang="en-GB" dirty="0" smtClean="0"/>
              <a:t>).</a:t>
            </a:r>
          </a:p>
          <a:p>
            <a:r>
              <a:rPr lang="en-GB" dirty="0" smtClean="0"/>
              <a:t> </a:t>
            </a:r>
            <a:r>
              <a:rPr lang="en-GB" dirty="0"/>
              <a:t>In general, a plotted point that is far from the median in either direction (for example, close to the 3 or -3 z-score line) may represent a growth problem, although other factors must be considered, such as the growth trend, the health condition of the child and the height of the parents.</a:t>
            </a:r>
          </a:p>
          <a:p>
            <a:r>
              <a:rPr lang="en-GB" dirty="0"/>
              <a:t>The growth curve of a normally growing child will usually follow a track that is roughly parallel to the median. The track may be above or below the median. </a:t>
            </a:r>
          </a:p>
          <a:p>
            <a:r>
              <a:rPr lang="en-GB" dirty="0"/>
              <a:t>Any quick change in trend (the child’s curve upward or downward from its normal track) should be investigated to determine its cause and treat any problem. </a:t>
            </a:r>
          </a:p>
          <a:p>
            <a:r>
              <a:rPr lang="en-GB" dirty="0"/>
              <a:t> A flat line indicates that the child is not growing. This is called </a:t>
            </a:r>
            <a:r>
              <a:rPr lang="en-GB" b="1" dirty="0">
                <a:solidFill>
                  <a:srgbClr val="FF0000"/>
                </a:solidFill>
              </a:rPr>
              <a:t>stagnation </a:t>
            </a:r>
            <a:r>
              <a:rPr lang="en-GB" dirty="0"/>
              <a:t>and may also need to be investigated. </a:t>
            </a:r>
          </a:p>
          <a:p>
            <a:r>
              <a:rPr lang="en-GB" dirty="0"/>
              <a:t> A growth curve that crosses a z-score line may indicate risk. A health care provider can interpret risk based on where (relative to the median) the change in trend began and the rate of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5D5B6-E7AC-49AC-B358-0F7F4389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Identify growth problems from plotted points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6E8FB-6D12-48DB-A12D-FDB672F2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Length for-age chart :</a:t>
            </a:r>
          </a:p>
          <a:p>
            <a:r>
              <a:rPr lang="en-GB" dirty="0"/>
              <a:t>A child whose length-for age is below the line –2 is </a:t>
            </a:r>
            <a:r>
              <a:rPr lang="en-GB" dirty="0">
                <a:solidFill>
                  <a:srgbClr val="FF0000"/>
                </a:solidFill>
              </a:rPr>
              <a:t>stunted</a:t>
            </a:r>
            <a:r>
              <a:rPr lang="en-GB" dirty="0"/>
              <a:t>. </a:t>
            </a:r>
          </a:p>
          <a:p>
            <a:r>
              <a:rPr lang="en-GB" dirty="0"/>
              <a:t>Below –3 is </a:t>
            </a:r>
            <a:r>
              <a:rPr lang="en-GB" i="1" dirty="0">
                <a:solidFill>
                  <a:srgbClr val="FF0000"/>
                </a:solidFill>
              </a:rPr>
              <a:t>severely stunted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Weight for-age chart : </a:t>
            </a:r>
          </a:p>
          <a:p>
            <a:pPr marL="0" indent="0">
              <a:buNone/>
            </a:pPr>
            <a:r>
              <a:rPr lang="en-GB" dirty="0"/>
              <a:t>A child whose weight-for age is below the line –2 is </a:t>
            </a:r>
            <a:r>
              <a:rPr lang="en-GB" i="1" dirty="0">
                <a:solidFill>
                  <a:srgbClr val="FF0000"/>
                </a:solidFill>
              </a:rPr>
              <a:t>underweight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Below –3 is </a:t>
            </a:r>
            <a:r>
              <a:rPr lang="en-GB" dirty="0">
                <a:solidFill>
                  <a:srgbClr val="FF0000"/>
                </a:solidFill>
              </a:rPr>
              <a:t>severely underweight.</a:t>
            </a:r>
            <a:r>
              <a:rPr lang="en-GB" dirty="0"/>
              <a:t> Clinical signs of marasmus or kwashiorkor may be observed. </a:t>
            </a:r>
          </a:p>
        </p:txBody>
      </p:sp>
    </p:spTree>
    <p:extLst>
      <p:ext uri="{BB962C8B-B14F-4D97-AF65-F5344CB8AC3E}">
        <p14:creationId xmlns:p14="http://schemas.microsoft.com/office/powerpoint/2010/main" val="31746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41D5F-7289-4397-9A95-C0603C20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DA4F7-F2FE-4F06-BBE1-CD67C2875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Weight for-length chart:  </a:t>
            </a:r>
          </a:p>
          <a:p>
            <a:pPr marL="0" indent="0">
              <a:buNone/>
            </a:pPr>
            <a:r>
              <a:rPr lang="en-GB" dirty="0"/>
              <a:t>A child whose weight-for length is above the line 3 is </a:t>
            </a:r>
            <a:r>
              <a:rPr lang="en-GB" b="1" dirty="0"/>
              <a:t>obese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Above 2 is </a:t>
            </a:r>
            <a:r>
              <a:rPr lang="en-GB" b="1" dirty="0"/>
              <a:t>overweight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Above 1 shows </a:t>
            </a:r>
            <a:r>
              <a:rPr lang="en-GB" b="1" dirty="0"/>
              <a:t>possible risk of overweight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Below the line –2 is </a:t>
            </a:r>
            <a:r>
              <a:rPr lang="en-GB" b="1" dirty="0"/>
              <a:t>wasted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Below –3 is </a:t>
            </a:r>
            <a:r>
              <a:rPr lang="en-GB" b="1" dirty="0"/>
              <a:t>severely wasted</a:t>
            </a:r>
            <a:r>
              <a:rPr lang="en-GB" dirty="0"/>
              <a:t>.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for urgent specialized care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BMI-for-age chart :</a:t>
            </a:r>
          </a:p>
          <a:p>
            <a:pPr marL="0" indent="0">
              <a:buNone/>
            </a:pPr>
            <a:r>
              <a:rPr lang="en-GB" dirty="0"/>
              <a:t>A child whose BMI for-age is above the line 3 is </a:t>
            </a:r>
            <a:r>
              <a:rPr lang="en-GB" b="1" dirty="0"/>
              <a:t>obese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Above 2 is </a:t>
            </a:r>
            <a:r>
              <a:rPr lang="en-GB" b="1" dirty="0"/>
              <a:t>overweight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Above 1 shows </a:t>
            </a:r>
            <a:r>
              <a:rPr lang="en-GB" b="1" dirty="0"/>
              <a:t>possible risk of overweight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4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96" y="365125"/>
            <a:ext cx="8296275" cy="62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A9AEF-99E0-4A12-9CA5-BB5C182C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8D2C5-3645-4A60-B322-53C8A8828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781AD5-229F-4809-B7CC-66F932E02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0" t="17127" r="31160" b="9911"/>
          <a:stretch/>
        </p:blipFill>
        <p:spPr>
          <a:xfrm>
            <a:off x="489857" y="1491569"/>
            <a:ext cx="6482444" cy="5001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08E13A-33FA-4E00-A997-3E1AB1AA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16650" r="68393" b="7360"/>
          <a:stretch/>
        </p:blipFill>
        <p:spPr>
          <a:xfrm>
            <a:off x="7320644" y="1027906"/>
            <a:ext cx="2367643" cy="52088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66097" y="5349564"/>
            <a:ext cx="2367643" cy="1045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5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33852-0374-48BB-8DBC-0C6DBD77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303030"/>
                </a:solidFill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4C2D9-7DEA-4BD2-8433-E99EE09A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29" y="231785"/>
            <a:ext cx="7032171" cy="506631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increase in the physical size of the body as a whole or any of its parts Associated with increase in cell number and/or cell size. </a:t>
            </a: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Acquiring functions and skills that involves motor, social, emotional and intellectual abilities of the child. Mainly related to the nervous system.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9" y="90152"/>
            <a:ext cx="4344473" cy="296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9" y="2967316"/>
            <a:ext cx="4381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1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CF807-CFE5-490E-8BE0-DEE4041B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4237B-DB58-4B00-B1E3-F9322833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F06B24-E2CC-4297-AFA6-AB1EA576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871" y="779690"/>
            <a:ext cx="3482262" cy="2812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C9E8CE-F25F-4055-AC3B-06F2C8D8C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0700" r="30759" b="9910"/>
          <a:stretch/>
        </p:blipFill>
        <p:spPr>
          <a:xfrm>
            <a:off x="549729" y="1420586"/>
            <a:ext cx="6765471" cy="4756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DAE5A3-CCC7-45D5-BA8A-8EF780B7435D}"/>
              </a:ext>
            </a:extLst>
          </p:cNvPr>
          <p:cNvSpPr txBox="1"/>
          <p:nvPr/>
        </p:nvSpPr>
        <p:spPr>
          <a:xfrm>
            <a:off x="9347763" y="3592286"/>
            <a:ext cx="1527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Obese boy</a:t>
            </a:r>
          </a:p>
          <a:p>
            <a:r>
              <a:rPr lang="en-GB" b="1" dirty="0"/>
              <a:t>3 1/2 months,</a:t>
            </a:r>
          </a:p>
          <a:p>
            <a:r>
              <a:rPr lang="en-GB" b="1" dirty="0"/>
              <a:t>63 cm, 10 kg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657835" y="3592286"/>
            <a:ext cx="2367643" cy="1045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Areas of Development</a:t>
            </a:r>
            <a:endParaRPr lang="en-GB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6" y="2045929"/>
            <a:ext cx="5863442" cy="39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EDA21-8937-4330-A785-E33572CE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/>
              <a:t>Course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53AD1-862F-4D94-B4BE-550B2A10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0" y="1648497"/>
            <a:ext cx="8262869" cy="467503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Development depends upon the maturation and myelination of the nervous system.</a:t>
            </a:r>
          </a:p>
          <a:p>
            <a:r>
              <a:rPr lang="en-GB" sz="2400" dirty="0"/>
              <a:t>The sequence of development is the same for all children, but the rate of development varies from child to child.</a:t>
            </a:r>
          </a:p>
          <a:p>
            <a:r>
              <a:rPr lang="en-GB" sz="2400" dirty="0"/>
              <a:t>The direction of development is </a:t>
            </a:r>
            <a:r>
              <a:rPr lang="en-GB" sz="2400" dirty="0" err="1"/>
              <a:t>cephalocaudal</a:t>
            </a:r>
            <a:r>
              <a:rPr lang="en-GB" sz="2400" dirty="0" smtClean="0"/>
              <a:t>. And general to specific.</a:t>
            </a:r>
            <a:endParaRPr lang="en-GB" sz="2400" dirty="0"/>
          </a:p>
          <a:p>
            <a:r>
              <a:rPr lang="en-GB" sz="2400" dirty="0"/>
              <a:t>There are developmental </a:t>
            </a:r>
            <a:r>
              <a:rPr lang="en-GB" sz="2400" dirty="0" smtClean="0"/>
              <a:t>landmarks (milestones) </a:t>
            </a:r>
            <a:r>
              <a:rPr lang="en-GB" sz="2400" dirty="0"/>
              <a:t>that </a:t>
            </a:r>
            <a:r>
              <a:rPr lang="en-GB" sz="2400" dirty="0" smtClean="0"/>
              <a:t>should </a:t>
            </a:r>
            <a:r>
              <a:rPr lang="en-GB" sz="2400" dirty="0"/>
              <a:t>be checked.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arent and Child">
            <a:extLst>
              <a:ext uri="{FF2B5EF4-FFF2-40B4-BE49-F238E27FC236}">
                <a16:creationId xmlns:a16="http://schemas.microsoft.com/office/drawing/2014/main" xmlns="" id="{64443A27-34A8-4B3A-9A62-A42A35A0E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F7303-F3B5-45B3-88B6-F12E60BB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8" y="685800"/>
            <a:ext cx="3173623" cy="5105400"/>
          </a:xfrm>
        </p:spPr>
        <p:txBody>
          <a:bodyPr>
            <a:normAutofit/>
          </a:bodyPr>
          <a:lstStyle/>
          <a:p>
            <a:r>
              <a:rPr lang="en-GB" sz="37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Development is assessed in two major aspects: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DD838EE-6227-4F87-9D79-1EABB9FA2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13689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051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15203-CAE4-43C7-B3D4-8E76D097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Factors that predispose to delay in development: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7FCDEBF-2821-4977-929E-4786BC323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9286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220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98F02-3A83-4721-8219-C99C35D0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Extra info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C859C0-93C5-402F-8F66-D46C4E5AE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details on </a:t>
            </a:r>
            <a:r>
              <a:rPr lang="en-GB" dirty="0"/>
              <a:t>growth </a:t>
            </a:r>
            <a:r>
              <a:rPr lang="en-GB" dirty="0" smtClean="0"/>
              <a:t>and development: </a:t>
            </a:r>
            <a:r>
              <a:rPr lang="en-GB" dirty="0"/>
              <a:t>https://www.who.int/tools/child-growth-standards/standards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220"/>
          <a:stretch/>
        </p:blipFill>
        <p:spPr>
          <a:xfrm>
            <a:off x="1028828" y="1825625"/>
            <a:ext cx="9826788" cy="39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584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A49F7-1DA9-4C58-B043-64B3A5BA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67" y="4411439"/>
            <a:ext cx="3494362" cy="164869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Stages of growth and development: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48591-CC57-44C3-97F1-7F8B5937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74" y="320040"/>
            <a:ext cx="7037135" cy="6217919"/>
          </a:xfrm>
        </p:spPr>
        <p:txBody>
          <a:bodyPr anchor="ctr">
            <a:normAutofit/>
          </a:bodyPr>
          <a:lstStyle/>
          <a:p>
            <a:pPr marL="514350" indent="-514350">
              <a:buAutoNum type="alphaUcPeriod"/>
            </a:pPr>
            <a:r>
              <a:rPr lang="en-GB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Intrauterine stage: </a:t>
            </a:r>
          </a:p>
          <a:p>
            <a:pPr marL="0" indent="0">
              <a:buNone/>
            </a:pPr>
            <a:r>
              <a:rPr lang="en-GB" sz="2400" dirty="0">
                <a:latin typeface="Arial Black" panose="020B0A04020102020204" pitchFamily="34" charset="0"/>
              </a:rPr>
              <a:t>This stage begins with fertilization of the ovum and ends with birth.</a:t>
            </a:r>
          </a:p>
          <a:p>
            <a:pPr marL="0" indent="0">
              <a:buNone/>
            </a:pPr>
            <a:r>
              <a:rPr lang="en-GB" sz="2400" dirty="0">
                <a:latin typeface="Arial Black" panose="020B0A04020102020204" pitchFamily="34" charset="0"/>
              </a:rPr>
              <a:t>Two periods.</a:t>
            </a:r>
          </a:p>
          <a:p>
            <a:pPr marL="457200" indent="-457200">
              <a:buAutoNum type="arabicPeriod"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Embryonic period </a:t>
            </a:r>
            <a:r>
              <a:rPr lang="en-GB" sz="2400" dirty="0">
                <a:latin typeface="Arial Black" panose="020B0A04020102020204" pitchFamily="34" charset="0"/>
              </a:rPr>
              <a:t>(period of organogenesis): during the first trimester of pregnancy during which exposure to any adverse factors can result in congenital anomalies or miscarriage.</a:t>
            </a:r>
          </a:p>
          <a:p>
            <a:pPr marL="457200" indent="-457200">
              <a:buAutoNum type="arabicPeriod"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Foetal period : </a:t>
            </a:r>
            <a:r>
              <a:rPr lang="en-GB" sz="2400" dirty="0">
                <a:latin typeface="Arial Black" panose="020B0A04020102020204" pitchFamily="34" charset="0"/>
              </a:rPr>
              <a:t>during this period the mother provides the foetus through the placenta with body stores of nutrients and immunoglobulins. Still birth, LBW, and preterm labour can occur in this period.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CEAFCA-DC8B-4672-B33B-BFE0E6310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33"/>
          <a:stretch/>
        </p:blipFill>
        <p:spPr>
          <a:xfrm>
            <a:off x="375967" y="930729"/>
            <a:ext cx="4099335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7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A49F7-1DA9-4C58-B043-64B3A5BA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4943"/>
            <a:ext cx="3494362" cy="226918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Stages of growth and development: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48591-CC57-44C3-97F1-7F8B5937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473528"/>
            <a:ext cx="7021237" cy="6064431"/>
          </a:xfrm>
        </p:spPr>
        <p:txBody>
          <a:bodyPr anchor="ctr">
            <a:normAutofit/>
          </a:bodyPr>
          <a:lstStyle/>
          <a:p>
            <a:pPr marL="514350" indent="-514350">
              <a:buAutoNum type="alphaUcPeriod"/>
            </a:pPr>
            <a:r>
              <a:rPr lang="en-GB" sz="3200" dirty="0">
                <a:solidFill>
                  <a:srgbClr val="FF0000"/>
                </a:solidFill>
                <a:latin typeface="Arial Black" panose="020B0A04020102020204" pitchFamily="34" charset="0"/>
              </a:rPr>
              <a:t>Extrauterine stage: 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At birth</a:t>
            </a:r>
          </a:p>
          <a:p>
            <a:pPr marL="0" indent="0">
              <a:buNone/>
            </a:pPr>
            <a:r>
              <a:rPr lang="en-GB" sz="3200" dirty="0">
                <a:latin typeface="Arial Black" panose="020B0A04020102020204" pitchFamily="34" charset="0"/>
              </a:rPr>
              <a:t>Body weight: 2.5-4.2 kg</a:t>
            </a:r>
          </a:p>
          <a:p>
            <a:pPr marL="0" indent="0">
              <a:buNone/>
            </a:pPr>
            <a:r>
              <a:rPr lang="en-GB" sz="3200" dirty="0">
                <a:latin typeface="Arial Black" panose="020B0A04020102020204" pitchFamily="34" charset="0"/>
              </a:rPr>
              <a:t>RR: 40-50/min</a:t>
            </a:r>
          </a:p>
          <a:p>
            <a:pPr marL="0" indent="0">
              <a:buNone/>
            </a:pPr>
            <a:r>
              <a:rPr lang="en-GB" sz="3200" dirty="0">
                <a:latin typeface="Arial Black" panose="020B0A04020102020204" pitchFamily="34" charset="0"/>
              </a:rPr>
              <a:t>Pulse:120-160/min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2. Neonatal period (28 days)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3. Infancy period (1st year of life)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4. Childhood period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5. Adolescence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27D389-432E-4F88-970E-46BD141C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4" y="1845554"/>
            <a:ext cx="4135186" cy="158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2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C057A-2A55-4BBD-A216-48279E84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Factors affecting growth and development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62779D-CF2C-4A01-937C-B2EAF64B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320040"/>
            <a:ext cx="6744023" cy="5933803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genetic factors:</a:t>
            </a:r>
          </a:p>
          <a:p>
            <a:pPr marL="0" indent="0">
              <a:buNone/>
            </a:pPr>
            <a:r>
              <a:rPr lang="en-GB" sz="2400" b="1" dirty="0"/>
              <a:t>These include: ethnic ccc, size of the parents particularly of the mother.</a:t>
            </a:r>
          </a:p>
          <a:p>
            <a:pPr marL="0" indent="0">
              <a:buNone/>
            </a:pPr>
            <a:r>
              <a:rPr lang="en-GB" sz="2400" b="1" dirty="0"/>
              <a:t>These factors are fixed, hard to modify and influence growth from conception to adulthood.</a:t>
            </a:r>
          </a:p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environmental factors</a:t>
            </a:r>
          </a:p>
          <a:p>
            <a:pPr marL="0" indent="0">
              <a:buNone/>
            </a:pPr>
            <a:r>
              <a:rPr lang="en-GB" sz="2400" b="1" dirty="0"/>
              <a:t>These include: </a:t>
            </a:r>
          </a:p>
          <a:p>
            <a:pPr marL="514350" indent="-514350">
              <a:buAutoNum type="arabicPeriod"/>
            </a:pPr>
            <a:r>
              <a:rPr lang="en-GB" sz="2400" b="1" dirty="0"/>
              <a:t>Nutrition.</a:t>
            </a:r>
          </a:p>
          <a:p>
            <a:pPr marL="514350" indent="-514350">
              <a:buAutoNum type="arabicPeriod"/>
            </a:pPr>
            <a:r>
              <a:rPr lang="en-GB" sz="2400" b="1" dirty="0"/>
              <a:t>Infections during infancy and childhood</a:t>
            </a:r>
          </a:p>
          <a:p>
            <a:pPr marL="514350" indent="-514350">
              <a:buAutoNum type="arabicPeriod"/>
            </a:pPr>
            <a:r>
              <a:rPr lang="en-GB" sz="2400" b="1" dirty="0"/>
              <a:t>Absence or inadequate stimulation and loving care of the child</a:t>
            </a:r>
          </a:p>
        </p:txBody>
      </p:sp>
    </p:spTree>
    <p:extLst>
      <p:ext uri="{BB962C8B-B14F-4D97-AF65-F5344CB8AC3E}">
        <p14:creationId xmlns:p14="http://schemas.microsoft.com/office/powerpoint/2010/main" val="223173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5D9F9-A53E-47AC-8FE0-790EFF86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100" b="1" dirty="0">
                <a:solidFill>
                  <a:srgbClr val="FFFFFF"/>
                </a:solidFill>
                <a:latin typeface="Arial Black" panose="020B0A04020102020204" pitchFamily="34" charset="0"/>
              </a:rPr>
              <a:t>Growth monitoring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37E35AB-2729-4052-94C0-DE0CF4CA8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9367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48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62893-8C3A-4940-AFF4-39ADB38D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Assessment of growth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861A6-0ECF-4AF6-AB1F-B9D9165C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6" y="2121762"/>
            <a:ext cx="4911826" cy="38544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The assessment of growth may be longitudinal or cross sectional.</a:t>
            </a:r>
          </a:p>
          <a:p>
            <a:pPr marL="0" indent="0">
              <a:buNone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growth entails measuring the same child at regular intervals. </a:t>
            </a:r>
          </a:p>
          <a:p>
            <a:pPr marL="0" indent="0">
              <a:buNone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sectional 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involve large number of children of same age. </a:t>
            </a:r>
          </a:p>
          <a:p>
            <a:pPr marL="0" indent="0">
              <a:buNone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Basic growth assessment involves measuring a child’s </a:t>
            </a:r>
            <a:r>
              <a:rPr lang="en-GB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circumference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and length or height</a:t>
            </a:r>
          </a:p>
        </p:txBody>
      </p:sp>
      <p:pic>
        <p:nvPicPr>
          <p:cNvPr id="6" name="Picture 5" descr="A baby lying on a bed&#10;&#10;Description automatically generated">
            <a:extLst>
              <a:ext uri="{FF2B5EF4-FFF2-40B4-BE49-F238E27FC236}">
                <a16:creationId xmlns:a16="http://schemas.microsoft.com/office/drawing/2014/main" xmlns="" id="{810876B6-5EEE-412D-9F62-F5B2CBF8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122" y="321176"/>
            <a:ext cx="2519995" cy="2519995"/>
          </a:xfrm>
          <a:prstGeom prst="rect">
            <a:avLst/>
          </a:prstGeom>
        </p:spPr>
      </p:pic>
      <p:pic>
        <p:nvPicPr>
          <p:cNvPr id="4" name="Picture 3" descr="A picture containing indoor, preparing, man, kitchen&#10;&#10;Description automatically generated">
            <a:extLst>
              <a:ext uri="{FF2B5EF4-FFF2-40B4-BE49-F238E27FC236}">
                <a16:creationId xmlns:a16="http://schemas.microsoft.com/office/drawing/2014/main" xmlns="" id="{9F703748-CBF1-4D09-9542-9A8E0F41D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22" y="3037114"/>
            <a:ext cx="5987878" cy="3368180"/>
          </a:xfrm>
          <a:prstGeom prst="rect">
            <a:avLst/>
          </a:prstGeom>
        </p:spPr>
      </p:pic>
      <p:pic>
        <p:nvPicPr>
          <p:cNvPr id="5" name="Picture 4" descr="A hand holding a baby&#10;&#10;Description automatically generated">
            <a:extLst>
              <a:ext uri="{FF2B5EF4-FFF2-40B4-BE49-F238E27FC236}">
                <a16:creationId xmlns:a16="http://schemas.microsoft.com/office/drawing/2014/main" xmlns="" id="{33DD9D73-B2D3-4A5D-9C25-0A2F2CCCB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706" y="640263"/>
            <a:ext cx="3050395" cy="17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0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D038A-8644-408A-A480-16A3A6E6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1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Assessment of growth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2D465AB-F386-4629-8284-D5699BE1A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562226"/>
              </p:ext>
            </p:extLst>
          </p:nvPr>
        </p:nvGraphicFramePr>
        <p:xfrm>
          <a:off x="838200" y="1468192"/>
          <a:ext cx="10515600" cy="470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7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6" ma:contentTypeDescription="Create a new document." ma:contentTypeScope="" ma:versionID="f48d1b8c8c867eee902265cf3654613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865a30e56b997494d9cb9dc52bd11eee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204594-482F-42B1-A717-B4C36077349A}"/>
</file>

<file path=customXml/itemProps2.xml><?xml version="1.0" encoding="utf-8"?>
<ds:datastoreItem xmlns:ds="http://schemas.openxmlformats.org/officeDocument/2006/customXml" ds:itemID="{A5D7A681-3B84-414D-BA86-7366835DA0B4}"/>
</file>

<file path=customXml/itemProps3.xml><?xml version="1.0" encoding="utf-8"?>
<ds:datastoreItem xmlns:ds="http://schemas.openxmlformats.org/officeDocument/2006/customXml" ds:itemID="{1AD4E1F9-02D9-4453-A4E1-F3FBF7DB6383}"/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1858</Words>
  <Application>Microsoft Office PowerPoint</Application>
  <PresentationFormat>Widescreen</PresentationFormat>
  <Paragraphs>159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Arial Nova</vt:lpstr>
      <vt:lpstr>Arial-BoldMT</vt:lpstr>
      <vt:lpstr>ArialMT</vt:lpstr>
      <vt:lpstr>Calibri</vt:lpstr>
      <vt:lpstr>Calibri Light</vt:lpstr>
      <vt:lpstr>Simplified Arabic</vt:lpstr>
      <vt:lpstr>TimesNewRomanPS-BoldMT</vt:lpstr>
      <vt:lpstr>TimesNewRomanPSMT</vt:lpstr>
      <vt:lpstr>Wingdings</vt:lpstr>
      <vt:lpstr>Office Theme</vt:lpstr>
      <vt:lpstr>Child’s Healthcare Growth and development</vt:lpstr>
      <vt:lpstr>PowerPoint Presentation</vt:lpstr>
      <vt:lpstr>Definitions</vt:lpstr>
      <vt:lpstr>Stages of growth and development:</vt:lpstr>
      <vt:lpstr>Stages of growth and development:</vt:lpstr>
      <vt:lpstr>Factors affecting growth and development</vt:lpstr>
      <vt:lpstr>Growth monitoring</vt:lpstr>
      <vt:lpstr>Assessment of growth</vt:lpstr>
      <vt:lpstr>Assessment of growth</vt:lpstr>
      <vt:lpstr>Assessment of growth</vt:lpstr>
      <vt:lpstr>Assessment of growth</vt:lpstr>
      <vt:lpstr>PowerPoint Presentation</vt:lpstr>
      <vt:lpstr>PowerPoint Presentation</vt:lpstr>
      <vt:lpstr>WHO GROWTH CHART</vt:lpstr>
      <vt:lpstr>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growth chart</vt:lpstr>
      <vt:lpstr>Interpretation (z-score)</vt:lpstr>
      <vt:lpstr>Identify growth problems from plotted points</vt:lpstr>
      <vt:lpstr>PowerPoint Presentation</vt:lpstr>
      <vt:lpstr>PowerPoint Presentation</vt:lpstr>
      <vt:lpstr>Example??</vt:lpstr>
      <vt:lpstr>Example??</vt:lpstr>
      <vt:lpstr>Areas of Development</vt:lpstr>
      <vt:lpstr>Course of development</vt:lpstr>
      <vt:lpstr>Development is assessed in two major aspects:</vt:lpstr>
      <vt:lpstr>Factors that predispose to delay in development:</vt:lpstr>
      <vt:lpstr>Extra info: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Child’s Healthcare Growth and development</dc:title>
  <dc:creator>Judah, Hassan</dc:creator>
  <cp:lastModifiedBy>israa rawashdeh</cp:lastModifiedBy>
  <cp:revision>61</cp:revision>
  <dcterms:created xsi:type="dcterms:W3CDTF">2019-11-09T22:19:29Z</dcterms:created>
  <dcterms:modified xsi:type="dcterms:W3CDTF">2020-12-20T06:35:09Z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