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30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6.xml" ContentType="application/vnd.openxmlformats-officedocument.presentationml.slide+xml"/>
  <Override PartName="/ppt/slides/slide13.xml" ContentType="application/vnd.openxmlformats-officedocument.presentationml.slide+xml"/>
  <Override PartName="/ppt/slides/slide7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4.xml" ContentType="application/vnd.openxmlformats-officedocument.presentationml.slide+xml"/>
  <Override PartName="/ppt/slides/slide8.xml" ContentType="application/vnd.openxmlformats-officedocument.presentationml.slide+xml"/>
  <Override PartName="/ppt/slides/slide64.xml" ContentType="application/vnd.openxmlformats-officedocument.presentationml.slide+xml"/>
  <Override PartName="/ppt/slides/slide62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3.xml" ContentType="application/vnd.openxmlformats-officedocument.presentationml.slide+xml"/>
  <Override PartName="/ppt/slides/slide55.xml" ContentType="application/vnd.openxmlformats-officedocument.presentationml.slide+xml"/>
  <Override PartName="/ppt/slides/slide53.xml" ContentType="application/vnd.openxmlformats-officedocument.presentationml.slide+xml"/>
  <Override PartName="/ppt/slides/slide49.xml" ContentType="application/vnd.openxmlformats-officedocument.presentationml.slide+xml"/>
  <Override PartName="/ppt/slides/slide54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4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1.xml" ContentType="application/vnd.openxmlformats-officedocument.theme+xml"/>
  <Override PartName="/ppt/ink/ink2.xml" ContentType="application/inkml+xml"/>
  <Override PartName="/ppt/ink/ink1.xml" ContentType="application/inkml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9"/>
  </p:notesMasterIdLst>
  <p:sldIdLst>
    <p:sldId id="256" r:id="rId2"/>
    <p:sldId id="259" r:id="rId3"/>
    <p:sldId id="263" r:id="rId4"/>
    <p:sldId id="264" r:id="rId5"/>
    <p:sldId id="276" r:id="rId6"/>
    <p:sldId id="267" r:id="rId7"/>
    <p:sldId id="270" r:id="rId8"/>
    <p:sldId id="260" r:id="rId9"/>
    <p:sldId id="274" r:id="rId10"/>
    <p:sldId id="279" r:id="rId11"/>
    <p:sldId id="275" r:id="rId12"/>
    <p:sldId id="295" r:id="rId13"/>
    <p:sldId id="282" r:id="rId14"/>
    <p:sldId id="285" r:id="rId15"/>
    <p:sldId id="287" r:id="rId16"/>
    <p:sldId id="288" r:id="rId17"/>
    <p:sldId id="292" r:id="rId18"/>
    <p:sldId id="296" r:id="rId19"/>
    <p:sldId id="297" r:id="rId20"/>
    <p:sldId id="298" r:id="rId21"/>
    <p:sldId id="299" r:id="rId22"/>
    <p:sldId id="305" r:id="rId23"/>
    <p:sldId id="304" r:id="rId24"/>
    <p:sldId id="306" r:id="rId25"/>
    <p:sldId id="307" r:id="rId26"/>
    <p:sldId id="308" r:id="rId27"/>
    <p:sldId id="309" r:id="rId28"/>
    <p:sldId id="310" r:id="rId29"/>
    <p:sldId id="314" r:id="rId30"/>
    <p:sldId id="316" r:id="rId31"/>
    <p:sldId id="318" r:id="rId32"/>
    <p:sldId id="320" r:id="rId33"/>
    <p:sldId id="321" r:id="rId34"/>
    <p:sldId id="322" r:id="rId35"/>
    <p:sldId id="324" r:id="rId36"/>
    <p:sldId id="325" r:id="rId37"/>
    <p:sldId id="326" r:id="rId38"/>
    <p:sldId id="327" r:id="rId39"/>
    <p:sldId id="361" r:id="rId40"/>
    <p:sldId id="350" r:id="rId41"/>
    <p:sldId id="372" r:id="rId42"/>
    <p:sldId id="376" r:id="rId43"/>
    <p:sldId id="377" r:id="rId44"/>
    <p:sldId id="378" r:id="rId45"/>
    <p:sldId id="379" r:id="rId46"/>
    <p:sldId id="380" r:id="rId47"/>
    <p:sldId id="381" r:id="rId48"/>
    <p:sldId id="382" r:id="rId49"/>
    <p:sldId id="384" r:id="rId50"/>
    <p:sldId id="388" r:id="rId51"/>
    <p:sldId id="416" r:id="rId52"/>
    <p:sldId id="389" r:id="rId53"/>
    <p:sldId id="391" r:id="rId54"/>
    <p:sldId id="392" r:id="rId55"/>
    <p:sldId id="393" r:id="rId56"/>
    <p:sldId id="397" r:id="rId57"/>
    <p:sldId id="398" r:id="rId58"/>
    <p:sldId id="399" r:id="rId59"/>
    <p:sldId id="402" r:id="rId60"/>
    <p:sldId id="403" r:id="rId61"/>
    <p:sldId id="404" r:id="rId62"/>
    <p:sldId id="406" r:id="rId63"/>
    <p:sldId id="407" r:id="rId64"/>
    <p:sldId id="409" r:id="rId65"/>
    <p:sldId id="412" r:id="rId66"/>
    <p:sldId id="413" r:id="rId67"/>
    <p:sldId id="415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5" d="100"/>
          <a:sy n="65" d="100"/>
        </p:scale>
        <p:origin x="1320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ustomXml" Target="../customXml/item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75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ustomXml" Target="../customXml/item3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0-04-01T19:50:40.5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15255 13866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28.34025" units="1/cm"/>
          <inkml:channelProperty channel="Y" name="resolution" value="28.33948" units="1/cm"/>
        </inkml:channelProperties>
      </inkml:inkSource>
      <inkml:timestamp xml:id="ts0" timeString="2020-04-01T19:50:45.94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17909 12378,'0'0,"0"-25,0 25,0-25,-24 25,24 0,-50 0,-24-25,-75 0,-25 25,-74-24,50-1,-1 25,-49 0,50 0,24 0,25 0,25 25,-25-25,50 0,-50 0,25 24,0-24,0 0,-25 0,50 0,0 0,25 0,-1 0,1 0,24 0,0 0,26 0,-26 0,25 0,0 0,1-24,-1 24,0 0,25 0,-25 0,0 0,25 0,-24 0,-26 0,50 0,-25 0,-24 0,49 0,-50 0,50 0,-25 0,0 0,1 0,-1 0,25 0,-50 0,50 0,-25 0,25 0,-49 0,49 0,-25 0,25 0,-25-25,0 25,1 0,24 0,-25 0,0 0,25 0,-25 0,0 0,1 0,-1 0,25 0,-50 25,25-25,0 0,1 0,24 0,-25 0,0 0,25 0,-25 0,25 0,-25 0,25 0,-24 24,-1-24,0 0,0 25,0-25,25 0,-24 0,-1 0,25 0,-25 0,25 0,0 0,0-25,0 25,0 0,0-24,0 24,0 0,0 0,0 0,25 24,0 1,-25-25,0 25,24-25,-24 0,0 25,0 0,25-25,-25 0,25 24,-25-24,0 0,0 25,25-25,-25 25,0 0,0-25,25 0,-25 25,0-25,0 0,24 0,1 0,-25 0,25 0,-25 0,25 0,0 0,-1 0,-24 0,50 0,-50 0,25 0,-25 0,25 0,0 0,-25 0,24 0,1 0,0 0,-25 0,25 0,0 0,-1 0,1 0,0 0,0 0,0 0,-1 0,26 0,0-25,-26 25,1 0,25 0,-25 0,-1 0,26 0,0 0,-1 0,1 0,-25 0,49 0,-49 0,0 0,24 0,1 0,0 0,-1 0,26 25,-26-25,-24 0,0 0,49 0,-24 0,24 0,1 0,-26 0,1 0,-1 0,26 0,-50 0,-1 0,26 0,-25 0,0 0,-1 0,-24 0,50 0,0 0,-1 0,1 0,24 0,75 49,0-49,0 25,-50 0,50 0,-50-1,-25-24,26 25,-51-25,-24 0,25 0,-25 0,49 0,-24 0,24 0,-24 0,-1 0,26 0,-51 0,1 0,25 0,-25-25,24 25,-24 0,25-24,-26 24,26 0,-25 0,0-25,24 25,-49-25,25 25,0 0,0 0,-25-25,25 0,-25 25,24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F454B7-E5A0-4D39-9BE9-3BB95C605257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92F43-E267-47A9-A8E8-447264AED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227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778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1731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smtClean="0"/>
              <a:t>Left: normal, right: </a:t>
            </a:r>
            <a:r>
              <a:rPr lang="en-US" sz="1100" b="1" dirty="0" smtClean="0">
                <a:solidFill>
                  <a:srgbClr val="7030A0"/>
                </a:solidFill>
              </a:rPr>
              <a:t>Hyperplasia w/o atypia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6713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smtClean="0"/>
              <a:t>Left: normal, right: </a:t>
            </a:r>
            <a:r>
              <a:rPr lang="en-US" sz="1100" b="1" dirty="0" smtClean="0">
                <a:solidFill>
                  <a:srgbClr val="7030A0"/>
                </a:solidFill>
              </a:rPr>
              <a:t>Hyperplasia with atypia (</a:t>
            </a:r>
            <a:r>
              <a:rPr lang="en-US" sz="1100" b="0" i="1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endometrial intraepithelial neoplasia (EIN))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02043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63457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173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smtClean="0"/>
              <a:t>Low grade</a:t>
            </a:r>
            <a:r>
              <a:rPr lang="en-US" baseline="0" dirty="0" smtClean="0"/>
              <a:t> at left and high grade at right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4426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Serous carcinoma of the endometrium, with papilla formation and marked </a:t>
            </a:r>
            <a:r>
              <a:rPr lang="en-US" sz="11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cytologic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atypia. </a:t>
            </a:r>
          </a:p>
          <a:p>
            <a:r>
              <a:rPr lang="en-US" sz="1100" b="0" i="0" u="none" strike="noStrike" cap="none" baseline="0" dirty="0" err="1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Immunohistochemical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staining shows accumulation of p53, a finding associated with </a:t>
            </a:r>
            <a:r>
              <a:rPr lang="en-US" sz="1100" b="0" i="1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TP53 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mutation.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202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63457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173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57782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40277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89318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1731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028722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9443012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57860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57860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914884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9148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1731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91488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91488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91488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9057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553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1731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173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173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20173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3A8789A-8C39-42C2-94FB-F821DF4079EA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EAC3960-8CB4-46CC-99DE-53EAD8D7467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789A-8C39-42C2-94FB-F821DF4079EA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960-8CB4-46CC-99DE-53EAD8D74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789A-8C39-42C2-94FB-F821DF4079EA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960-8CB4-46CC-99DE-53EAD8D74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1" y="3366967"/>
            <a:ext cx="53097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None/>
              <a:defRPr sz="60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189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44426" y="7464"/>
            <a:ext cx="3552601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44427" y="2050767"/>
            <a:ext cx="5169001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▹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▸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⬞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2743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44425" y="7464"/>
            <a:ext cx="35526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44425" y="2064700"/>
            <a:ext cx="1918800" cy="4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⬞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861613" y="2064700"/>
            <a:ext cx="1918800" cy="4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⬞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878801" y="2064700"/>
            <a:ext cx="1918800" cy="4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⬩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⬞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580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background">
  <p:cSld name="Big image background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 flipH="1">
            <a:off x="-75" y="0"/>
            <a:ext cx="1851600" cy="6858000"/>
          </a:xfrm>
          <a:prstGeom prst="rect">
            <a:avLst/>
          </a:prstGeom>
          <a:solidFill>
            <a:srgbClr val="0DB7C4">
              <a:alpha val="3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53;p9"/>
          <p:cNvSpPr/>
          <p:nvPr/>
        </p:nvSpPr>
        <p:spPr>
          <a:xfrm flipH="1">
            <a:off x="-75" y="0"/>
            <a:ext cx="1851600" cy="1520000"/>
          </a:xfrm>
          <a:prstGeom prst="rect">
            <a:avLst/>
          </a:prstGeom>
          <a:solidFill>
            <a:srgbClr val="0DB7C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235225" y="1723200"/>
            <a:ext cx="1381200" cy="1520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18516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08331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1616475" y="0"/>
            <a:ext cx="5910900" cy="50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Char char="▹"/>
              <a:defRPr i="1">
                <a:solidFill>
                  <a:srgbClr val="FFFFFF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▸"/>
              <a:defRPr i="1">
                <a:solidFill>
                  <a:srgbClr val="FFFFFF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Char char="⬩"/>
              <a:defRPr i="1">
                <a:solidFill>
                  <a:srgbClr val="FFFFFF"/>
                </a:solidFill>
              </a:defRPr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⬞"/>
              <a:defRPr i="1">
                <a:solidFill>
                  <a:srgbClr val="FFFFFF"/>
                </a:solidFill>
              </a:defRPr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i="1">
                <a:solidFill>
                  <a:srgbClr val="FFFFFF"/>
                </a:solidFill>
              </a:defRPr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i="1">
                <a:solidFill>
                  <a:srgbClr val="FFFFFF"/>
                </a:solidFill>
              </a:defRPr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i="1">
                <a:solidFill>
                  <a:srgbClr val="FFFFFF"/>
                </a:solidFill>
              </a:defRPr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○"/>
              <a:defRPr i="1">
                <a:solidFill>
                  <a:srgbClr val="FFFFFF"/>
                </a:solidFill>
              </a:defRPr>
            </a:lvl8pPr>
            <a:lvl9pPr marL="4114800" lvl="8" indent="-34290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■"/>
              <a:defRPr i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-75" y="4560000"/>
            <a:ext cx="669600" cy="229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>
                <a:solidFill>
                  <a:srgbClr val="0DB7C4"/>
                </a:solidFill>
              </a:defRPr>
            </a:lvl1pPr>
            <a:lvl2pPr lvl="1" rtl="0">
              <a:buNone/>
              <a:defRPr>
                <a:solidFill>
                  <a:srgbClr val="0DB7C4"/>
                </a:solidFill>
              </a:defRPr>
            </a:lvl2pPr>
            <a:lvl3pPr lvl="2" rtl="0">
              <a:buNone/>
              <a:defRPr>
                <a:solidFill>
                  <a:srgbClr val="0DB7C4"/>
                </a:solidFill>
              </a:defRPr>
            </a:lvl3pPr>
            <a:lvl4pPr lvl="3" rtl="0">
              <a:buNone/>
              <a:defRPr>
                <a:solidFill>
                  <a:srgbClr val="0DB7C4"/>
                </a:solidFill>
              </a:defRPr>
            </a:lvl4pPr>
            <a:lvl5pPr lvl="4" rtl="0">
              <a:buNone/>
              <a:defRPr>
                <a:solidFill>
                  <a:srgbClr val="0DB7C4"/>
                </a:solidFill>
              </a:defRPr>
            </a:lvl5pPr>
            <a:lvl6pPr lvl="5" rtl="0">
              <a:buNone/>
              <a:defRPr>
                <a:solidFill>
                  <a:srgbClr val="0DB7C4"/>
                </a:solidFill>
              </a:defRPr>
            </a:lvl6pPr>
            <a:lvl7pPr lvl="6" rtl="0">
              <a:buNone/>
              <a:defRPr>
                <a:solidFill>
                  <a:srgbClr val="0DB7C4"/>
                </a:solidFill>
              </a:defRPr>
            </a:lvl7pPr>
            <a:lvl8pPr lvl="7" rtl="0">
              <a:buNone/>
              <a:defRPr>
                <a:solidFill>
                  <a:srgbClr val="0DB7C4"/>
                </a:solidFill>
              </a:defRPr>
            </a:lvl8pPr>
            <a:lvl9pPr lvl="8" rtl="0">
              <a:buNone/>
              <a:defRPr>
                <a:solidFill>
                  <a:srgbClr val="0DB7C4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6938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3A8789A-8C39-42C2-94FB-F821DF4079EA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EAC3960-8CB4-46CC-99DE-53EAD8D7467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3A8789A-8C39-42C2-94FB-F821DF4079EA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EAC3960-8CB4-46CC-99DE-53EAD8D7467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789A-8C39-42C2-94FB-F821DF4079EA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960-8CB4-46CC-99DE-53EAD8D7467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789A-8C39-42C2-94FB-F821DF4079EA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960-8CB4-46CC-99DE-53EAD8D7467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3A8789A-8C39-42C2-94FB-F821DF4079EA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EAC3960-8CB4-46CC-99DE-53EAD8D7467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8789A-8C39-42C2-94FB-F821DF4079EA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C3960-8CB4-46CC-99DE-53EAD8D7467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3A8789A-8C39-42C2-94FB-F821DF4079EA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EAC3960-8CB4-46CC-99DE-53EAD8D74675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3A8789A-8C39-42C2-94FB-F821DF4079EA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EAC3960-8CB4-46CC-99DE-53EAD8D74675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3A8789A-8C39-42C2-94FB-F821DF4079EA}" type="datetimeFigureOut">
              <a:rPr lang="en-US" smtClean="0"/>
              <a:t>24/05/2022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EAC3960-8CB4-46CC-99DE-53EAD8D7467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52.jpeg"/><Relationship Id="rId4" Type="http://schemas.openxmlformats.org/officeDocument/2006/relationships/image" Target="../media/image5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81284" y="476672"/>
            <a:ext cx="7900392" cy="1894362"/>
          </a:xfrm>
        </p:spPr>
        <p:txBody>
          <a:bodyPr>
            <a:normAutofit/>
          </a:bodyPr>
          <a:lstStyle/>
          <a:p>
            <a:r>
              <a:rPr lang="en-US" dirty="0"/>
              <a:t>Female Genital </a:t>
            </a:r>
            <a:r>
              <a:rPr lang="en-US" dirty="0" smtClean="0"/>
              <a:t>System, </a:t>
            </a:r>
            <a:br>
              <a:rPr lang="en-US" dirty="0" smtClean="0"/>
            </a:br>
            <a:r>
              <a:rPr lang="en-US" dirty="0" smtClean="0"/>
              <a:t>Pathology Lab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3620" t="35615" r="19515" b="22573"/>
          <a:stretch/>
        </p:blipFill>
        <p:spPr>
          <a:xfrm>
            <a:off x="0" y="20078"/>
            <a:ext cx="2081284" cy="214952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71800" y="497035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b="1" dirty="0"/>
              <a:t>Dr. </a:t>
            </a:r>
            <a:r>
              <a:rPr lang="en-US" sz="1600" b="1" dirty="0" err="1" smtClean="0"/>
              <a:t>Bushra</a:t>
            </a:r>
            <a:r>
              <a:rPr lang="en-US" sz="1600" b="1" dirty="0" smtClean="0"/>
              <a:t> </a:t>
            </a:r>
            <a:r>
              <a:rPr lang="en-US" sz="1600" b="1" dirty="0" err="1" smtClean="0"/>
              <a:t>AlTarawneh</a:t>
            </a:r>
            <a:r>
              <a:rPr lang="en-US" sz="1600" b="1" dirty="0" smtClean="0"/>
              <a:t>, MD</a:t>
            </a:r>
            <a:endParaRPr lang="en-US" sz="1600" b="1" dirty="0"/>
          </a:p>
          <a:p>
            <a:pPr algn="ctr"/>
            <a:r>
              <a:rPr lang="en-US" sz="1600" b="1" dirty="0"/>
              <a:t>Anatomical pathology </a:t>
            </a:r>
            <a:br>
              <a:rPr lang="en-US" sz="1600" b="1" dirty="0"/>
            </a:br>
            <a:r>
              <a:rPr lang="en-US" sz="1600" b="1" dirty="0"/>
              <a:t>Mutah University</a:t>
            </a:r>
            <a:br>
              <a:rPr lang="en-US" sz="1600" b="1" dirty="0"/>
            </a:br>
            <a:r>
              <a:rPr lang="en-US" sz="1600" b="1" dirty="0"/>
              <a:t>School of Medicine- Department of </a:t>
            </a:r>
            <a:r>
              <a:rPr lang="en-US" sz="1600" b="1" dirty="0" smtClean="0"/>
              <a:t>Microbiology &amp; Pathology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b="1" dirty="0" smtClean="0"/>
              <a:t>UGS lectures 2022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91261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0728"/>
            <a:ext cx="8686800" cy="1786210"/>
          </a:xfrm>
        </p:spPr>
        <p:txBody>
          <a:bodyPr>
            <a:normAutofit/>
          </a:bodyPr>
          <a:lstStyle/>
          <a:p>
            <a:r>
              <a:rPr lang="en-US" dirty="0"/>
              <a:t>The grape-like configuration of </a:t>
            </a:r>
            <a:r>
              <a:rPr lang="en-US" dirty="0" err="1"/>
              <a:t>Botryoid</a:t>
            </a:r>
            <a:r>
              <a:rPr lang="en-US" dirty="0"/>
              <a:t> </a:t>
            </a:r>
            <a:r>
              <a:rPr lang="en-US" dirty="0" err="1"/>
              <a:t>Embryonal</a:t>
            </a:r>
            <a:r>
              <a:rPr lang="en-US" dirty="0"/>
              <a:t> </a:t>
            </a:r>
            <a:r>
              <a:rPr lang="en-US" dirty="0" err="1"/>
              <a:t>Rhabdomyosarcoma</a:t>
            </a:r>
            <a:r>
              <a:rPr lang="en-US" dirty="0"/>
              <a:t> of Vagina.</a:t>
            </a:r>
            <a:r>
              <a:rPr lang="en-US" dirty="0" smtClean="0"/>
              <a:t> </a:t>
            </a:r>
            <a:r>
              <a:rPr lang="en-US" dirty="0"/>
              <a:t>is characteristic.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088" y="3277282"/>
            <a:ext cx="3264921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51520" y="260648"/>
            <a:ext cx="83529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cap="sm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Sarcoma </a:t>
            </a:r>
            <a:r>
              <a:rPr lang="en-US" sz="3000" cap="small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botryoides</a:t>
            </a:r>
            <a:r>
              <a:rPr lang="en-US" sz="3000" cap="sm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3000" cap="small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embryonal</a:t>
            </a:r>
            <a:r>
              <a:rPr lang="en-US" sz="3000" cap="sm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cap="small" dirty="0" err="1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rhabdomyosarcoma</a:t>
            </a:r>
            <a:r>
              <a:rPr lang="en-US" sz="3000" cap="sm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) </a:t>
            </a:r>
          </a:p>
        </p:txBody>
      </p:sp>
      <p:pic>
        <p:nvPicPr>
          <p:cNvPr id="5" name="Picture 2" descr="Image result for sarcoma botryoides gr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52146"/>
            <a:ext cx="5573350" cy="376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00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319088"/>
            <a:ext cx="6408712" cy="653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52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476672"/>
            <a:ext cx="6172200" cy="1894362"/>
          </a:xfrm>
        </p:spPr>
        <p:txBody>
          <a:bodyPr>
            <a:noAutofit/>
          </a:bodyPr>
          <a:lstStyle/>
          <a:p>
            <a:r>
              <a:rPr lang="en-US" sz="8000" dirty="0"/>
              <a:t>Cervix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6020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3;p18"/>
          <p:cNvGrpSpPr/>
          <p:nvPr/>
        </p:nvGrpSpPr>
        <p:grpSpPr>
          <a:xfrm>
            <a:off x="6616094" y="1715385"/>
            <a:ext cx="320379" cy="427171"/>
            <a:chOff x="1278900" y="2333250"/>
            <a:chExt cx="381175" cy="381175"/>
          </a:xfrm>
        </p:grpSpPr>
        <p:sp>
          <p:nvSpPr>
            <p:cNvPr id="15" name="Google Shape;144;p18"/>
            <p:cNvSpPr/>
            <p:nvPr/>
          </p:nvSpPr>
          <p:spPr>
            <a:xfrm>
              <a:off x="1278900" y="2333250"/>
              <a:ext cx="381175" cy="381175"/>
            </a:xfrm>
            <a:custGeom>
              <a:avLst/>
              <a:gdLst/>
              <a:ahLst/>
              <a:cxnLst/>
              <a:rect l="l" t="t" r="r" b="b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5;p18"/>
            <p:cNvSpPr/>
            <p:nvPr/>
          </p:nvSpPr>
          <p:spPr>
            <a:xfrm>
              <a:off x="15254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6;p18"/>
            <p:cNvSpPr/>
            <p:nvPr/>
          </p:nvSpPr>
          <p:spPr>
            <a:xfrm>
              <a:off x="13696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7;p18"/>
            <p:cNvSpPr/>
            <p:nvPr/>
          </p:nvSpPr>
          <p:spPr>
            <a:xfrm>
              <a:off x="1369600" y="2604200"/>
              <a:ext cx="199750" cy="40825"/>
            </a:xfrm>
            <a:custGeom>
              <a:avLst/>
              <a:gdLst/>
              <a:ahLst/>
              <a:cxnLst/>
              <a:rect l="l" t="t" r="r" b="b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38;p18"/>
          <p:cNvGrpSpPr/>
          <p:nvPr/>
        </p:nvGrpSpPr>
        <p:grpSpPr>
          <a:xfrm>
            <a:off x="7985789" y="2977780"/>
            <a:ext cx="320398" cy="427171"/>
            <a:chOff x="1951075" y="2333250"/>
            <a:chExt cx="381200" cy="381175"/>
          </a:xfrm>
        </p:grpSpPr>
        <p:sp>
          <p:nvSpPr>
            <p:cNvPr id="26" name="Google Shape;139;p18"/>
            <p:cNvSpPr/>
            <p:nvPr/>
          </p:nvSpPr>
          <p:spPr>
            <a:xfrm>
              <a:off x="1951075" y="2333250"/>
              <a:ext cx="381200" cy="381175"/>
            </a:xfrm>
            <a:custGeom>
              <a:avLst/>
              <a:gdLst/>
              <a:ahLst/>
              <a:cxnLst/>
              <a:rect l="l" t="t" r="r" b="b"/>
              <a:pathLst>
                <a:path w="15248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" name="Google Shape;140;p18"/>
            <p:cNvSpPr/>
            <p:nvPr/>
          </p:nvSpPr>
          <p:spPr>
            <a:xfrm>
              <a:off x="21976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" name="Google Shape;141;p18"/>
            <p:cNvSpPr/>
            <p:nvPr/>
          </p:nvSpPr>
          <p:spPr>
            <a:xfrm>
              <a:off x="20418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" name="Google Shape;142;p18"/>
            <p:cNvSpPr/>
            <p:nvPr/>
          </p:nvSpPr>
          <p:spPr>
            <a:xfrm>
              <a:off x="2041800" y="2584100"/>
              <a:ext cx="199750" cy="41425"/>
            </a:xfrm>
            <a:custGeom>
              <a:avLst/>
              <a:gdLst/>
              <a:ahLst/>
              <a:cxnLst/>
              <a:rect l="l" t="t" r="r" b="b"/>
              <a:pathLst>
                <a:path w="7990" h="1657" fill="none" extrusionOk="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750" y="365082"/>
            <a:ext cx="5410956" cy="5880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061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228601" y="332510"/>
            <a:ext cx="8582891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1800" b="1" dirty="0" smtClean="0">
                <a:solidFill>
                  <a:srgbClr val="7030A0"/>
                </a:solidFill>
              </a:rPr>
              <a:t>CIN </a:t>
            </a:r>
            <a:r>
              <a:rPr lang="en-US" sz="1800" b="1" dirty="0" smtClean="0">
                <a:solidFill>
                  <a:srgbClr val="7030A0"/>
                </a:solidFill>
                <a:sym typeface="Wingdings" pitchFamily="2" charset="2"/>
              </a:rPr>
              <a:t> Dysplasia: </a:t>
            </a:r>
            <a:r>
              <a:rPr lang="en-US" sz="1800" b="1" dirty="0"/>
              <a:t>nuclear enlargement, </a:t>
            </a:r>
            <a:r>
              <a:rPr lang="en-US" sz="1800" b="1" dirty="0" err="1"/>
              <a:t>hyperchromasia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en-US" sz="1800" b="1" dirty="0"/>
              <a:t>(</a:t>
            </a:r>
            <a:r>
              <a:rPr lang="en-US" sz="1800" b="1" dirty="0" smtClean="0"/>
              <a:t>darker), </a:t>
            </a:r>
            <a:r>
              <a:rPr lang="en-US" sz="1800" b="1" dirty="0"/>
              <a:t>coarse </a:t>
            </a:r>
            <a:r>
              <a:rPr lang="en-US" sz="1800" b="1" dirty="0" smtClean="0"/>
              <a:t>chromatin, &amp; variation </a:t>
            </a:r>
            <a:r>
              <a:rPr lang="en-US" sz="1800" b="1" dirty="0"/>
              <a:t>in nuclear size </a:t>
            </a:r>
            <a:r>
              <a:rPr lang="en-US" sz="1800" b="1" dirty="0" smtClean="0"/>
              <a:t>&amp; shape</a:t>
            </a:r>
            <a:endParaRPr sz="1800" b="1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" y="1517494"/>
            <a:ext cx="8354292" cy="534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125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363673" y="1996646"/>
            <a:ext cx="8112539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CIN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sym typeface="Wingdings" pitchFamily="2" charset="2"/>
              </a:rPr>
              <a:t> Dysplasia: </a:t>
            </a:r>
            <a:r>
              <a:rPr lang="en-US" b="1" dirty="0"/>
              <a:t>nuclear enlargement, </a:t>
            </a:r>
            <a:r>
              <a:rPr lang="en-US" b="1" dirty="0" err="1"/>
              <a:t>hyperchromasia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(</a:t>
            </a:r>
            <a:r>
              <a:rPr lang="en-US" b="1" dirty="0" smtClean="0"/>
              <a:t>darker), </a:t>
            </a:r>
            <a:r>
              <a:rPr lang="en-US" b="1" dirty="0"/>
              <a:t>coarse </a:t>
            </a:r>
            <a:r>
              <a:rPr lang="en-US" b="1" dirty="0" smtClean="0"/>
              <a:t>chromatin, &amp; variation </a:t>
            </a:r>
            <a:r>
              <a:rPr lang="en-US" b="1" dirty="0"/>
              <a:t>in nuclear size </a:t>
            </a:r>
            <a:r>
              <a:rPr lang="en-US" b="1" dirty="0" smtClean="0"/>
              <a:t>&amp; shape</a:t>
            </a:r>
            <a:endParaRPr b="1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3108474"/>
            <a:ext cx="6864236" cy="368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01061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3" y="332510"/>
            <a:ext cx="8112539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CIN</a:t>
            </a:r>
            <a:r>
              <a:rPr lang="en-US" sz="3200" b="1" dirty="0" smtClean="0">
                <a:solidFill>
                  <a:srgbClr val="7030A0"/>
                </a:solidFill>
              </a:rPr>
              <a:t> </a:t>
            </a:r>
            <a:r>
              <a:rPr lang="en-US" sz="3200" b="1" dirty="0" smtClean="0">
                <a:solidFill>
                  <a:srgbClr val="7030A0"/>
                </a:solidFill>
                <a:sym typeface="Wingdings" pitchFamily="2" charset="2"/>
              </a:rPr>
              <a:t> SIL (</a:t>
            </a:r>
            <a:r>
              <a:rPr lang="en-US" sz="3200" dirty="0"/>
              <a:t>squamous intraepithelial </a:t>
            </a:r>
            <a:r>
              <a:rPr lang="en-US" sz="3200" dirty="0" smtClean="0"/>
              <a:t>lesion</a:t>
            </a:r>
            <a:r>
              <a:rPr lang="en-US" sz="3200" b="1" dirty="0">
                <a:solidFill>
                  <a:srgbClr val="7030A0"/>
                </a:solidFill>
              </a:rPr>
              <a:t>)</a:t>
            </a:r>
            <a:endParaRPr sz="3200" b="1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77" y="2060848"/>
            <a:ext cx="6577445" cy="298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022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7" y="0"/>
            <a:ext cx="7315200" cy="6858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5413664" y="318655"/>
            <a:ext cx="602674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55969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476672"/>
            <a:ext cx="7900392" cy="1894363"/>
          </a:xfrm>
        </p:spPr>
        <p:txBody>
          <a:bodyPr>
            <a:normAutofit/>
          </a:bodyPr>
          <a:lstStyle/>
          <a:p>
            <a:r>
              <a:rPr lang="en-US" sz="4800" dirty="0" smtClean="0"/>
              <a:t>BODY </a:t>
            </a:r>
            <a:r>
              <a:rPr lang="en-US" sz="4800" dirty="0"/>
              <a:t>OF UTERUS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215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4"/>
          <p:cNvSpPr txBox="1">
            <a:spLocks noGrp="1"/>
          </p:cNvSpPr>
          <p:nvPr>
            <p:ph type="title"/>
          </p:nvPr>
        </p:nvSpPr>
        <p:spPr>
          <a:xfrm>
            <a:off x="5590309" y="1399311"/>
            <a:ext cx="3195000" cy="15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60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Uterus</a:t>
            </a:r>
            <a:endParaRPr sz="6000" dirty="0">
              <a:solidFill>
                <a:srgbClr val="7030A0"/>
              </a:solidFill>
            </a:endParaRPr>
          </a:p>
        </p:txBody>
      </p:sp>
      <p:sp>
        <p:nvSpPr>
          <p:cNvPr id="91" name="Google Shape;91;p14"/>
          <p:cNvSpPr txBox="1">
            <a:spLocks noGrp="1"/>
          </p:cNvSpPr>
          <p:nvPr>
            <p:ph type="body" idx="1"/>
          </p:nvPr>
        </p:nvSpPr>
        <p:spPr>
          <a:xfrm>
            <a:off x="5476010" y="2867891"/>
            <a:ext cx="3667991" cy="36401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dirty="0" smtClean="0"/>
              <a:t>Uterine body </a:t>
            </a:r>
            <a:r>
              <a:rPr lang="en-US" dirty="0"/>
              <a:t>(corpus) </a:t>
            </a:r>
            <a:r>
              <a:rPr lang="en-US" dirty="0" smtClean="0"/>
              <a:t>is </a:t>
            </a:r>
            <a:r>
              <a:rPr lang="en-US" dirty="0"/>
              <a:t>composed </a:t>
            </a:r>
            <a:r>
              <a:rPr lang="en-US" dirty="0" smtClean="0"/>
              <a:t>of: </a:t>
            </a:r>
            <a:r>
              <a:rPr lang="en-US" dirty="0" smtClean="0">
                <a:solidFill>
                  <a:srgbClr val="7030A0"/>
                </a:solidFill>
              </a:rPr>
              <a:t>endometrium</a:t>
            </a:r>
            <a:r>
              <a:rPr lang="en-US" dirty="0" smtClean="0"/>
              <a:t>, consisting </a:t>
            </a:r>
            <a:r>
              <a:rPr lang="en-US" dirty="0"/>
              <a:t>of glands </a:t>
            </a:r>
            <a:r>
              <a:rPr lang="en-US" dirty="0" smtClean="0"/>
              <a:t>&amp; stroma</a:t>
            </a:r>
            <a:r>
              <a:rPr lang="en-US" dirty="0"/>
              <a:t>.</a:t>
            </a:r>
            <a:r>
              <a:rPr lang="en-US" dirty="0" smtClean="0"/>
              <a:t> +</a:t>
            </a:r>
            <a:r>
              <a:rPr lang="en-US" dirty="0" smtClean="0">
                <a:solidFill>
                  <a:srgbClr val="7030A0"/>
                </a:solidFill>
              </a:rPr>
              <a:t>myometrium</a:t>
            </a:r>
            <a:r>
              <a:rPr lang="en-US" dirty="0" smtClean="0"/>
              <a:t>, made </a:t>
            </a:r>
            <a:r>
              <a:rPr lang="en-US" dirty="0"/>
              <a:t>up of smooth muscle.</a:t>
            </a:r>
            <a:endParaRPr sz="1400" b="1" dirty="0"/>
          </a:p>
        </p:txBody>
      </p:sp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pic>
        <p:nvPicPr>
          <p:cNvPr id="1026" name="Picture 2" descr="Image result for uterus hist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37" y="1551709"/>
            <a:ext cx="4883872" cy="514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9364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476672"/>
            <a:ext cx="6172200" cy="1894362"/>
          </a:xfrm>
        </p:spPr>
        <p:txBody>
          <a:bodyPr>
            <a:noAutofit/>
          </a:bodyPr>
          <a:lstStyle/>
          <a:p>
            <a:r>
              <a:rPr lang="en-US" sz="8000" dirty="0" smtClean="0"/>
              <a:t/>
            </a:r>
            <a:br>
              <a:rPr lang="en-US" sz="8000" dirty="0" smtClean="0"/>
            </a:br>
            <a:r>
              <a:rPr lang="en-US" sz="8000" dirty="0"/>
              <a:t/>
            </a:r>
            <a:br>
              <a:rPr lang="en-US" sz="8000" dirty="0"/>
            </a:br>
            <a:r>
              <a:rPr lang="en-US" sz="8000" dirty="0" smtClean="0"/>
              <a:t>Vulva</a:t>
            </a:r>
            <a:endParaRPr lang="en-US" sz="80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6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 smtClean="0"/>
              <a:t>Endometritis</a:t>
            </a:r>
            <a:endParaRPr sz="3200" b="1" dirty="0"/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574259" y="1441167"/>
            <a:ext cx="8154104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66" y="1528284"/>
            <a:ext cx="8795792" cy="4809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91305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/>
              <a:t>Uterine Pathology - </a:t>
            </a:r>
            <a:r>
              <a:rPr lang="en-US" sz="3200" b="1" dirty="0" err="1"/>
              <a:t>Adenomyosis</a:t>
            </a:r>
            <a:endParaRPr sz="3200" b="1" dirty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5724128" cy="471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92896"/>
            <a:ext cx="3902943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5" descr="A case of difficult to diagnose cystic adenomyoma treated with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7" descr="A case of difficult to diagnose cystic adenomyoma treated with ..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555776" y="4257092"/>
            <a:ext cx="2376264" cy="126014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01" y="3419383"/>
            <a:ext cx="4710226" cy="1962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0" y="5229201"/>
            <a:ext cx="1187624" cy="864096"/>
          </a:xfrm>
          <a:prstGeom prst="ellipse">
            <a:avLst/>
          </a:prstGeom>
          <a:noFill/>
          <a:ln w="6667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1674440" y="5381601"/>
            <a:ext cx="1187624" cy="864096"/>
          </a:xfrm>
          <a:prstGeom prst="ellipse">
            <a:avLst/>
          </a:prstGeom>
          <a:noFill/>
          <a:ln w="6667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28059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/>
              <a:t> </a:t>
            </a:r>
            <a:r>
              <a:rPr lang="en-US" sz="3200" b="1" dirty="0" smtClean="0"/>
              <a:t>Endometriosis - </a:t>
            </a:r>
            <a:r>
              <a:rPr lang="en-US" sz="3200" b="1" dirty="0" smtClean="0">
                <a:solidFill>
                  <a:srgbClr val="7030A0"/>
                </a:solidFill>
              </a:rPr>
              <a:t>Microscopically </a:t>
            </a:r>
            <a:endParaRPr sz="32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633845" y="1441167"/>
            <a:ext cx="3356264" cy="8309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dirty="0"/>
              <a:t>Diagnosis; </a:t>
            </a:r>
            <a:r>
              <a:rPr lang="en-US" b="1" dirty="0">
                <a:solidFill>
                  <a:srgbClr val="7030A0"/>
                </a:solidFill>
              </a:rPr>
              <a:t>2 of 3 features: </a:t>
            </a:r>
            <a:r>
              <a:rPr lang="en-US" dirty="0" smtClean="0"/>
              <a:t>endometrial </a:t>
            </a:r>
            <a:r>
              <a:rPr lang="en-US" dirty="0"/>
              <a:t>glands, endometrial stroma, or hemosiderin pigment.</a:t>
            </a:r>
            <a:endParaRPr lang="en-US" dirty="0" smtClean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  <p:sp>
        <p:nvSpPr>
          <p:cNvPr id="2" name="AutoShape 2" descr="https://webpath.med.utah.edu/jpeg4/FEM115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591" y="1593273"/>
            <a:ext cx="4552518" cy="491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l 8"/>
          <p:cNvSpPr/>
          <p:nvPr/>
        </p:nvSpPr>
        <p:spPr>
          <a:xfrm>
            <a:off x="4308517" y="1844824"/>
            <a:ext cx="1889448" cy="2664296"/>
          </a:xfrm>
          <a:prstGeom prst="ellipse">
            <a:avLst/>
          </a:prstGeom>
          <a:noFill/>
          <a:ln w="66675" cmpd="sng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3491880" y="1340768"/>
            <a:ext cx="936104" cy="115212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2267744" y="2861572"/>
            <a:ext cx="5184576" cy="2871684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267744" y="5733256"/>
            <a:ext cx="3354637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7975" y="5526524"/>
            <a:ext cx="1807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Colon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3228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/>
              <a:t> </a:t>
            </a:r>
            <a:r>
              <a:rPr lang="en-US" sz="3200" b="1" dirty="0" smtClean="0"/>
              <a:t>Endometriosis - </a:t>
            </a:r>
            <a:r>
              <a:rPr lang="en-US" sz="3200" b="1" dirty="0" smtClean="0">
                <a:solidFill>
                  <a:srgbClr val="7030A0"/>
                </a:solidFill>
              </a:rPr>
              <a:t>Gross</a:t>
            </a:r>
            <a:endParaRPr sz="32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765175" y="1441167"/>
            <a:ext cx="7880061" cy="7062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dirty="0"/>
              <a:t>Ovarian </a:t>
            </a:r>
            <a:r>
              <a:rPr lang="en-US" dirty="0" smtClean="0"/>
              <a:t>endometriosis: ovary + a </a:t>
            </a:r>
            <a:r>
              <a:rPr lang="en-US" dirty="0"/>
              <a:t>large </a:t>
            </a:r>
            <a:r>
              <a:rPr lang="en-US" dirty="0" err="1" smtClean="0"/>
              <a:t>endometriotic</a:t>
            </a:r>
            <a:r>
              <a:rPr lang="en-US" dirty="0" smtClean="0"/>
              <a:t> cyst </a:t>
            </a:r>
            <a:r>
              <a:rPr lang="en-US" dirty="0"/>
              <a:t>with degenerated blood (“chocolate cyst”).</a:t>
            </a:r>
            <a:endParaRPr lang="en-US" dirty="0" smtClean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2" name="AutoShape 2" descr="https://webpath.med.utah.edu/jpeg4/FEM115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2" descr="Image result for chocolate cyst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Image result for chocolate cyst"/>
          <p:cNvSpPr>
            <a:spLocks noChangeAspect="1" noChangeArrowheads="1"/>
          </p:cNvSpPr>
          <p:nvPr/>
        </p:nvSpPr>
        <p:spPr bwMode="auto">
          <a:xfrm>
            <a:off x="460375" y="213784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Related image"/>
          <p:cNvSpPr>
            <a:spLocks noChangeAspect="1" noChangeArrowheads="1"/>
          </p:cNvSpPr>
          <p:nvPr/>
        </p:nvSpPr>
        <p:spPr bwMode="auto">
          <a:xfrm>
            <a:off x="612775" y="416984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57" y="2599944"/>
            <a:ext cx="5784562" cy="388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331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/>
              <a:t>Uterine Pathology - Endometrial Hyperplasia </a:t>
            </a:r>
            <a:endParaRPr sz="3200" b="1" dirty="0"/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566305" y="2181782"/>
            <a:ext cx="8011391" cy="392807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 smtClean="0">
                <a:solidFill>
                  <a:srgbClr val="7030A0"/>
                </a:solidFill>
              </a:rPr>
              <a:t>Pathogenesis</a:t>
            </a:r>
            <a:r>
              <a:rPr lang="en-US" sz="2000" dirty="0" smtClean="0"/>
              <a:t>: prolonged </a:t>
            </a:r>
            <a:r>
              <a:rPr lang="en-US" sz="2000" dirty="0"/>
              <a:t>or marked excess of estrogen relative to progestin </a:t>
            </a: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exaggerated proliferation.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An important </a:t>
            </a:r>
            <a:r>
              <a:rPr lang="en-US" sz="2000" dirty="0">
                <a:solidFill>
                  <a:srgbClr val="7030A0"/>
                </a:solidFill>
              </a:rPr>
              <a:t>precursor</a:t>
            </a:r>
            <a:r>
              <a:rPr lang="en-US" sz="2000" dirty="0"/>
              <a:t> of endometrial carcinoma.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Two categories based on the </a:t>
            </a:r>
            <a:r>
              <a:rPr lang="en-US" sz="2000" u="sng" dirty="0"/>
              <a:t>presence of </a:t>
            </a:r>
            <a:r>
              <a:rPr lang="en-US" sz="2000" u="sng" dirty="0" err="1"/>
              <a:t>cytologic</a:t>
            </a:r>
            <a:r>
              <a:rPr lang="en-US" sz="2000" u="sng" dirty="0"/>
              <a:t> </a:t>
            </a:r>
            <a:r>
              <a:rPr lang="en-US" sz="2000" u="sng" dirty="0" err="1"/>
              <a:t>atypia</a:t>
            </a:r>
            <a:r>
              <a:rPr lang="en-US" sz="2000" u="sng" dirty="0"/>
              <a:t>:</a:t>
            </a:r>
          </a:p>
          <a:p>
            <a:pPr marL="533400" indent="-457200">
              <a:buAutoNum type="arabicPeriod"/>
            </a:pPr>
            <a:r>
              <a:rPr lang="en-US" sz="2000" dirty="0"/>
              <a:t>Hyperplasia without atypia; low risk for progression to endometrial Ca</a:t>
            </a:r>
            <a:r>
              <a:rPr lang="en-US" sz="2000" dirty="0" smtClean="0"/>
              <a:t>.</a:t>
            </a:r>
            <a:endParaRPr lang="en-US" sz="2000" dirty="0"/>
          </a:p>
          <a:p>
            <a:pPr marL="533400" indent="-457200">
              <a:buAutoNum type="arabicPeriod"/>
            </a:pPr>
            <a:r>
              <a:rPr lang="en-US" sz="2000" dirty="0"/>
              <a:t>Hyperplasia with </a:t>
            </a:r>
            <a:r>
              <a:rPr lang="en-US" sz="2000" dirty="0" err="1" smtClean="0"/>
              <a:t>atypia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7030A0"/>
                </a:solidFill>
              </a:rPr>
              <a:t>endometrial </a:t>
            </a:r>
            <a:r>
              <a:rPr lang="en-US" sz="2000" dirty="0">
                <a:solidFill>
                  <a:srgbClr val="7030A0"/>
                </a:solidFill>
              </a:rPr>
              <a:t>intraepithelial </a:t>
            </a:r>
            <a:r>
              <a:rPr lang="en-US" sz="2000" dirty="0" err="1">
                <a:solidFill>
                  <a:srgbClr val="7030A0"/>
                </a:solidFill>
              </a:rPr>
              <a:t>neoplasia</a:t>
            </a:r>
            <a:r>
              <a:rPr lang="en-US" sz="2000" dirty="0">
                <a:solidFill>
                  <a:srgbClr val="7030A0"/>
                </a:solidFill>
              </a:rPr>
              <a:t> (EIN</a:t>
            </a:r>
            <a:r>
              <a:rPr lang="en-US" sz="2000" dirty="0" smtClean="0">
                <a:solidFill>
                  <a:srgbClr val="7030A0"/>
                </a:solidFill>
              </a:rPr>
              <a:t>) </a:t>
            </a:r>
            <a:r>
              <a:rPr lang="en-US" sz="2000" dirty="0"/>
              <a:t>higher risk for progression to endometrial Ca</a:t>
            </a:r>
            <a:r>
              <a:rPr lang="en-US" sz="2000" dirty="0" smtClean="0"/>
              <a:t>. </a:t>
            </a:r>
            <a:r>
              <a:rPr lang="en-US" sz="2000" dirty="0" smtClean="0">
                <a:sym typeface="Wingdings" pitchFamily="2" charset="2"/>
              </a:rPr>
              <a:t> 20%.</a:t>
            </a:r>
            <a:endParaRPr lang="en-US" sz="2000" dirty="0"/>
          </a:p>
          <a:p>
            <a:endParaRPr lang="en-US" sz="2000" dirty="0" smtClean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2406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/>
              <a:t> </a:t>
            </a:r>
            <a:r>
              <a:rPr lang="en-US" sz="3200" b="1" dirty="0" smtClean="0"/>
              <a:t>Uterus- </a:t>
            </a:r>
            <a:r>
              <a:rPr lang="en-US" sz="3200" b="1" dirty="0" smtClean="0">
                <a:solidFill>
                  <a:srgbClr val="7030A0"/>
                </a:solidFill>
              </a:rPr>
              <a:t>Hyperplasia w/o atypia</a:t>
            </a:r>
            <a:endParaRPr sz="3200" b="1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2" name="AutoShape 2" descr="https://webpath.med.utah.edu/jpeg4/FEM115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008" y="1683109"/>
            <a:ext cx="4172615" cy="4644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22" y="1683110"/>
            <a:ext cx="4039985" cy="46444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22127" y="633730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Normal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55129" y="6327589"/>
            <a:ext cx="35525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Hyperplasia </a:t>
            </a:r>
            <a:r>
              <a:rPr lang="en-US" b="1" dirty="0" smtClean="0">
                <a:solidFill>
                  <a:srgbClr val="7030A0"/>
                </a:solidFill>
              </a:rPr>
              <a:t>without </a:t>
            </a:r>
            <a:r>
              <a:rPr lang="en-US" b="1" dirty="0" err="1">
                <a:solidFill>
                  <a:srgbClr val="7030A0"/>
                </a:solidFill>
              </a:rPr>
              <a:t>atypia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6932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/>
              <a:t> </a:t>
            </a:r>
            <a:r>
              <a:rPr lang="en-US" sz="3200" b="1" dirty="0" smtClean="0"/>
              <a:t>Uterus- </a:t>
            </a:r>
            <a:r>
              <a:rPr lang="en-US" sz="3200" b="1" dirty="0" smtClean="0">
                <a:solidFill>
                  <a:srgbClr val="7030A0"/>
                </a:solidFill>
              </a:rPr>
              <a:t>Hyperplasia with atypia </a:t>
            </a:r>
            <a:endParaRPr sz="3200" b="1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  <p:sp>
        <p:nvSpPr>
          <p:cNvPr id="2" name="AutoShape 2" descr="https://webpath.med.utah.edu/jpeg4/FEM115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466" y="1520000"/>
            <a:ext cx="3648426" cy="48075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21" y="1520001"/>
            <a:ext cx="4136444" cy="4807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22127" y="6337300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Normal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55129" y="6327589"/>
            <a:ext cx="31550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Hyperplasia with </a:t>
            </a:r>
            <a:r>
              <a:rPr lang="en-US" b="1" dirty="0" err="1">
                <a:solidFill>
                  <a:srgbClr val="7030A0"/>
                </a:solidFill>
              </a:rPr>
              <a:t>atypia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0355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>
            <a:spLocks noGrp="1"/>
          </p:cNvSpPr>
          <p:nvPr>
            <p:ph type="title"/>
          </p:nvPr>
        </p:nvSpPr>
        <p:spPr>
          <a:xfrm>
            <a:off x="927552" y="2484813"/>
            <a:ext cx="5836931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/>
              <a:t>Tumors of The Endometrium</a:t>
            </a:r>
            <a:endParaRPr sz="3600" b="1" dirty="0"/>
          </a:p>
        </p:txBody>
      </p:sp>
      <p:sp>
        <p:nvSpPr>
          <p:cNvPr id="184" name="Google Shape;184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47276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2800" b="1" dirty="0" smtClean="0"/>
              <a:t>Endometrial Polyp</a:t>
            </a:r>
            <a:endParaRPr sz="2800" b="1" dirty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656" y="1512198"/>
            <a:ext cx="3257550" cy="501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31" y="1512199"/>
            <a:ext cx="4327669" cy="501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858908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8185275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800" b="1" dirty="0"/>
              <a:t>Tumors of Endometrium -</a:t>
            </a:r>
            <a:r>
              <a:rPr lang="en-US" sz="2800" b="1" dirty="0"/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Endometrioid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en-US" sz="2800" b="1" dirty="0"/>
              <a:t>Carcinoma</a:t>
            </a:r>
            <a:endParaRPr sz="2800" b="1" dirty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sp>
        <p:nvSpPr>
          <p:cNvPr id="2" name="AutoShape 2" descr="https://webpath.med.utah.edu/jpeg4/FEM115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53" y="1679518"/>
            <a:ext cx="3881286" cy="461930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518" y="1679520"/>
            <a:ext cx="4322618" cy="4619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48193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744" y="10540"/>
            <a:ext cx="9138255" cy="1906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Lichen </a:t>
            </a:r>
            <a:r>
              <a:rPr lang="en-US" dirty="0" err="1"/>
              <a:t>sclerosus</a:t>
            </a:r>
            <a:r>
              <a:rPr lang="en-US" dirty="0"/>
              <a:t> is characterized by thinning of the epidermis, disappearance of rete pegs, </a:t>
            </a:r>
            <a:r>
              <a:rPr lang="en-US" dirty="0" err="1"/>
              <a:t>hydropic</a:t>
            </a:r>
            <a:r>
              <a:rPr lang="en-US" dirty="0"/>
              <a:t> degeneration of the basal cells, dermal fibrosis, and a scant </a:t>
            </a:r>
            <a:r>
              <a:rPr lang="en-US" dirty="0" smtClean="0"/>
              <a:t>perivascular mononuclear </a:t>
            </a:r>
            <a:r>
              <a:rPr lang="en-US" dirty="0"/>
              <a:t>inflammatory cell </a:t>
            </a:r>
            <a:r>
              <a:rPr lang="en-US" dirty="0" smtClean="0"/>
              <a:t>infiltrate.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782970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491800" y="4991760"/>
              <a:ext cx="360" cy="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75960" y="492804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4723920" y="4402440"/>
              <a:ext cx="1723680" cy="1609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708080" y="4338720"/>
                <a:ext cx="1755360" cy="288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836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8102148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/>
              <a:t> </a:t>
            </a:r>
            <a:r>
              <a:rPr lang="en" sz="3200" b="1" dirty="0"/>
              <a:t>Tumors of Endometrium </a:t>
            </a:r>
            <a:r>
              <a:rPr lang="en-US" sz="3200" b="1" dirty="0"/>
              <a:t>- </a:t>
            </a:r>
            <a:r>
              <a:rPr lang="en-US" sz="3200" b="1" dirty="0" smtClean="0">
                <a:solidFill>
                  <a:srgbClr val="7030A0"/>
                </a:solidFill>
              </a:rPr>
              <a:t>Serous</a:t>
            </a:r>
            <a:r>
              <a:rPr lang="en-US" sz="3200" b="1" dirty="0" smtClean="0"/>
              <a:t> carcinomas</a:t>
            </a:r>
            <a:endParaRPr sz="3200" b="1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sp>
        <p:nvSpPr>
          <p:cNvPr id="2" name="AutoShape 2" descr="https://webpath.med.utah.edu/jpeg4/FEM115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1624897"/>
            <a:ext cx="4074472" cy="4108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609397"/>
            <a:ext cx="4209533" cy="410865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53987" y="5983726"/>
            <a:ext cx="88360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Microscopic</a:t>
            </a:r>
            <a:r>
              <a:rPr lang="en-US" dirty="0"/>
              <a:t>: typically grow in small papillae with marked </a:t>
            </a:r>
            <a:r>
              <a:rPr lang="en-US" dirty="0" err="1"/>
              <a:t>cytologic</a:t>
            </a:r>
            <a:r>
              <a:rPr lang="en-US" dirty="0"/>
              <a:t> </a:t>
            </a:r>
            <a:r>
              <a:rPr lang="en-US" dirty="0" err="1"/>
              <a:t>atypia</a:t>
            </a:r>
            <a:r>
              <a:rPr lang="en-US" dirty="0"/>
              <a:t>.</a:t>
            </a:r>
          </a:p>
          <a:p>
            <a:r>
              <a:rPr lang="en-US" dirty="0" err="1"/>
              <a:t>Immunohistochemical</a:t>
            </a:r>
            <a:r>
              <a:rPr lang="en-US" dirty="0"/>
              <a:t> staining shows accumulation of p53, a finding associated with TP53 mutation.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5061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0"/>
          <p:cNvSpPr txBox="1">
            <a:spLocks noGrp="1"/>
          </p:cNvSpPr>
          <p:nvPr>
            <p:ph type="title"/>
          </p:nvPr>
        </p:nvSpPr>
        <p:spPr>
          <a:xfrm>
            <a:off x="927551" y="2484813"/>
            <a:ext cx="5847322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 smtClean="0"/>
              <a:t>Tumors of the Myomertium</a:t>
            </a:r>
            <a:endParaRPr sz="3600" b="1" dirty="0"/>
          </a:p>
        </p:txBody>
      </p:sp>
      <p:sp>
        <p:nvSpPr>
          <p:cNvPr id="184" name="Google Shape;184;p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2544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800" b="1" dirty="0"/>
              <a:t>Tumors of </a:t>
            </a:r>
            <a:r>
              <a:rPr lang="en" sz="2800" b="1" dirty="0" smtClean="0"/>
              <a:t>Myomertium</a:t>
            </a:r>
            <a:r>
              <a:rPr lang="en-US" sz="2800" b="1" dirty="0"/>
              <a:t> </a:t>
            </a:r>
            <a:r>
              <a:rPr lang="en-US" sz="2800" b="1" dirty="0" smtClean="0"/>
              <a:t>– </a:t>
            </a:r>
            <a:r>
              <a:rPr lang="en-US" sz="2800" b="1" dirty="0" err="1" smtClean="0">
                <a:solidFill>
                  <a:srgbClr val="7030A0"/>
                </a:solidFill>
              </a:rPr>
              <a:t>Leiomyomas</a:t>
            </a:r>
            <a:r>
              <a:rPr lang="en-US" sz="2800" b="1" dirty="0" smtClean="0">
                <a:solidFill>
                  <a:srgbClr val="7030A0"/>
                </a:solidFill>
              </a:rPr>
              <a:t> (fibroids)</a:t>
            </a:r>
            <a:endParaRPr sz="28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519546" y="1928847"/>
            <a:ext cx="4042065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b="1" dirty="0" smtClean="0">
                <a:solidFill>
                  <a:srgbClr val="7030A0"/>
                </a:solidFill>
              </a:rPr>
              <a:t>Location: </a:t>
            </a:r>
            <a:r>
              <a:rPr lang="en-US" dirty="0"/>
              <a:t>within the myometrium (intramural), </a:t>
            </a:r>
            <a:r>
              <a:rPr lang="en-US" dirty="0" smtClean="0"/>
              <a:t>beneath </a:t>
            </a:r>
            <a:r>
              <a:rPr lang="en-US" dirty="0"/>
              <a:t>the endometrium (</a:t>
            </a:r>
            <a:r>
              <a:rPr lang="en-US" dirty="0" err="1"/>
              <a:t>submucosal</a:t>
            </a:r>
            <a:r>
              <a:rPr lang="en-US" dirty="0" smtClean="0"/>
              <a:t>) or </a:t>
            </a:r>
            <a:r>
              <a:rPr lang="en-US" dirty="0" err="1"/>
              <a:t>or</a:t>
            </a:r>
            <a:r>
              <a:rPr lang="en-US" dirty="0"/>
              <a:t> the serosa (</a:t>
            </a:r>
            <a:r>
              <a:rPr lang="en-US" dirty="0" err="1" smtClean="0"/>
              <a:t>subserosal</a:t>
            </a:r>
            <a:r>
              <a:rPr lang="en-US" dirty="0" smtClean="0"/>
              <a:t>)</a:t>
            </a:r>
          </a:p>
          <a:p>
            <a:pPr marL="7620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9409" y="1565379"/>
            <a:ext cx="4029566" cy="458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0120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800" b="1" dirty="0"/>
              <a:t>Tumors of </a:t>
            </a:r>
            <a:r>
              <a:rPr lang="en" sz="2800" b="1" dirty="0" smtClean="0"/>
              <a:t>Myomertium</a:t>
            </a:r>
            <a:r>
              <a:rPr lang="en-US" sz="2800" b="1" dirty="0"/>
              <a:t> </a:t>
            </a:r>
            <a:r>
              <a:rPr lang="en-US" sz="2800" b="1" dirty="0" smtClean="0"/>
              <a:t>– </a:t>
            </a:r>
            <a:r>
              <a:rPr lang="en-US" sz="2800" b="1" dirty="0" err="1" smtClean="0">
                <a:solidFill>
                  <a:srgbClr val="7030A0"/>
                </a:solidFill>
              </a:rPr>
              <a:t>Leiomyomas</a:t>
            </a:r>
            <a:r>
              <a:rPr lang="en-US" sz="2800" b="1" dirty="0" smtClean="0">
                <a:solidFill>
                  <a:srgbClr val="7030A0"/>
                </a:solidFill>
              </a:rPr>
              <a:t> (fibroids)</a:t>
            </a:r>
            <a:endParaRPr sz="28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155576" y="1925163"/>
            <a:ext cx="4020239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b="1" dirty="0" smtClean="0">
                <a:solidFill>
                  <a:srgbClr val="7030A0"/>
                </a:solidFill>
              </a:rPr>
              <a:t>Gross</a:t>
            </a:r>
            <a:r>
              <a:rPr lang="en-US" dirty="0" smtClean="0"/>
              <a:t>: typically </a:t>
            </a:r>
            <a:r>
              <a:rPr lang="en-US" b="1" dirty="0"/>
              <a:t>sharply circumscribed, </a:t>
            </a:r>
            <a:r>
              <a:rPr lang="en-US" dirty="0"/>
              <a:t>firm </a:t>
            </a:r>
            <a:r>
              <a:rPr lang="en-US" dirty="0" smtClean="0"/>
              <a:t>gray white masses </a:t>
            </a:r>
            <a:r>
              <a:rPr lang="en-US" dirty="0"/>
              <a:t>with a characteristic </a:t>
            </a:r>
            <a:r>
              <a:rPr lang="en-US" b="1" dirty="0"/>
              <a:t>whorled cut </a:t>
            </a:r>
            <a:r>
              <a:rPr lang="en-US" b="1" dirty="0" smtClean="0"/>
              <a:t>surface, </a:t>
            </a:r>
            <a:r>
              <a:rPr lang="en-US" dirty="0" smtClean="0"/>
              <a:t>often </a:t>
            </a:r>
            <a:r>
              <a:rPr lang="en-US" dirty="0"/>
              <a:t>occur as </a:t>
            </a:r>
            <a:r>
              <a:rPr lang="en-US" b="1" dirty="0"/>
              <a:t>multiple tumors</a:t>
            </a:r>
            <a:r>
              <a:rPr lang="en-US" dirty="0" smtClean="0"/>
              <a:t>.</a:t>
            </a:r>
          </a:p>
          <a:p>
            <a:pPr marL="7620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2" name="AutoShape 2" descr="Related image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00" y="1440874"/>
            <a:ext cx="4741882" cy="500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225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800" b="1" dirty="0"/>
              <a:t>Tumors of </a:t>
            </a:r>
            <a:r>
              <a:rPr lang="en" sz="2800" b="1" dirty="0" smtClean="0"/>
              <a:t>Myomertium</a:t>
            </a:r>
            <a:r>
              <a:rPr lang="en-US" sz="2800" b="1" dirty="0"/>
              <a:t> </a:t>
            </a:r>
            <a:r>
              <a:rPr lang="en-US" sz="2800" b="1" dirty="0" smtClean="0"/>
              <a:t>– </a:t>
            </a:r>
            <a:r>
              <a:rPr lang="en-US" sz="2800" b="1" dirty="0" err="1" smtClean="0">
                <a:solidFill>
                  <a:srgbClr val="7030A0"/>
                </a:solidFill>
              </a:rPr>
              <a:t>Leiomyomas</a:t>
            </a:r>
            <a:r>
              <a:rPr lang="en-US" sz="2800" b="1" dirty="0" smtClean="0">
                <a:solidFill>
                  <a:srgbClr val="7030A0"/>
                </a:solidFill>
              </a:rPr>
              <a:t> (fibroids)</a:t>
            </a:r>
            <a:endParaRPr sz="28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228601" y="1928847"/>
            <a:ext cx="4187537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b="1" dirty="0" smtClean="0">
                <a:solidFill>
                  <a:srgbClr val="7030A0"/>
                </a:solidFill>
              </a:rPr>
              <a:t>Histologic </a:t>
            </a:r>
            <a:r>
              <a:rPr lang="en-US" b="1" dirty="0">
                <a:solidFill>
                  <a:srgbClr val="7030A0"/>
                </a:solidFill>
              </a:rPr>
              <a:t>examination</a:t>
            </a:r>
            <a:r>
              <a:rPr lang="en-US" dirty="0"/>
              <a:t>, </a:t>
            </a:r>
            <a:r>
              <a:rPr lang="en-US" b="1" dirty="0" smtClean="0"/>
              <a:t>bundles </a:t>
            </a:r>
            <a:r>
              <a:rPr lang="en-US" b="1" dirty="0"/>
              <a:t>of smooth muscle cells </a:t>
            </a:r>
            <a:r>
              <a:rPr lang="en-US" dirty="0" smtClean="0"/>
              <a:t>mimicking the </a:t>
            </a:r>
            <a:r>
              <a:rPr lang="en-US" dirty="0"/>
              <a:t>appearance of normal myometrium</a:t>
            </a: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pic>
        <p:nvPicPr>
          <p:cNvPr id="6" name="Picture 2" descr="https://webpath.med.utah.edu/jpeg4/FEM0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83" y="1662360"/>
            <a:ext cx="4458669" cy="458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7639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800" b="1" dirty="0"/>
              <a:t>Tumors of </a:t>
            </a:r>
            <a:r>
              <a:rPr lang="en" sz="2800" b="1" dirty="0" smtClean="0"/>
              <a:t>Myomertium</a:t>
            </a:r>
            <a:r>
              <a:rPr lang="en-US" sz="2800" b="1" dirty="0"/>
              <a:t> </a:t>
            </a:r>
            <a:r>
              <a:rPr lang="en-US" sz="2800" b="1" dirty="0" smtClean="0"/>
              <a:t>– </a:t>
            </a:r>
            <a:r>
              <a:rPr lang="en-US" sz="2800" b="1" dirty="0" err="1" smtClean="0">
                <a:solidFill>
                  <a:srgbClr val="7030A0"/>
                </a:solidFill>
              </a:rPr>
              <a:t>Leiomyosarcoma</a:t>
            </a:r>
            <a:endParaRPr sz="28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565617" y="1928847"/>
            <a:ext cx="3372538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b="1" dirty="0" smtClean="0">
                <a:solidFill>
                  <a:srgbClr val="7030A0"/>
                </a:solidFill>
              </a:rPr>
              <a:t>Gross</a:t>
            </a:r>
            <a:r>
              <a:rPr lang="en-US" b="1" dirty="0" smtClean="0"/>
              <a:t>: </a:t>
            </a:r>
            <a:r>
              <a:rPr lang="en-US" dirty="0" smtClean="0"/>
              <a:t>soft</a:t>
            </a:r>
            <a:r>
              <a:rPr lang="en-US" dirty="0"/>
              <a:t>, </a:t>
            </a:r>
            <a:r>
              <a:rPr lang="en-US" dirty="0" smtClean="0"/>
              <a:t>hemorrhagic, necrotic </a:t>
            </a:r>
            <a:r>
              <a:rPr lang="en-US" dirty="0"/>
              <a:t>masses</a:t>
            </a:r>
            <a:r>
              <a:rPr lang="en-US" dirty="0" smtClean="0"/>
              <a:t>.</a:t>
            </a:r>
          </a:p>
          <a:p>
            <a:pPr marL="76200" indent="0">
              <a:buNone/>
            </a:pPr>
            <a:r>
              <a:rPr lang="en-US" dirty="0" smtClean="0"/>
              <a:t>Irregular </a:t>
            </a:r>
            <a:r>
              <a:rPr lang="en-US" dirty="0"/>
              <a:t>b</a:t>
            </a:r>
            <a:r>
              <a:rPr lang="en-US" dirty="0" smtClean="0"/>
              <a:t>orders.</a:t>
            </a:r>
            <a:endParaRPr lang="en-US" dirty="0"/>
          </a:p>
          <a:p>
            <a:pPr marL="76200" indent="0">
              <a:buNone/>
            </a:pPr>
            <a:endParaRPr lang="en-US" dirty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pic>
        <p:nvPicPr>
          <p:cNvPr id="5" name="Picture 2" descr="https://webpath.med.utah.edu/jpeg4/FEM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682" y="1662360"/>
            <a:ext cx="4594468" cy="458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81542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800" b="1" dirty="0"/>
              <a:t>Tumors of </a:t>
            </a:r>
            <a:r>
              <a:rPr lang="en" sz="2800" b="1" dirty="0" smtClean="0"/>
              <a:t>Myomertium</a:t>
            </a:r>
            <a:r>
              <a:rPr lang="en-US" sz="2800" b="1" dirty="0"/>
              <a:t> </a:t>
            </a:r>
            <a:r>
              <a:rPr lang="en-US" sz="2800" b="1" dirty="0" smtClean="0"/>
              <a:t>– </a:t>
            </a:r>
            <a:r>
              <a:rPr lang="en-US" sz="2800" b="1" dirty="0" err="1" smtClean="0">
                <a:solidFill>
                  <a:srgbClr val="7030A0"/>
                </a:solidFill>
              </a:rPr>
              <a:t>Leiomyosarcoma</a:t>
            </a:r>
            <a:endParaRPr sz="28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693068" y="1513211"/>
            <a:ext cx="3549184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b="1" dirty="0" smtClean="0">
                <a:solidFill>
                  <a:srgbClr val="7030A0"/>
                </a:solidFill>
              </a:rPr>
              <a:t>Microscopic</a:t>
            </a:r>
            <a:r>
              <a:rPr lang="en-US" dirty="0" smtClean="0"/>
              <a:t>: Diagnostic </a:t>
            </a:r>
            <a:r>
              <a:rPr lang="en-US" dirty="0"/>
              <a:t>features of </a:t>
            </a:r>
            <a:r>
              <a:rPr lang="en-US" dirty="0" err="1" smtClean="0"/>
              <a:t>leiomyosarcoma</a:t>
            </a:r>
            <a:r>
              <a:rPr lang="en-US" dirty="0" smtClean="0"/>
              <a:t>; </a:t>
            </a:r>
            <a:r>
              <a:rPr lang="en-US" dirty="0" smtClean="0">
                <a:solidFill>
                  <a:srgbClr val="7030A0"/>
                </a:solidFill>
              </a:rPr>
              <a:t>(</a:t>
            </a:r>
            <a:r>
              <a:rPr lang="en-US" b="1" dirty="0" smtClean="0">
                <a:solidFill>
                  <a:srgbClr val="FF0000"/>
                </a:solidFill>
              </a:rPr>
              <a:t>1)tumor </a:t>
            </a:r>
            <a:r>
              <a:rPr lang="en-US" b="1" dirty="0">
                <a:solidFill>
                  <a:srgbClr val="FF0000"/>
                </a:solidFill>
              </a:rPr>
              <a:t>necrosis, </a:t>
            </a:r>
            <a:r>
              <a:rPr lang="en-US" dirty="0" smtClean="0">
                <a:solidFill>
                  <a:srgbClr val="7030A0"/>
                </a:solidFill>
              </a:rPr>
              <a:t>(2)</a:t>
            </a:r>
            <a:r>
              <a:rPr lang="en-US" dirty="0" err="1" smtClean="0">
                <a:solidFill>
                  <a:srgbClr val="7030A0"/>
                </a:solidFill>
              </a:rPr>
              <a:t>cytologic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atypia</a:t>
            </a:r>
            <a:r>
              <a:rPr lang="en-US" dirty="0">
                <a:solidFill>
                  <a:srgbClr val="7030A0"/>
                </a:solidFill>
              </a:rPr>
              <a:t>, and </a:t>
            </a:r>
            <a:r>
              <a:rPr lang="en-US" dirty="0" smtClean="0">
                <a:solidFill>
                  <a:srgbClr val="7030A0"/>
                </a:solidFill>
              </a:rPr>
              <a:t>(3)mitotic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activity. </a:t>
            </a:r>
            <a:r>
              <a:rPr lang="en-US" dirty="0" smtClean="0"/>
              <a:t>Assessment </a:t>
            </a:r>
            <a:r>
              <a:rPr lang="en-US" dirty="0"/>
              <a:t>of all three </a:t>
            </a:r>
            <a:r>
              <a:rPr lang="en-US" dirty="0" smtClean="0"/>
              <a:t>is </a:t>
            </a:r>
            <a:r>
              <a:rPr lang="en-US" dirty="0"/>
              <a:t>necessary to make a </a:t>
            </a:r>
            <a:r>
              <a:rPr lang="en-US" dirty="0" smtClean="0"/>
              <a:t>diagnosis.</a:t>
            </a:r>
            <a:endParaRPr lang="en-US" dirty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pic>
        <p:nvPicPr>
          <p:cNvPr id="6" name="Picture 2" descr="Image result for leiomyosarcoma necros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501" y="1551524"/>
            <a:ext cx="4147185" cy="458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3779912" y="3068960"/>
            <a:ext cx="1509062" cy="114282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6947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800" b="1" dirty="0"/>
              <a:t>Tumors of </a:t>
            </a:r>
            <a:r>
              <a:rPr lang="en" sz="2800" b="1" dirty="0" smtClean="0"/>
              <a:t>Myomertium</a:t>
            </a:r>
            <a:r>
              <a:rPr lang="en-US" sz="2800" b="1" dirty="0"/>
              <a:t> </a:t>
            </a:r>
            <a:r>
              <a:rPr lang="en-US" sz="2800" b="1" dirty="0" smtClean="0"/>
              <a:t>– </a:t>
            </a:r>
            <a:r>
              <a:rPr lang="en-US" sz="2800" b="1" dirty="0" err="1" smtClean="0">
                <a:solidFill>
                  <a:srgbClr val="7030A0"/>
                </a:solidFill>
              </a:rPr>
              <a:t>Leiomyosarcoma</a:t>
            </a:r>
            <a:endParaRPr sz="28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693068" y="1513211"/>
            <a:ext cx="3549184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b="1" dirty="0" smtClean="0">
                <a:solidFill>
                  <a:srgbClr val="7030A0"/>
                </a:solidFill>
              </a:rPr>
              <a:t>Microscopic</a:t>
            </a:r>
            <a:r>
              <a:rPr lang="en-US" dirty="0" smtClean="0"/>
              <a:t>: Diagnostic </a:t>
            </a:r>
            <a:r>
              <a:rPr lang="en-US" dirty="0"/>
              <a:t>features of </a:t>
            </a:r>
            <a:r>
              <a:rPr lang="en-US" dirty="0" err="1" smtClean="0"/>
              <a:t>leiomyosarcoma</a:t>
            </a:r>
            <a:r>
              <a:rPr lang="en-US" dirty="0" smtClean="0"/>
              <a:t>; </a:t>
            </a:r>
            <a:r>
              <a:rPr lang="en-US" dirty="0" smtClean="0">
                <a:solidFill>
                  <a:srgbClr val="7030A0"/>
                </a:solidFill>
              </a:rPr>
              <a:t>(1)tumor </a:t>
            </a:r>
            <a:r>
              <a:rPr lang="en-US" dirty="0">
                <a:solidFill>
                  <a:srgbClr val="7030A0"/>
                </a:solidFill>
              </a:rPr>
              <a:t>necrosis, </a:t>
            </a:r>
            <a:r>
              <a:rPr lang="en-US" dirty="0" smtClean="0">
                <a:solidFill>
                  <a:srgbClr val="7030A0"/>
                </a:solidFill>
              </a:rPr>
              <a:t>(</a:t>
            </a:r>
            <a:r>
              <a:rPr lang="en-US" b="1" dirty="0">
                <a:solidFill>
                  <a:srgbClr val="FF0000"/>
                </a:solidFill>
              </a:rPr>
              <a:t>2)</a:t>
            </a:r>
            <a:r>
              <a:rPr lang="en-US" b="1" dirty="0" err="1">
                <a:solidFill>
                  <a:srgbClr val="FF0000"/>
                </a:solidFill>
              </a:rPr>
              <a:t>cytologic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atypia</a:t>
            </a:r>
            <a:r>
              <a:rPr lang="en-US" dirty="0">
                <a:solidFill>
                  <a:srgbClr val="7030A0"/>
                </a:solidFill>
              </a:rPr>
              <a:t>, and </a:t>
            </a:r>
            <a:r>
              <a:rPr lang="en-US" dirty="0" smtClean="0">
                <a:solidFill>
                  <a:srgbClr val="7030A0"/>
                </a:solidFill>
              </a:rPr>
              <a:t>(3)mitotic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activity. </a:t>
            </a:r>
            <a:r>
              <a:rPr lang="en-US" dirty="0" smtClean="0"/>
              <a:t>Assessment </a:t>
            </a:r>
            <a:r>
              <a:rPr lang="en-US" dirty="0"/>
              <a:t>of all three </a:t>
            </a:r>
            <a:r>
              <a:rPr lang="en-US" dirty="0" smtClean="0"/>
              <a:t>is </a:t>
            </a:r>
            <a:r>
              <a:rPr lang="en-US" dirty="0"/>
              <a:t>necessary to make a </a:t>
            </a:r>
            <a:r>
              <a:rPr lang="en-US" dirty="0" smtClean="0"/>
              <a:t>diagnosis.</a:t>
            </a:r>
            <a:endParaRPr lang="en-US" dirty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pic>
        <p:nvPicPr>
          <p:cNvPr id="5" name="Picture 2" descr="https://webpath.med.utah.edu/jpeg4/FEM0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137" y="1662360"/>
            <a:ext cx="4274783" cy="458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3923928" y="3212976"/>
            <a:ext cx="2088232" cy="2160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954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2800" b="1" dirty="0"/>
              <a:t>Tumors of </a:t>
            </a:r>
            <a:r>
              <a:rPr lang="en" sz="2800" b="1" dirty="0" smtClean="0"/>
              <a:t>Myomertium</a:t>
            </a:r>
            <a:r>
              <a:rPr lang="en-US" sz="2800" b="1" dirty="0"/>
              <a:t> </a:t>
            </a:r>
            <a:r>
              <a:rPr lang="en-US" sz="2800" b="1" dirty="0" smtClean="0"/>
              <a:t>– </a:t>
            </a:r>
            <a:r>
              <a:rPr lang="en-US" sz="2800" b="1" dirty="0" err="1" smtClean="0">
                <a:solidFill>
                  <a:srgbClr val="7030A0"/>
                </a:solidFill>
              </a:rPr>
              <a:t>Leiomyosarcoma</a:t>
            </a:r>
            <a:endParaRPr sz="28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693068" y="1513211"/>
            <a:ext cx="3549184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b="1" dirty="0" smtClean="0">
                <a:solidFill>
                  <a:srgbClr val="7030A0"/>
                </a:solidFill>
              </a:rPr>
              <a:t>Microscopic</a:t>
            </a:r>
            <a:r>
              <a:rPr lang="en-US" dirty="0" smtClean="0"/>
              <a:t>: Diagnostic </a:t>
            </a:r>
            <a:r>
              <a:rPr lang="en-US" dirty="0"/>
              <a:t>features of </a:t>
            </a:r>
            <a:r>
              <a:rPr lang="en-US" dirty="0" err="1" smtClean="0"/>
              <a:t>leiomyosarcoma</a:t>
            </a:r>
            <a:r>
              <a:rPr lang="en-US" dirty="0" smtClean="0"/>
              <a:t>; </a:t>
            </a:r>
            <a:r>
              <a:rPr lang="en-US" dirty="0" smtClean="0">
                <a:solidFill>
                  <a:srgbClr val="7030A0"/>
                </a:solidFill>
              </a:rPr>
              <a:t>(1)tumor </a:t>
            </a:r>
            <a:r>
              <a:rPr lang="en-US" dirty="0">
                <a:solidFill>
                  <a:srgbClr val="7030A0"/>
                </a:solidFill>
              </a:rPr>
              <a:t>necrosis, </a:t>
            </a:r>
            <a:r>
              <a:rPr lang="en-US" dirty="0" smtClean="0">
                <a:solidFill>
                  <a:srgbClr val="7030A0"/>
                </a:solidFill>
              </a:rPr>
              <a:t>(2)</a:t>
            </a:r>
            <a:r>
              <a:rPr lang="en-US" dirty="0" err="1" smtClean="0">
                <a:solidFill>
                  <a:srgbClr val="7030A0"/>
                </a:solidFill>
              </a:rPr>
              <a:t>cytologic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atypia</a:t>
            </a:r>
            <a:r>
              <a:rPr lang="en-US" dirty="0">
                <a:solidFill>
                  <a:srgbClr val="7030A0"/>
                </a:solidFill>
              </a:rPr>
              <a:t>, and </a:t>
            </a:r>
            <a:r>
              <a:rPr lang="en-US" dirty="0" smtClean="0">
                <a:solidFill>
                  <a:srgbClr val="7030A0"/>
                </a:solidFill>
              </a:rPr>
              <a:t>(</a:t>
            </a:r>
            <a:r>
              <a:rPr lang="en-US" b="1" dirty="0">
                <a:solidFill>
                  <a:srgbClr val="FF0000"/>
                </a:solidFill>
              </a:rPr>
              <a:t>3)mitotic activity. </a:t>
            </a:r>
            <a:r>
              <a:rPr lang="en-US" dirty="0" smtClean="0"/>
              <a:t>Assessment </a:t>
            </a:r>
            <a:r>
              <a:rPr lang="en-US" dirty="0"/>
              <a:t>of all three </a:t>
            </a:r>
            <a:r>
              <a:rPr lang="en-US" dirty="0" smtClean="0"/>
              <a:t>is </a:t>
            </a:r>
            <a:r>
              <a:rPr lang="en-US" dirty="0"/>
              <a:t>necessary to make a </a:t>
            </a:r>
            <a:r>
              <a:rPr lang="en-US" dirty="0" smtClean="0"/>
              <a:t>diagnosis.</a:t>
            </a:r>
            <a:endParaRPr lang="en-US" dirty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  <p:pic>
        <p:nvPicPr>
          <p:cNvPr id="5" name="Picture 4" descr="https://webpath.med.utah.edu/jpeg4/FEM0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618" y="1662360"/>
            <a:ext cx="4340584" cy="4581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3875810" y="3372195"/>
            <a:ext cx="1075459" cy="1066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850409" y="4438994"/>
            <a:ext cx="4468091" cy="61975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803074" y="2202875"/>
            <a:ext cx="3304309" cy="223612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3875809" y="3214256"/>
            <a:ext cx="3065318" cy="122473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995936" y="4438994"/>
            <a:ext cx="2808312" cy="47386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56789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ctrTitle"/>
          </p:nvPr>
        </p:nvSpPr>
        <p:spPr>
          <a:xfrm>
            <a:off x="335489" y="3806136"/>
            <a:ext cx="5967392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5400" b="1" dirty="0"/>
              <a:t>Female Genital </a:t>
            </a:r>
            <a:r>
              <a:rPr lang="en-US" sz="5400" b="1" dirty="0" smtClean="0"/>
              <a:t>System &amp; Breast</a:t>
            </a:r>
            <a:br>
              <a:rPr lang="en-US" sz="5400" b="1" dirty="0" smtClean="0"/>
            </a:br>
            <a:r>
              <a:rPr lang="en-US" sz="5400" b="1" dirty="0"/>
              <a:t/>
            </a:r>
            <a:br>
              <a:rPr lang="en-US" sz="5400" b="1" dirty="0"/>
            </a:br>
            <a:r>
              <a:rPr lang="en-US" sz="4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ovaries</a:t>
            </a:r>
            <a:endParaRPr sz="48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5" name="Google Shape;138;p18"/>
          <p:cNvGrpSpPr/>
          <p:nvPr/>
        </p:nvGrpSpPr>
        <p:grpSpPr>
          <a:xfrm>
            <a:off x="7985791" y="2977781"/>
            <a:ext cx="320399" cy="427171"/>
            <a:chOff x="1951075" y="2333250"/>
            <a:chExt cx="381200" cy="381175"/>
          </a:xfrm>
        </p:grpSpPr>
        <p:sp>
          <p:nvSpPr>
            <p:cNvPr id="26" name="Google Shape;139;p18"/>
            <p:cNvSpPr/>
            <p:nvPr/>
          </p:nvSpPr>
          <p:spPr>
            <a:xfrm>
              <a:off x="1951075" y="2333250"/>
              <a:ext cx="381200" cy="381175"/>
            </a:xfrm>
            <a:custGeom>
              <a:avLst/>
              <a:gdLst/>
              <a:ahLst/>
              <a:cxnLst/>
              <a:rect l="l" t="t" r="r" b="b"/>
              <a:pathLst>
                <a:path w="15248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7" name="Google Shape;140;p18"/>
            <p:cNvSpPr/>
            <p:nvPr/>
          </p:nvSpPr>
          <p:spPr>
            <a:xfrm>
              <a:off x="21976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8" name="Google Shape;141;p18"/>
            <p:cNvSpPr/>
            <p:nvPr/>
          </p:nvSpPr>
          <p:spPr>
            <a:xfrm>
              <a:off x="20418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29" name="Google Shape;142;p18"/>
            <p:cNvSpPr/>
            <p:nvPr/>
          </p:nvSpPr>
          <p:spPr>
            <a:xfrm>
              <a:off x="2041800" y="2584100"/>
              <a:ext cx="199750" cy="41425"/>
            </a:xfrm>
            <a:custGeom>
              <a:avLst/>
              <a:gdLst/>
              <a:ahLst/>
              <a:cxnLst/>
              <a:rect l="l" t="t" r="r" b="b"/>
              <a:pathLst>
                <a:path w="7990" h="1657" fill="none" extrusionOk="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74916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0"/>
            <a:ext cx="8943256" cy="4873752"/>
          </a:xfrm>
        </p:spPr>
        <p:txBody>
          <a:bodyPr>
            <a:normAutofit/>
          </a:bodyPr>
          <a:lstStyle/>
          <a:p>
            <a:r>
              <a:rPr lang="en-US" sz="1800" dirty="0"/>
              <a:t>Lichen simplex </a:t>
            </a:r>
            <a:r>
              <a:rPr lang="en-US" sz="1800" dirty="0" err="1"/>
              <a:t>chronicus</a:t>
            </a:r>
            <a:r>
              <a:rPr lang="en-US" sz="1800" dirty="0"/>
              <a:t> is marked by epithelial </a:t>
            </a:r>
            <a:r>
              <a:rPr lang="en-US" sz="1800" dirty="0" smtClean="0"/>
              <a:t>thickening (</a:t>
            </a:r>
            <a:r>
              <a:rPr lang="en-US" sz="1800" dirty="0"/>
              <a:t>particularly of the stratum </a:t>
            </a:r>
            <a:r>
              <a:rPr lang="en-US" sz="1800" dirty="0" err="1"/>
              <a:t>granulosum</a:t>
            </a:r>
            <a:r>
              <a:rPr lang="en-US" sz="1800" dirty="0"/>
              <a:t>) and hyperkeratosis</a:t>
            </a:r>
            <a:r>
              <a:rPr lang="en-US" sz="1800" dirty="0" smtClean="0"/>
              <a:t>. Increased </a:t>
            </a:r>
            <a:r>
              <a:rPr lang="en-US" sz="1800" dirty="0"/>
              <a:t>mitotic activity is seen in the basal </a:t>
            </a:r>
            <a:r>
              <a:rPr lang="en-US" sz="1800" dirty="0" smtClean="0"/>
              <a:t>and </a:t>
            </a:r>
            <a:r>
              <a:rPr lang="en-US" sz="1800" dirty="0" err="1" smtClean="0"/>
              <a:t>suprabasal</a:t>
            </a:r>
            <a:r>
              <a:rPr lang="en-US" sz="1800" dirty="0" smtClean="0"/>
              <a:t> </a:t>
            </a:r>
            <a:r>
              <a:rPr lang="en-US" sz="1800" dirty="0"/>
              <a:t>layers; however, there is no epithelial </a:t>
            </a:r>
            <a:r>
              <a:rPr lang="en-US" sz="1800" dirty="0" err="1" smtClean="0"/>
              <a:t>atypia</a:t>
            </a:r>
            <a:r>
              <a:rPr lang="en-US" sz="1800" dirty="0" smtClean="0"/>
              <a:t>. </a:t>
            </a:r>
            <a:r>
              <a:rPr lang="en-US" sz="1800" dirty="0" err="1" smtClean="0"/>
              <a:t>Leukocytic</a:t>
            </a:r>
            <a:r>
              <a:rPr lang="en-US" sz="1800" dirty="0" smtClean="0"/>
              <a:t> </a:t>
            </a:r>
            <a:r>
              <a:rPr lang="en-US" sz="1800" dirty="0"/>
              <a:t>infiltration of the dermis is </a:t>
            </a:r>
            <a:r>
              <a:rPr lang="en-US" sz="1800" dirty="0" smtClean="0"/>
              <a:t>sometimes pronounced</a:t>
            </a:r>
            <a:r>
              <a:rPr lang="en-US" sz="1800" dirty="0"/>
              <a:t>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5055074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8921"/>
            <a:ext cx="4716016" cy="414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98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09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/>
              <a:t> Ovaries- </a:t>
            </a:r>
            <a:r>
              <a:rPr lang="en-US" sz="3200" dirty="0">
                <a:solidFill>
                  <a:srgbClr val="7030A0"/>
                </a:solidFill>
              </a:rPr>
              <a:t>Polycystic ovarian syndrome</a:t>
            </a:r>
            <a:endParaRPr sz="3200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sp>
        <p:nvSpPr>
          <p:cNvPr id="2" name="AutoShape 2" descr="https://webpath.med.utah.edu/jpeg4/FEM115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 descr="Image result for Polycystic ovarian syndrome gr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920" y="2265902"/>
            <a:ext cx="4745909" cy="419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36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19790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813252" y="332510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600" b="1" dirty="0"/>
              <a:t>Serous Tumors </a:t>
            </a:r>
            <a:r>
              <a:rPr lang="en-US" sz="3600" b="1" dirty="0">
                <a:solidFill>
                  <a:srgbClr val="7030A0"/>
                </a:solidFill>
              </a:rPr>
              <a:t>- Benign serous </a:t>
            </a:r>
            <a:r>
              <a:rPr lang="en-US" sz="3600" b="1" dirty="0" smtClean="0">
                <a:solidFill>
                  <a:srgbClr val="7030A0"/>
                </a:solidFill>
              </a:rPr>
              <a:t>tumors 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129202" y="1498395"/>
            <a:ext cx="3434881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/>
              <a:t>Gross: Large &amp; cystic ( up to 30 </a:t>
            </a:r>
            <a:r>
              <a:rPr lang="en-US" sz="1800" dirty="0"/>
              <a:t>cm</a:t>
            </a:r>
            <a:r>
              <a:rPr lang="en-US" sz="1800" dirty="0" smtClean="0"/>
              <a:t>), filled </a:t>
            </a:r>
            <a:r>
              <a:rPr lang="en-US" sz="1800" dirty="0"/>
              <a:t>with a clear serous fluid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/>
              <a:t>May </a:t>
            </a:r>
            <a:r>
              <a:rPr lang="en-US" sz="1800" dirty="0"/>
              <a:t>be </a:t>
            </a:r>
            <a:r>
              <a:rPr lang="en-US" sz="1800" dirty="0" smtClean="0"/>
              <a:t>bilateral.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 smtClean="0"/>
              <a:t>Called serous </a:t>
            </a:r>
            <a:r>
              <a:rPr lang="en-US" sz="1800" dirty="0" err="1" smtClean="0"/>
              <a:t>cystadenoma</a:t>
            </a:r>
            <a:endParaRPr lang="en-US" sz="1800" dirty="0" smtClean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pic>
        <p:nvPicPr>
          <p:cNvPr id="5" name="Picture 2" descr="https://webpath.med.utah.edu/jpeg4/FEM0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11" y="980728"/>
            <a:ext cx="3739978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048701"/>
            <a:ext cx="3312368" cy="376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76589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813252" y="332510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600" b="1" dirty="0"/>
              <a:t>Serous Tumors </a:t>
            </a:r>
            <a:r>
              <a:rPr lang="en-US" sz="3600" b="1" dirty="0">
                <a:solidFill>
                  <a:srgbClr val="7030A0"/>
                </a:solidFill>
              </a:rPr>
              <a:t>- Benign serous </a:t>
            </a:r>
            <a:r>
              <a:rPr lang="en-US" sz="3600" b="1" dirty="0" smtClean="0">
                <a:solidFill>
                  <a:srgbClr val="7030A0"/>
                </a:solidFill>
              </a:rPr>
              <a:t>tumors 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586398" y="1513211"/>
            <a:ext cx="3892084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dirty="0" smtClean="0">
                <a:solidFill>
                  <a:srgbClr val="7030A0"/>
                </a:solidFill>
              </a:rPr>
              <a:t>Microscopy: </a:t>
            </a:r>
            <a:r>
              <a:rPr lang="en-US" dirty="0"/>
              <a:t>Single layer of columnar epithelium. Some cells are ciliated. </a:t>
            </a: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5355" y="1652917"/>
            <a:ext cx="4267854" cy="448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4306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813252" y="332510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600" b="1" dirty="0"/>
              <a:t>Serous Tumors </a:t>
            </a:r>
            <a:r>
              <a:rPr lang="en-US" sz="3600" b="1" dirty="0">
                <a:solidFill>
                  <a:srgbClr val="7030A0"/>
                </a:solidFill>
              </a:rPr>
              <a:t>- </a:t>
            </a:r>
            <a:r>
              <a:rPr lang="en-US" sz="3600" b="1" dirty="0" smtClean="0">
                <a:solidFill>
                  <a:srgbClr val="7030A0"/>
                </a:solidFill>
              </a:rPr>
              <a:t>Serous tumors 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607183" y="1956556"/>
            <a:ext cx="3653093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dirty="0" err="1" smtClean="0">
                <a:solidFill>
                  <a:srgbClr val="7030A0"/>
                </a:solidFill>
              </a:rPr>
              <a:t>Psammoma</a:t>
            </a:r>
            <a:r>
              <a:rPr lang="en-US" dirty="0" smtClean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bodies </a:t>
            </a:r>
            <a:r>
              <a:rPr lang="en-US" dirty="0"/>
              <a:t>(laminated calcified concretions) are common in tips of papillae of </a:t>
            </a:r>
            <a:r>
              <a:rPr lang="en-US" b="1" dirty="0">
                <a:solidFill>
                  <a:srgbClr val="7030A0"/>
                </a:solidFill>
              </a:rPr>
              <a:t>all serous tumors</a:t>
            </a: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44</a:t>
            </a:fld>
            <a:endParaRPr/>
          </a:p>
        </p:txBody>
      </p:sp>
      <p:pic>
        <p:nvPicPr>
          <p:cNvPr id="2050" name="Picture 2" descr="Image result for psammoma bodies serous cystadenocarcinom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4" t="6918" r="7695" b="18836"/>
          <a:stretch/>
        </p:blipFill>
        <p:spPr bwMode="auto">
          <a:xfrm>
            <a:off x="4073236" y="1745674"/>
            <a:ext cx="4935682" cy="451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91017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813254" y="332510"/>
            <a:ext cx="8164493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600" b="1" dirty="0"/>
              <a:t>Serous Tumors </a:t>
            </a:r>
            <a:r>
              <a:rPr lang="en-US" sz="3600" b="1" dirty="0">
                <a:solidFill>
                  <a:srgbClr val="7030A0"/>
                </a:solidFill>
              </a:rPr>
              <a:t>- borderline </a:t>
            </a:r>
            <a:r>
              <a:rPr lang="en-US" sz="3600" b="1" dirty="0" smtClean="0">
                <a:solidFill>
                  <a:srgbClr val="7030A0"/>
                </a:solidFill>
              </a:rPr>
              <a:t>serous </a:t>
            </a:r>
            <a:r>
              <a:rPr lang="en-US" sz="3600" b="1" dirty="0">
                <a:solidFill>
                  <a:srgbClr val="7030A0"/>
                </a:solidFill>
              </a:rPr>
              <a:t>tumors </a:t>
            </a: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1" y="1513211"/>
            <a:ext cx="4441424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7030A0"/>
                </a:solidFill>
              </a:rPr>
              <a:t>complex</a:t>
            </a:r>
            <a:r>
              <a:rPr lang="en-US" dirty="0" smtClean="0"/>
              <a:t> architecture. (Protruding papillary projections)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might </a:t>
            </a:r>
            <a:r>
              <a:rPr lang="en-US" dirty="0"/>
              <a:t>be associated with </a:t>
            </a:r>
            <a:r>
              <a:rPr lang="en-US" dirty="0">
                <a:solidFill>
                  <a:srgbClr val="7030A0"/>
                </a:solidFill>
              </a:rPr>
              <a:t>peritoneal </a:t>
            </a:r>
            <a:r>
              <a:rPr lang="en-US" dirty="0" smtClean="0">
                <a:solidFill>
                  <a:srgbClr val="7030A0"/>
                </a:solidFill>
              </a:rPr>
              <a:t>implants.  </a:t>
            </a: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pic>
        <p:nvPicPr>
          <p:cNvPr id="7" name="Picture 4" descr="https://webpath.med.utah.edu/jpeg4/FEM0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425" y="1493673"/>
            <a:ext cx="3930714" cy="471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8506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813254" y="332510"/>
            <a:ext cx="8164493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600" b="1" dirty="0"/>
              <a:t>Serous Tumors </a:t>
            </a:r>
            <a:r>
              <a:rPr lang="en-US" sz="3600" b="1" dirty="0">
                <a:solidFill>
                  <a:srgbClr val="7030A0"/>
                </a:solidFill>
              </a:rPr>
              <a:t>- borderline </a:t>
            </a:r>
            <a:r>
              <a:rPr lang="en-US" sz="3600" b="1" dirty="0" smtClean="0">
                <a:solidFill>
                  <a:srgbClr val="7030A0"/>
                </a:solidFill>
              </a:rPr>
              <a:t>serous </a:t>
            </a:r>
            <a:r>
              <a:rPr lang="en-US" sz="3600" b="1" dirty="0">
                <a:solidFill>
                  <a:srgbClr val="7030A0"/>
                </a:solidFill>
              </a:rPr>
              <a:t>tumors </a:t>
            </a: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72736" y="1513211"/>
            <a:ext cx="4229100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7030A0"/>
                </a:solidFill>
              </a:rPr>
              <a:t>complex</a:t>
            </a:r>
            <a:r>
              <a:rPr lang="en-US" dirty="0" smtClean="0"/>
              <a:t> architecture.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mild </a:t>
            </a:r>
            <a:r>
              <a:rPr lang="en-US" dirty="0" err="1"/>
              <a:t>cytologic</a:t>
            </a:r>
            <a:r>
              <a:rPr lang="en-US" dirty="0"/>
              <a:t> </a:t>
            </a:r>
            <a:r>
              <a:rPr lang="en-US" dirty="0" err="1" smtClean="0"/>
              <a:t>atypia</a:t>
            </a:r>
            <a:r>
              <a:rPr lang="en-US" dirty="0" smtClean="0"/>
              <a:t>, but </a:t>
            </a:r>
            <a:r>
              <a:rPr lang="en-US" dirty="0"/>
              <a:t>no stromal invasion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Prognosis </a:t>
            </a:r>
            <a:r>
              <a:rPr lang="en-US" dirty="0">
                <a:solidFill>
                  <a:srgbClr val="7030A0"/>
                </a:solidFill>
              </a:rPr>
              <a:t>intermediate</a:t>
            </a:r>
            <a:r>
              <a:rPr lang="en-US" dirty="0"/>
              <a:t> between benign &amp; </a:t>
            </a:r>
            <a:r>
              <a:rPr lang="en-US" dirty="0" smtClean="0"/>
              <a:t>malignant</a:t>
            </a:r>
            <a:r>
              <a:rPr lang="en-US" dirty="0"/>
              <a:t>.</a:t>
            </a: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  <p:pic>
        <p:nvPicPr>
          <p:cNvPr id="5" name="Picture 6" descr="Image result for Borderline serous cystadenoma gro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965" y="1574160"/>
            <a:ext cx="4393287" cy="471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50684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813254" y="332510"/>
            <a:ext cx="8164493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600" b="1" dirty="0"/>
              <a:t>Serous Tumors </a:t>
            </a:r>
            <a:r>
              <a:rPr lang="en-US" sz="3600" b="1" dirty="0">
                <a:solidFill>
                  <a:srgbClr val="7030A0"/>
                </a:solidFill>
              </a:rPr>
              <a:t>- </a:t>
            </a:r>
            <a:r>
              <a:rPr lang="en-US" sz="3600" b="1" dirty="0" smtClean="0">
                <a:solidFill>
                  <a:srgbClr val="7030A0"/>
                </a:solidFill>
              </a:rPr>
              <a:t>serous carcinoma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-1" y="1513211"/>
            <a:ext cx="4395355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papillary </a:t>
            </a:r>
            <a:r>
              <a:rPr lang="en-US" dirty="0"/>
              <a:t>formations are </a:t>
            </a:r>
            <a:r>
              <a:rPr lang="en-US" dirty="0" smtClean="0"/>
              <a:t>usually more complex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tumor has </a:t>
            </a:r>
            <a:r>
              <a:rPr lang="en-US" dirty="0">
                <a:solidFill>
                  <a:srgbClr val="7030A0"/>
                </a:solidFill>
              </a:rPr>
              <a:t>invaded the </a:t>
            </a:r>
            <a:r>
              <a:rPr lang="en-US" dirty="0" err="1" smtClean="0">
                <a:solidFill>
                  <a:srgbClr val="7030A0"/>
                </a:solidFill>
              </a:rPr>
              <a:t>serosal</a:t>
            </a:r>
            <a:r>
              <a:rPr lang="en-US" dirty="0" smtClean="0">
                <a:solidFill>
                  <a:srgbClr val="7030A0"/>
                </a:solidFill>
              </a:rPr>
              <a:t> surface.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prognosis </a:t>
            </a:r>
            <a:r>
              <a:rPr lang="en-US" dirty="0">
                <a:solidFill>
                  <a:srgbClr val="7030A0"/>
                </a:solidFill>
              </a:rPr>
              <a:t>poor</a:t>
            </a:r>
            <a:r>
              <a:rPr lang="en-US" dirty="0"/>
              <a:t>, depends on stage at the time of diagnosis. </a:t>
            </a:r>
            <a:endParaRPr lang="en-US" dirty="0" smtClean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835" y="1524001"/>
            <a:ext cx="4623956" cy="461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623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813254" y="332510"/>
            <a:ext cx="8164493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600" b="1" dirty="0"/>
              <a:t>Serous Tumors </a:t>
            </a:r>
            <a:r>
              <a:rPr lang="en-US" sz="3600" b="1" dirty="0">
                <a:solidFill>
                  <a:srgbClr val="7030A0"/>
                </a:solidFill>
              </a:rPr>
              <a:t>- </a:t>
            </a:r>
            <a:r>
              <a:rPr lang="en-US" sz="3600" b="1" dirty="0" smtClean="0">
                <a:solidFill>
                  <a:srgbClr val="7030A0"/>
                </a:solidFill>
              </a:rPr>
              <a:t>serous carcinoma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1" y="1513211"/>
            <a:ext cx="4405745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7030A0"/>
                </a:solidFill>
              </a:rPr>
              <a:t>complex</a:t>
            </a:r>
            <a:r>
              <a:rPr lang="en-US" dirty="0"/>
              <a:t> papillary formations </a:t>
            </a:r>
            <a:r>
              <a:rPr lang="en-US" dirty="0" smtClean="0"/>
              <a:t>(</a:t>
            </a:r>
            <a:r>
              <a:rPr lang="en-US" dirty="0" smtClean="0">
                <a:solidFill>
                  <a:srgbClr val="7030A0"/>
                </a:solidFill>
              </a:rPr>
              <a:t>multilayered</a:t>
            </a:r>
            <a:r>
              <a:rPr lang="en-US" dirty="0" smtClean="0"/>
              <a:t>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7030A0"/>
                </a:solidFill>
              </a:rPr>
              <a:t>markedly</a:t>
            </a:r>
            <a:r>
              <a:rPr lang="en-US" dirty="0" smtClean="0"/>
              <a:t> cytological </a:t>
            </a:r>
            <a:r>
              <a:rPr lang="en-US" dirty="0" err="1" smtClean="0"/>
              <a:t>atypia</a:t>
            </a: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By definition </a:t>
            </a:r>
            <a:r>
              <a:rPr lang="en-US" dirty="0"/>
              <a:t>nests </a:t>
            </a:r>
            <a:r>
              <a:rPr lang="en-US" dirty="0" smtClean="0"/>
              <a:t>of </a:t>
            </a:r>
            <a:r>
              <a:rPr lang="en-US" dirty="0"/>
              <a:t>malignant cells </a:t>
            </a:r>
            <a:r>
              <a:rPr lang="en-US" dirty="0">
                <a:solidFill>
                  <a:srgbClr val="7030A0"/>
                </a:solidFill>
              </a:rPr>
              <a:t>invade </a:t>
            </a:r>
            <a:r>
              <a:rPr lang="en-US" dirty="0" smtClean="0">
                <a:solidFill>
                  <a:srgbClr val="7030A0"/>
                </a:solidFill>
              </a:rPr>
              <a:t>the </a:t>
            </a:r>
            <a:r>
              <a:rPr lang="en-US" dirty="0" err="1" smtClean="0">
                <a:solidFill>
                  <a:srgbClr val="7030A0"/>
                </a:solidFill>
              </a:rPr>
              <a:t>stroma</a:t>
            </a:r>
            <a:r>
              <a:rPr lang="en-US" dirty="0"/>
              <a:t>.</a:t>
            </a:r>
            <a:endParaRPr lang="en-US" dirty="0" smtClean="0"/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797" y="1793746"/>
            <a:ext cx="3677851" cy="4350009"/>
          </a:xfrm>
          <a:prstGeom prst="rect">
            <a:avLst/>
          </a:prstGeom>
        </p:spPr>
      </p:pic>
      <p:pic>
        <p:nvPicPr>
          <p:cNvPr id="1026" name="Picture 2" descr="Image result for serous carcino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82" y="1620982"/>
            <a:ext cx="4363894" cy="452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48336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698952" y="332510"/>
            <a:ext cx="7707294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/>
              <a:t> Ovaries- </a:t>
            </a:r>
            <a:r>
              <a:rPr lang="en-US" sz="3200" b="1" dirty="0" smtClean="0"/>
              <a:t> </a:t>
            </a:r>
            <a:r>
              <a:rPr lang="en-US" sz="3200" b="1" dirty="0" smtClean="0">
                <a:solidFill>
                  <a:srgbClr val="7030A0"/>
                </a:solidFill>
              </a:rPr>
              <a:t>Mucinous </a:t>
            </a:r>
            <a:r>
              <a:rPr lang="en-US" sz="3200" b="1" dirty="0">
                <a:solidFill>
                  <a:srgbClr val="7030A0"/>
                </a:solidFill>
              </a:rPr>
              <a:t>cystadenoma</a:t>
            </a:r>
            <a:endParaRPr sz="3200" b="1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49</a:t>
            </a:fld>
            <a:endParaRPr/>
          </a:p>
        </p:txBody>
      </p:sp>
      <p:sp>
        <p:nvSpPr>
          <p:cNvPr id="2" name="AutoShape 2" descr="https://webpath.med.utah.edu/jpeg4/FEM115.jpg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serous cystadenoma"/>
          <p:cNvSpPr>
            <a:spLocks noChangeAspect="1" noChangeArrowheads="1"/>
          </p:cNvSpPr>
          <p:nvPr/>
        </p:nvSpPr>
        <p:spPr bwMode="auto">
          <a:xfrm>
            <a:off x="307975" y="10585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78" y="1694957"/>
            <a:ext cx="3906000" cy="48081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8581" y="1694957"/>
            <a:ext cx="3945061" cy="480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220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51392"/>
            <a:ext cx="9144000" cy="647395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On histologic examination, the characteristic cellular feature is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koilocytosis</a:t>
            </a:r>
            <a:r>
              <a:rPr lang="en-US" dirty="0"/>
              <a:t>, a </a:t>
            </a:r>
            <a:r>
              <a:rPr lang="en-US" dirty="0" err="1"/>
              <a:t>cytopathic</a:t>
            </a:r>
            <a:r>
              <a:rPr lang="en-US" dirty="0"/>
              <a:t> change characterized by </a:t>
            </a:r>
            <a:r>
              <a:rPr lang="en-US" dirty="0" err="1"/>
              <a:t>perinuclear</a:t>
            </a:r>
            <a:r>
              <a:rPr lang="en-US" dirty="0"/>
              <a:t> cytoplasmic vacuolization and wrinkled nuclear contours that</a:t>
            </a:r>
          </a:p>
          <a:p>
            <a:pPr marL="0" indent="0">
              <a:buNone/>
            </a:pPr>
            <a:r>
              <a:rPr lang="en-US" dirty="0"/>
              <a:t>is a hallmark of HPV.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3876675" cy="378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219" y="2204864"/>
            <a:ext cx="40576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362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989" y="547792"/>
            <a:ext cx="7572211" cy="1520000"/>
          </a:xfrm>
        </p:spPr>
        <p:txBody>
          <a:bodyPr/>
          <a:lstStyle/>
          <a:p>
            <a:r>
              <a:rPr lang="en-US" dirty="0"/>
              <a:t>benign mature cystic </a:t>
            </a:r>
            <a:r>
              <a:rPr lang="en-US" dirty="0" err="1"/>
              <a:t>teratomas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50</a:t>
            </a:fld>
            <a:endParaRPr lang="en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83265"/>
            <a:ext cx="4042497" cy="364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9" y="2479964"/>
            <a:ext cx="4301006" cy="3845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11957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44624"/>
            <a:ext cx="8120061" cy="1450241"/>
          </a:xfrm>
        </p:spPr>
        <p:txBody>
          <a:bodyPr/>
          <a:lstStyle/>
          <a:p>
            <a:pPr marL="76200" indent="0">
              <a:buNone/>
            </a:pPr>
            <a:r>
              <a:rPr lang="en-US" dirty="0"/>
              <a:t>Mature cystic </a:t>
            </a:r>
            <a:r>
              <a:rPr lang="en-US" dirty="0" err="1"/>
              <a:t>teratoma</a:t>
            </a:r>
            <a:r>
              <a:rPr lang="en-US" dirty="0"/>
              <a:t> with multiple tissue types, including cartilage, </a:t>
            </a:r>
            <a:r>
              <a:rPr lang="en-US" dirty="0" err="1"/>
              <a:t>endocervical</a:t>
            </a:r>
            <a:r>
              <a:rPr lang="en-US" dirty="0"/>
              <a:t> epithelium, nerves, adipose and salivary gland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8640960" cy="459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263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989" y="547792"/>
            <a:ext cx="7572211" cy="1520000"/>
          </a:xfrm>
        </p:spPr>
        <p:txBody>
          <a:bodyPr/>
          <a:lstStyle/>
          <a:p>
            <a:r>
              <a:rPr lang="en-US" dirty="0"/>
              <a:t>immature malignant </a:t>
            </a:r>
            <a:r>
              <a:rPr lang="en-US" dirty="0" err="1" smtClean="0"/>
              <a:t>teratoma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52</a:t>
            </a:fld>
            <a:endParaRPr lang="e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736" y="2216004"/>
            <a:ext cx="4466239" cy="397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3" y="2411557"/>
            <a:ext cx="4038842" cy="358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474718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53</a:t>
            </a:fld>
            <a:endParaRPr lang="en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3" y="2176896"/>
            <a:ext cx="8346066" cy="4681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370;p36"/>
          <p:cNvSpPr txBox="1">
            <a:spLocks noGrp="1"/>
          </p:cNvSpPr>
          <p:nvPr>
            <p:ph type="title"/>
          </p:nvPr>
        </p:nvSpPr>
        <p:spPr>
          <a:xfrm>
            <a:off x="844425" y="7464"/>
            <a:ext cx="7281266" cy="15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600" b="1" dirty="0" smtClean="0"/>
              <a:t>Ovaries – </a:t>
            </a:r>
            <a:r>
              <a:rPr lang="en-US" sz="3600" b="1" dirty="0" smtClean="0">
                <a:solidFill>
                  <a:srgbClr val="7030A0"/>
                </a:solidFill>
              </a:rPr>
              <a:t>Sex cord Tumors</a:t>
            </a:r>
            <a:endParaRPr lang="en-US" sz="3600" b="1" dirty="0">
              <a:solidFill>
                <a:srgbClr val="7030A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3" y="1870366"/>
            <a:ext cx="8208819" cy="477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H="1">
            <a:off x="4443196" y="3429000"/>
            <a:ext cx="78343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640300" y="4491469"/>
            <a:ext cx="9188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5-Point Star 11"/>
          <p:cNvSpPr/>
          <p:nvPr/>
        </p:nvSpPr>
        <p:spPr>
          <a:xfrm>
            <a:off x="6504709" y="2909455"/>
            <a:ext cx="93518" cy="18010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7419109" y="4710545"/>
            <a:ext cx="43641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5-Point Star 15"/>
          <p:cNvSpPr/>
          <p:nvPr/>
        </p:nvSpPr>
        <p:spPr>
          <a:xfrm>
            <a:off x="6504709" y="5417128"/>
            <a:ext cx="93518" cy="6927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8463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Ovarian fibroma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54</a:t>
            </a:fld>
            <a:endParaRPr lang="en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402" y="1492828"/>
            <a:ext cx="436548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70" y="1538299"/>
            <a:ext cx="4229532" cy="450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58534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425" y="7464"/>
            <a:ext cx="6803284" cy="1520000"/>
          </a:xfrm>
        </p:spPr>
        <p:txBody>
          <a:bodyPr/>
          <a:lstStyle/>
          <a:p>
            <a:r>
              <a:rPr lang="en-US" dirty="0" smtClean="0"/>
              <a:t>OVARIES-</a:t>
            </a:r>
            <a:r>
              <a:rPr lang="en-US" dirty="0" err="1" smtClean="0"/>
              <a:t>granulosa</a:t>
            </a:r>
            <a:r>
              <a:rPr lang="en-US" dirty="0" smtClean="0"/>
              <a:t> </a:t>
            </a:r>
            <a:r>
              <a:rPr lang="en-US" dirty="0"/>
              <a:t>cell tumor.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55</a:t>
            </a:fld>
            <a:endParaRPr lang="en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127" y="1482436"/>
            <a:ext cx="4365482" cy="451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2" y="1482436"/>
            <a:ext cx="4216063" cy="4518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8298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6990" y="1377217"/>
            <a:ext cx="7900392" cy="1894363"/>
          </a:xfrm>
        </p:spPr>
        <p:txBody>
          <a:bodyPr>
            <a:normAutofit/>
          </a:bodyPr>
          <a:lstStyle/>
          <a:p>
            <a:r>
              <a:rPr lang="en-US" dirty="0"/>
              <a:t>Female Genital </a:t>
            </a:r>
            <a:r>
              <a:rPr lang="en-US" dirty="0" smtClean="0"/>
              <a:t>System, Lecture5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Gestational trophoblastic disease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8928" y="5301208"/>
            <a:ext cx="6172200" cy="1371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93099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>
            <a:spLocks noGrp="1"/>
          </p:cNvSpPr>
          <p:nvPr>
            <p:ph type="title"/>
          </p:nvPr>
        </p:nvSpPr>
        <p:spPr>
          <a:xfrm>
            <a:off x="1" y="1723200"/>
            <a:ext cx="1616425" cy="15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rgbClr val="FF0000"/>
                </a:solidFill>
              </a:rPr>
              <a:t>Placental disc histology</a:t>
            </a:r>
            <a:endParaRPr sz="1400" dirty="0">
              <a:solidFill>
                <a:srgbClr val="FF0000"/>
              </a:solidFill>
            </a:endParaRPr>
          </a:p>
        </p:txBody>
      </p:sp>
      <p:sp>
        <p:nvSpPr>
          <p:cNvPr id="213" name="Google Shape;213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57</a:t>
            </a:fld>
            <a:endParaRPr dirty="0"/>
          </a:p>
        </p:txBody>
      </p:sp>
      <p:pic>
        <p:nvPicPr>
          <p:cNvPr id="1026" name="Picture 2" descr="Image result for placental histolog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158" y="0"/>
            <a:ext cx="74578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5896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3" name="Google Shape;213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58</a:t>
            </a:fld>
            <a:endParaRPr dirty="0"/>
          </a:p>
        </p:txBody>
      </p:sp>
      <p:pic>
        <p:nvPicPr>
          <p:cNvPr id="7170" name="Picture 2" descr="Image result for chorionic vill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1465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59</a:t>
            </a:fld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609" y="263235"/>
            <a:ext cx="6993082" cy="63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12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836712"/>
            <a:ext cx="828675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69" y="980728"/>
            <a:ext cx="3700534" cy="473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54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813252" y="332509"/>
            <a:ext cx="7915112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600" b="1" dirty="0" err="1"/>
              <a:t>Hydatidiform</a:t>
            </a:r>
            <a:r>
              <a:rPr lang="en-US" sz="3600" b="1" dirty="0"/>
              <a:t> </a:t>
            </a:r>
            <a:r>
              <a:rPr lang="en-US" sz="3600" b="1" dirty="0" smtClean="0"/>
              <a:t>Mole - Complete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648743" y="1527067"/>
            <a:ext cx="8121184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smtClean="0"/>
              <a:t>Complete mole </a:t>
            </a:r>
            <a:r>
              <a:rPr lang="en-US" dirty="0"/>
              <a:t>are not compatible with </a:t>
            </a:r>
            <a:r>
              <a:rPr lang="en-US" dirty="0" smtClean="0"/>
              <a:t>embryogenesis &amp; </a:t>
            </a:r>
            <a:r>
              <a:rPr lang="en-US" b="1" dirty="0" smtClean="0">
                <a:solidFill>
                  <a:srgbClr val="7030A0"/>
                </a:solidFill>
              </a:rPr>
              <a:t>does </a:t>
            </a:r>
            <a:r>
              <a:rPr lang="en-US" b="1" smtClean="0">
                <a:solidFill>
                  <a:srgbClr val="7030A0"/>
                </a:solidFill>
              </a:rPr>
              <a:t>not contain fetal </a:t>
            </a:r>
            <a:r>
              <a:rPr lang="en-US" b="1" dirty="0" smtClean="0">
                <a:solidFill>
                  <a:srgbClr val="7030A0"/>
                </a:solidFill>
              </a:rPr>
              <a:t>parts. </a:t>
            </a:r>
            <a:r>
              <a:rPr lang="en-US" dirty="0"/>
              <a:t>The chorionic epithelial cells are </a:t>
            </a:r>
            <a:r>
              <a:rPr lang="en-US" dirty="0" smtClean="0"/>
              <a:t>diploid (46,XX </a:t>
            </a:r>
            <a:r>
              <a:rPr lang="en-US" dirty="0"/>
              <a:t>or, uncommonly, 46,XY</a:t>
            </a:r>
            <a:r>
              <a:rPr lang="en-US" dirty="0" smtClean="0"/>
              <a:t>)</a:t>
            </a:r>
          </a:p>
          <a:p>
            <a:endParaRPr lang="en-US" u="sng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60</a:t>
            </a:fld>
            <a:endParaRPr dirty="0"/>
          </a:p>
        </p:txBody>
      </p:sp>
      <p:pic>
        <p:nvPicPr>
          <p:cNvPr id="2050" name="Picture 2" descr="Image result for complete  mole origin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079"/>
          <a:stretch/>
        </p:blipFill>
        <p:spPr bwMode="auto">
          <a:xfrm>
            <a:off x="1059874" y="3837710"/>
            <a:ext cx="7304808" cy="279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8742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813252" y="332509"/>
            <a:ext cx="7915112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600" b="1" dirty="0" err="1"/>
              <a:t>Hydatidiform</a:t>
            </a:r>
            <a:r>
              <a:rPr lang="en-US" sz="3600" b="1" dirty="0"/>
              <a:t> </a:t>
            </a:r>
            <a:r>
              <a:rPr lang="en-US" sz="3600" b="1" dirty="0" smtClean="0"/>
              <a:t>Mole - Partial</a:t>
            </a:r>
            <a:endParaRPr lang="en-US" sz="36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648742" y="1527067"/>
            <a:ext cx="8287439" cy="45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P</a:t>
            </a:r>
            <a:r>
              <a:rPr lang="en-US" dirty="0" smtClean="0"/>
              <a:t>artial mole </a:t>
            </a:r>
            <a:r>
              <a:rPr lang="en-US" dirty="0"/>
              <a:t>is compatible with early embryo formation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b="1" dirty="0" smtClean="0">
                <a:solidFill>
                  <a:srgbClr val="7030A0"/>
                </a:solidFill>
              </a:rPr>
              <a:t>may </a:t>
            </a:r>
            <a:r>
              <a:rPr lang="en-US" b="1" dirty="0">
                <a:solidFill>
                  <a:srgbClr val="7030A0"/>
                </a:solidFill>
              </a:rPr>
              <a:t>contain fetal </a:t>
            </a:r>
            <a:r>
              <a:rPr lang="en-US" b="1" dirty="0" smtClean="0">
                <a:solidFill>
                  <a:srgbClr val="7030A0"/>
                </a:solidFill>
              </a:rPr>
              <a:t>parts &amp; some </a:t>
            </a:r>
            <a:r>
              <a:rPr lang="en-US" b="1" dirty="0">
                <a:solidFill>
                  <a:srgbClr val="7030A0"/>
                </a:solidFill>
              </a:rPr>
              <a:t>normal </a:t>
            </a:r>
            <a:r>
              <a:rPr lang="en-US" b="1" dirty="0" smtClean="0">
                <a:solidFill>
                  <a:srgbClr val="7030A0"/>
                </a:solidFill>
              </a:rPr>
              <a:t>chorionic villi</a:t>
            </a:r>
            <a:r>
              <a:rPr lang="en-US" b="1" dirty="0" smtClean="0"/>
              <a:t>. </a:t>
            </a:r>
            <a:r>
              <a:rPr lang="en-US" dirty="0" smtClean="0"/>
              <a:t> Chorionic epithelial </a:t>
            </a:r>
            <a:r>
              <a:rPr lang="en-US" dirty="0" err="1" smtClean="0"/>
              <a:t>cellsalmost</a:t>
            </a:r>
            <a:r>
              <a:rPr lang="en-US" dirty="0" smtClean="0"/>
              <a:t> </a:t>
            </a:r>
            <a:r>
              <a:rPr lang="en-US" dirty="0"/>
              <a:t>always triploid (e.g., 69,XXY</a:t>
            </a:r>
            <a:r>
              <a:rPr lang="en-US" dirty="0" smtClean="0"/>
              <a:t>)</a:t>
            </a:r>
            <a:endParaRPr lang="en-US" u="sng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61</a:t>
            </a:fld>
            <a:endParaRPr dirty="0"/>
          </a:p>
        </p:txBody>
      </p:sp>
      <p:pic>
        <p:nvPicPr>
          <p:cNvPr id="2050" name="Picture 2" descr="Image result for complete  mole origin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70"/>
          <a:stretch/>
        </p:blipFill>
        <p:spPr bwMode="auto">
          <a:xfrm>
            <a:off x="935182" y="3837709"/>
            <a:ext cx="7408718" cy="242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87690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6"/>
          <p:cNvSpPr txBox="1">
            <a:spLocks noGrp="1"/>
          </p:cNvSpPr>
          <p:nvPr>
            <p:ph type="title"/>
          </p:nvPr>
        </p:nvSpPr>
        <p:spPr>
          <a:xfrm>
            <a:off x="813252" y="332509"/>
            <a:ext cx="7915112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 err="1"/>
              <a:t>Hydatidiform</a:t>
            </a:r>
            <a:r>
              <a:rPr lang="en-US" sz="3200" b="1" dirty="0"/>
              <a:t> </a:t>
            </a:r>
            <a:r>
              <a:rPr lang="en-US" sz="3200" b="1" dirty="0" smtClean="0"/>
              <a:t>Mole – </a:t>
            </a:r>
            <a:r>
              <a:rPr lang="en-US" sz="3200" b="1" dirty="0" smtClean="0">
                <a:solidFill>
                  <a:srgbClr val="7030A0"/>
                </a:solidFill>
              </a:rPr>
              <a:t>Morphology</a:t>
            </a:r>
            <a:endParaRPr lang="en-US" sz="3200" b="1" dirty="0">
              <a:solidFill>
                <a:srgbClr val="7030A0"/>
              </a:solidFill>
            </a:endParaRPr>
          </a:p>
        </p:txBody>
      </p:sp>
      <p:sp>
        <p:nvSpPr>
          <p:cNvPr id="371" name="Google Shape;371;p36"/>
          <p:cNvSpPr txBox="1">
            <a:spLocks noGrp="1"/>
          </p:cNvSpPr>
          <p:nvPr>
            <p:ph type="body" idx="1"/>
          </p:nvPr>
        </p:nvSpPr>
        <p:spPr>
          <a:xfrm>
            <a:off x="638352" y="1443941"/>
            <a:ext cx="8121184" cy="11745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indent="0">
              <a:buNone/>
            </a:pPr>
            <a:r>
              <a:rPr lang="en-US" sz="1600" dirty="0"/>
              <a:t>U</a:t>
            </a:r>
            <a:r>
              <a:rPr lang="en-US" sz="1600" dirty="0" smtClean="0"/>
              <a:t>terine </a:t>
            </a:r>
            <a:r>
              <a:rPr lang="en-US" sz="1600" dirty="0"/>
              <a:t>cavity is expanded by </a:t>
            </a:r>
            <a:r>
              <a:rPr lang="en-US" sz="1600" dirty="0" smtClean="0"/>
              <a:t>friable </a:t>
            </a:r>
            <a:r>
              <a:rPr lang="en-US" sz="1600" dirty="0"/>
              <a:t>mass </a:t>
            </a:r>
            <a:r>
              <a:rPr lang="en-US" sz="1600" dirty="0" smtClean="0"/>
              <a:t>(</a:t>
            </a:r>
            <a:r>
              <a:rPr lang="en-US" sz="1600" b="1" dirty="0"/>
              <a:t>Grape-like </a:t>
            </a:r>
            <a:r>
              <a:rPr lang="en-US" sz="1600" b="1" dirty="0" smtClean="0"/>
              <a:t>villi</a:t>
            </a:r>
            <a:r>
              <a:rPr lang="en-US" sz="1600" dirty="0" smtClean="0"/>
              <a:t>) composed of </a:t>
            </a:r>
            <a:r>
              <a:rPr lang="en-US" sz="1600" dirty="0"/>
              <a:t>thin-walled, </a:t>
            </a:r>
            <a:r>
              <a:rPr lang="en-US" sz="1600" dirty="0" err="1" smtClean="0"/>
              <a:t>cystically</a:t>
            </a:r>
            <a:r>
              <a:rPr lang="en-US" sz="1600" dirty="0" smtClean="0"/>
              <a:t> dilated chorionic </a:t>
            </a:r>
            <a:r>
              <a:rPr lang="en-US" sz="1600" dirty="0" err="1" smtClean="0"/>
              <a:t>villli</a:t>
            </a:r>
            <a:r>
              <a:rPr lang="en-US" sz="1600" dirty="0"/>
              <a:t> covered by varying amount of atypical chronic </a:t>
            </a:r>
            <a:r>
              <a:rPr lang="en-US" sz="1600" dirty="0" smtClean="0"/>
              <a:t>epithelium.</a:t>
            </a:r>
            <a:endParaRPr lang="en-US" sz="1600" u="sng" dirty="0">
              <a:solidFill>
                <a:srgbClr val="7030A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62</a:t>
            </a:fld>
            <a:endParaRPr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72" y="2743198"/>
            <a:ext cx="3782290" cy="381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90" y="2743197"/>
            <a:ext cx="4111048" cy="381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90839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70;p36"/>
          <p:cNvSpPr txBox="1">
            <a:spLocks noGrp="1"/>
          </p:cNvSpPr>
          <p:nvPr>
            <p:ph type="title"/>
          </p:nvPr>
        </p:nvSpPr>
        <p:spPr>
          <a:xfrm>
            <a:off x="813252" y="332509"/>
            <a:ext cx="7915112" cy="111182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sz="3200" b="1" dirty="0" err="1"/>
              <a:t>Hydatidiform</a:t>
            </a:r>
            <a:r>
              <a:rPr lang="en-US" sz="3200" b="1" dirty="0"/>
              <a:t> </a:t>
            </a:r>
            <a:r>
              <a:rPr lang="en-US" sz="3200" b="1" dirty="0" smtClean="0"/>
              <a:t>Mole – </a:t>
            </a:r>
            <a:r>
              <a:rPr lang="en-US" sz="3200" b="1" dirty="0" smtClean="0">
                <a:solidFill>
                  <a:srgbClr val="7030A0"/>
                </a:solidFill>
              </a:rPr>
              <a:t>Ultrasound </a:t>
            </a:r>
            <a:r>
              <a:rPr lang="en-US" sz="3200" b="1" dirty="0" smtClean="0">
                <a:solidFill>
                  <a:srgbClr val="C00000"/>
                </a:solidFill>
              </a:rPr>
              <a:t>snow storm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372" name="Google Shape;372;p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63</a:t>
            </a:fld>
            <a:endParaRPr dirty="0"/>
          </a:p>
        </p:txBody>
      </p:sp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45" y="1634837"/>
            <a:ext cx="4026188" cy="470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Related image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8" descr="Image result for normal pregnancy ultrasound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10" descr="Image result for normal pregnancy ultrasound"/>
          <p:cNvSpPr>
            <a:spLocks noChangeAspect="1" noChangeArrowheads="1"/>
          </p:cNvSpPr>
          <p:nvPr/>
        </p:nvSpPr>
        <p:spPr bwMode="auto">
          <a:xfrm>
            <a:off x="460375" y="213784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2" descr="12 Weeks Pregnant Ultrasound"/>
          <p:cNvSpPr>
            <a:spLocks noChangeAspect="1" noChangeArrowheads="1"/>
          </p:cNvSpPr>
          <p:nvPr/>
        </p:nvSpPr>
        <p:spPr bwMode="auto">
          <a:xfrm>
            <a:off x="612775" y="416984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3" t="3537" r="12225" b="4049"/>
          <a:stretch/>
        </p:blipFill>
        <p:spPr>
          <a:xfrm>
            <a:off x="841375" y="1634837"/>
            <a:ext cx="3792970" cy="470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075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64</a:t>
            </a:fld>
            <a:endParaRPr lang="e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7711"/>
            <a:ext cx="9143999" cy="705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0837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65</a:t>
            </a:fld>
            <a:endParaRPr lang="en" dirty="0"/>
          </a:p>
        </p:txBody>
      </p:sp>
      <p:sp>
        <p:nvSpPr>
          <p:cNvPr id="5" name="AutoShape 2" descr="File:Choriocarcinoma - high mag.jpg - Wikimedia Commons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-317500"/>
            <a:ext cx="7486650" cy="749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2697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66</a:t>
            </a:fld>
            <a:endParaRPr lang="en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0"/>
            <a:ext cx="7486650" cy="749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52191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t>67</a:t>
            </a:fld>
            <a:endParaRPr dirty="0"/>
          </a:p>
        </p:txBody>
      </p:sp>
      <p:sp>
        <p:nvSpPr>
          <p:cNvPr id="129" name="Google Shape;129;p18"/>
          <p:cNvSpPr txBox="1">
            <a:spLocks noGrp="1"/>
          </p:cNvSpPr>
          <p:nvPr>
            <p:ph type="ctrTitle" idx="4294967295"/>
          </p:nvPr>
        </p:nvSpPr>
        <p:spPr>
          <a:xfrm>
            <a:off x="0" y="2516717"/>
            <a:ext cx="9331036" cy="15472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smtClean="0"/>
              <a:t>G</a:t>
            </a:r>
            <a:r>
              <a:rPr lang="en" sz="5400" dirty="0" smtClean="0"/>
              <a:t>ood luck in your exams</a:t>
            </a:r>
            <a:endParaRPr sz="5400" dirty="0"/>
          </a:p>
        </p:txBody>
      </p:sp>
      <p:grpSp>
        <p:nvGrpSpPr>
          <p:cNvPr id="138" name="Google Shape;138;p18"/>
          <p:cNvGrpSpPr/>
          <p:nvPr/>
        </p:nvGrpSpPr>
        <p:grpSpPr>
          <a:xfrm>
            <a:off x="7841621" y="4242337"/>
            <a:ext cx="320399" cy="427171"/>
            <a:chOff x="1951075" y="2333250"/>
            <a:chExt cx="381200" cy="381175"/>
          </a:xfrm>
        </p:grpSpPr>
        <p:sp>
          <p:nvSpPr>
            <p:cNvPr id="139" name="Google Shape;139;p18"/>
            <p:cNvSpPr/>
            <p:nvPr/>
          </p:nvSpPr>
          <p:spPr>
            <a:xfrm>
              <a:off x="1951075" y="2333250"/>
              <a:ext cx="381200" cy="381175"/>
            </a:xfrm>
            <a:custGeom>
              <a:avLst/>
              <a:gdLst/>
              <a:ahLst/>
              <a:cxnLst/>
              <a:rect l="l" t="t" r="r" b="b"/>
              <a:pathLst>
                <a:path w="15248" h="15247" fill="none" extrusionOk="0">
                  <a:moveTo>
                    <a:pt x="7624" y="0"/>
                  </a:moveTo>
                  <a:lnTo>
                    <a:pt x="7624" y="0"/>
                  </a:lnTo>
                  <a:lnTo>
                    <a:pt x="7234" y="0"/>
                  </a:lnTo>
                  <a:lnTo>
                    <a:pt x="6845" y="49"/>
                  </a:lnTo>
                  <a:lnTo>
                    <a:pt x="6455" y="98"/>
                  </a:lnTo>
                  <a:lnTo>
                    <a:pt x="6090" y="147"/>
                  </a:lnTo>
                  <a:lnTo>
                    <a:pt x="5724" y="244"/>
                  </a:lnTo>
                  <a:lnTo>
                    <a:pt x="5359" y="341"/>
                  </a:lnTo>
                  <a:lnTo>
                    <a:pt x="4994" y="463"/>
                  </a:lnTo>
                  <a:lnTo>
                    <a:pt x="4653" y="609"/>
                  </a:lnTo>
                  <a:lnTo>
                    <a:pt x="4312" y="755"/>
                  </a:lnTo>
                  <a:lnTo>
                    <a:pt x="3995" y="926"/>
                  </a:lnTo>
                  <a:lnTo>
                    <a:pt x="3678" y="1096"/>
                  </a:lnTo>
                  <a:lnTo>
                    <a:pt x="3362" y="1291"/>
                  </a:lnTo>
                  <a:lnTo>
                    <a:pt x="3070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2" y="2241"/>
                  </a:lnTo>
                  <a:lnTo>
                    <a:pt x="1974" y="2509"/>
                  </a:lnTo>
                  <a:lnTo>
                    <a:pt x="1730" y="2777"/>
                  </a:lnTo>
                  <a:lnTo>
                    <a:pt x="1511" y="3069"/>
                  </a:lnTo>
                  <a:lnTo>
                    <a:pt x="1292" y="3361"/>
                  </a:lnTo>
                  <a:lnTo>
                    <a:pt x="1097" y="3678"/>
                  </a:lnTo>
                  <a:lnTo>
                    <a:pt x="926" y="3995"/>
                  </a:lnTo>
                  <a:lnTo>
                    <a:pt x="756" y="4311"/>
                  </a:lnTo>
                  <a:lnTo>
                    <a:pt x="610" y="4652"/>
                  </a:lnTo>
                  <a:lnTo>
                    <a:pt x="464" y="4993"/>
                  </a:lnTo>
                  <a:lnTo>
                    <a:pt x="342" y="5358"/>
                  </a:lnTo>
                  <a:lnTo>
                    <a:pt x="244" y="5724"/>
                  </a:lnTo>
                  <a:lnTo>
                    <a:pt x="147" y="6089"/>
                  </a:lnTo>
                  <a:lnTo>
                    <a:pt x="98" y="6454"/>
                  </a:lnTo>
                  <a:lnTo>
                    <a:pt x="50" y="6844"/>
                  </a:lnTo>
                  <a:lnTo>
                    <a:pt x="1" y="7234"/>
                  </a:lnTo>
                  <a:lnTo>
                    <a:pt x="1" y="7623"/>
                  </a:lnTo>
                  <a:lnTo>
                    <a:pt x="1" y="7623"/>
                  </a:lnTo>
                  <a:lnTo>
                    <a:pt x="1" y="8013"/>
                  </a:lnTo>
                  <a:lnTo>
                    <a:pt x="50" y="8403"/>
                  </a:lnTo>
                  <a:lnTo>
                    <a:pt x="98" y="8793"/>
                  </a:lnTo>
                  <a:lnTo>
                    <a:pt x="147" y="9158"/>
                  </a:lnTo>
                  <a:lnTo>
                    <a:pt x="244" y="9523"/>
                  </a:lnTo>
                  <a:lnTo>
                    <a:pt x="342" y="9889"/>
                  </a:lnTo>
                  <a:lnTo>
                    <a:pt x="464" y="10254"/>
                  </a:lnTo>
                  <a:lnTo>
                    <a:pt x="610" y="10595"/>
                  </a:lnTo>
                  <a:lnTo>
                    <a:pt x="756" y="10936"/>
                  </a:lnTo>
                  <a:lnTo>
                    <a:pt x="926" y="11252"/>
                  </a:lnTo>
                  <a:lnTo>
                    <a:pt x="1097" y="11569"/>
                  </a:lnTo>
                  <a:lnTo>
                    <a:pt x="1292" y="11886"/>
                  </a:lnTo>
                  <a:lnTo>
                    <a:pt x="1511" y="12178"/>
                  </a:lnTo>
                  <a:lnTo>
                    <a:pt x="1730" y="12470"/>
                  </a:lnTo>
                  <a:lnTo>
                    <a:pt x="1974" y="12738"/>
                  </a:lnTo>
                  <a:lnTo>
                    <a:pt x="2242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70" y="13737"/>
                  </a:lnTo>
                  <a:lnTo>
                    <a:pt x="3362" y="13956"/>
                  </a:lnTo>
                  <a:lnTo>
                    <a:pt x="3678" y="14151"/>
                  </a:lnTo>
                  <a:lnTo>
                    <a:pt x="3995" y="14321"/>
                  </a:lnTo>
                  <a:lnTo>
                    <a:pt x="4312" y="14492"/>
                  </a:lnTo>
                  <a:lnTo>
                    <a:pt x="4653" y="14638"/>
                  </a:lnTo>
                  <a:lnTo>
                    <a:pt x="4994" y="14784"/>
                  </a:lnTo>
                  <a:lnTo>
                    <a:pt x="5359" y="14906"/>
                  </a:lnTo>
                  <a:lnTo>
                    <a:pt x="5724" y="15003"/>
                  </a:lnTo>
                  <a:lnTo>
                    <a:pt x="6090" y="15100"/>
                  </a:lnTo>
                  <a:lnTo>
                    <a:pt x="6455" y="15149"/>
                  </a:lnTo>
                  <a:lnTo>
                    <a:pt x="6845" y="15198"/>
                  </a:lnTo>
                  <a:lnTo>
                    <a:pt x="7234" y="15247"/>
                  </a:lnTo>
                  <a:lnTo>
                    <a:pt x="7624" y="15247"/>
                  </a:lnTo>
                  <a:lnTo>
                    <a:pt x="7624" y="15247"/>
                  </a:lnTo>
                  <a:lnTo>
                    <a:pt x="8014" y="15247"/>
                  </a:lnTo>
                  <a:lnTo>
                    <a:pt x="8403" y="15198"/>
                  </a:lnTo>
                  <a:lnTo>
                    <a:pt x="8793" y="15149"/>
                  </a:lnTo>
                  <a:lnTo>
                    <a:pt x="9158" y="15100"/>
                  </a:lnTo>
                  <a:lnTo>
                    <a:pt x="9524" y="15003"/>
                  </a:lnTo>
                  <a:lnTo>
                    <a:pt x="9889" y="14906"/>
                  </a:lnTo>
                  <a:lnTo>
                    <a:pt x="10254" y="14784"/>
                  </a:lnTo>
                  <a:lnTo>
                    <a:pt x="10595" y="14638"/>
                  </a:lnTo>
                  <a:lnTo>
                    <a:pt x="10936" y="14492"/>
                  </a:lnTo>
                  <a:lnTo>
                    <a:pt x="11253" y="14321"/>
                  </a:lnTo>
                  <a:lnTo>
                    <a:pt x="11569" y="14151"/>
                  </a:lnTo>
                  <a:lnTo>
                    <a:pt x="11886" y="13956"/>
                  </a:lnTo>
                  <a:lnTo>
                    <a:pt x="12178" y="13737"/>
                  </a:lnTo>
                  <a:lnTo>
                    <a:pt x="12471" y="13517"/>
                  </a:lnTo>
                  <a:lnTo>
                    <a:pt x="12739" y="13274"/>
                  </a:lnTo>
                  <a:lnTo>
                    <a:pt x="13006" y="13006"/>
                  </a:lnTo>
                  <a:lnTo>
                    <a:pt x="13274" y="12738"/>
                  </a:lnTo>
                  <a:lnTo>
                    <a:pt x="13518" y="12470"/>
                  </a:lnTo>
                  <a:lnTo>
                    <a:pt x="13737" y="12178"/>
                  </a:lnTo>
                  <a:lnTo>
                    <a:pt x="13956" y="11886"/>
                  </a:lnTo>
                  <a:lnTo>
                    <a:pt x="14151" y="11569"/>
                  </a:lnTo>
                  <a:lnTo>
                    <a:pt x="14322" y="11252"/>
                  </a:lnTo>
                  <a:lnTo>
                    <a:pt x="14492" y="10936"/>
                  </a:lnTo>
                  <a:lnTo>
                    <a:pt x="14638" y="10595"/>
                  </a:lnTo>
                  <a:lnTo>
                    <a:pt x="14784" y="10254"/>
                  </a:lnTo>
                  <a:lnTo>
                    <a:pt x="14906" y="9889"/>
                  </a:lnTo>
                  <a:lnTo>
                    <a:pt x="15004" y="9523"/>
                  </a:lnTo>
                  <a:lnTo>
                    <a:pt x="15101" y="9158"/>
                  </a:lnTo>
                  <a:lnTo>
                    <a:pt x="15150" y="8793"/>
                  </a:lnTo>
                  <a:lnTo>
                    <a:pt x="15198" y="8403"/>
                  </a:lnTo>
                  <a:lnTo>
                    <a:pt x="15247" y="8013"/>
                  </a:lnTo>
                  <a:lnTo>
                    <a:pt x="15247" y="7623"/>
                  </a:lnTo>
                  <a:lnTo>
                    <a:pt x="15247" y="7623"/>
                  </a:lnTo>
                  <a:lnTo>
                    <a:pt x="15247" y="7234"/>
                  </a:lnTo>
                  <a:lnTo>
                    <a:pt x="15198" y="6844"/>
                  </a:lnTo>
                  <a:lnTo>
                    <a:pt x="15150" y="6454"/>
                  </a:lnTo>
                  <a:lnTo>
                    <a:pt x="15101" y="6089"/>
                  </a:lnTo>
                  <a:lnTo>
                    <a:pt x="15004" y="5724"/>
                  </a:lnTo>
                  <a:lnTo>
                    <a:pt x="14906" y="5358"/>
                  </a:lnTo>
                  <a:lnTo>
                    <a:pt x="14784" y="4993"/>
                  </a:lnTo>
                  <a:lnTo>
                    <a:pt x="14638" y="4652"/>
                  </a:lnTo>
                  <a:lnTo>
                    <a:pt x="14492" y="4311"/>
                  </a:lnTo>
                  <a:lnTo>
                    <a:pt x="14322" y="3995"/>
                  </a:lnTo>
                  <a:lnTo>
                    <a:pt x="14151" y="3678"/>
                  </a:lnTo>
                  <a:lnTo>
                    <a:pt x="13956" y="3361"/>
                  </a:lnTo>
                  <a:lnTo>
                    <a:pt x="13737" y="3069"/>
                  </a:lnTo>
                  <a:lnTo>
                    <a:pt x="13518" y="2777"/>
                  </a:lnTo>
                  <a:lnTo>
                    <a:pt x="13274" y="2509"/>
                  </a:lnTo>
                  <a:lnTo>
                    <a:pt x="13006" y="2241"/>
                  </a:lnTo>
                  <a:lnTo>
                    <a:pt x="12739" y="1973"/>
                  </a:lnTo>
                  <a:lnTo>
                    <a:pt x="12471" y="1730"/>
                  </a:lnTo>
                  <a:lnTo>
                    <a:pt x="12178" y="1510"/>
                  </a:lnTo>
                  <a:lnTo>
                    <a:pt x="11886" y="1291"/>
                  </a:lnTo>
                  <a:lnTo>
                    <a:pt x="11569" y="1096"/>
                  </a:lnTo>
                  <a:lnTo>
                    <a:pt x="11253" y="926"/>
                  </a:lnTo>
                  <a:lnTo>
                    <a:pt x="10936" y="755"/>
                  </a:lnTo>
                  <a:lnTo>
                    <a:pt x="10595" y="609"/>
                  </a:lnTo>
                  <a:lnTo>
                    <a:pt x="10254" y="463"/>
                  </a:lnTo>
                  <a:lnTo>
                    <a:pt x="9889" y="341"/>
                  </a:lnTo>
                  <a:lnTo>
                    <a:pt x="9524" y="244"/>
                  </a:lnTo>
                  <a:lnTo>
                    <a:pt x="9158" y="147"/>
                  </a:lnTo>
                  <a:lnTo>
                    <a:pt x="8793" y="98"/>
                  </a:lnTo>
                  <a:lnTo>
                    <a:pt x="8403" y="49"/>
                  </a:lnTo>
                  <a:lnTo>
                    <a:pt x="8014" y="0"/>
                  </a:lnTo>
                  <a:lnTo>
                    <a:pt x="7624" y="0"/>
                  </a:lnTo>
                  <a:lnTo>
                    <a:pt x="7624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</a:endParaRPr>
            </a:p>
          </p:txBody>
        </p:sp>
        <p:sp>
          <p:nvSpPr>
            <p:cNvPr id="140" name="Google Shape;140;p18"/>
            <p:cNvSpPr/>
            <p:nvPr/>
          </p:nvSpPr>
          <p:spPr>
            <a:xfrm>
              <a:off x="21976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7" y="0"/>
                  </a:moveTo>
                  <a:lnTo>
                    <a:pt x="877" y="0"/>
                  </a:lnTo>
                  <a:lnTo>
                    <a:pt x="1048" y="25"/>
                  </a:lnTo>
                  <a:lnTo>
                    <a:pt x="1218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8" y="1827"/>
                  </a:lnTo>
                  <a:lnTo>
                    <a:pt x="1048" y="1876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07" y="1876"/>
                  </a:lnTo>
                  <a:lnTo>
                    <a:pt x="536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6" y="73"/>
                  </a:lnTo>
                  <a:lnTo>
                    <a:pt x="707" y="25"/>
                  </a:lnTo>
                  <a:lnTo>
                    <a:pt x="877" y="0"/>
                  </a:lnTo>
                  <a:lnTo>
                    <a:pt x="877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</a:endParaRPr>
            </a:p>
          </p:txBody>
        </p:sp>
        <p:sp>
          <p:nvSpPr>
            <p:cNvPr id="141" name="Google Shape;141;p18"/>
            <p:cNvSpPr/>
            <p:nvPr/>
          </p:nvSpPr>
          <p:spPr>
            <a:xfrm>
              <a:off x="20418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</a:endParaRPr>
            </a:p>
          </p:txBody>
        </p:sp>
        <p:sp>
          <p:nvSpPr>
            <p:cNvPr id="142" name="Google Shape;142;p18"/>
            <p:cNvSpPr/>
            <p:nvPr/>
          </p:nvSpPr>
          <p:spPr>
            <a:xfrm>
              <a:off x="2041800" y="2584100"/>
              <a:ext cx="199750" cy="41425"/>
            </a:xfrm>
            <a:custGeom>
              <a:avLst/>
              <a:gdLst/>
              <a:ahLst/>
              <a:cxnLst/>
              <a:rect l="l" t="t" r="r" b="b"/>
              <a:pathLst>
                <a:path w="7990" h="1657" fill="none" extrusionOk="0">
                  <a:moveTo>
                    <a:pt x="1" y="1657"/>
                  </a:moveTo>
                  <a:lnTo>
                    <a:pt x="1" y="1657"/>
                  </a:lnTo>
                  <a:lnTo>
                    <a:pt x="415" y="1291"/>
                  </a:lnTo>
                  <a:lnTo>
                    <a:pt x="853" y="950"/>
                  </a:lnTo>
                  <a:lnTo>
                    <a:pt x="1340" y="683"/>
                  </a:lnTo>
                  <a:lnTo>
                    <a:pt x="1827" y="439"/>
                  </a:lnTo>
                  <a:lnTo>
                    <a:pt x="2363" y="244"/>
                  </a:lnTo>
                  <a:lnTo>
                    <a:pt x="2875" y="122"/>
                  </a:lnTo>
                  <a:lnTo>
                    <a:pt x="3435" y="49"/>
                  </a:lnTo>
                  <a:lnTo>
                    <a:pt x="3995" y="1"/>
                  </a:lnTo>
                  <a:lnTo>
                    <a:pt x="3995" y="1"/>
                  </a:lnTo>
                  <a:lnTo>
                    <a:pt x="4555" y="49"/>
                  </a:lnTo>
                  <a:lnTo>
                    <a:pt x="5115" y="122"/>
                  </a:lnTo>
                  <a:lnTo>
                    <a:pt x="5627" y="244"/>
                  </a:lnTo>
                  <a:lnTo>
                    <a:pt x="6163" y="439"/>
                  </a:lnTo>
                  <a:lnTo>
                    <a:pt x="6650" y="683"/>
                  </a:lnTo>
                  <a:lnTo>
                    <a:pt x="7137" y="950"/>
                  </a:lnTo>
                  <a:lnTo>
                    <a:pt x="7575" y="1291"/>
                  </a:lnTo>
                  <a:lnTo>
                    <a:pt x="7989" y="1657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43" name="Google Shape;143;p18"/>
          <p:cNvGrpSpPr/>
          <p:nvPr/>
        </p:nvGrpSpPr>
        <p:grpSpPr>
          <a:xfrm>
            <a:off x="6134870" y="1662770"/>
            <a:ext cx="320378" cy="427171"/>
            <a:chOff x="1278900" y="2333250"/>
            <a:chExt cx="381175" cy="381175"/>
          </a:xfrm>
        </p:grpSpPr>
        <p:sp>
          <p:nvSpPr>
            <p:cNvPr id="144" name="Google Shape;144;p18"/>
            <p:cNvSpPr/>
            <p:nvPr/>
          </p:nvSpPr>
          <p:spPr>
            <a:xfrm>
              <a:off x="1278900" y="2333250"/>
              <a:ext cx="381175" cy="381175"/>
            </a:xfrm>
            <a:custGeom>
              <a:avLst/>
              <a:gdLst/>
              <a:ahLst/>
              <a:cxnLst/>
              <a:rect l="l" t="t" r="r" b="b"/>
              <a:pathLst>
                <a:path w="15247" h="15247" fill="none" extrusionOk="0">
                  <a:moveTo>
                    <a:pt x="7623" y="0"/>
                  </a:moveTo>
                  <a:lnTo>
                    <a:pt x="7623" y="0"/>
                  </a:lnTo>
                  <a:lnTo>
                    <a:pt x="7233" y="0"/>
                  </a:lnTo>
                  <a:lnTo>
                    <a:pt x="6844" y="49"/>
                  </a:lnTo>
                  <a:lnTo>
                    <a:pt x="6454" y="98"/>
                  </a:lnTo>
                  <a:lnTo>
                    <a:pt x="6089" y="147"/>
                  </a:lnTo>
                  <a:lnTo>
                    <a:pt x="5723" y="244"/>
                  </a:lnTo>
                  <a:lnTo>
                    <a:pt x="5358" y="341"/>
                  </a:lnTo>
                  <a:lnTo>
                    <a:pt x="4993" y="463"/>
                  </a:lnTo>
                  <a:lnTo>
                    <a:pt x="4652" y="609"/>
                  </a:lnTo>
                  <a:lnTo>
                    <a:pt x="4311" y="755"/>
                  </a:lnTo>
                  <a:lnTo>
                    <a:pt x="3994" y="926"/>
                  </a:lnTo>
                  <a:lnTo>
                    <a:pt x="3678" y="1096"/>
                  </a:lnTo>
                  <a:lnTo>
                    <a:pt x="3361" y="1291"/>
                  </a:lnTo>
                  <a:lnTo>
                    <a:pt x="3069" y="1510"/>
                  </a:lnTo>
                  <a:lnTo>
                    <a:pt x="2777" y="1730"/>
                  </a:lnTo>
                  <a:lnTo>
                    <a:pt x="2509" y="1973"/>
                  </a:lnTo>
                  <a:lnTo>
                    <a:pt x="2241" y="2241"/>
                  </a:lnTo>
                  <a:lnTo>
                    <a:pt x="1973" y="2509"/>
                  </a:lnTo>
                  <a:lnTo>
                    <a:pt x="1729" y="2777"/>
                  </a:lnTo>
                  <a:lnTo>
                    <a:pt x="1510" y="3069"/>
                  </a:lnTo>
                  <a:lnTo>
                    <a:pt x="1291" y="3361"/>
                  </a:lnTo>
                  <a:lnTo>
                    <a:pt x="1096" y="3678"/>
                  </a:lnTo>
                  <a:lnTo>
                    <a:pt x="926" y="3995"/>
                  </a:lnTo>
                  <a:lnTo>
                    <a:pt x="755" y="4311"/>
                  </a:lnTo>
                  <a:lnTo>
                    <a:pt x="609" y="4652"/>
                  </a:lnTo>
                  <a:lnTo>
                    <a:pt x="463" y="4993"/>
                  </a:lnTo>
                  <a:lnTo>
                    <a:pt x="341" y="5358"/>
                  </a:lnTo>
                  <a:lnTo>
                    <a:pt x="244" y="5724"/>
                  </a:lnTo>
                  <a:lnTo>
                    <a:pt x="146" y="6089"/>
                  </a:lnTo>
                  <a:lnTo>
                    <a:pt x="97" y="6454"/>
                  </a:lnTo>
                  <a:lnTo>
                    <a:pt x="49" y="6844"/>
                  </a:lnTo>
                  <a:lnTo>
                    <a:pt x="0" y="7234"/>
                  </a:lnTo>
                  <a:lnTo>
                    <a:pt x="0" y="7623"/>
                  </a:lnTo>
                  <a:lnTo>
                    <a:pt x="0" y="7623"/>
                  </a:lnTo>
                  <a:lnTo>
                    <a:pt x="0" y="8013"/>
                  </a:lnTo>
                  <a:lnTo>
                    <a:pt x="49" y="8403"/>
                  </a:lnTo>
                  <a:lnTo>
                    <a:pt x="97" y="8793"/>
                  </a:lnTo>
                  <a:lnTo>
                    <a:pt x="146" y="9158"/>
                  </a:lnTo>
                  <a:lnTo>
                    <a:pt x="244" y="9523"/>
                  </a:lnTo>
                  <a:lnTo>
                    <a:pt x="341" y="9889"/>
                  </a:lnTo>
                  <a:lnTo>
                    <a:pt x="463" y="10254"/>
                  </a:lnTo>
                  <a:lnTo>
                    <a:pt x="609" y="10595"/>
                  </a:lnTo>
                  <a:lnTo>
                    <a:pt x="755" y="10936"/>
                  </a:lnTo>
                  <a:lnTo>
                    <a:pt x="926" y="11252"/>
                  </a:lnTo>
                  <a:lnTo>
                    <a:pt x="1096" y="11569"/>
                  </a:lnTo>
                  <a:lnTo>
                    <a:pt x="1291" y="11886"/>
                  </a:lnTo>
                  <a:lnTo>
                    <a:pt x="1510" y="12178"/>
                  </a:lnTo>
                  <a:lnTo>
                    <a:pt x="1729" y="12470"/>
                  </a:lnTo>
                  <a:lnTo>
                    <a:pt x="1973" y="12738"/>
                  </a:lnTo>
                  <a:lnTo>
                    <a:pt x="2241" y="13006"/>
                  </a:lnTo>
                  <a:lnTo>
                    <a:pt x="2509" y="13274"/>
                  </a:lnTo>
                  <a:lnTo>
                    <a:pt x="2777" y="13517"/>
                  </a:lnTo>
                  <a:lnTo>
                    <a:pt x="3069" y="13737"/>
                  </a:lnTo>
                  <a:lnTo>
                    <a:pt x="3361" y="13956"/>
                  </a:lnTo>
                  <a:lnTo>
                    <a:pt x="3678" y="14151"/>
                  </a:lnTo>
                  <a:lnTo>
                    <a:pt x="3994" y="14321"/>
                  </a:lnTo>
                  <a:lnTo>
                    <a:pt x="4311" y="14492"/>
                  </a:lnTo>
                  <a:lnTo>
                    <a:pt x="4652" y="14638"/>
                  </a:lnTo>
                  <a:lnTo>
                    <a:pt x="4993" y="14784"/>
                  </a:lnTo>
                  <a:lnTo>
                    <a:pt x="5358" y="14906"/>
                  </a:lnTo>
                  <a:lnTo>
                    <a:pt x="5723" y="15003"/>
                  </a:lnTo>
                  <a:lnTo>
                    <a:pt x="6089" y="15100"/>
                  </a:lnTo>
                  <a:lnTo>
                    <a:pt x="6454" y="15149"/>
                  </a:lnTo>
                  <a:lnTo>
                    <a:pt x="6844" y="15198"/>
                  </a:lnTo>
                  <a:lnTo>
                    <a:pt x="7233" y="15247"/>
                  </a:lnTo>
                  <a:lnTo>
                    <a:pt x="7623" y="15247"/>
                  </a:lnTo>
                  <a:lnTo>
                    <a:pt x="7623" y="15247"/>
                  </a:lnTo>
                  <a:lnTo>
                    <a:pt x="8013" y="15247"/>
                  </a:lnTo>
                  <a:lnTo>
                    <a:pt x="8403" y="15198"/>
                  </a:lnTo>
                  <a:lnTo>
                    <a:pt x="8792" y="15149"/>
                  </a:lnTo>
                  <a:lnTo>
                    <a:pt x="9158" y="15100"/>
                  </a:lnTo>
                  <a:lnTo>
                    <a:pt x="9523" y="15003"/>
                  </a:lnTo>
                  <a:lnTo>
                    <a:pt x="9888" y="14906"/>
                  </a:lnTo>
                  <a:lnTo>
                    <a:pt x="10253" y="14784"/>
                  </a:lnTo>
                  <a:lnTo>
                    <a:pt x="10594" y="14638"/>
                  </a:lnTo>
                  <a:lnTo>
                    <a:pt x="10935" y="14492"/>
                  </a:lnTo>
                  <a:lnTo>
                    <a:pt x="11252" y="14321"/>
                  </a:lnTo>
                  <a:lnTo>
                    <a:pt x="11569" y="14151"/>
                  </a:lnTo>
                  <a:lnTo>
                    <a:pt x="11885" y="13956"/>
                  </a:lnTo>
                  <a:lnTo>
                    <a:pt x="12178" y="13737"/>
                  </a:lnTo>
                  <a:lnTo>
                    <a:pt x="12470" y="13517"/>
                  </a:lnTo>
                  <a:lnTo>
                    <a:pt x="12738" y="13274"/>
                  </a:lnTo>
                  <a:lnTo>
                    <a:pt x="13006" y="13006"/>
                  </a:lnTo>
                  <a:lnTo>
                    <a:pt x="13273" y="12738"/>
                  </a:lnTo>
                  <a:lnTo>
                    <a:pt x="13517" y="12470"/>
                  </a:lnTo>
                  <a:lnTo>
                    <a:pt x="13736" y="12178"/>
                  </a:lnTo>
                  <a:lnTo>
                    <a:pt x="13955" y="11886"/>
                  </a:lnTo>
                  <a:lnTo>
                    <a:pt x="14150" y="11569"/>
                  </a:lnTo>
                  <a:lnTo>
                    <a:pt x="14321" y="11252"/>
                  </a:lnTo>
                  <a:lnTo>
                    <a:pt x="14491" y="10936"/>
                  </a:lnTo>
                  <a:lnTo>
                    <a:pt x="14637" y="10595"/>
                  </a:lnTo>
                  <a:lnTo>
                    <a:pt x="14783" y="10254"/>
                  </a:lnTo>
                  <a:lnTo>
                    <a:pt x="14905" y="9889"/>
                  </a:lnTo>
                  <a:lnTo>
                    <a:pt x="15003" y="9523"/>
                  </a:lnTo>
                  <a:lnTo>
                    <a:pt x="15100" y="9158"/>
                  </a:lnTo>
                  <a:lnTo>
                    <a:pt x="15149" y="8793"/>
                  </a:lnTo>
                  <a:lnTo>
                    <a:pt x="15198" y="8403"/>
                  </a:lnTo>
                  <a:lnTo>
                    <a:pt x="15246" y="8013"/>
                  </a:lnTo>
                  <a:lnTo>
                    <a:pt x="15246" y="7623"/>
                  </a:lnTo>
                  <a:lnTo>
                    <a:pt x="15246" y="7623"/>
                  </a:lnTo>
                  <a:lnTo>
                    <a:pt x="15246" y="7234"/>
                  </a:lnTo>
                  <a:lnTo>
                    <a:pt x="15198" y="6844"/>
                  </a:lnTo>
                  <a:lnTo>
                    <a:pt x="15149" y="6454"/>
                  </a:lnTo>
                  <a:lnTo>
                    <a:pt x="15100" y="6089"/>
                  </a:lnTo>
                  <a:lnTo>
                    <a:pt x="15003" y="5724"/>
                  </a:lnTo>
                  <a:lnTo>
                    <a:pt x="14905" y="5358"/>
                  </a:lnTo>
                  <a:lnTo>
                    <a:pt x="14783" y="4993"/>
                  </a:lnTo>
                  <a:lnTo>
                    <a:pt x="14637" y="4652"/>
                  </a:lnTo>
                  <a:lnTo>
                    <a:pt x="14491" y="4311"/>
                  </a:lnTo>
                  <a:lnTo>
                    <a:pt x="14321" y="3995"/>
                  </a:lnTo>
                  <a:lnTo>
                    <a:pt x="14150" y="3678"/>
                  </a:lnTo>
                  <a:lnTo>
                    <a:pt x="13955" y="3361"/>
                  </a:lnTo>
                  <a:lnTo>
                    <a:pt x="13736" y="3069"/>
                  </a:lnTo>
                  <a:lnTo>
                    <a:pt x="13517" y="2777"/>
                  </a:lnTo>
                  <a:lnTo>
                    <a:pt x="13273" y="2509"/>
                  </a:lnTo>
                  <a:lnTo>
                    <a:pt x="13006" y="2241"/>
                  </a:lnTo>
                  <a:lnTo>
                    <a:pt x="12738" y="1973"/>
                  </a:lnTo>
                  <a:lnTo>
                    <a:pt x="12470" y="1730"/>
                  </a:lnTo>
                  <a:lnTo>
                    <a:pt x="12178" y="1510"/>
                  </a:lnTo>
                  <a:lnTo>
                    <a:pt x="11885" y="1291"/>
                  </a:lnTo>
                  <a:lnTo>
                    <a:pt x="11569" y="1096"/>
                  </a:lnTo>
                  <a:lnTo>
                    <a:pt x="11252" y="926"/>
                  </a:lnTo>
                  <a:lnTo>
                    <a:pt x="10935" y="755"/>
                  </a:lnTo>
                  <a:lnTo>
                    <a:pt x="10594" y="609"/>
                  </a:lnTo>
                  <a:lnTo>
                    <a:pt x="10253" y="463"/>
                  </a:lnTo>
                  <a:lnTo>
                    <a:pt x="9888" y="341"/>
                  </a:lnTo>
                  <a:lnTo>
                    <a:pt x="9523" y="244"/>
                  </a:lnTo>
                  <a:lnTo>
                    <a:pt x="9158" y="147"/>
                  </a:lnTo>
                  <a:lnTo>
                    <a:pt x="8792" y="98"/>
                  </a:lnTo>
                  <a:lnTo>
                    <a:pt x="8403" y="49"/>
                  </a:lnTo>
                  <a:lnTo>
                    <a:pt x="8013" y="0"/>
                  </a:lnTo>
                  <a:lnTo>
                    <a:pt x="7623" y="0"/>
                  </a:lnTo>
                  <a:lnTo>
                    <a:pt x="7623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145;p18"/>
            <p:cNvSpPr/>
            <p:nvPr/>
          </p:nvSpPr>
          <p:spPr>
            <a:xfrm>
              <a:off x="1525475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0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0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146;p18"/>
            <p:cNvSpPr/>
            <p:nvPr/>
          </p:nvSpPr>
          <p:spPr>
            <a:xfrm>
              <a:off x="1369600" y="2503125"/>
              <a:ext cx="43875" cy="47525"/>
            </a:xfrm>
            <a:custGeom>
              <a:avLst/>
              <a:gdLst/>
              <a:ahLst/>
              <a:cxnLst/>
              <a:rect l="l" t="t" r="r" b="b"/>
              <a:pathLst>
                <a:path w="1755" h="1901" fill="none" extrusionOk="0">
                  <a:moveTo>
                    <a:pt x="878" y="0"/>
                  </a:moveTo>
                  <a:lnTo>
                    <a:pt x="878" y="0"/>
                  </a:lnTo>
                  <a:lnTo>
                    <a:pt x="1048" y="25"/>
                  </a:lnTo>
                  <a:lnTo>
                    <a:pt x="1219" y="73"/>
                  </a:lnTo>
                  <a:lnTo>
                    <a:pt x="1365" y="171"/>
                  </a:lnTo>
                  <a:lnTo>
                    <a:pt x="1511" y="268"/>
                  </a:lnTo>
                  <a:lnTo>
                    <a:pt x="1608" y="414"/>
                  </a:lnTo>
                  <a:lnTo>
                    <a:pt x="1681" y="585"/>
                  </a:lnTo>
                  <a:lnTo>
                    <a:pt x="1730" y="755"/>
                  </a:lnTo>
                  <a:lnTo>
                    <a:pt x="1754" y="950"/>
                  </a:lnTo>
                  <a:lnTo>
                    <a:pt x="1754" y="950"/>
                  </a:lnTo>
                  <a:lnTo>
                    <a:pt x="1730" y="1145"/>
                  </a:lnTo>
                  <a:lnTo>
                    <a:pt x="1681" y="1316"/>
                  </a:lnTo>
                  <a:lnTo>
                    <a:pt x="1608" y="1486"/>
                  </a:lnTo>
                  <a:lnTo>
                    <a:pt x="1511" y="1632"/>
                  </a:lnTo>
                  <a:lnTo>
                    <a:pt x="1365" y="1730"/>
                  </a:lnTo>
                  <a:lnTo>
                    <a:pt x="1219" y="1827"/>
                  </a:lnTo>
                  <a:lnTo>
                    <a:pt x="1048" y="1876"/>
                  </a:lnTo>
                  <a:lnTo>
                    <a:pt x="878" y="1900"/>
                  </a:lnTo>
                  <a:lnTo>
                    <a:pt x="878" y="1900"/>
                  </a:lnTo>
                  <a:lnTo>
                    <a:pt x="707" y="1876"/>
                  </a:lnTo>
                  <a:lnTo>
                    <a:pt x="537" y="1827"/>
                  </a:lnTo>
                  <a:lnTo>
                    <a:pt x="391" y="1730"/>
                  </a:lnTo>
                  <a:lnTo>
                    <a:pt x="244" y="1632"/>
                  </a:lnTo>
                  <a:lnTo>
                    <a:pt x="147" y="1486"/>
                  </a:lnTo>
                  <a:lnTo>
                    <a:pt x="74" y="1316"/>
                  </a:lnTo>
                  <a:lnTo>
                    <a:pt x="25" y="1145"/>
                  </a:lnTo>
                  <a:lnTo>
                    <a:pt x="1" y="950"/>
                  </a:lnTo>
                  <a:lnTo>
                    <a:pt x="1" y="950"/>
                  </a:lnTo>
                  <a:lnTo>
                    <a:pt x="25" y="755"/>
                  </a:lnTo>
                  <a:lnTo>
                    <a:pt x="74" y="585"/>
                  </a:lnTo>
                  <a:lnTo>
                    <a:pt x="147" y="414"/>
                  </a:lnTo>
                  <a:lnTo>
                    <a:pt x="244" y="268"/>
                  </a:lnTo>
                  <a:lnTo>
                    <a:pt x="391" y="171"/>
                  </a:lnTo>
                  <a:lnTo>
                    <a:pt x="537" y="73"/>
                  </a:lnTo>
                  <a:lnTo>
                    <a:pt x="707" y="25"/>
                  </a:lnTo>
                  <a:lnTo>
                    <a:pt x="878" y="0"/>
                  </a:lnTo>
                  <a:lnTo>
                    <a:pt x="878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147;p18"/>
            <p:cNvSpPr/>
            <p:nvPr/>
          </p:nvSpPr>
          <p:spPr>
            <a:xfrm>
              <a:off x="1369600" y="2604200"/>
              <a:ext cx="199750" cy="40825"/>
            </a:xfrm>
            <a:custGeom>
              <a:avLst/>
              <a:gdLst/>
              <a:ahLst/>
              <a:cxnLst/>
              <a:rect l="l" t="t" r="r" b="b"/>
              <a:pathLst>
                <a:path w="7990" h="1633" fill="none" extrusionOk="0">
                  <a:moveTo>
                    <a:pt x="7989" y="0"/>
                  </a:moveTo>
                  <a:lnTo>
                    <a:pt x="7989" y="0"/>
                  </a:lnTo>
                  <a:lnTo>
                    <a:pt x="7575" y="366"/>
                  </a:lnTo>
                  <a:lnTo>
                    <a:pt x="7137" y="707"/>
                  </a:lnTo>
                  <a:lnTo>
                    <a:pt x="6650" y="975"/>
                  </a:lnTo>
                  <a:lnTo>
                    <a:pt x="6163" y="1218"/>
                  </a:lnTo>
                  <a:lnTo>
                    <a:pt x="5627" y="1389"/>
                  </a:lnTo>
                  <a:lnTo>
                    <a:pt x="5115" y="1535"/>
                  </a:lnTo>
                  <a:lnTo>
                    <a:pt x="4555" y="1608"/>
                  </a:lnTo>
                  <a:lnTo>
                    <a:pt x="3995" y="1632"/>
                  </a:lnTo>
                  <a:lnTo>
                    <a:pt x="3995" y="1632"/>
                  </a:lnTo>
                  <a:lnTo>
                    <a:pt x="3435" y="1608"/>
                  </a:lnTo>
                  <a:lnTo>
                    <a:pt x="2875" y="1535"/>
                  </a:lnTo>
                  <a:lnTo>
                    <a:pt x="2363" y="1389"/>
                  </a:lnTo>
                  <a:lnTo>
                    <a:pt x="1828" y="1218"/>
                  </a:lnTo>
                  <a:lnTo>
                    <a:pt x="1340" y="975"/>
                  </a:lnTo>
                  <a:lnTo>
                    <a:pt x="853" y="707"/>
                  </a:lnTo>
                  <a:lnTo>
                    <a:pt x="415" y="366"/>
                  </a:lnTo>
                  <a:lnTo>
                    <a:pt x="1" y="0"/>
                  </a:lnTo>
                </a:path>
              </a:pathLst>
            </a:custGeom>
            <a:noFill/>
            <a:ln w="190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40932064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5516" y="764704"/>
            <a:ext cx="8712968" cy="3312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On </a:t>
            </a:r>
            <a:r>
              <a:rPr lang="en-US" dirty="0"/>
              <a:t>histologic examination, large </a:t>
            </a:r>
            <a:r>
              <a:rPr lang="en-US" dirty="0" err="1"/>
              <a:t>epithelioid</a:t>
            </a:r>
            <a:r>
              <a:rPr lang="en-US" dirty="0"/>
              <a:t> cells with</a:t>
            </a:r>
          </a:p>
          <a:p>
            <a:pPr marL="0" indent="0">
              <a:buNone/>
            </a:pPr>
            <a:r>
              <a:rPr lang="en-US" dirty="0"/>
              <a:t>abundant pale, finely granular cytoplasm and occasional</a:t>
            </a:r>
          </a:p>
          <a:p>
            <a:pPr marL="0" indent="0">
              <a:buNone/>
            </a:pPr>
            <a:r>
              <a:rPr lang="en-US" dirty="0"/>
              <a:t>cytoplasmic vacuoles infiltrate the epidermis, singly and in</a:t>
            </a:r>
          </a:p>
          <a:p>
            <a:pPr marL="0" indent="0">
              <a:buNone/>
            </a:pPr>
            <a:r>
              <a:rPr lang="en-US" dirty="0"/>
              <a:t>g</a:t>
            </a:r>
            <a:r>
              <a:rPr lang="en-US" dirty="0" smtClean="0"/>
              <a:t>roups. The </a:t>
            </a:r>
            <a:r>
              <a:rPr lang="en-US" dirty="0"/>
              <a:t>presence of </a:t>
            </a:r>
            <a:r>
              <a:rPr lang="en-US" dirty="0" err="1"/>
              <a:t>mucin</a:t>
            </a:r>
            <a:r>
              <a:rPr lang="en-US" dirty="0"/>
              <a:t>, as detected </a:t>
            </a:r>
            <a:r>
              <a:rPr lang="en-US" dirty="0" smtClean="0"/>
              <a:t>by periodic </a:t>
            </a:r>
            <a:r>
              <a:rPr lang="en-US" dirty="0"/>
              <a:t>acid–Schiff (PAS) staining, is useful in </a:t>
            </a:r>
            <a:r>
              <a:rPr lang="en-US" dirty="0" smtClean="0"/>
              <a:t>distinguishing Paget </a:t>
            </a:r>
            <a:r>
              <a:rPr lang="en-US" dirty="0"/>
              <a:t>disease from vulvar melanoma, which </a:t>
            </a:r>
            <a:r>
              <a:rPr lang="en-US" dirty="0" smtClean="0"/>
              <a:t>lacks </a:t>
            </a:r>
            <a:r>
              <a:rPr lang="en-US" dirty="0" err="1" smtClean="0"/>
              <a:t>mucin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13185"/>
            <a:ext cx="7416824" cy="3544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7467600" cy="836712"/>
          </a:xfrm>
        </p:spPr>
        <p:txBody>
          <a:bodyPr/>
          <a:lstStyle/>
          <a:p>
            <a:r>
              <a:rPr lang="en-US" dirty="0" err="1"/>
              <a:t>Extramammary</a:t>
            </a:r>
            <a:r>
              <a:rPr lang="en-US" dirty="0"/>
              <a:t> Paget Disease</a:t>
            </a:r>
          </a:p>
        </p:txBody>
      </p:sp>
    </p:spTree>
    <p:extLst>
      <p:ext uri="{BB962C8B-B14F-4D97-AF65-F5344CB8AC3E}">
        <p14:creationId xmlns:p14="http://schemas.microsoft.com/office/powerpoint/2010/main" val="92936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476672"/>
            <a:ext cx="6172200" cy="1894362"/>
          </a:xfrm>
        </p:spPr>
        <p:txBody>
          <a:bodyPr>
            <a:noAutofit/>
          </a:bodyPr>
          <a:lstStyle/>
          <a:p>
            <a:r>
              <a:rPr lang="en-US" sz="8000" dirty="0" smtClean="0"/>
              <a:t/>
            </a:r>
            <a:br>
              <a:rPr lang="en-US" sz="8000" dirty="0" smtClean="0"/>
            </a:br>
            <a:r>
              <a:rPr lang="en-US" sz="8000" dirty="0"/>
              <a:t/>
            </a:r>
            <a:br>
              <a:rPr lang="en-US" sz="8000" dirty="0"/>
            </a:br>
            <a:r>
              <a:rPr lang="en-US" sz="8000" dirty="0" smtClean="0"/>
              <a:t>Vagina</a:t>
            </a:r>
            <a:endParaRPr lang="en-US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3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Sarcoma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Botryoides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>
                <a:solidFill>
                  <a:schemeClr val="accent1">
                    <a:lumMod val="75000"/>
                  </a:schemeClr>
                </a:solidFill>
              </a:rPr>
            </a:b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8820472" cy="4873752"/>
          </a:xfrm>
        </p:spPr>
        <p:txBody>
          <a:bodyPr/>
          <a:lstStyle/>
          <a:p>
            <a:r>
              <a:rPr lang="pt-BR" dirty="0" smtClean="0"/>
              <a:t>is a </a:t>
            </a:r>
            <a:r>
              <a:rPr lang="en-US" dirty="0" smtClean="0"/>
              <a:t>rare </a:t>
            </a:r>
            <a:r>
              <a:rPr lang="en-US" dirty="0"/>
              <a:t>form of primary vaginal </a:t>
            </a:r>
            <a:r>
              <a:rPr lang="en-US" dirty="0" smtClean="0"/>
              <a:t>cancer.</a:t>
            </a:r>
          </a:p>
          <a:p>
            <a:r>
              <a:rPr lang="en-US" dirty="0"/>
              <a:t>It usually is encountered in infants and children younger than 5 years of age. It also may occur in other sites, such as the urinary bladder and bile ducts.</a:t>
            </a:r>
          </a:p>
          <a:p>
            <a:r>
              <a:rPr lang="en-US" dirty="0" smtClean="0"/>
              <a:t>Grossly</a:t>
            </a:r>
            <a:r>
              <a:rPr lang="en-US" dirty="0"/>
              <a:t>, it presents as a conglomerate of soft polypoid </a:t>
            </a:r>
            <a:r>
              <a:rPr lang="en-US" dirty="0" smtClean="0"/>
              <a:t>masses resembling </a:t>
            </a:r>
            <a:r>
              <a:rPr lang="en-US" dirty="0"/>
              <a:t>a bunch of grapes—hence its designation as “</a:t>
            </a:r>
            <a:r>
              <a:rPr lang="en-US" dirty="0" err="1"/>
              <a:t>botyroid</a:t>
            </a:r>
            <a:r>
              <a:rPr lang="en-US" dirty="0" smtClean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416811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3715E3F2C51640B4ECF0431D023F17" ma:contentTypeVersion="2" ma:contentTypeDescription="Create a new document." ma:contentTypeScope="" ma:versionID="8ff71a0f68f358fa63dc061683fe4d4f">
  <xsd:schema xmlns:xsd="http://www.w3.org/2001/XMLSchema" xmlns:xs="http://www.w3.org/2001/XMLSchema" xmlns:p="http://schemas.microsoft.com/office/2006/metadata/properties" xmlns:ns2="e0ad8373-bfde-47d8-b794-2f09d6972787" targetNamespace="http://schemas.microsoft.com/office/2006/metadata/properties" ma:root="true" ma:fieldsID="f0c5688218bff0f10fb04626d3881636" ns2:_="">
    <xsd:import namespace="e0ad8373-bfde-47d8-b794-2f09d69727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ad8373-bfde-47d8-b794-2f09d69727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9323497-EB78-49C6-8CDC-9F575F387BC8}"/>
</file>

<file path=customXml/itemProps2.xml><?xml version="1.0" encoding="utf-8"?>
<ds:datastoreItem xmlns:ds="http://schemas.openxmlformats.org/officeDocument/2006/customXml" ds:itemID="{668B8701-CAFD-43D2-ACFC-4BA304ED1C58}"/>
</file>

<file path=customXml/itemProps3.xml><?xml version="1.0" encoding="utf-8"?>
<ds:datastoreItem xmlns:ds="http://schemas.openxmlformats.org/officeDocument/2006/customXml" ds:itemID="{96EA1A15-5AE6-4005-A8BE-A7323CE2286E}"/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854</TotalTime>
  <Words>1163</Words>
  <Application>Microsoft Office PowerPoint</Application>
  <PresentationFormat>On-screen Show (4:3)</PresentationFormat>
  <Paragraphs>165</Paragraphs>
  <Slides>67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Calibri</vt:lpstr>
      <vt:lpstr>Century Schoolbook</vt:lpstr>
      <vt:lpstr>Wingdings</vt:lpstr>
      <vt:lpstr>Wingdings 2</vt:lpstr>
      <vt:lpstr>Oriel</vt:lpstr>
      <vt:lpstr>Female Genital System,  Pathology Lab </vt:lpstr>
      <vt:lpstr>  Vulva</vt:lpstr>
      <vt:lpstr>PowerPoint Presentation</vt:lpstr>
      <vt:lpstr>PowerPoint Presentation</vt:lpstr>
      <vt:lpstr>PowerPoint Presentation</vt:lpstr>
      <vt:lpstr>PowerPoint Presentation</vt:lpstr>
      <vt:lpstr>Extramammary Paget Disease</vt:lpstr>
      <vt:lpstr>  Vagina</vt:lpstr>
      <vt:lpstr>Sarcoma Botryoides </vt:lpstr>
      <vt:lpstr>The grape-like configuration of Botryoid Embryonal Rhabdomyosarcoma of Vagina. is characteristic.</vt:lpstr>
      <vt:lpstr>PowerPoint Presentation</vt:lpstr>
      <vt:lpstr>Cervix</vt:lpstr>
      <vt:lpstr>PowerPoint Presentation</vt:lpstr>
      <vt:lpstr>CIN  Dysplasia: nuclear enlargement, hyperchromasia (darker), coarse chromatin, &amp; variation in nuclear size &amp; shape</vt:lpstr>
      <vt:lpstr>CIN  Dysplasia: nuclear enlargement, hyperchromasia (darker), coarse chromatin, &amp; variation in nuclear size &amp; shape</vt:lpstr>
      <vt:lpstr>CIN  SIL (squamous intraepithelial lesion)</vt:lpstr>
      <vt:lpstr>PowerPoint Presentation</vt:lpstr>
      <vt:lpstr>BODY OF UTERUS</vt:lpstr>
      <vt:lpstr>Uterus</vt:lpstr>
      <vt:lpstr>Endometritis</vt:lpstr>
      <vt:lpstr>Uterine Pathology - Adenomyosis</vt:lpstr>
      <vt:lpstr> Endometriosis - Microscopically </vt:lpstr>
      <vt:lpstr> Endometriosis - Gross</vt:lpstr>
      <vt:lpstr>Uterine Pathology - Endometrial Hyperplasia </vt:lpstr>
      <vt:lpstr> Uterus- Hyperplasia w/o atypia</vt:lpstr>
      <vt:lpstr> Uterus- Hyperplasia with atypia </vt:lpstr>
      <vt:lpstr>Tumors of The Endometrium</vt:lpstr>
      <vt:lpstr>Endometrial Polyp</vt:lpstr>
      <vt:lpstr>Tumors of Endometrium - Endometrioid Carcinoma</vt:lpstr>
      <vt:lpstr> Tumors of Endometrium - Serous carcinomas</vt:lpstr>
      <vt:lpstr>Tumors of the Myomertium</vt:lpstr>
      <vt:lpstr>Tumors of Myomertium – Leiomyomas (fibroids)</vt:lpstr>
      <vt:lpstr>Tumors of Myomertium – Leiomyomas (fibroids)</vt:lpstr>
      <vt:lpstr>Tumors of Myomertium – Leiomyomas (fibroids)</vt:lpstr>
      <vt:lpstr>Tumors of Myomertium – Leiomyosarcoma</vt:lpstr>
      <vt:lpstr>Tumors of Myomertium – Leiomyosarcoma</vt:lpstr>
      <vt:lpstr>Tumors of Myomertium – Leiomyosarcoma</vt:lpstr>
      <vt:lpstr>Tumors of Myomertium – Leiomyosarcoma</vt:lpstr>
      <vt:lpstr>Female Genital System &amp; Breast  ovaries</vt:lpstr>
      <vt:lpstr> Ovaries- Polycystic ovarian syndrome</vt:lpstr>
      <vt:lpstr>PowerPoint Presentation</vt:lpstr>
      <vt:lpstr>Serous Tumors - Benign serous tumors </vt:lpstr>
      <vt:lpstr>Serous Tumors - Benign serous tumors </vt:lpstr>
      <vt:lpstr>Serous Tumors - Serous tumors </vt:lpstr>
      <vt:lpstr>Serous Tumors - borderline serous tumors </vt:lpstr>
      <vt:lpstr>Serous Tumors - borderline serous tumors </vt:lpstr>
      <vt:lpstr>Serous Tumors - serous carcinoma</vt:lpstr>
      <vt:lpstr>Serous Tumors - serous carcinoma</vt:lpstr>
      <vt:lpstr> Ovaries-  Mucinous cystadenoma</vt:lpstr>
      <vt:lpstr>benign mature cystic teratomas</vt:lpstr>
      <vt:lpstr>PowerPoint Presentation</vt:lpstr>
      <vt:lpstr>immature malignant teratoma</vt:lpstr>
      <vt:lpstr>Ovaries – Sex cord Tumors</vt:lpstr>
      <vt:lpstr>Ovarian fibroma</vt:lpstr>
      <vt:lpstr>OVARIES-granulosa cell tumor.</vt:lpstr>
      <vt:lpstr>Female Genital System, Lecture5  Gestational trophoblastic disease</vt:lpstr>
      <vt:lpstr>Placental disc histology</vt:lpstr>
      <vt:lpstr>PowerPoint Presentation</vt:lpstr>
      <vt:lpstr>PowerPoint Presentation</vt:lpstr>
      <vt:lpstr>Hydatidiform Mole - Complete</vt:lpstr>
      <vt:lpstr>Hydatidiform Mole - Partial</vt:lpstr>
      <vt:lpstr>Hydatidiform Mole – Morphology</vt:lpstr>
      <vt:lpstr>Hydatidiform Mole – Ultrasound snow storm</vt:lpstr>
      <vt:lpstr>PowerPoint Presentation</vt:lpstr>
      <vt:lpstr>PowerPoint Presentation</vt:lpstr>
      <vt:lpstr>PowerPoint Presentation</vt:lpstr>
      <vt:lpstr>Good luck in your exams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Toshiba</dc:creator>
  <cp:lastModifiedBy>Admin</cp:lastModifiedBy>
  <cp:revision>55</cp:revision>
  <dcterms:created xsi:type="dcterms:W3CDTF">2020-03-15T18:10:41Z</dcterms:created>
  <dcterms:modified xsi:type="dcterms:W3CDTF">2022-05-23T22:16:47Z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0x010100703715E3F2C51640B4ECF0431D023F17</vt:lpwstr>
  </property>
</Properties>
</file>