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88" r:id="rId2"/>
    <p:sldId id="257" r:id="rId3"/>
    <p:sldId id="260" r:id="rId4"/>
    <p:sldId id="281" r:id="rId5"/>
    <p:sldId id="266" r:id="rId6"/>
    <p:sldId id="296" r:id="rId7"/>
    <p:sldId id="270" r:id="rId8"/>
    <p:sldId id="297" r:id="rId9"/>
    <p:sldId id="271" r:id="rId10"/>
    <p:sldId id="272" r:id="rId11"/>
    <p:sldId id="273" r:id="rId12"/>
    <p:sldId id="274" r:id="rId13"/>
    <p:sldId id="275" r:id="rId14"/>
    <p:sldId id="298" r:id="rId15"/>
    <p:sldId id="287" r:id="rId16"/>
    <p:sldId id="299" r:id="rId17"/>
    <p:sldId id="286" r:id="rId18"/>
    <p:sldId id="295" r:id="rId19"/>
    <p:sldId id="293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456DBC-D1C5-63AD-9111-DCCC0CB4C919}" v="35" dt="2022-11-09T07:52:47.237"/>
    <p1510:client id="{7FF2260E-2F86-CF58-D8E2-EC676C616DED}" v="43" dt="2022-11-09T07:35:07.315"/>
    <p1510:client id="{B991E5D7-F613-A81C-A363-AC7969CA9793}" v="3" dt="2022-11-13T07:52:53.3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hhar Ahmad. Abu morad" userId="S::mathhar@mutah.edu.jo::7ef918d1-8ff8-4c99-946b-4940260b1f06" providerId="AD" clId="Web-{B991E5D7-F613-A81C-A363-AC7969CA9793}"/>
    <pc:docChg chg="modSld sldOrd">
      <pc:chgData name="Mathhar Ahmad. Abu morad" userId="S::mathhar@mutah.edu.jo::7ef918d1-8ff8-4c99-946b-4940260b1f06" providerId="AD" clId="Web-{B991E5D7-F613-A81C-A363-AC7969CA9793}" dt="2022-11-13T07:52:53.353" v="2"/>
      <pc:docMkLst>
        <pc:docMk/>
      </pc:docMkLst>
      <pc:sldChg chg="modSp">
        <pc:chgData name="Mathhar Ahmad. Abu morad" userId="S::mathhar@mutah.edu.jo::7ef918d1-8ff8-4c99-946b-4940260b1f06" providerId="AD" clId="Web-{B991E5D7-F613-A81C-A363-AC7969CA9793}" dt="2022-11-13T07:52:49.634" v="1" actId="20577"/>
        <pc:sldMkLst>
          <pc:docMk/>
          <pc:sldMk cId="0" sldId="270"/>
        </pc:sldMkLst>
        <pc:spChg chg="mod">
          <ac:chgData name="Mathhar Ahmad. Abu morad" userId="S::mathhar@mutah.edu.jo::7ef918d1-8ff8-4c99-946b-4940260b1f06" providerId="AD" clId="Web-{B991E5D7-F613-A81C-A363-AC7969CA9793}" dt="2022-11-13T07:52:49.634" v="1" actId="20577"/>
          <ac:spMkLst>
            <pc:docMk/>
            <pc:sldMk cId="0" sldId="270"/>
            <ac:spMk id="11267" creationId="{311E92A8-D887-CA14-D482-89E540E9AB3F}"/>
          </ac:spMkLst>
        </pc:spChg>
      </pc:sldChg>
      <pc:sldChg chg="ord">
        <pc:chgData name="Mathhar Ahmad. Abu morad" userId="S::mathhar@mutah.edu.jo::7ef918d1-8ff8-4c99-946b-4940260b1f06" providerId="AD" clId="Web-{B991E5D7-F613-A81C-A363-AC7969CA9793}" dt="2022-11-13T07:52:53.353" v="2"/>
        <pc:sldMkLst>
          <pc:docMk/>
          <pc:sldMk cId="0" sldId="293"/>
        </pc:sldMkLst>
      </pc:sldChg>
    </pc:docChg>
  </pc:docChgLst>
  <pc:docChgLst>
    <pc:chgData name="Mathhar Ahmad. Abu morad" userId="S::mathhar@mutah.edu.jo::7ef918d1-8ff8-4c99-946b-4940260b1f06" providerId="AD" clId="Web-{7FF2260E-2F86-CF58-D8E2-EC676C616DED}"/>
    <pc:docChg chg="addSld delSld modSld">
      <pc:chgData name="Mathhar Ahmad. Abu morad" userId="S::mathhar@mutah.edu.jo::7ef918d1-8ff8-4c99-946b-4940260b1f06" providerId="AD" clId="Web-{7FF2260E-2F86-CF58-D8E2-EC676C616DED}" dt="2022-11-09T07:35:07.315" v="30" actId="14100"/>
      <pc:docMkLst>
        <pc:docMk/>
      </pc:docMkLst>
      <pc:sldChg chg="modSp">
        <pc:chgData name="Mathhar Ahmad. Abu morad" userId="S::mathhar@mutah.edu.jo::7ef918d1-8ff8-4c99-946b-4940260b1f06" providerId="AD" clId="Web-{7FF2260E-2F86-CF58-D8E2-EC676C616DED}" dt="2022-11-09T06:58:15.492" v="17" actId="20577"/>
        <pc:sldMkLst>
          <pc:docMk/>
          <pc:sldMk cId="0" sldId="270"/>
        </pc:sldMkLst>
        <pc:spChg chg="mod">
          <ac:chgData name="Mathhar Ahmad. Abu morad" userId="S::mathhar@mutah.edu.jo::7ef918d1-8ff8-4c99-946b-4940260b1f06" providerId="AD" clId="Web-{7FF2260E-2F86-CF58-D8E2-EC676C616DED}" dt="2022-11-09T06:58:00.241" v="15" actId="20577"/>
          <ac:spMkLst>
            <pc:docMk/>
            <pc:sldMk cId="0" sldId="270"/>
            <ac:spMk id="7" creationId="{2E7F2AE7-F79C-95DD-B43B-4DEBAA010369}"/>
          </ac:spMkLst>
        </pc:spChg>
        <pc:spChg chg="mod">
          <ac:chgData name="Mathhar Ahmad. Abu morad" userId="S::mathhar@mutah.edu.jo::7ef918d1-8ff8-4c99-946b-4940260b1f06" providerId="AD" clId="Web-{7FF2260E-2F86-CF58-D8E2-EC676C616DED}" dt="2022-11-09T06:57:55.601" v="13" actId="20577"/>
          <ac:spMkLst>
            <pc:docMk/>
            <pc:sldMk cId="0" sldId="270"/>
            <ac:spMk id="8" creationId="{B45457F3-26CA-327B-5265-3058FD3C3689}"/>
          </ac:spMkLst>
        </pc:spChg>
        <pc:spChg chg="mod">
          <ac:chgData name="Mathhar Ahmad. Abu morad" userId="S::mathhar@mutah.edu.jo::7ef918d1-8ff8-4c99-946b-4940260b1f06" providerId="AD" clId="Web-{7FF2260E-2F86-CF58-D8E2-EC676C616DED}" dt="2022-11-09T06:58:15.492" v="17" actId="20577"/>
          <ac:spMkLst>
            <pc:docMk/>
            <pc:sldMk cId="0" sldId="270"/>
            <ac:spMk id="9" creationId="{3EF30897-EB44-AD0C-3F57-37E9EE5CC162}"/>
          </ac:spMkLst>
        </pc:spChg>
      </pc:sldChg>
      <pc:sldChg chg="modSp">
        <pc:chgData name="Mathhar Ahmad. Abu morad" userId="S::mathhar@mutah.edu.jo::7ef918d1-8ff8-4c99-946b-4940260b1f06" providerId="AD" clId="Web-{7FF2260E-2F86-CF58-D8E2-EC676C616DED}" dt="2022-11-09T06:56:39.848" v="11" actId="1076"/>
        <pc:sldMkLst>
          <pc:docMk/>
          <pc:sldMk cId="0" sldId="288"/>
        </pc:sldMkLst>
        <pc:spChg chg="mod">
          <ac:chgData name="Mathhar Ahmad. Abu morad" userId="S::mathhar@mutah.edu.jo::7ef918d1-8ff8-4c99-946b-4940260b1f06" providerId="AD" clId="Web-{7FF2260E-2F86-CF58-D8E2-EC676C616DED}" dt="2022-11-09T06:56:39.848" v="11" actId="1076"/>
          <ac:spMkLst>
            <pc:docMk/>
            <pc:sldMk cId="0" sldId="288"/>
            <ac:spMk id="4" creationId="{5DA32FBE-F9F0-5FCD-04C0-36ACDB9B4D42}"/>
          </ac:spMkLst>
        </pc:spChg>
      </pc:sldChg>
      <pc:sldChg chg="addSp modSp">
        <pc:chgData name="Mathhar Ahmad. Abu morad" userId="S::mathhar@mutah.edu.jo::7ef918d1-8ff8-4c99-946b-4940260b1f06" providerId="AD" clId="Web-{7FF2260E-2F86-CF58-D8E2-EC676C616DED}" dt="2022-11-09T07:35:07.315" v="30" actId="14100"/>
        <pc:sldMkLst>
          <pc:docMk/>
          <pc:sldMk cId="0" sldId="295"/>
        </pc:sldMkLst>
        <pc:spChg chg="add mod">
          <ac:chgData name="Mathhar Ahmad. Abu morad" userId="S::mathhar@mutah.edu.jo::7ef918d1-8ff8-4c99-946b-4940260b1f06" providerId="AD" clId="Web-{7FF2260E-2F86-CF58-D8E2-EC676C616DED}" dt="2022-11-09T07:35:07.315" v="30" actId="14100"/>
          <ac:spMkLst>
            <pc:docMk/>
            <pc:sldMk cId="0" sldId="295"/>
            <ac:spMk id="2" creationId="{C3C9E311-FD99-2213-4AAB-C9587C06F915}"/>
          </ac:spMkLst>
        </pc:spChg>
        <pc:picChg chg="mod">
          <ac:chgData name="Mathhar Ahmad. Abu morad" userId="S::mathhar@mutah.edu.jo::7ef918d1-8ff8-4c99-946b-4940260b1f06" providerId="AD" clId="Web-{7FF2260E-2F86-CF58-D8E2-EC676C616DED}" dt="2022-11-09T07:30:37.694" v="25" actId="1076"/>
          <ac:picMkLst>
            <pc:docMk/>
            <pc:sldMk cId="0" sldId="295"/>
            <ac:picMk id="23555" creationId="{FFBF96F2-A3FD-AD6B-E748-8D2DB4370BFC}"/>
          </ac:picMkLst>
        </pc:picChg>
      </pc:sldChg>
      <pc:sldChg chg="addSp modSp new del">
        <pc:chgData name="Mathhar Ahmad. Abu morad" userId="S::mathhar@mutah.edu.jo::7ef918d1-8ff8-4c99-946b-4940260b1f06" providerId="AD" clId="Web-{7FF2260E-2F86-CF58-D8E2-EC676C616DED}" dt="2022-11-09T07:30:26.678" v="24"/>
        <pc:sldMkLst>
          <pc:docMk/>
          <pc:sldMk cId="2123358935" sldId="300"/>
        </pc:sldMkLst>
        <pc:spChg chg="add mod">
          <ac:chgData name="Mathhar Ahmad. Abu morad" userId="S::mathhar@mutah.edu.jo::7ef918d1-8ff8-4c99-946b-4940260b1f06" providerId="AD" clId="Web-{7FF2260E-2F86-CF58-D8E2-EC676C616DED}" dt="2022-11-09T07:29:42.536" v="23" actId="1076"/>
          <ac:spMkLst>
            <pc:docMk/>
            <pc:sldMk cId="2123358935" sldId="300"/>
            <ac:spMk id="2" creationId="{ACF826FD-9789-6FF2-6C41-2A0C07B158C6}"/>
          </ac:spMkLst>
        </pc:spChg>
      </pc:sldChg>
      <pc:sldChg chg="new del">
        <pc:chgData name="Mathhar Ahmad. Abu morad" userId="S::mathhar@mutah.edu.jo::7ef918d1-8ff8-4c99-946b-4940260b1f06" providerId="AD" clId="Web-{7FF2260E-2F86-CF58-D8E2-EC676C616DED}" dt="2022-11-09T07:21:18.422" v="19"/>
        <pc:sldMkLst>
          <pc:docMk/>
          <pc:sldMk cId="3442833383" sldId="300"/>
        </pc:sldMkLst>
      </pc:sldChg>
    </pc:docChg>
  </pc:docChgLst>
  <pc:docChgLst>
    <pc:chgData name="Mathhar Ahmad. Abu morad" userId="S::mathhar@mutah.edu.jo::7ef918d1-8ff8-4c99-946b-4940260b1f06" providerId="AD" clId="Web-{63456DBC-D1C5-63AD-9111-DCCC0CB4C919}"/>
    <pc:docChg chg="addSld delSld modSld sldOrd">
      <pc:chgData name="Mathhar Ahmad. Abu morad" userId="S::mathhar@mutah.edu.jo::7ef918d1-8ff8-4c99-946b-4940260b1f06" providerId="AD" clId="Web-{63456DBC-D1C5-63AD-9111-DCCC0CB4C919}" dt="2022-11-09T07:52:47.237" v="29"/>
      <pc:docMkLst>
        <pc:docMk/>
      </pc:docMkLst>
      <pc:sldChg chg="addSp delSp modSp new del ord">
        <pc:chgData name="Mathhar Ahmad. Abu morad" userId="S::mathhar@mutah.edu.jo::7ef918d1-8ff8-4c99-946b-4940260b1f06" providerId="AD" clId="Web-{63456DBC-D1C5-63AD-9111-DCCC0CB4C919}" dt="2022-11-09T07:52:47.237" v="29"/>
        <pc:sldMkLst>
          <pc:docMk/>
          <pc:sldMk cId="4200155912" sldId="300"/>
        </pc:sldMkLst>
        <pc:picChg chg="add del mod">
          <ac:chgData name="Mathhar Ahmad. Abu morad" userId="S::mathhar@mutah.edu.jo::7ef918d1-8ff8-4c99-946b-4940260b1f06" providerId="AD" clId="Web-{63456DBC-D1C5-63AD-9111-DCCC0CB4C919}" dt="2022-11-09T07:51:01.827" v="11"/>
          <ac:picMkLst>
            <pc:docMk/>
            <pc:sldMk cId="4200155912" sldId="300"/>
            <ac:picMk id="2" creationId="{ACA95106-0698-69A0-5CBD-4C40641374C6}"/>
          </ac:picMkLst>
        </pc:picChg>
        <pc:picChg chg="add mod">
          <ac:chgData name="Mathhar Ahmad. Abu morad" userId="S::mathhar@mutah.edu.jo::7ef918d1-8ff8-4c99-946b-4940260b1f06" providerId="AD" clId="Web-{63456DBC-D1C5-63AD-9111-DCCC0CB4C919}" dt="2022-11-09T07:52:37.205" v="25" actId="1076"/>
          <ac:picMkLst>
            <pc:docMk/>
            <pc:sldMk cId="4200155912" sldId="300"/>
            <ac:picMk id="3" creationId="{38135BD7-74D4-640A-D46A-D04479AEE774}"/>
          </ac:picMkLst>
        </pc:picChg>
        <pc:picChg chg="add del mod">
          <ac:chgData name="Mathhar Ahmad. Abu morad" userId="S::mathhar@mutah.edu.jo::7ef918d1-8ff8-4c99-946b-4940260b1f06" providerId="AD" clId="Web-{63456DBC-D1C5-63AD-9111-DCCC0CB4C919}" dt="2022-11-09T07:52:44.440" v="28" actId="14100"/>
          <ac:picMkLst>
            <pc:docMk/>
            <pc:sldMk cId="4200155912" sldId="300"/>
            <ac:picMk id="4" creationId="{227CDA33-E76D-0E42-4E21-026262A9BAD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3AB0E68-5080-8F70-50D2-4BE6F38401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26299E-0FDB-7E3D-7F21-35FA8E8F0E4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7759765-39D7-4C48-849B-790BACD2CA02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8A8B3D-6284-C225-D472-A18A8151E27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8E3601F-84C0-CE19-89C0-49076E232C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5ADCA-6C2D-A732-7737-92EE134243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97478-C20D-988A-7FF8-A2C2CAF1A3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7AD68-723B-40B6-97D0-19310207E4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H_indicator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6DD8F76B-CC35-9189-4805-953BBCAEFA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7F675EB9-B3DF-1C79-F67A-3DD5F4F5FF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latin typeface="Baskerville Old Face" panose="02020602080505020303" pitchFamily="18" charset="0"/>
              </a:rPr>
              <a:t>Triple Sugar iron (TSI)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Baskerville Old Face" panose="02020602080505020303" pitchFamily="18" charset="0"/>
              </a:rPr>
              <a:t>Eosin Methylene blue (EMB)</a:t>
            </a:r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157E66B7-7C88-464D-AFA2-898DE5DABF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F30E6A6-E2E7-412C-A2B7-31ED94A464B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5A1E13DE-B21E-BACE-DE08-AB4A0E6B782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C5BC2908-A24F-0DC7-868F-AE6F40898F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Methyl red is a </a:t>
            </a:r>
            <a:r>
              <a:rPr lang="en-US" altLang="en-US">
                <a:hlinkClick r:id="rId3" tooltip="PH indicator"/>
              </a:rPr>
              <a:t>pH indicator</a:t>
            </a:r>
            <a:r>
              <a:rPr lang="en-US" altLang="en-US"/>
              <a:t>; it is red in pH under 4.4, yellow in pH over 6.2, and orange in between, 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8DA497DF-25D0-E197-F36D-F1ACDD1DD5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76E9DB-8D75-4AEE-8AE8-8E315E35056D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04F04D4F-4D5E-10CD-C072-D61C42CDE7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D9DB6F5C-7CCF-9B2D-6897-6ADC3BF1D1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it is red in pH under 4.4, yellow in pH over 6.2</a:t>
            </a:r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6B04854C-33F1-166D-8593-FF40FA4C24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E0A2880-9D5F-468D-BCD1-6BDCE03A1563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1B5FA226-3C91-5CB8-0429-B29989865A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92BA2AD9-7C14-8361-7B61-A09F396ABB4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74BE2627-460C-A356-F197-A77E0122B1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440F2D5-A71B-4CC9-A41E-F8132DCC32A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70A0016D-4D90-6304-DABB-2C5CAA1F7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9F14-A3E3-4B2A-9312-6FD2D02EFDB4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5325A096-0C71-CDF7-6B3C-B1AB8E441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413D2561-4CE7-8933-C01A-ABC835ACD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E2025F1-7001-4BDD-90F7-3342E7DBA6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392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4B47B407-566F-B8DF-E0B3-FAEDA2EA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18285-6344-4441-8595-40889CBF4366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991771E-4357-92DF-9B79-6E895DCB7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98B19677-4A22-29CA-6493-CCCECC76A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CFCA0-116A-4501-AAB3-97C90D3E14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48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C3D9B35-CBC8-BE75-A7DB-C0F172094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FAA00-06E3-4584-B91D-1108A60FA007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BCD3D11-780B-8CD1-0327-47EB128A6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0BB2C8BD-B0F2-3608-9D64-EE10EF48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45E2F-ECD1-4010-BCB5-857330DF00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300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B70D3E3E-33B7-2FDF-611B-FAB7279B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B67D4-80C3-4B6C-B5F2-A0279E117CE6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F77D1299-945D-187A-AB13-6FBEA8049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F5A7E60-04C5-E621-313F-4FCE6635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19CEA-AA14-44B8-A68D-98FB3F0AFD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41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2DC92-F6AC-2000-3806-F1A8A0A7C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7586C-2A62-416E-BCB6-B9EDB41E83EC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FEA84-320D-1518-C156-61C2992C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558A2-6A2A-F299-729E-39B28CF24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27F95AA1-951A-4E32-AD0F-2524446107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848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C938800-7590-E020-2006-B7080D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DD899-8017-404E-BBB3-DC5039560800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77C091F5-CC06-8D28-ACF1-634DA0AAA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8D9A86D1-EB93-7EBE-D02B-ABA8C0DBB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F0E5B-0752-4EFD-9179-6CC640FF40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2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B32375FE-FDD8-7408-B343-32A99E35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A8EC1-64B8-4ADD-98B8-F309EAE57B9B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4841C179-A094-4011-DD10-A462B5EC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5F677B1F-E7B7-8749-611C-1F365D46C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42A655-15E9-47BA-88A2-196493A86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540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C3BF97AC-F1E7-CB06-C9C2-90F01BEC5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7D7ED-5703-4665-99A3-4A0A63E93B5C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3F65F0DB-E4E8-83ED-9331-A92E1427B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3CECEB3A-0A85-63B3-838F-BB877F22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FE8B8-EA1D-425F-A76A-70D14B4F1C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481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FAB58CC3-0E39-9D4C-1C03-862D62EE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F105-3189-4148-A554-EEF9DBA0943B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15438DE7-E186-D169-3EB9-4C90ABEE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4827D575-CA53-A567-FE2F-5136E5E85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0E04F-BFE1-4F27-B683-46EF612364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9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C00CCC5F-57F9-8F20-25EF-6A161D479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3CAF2-6B10-4991-A902-3FA554B1BB3E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AD306766-882E-94B1-4DAD-C1A77E80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3292115-887C-B23A-9612-CD948D61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E227B1-A43D-4461-9CFD-8BE19129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52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A8244455-F7CD-980A-E770-BDC2F1817906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731BAED9-CD7E-78A3-B062-813E4F0EBEB8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DC2FA75B-0EDF-24F7-2260-3377F4094F7D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43C59C16-F44A-56D5-7DA7-C2F59327D892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3F3927D8-49ED-09C4-CAD1-7D0A72A2C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500D0-59A9-4AA6-953D-A0BD6CB98192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8A8166A2-4D98-4089-D909-05AC5D4E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2AF7A2F1-A68B-893E-AF70-EEC3DC97B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641C70FF-6915-4FDC-B6B4-3676FA36C7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69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E64523C0-372C-0AC2-6CCD-56B9684CDB04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ADD5274C-0E3E-B529-6810-8BD843DEAA9E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D46C7A5F-AE02-0F93-8A45-4481FE9CE5A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69F16430-4247-6D84-F78E-0DCB4A1A2A9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204F89F-F1D9-C0C2-6D75-786ADFE53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6ADE8FB-83B2-47C1-A9D1-7E0C44732B86}" type="datetimeFigureOut">
              <a:rPr lang="en-US"/>
              <a:pPr>
                <a:defRPr/>
              </a:pPr>
              <a:t>11/12/2022</a:t>
            </a:fld>
            <a:endParaRPr 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093AD207-E16D-279C-6428-CB83CFAEC2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28321925-3A0B-B142-A0AC-2BDAC6C936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</a:defRPr>
            </a:lvl1pPr>
          </a:lstStyle>
          <a:p>
            <a:fld id="{6007B94E-F0BA-4A01-8811-5324D0E3E2D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88165C26-DD8C-63F2-D7A2-EE0228672713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22875F91-C4E0-D040-115E-D1BC386642A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8B49353-323F-0D49-033D-0070848E1C15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09" r:id="rId2"/>
    <p:sldLayoutId id="2147483918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9" r:id="rId9"/>
    <p:sldLayoutId id="2147483915" r:id="rId10"/>
    <p:sldLayoutId id="21474839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DA32FBE-F9F0-5FCD-04C0-36ACDB9B4D42}"/>
              </a:ext>
            </a:extLst>
          </p:cNvPr>
          <p:cNvSpPr txBox="1"/>
          <p:nvPr/>
        </p:nvSpPr>
        <p:spPr>
          <a:xfrm>
            <a:off x="115477" y="3030095"/>
            <a:ext cx="8913527" cy="2102114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effectLst/>
        </p:spPr>
        <p:txBody>
          <a:bodyPr wrap="square" lIns="91440" tIns="45720" rIns="91440" bIns="45720" anchor="t">
            <a:spAutoFit/>
          </a:bodyPr>
          <a:lstStyle/>
          <a:p>
            <a:pPr marL="273050" indent="-273050" algn="ctr" rtl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/>
                <a:cs typeface="Arial"/>
              </a:rPr>
              <a:t>MATHHAR AHMAD ABU MORAD   MD</a:t>
            </a: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/>
              <a:cs typeface="Arial" charset="0"/>
            </a:endParaRPr>
          </a:p>
          <a:p>
            <a:pPr marL="273050" indent="-273050" algn="ctr" rtl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/>
                <a:cs typeface="Arial"/>
              </a:rPr>
              <a:t>DEPARTMENT OF MICROBIOLOGY AND IMMUNOLOGY </a:t>
            </a:r>
            <a:endParaRPr lang="en-US" sz="24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/>
              <a:cs typeface="Arial" charset="0"/>
            </a:endParaRPr>
          </a:p>
          <a:p>
            <a:pPr marL="273050" indent="-273050" algn="ctr" rtl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2400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/>
                <a:cs typeface="Arial"/>
              </a:rPr>
              <a:t>FACULTY OF MEDICINE, MU’TAH UNIVERSITY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/>
                <a:cs typeface="Arial"/>
              </a:rPr>
              <a:t> </a:t>
            </a:r>
            <a:endParaRPr lang="en-US"/>
          </a:p>
          <a:p>
            <a:pPr algn="ctr" rtl="1"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Arial" charset="0"/>
            </a:endParaRPr>
          </a:p>
          <a:p>
            <a:pPr algn="ctr" rtl="1">
              <a:defRPr/>
            </a:pPr>
            <a:endParaRPr lang="en-US" sz="28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  <a:cs typeface="Arial" charset="0"/>
            </a:endParaRP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A85E25E4-DCB4-5B80-D627-CA3645B3B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675" y="1101725"/>
            <a:ext cx="4016375" cy="13843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latin typeface="Century Schoolbook" panose="02040604050505020304" pitchFamily="18" charset="0"/>
              </a:rPr>
              <a:t>General Microbiology</a:t>
            </a:r>
          </a:p>
          <a:p>
            <a:pPr algn="ctr" eaLnBrk="1" hangingPunct="1"/>
            <a:r>
              <a:rPr lang="en-US" altLang="en-US" sz="2800">
                <a:latin typeface="Century Schoolbook" panose="02040604050505020304" pitchFamily="18" charset="0"/>
              </a:rPr>
              <a:t>Biochemical reactions  </a:t>
            </a:r>
          </a:p>
          <a:p>
            <a:pPr algn="ctr" eaLnBrk="1" hangingPunct="1"/>
            <a:r>
              <a:rPr lang="en-US" altLang="en-US" sz="2800">
                <a:latin typeface="Century Schoolbook" panose="02040604050505020304" pitchFamily="18" charset="0"/>
              </a:rPr>
              <a:t>Lab 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8BEA6-EF27-E6B3-57F3-D7248D98F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49363"/>
            <a:ext cx="8229600" cy="4389437"/>
          </a:xfrm>
        </p:spPr>
        <p:txBody>
          <a:bodyPr>
            <a:normAutofit/>
          </a:bodyPr>
          <a:lstStyle/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/>
              <a:t>2.       For </a:t>
            </a:r>
            <a:r>
              <a:rPr lang="en-US" sz="2000" b="1">
                <a:solidFill>
                  <a:srgbClr val="00B050"/>
                </a:solidFill>
              </a:rPr>
              <a:t>Voges Prosakaur</a:t>
            </a:r>
            <a:r>
              <a:rPr lang="en-US" sz="2000"/>
              <a:t>: in the tube containing the 1/3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000"/>
              <a:t>add 12 drops of </a:t>
            </a:r>
            <a:r>
              <a:rPr lang="en-US" sz="2000" b="1">
                <a:solidFill>
                  <a:srgbClr val="00B050"/>
                </a:solidFill>
              </a:rPr>
              <a:t>Barritt’s reagent A(</a:t>
            </a:r>
            <a:r>
              <a:rPr lang="el-GR" sz="2000" b="1">
                <a:solidFill>
                  <a:srgbClr val="00B050"/>
                </a:solidFill>
              </a:rPr>
              <a:t>α</a:t>
            </a:r>
            <a:r>
              <a:rPr lang="en-US" sz="2000" b="1">
                <a:solidFill>
                  <a:srgbClr val="00B050"/>
                </a:solidFill>
              </a:rPr>
              <a:t>-</a:t>
            </a:r>
            <a:r>
              <a:rPr lang="en-US" sz="2000" b="1" err="1">
                <a:solidFill>
                  <a:srgbClr val="00B050"/>
                </a:solidFill>
              </a:rPr>
              <a:t>naphthol</a:t>
            </a:r>
            <a:r>
              <a:rPr lang="en-US" sz="2000" b="1">
                <a:solidFill>
                  <a:srgbClr val="00B050"/>
                </a:solidFill>
              </a:rPr>
              <a:t>), </a:t>
            </a:r>
            <a:r>
              <a:rPr lang="en-US" sz="2000"/>
              <a:t>Mix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000"/>
              <a:t>add 4 drops of </a:t>
            </a:r>
            <a:r>
              <a:rPr lang="en-US" sz="2000" b="1">
                <a:solidFill>
                  <a:srgbClr val="00B050"/>
                </a:solidFill>
              </a:rPr>
              <a:t>Barritt’s B reagent (40% KOH), </a:t>
            </a:r>
            <a:r>
              <a:rPr lang="en-US" sz="2000"/>
              <a:t>Mix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Char char="•"/>
              <a:defRPr/>
            </a:pPr>
            <a:r>
              <a:rPr lang="en-US" sz="2000"/>
              <a:t>Let undisturbed for at least 1 hour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000" b="1">
                <a:solidFill>
                  <a:srgbClr val="0070C0"/>
                </a:solidFill>
              </a:rPr>
              <a:t> </a:t>
            </a:r>
            <a:r>
              <a:rPr lang="en-US" sz="2000" b="1" err="1">
                <a:solidFill>
                  <a:srgbClr val="0070C0"/>
                </a:solidFill>
              </a:rPr>
              <a:t>Methy</a:t>
            </a:r>
            <a:r>
              <a:rPr lang="en-US" sz="2000" b="1">
                <a:solidFill>
                  <a:srgbClr val="0070C0"/>
                </a:solidFill>
              </a:rPr>
              <a:t> red  is red in pH under 4.4, yellow in pH over 6.2       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0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9B9520-D991-95E2-4750-AE6A2CA6B637}"/>
              </a:ext>
            </a:extLst>
          </p:cNvPr>
          <p:cNvSpPr txBox="1">
            <a:spLocks/>
          </p:cNvSpPr>
          <p:nvPr/>
        </p:nvSpPr>
        <p:spPr>
          <a:xfrm>
            <a:off x="1524000" y="76200"/>
            <a:ext cx="6781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MV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iC: 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M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ethyl Red, 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V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oges Prosakaur</a:t>
            </a:r>
          </a:p>
        </p:txBody>
      </p:sp>
      <p:pic>
        <p:nvPicPr>
          <p:cNvPr id="15364" name="Picture 7">
            <a:extLst>
              <a:ext uri="{FF2B5EF4-FFF2-40B4-BE49-F238E27FC236}">
                <a16:creationId xmlns:a16="http://schemas.microsoft.com/office/drawing/2014/main" id="{6DAC7852-00BA-2409-2934-6739AE98F27E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00400"/>
            <a:ext cx="2803525" cy="265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8">
            <a:extLst>
              <a:ext uri="{FF2B5EF4-FFF2-40B4-BE49-F238E27FC236}">
                <a16:creationId xmlns:a16="http://schemas.microsoft.com/office/drawing/2014/main" id="{02C141A3-82EC-BCFE-A94F-FE36AE832EDC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8288" y="3200400"/>
            <a:ext cx="2805112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9">
            <a:extLst>
              <a:ext uri="{FF2B5EF4-FFF2-40B4-BE49-F238E27FC236}">
                <a16:creationId xmlns:a16="http://schemas.microsoft.com/office/drawing/2014/main" id="{A214490B-7C77-0C68-3FD1-943AED8D4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876925"/>
            <a:ext cx="400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0">
            <a:extLst>
              <a:ext uri="{FF2B5EF4-FFF2-40B4-BE49-F238E27FC236}">
                <a16:creationId xmlns:a16="http://schemas.microsoft.com/office/drawing/2014/main" id="{352F3970-F24E-5AF2-127E-201DAF8710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5867400"/>
            <a:ext cx="3833812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2D5B14-E449-7B75-249B-879071270007}"/>
              </a:ext>
            </a:extLst>
          </p:cNvPr>
          <p:cNvCxnSpPr/>
          <p:nvPr/>
        </p:nvCxnSpPr>
        <p:spPr>
          <a:xfrm>
            <a:off x="228600" y="4495800"/>
            <a:ext cx="609600" cy="1588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DC16684-109A-DCF7-4DA0-1277FE42A174}"/>
              </a:ext>
            </a:extLst>
          </p:cNvPr>
          <p:cNvCxnSpPr/>
          <p:nvPr/>
        </p:nvCxnSpPr>
        <p:spPr>
          <a:xfrm>
            <a:off x="4724400" y="4343400"/>
            <a:ext cx="609600" cy="1588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F70D6A4C-5F9F-8D3A-96DF-E37E96974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458200" cy="53340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>
                <a:solidFill>
                  <a:srgbClr val="FF0000"/>
                </a:solidFill>
                <a:latin typeface="Baskerville Old Face" panose="02020602080505020303" pitchFamily="18" charset="0"/>
              </a:rPr>
              <a:t>   Purpose</a:t>
            </a:r>
            <a:r>
              <a:rPr lang="en-US" altLang="en-US" b="1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200">
                <a:latin typeface="Baskerville Old Face" panose="02020602080505020303" pitchFamily="18" charset="0"/>
              </a:rPr>
              <a:t>   To determine the organisms that are able to ferment citrate as a sole carbon source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>
                <a:solidFill>
                  <a:srgbClr val="FF0000"/>
                </a:solidFill>
                <a:latin typeface="Baskerville Old Face" panose="02020602080505020303" pitchFamily="18" charset="0"/>
              </a:rPr>
              <a:t>   Principle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>
                <a:solidFill>
                  <a:srgbClr val="FF0000"/>
                </a:solidFill>
                <a:latin typeface="Baskerville Old Face" panose="02020602080505020303" pitchFamily="18" charset="0"/>
              </a:rPr>
              <a:t>  Medium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n-US" altLang="en-US" sz="2200" b="1">
                <a:solidFill>
                  <a:srgbClr val="00B050"/>
                </a:solidFill>
                <a:latin typeface="Baskerville Old Face" panose="02020602080505020303" pitchFamily="18" charset="0"/>
              </a:rPr>
              <a:t>  Simmons citrate agar</a:t>
            </a:r>
          </a:p>
          <a:p>
            <a:pPr algn="just" eaLnBrk="1" hangingPunct="1">
              <a:buFont typeface="Wingdings 2" panose="05020102010507070707" pitchFamily="18" charset="2"/>
              <a:buNone/>
            </a:pPr>
            <a:endParaRPr lang="en-US" altLang="en-US" sz="2200">
              <a:latin typeface="Baskerville Old Face" panose="02020602080505020303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2BF59A6-0A61-52E0-05E0-78B7195AAD9C}"/>
              </a:ext>
            </a:extLst>
          </p:cNvPr>
          <p:cNvSpPr txBox="1">
            <a:spLocks/>
          </p:cNvSpPr>
          <p:nvPr/>
        </p:nvSpPr>
        <p:spPr>
          <a:xfrm>
            <a:off x="1524000" y="76200"/>
            <a:ext cx="6781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IMVi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C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: 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C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itrate utilization test </a:t>
            </a:r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7A538871-DCC9-6C36-C936-1D3099587D6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971800"/>
            <a:ext cx="7219950" cy="3067050"/>
            <a:chOff x="838200" y="2209800"/>
            <a:chExt cx="7220508" cy="3067605"/>
          </a:xfrm>
        </p:grpSpPr>
        <p:sp>
          <p:nvSpPr>
            <p:cNvPr id="16391" name="Rectangle 6">
              <a:extLst>
                <a:ext uri="{FF2B5EF4-FFF2-40B4-BE49-F238E27FC236}">
                  <a16:creationId xmlns:a16="http://schemas.microsoft.com/office/drawing/2014/main" id="{54CB2573-3481-1403-5AA7-8E2B44EF0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200" y="2209800"/>
              <a:ext cx="6705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n-US" altLang="en-US"/>
                <a:t>Citrate             Pyrovate             CO</a:t>
              </a:r>
              <a:r>
                <a:rPr lang="en-US" altLang="en-US" sz="1400"/>
                <a:t>2</a:t>
              </a:r>
              <a:r>
                <a:rPr lang="en-US" altLang="en-US"/>
                <a:t>+Na+H</a:t>
              </a:r>
              <a:r>
                <a:rPr lang="en-US" altLang="en-US" sz="1400"/>
                <a:t>2</a:t>
              </a:r>
              <a:r>
                <a:rPr lang="en-US" altLang="en-US"/>
                <a:t>O             Na</a:t>
              </a:r>
              <a:r>
                <a:rPr lang="en-US" altLang="en-US" sz="1400"/>
                <a:t>2</a:t>
              </a:r>
              <a:r>
                <a:rPr lang="en-US" altLang="en-US"/>
                <a:t>CO</a:t>
              </a:r>
              <a:r>
                <a:rPr lang="en-US" altLang="en-US" sz="1400"/>
                <a:t>3</a:t>
              </a:r>
              <a:r>
                <a:rPr lang="en-US" altLang="en-US"/>
                <a:t> 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1D34F6B-049B-801E-4C6E-466192F00CAB}"/>
                </a:ext>
              </a:extLst>
            </p:cNvPr>
            <p:cNvCxnSpPr/>
            <p:nvPr/>
          </p:nvCxnSpPr>
          <p:spPr>
            <a:xfrm>
              <a:off x="1676465" y="2438441"/>
              <a:ext cx="609647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BB385F1-E803-6E6D-8641-CED22778BA89}"/>
                </a:ext>
              </a:extLst>
            </p:cNvPr>
            <p:cNvCxnSpPr/>
            <p:nvPr/>
          </p:nvCxnSpPr>
          <p:spPr>
            <a:xfrm>
              <a:off x="3429200" y="2438441"/>
              <a:ext cx="609647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0CDCF968-AB21-C278-9DFE-82AA4375B8D1}"/>
                </a:ext>
              </a:extLst>
            </p:cNvPr>
            <p:cNvCxnSpPr/>
            <p:nvPr/>
          </p:nvCxnSpPr>
          <p:spPr>
            <a:xfrm>
              <a:off x="5715377" y="2438441"/>
              <a:ext cx="609647" cy="0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F7EF8A8-F0E7-D848-8408-19EBA9E3C1E3}"/>
                </a:ext>
              </a:extLst>
            </p:cNvPr>
            <p:cNvCxnSpPr/>
            <p:nvPr/>
          </p:nvCxnSpPr>
          <p:spPr>
            <a:xfrm>
              <a:off x="6934671" y="2678198"/>
              <a:ext cx="0" cy="522382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6" name="TextBox 11">
              <a:extLst>
                <a:ext uri="{FF2B5EF4-FFF2-40B4-BE49-F238E27FC236}">
                  <a16:creationId xmlns:a16="http://schemas.microsoft.com/office/drawing/2014/main" id="{9C7847F5-DD71-553A-9210-68E5A9D632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3188732"/>
              <a:ext cx="16764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Alkaline,    PH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8410652-71F7-061F-D2FE-6044ECBB61CC}"/>
                </a:ext>
              </a:extLst>
            </p:cNvPr>
            <p:cNvCxnSpPr/>
            <p:nvPr/>
          </p:nvCxnSpPr>
          <p:spPr>
            <a:xfrm flipV="1">
              <a:off x="7163289" y="3265679"/>
              <a:ext cx="0" cy="22864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8" name="TextBox 14">
              <a:extLst>
                <a:ext uri="{FF2B5EF4-FFF2-40B4-BE49-F238E27FC236}">
                  <a16:creationId xmlns:a16="http://schemas.microsoft.com/office/drawing/2014/main" id="{02C4E58B-AA2C-99C6-2244-6173D7E949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28610" y="4877230"/>
              <a:ext cx="2230098" cy="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000" b="1">
                  <a:solidFill>
                    <a:srgbClr val="00B050"/>
                  </a:solidFill>
                  <a:latin typeface="Baskerville Old Face" panose="02020602080505020303" pitchFamily="18" charset="0"/>
                </a:rPr>
                <a:t>Green</a:t>
              </a:r>
              <a:r>
                <a:rPr lang="en-US" altLang="en-US" sz="2000">
                  <a:latin typeface="Baskerville Old Face" panose="02020602080505020303" pitchFamily="18" charset="0"/>
                </a:rPr>
                <a:t> to </a:t>
              </a:r>
              <a:r>
                <a:rPr lang="en-US" altLang="en-US" sz="2000" b="1">
                  <a:solidFill>
                    <a:srgbClr val="0070C0"/>
                  </a:solidFill>
                  <a:latin typeface="Baskerville Old Face" panose="02020602080505020303" pitchFamily="18" charset="0"/>
                </a:rPr>
                <a:t>Blue</a:t>
              </a:r>
              <a:r>
                <a:rPr lang="en-US" altLang="en-US" sz="2000">
                  <a:latin typeface="Baskerville Old Face" panose="02020602080505020303" pitchFamily="18" charset="0"/>
                </a:rPr>
                <a:t> color</a:t>
              </a:r>
            </a:p>
          </p:txBody>
        </p:sp>
        <p:sp>
          <p:nvSpPr>
            <p:cNvPr id="16399" name="TextBox 16">
              <a:extLst>
                <a:ext uri="{FF2B5EF4-FFF2-40B4-BE49-F238E27FC236}">
                  <a16:creationId xmlns:a16="http://schemas.microsoft.com/office/drawing/2014/main" id="{E96597AE-7240-28F6-9044-EAA994FA5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13851" y="3898200"/>
              <a:ext cx="20441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/>
                <a:t>Bromothymol blue</a:t>
              </a:r>
            </a:p>
          </p:txBody>
        </p:sp>
      </p:grp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97E9B88-CD60-165D-25EB-1FB347D898AD}"/>
              </a:ext>
            </a:extLst>
          </p:cNvPr>
          <p:cNvCxnSpPr/>
          <p:nvPr/>
        </p:nvCxnSpPr>
        <p:spPr>
          <a:xfrm>
            <a:off x="6781800" y="4343400"/>
            <a:ext cx="0" cy="11318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DEACF55-3003-4E5F-BD3A-176AA8C91A20}"/>
              </a:ext>
            </a:extLst>
          </p:cNvPr>
          <p:cNvCxnSpPr/>
          <p:nvPr/>
        </p:nvCxnSpPr>
        <p:spPr>
          <a:xfrm rot="5400000" flipH="1" flipV="1">
            <a:off x="6439694" y="6285706"/>
            <a:ext cx="685800" cy="1588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4" descr="Citrate Utilization">
            <a:extLst>
              <a:ext uri="{FF2B5EF4-FFF2-40B4-BE49-F238E27FC236}">
                <a16:creationId xmlns:a16="http://schemas.microsoft.com/office/drawing/2014/main" id="{D386AA73-F471-5528-3C01-9A14C88CB9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463" y="-1828800"/>
            <a:ext cx="38766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JO" altLang="en-US"/>
          </a:p>
        </p:txBody>
      </p:sp>
      <p:sp>
        <p:nvSpPr>
          <p:cNvPr id="17411" name="AutoShape 6" descr="Citrate Utilization">
            <a:extLst>
              <a:ext uri="{FF2B5EF4-FFF2-40B4-BE49-F238E27FC236}">
                <a16:creationId xmlns:a16="http://schemas.microsoft.com/office/drawing/2014/main" id="{6F0EC0A5-B8F2-507E-3237-A41D621C1C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463" y="-1828800"/>
            <a:ext cx="38766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JO" altLang="en-US"/>
          </a:p>
        </p:txBody>
      </p:sp>
      <p:sp>
        <p:nvSpPr>
          <p:cNvPr id="17412" name="AutoShape 8" descr="Citrate Utilization">
            <a:extLst>
              <a:ext uri="{FF2B5EF4-FFF2-40B4-BE49-F238E27FC236}">
                <a16:creationId xmlns:a16="http://schemas.microsoft.com/office/drawing/2014/main" id="{922B3C34-ABD4-456E-59B0-B528F3F31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4463" y="-1828800"/>
            <a:ext cx="3876675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ar-JO" altLang="en-US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7F9A7299-75F3-44AC-1150-EF4CEC988920}"/>
              </a:ext>
            </a:extLst>
          </p:cNvPr>
          <p:cNvSpPr txBox="1">
            <a:spLocks/>
          </p:cNvSpPr>
          <p:nvPr/>
        </p:nvSpPr>
        <p:spPr>
          <a:xfrm>
            <a:off x="1447800" y="0"/>
            <a:ext cx="6781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IMVi</a:t>
            </a:r>
            <a:r>
              <a:rPr lang="en-US" sz="3200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C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: </a:t>
            </a:r>
            <a:r>
              <a:rPr lang="en-US" sz="3200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C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itrate utilization test </a:t>
            </a:r>
          </a:p>
        </p:txBody>
      </p:sp>
      <p:sp>
        <p:nvSpPr>
          <p:cNvPr id="17414" name="TextBox 47">
            <a:extLst>
              <a:ext uri="{FF2B5EF4-FFF2-40B4-BE49-F238E27FC236}">
                <a16:creationId xmlns:a16="http://schemas.microsoft.com/office/drawing/2014/main" id="{EB9E0BB4-F0FE-676A-C4B7-08399BE26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8382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b="1">
                <a:solidFill>
                  <a:srgbClr val="00B050"/>
                </a:solidFill>
                <a:latin typeface="Baskerville Old Face" panose="02020602080505020303" pitchFamily="18" charset="0"/>
              </a:rPr>
              <a:t>Results</a:t>
            </a:r>
          </a:p>
          <a:p>
            <a:pPr algn="just" eaLnBrk="1" hangingPunct="1"/>
            <a:r>
              <a:rPr lang="en-US" altLang="en-US" sz="2000">
                <a:latin typeface="Baskerville Old Face" panose="02020602080505020303" pitchFamily="18" charset="0"/>
              </a:rPr>
              <a:t>Positive results: blue color (</a:t>
            </a:r>
            <a:r>
              <a:rPr lang="en-US" altLang="en-US" sz="2000" i="1">
                <a:latin typeface="Baskerville Old Face" panose="02020602080505020303" pitchFamily="18" charset="0"/>
              </a:rPr>
              <a:t>Klebsiella</a:t>
            </a:r>
            <a:r>
              <a:rPr lang="en-US" altLang="en-US" sz="2000">
                <a:latin typeface="Baskerville Old Face" panose="02020602080505020303" pitchFamily="18" charset="0"/>
              </a:rPr>
              <a:t>)</a:t>
            </a:r>
          </a:p>
          <a:p>
            <a:pPr algn="just" eaLnBrk="1" hangingPunct="1"/>
            <a:r>
              <a:rPr lang="en-US" altLang="en-US" sz="2000">
                <a:latin typeface="Baskerville Old Face" panose="02020602080505020303" pitchFamily="18" charset="0"/>
              </a:rPr>
              <a:t>Negative results: green color (</a:t>
            </a:r>
            <a:r>
              <a:rPr lang="en-US" altLang="en-US" sz="2000" i="1">
                <a:latin typeface="Baskerville Old Face" panose="02020602080505020303" pitchFamily="18" charset="0"/>
              </a:rPr>
              <a:t>E. coli</a:t>
            </a:r>
            <a:r>
              <a:rPr lang="en-US" altLang="en-US" sz="2000">
                <a:latin typeface="Baskerville Old Face" panose="02020602080505020303" pitchFamily="18" charset="0"/>
              </a:rPr>
              <a:t>)</a:t>
            </a:r>
          </a:p>
        </p:txBody>
      </p:sp>
      <p:pic>
        <p:nvPicPr>
          <p:cNvPr id="17415" name="Picture 12">
            <a:extLst>
              <a:ext uri="{FF2B5EF4-FFF2-40B4-BE49-F238E27FC236}">
                <a16:creationId xmlns:a16="http://schemas.microsoft.com/office/drawing/2014/main" id="{D311033D-008C-355A-D858-A974A4CB30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2871788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3">
            <a:extLst>
              <a:ext uri="{FF2B5EF4-FFF2-40B4-BE49-F238E27FC236}">
                <a16:creationId xmlns:a16="http://schemas.microsoft.com/office/drawing/2014/main" id="{0C22F25B-0047-74C6-3FB2-3A4F88E8A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6172200"/>
            <a:ext cx="74295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14">
            <a:extLst>
              <a:ext uri="{FF2B5EF4-FFF2-40B4-BE49-F238E27FC236}">
                <a16:creationId xmlns:a16="http://schemas.microsoft.com/office/drawing/2014/main" id="{92D8C421-5EA9-3D8A-942C-473FE0548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590800"/>
            <a:ext cx="3505200" cy="352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258BCCEF-06ED-5189-AB0A-BE693458A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2400"/>
            <a:ext cx="35052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 Urease test  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AF36681-7FCE-96F8-13CE-A31A699E9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181600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latin typeface="Baskerville Old Face" pitchFamily="18" charset="0"/>
              </a:rPr>
              <a:t>Purpose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200">
                <a:latin typeface="Baskerville Old Face" pitchFamily="18" charset="0"/>
              </a:rPr>
              <a:t>To isolate organisms that are </a:t>
            </a:r>
            <a:r>
              <a:rPr lang="en-US" sz="2200" err="1">
                <a:latin typeface="Baskerville Old Face" pitchFamily="18" charset="0"/>
              </a:rPr>
              <a:t>urease</a:t>
            </a:r>
            <a:r>
              <a:rPr lang="en-US" sz="2200">
                <a:latin typeface="Baskerville Old Face" pitchFamily="18" charset="0"/>
              </a:rPr>
              <a:t> positive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endParaRPr lang="en-US" sz="2400" b="1">
              <a:solidFill>
                <a:srgbClr val="FF000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latin typeface="Baskerville Old Face" pitchFamily="18" charset="0"/>
              </a:rPr>
              <a:t>Principle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endParaRPr lang="en-US" sz="2400" b="1">
              <a:solidFill>
                <a:srgbClr val="FF000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endParaRPr lang="en-US" sz="2400" b="1">
              <a:solidFill>
                <a:srgbClr val="FF000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>
                <a:solidFill>
                  <a:srgbClr val="FF0000"/>
                </a:solidFill>
                <a:latin typeface="Baskerville Old Face" pitchFamily="18" charset="0"/>
              </a:rPr>
              <a:t>Medium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200">
                <a:latin typeface="Baskerville Old Face" pitchFamily="18" charset="0"/>
              </a:rPr>
              <a:t>Urea agar </a:t>
            </a: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endParaRPr lang="en-US" sz="2400" b="1">
              <a:solidFill>
                <a:srgbClr val="FF0000"/>
              </a:solidFill>
              <a:latin typeface="Baskerville Old Face" pitchFamily="18" charset="0"/>
            </a:endParaRPr>
          </a:p>
          <a:p>
            <a:pPr algn="just" eaLnBrk="1" hangingPunct="1">
              <a:buFont typeface="Wingdings 2" panose="05020102010507070707" pitchFamily="18" charset="2"/>
              <a:buNone/>
              <a:defRPr/>
            </a:pPr>
            <a:r>
              <a:rPr lang="en-US" sz="2400" b="1">
                <a:solidFill>
                  <a:srgbClr val="00B050"/>
                </a:solidFill>
                <a:latin typeface="Baskerville Old Face" pitchFamily="18" charset="0"/>
              </a:rPr>
              <a:t>Results</a:t>
            </a:r>
          </a:p>
          <a:p>
            <a:pPr marL="91440" indent="-91440" fontAlgn="auto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GB" sz="2000">
                <a:solidFill>
                  <a:srgbClr val="0070C0"/>
                </a:solidFill>
              </a:rPr>
              <a:t>Negative</a:t>
            </a:r>
            <a:r>
              <a:rPr lang="en-GB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GB" sz="2000">
                <a:solidFill>
                  <a:srgbClr val="0070C0"/>
                </a:solidFill>
              </a:rPr>
              <a:t>yellow</a:t>
            </a:r>
            <a:r>
              <a:rPr lang="en-GB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en-GB" sz="200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color</a:t>
            </a:r>
            <a:r>
              <a:rPr lang="en-GB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e.g., </a:t>
            </a:r>
            <a:r>
              <a:rPr lang="en-GB" sz="2000" i="1">
                <a:solidFill>
                  <a:schemeClr val="tx1">
                    <a:lumMod val="85000"/>
                    <a:lumOff val="15000"/>
                  </a:schemeClr>
                </a:solidFill>
              </a:rPr>
              <a:t>E. coli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2000">
                <a:solidFill>
                  <a:srgbClr val="0070C0"/>
                </a:solidFill>
              </a:rPr>
              <a:t>Positive</a:t>
            </a:r>
            <a:r>
              <a:rPr lang="en-GB" sz="2000">
                <a:solidFill>
                  <a:schemeClr val="tx1">
                    <a:lumMod val="85000"/>
                    <a:lumOff val="15000"/>
                  </a:schemeClr>
                </a:solidFill>
              </a:rPr>
              <a:t> = </a:t>
            </a:r>
            <a:r>
              <a:rPr lang="en-GB" sz="2000" b="1">
                <a:solidFill>
                  <a:srgbClr val="FF00FF"/>
                </a:solidFill>
              </a:rPr>
              <a:t>pink </a:t>
            </a:r>
            <a:r>
              <a:rPr lang="en-GB" sz="2000" b="1" err="1">
                <a:solidFill>
                  <a:srgbClr val="FF00FF"/>
                </a:solidFill>
              </a:rPr>
              <a:t>color</a:t>
            </a:r>
            <a:r>
              <a:rPr lang="en-GB" sz="2000" b="1">
                <a:solidFill>
                  <a:srgbClr val="FF00FF"/>
                </a:solidFill>
              </a:rPr>
              <a:t> e.g.,  </a:t>
            </a:r>
            <a:r>
              <a:rPr lang="en-GB" sz="2000" b="1" i="1" err="1">
                <a:solidFill>
                  <a:srgbClr val="FF00FF"/>
                </a:solidFill>
              </a:rPr>
              <a:t>klebsiella</a:t>
            </a:r>
            <a:r>
              <a:rPr lang="en-GB" sz="2000" b="1" i="1">
                <a:solidFill>
                  <a:srgbClr val="FF00FF"/>
                </a:solidFill>
              </a:rPr>
              <a:t> </a:t>
            </a:r>
            <a:r>
              <a:rPr lang="en-GB" sz="2000" b="1" i="1" err="1">
                <a:solidFill>
                  <a:srgbClr val="FF00FF"/>
                </a:solidFill>
              </a:rPr>
              <a:t>aregenes</a:t>
            </a:r>
            <a:r>
              <a:rPr lang="en-GB" sz="2000" b="1" i="1">
                <a:solidFill>
                  <a:srgbClr val="FF00FF"/>
                </a:solidFill>
              </a:rPr>
              <a:t> </a:t>
            </a:r>
          </a:p>
          <a:p>
            <a:pPr algn="just" eaLnBrk="1" hangingPunct="1">
              <a:defRPr/>
            </a:pPr>
            <a:endParaRPr lang="en-US" i="1">
              <a:latin typeface="Baskerville Old Face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22B7365-F592-88A9-B822-1141E89978C1}"/>
              </a:ext>
            </a:extLst>
          </p:cNvPr>
          <p:cNvSpPr txBox="1">
            <a:spLocks/>
          </p:cNvSpPr>
          <p:nvPr/>
        </p:nvSpPr>
        <p:spPr>
          <a:xfrm>
            <a:off x="6019800" y="3276600"/>
            <a:ext cx="1447800" cy="47625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rgbClr val="00B050"/>
                </a:solidFill>
                <a:latin typeface="Baskerville Old Face" pitchFamily="18" charset="0"/>
                <a:ea typeface="+mj-ea"/>
                <a:cs typeface="+mj-cs"/>
              </a:rPr>
              <a:t>Phenol red</a:t>
            </a:r>
          </a:p>
        </p:txBody>
      </p:sp>
      <p:sp>
        <p:nvSpPr>
          <p:cNvPr id="18437" name="Rectangle 7">
            <a:extLst>
              <a:ext uri="{FF2B5EF4-FFF2-40B4-BE49-F238E27FC236}">
                <a16:creationId xmlns:a16="http://schemas.microsoft.com/office/drawing/2014/main" id="{EE16F022-CB96-3995-021D-BA1AA33F6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092450"/>
            <a:ext cx="6553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Baskerville Old Face" panose="02020602080505020303" pitchFamily="18" charset="0"/>
              </a:rPr>
              <a:t>Urea                   CO</a:t>
            </a:r>
            <a:r>
              <a:rPr lang="en-US" altLang="en-US" sz="1400">
                <a:latin typeface="Baskerville Old Face" panose="02020602080505020303" pitchFamily="18" charset="0"/>
              </a:rPr>
              <a:t>2 </a:t>
            </a:r>
            <a:r>
              <a:rPr lang="en-US" altLang="en-US">
                <a:latin typeface="Baskerville Old Face" panose="02020602080505020303" pitchFamily="18" charset="0"/>
              </a:rPr>
              <a:t>+ NH</a:t>
            </a:r>
            <a:r>
              <a:rPr lang="en-US" altLang="en-US" sz="1400">
                <a:latin typeface="Baskerville Old Face" panose="02020602080505020303" pitchFamily="18" charset="0"/>
              </a:rPr>
              <a:t>3</a:t>
            </a:r>
            <a:r>
              <a:rPr lang="en-US" altLang="en-US">
                <a:latin typeface="Baskerville Old Face" panose="02020602080505020303" pitchFamily="18" charset="0"/>
              </a:rPr>
              <a:t>                   NH</a:t>
            </a:r>
            <a:r>
              <a:rPr lang="en-US" altLang="en-US" sz="1600">
                <a:latin typeface="Baskerville Old Face" panose="02020602080505020303" pitchFamily="18" charset="0"/>
              </a:rPr>
              <a:t>4</a:t>
            </a:r>
            <a:r>
              <a:rPr lang="en-US" altLang="en-US">
                <a:latin typeface="Baskerville Old Face" panose="02020602080505020303" pitchFamily="18" charset="0"/>
              </a:rPr>
              <a:t>OH               in pH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A9BA848-5A2B-A69F-F620-F36173E87F7E}"/>
              </a:ext>
            </a:extLst>
          </p:cNvPr>
          <p:cNvCxnSpPr/>
          <p:nvPr/>
        </p:nvCxnSpPr>
        <p:spPr>
          <a:xfrm>
            <a:off x="2971800" y="3352800"/>
            <a:ext cx="7620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3C5F15-79B1-CE8E-0522-1FCE5410D2D1}"/>
              </a:ext>
            </a:extLst>
          </p:cNvPr>
          <p:cNvCxnSpPr/>
          <p:nvPr/>
        </p:nvCxnSpPr>
        <p:spPr>
          <a:xfrm>
            <a:off x="4876800" y="3352800"/>
            <a:ext cx="533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60FF24-F1A0-0C0B-B273-93B108B8A62D}"/>
              </a:ext>
            </a:extLst>
          </p:cNvPr>
          <p:cNvCxnSpPr/>
          <p:nvPr/>
        </p:nvCxnSpPr>
        <p:spPr>
          <a:xfrm>
            <a:off x="6248400" y="3352800"/>
            <a:ext cx="6096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83749F-F137-D5AE-BCC2-84AC07169D7C}"/>
              </a:ext>
            </a:extLst>
          </p:cNvPr>
          <p:cNvCxnSpPr/>
          <p:nvPr/>
        </p:nvCxnSpPr>
        <p:spPr>
          <a:xfrm>
            <a:off x="685800" y="3352800"/>
            <a:ext cx="914400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3F57067-9D34-6738-B403-0CC12DB90FA0}"/>
              </a:ext>
            </a:extLst>
          </p:cNvPr>
          <p:cNvCxnSpPr/>
          <p:nvPr/>
        </p:nvCxnSpPr>
        <p:spPr>
          <a:xfrm flipV="1">
            <a:off x="5486400" y="3124200"/>
            <a:ext cx="0" cy="3048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3" name="TextBox 13">
            <a:extLst>
              <a:ext uri="{FF2B5EF4-FFF2-40B4-BE49-F238E27FC236}">
                <a16:creationId xmlns:a16="http://schemas.microsoft.com/office/drawing/2014/main" id="{4C621CCF-E134-EF3A-717B-1B0F5C168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71800"/>
            <a:ext cx="29876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latin typeface="Baskerville Old Face" panose="02020602080505020303" pitchFamily="18" charset="0"/>
              </a:rPr>
              <a:t>Urease                            H2O </a:t>
            </a:r>
          </a:p>
        </p:txBody>
      </p:sp>
      <p:sp>
        <p:nvSpPr>
          <p:cNvPr id="18444" name="TextBox 14">
            <a:extLst>
              <a:ext uri="{FF2B5EF4-FFF2-40B4-BE49-F238E27FC236}">
                <a16:creationId xmlns:a16="http://schemas.microsoft.com/office/drawing/2014/main" id="{4FBF7830-ED43-AE2B-1134-C7064E225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163888"/>
            <a:ext cx="23606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00B050"/>
                </a:solidFill>
                <a:latin typeface="Baskerville Old Face" panose="02020602080505020303" pitchFamily="18" charset="0"/>
              </a:rPr>
              <a:t>Pink (Positive results</a:t>
            </a:r>
            <a:r>
              <a:rPr lang="en-US" altLang="en-US">
                <a:latin typeface="Baskerville Old Face" panose="02020602080505020303" pitchFamily="18" charset="0"/>
              </a:rPr>
              <a:t>)</a:t>
            </a:r>
          </a:p>
        </p:txBody>
      </p:sp>
      <p:pic>
        <p:nvPicPr>
          <p:cNvPr id="18445" name="Picture 6" descr="http://ts4.mm.bing.net/th?id=HN.608011569259151943&amp;pid=15.1">
            <a:extLst>
              <a:ext uri="{FF2B5EF4-FFF2-40B4-BE49-F238E27FC236}">
                <a16:creationId xmlns:a16="http://schemas.microsoft.com/office/drawing/2014/main" id="{5184C55B-8DEF-F8CA-A117-4D685F6FC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810000"/>
            <a:ext cx="34290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0DE3DBDA-4B25-9BBC-F262-9840AF1D7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152400"/>
            <a:ext cx="3505200" cy="1143000"/>
          </a:xfrm>
        </p:spPr>
        <p:txBody>
          <a:bodyPr/>
          <a:lstStyle/>
          <a:p>
            <a:pPr eaLnBrk="1" hangingPunct="1"/>
            <a:r>
              <a:rPr lang="en-US" altLang="en-US" sz="4000"/>
              <a:t> Urease test  </a:t>
            </a:r>
          </a:p>
        </p:txBody>
      </p:sp>
      <p:pic>
        <p:nvPicPr>
          <p:cNvPr id="19459" name="Picture 6" descr="http://ts4.mm.bing.net/th?id=HN.608011569259151943&amp;pid=15.1">
            <a:extLst>
              <a:ext uri="{FF2B5EF4-FFF2-40B4-BE49-F238E27FC236}">
                <a16:creationId xmlns:a16="http://schemas.microsoft.com/office/drawing/2014/main" id="{BD97594C-9EA8-2673-405A-B5A755130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4419600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0B8A7ECE-D5D9-29FF-A7BD-BEAC344B0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8229600" cy="1143000"/>
          </a:xfrm>
        </p:spPr>
        <p:txBody>
          <a:bodyPr/>
          <a:lstStyle/>
          <a:p>
            <a:r>
              <a:rPr lang="en-US" altLang="en-US" sz="3600">
                <a:latin typeface="Baskerville Old Face" panose="02020602080505020303" pitchFamily="18" charset="0"/>
              </a:rPr>
              <a:t>Sugar fermentation test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C8F0AC4C-205D-6C8A-A0F4-EE3692FEF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3429000"/>
            <a:ext cx="8077200" cy="2743200"/>
          </a:xfrm>
        </p:spPr>
        <p:txBody>
          <a:bodyPr/>
          <a:lstStyle/>
          <a:p>
            <a:pPr eaLnBrk="1" fontAlgn="t" hangingPunct="1">
              <a:buFont typeface="Wingdings 2" panose="05020102010507070707" pitchFamily="18" charset="2"/>
              <a:buNone/>
              <a:defRPr/>
            </a:pPr>
            <a:r>
              <a:rPr lang="en-US" sz="2200" b="1">
                <a:latin typeface="+mj-lt"/>
              </a:rPr>
              <a:t>Sugars used </a:t>
            </a:r>
          </a:p>
          <a:p>
            <a:pPr eaLnBrk="1" fontAlgn="t" hangingPunct="1">
              <a:buFont typeface="Wingdings 2" panose="05020102010507070707" pitchFamily="18" charset="2"/>
              <a:buNone/>
              <a:defRPr/>
            </a:pPr>
            <a:r>
              <a:rPr lang="en-US" sz="2200">
                <a:latin typeface="+mj-lt"/>
              </a:rPr>
              <a:t>- Glucose     - Lactose    - Maltose    - </a:t>
            </a:r>
            <a:r>
              <a:rPr lang="en-US" sz="2200" err="1">
                <a:latin typeface="+mj-lt"/>
              </a:rPr>
              <a:t>Mannitol</a:t>
            </a:r>
            <a:r>
              <a:rPr lang="en-US" sz="2200">
                <a:latin typeface="+mj-lt"/>
              </a:rPr>
              <a:t>   -  Sucrose</a:t>
            </a:r>
          </a:p>
          <a:p>
            <a:pPr>
              <a:defRPr/>
            </a:pPr>
            <a:endParaRPr lang="en-US" sz="2200">
              <a:latin typeface="+mj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9AA520-131C-4971-6502-46C160E268B6}"/>
              </a:ext>
            </a:extLst>
          </p:cNvPr>
          <p:cNvSpPr/>
          <p:nvPr/>
        </p:nvSpPr>
        <p:spPr>
          <a:xfrm>
            <a:off x="152400" y="1143000"/>
            <a:ext cx="9144000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latin typeface="+mj-lt"/>
              </a:rPr>
              <a:t>Purpose </a:t>
            </a:r>
          </a:p>
          <a:p>
            <a:pPr>
              <a:defRPr/>
            </a:pPr>
            <a:r>
              <a:rPr lang="en-US" sz="2400">
                <a:latin typeface="+mj-lt"/>
              </a:rPr>
              <a:t>Carbohydrate fermentation tests detect the ability of microorganisms </a:t>
            </a:r>
          </a:p>
          <a:p>
            <a:pPr>
              <a:defRPr/>
            </a:pPr>
            <a:r>
              <a:rPr lang="en-US" sz="2400">
                <a:latin typeface="+mj-lt"/>
              </a:rPr>
              <a:t>to ferment a specific carbohydrate. </a:t>
            </a:r>
          </a:p>
          <a:p>
            <a:pPr>
              <a:defRPr/>
            </a:pPr>
            <a:endParaRPr lang="en-US" sz="2400">
              <a:latin typeface="+mj-lt"/>
            </a:endParaRPr>
          </a:p>
          <a:p>
            <a:pPr>
              <a:defRPr/>
            </a:pPr>
            <a:endParaRPr lang="ar-JO" sz="2400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437674-DB90-A94A-25EC-443DA7A1F58D}"/>
              </a:ext>
            </a:extLst>
          </p:cNvPr>
          <p:cNvSpPr txBox="1"/>
          <p:nvPr/>
        </p:nvSpPr>
        <p:spPr>
          <a:xfrm>
            <a:off x="533400" y="2514600"/>
            <a:ext cx="1798638" cy="830263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en-US" sz="2400" b="1">
                <a:latin typeface="+mj-lt"/>
              </a:rPr>
              <a:t>Media </a:t>
            </a:r>
          </a:p>
          <a:p>
            <a:pPr>
              <a:defRPr/>
            </a:pPr>
            <a:r>
              <a:rPr lang="en-US" sz="2400">
                <a:latin typeface="+mj-lt"/>
              </a:rPr>
              <a:t>Sugar media </a:t>
            </a:r>
            <a:endParaRPr lang="ar-JO" sz="2400"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FB1FCD-1E77-F5B0-BA22-5E9631A21AA3}"/>
              </a:ext>
            </a:extLst>
          </p:cNvPr>
          <p:cNvSpPr/>
          <p:nvPr/>
        </p:nvSpPr>
        <p:spPr>
          <a:xfrm>
            <a:off x="2286000" y="4724400"/>
            <a:ext cx="68580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>
                <a:latin typeface="+mj-lt"/>
              </a:rPr>
              <a:t>Results</a:t>
            </a:r>
          </a:p>
          <a:p>
            <a:pPr>
              <a:defRPr/>
            </a:pPr>
            <a:r>
              <a:rPr lang="en-US" sz="2400" b="1">
                <a:solidFill>
                  <a:srgbClr val="00B050"/>
                </a:solidFill>
                <a:latin typeface="+mj-lt"/>
              </a:rPr>
              <a:t>pH indicator: Phenol-Red is red at pH &gt; 7</a:t>
            </a:r>
          </a:p>
          <a:p>
            <a:pPr>
              <a:defRPr/>
            </a:pPr>
            <a:r>
              <a:rPr lang="en-US" sz="2400" b="1">
                <a:solidFill>
                  <a:srgbClr val="00B050"/>
                </a:solidFill>
                <a:latin typeface="+mj-lt"/>
              </a:rPr>
              <a:t>If fermentation occurs, the acidic by-products will</a:t>
            </a:r>
          </a:p>
          <a:p>
            <a:pPr>
              <a:defRPr/>
            </a:pPr>
            <a:r>
              <a:rPr lang="en-US" sz="2400" b="1">
                <a:solidFill>
                  <a:srgbClr val="00B050"/>
                </a:solidFill>
                <a:latin typeface="+mj-lt"/>
              </a:rPr>
              <a:t>change the  from red to yellow.</a:t>
            </a:r>
            <a:endParaRPr lang="ar-JO" sz="2400" b="1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eb.clark.edu/tkibota/images/PR_Carb.gif">
            <a:extLst>
              <a:ext uri="{FF2B5EF4-FFF2-40B4-BE49-F238E27FC236}">
                <a16:creationId xmlns:a16="http://schemas.microsoft.com/office/drawing/2014/main" id="{13721CE0-B461-DD0C-F7EA-8D1B7204FF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1828800"/>
            <a:ext cx="28575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le 1">
            <a:extLst>
              <a:ext uri="{FF2B5EF4-FFF2-40B4-BE49-F238E27FC236}">
                <a16:creationId xmlns:a16="http://schemas.microsoft.com/office/drawing/2014/main" id="{ECF3A2C5-CD8F-29A3-83D7-B0FAE78E6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8229600" cy="1143000"/>
          </a:xfrm>
        </p:spPr>
        <p:txBody>
          <a:bodyPr/>
          <a:lstStyle/>
          <a:p>
            <a:r>
              <a:rPr lang="en-US" altLang="en-US" sz="3600">
                <a:latin typeface="Baskerville Old Face" panose="02020602080505020303" pitchFamily="18" charset="0"/>
              </a:rPr>
              <a:t>Sugar fermentation test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0997F7E-6039-B91E-F4C2-2685F4C5FEB3}"/>
              </a:ext>
            </a:extLst>
          </p:cNvPr>
          <p:cNvGraphicFramePr>
            <a:graphicFrameLocks noGrp="1"/>
          </p:cNvGraphicFramePr>
          <p:nvPr/>
        </p:nvGraphicFramePr>
        <p:xfrm>
          <a:off x="609600" y="685800"/>
          <a:ext cx="8305800" cy="46577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789">
                <a:tc>
                  <a:txBody>
                    <a:bodyPr/>
                    <a:lstStyle/>
                    <a:p>
                      <a:pPr algn="ctr"/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>
                          <a:latin typeface="Baskerville Old Face" pitchFamily="18" charset="0"/>
                        </a:rPr>
                        <a:t>S. Dysenteriae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>
                          <a:latin typeface="Baskerville Old Face" pitchFamily="18" charset="0"/>
                        </a:rPr>
                        <a:t>S. </a:t>
                      </a:r>
                      <a:r>
                        <a:rPr lang="en-US" sz="1800" b="1" i="1" err="1">
                          <a:latin typeface="Baskerville Old Face" pitchFamily="18" charset="0"/>
                        </a:rPr>
                        <a:t>flexneri</a:t>
                      </a:r>
                      <a:endParaRPr lang="en-US" sz="1800" b="1" i="1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>
                          <a:latin typeface="Baskerville Old Face" pitchFamily="18" charset="0"/>
                        </a:rPr>
                        <a:t>S. </a:t>
                      </a:r>
                      <a:r>
                        <a:rPr lang="en-US" sz="1800" b="1" i="1" err="1">
                          <a:latin typeface="Baskerville Old Face" pitchFamily="18" charset="0"/>
                        </a:rPr>
                        <a:t>sonni</a:t>
                      </a:r>
                      <a:endParaRPr lang="en-US" sz="1800" b="1" i="1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err="1">
                          <a:latin typeface="Baskerville Old Face" pitchFamily="18" charset="0"/>
                        </a:rPr>
                        <a:t>Klebsiela</a:t>
                      </a:r>
                      <a:r>
                        <a:rPr lang="en-US" sz="1800" b="1" i="1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>
                          <a:latin typeface="Baskerville Old Face" pitchFamily="18" charset="0"/>
                        </a:rPr>
                        <a:t>E.</a:t>
                      </a:r>
                      <a:r>
                        <a:rPr lang="en-US" sz="1800" b="1" i="1" baseline="0">
                          <a:latin typeface="Baskerville Old Face" pitchFamily="18" charset="0"/>
                        </a:rPr>
                        <a:t> coli </a:t>
                      </a:r>
                      <a:endParaRPr lang="en-US" sz="1800" b="1" i="1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>
                          <a:latin typeface="Baskerville Old Face" pitchFamily="18" charset="0"/>
                        </a:rPr>
                        <a:t>V. cholera 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Glucose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Baskerville Old Face" pitchFamily="18" charset="0"/>
                        </a:rPr>
                        <a:t>A, No G</a:t>
                      </a:r>
                    </a:p>
                    <a:p>
                      <a:pPr algn="ctr"/>
                      <a:endParaRPr lang="en-US" sz="16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Baskerville Old Face" pitchFamily="18" charset="0"/>
                        </a:rPr>
                        <a:t>A, No G</a:t>
                      </a:r>
                    </a:p>
                    <a:p>
                      <a:pPr algn="ctr"/>
                      <a:endParaRPr lang="en-US" sz="16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>
                          <a:latin typeface="Baskerville Old Face" pitchFamily="18" charset="0"/>
                        </a:rPr>
                        <a:t>A, No G</a:t>
                      </a:r>
                    </a:p>
                    <a:p>
                      <a:pPr algn="ctr"/>
                      <a:endParaRPr lang="en-US" sz="16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Lactose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Maltose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Mannitol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Sucrose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A, No 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indole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r>
                        <a:rPr lang="en-US" sz="1800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r>
                        <a:rPr lang="en-US" sz="1800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r>
                        <a:rPr lang="en-US" sz="1800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MR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r>
                        <a:rPr lang="en-US" sz="1800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r>
                        <a:rPr lang="en-US" sz="1800">
                          <a:latin typeface="Baskerville Old Face" pitchFamily="18" charset="0"/>
                        </a:rPr>
                        <a:t>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 rowSpan="5">
                  <a:txBody>
                    <a:bodyPr/>
                    <a:lstStyle/>
                    <a:p>
                      <a:pPr algn="ctr"/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VP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Baskerville Old Face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Citrate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Baskerville Old Face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Urease 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+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Baskerville Old Face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789">
                <a:tc>
                  <a:txBody>
                    <a:bodyPr/>
                    <a:lstStyle/>
                    <a:p>
                      <a:pPr algn="ctr"/>
                      <a:r>
                        <a:rPr lang="en-US" sz="1700" b="0">
                          <a:latin typeface="Baskerville Old Face" pitchFamily="18" charset="0"/>
                        </a:rPr>
                        <a:t>H2S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b="0" err="1">
                          <a:latin typeface="Baskerville Old Face" pitchFamily="18" charset="0"/>
                        </a:rPr>
                        <a:t>ve</a:t>
                      </a:r>
                      <a:endParaRPr lang="en-US" sz="1800" b="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latin typeface="Baskerville Old Face" pitchFamily="18" charset="0"/>
                        </a:rPr>
                        <a:t>-</a:t>
                      </a:r>
                      <a:r>
                        <a:rPr lang="en-US" sz="1800" err="1">
                          <a:latin typeface="Baskerville Old Face" pitchFamily="18" charset="0"/>
                        </a:rPr>
                        <a:t>ve</a:t>
                      </a:r>
                      <a:endParaRPr lang="en-US" sz="1800">
                        <a:latin typeface="Baskerville Old Face" pitchFamily="18" charset="0"/>
                      </a:endParaRPr>
                    </a:p>
                  </a:txBody>
                  <a:tcPr marT="45714" marB="45714"/>
                </a:tc>
                <a:tc vMerge="1">
                  <a:txBody>
                    <a:bodyPr/>
                    <a:lstStyle/>
                    <a:p>
                      <a:pPr algn="ctr"/>
                      <a:endParaRPr lang="en-US">
                        <a:latin typeface="Baskerville Old Face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2632" name="TextBox 4">
            <a:extLst>
              <a:ext uri="{FF2B5EF4-FFF2-40B4-BE49-F238E27FC236}">
                <a16:creationId xmlns:a16="http://schemas.microsoft.com/office/drawing/2014/main" id="{C597BBDC-4EB5-511D-2857-FCB7ADFFA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638800"/>
            <a:ext cx="69643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0000"/>
                </a:solidFill>
                <a:latin typeface="Baskerville Old Face" panose="02020602080505020303" pitchFamily="18" charset="0"/>
              </a:rPr>
              <a:t>Key</a:t>
            </a:r>
          </a:p>
          <a:p>
            <a:pPr algn="ctr" eaLnBrk="1" hangingPunct="1"/>
            <a:r>
              <a:rPr lang="en-US" altLang="en-US" sz="2000" b="1">
                <a:solidFill>
                  <a:srgbClr val="C00000"/>
                </a:solidFill>
                <a:latin typeface="Baskerville Old Face" panose="02020602080505020303" pitchFamily="18" charset="0"/>
              </a:rPr>
              <a:t>A: acid         No G: No gas            -ve:  negative           +ve: positive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E196867-D74A-3F8F-A4B6-B30EC23A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33400"/>
            <a:ext cx="8229600" cy="1143000"/>
          </a:xfrm>
        </p:spPr>
        <p:txBody>
          <a:bodyPr/>
          <a:lstStyle/>
          <a:p>
            <a:pPr algn="ctr"/>
            <a:r>
              <a:rPr lang="en-US" altLang="en-US" sz="3200"/>
              <a:t>Analytical Profile Index System </a:t>
            </a:r>
            <a:r>
              <a:rPr lang="en-US" altLang="en-US" sz="3200" b="1"/>
              <a:t>(API) </a:t>
            </a:r>
            <a:r>
              <a:rPr lang="en-US" altLang="en-US" sz="3200"/>
              <a:t>for bacterial identification </a:t>
            </a:r>
          </a:p>
        </p:txBody>
      </p:sp>
      <p:pic>
        <p:nvPicPr>
          <p:cNvPr id="23555" name="Picture 2" descr="http://ts2.mm.bing.net/th?id=HN.607998911984829213&amp;pid=15.1">
            <a:extLst>
              <a:ext uri="{FF2B5EF4-FFF2-40B4-BE49-F238E27FC236}">
                <a16:creationId xmlns:a16="http://schemas.microsoft.com/office/drawing/2014/main" id="{FFBF96F2-A3FD-AD6B-E748-8D2DB4370B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6658" y="2785730"/>
            <a:ext cx="636905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3C9E311-FD99-2213-4AAB-C9587C06F915}"/>
              </a:ext>
            </a:extLst>
          </p:cNvPr>
          <p:cNvSpPr txBox="1"/>
          <p:nvPr/>
        </p:nvSpPr>
        <p:spPr>
          <a:xfrm>
            <a:off x="435935" y="1618807"/>
            <a:ext cx="727532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buChar char="•"/>
            </a:pPr>
            <a:r>
              <a:rPr lang="en-US" b="1">
                <a:solidFill>
                  <a:srgbClr val="3A3A3A"/>
                </a:solidFill>
                <a:latin typeface="-apple-system"/>
              </a:rPr>
              <a:t>API (Analytical Profile Index) 20E</a:t>
            </a:r>
            <a:r>
              <a:rPr lang="en-US">
                <a:solidFill>
                  <a:srgbClr val="3A3A3A"/>
                </a:solidFill>
                <a:latin typeface="-apple-system"/>
              </a:rPr>
              <a:t> is a biochemical panel for identification and differentiation of members of the family Enterobacteriaceae.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>
            <a:extLst>
              <a:ext uri="{FF2B5EF4-FFF2-40B4-BE49-F238E27FC236}">
                <a16:creationId xmlns:a16="http://schemas.microsoft.com/office/drawing/2014/main" id="{50A89185-5B99-3F5F-861E-1242F18E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3495675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Box 7">
            <a:extLst>
              <a:ext uri="{FF2B5EF4-FFF2-40B4-BE49-F238E27FC236}">
                <a16:creationId xmlns:a16="http://schemas.microsoft.com/office/drawing/2014/main" id="{FCED5747-6457-E465-27C0-61EAD804D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876800"/>
            <a:ext cx="61737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FF0000"/>
                </a:solidFill>
                <a:latin typeface="Baskerville Old Face" panose="02020602080505020303" pitchFamily="18" charset="0"/>
              </a:rPr>
              <a:t>E. Coli                                   Salmonella </a:t>
            </a:r>
          </a:p>
        </p:txBody>
      </p:sp>
      <p:pic>
        <p:nvPicPr>
          <p:cNvPr id="12292" name="Picture 6">
            <a:extLst>
              <a:ext uri="{FF2B5EF4-FFF2-40B4-BE49-F238E27FC236}">
                <a16:creationId xmlns:a16="http://schemas.microsoft.com/office/drawing/2014/main" id="{E1FDB9B6-CE7A-7306-9073-CBF5EB16BB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349567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9">
            <a:extLst>
              <a:ext uri="{FF2B5EF4-FFF2-40B4-BE49-F238E27FC236}">
                <a16:creationId xmlns:a16="http://schemas.microsoft.com/office/drawing/2014/main" id="{DD91F32F-BD94-7E3F-3759-5AA914C7B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762000"/>
            <a:ext cx="33416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solidFill>
                  <a:srgbClr val="FF0000"/>
                </a:solidFill>
                <a:latin typeface="Baskerville Old Face" panose="02020602080505020303" pitchFamily="18" charset="0"/>
              </a:rPr>
              <a:t>Bacterial Barcodes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>
            <a:extLst>
              <a:ext uri="{FF2B5EF4-FFF2-40B4-BE49-F238E27FC236}">
                <a16:creationId xmlns:a16="http://schemas.microsoft.com/office/drawing/2014/main" id="{6389BC37-7313-DC6A-146D-07D72F0FF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b="1">
                <a:solidFill>
                  <a:srgbClr val="FF0000"/>
                </a:solidFill>
                <a:latin typeface="Baskerville Old Face" panose="02020602080505020303" pitchFamily="18" charset="0"/>
                <a:cs typeface="Andalus" panose="02020603050405020304" pitchFamily="18" charset="-78"/>
              </a:rPr>
              <a:t>Objective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800">
                <a:latin typeface="Baskerville Old Face" panose="02020602080505020303" pitchFamily="18" charset="0"/>
                <a:cs typeface="Andalus" panose="02020603050405020304" pitchFamily="18" charset="-78"/>
              </a:rPr>
              <a:t>  To become familiar with the biochemical tests used to isolate gram negative bacteria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BE9C9BE-CB85-C4AE-9E86-74631A87A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i="1"/>
              <a:t>Enterobacteriaceae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384C111D-30E5-827D-E0B8-894D58480E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6324600" cy="4953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200" b="1">
                <a:solidFill>
                  <a:srgbClr val="FF0000"/>
                </a:solidFill>
                <a:latin typeface="Baskerville Old Face" panose="02020602080505020303" pitchFamily="18" charset="0"/>
              </a:rPr>
              <a:t>      General Characteristics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Gram-negative bacilli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Oxidase –ve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Catalase +ve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Ferment glucose with or without gas production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facultative anaerobes</a:t>
            </a:r>
          </a:p>
          <a:p>
            <a:pPr lvl="1" eaLnBrk="1" hangingPunct="1"/>
            <a:r>
              <a:rPr lang="en-US" altLang="en-US" sz="2200">
                <a:latin typeface="Baskerville Old Face" panose="02020602080505020303" pitchFamily="18" charset="0"/>
              </a:rPr>
              <a:t>If motile, motility by flagella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93B81C67-B31F-5899-BE7A-26E73A9B5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altLang="en-US" sz="3600">
                <a:latin typeface="Baskerville Old Face" panose="02020602080505020303" pitchFamily="18" charset="0"/>
              </a:rPr>
              <a:t>Identification of </a:t>
            </a:r>
            <a:r>
              <a:rPr lang="en-US" altLang="en-US" sz="3600" i="1">
                <a:latin typeface="Baskerville Old Face" panose="02020602080505020303" pitchFamily="18" charset="0"/>
              </a:rPr>
              <a:t>Enterobacteriaceae 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4031028-3010-6A2F-8E76-839D8FCF5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anose="05020102010507070707" pitchFamily="18" charset="2"/>
              <a:buNone/>
            </a:pPr>
            <a:r>
              <a:rPr lang="en-US" altLang="en-US" sz="2800">
                <a:latin typeface="Baskerville Old Face" panose="02020602080505020303" pitchFamily="18" charset="0"/>
              </a:rPr>
              <a:t>1- Using selective and differential media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>
                <a:latin typeface="Baskerville Old Face" panose="02020602080505020303" pitchFamily="18" charset="0"/>
              </a:rPr>
              <a:t>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en-US" altLang="en-US" sz="2800">
                <a:latin typeface="Baskerville Old Face" panose="02020602080505020303" pitchFamily="18" charset="0"/>
              </a:rPr>
              <a:t>2- Using special biochemical reactions 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E656F454-665A-D07D-6833-3EFD5724C1A2}"/>
              </a:ext>
            </a:extLst>
          </p:cNvPr>
          <p:cNvSpPr/>
          <p:nvPr/>
        </p:nvSpPr>
        <p:spPr bwMode="auto">
          <a:xfrm>
            <a:off x="2438400" y="2401888"/>
            <a:ext cx="3352800" cy="762000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Baskerville Old Face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FCAA51D-A623-1F22-B3A6-517FF3CAAF8D}"/>
              </a:ext>
            </a:extLst>
          </p:cNvPr>
          <p:cNvSpPr/>
          <p:nvPr/>
        </p:nvSpPr>
        <p:spPr bwMode="auto">
          <a:xfrm>
            <a:off x="4267200" y="3505201"/>
            <a:ext cx="3505200" cy="1447799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>
              <a:latin typeface="Baskerville Old Face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F6F195E-1891-4A4F-9A63-DC1AC210E390}"/>
              </a:ext>
            </a:extLst>
          </p:cNvPr>
          <p:cNvSpPr/>
          <p:nvPr/>
        </p:nvSpPr>
        <p:spPr bwMode="auto">
          <a:xfrm>
            <a:off x="533400" y="3581401"/>
            <a:ext cx="3581400" cy="1295399"/>
          </a:xfrm>
          <a:prstGeom prst="ellipse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Baskerville Old Face" pitchFamily="18" charset="0"/>
            </a:endParaRPr>
          </a:p>
        </p:txBody>
      </p:sp>
      <p:sp>
        <p:nvSpPr>
          <p:cNvPr id="9232" name="Rectangle 6">
            <a:extLst>
              <a:ext uri="{FF2B5EF4-FFF2-40B4-BE49-F238E27FC236}">
                <a16:creationId xmlns:a16="http://schemas.microsoft.com/office/drawing/2014/main" id="{03146D5F-212F-7CE0-3F29-F4E3ABCEB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91000"/>
            <a:ext cx="381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>
                <a:solidFill>
                  <a:srgbClr val="FF0000"/>
                </a:solidFill>
                <a:latin typeface="Baskerville Old Face" panose="02020602080505020303" pitchFamily="18" charset="0"/>
              </a:rPr>
              <a:t>E. coli, Klebsiella, Enterobacter </a:t>
            </a:r>
            <a:endParaRPr lang="en-US" altLang="en-US" sz="2000">
              <a:latin typeface="Baskerville Old Face" panose="02020602080505020303" pitchFamily="18" charset="0"/>
            </a:endParaRPr>
          </a:p>
        </p:txBody>
      </p:sp>
      <p:sp>
        <p:nvSpPr>
          <p:cNvPr id="9233" name="Rectangle 7">
            <a:extLst>
              <a:ext uri="{FF2B5EF4-FFF2-40B4-BE49-F238E27FC236}">
                <a16:creationId xmlns:a16="http://schemas.microsoft.com/office/drawing/2014/main" id="{2E7A6962-42D8-0075-1119-BAC69102F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278313"/>
            <a:ext cx="3186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>
                <a:latin typeface="Baskerville Old Face" panose="02020602080505020303" pitchFamily="18" charset="0"/>
              </a:rPr>
              <a:t> </a:t>
            </a:r>
            <a:r>
              <a:rPr lang="en-US" altLang="en-US" sz="2000" i="1">
                <a:solidFill>
                  <a:srgbClr val="FF0000"/>
                </a:solidFill>
                <a:latin typeface="Baskerville Old Face" panose="02020602080505020303" pitchFamily="18" charset="0"/>
              </a:rPr>
              <a:t>Salmonella, Shigella, Proteus</a:t>
            </a:r>
            <a:endParaRPr lang="en-US" altLang="en-US" sz="2000"/>
          </a:p>
        </p:txBody>
      </p:sp>
      <p:sp>
        <p:nvSpPr>
          <p:cNvPr id="9234" name="Rectangle 8">
            <a:extLst>
              <a:ext uri="{FF2B5EF4-FFF2-40B4-BE49-F238E27FC236}">
                <a16:creationId xmlns:a16="http://schemas.microsoft.com/office/drawing/2014/main" id="{279EF964-0AEF-7457-9743-D45EBD212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549525"/>
            <a:ext cx="2590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Baskerville Old Face" panose="02020602080505020303" pitchFamily="18" charset="0"/>
              </a:rPr>
              <a:t>Enterobacteriaceae </a:t>
            </a:r>
            <a:endParaRPr lang="en-US" altLang="en-US" sz="2400" i="1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0E656AE-D7EF-F4C5-2801-6863DAB53AC2}"/>
              </a:ext>
            </a:extLst>
          </p:cNvPr>
          <p:cNvCxnSpPr/>
          <p:nvPr/>
        </p:nvCxnSpPr>
        <p:spPr bwMode="auto">
          <a:xfrm>
            <a:off x="4114800" y="3163888"/>
            <a:ext cx="0" cy="3048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753A674-1A52-B486-8188-19ADB1DC4F47}"/>
              </a:ext>
            </a:extLst>
          </p:cNvPr>
          <p:cNvCxnSpPr/>
          <p:nvPr/>
        </p:nvCxnSpPr>
        <p:spPr bwMode="auto">
          <a:xfrm>
            <a:off x="4114800" y="3468688"/>
            <a:ext cx="381000" cy="41751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2FAEEE4-A0B0-F0DB-3A71-8492DA21BB18}"/>
              </a:ext>
            </a:extLst>
          </p:cNvPr>
          <p:cNvCxnSpPr/>
          <p:nvPr/>
        </p:nvCxnSpPr>
        <p:spPr bwMode="auto">
          <a:xfrm flipH="1">
            <a:off x="3733800" y="3468688"/>
            <a:ext cx="381000" cy="417512"/>
          </a:xfrm>
          <a:prstGeom prst="straightConnector1">
            <a:avLst/>
          </a:prstGeom>
          <a:ln w="254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38" name="Rectangle 23">
            <a:extLst>
              <a:ext uri="{FF2B5EF4-FFF2-40B4-BE49-F238E27FC236}">
                <a16:creationId xmlns:a16="http://schemas.microsoft.com/office/drawing/2014/main" id="{12BC46D6-E8E5-9EC8-D8F8-C51DF00AD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10000"/>
            <a:ext cx="281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0000"/>
                </a:solidFill>
                <a:latin typeface="Baskerville Old Face" panose="02020602080505020303" pitchFamily="18" charset="0"/>
              </a:rPr>
              <a:t>Lactose fermenters (Lf)</a:t>
            </a:r>
          </a:p>
        </p:txBody>
      </p:sp>
      <p:sp>
        <p:nvSpPr>
          <p:cNvPr id="9239" name="Rectangle 24">
            <a:extLst>
              <a:ext uri="{FF2B5EF4-FFF2-40B4-BE49-F238E27FC236}">
                <a16:creationId xmlns:a16="http://schemas.microsoft.com/office/drawing/2014/main" id="{ADF0A925-73C9-F489-4023-47DFC74FF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943350"/>
            <a:ext cx="3429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0000"/>
                </a:solidFill>
                <a:latin typeface="Baskerville Old Face" panose="02020602080505020303" pitchFamily="18" charset="0"/>
              </a:rPr>
              <a:t>Non Lactose fermenters (nLf)</a:t>
            </a:r>
          </a:p>
        </p:txBody>
      </p:sp>
      <p:sp>
        <p:nvSpPr>
          <p:cNvPr id="9219" name="Rectangle 29">
            <a:extLst>
              <a:ext uri="{FF2B5EF4-FFF2-40B4-BE49-F238E27FC236}">
                <a16:creationId xmlns:a16="http://schemas.microsoft.com/office/drawing/2014/main" id="{063C48A2-12C0-F7A1-8C71-7724BEED9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733550"/>
            <a:ext cx="868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Baskerville Old Face" panose="02020602080505020303" pitchFamily="18" charset="0"/>
              </a:rPr>
              <a:t>Enterobacteriaceae divided into two main groups according to lactose fermentation</a:t>
            </a:r>
          </a:p>
        </p:txBody>
      </p:sp>
      <p:sp>
        <p:nvSpPr>
          <p:cNvPr id="9220" name="TextBox 32">
            <a:extLst>
              <a:ext uri="{FF2B5EF4-FFF2-40B4-BE49-F238E27FC236}">
                <a16:creationId xmlns:a16="http://schemas.microsoft.com/office/drawing/2014/main" id="{72396E9A-A832-57B8-891D-7B3A8718D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224463"/>
            <a:ext cx="89916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latin typeface="Baskerville Old Face" panose="02020602080505020303" pitchFamily="18" charset="0"/>
              </a:rPr>
              <a:t>There are several selective and differential media used to isolate and distinguish</a:t>
            </a:r>
          </a:p>
          <a:p>
            <a:pPr eaLnBrk="1" hangingPunct="1"/>
            <a:r>
              <a:rPr lang="en-US" altLang="en-US" sz="2000">
                <a:latin typeface="Baskerville Old Face" panose="02020602080505020303" pitchFamily="18" charset="0"/>
              </a:rPr>
              <a:t> between Lf &amp; nLf including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>
                <a:latin typeface="Baskerville Old Face" panose="02020602080505020303" pitchFamily="18" charset="0"/>
              </a:rPr>
              <a:t> MacConkey agar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altLang="en-US" sz="2000" i="1">
                <a:latin typeface="Baskerville Old Face" panose="02020602080505020303" pitchFamily="18" charset="0"/>
              </a:rPr>
              <a:t> Salmonella Shigella </a:t>
            </a:r>
            <a:r>
              <a:rPr lang="en-US" altLang="en-US" sz="2000">
                <a:latin typeface="Baskerville Old Face" panose="02020602080505020303" pitchFamily="18" charset="0"/>
              </a:rPr>
              <a:t>agar (SS agar)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endParaRPr lang="en-US" altLang="en-US" sz="2000">
              <a:latin typeface="Baskerville Old Face" panose="02020602080505020303" pitchFamily="18" charset="0"/>
            </a:endParaRPr>
          </a:p>
          <a:p>
            <a:pPr eaLnBrk="1" hangingPunct="1"/>
            <a:endParaRPr lang="en-US" altLang="en-US" sz="2000">
              <a:latin typeface="Baskerville Old Face" panose="02020602080505020303" pitchFamily="18" charset="0"/>
            </a:endParaRPr>
          </a:p>
        </p:txBody>
      </p:sp>
      <p:sp>
        <p:nvSpPr>
          <p:cNvPr id="9237" name="Title 1">
            <a:extLst>
              <a:ext uri="{FF2B5EF4-FFF2-40B4-BE49-F238E27FC236}">
                <a16:creationId xmlns:a16="http://schemas.microsoft.com/office/drawing/2014/main" id="{C3234DCF-22A3-CBE7-FCB1-BC453C544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2400"/>
            <a:ext cx="8229600" cy="1143000"/>
          </a:xfrm>
        </p:spPr>
        <p:txBody>
          <a:bodyPr/>
          <a:lstStyle/>
          <a:p>
            <a:r>
              <a:rPr lang="en-US" altLang="en-US" sz="3600">
                <a:latin typeface="Baskerville Old Face" panose="02020602080505020303" pitchFamily="18" charset="0"/>
              </a:rPr>
              <a:t>Identification of </a:t>
            </a:r>
            <a:r>
              <a:rPr lang="en-US" altLang="en-US" sz="3600" i="1">
                <a:latin typeface="Baskerville Old Face" panose="02020602080505020303" pitchFamily="18" charset="0"/>
              </a:rPr>
              <a:t>Enterobacteriaceae </a:t>
            </a:r>
          </a:p>
        </p:txBody>
      </p:sp>
      <p:sp>
        <p:nvSpPr>
          <p:cNvPr id="9222" name="Rectangle 20">
            <a:extLst>
              <a:ext uri="{FF2B5EF4-FFF2-40B4-BE49-F238E27FC236}">
                <a16:creationId xmlns:a16="http://schemas.microsoft.com/office/drawing/2014/main" id="{FFAB4340-44BE-2AD0-D7FD-73B17E13D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295400"/>
            <a:ext cx="5043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  <a:latin typeface="Baskerville Old Face" panose="02020602080505020303" pitchFamily="18" charset="0"/>
              </a:rPr>
              <a:t>1- Using selective and differential media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9233" grpId="0"/>
      <p:bldP spid="9234" grpId="0"/>
      <p:bldP spid="9238" grpId="0"/>
      <p:bldP spid="9239" grpId="0"/>
      <p:bldP spid="9219" grpId="0"/>
      <p:bldP spid="9220" grpId="0"/>
      <p:bldP spid="92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1A1433B-1780-4FAA-93C3-350C5C016C7E}"/>
              </a:ext>
            </a:extLst>
          </p:cNvPr>
          <p:cNvSpPr txBox="1"/>
          <p:nvPr/>
        </p:nvSpPr>
        <p:spPr>
          <a:xfrm>
            <a:off x="228600" y="228600"/>
            <a:ext cx="25733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>
                <a:latin typeface="+mn-lt"/>
                <a:cs typeface="Arial" charset="0"/>
              </a:rPr>
              <a:t>Urine analysis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CBEBC34-891D-7052-D802-4BA9FA751B00}"/>
              </a:ext>
            </a:extLst>
          </p:cNvPr>
          <p:cNvSpPr txBox="1"/>
          <p:nvPr/>
        </p:nvSpPr>
        <p:spPr>
          <a:xfrm>
            <a:off x="3657600" y="152400"/>
            <a:ext cx="28479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+mn-lt"/>
                <a:cs typeface="Arial" charset="0"/>
              </a:rPr>
              <a:t>Midstream urine sample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6B708F-DE4D-DF0E-D9ED-D0D600E2B441}"/>
              </a:ext>
            </a:extLst>
          </p:cNvPr>
          <p:cNvSpPr txBox="1"/>
          <p:nvPr/>
        </p:nvSpPr>
        <p:spPr>
          <a:xfrm>
            <a:off x="4040188" y="468313"/>
            <a:ext cx="230505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+mn-lt"/>
                <a:cs typeface="Arial" charset="0"/>
              </a:rPr>
              <a:t>Sample inoculation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AFE067-B8FC-1ACC-A833-B34981F2DB62}"/>
              </a:ext>
            </a:extLst>
          </p:cNvPr>
          <p:cNvCxnSpPr/>
          <p:nvPr/>
        </p:nvCxnSpPr>
        <p:spPr>
          <a:xfrm>
            <a:off x="2719388" y="1143000"/>
            <a:ext cx="43434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236DE47-D2AC-FCC0-04E4-5B22FCB91490}"/>
              </a:ext>
            </a:extLst>
          </p:cNvPr>
          <p:cNvCxnSpPr/>
          <p:nvPr/>
        </p:nvCxnSpPr>
        <p:spPr>
          <a:xfrm>
            <a:off x="5005388" y="7620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E4F829-1EBB-A986-0AA7-0FB0B9731084}"/>
              </a:ext>
            </a:extLst>
          </p:cNvPr>
          <p:cNvCxnSpPr/>
          <p:nvPr/>
        </p:nvCxnSpPr>
        <p:spPr>
          <a:xfrm>
            <a:off x="7062788" y="12192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83443F4-6142-C7DE-C8DB-04134BB82435}"/>
              </a:ext>
            </a:extLst>
          </p:cNvPr>
          <p:cNvCxnSpPr/>
          <p:nvPr/>
        </p:nvCxnSpPr>
        <p:spPr>
          <a:xfrm>
            <a:off x="2719388" y="12192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6FD9E929-C9E9-2280-5D27-47CB02F43A95}"/>
              </a:ext>
            </a:extLst>
          </p:cNvPr>
          <p:cNvSpPr txBox="1"/>
          <p:nvPr/>
        </p:nvSpPr>
        <p:spPr>
          <a:xfrm>
            <a:off x="6124575" y="1600200"/>
            <a:ext cx="173196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MacConkey agar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6EB3598-B836-920D-BDD4-C5B0D91CF2E7}"/>
              </a:ext>
            </a:extLst>
          </p:cNvPr>
          <p:cNvCxnSpPr/>
          <p:nvPr/>
        </p:nvCxnSpPr>
        <p:spPr>
          <a:xfrm>
            <a:off x="7062788" y="25908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FF387C-35B7-F46D-316B-D89649D29929}"/>
              </a:ext>
            </a:extLst>
          </p:cNvPr>
          <p:cNvCxnSpPr/>
          <p:nvPr/>
        </p:nvCxnSpPr>
        <p:spPr>
          <a:xfrm>
            <a:off x="7062788" y="19050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8EC3AF9-136C-8DA0-4EE5-8A7BCAF99194}"/>
              </a:ext>
            </a:extLst>
          </p:cNvPr>
          <p:cNvSpPr txBox="1"/>
          <p:nvPr/>
        </p:nvSpPr>
        <p:spPr>
          <a:xfrm>
            <a:off x="6124575" y="2286000"/>
            <a:ext cx="183673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Abundant growth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511FDF-433E-275C-EAF0-BE595E6D77A9}"/>
              </a:ext>
            </a:extLst>
          </p:cNvPr>
          <p:cNvSpPr txBox="1"/>
          <p:nvPr/>
        </p:nvSpPr>
        <p:spPr>
          <a:xfrm>
            <a:off x="6453188" y="2971800"/>
            <a:ext cx="1200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Gram stain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939A0A-360C-082E-35CA-41DEE918151D}"/>
              </a:ext>
            </a:extLst>
          </p:cNvPr>
          <p:cNvSpPr txBox="1"/>
          <p:nvPr/>
        </p:nvSpPr>
        <p:spPr>
          <a:xfrm>
            <a:off x="5919788" y="3657600"/>
            <a:ext cx="21463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Gram negative bacilli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56D6E84-8D06-C655-A064-F14A5EE1765F}"/>
              </a:ext>
            </a:extLst>
          </p:cNvPr>
          <p:cNvCxnSpPr/>
          <p:nvPr/>
        </p:nvCxnSpPr>
        <p:spPr>
          <a:xfrm>
            <a:off x="7062788" y="33528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91F4A94-BEC6-5F31-B0EA-B25839594FE5}"/>
              </a:ext>
            </a:extLst>
          </p:cNvPr>
          <p:cNvCxnSpPr/>
          <p:nvPr/>
        </p:nvCxnSpPr>
        <p:spPr>
          <a:xfrm>
            <a:off x="7062788" y="40386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3436DA0-2E4A-CA34-5237-2D9A640A2BFD}"/>
              </a:ext>
            </a:extLst>
          </p:cNvPr>
          <p:cNvSpPr/>
          <p:nvPr/>
        </p:nvSpPr>
        <p:spPr>
          <a:xfrm>
            <a:off x="4724400" y="4343400"/>
            <a:ext cx="4572000" cy="728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>
                <a:solidFill>
                  <a:srgbClr val="000000"/>
                </a:solidFill>
                <a:latin typeface="+mn-lt"/>
                <a:ea typeface="Calibri"/>
                <a:cs typeface="Arial" charset="0"/>
              </a:rPr>
              <a:t>Escherichia coli, Pseudomonas aeruginosa </a:t>
            </a:r>
            <a:endParaRPr lang="en-US">
              <a:solidFill>
                <a:srgbClr val="000000"/>
              </a:solidFill>
              <a:latin typeface="+mn-lt"/>
              <a:ea typeface="Calibri"/>
              <a:cs typeface="Arial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>
                <a:solidFill>
                  <a:srgbClr val="000000"/>
                </a:solidFill>
                <a:latin typeface="+mn-lt"/>
                <a:ea typeface="Calibri"/>
                <a:cs typeface="Arial" charset="0"/>
              </a:rPr>
              <a:t>Proteus </a:t>
            </a:r>
            <a:r>
              <a:rPr lang="en-US" i="1" err="1">
                <a:solidFill>
                  <a:srgbClr val="000000"/>
                </a:solidFill>
                <a:latin typeface="+mn-lt"/>
                <a:ea typeface="Calibri"/>
                <a:cs typeface="Arial" charset="0"/>
              </a:rPr>
              <a:t>vulgaris</a:t>
            </a:r>
            <a:r>
              <a:rPr lang="en-US" i="1">
                <a:solidFill>
                  <a:srgbClr val="000000"/>
                </a:solidFill>
                <a:latin typeface="+mn-lt"/>
                <a:ea typeface="Calibri"/>
                <a:cs typeface="Arial" charset="0"/>
              </a:rPr>
              <a:t>, Klebsiella pneumoniae </a:t>
            </a:r>
            <a:endParaRPr lang="en-US">
              <a:solidFill>
                <a:srgbClr val="000000"/>
              </a:solidFill>
              <a:latin typeface="+mn-lt"/>
              <a:ea typeface="Calibri"/>
              <a:cs typeface="Arial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8FAE709-5D59-70C2-CCAC-8FF796B8E26F}"/>
              </a:ext>
            </a:extLst>
          </p:cNvPr>
          <p:cNvCxnSpPr/>
          <p:nvPr/>
        </p:nvCxnSpPr>
        <p:spPr>
          <a:xfrm>
            <a:off x="7062788" y="51054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B40E17D-37AB-240F-B6BD-1B6D6335CDE9}"/>
              </a:ext>
            </a:extLst>
          </p:cNvPr>
          <p:cNvSpPr txBox="1"/>
          <p:nvPr/>
        </p:nvSpPr>
        <p:spPr>
          <a:xfrm>
            <a:off x="5943600" y="5410200"/>
            <a:ext cx="2233613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Biochemical reactions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427280D-8377-4DF9-EE6B-B7A347C8396D}"/>
              </a:ext>
            </a:extLst>
          </p:cNvPr>
          <p:cNvSpPr txBox="1"/>
          <p:nvPr/>
        </p:nvSpPr>
        <p:spPr>
          <a:xfrm>
            <a:off x="2033588" y="1600200"/>
            <a:ext cx="1187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Blood agar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0C02344-1986-C116-3AF4-2FED1E242890}"/>
              </a:ext>
            </a:extLst>
          </p:cNvPr>
          <p:cNvCxnSpPr/>
          <p:nvPr/>
        </p:nvCxnSpPr>
        <p:spPr>
          <a:xfrm>
            <a:off x="1497013" y="53340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BFE7270-D94E-706F-2E81-1635CEB93061}"/>
              </a:ext>
            </a:extLst>
          </p:cNvPr>
          <p:cNvCxnSpPr/>
          <p:nvPr/>
        </p:nvCxnSpPr>
        <p:spPr>
          <a:xfrm>
            <a:off x="2719388" y="26670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8EB2C11-007E-13AC-3D79-CF9C2BA01D34}"/>
              </a:ext>
            </a:extLst>
          </p:cNvPr>
          <p:cNvCxnSpPr/>
          <p:nvPr/>
        </p:nvCxnSpPr>
        <p:spPr>
          <a:xfrm>
            <a:off x="2719388" y="19812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AF44BE7-5B3D-53D2-8C21-717492AF4C8E}"/>
              </a:ext>
            </a:extLst>
          </p:cNvPr>
          <p:cNvSpPr txBox="1"/>
          <p:nvPr/>
        </p:nvSpPr>
        <p:spPr>
          <a:xfrm>
            <a:off x="1728788" y="2286000"/>
            <a:ext cx="187801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Significant growth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FCF90BA-C395-552E-D871-944C5BAF279F}"/>
              </a:ext>
            </a:extLst>
          </p:cNvPr>
          <p:cNvSpPr txBox="1"/>
          <p:nvPr/>
        </p:nvSpPr>
        <p:spPr>
          <a:xfrm>
            <a:off x="2185988" y="2971800"/>
            <a:ext cx="12001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Gram stain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DD934F-8606-B585-50A1-7CFBC91472DF}"/>
              </a:ext>
            </a:extLst>
          </p:cNvPr>
          <p:cNvSpPr txBox="1"/>
          <p:nvPr/>
        </p:nvSpPr>
        <p:spPr>
          <a:xfrm>
            <a:off x="1674813" y="3657600"/>
            <a:ext cx="20589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Gram positive cocci 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3043795-C691-EAEE-E726-3AE41441354D}"/>
              </a:ext>
            </a:extLst>
          </p:cNvPr>
          <p:cNvCxnSpPr/>
          <p:nvPr/>
        </p:nvCxnSpPr>
        <p:spPr>
          <a:xfrm>
            <a:off x="2719388" y="33528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3DCDE58-796F-B8BE-085E-D8AFCC042E4F}"/>
              </a:ext>
            </a:extLst>
          </p:cNvPr>
          <p:cNvCxnSpPr/>
          <p:nvPr/>
        </p:nvCxnSpPr>
        <p:spPr>
          <a:xfrm>
            <a:off x="2719388" y="40386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6C3B3399-AE53-9B0C-6D92-E9E3601335DE}"/>
              </a:ext>
            </a:extLst>
          </p:cNvPr>
          <p:cNvSpPr txBox="1"/>
          <p:nvPr/>
        </p:nvSpPr>
        <p:spPr>
          <a:xfrm>
            <a:off x="2117725" y="4278313"/>
            <a:ext cx="942975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catalase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5ACBFBC-3A20-61CA-B182-83BE4ACA9587}"/>
              </a:ext>
            </a:extLst>
          </p:cNvPr>
          <p:cNvCxnSpPr/>
          <p:nvPr/>
        </p:nvCxnSpPr>
        <p:spPr>
          <a:xfrm>
            <a:off x="1524000" y="4648200"/>
            <a:ext cx="2338388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173508F-3F0F-D9AC-14ED-E5B829084BBB}"/>
              </a:ext>
            </a:extLst>
          </p:cNvPr>
          <p:cNvSpPr txBox="1"/>
          <p:nvPr/>
        </p:nvSpPr>
        <p:spPr>
          <a:xfrm>
            <a:off x="1039813" y="4953000"/>
            <a:ext cx="9175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positive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271AC97-063D-AA66-2D23-18BEBA60439C}"/>
              </a:ext>
            </a:extLst>
          </p:cNvPr>
          <p:cNvSpPr txBox="1"/>
          <p:nvPr/>
        </p:nvSpPr>
        <p:spPr>
          <a:xfrm>
            <a:off x="3287713" y="4953000"/>
            <a:ext cx="982662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negative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28FBD44-6371-6B49-EA71-316DD1A8C031}"/>
              </a:ext>
            </a:extLst>
          </p:cNvPr>
          <p:cNvCxnSpPr/>
          <p:nvPr/>
        </p:nvCxnSpPr>
        <p:spPr>
          <a:xfrm>
            <a:off x="1549400" y="47244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F650B58B-78CA-003E-DA1D-D1B376008DDA}"/>
              </a:ext>
            </a:extLst>
          </p:cNvPr>
          <p:cNvCxnSpPr/>
          <p:nvPr/>
        </p:nvCxnSpPr>
        <p:spPr>
          <a:xfrm>
            <a:off x="3821113" y="47244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FE981FE-6814-76FA-00DE-2F0FFD285AA7}"/>
              </a:ext>
            </a:extLst>
          </p:cNvPr>
          <p:cNvCxnSpPr/>
          <p:nvPr/>
        </p:nvCxnSpPr>
        <p:spPr>
          <a:xfrm>
            <a:off x="3844925" y="53340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D0566BE-9F3A-D8ED-0B2D-9C90FF12393F}"/>
              </a:ext>
            </a:extLst>
          </p:cNvPr>
          <p:cNvSpPr txBox="1"/>
          <p:nvPr/>
        </p:nvSpPr>
        <p:spPr>
          <a:xfrm>
            <a:off x="722313" y="5638800"/>
            <a:ext cx="14605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Staphylococci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0A5E38C-F012-33A9-3841-EDD57DC43DD3}"/>
              </a:ext>
            </a:extLst>
          </p:cNvPr>
          <p:cNvSpPr txBox="1"/>
          <p:nvPr/>
        </p:nvSpPr>
        <p:spPr>
          <a:xfrm>
            <a:off x="3152775" y="5562600"/>
            <a:ext cx="134302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Streptococci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12D3B48-B207-8D05-730E-FA15DAC9250B}"/>
              </a:ext>
            </a:extLst>
          </p:cNvPr>
          <p:cNvCxnSpPr/>
          <p:nvPr/>
        </p:nvCxnSpPr>
        <p:spPr>
          <a:xfrm>
            <a:off x="1497013" y="5943600"/>
            <a:ext cx="0" cy="304800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EAD9FC3E-BA77-0AEA-702B-F720EB1F63A0}"/>
              </a:ext>
            </a:extLst>
          </p:cNvPr>
          <p:cNvSpPr txBox="1"/>
          <p:nvPr/>
        </p:nvSpPr>
        <p:spPr>
          <a:xfrm>
            <a:off x="557213" y="6324600"/>
            <a:ext cx="1881187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+mn-lt"/>
                <a:cs typeface="Arial" charset="0"/>
              </a:rPr>
              <a:t>Mannitol salt agar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F62F56A-90EF-E131-19EF-BAEB7C039D73}"/>
              </a:ext>
            </a:extLst>
          </p:cNvPr>
          <p:cNvSpPr/>
          <p:nvPr/>
        </p:nvSpPr>
        <p:spPr>
          <a:xfrm>
            <a:off x="533400" y="6324600"/>
            <a:ext cx="1905000" cy="4572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3191119-E524-BE87-9EB9-EEA7F4723890}"/>
              </a:ext>
            </a:extLst>
          </p:cNvPr>
          <p:cNvSpPr/>
          <p:nvPr/>
        </p:nvSpPr>
        <p:spPr>
          <a:xfrm>
            <a:off x="1676400" y="1600200"/>
            <a:ext cx="1905000" cy="4572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4B2216B-00AE-7D69-F406-D0228392F5B3}"/>
              </a:ext>
            </a:extLst>
          </p:cNvPr>
          <p:cNvSpPr/>
          <p:nvPr/>
        </p:nvSpPr>
        <p:spPr>
          <a:xfrm>
            <a:off x="6019800" y="1524000"/>
            <a:ext cx="1905000" cy="457200"/>
          </a:xfrm>
          <a:prstGeom prst="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8" grpId="0"/>
      <p:bldP spid="21" grpId="0"/>
      <p:bldP spid="22" grpId="0"/>
      <p:bldP spid="23" grpId="0"/>
      <p:bldP spid="26" grpId="0"/>
      <p:bldP spid="28" grpId="0"/>
      <p:bldP spid="29" grpId="0"/>
      <p:bldP spid="33" grpId="0"/>
      <p:bldP spid="34" grpId="0"/>
      <p:bldP spid="35" grpId="0"/>
      <p:bldP spid="38" grpId="0"/>
      <p:bldP spid="41" grpId="0"/>
      <p:bldP spid="42" grpId="0"/>
      <p:bldP spid="46" grpId="0"/>
      <p:bldP spid="47" grpId="0"/>
      <p:bldP spid="49" grpId="0"/>
      <p:bldP spid="40" grpId="0" animBg="1"/>
      <p:bldP spid="5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311E92A8-D887-CA14-D482-89E540E9A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2667000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Baskerville Old Face"/>
              </a:rPr>
              <a:t>The differentiation of the principle groups of </a:t>
            </a:r>
            <a:r>
              <a:rPr lang="en-US" altLang="en-US" sz="2400" i="1" dirty="0">
                <a:latin typeface="Baskerville Old Face"/>
              </a:rPr>
              <a:t>Enterobacteriaceae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400" dirty="0">
                <a:latin typeface="Baskerville Old Face"/>
              </a:rPr>
              <a:t>Can be accomplished on the basis of </a:t>
            </a:r>
            <a:r>
              <a:rPr lang="en-US" altLang="en-US" sz="2400" u="sng" dirty="0">
                <a:latin typeface="Baskerville Old Face"/>
              </a:rPr>
              <a:t>their biochemical </a:t>
            </a:r>
            <a:r>
              <a:rPr lang="en-US" altLang="en-US" sz="2400" u="sng" dirty="0" err="1">
                <a:latin typeface="Baskerville Old Face"/>
              </a:rPr>
              <a:t>properities</a:t>
            </a:r>
            <a:endParaRPr lang="en-US" altLang="en-US" sz="2400" u="sng" dirty="0" err="1">
              <a:latin typeface="Baskerville Old Face" panose="02020602080505020303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en-US" altLang="en-US" sz="2400" u="sng" dirty="0">
                <a:latin typeface="Baskerville Old Face"/>
              </a:rPr>
              <a:t>and enzymatic reactions</a:t>
            </a:r>
            <a:r>
              <a:rPr lang="en-US" altLang="en-US" sz="2400" dirty="0">
                <a:latin typeface="Baskerville Old Face"/>
              </a:rPr>
              <a:t> in </a:t>
            </a:r>
            <a:r>
              <a:rPr lang="en-US" altLang="en-US" sz="2400" u="sng" dirty="0">
                <a:latin typeface="Baskerville Old Face"/>
              </a:rPr>
              <a:t>the presence of the specific substrate</a:t>
            </a:r>
          </a:p>
          <a:p>
            <a:pPr eaLnBrk="1" hangingPunct="1">
              <a:buNone/>
            </a:pPr>
            <a:endParaRPr lang="en-US" altLang="en-US" sz="2400" u="sng" dirty="0">
              <a:latin typeface="Baskerville Old Face"/>
            </a:endParaRPr>
          </a:p>
          <a:p>
            <a:pPr eaLnBrk="1" hangingPunct="1">
              <a:buNone/>
            </a:pPr>
            <a:r>
              <a:rPr lang="en-US" altLang="en-US" sz="2400" b="1" dirty="0">
                <a:latin typeface="Baskerville Old Face"/>
              </a:rPr>
              <a:t>            One important group of biochemical reactions is:    </a:t>
            </a:r>
            <a:endParaRPr lang="en-US" altLang="en-US" sz="2400" b="1" dirty="0">
              <a:latin typeface="Baskerville Old Face" panose="02020602080505020303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z="2400" b="1">
              <a:latin typeface="Baskerville Old Face" panose="02020602080505020303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8CB03A8-A510-6817-9338-E63320211553}"/>
              </a:ext>
            </a:extLst>
          </p:cNvPr>
          <p:cNvSpPr txBox="1">
            <a:spLocks/>
          </p:cNvSpPr>
          <p:nvPr/>
        </p:nvSpPr>
        <p:spPr bwMode="auto">
          <a:xfrm>
            <a:off x="13716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>
              <a:defRPr/>
            </a:pPr>
            <a:r>
              <a:rPr lang="en-US" sz="36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Identification of </a:t>
            </a:r>
            <a:r>
              <a:rPr lang="en-US" sz="3600" i="1" err="1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Enterobacteriaceae</a:t>
            </a:r>
            <a:r>
              <a:rPr lang="en-US" sz="36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24727E-8E8B-AAC0-7024-06C72D51ADBC}"/>
              </a:ext>
            </a:extLst>
          </p:cNvPr>
          <p:cNvSpPr txBox="1">
            <a:spLocks/>
          </p:cNvSpPr>
          <p:nvPr/>
        </p:nvSpPr>
        <p:spPr bwMode="auto">
          <a:xfrm>
            <a:off x="304800" y="1219200"/>
            <a:ext cx="6172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sz="2800" b="1">
                <a:solidFill>
                  <a:srgbClr val="FF0000"/>
                </a:solidFill>
                <a:latin typeface="Baskerville Old Face" pitchFamily="18" charset="0"/>
                <a:cs typeface="+mn-cs"/>
              </a:rPr>
              <a:t>2- Using special biochemical reactions </a:t>
            </a:r>
            <a:endParaRPr lang="en-US" sz="2600" b="1">
              <a:solidFill>
                <a:srgbClr val="FF0000"/>
              </a:solidFill>
              <a:latin typeface="+mn-lt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0CCB7F-0059-D413-1336-533B6E778910}"/>
              </a:ext>
            </a:extLst>
          </p:cNvPr>
          <p:cNvSpPr/>
          <p:nvPr/>
        </p:nvSpPr>
        <p:spPr>
          <a:xfrm>
            <a:off x="3810000" y="3886200"/>
            <a:ext cx="12144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IMViC</a:t>
            </a:r>
            <a:endParaRPr lang="ar-JO" sz="3200" b="1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7F2AE7-F79C-95DD-B43B-4DEBAA010369}"/>
              </a:ext>
            </a:extLst>
          </p:cNvPr>
          <p:cNvSpPr txBox="1"/>
          <p:nvPr/>
        </p:nvSpPr>
        <p:spPr>
          <a:xfrm>
            <a:off x="990600" y="4495800"/>
            <a:ext cx="1734770" cy="584775"/>
          </a:xfrm>
          <a:prstGeom prst="rect">
            <a:avLst/>
          </a:prstGeom>
          <a:noFill/>
        </p:spPr>
        <p:txBody>
          <a:bodyPr wrap="none" lIns="91440" tIns="45720" rIns="91440" bIns="45720" rtlCol="1" anchor="t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I</a:t>
            </a:r>
            <a:r>
              <a:rPr lang="en-US" sz="320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: Indole  </a:t>
            </a:r>
            <a:endParaRPr lang="ar-JO" sz="3200">
              <a:solidFill>
                <a:srgbClr val="04617B"/>
              </a:solidFill>
              <a:latin typeface="Calibri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45457F3-26CA-327B-5265-3058FD3C3689}"/>
              </a:ext>
            </a:extLst>
          </p:cNvPr>
          <p:cNvSpPr/>
          <p:nvPr/>
        </p:nvSpPr>
        <p:spPr>
          <a:xfrm>
            <a:off x="914400" y="4902200"/>
            <a:ext cx="2681375" cy="584775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FF0000"/>
                </a:solidFill>
                <a:latin typeface="Calibri"/>
                <a:cs typeface="Arial"/>
              </a:rPr>
              <a:t> M: M</a:t>
            </a:r>
            <a:r>
              <a:rPr lang="en-US" sz="320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ethyl red</a:t>
            </a:r>
            <a:endParaRPr lang="ar-J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EF30897-EB44-AD0C-3F57-37E9EE5CC162}"/>
              </a:ext>
            </a:extLst>
          </p:cNvPr>
          <p:cNvSpPr/>
          <p:nvPr/>
        </p:nvSpPr>
        <p:spPr>
          <a:xfrm>
            <a:off x="990600" y="5435600"/>
            <a:ext cx="3754438" cy="584200"/>
          </a:xfrm>
          <a:prstGeom prst="rect">
            <a:avLst/>
          </a:prstGeom>
        </p:spPr>
        <p:txBody>
          <a:bodyPr lIns="91440" tIns="45720" rIns="91440" bIns="45720" anchor="t"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V: </a:t>
            </a:r>
            <a:r>
              <a:rPr lang="en-US" sz="3200" b="1">
                <a:solidFill>
                  <a:srgbClr val="FF0000"/>
                </a:solidFill>
                <a:latin typeface="Calibri"/>
                <a:cs typeface="Arial"/>
              </a:rPr>
              <a:t>V</a:t>
            </a:r>
            <a:r>
              <a:rPr lang="en-US" sz="320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ogus Proskauer</a:t>
            </a:r>
            <a:endParaRPr lang="ar-J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3E3D74-6120-49A2-1021-C1A1397CD3DD}"/>
              </a:ext>
            </a:extLst>
          </p:cNvPr>
          <p:cNvSpPr/>
          <p:nvPr/>
        </p:nvSpPr>
        <p:spPr>
          <a:xfrm>
            <a:off x="990600" y="5943600"/>
            <a:ext cx="4419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C: </a:t>
            </a:r>
            <a:r>
              <a:rPr lang="en-US" sz="3200" b="1">
                <a:solidFill>
                  <a:srgbClr val="FF0000"/>
                </a:solidFill>
                <a:latin typeface="Calibri"/>
              </a:rPr>
              <a:t>C</a:t>
            </a:r>
            <a:r>
              <a:rPr lang="en-US" sz="3200">
                <a:solidFill>
                  <a:srgbClr val="04617B"/>
                </a:solidFill>
                <a:latin typeface="Calibri"/>
                <a:ea typeface="+mj-ea"/>
                <a:cs typeface="+mj-cs"/>
              </a:rPr>
              <a:t>itrate utilization tests</a:t>
            </a:r>
            <a:endParaRPr lang="ar-JO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C48BE3-B55F-9C43-1050-D0AEDE264294}"/>
              </a:ext>
            </a:extLst>
          </p:cNvPr>
          <p:cNvSpPr txBox="1">
            <a:spLocks/>
          </p:cNvSpPr>
          <p:nvPr/>
        </p:nvSpPr>
        <p:spPr>
          <a:xfrm>
            <a:off x="2286000" y="76200"/>
            <a:ext cx="45720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I</a:t>
            </a:r>
            <a:r>
              <a:rPr lang="en-US" sz="40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MViC: </a:t>
            </a:r>
            <a:r>
              <a:rPr lang="en-US" sz="40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I</a:t>
            </a:r>
            <a:r>
              <a:rPr lang="en-US" sz="40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ndole test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65BDB6-F9C6-37F4-BAC3-9DA18C753EBC}"/>
              </a:ext>
            </a:extLst>
          </p:cNvPr>
          <p:cNvSpPr txBox="1">
            <a:spLocks/>
          </p:cNvSpPr>
          <p:nvPr/>
        </p:nvSpPr>
        <p:spPr>
          <a:xfrm>
            <a:off x="152400" y="1173163"/>
            <a:ext cx="5943600" cy="5989637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 b="1">
                <a:solidFill>
                  <a:srgbClr val="FF0000"/>
                </a:solidFill>
                <a:latin typeface="Baskerville Old Face" pitchFamily="18" charset="0"/>
                <a:cs typeface="+mn-cs"/>
              </a:rPr>
              <a:t>Principle 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r>
              <a:rPr lang="en-US" sz="2200">
                <a:latin typeface="Baskerville Old Face" pitchFamily="18" charset="0"/>
                <a:cs typeface="+mn-cs"/>
              </a:rPr>
              <a:t>Some microorganisms can metabolize tryptophan by </a:t>
            </a:r>
            <a:r>
              <a:rPr lang="en-US" sz="2200" b="1" err="1">
                <a:solidFill>
                  <a:srgbClr val="00B050"/>
                </a:solidFill>
                <a:latin typeface="Baskerville Old Face" pitchFamily="18" charset="0"/>
                <a:cs typeface="+mn-cs"/>
              </a:rPr>
              <a:t>tryptophanase</a:t>
            </a:r>
            <a:endParaRPr lang="en-US" sz="2200" b="1">
              <a:solidFill>
                <a:srgbClr val="00B050"/>
              </a:solidFill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r>
              <a:rPr lang="en-US" sz="2200">
                <a:latin typeface="Baskerville Old Face" pitchFamily="18" charset="0"/>
                <a:cs typeface="+mn-cs"/>
              </a:rPr>
              <a:t>The enzymatic degradation leads to the formation pyruvic acid, indole, and ammonia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r>
              <a:rPr lang="en-US" sz="2200">
                <a:latin typeface="Baskerville Old Face" pitchFamily="18" charset="0"/>
                <a:cs typeface="+mn-cs"/>
              </a:rPr>
              <a:t>The presence of indole is detected by addition of Kovac’s reagent 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 b="1">
                <a:solidFill>
                  <a:srgbClr val="7030A0"/>
                </a:solidFill>
                <a:latin typeface="Baskerville Old Face" pitchFamily="18" charset="0"/>
                <a:cs typeface="Arial" charset="0"/>
              </a:rPr>
              <a:t> </a:t>
            </a:r>
            <a:endParaRPr lang="en-US" sz="2200" b="1">
              <a:solidFill>
                <a:srgbClr val="7030A0"/>
              </a:solidFill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ü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 b="1">
                <a:solidFill>
                  <a:srgbClr val="FF0000"/>
                </a:solidFill>
                <a:latin typeface="Baskerville Old Face" pitchFamily="18" charset="0"/>
                <a:cs typeface="+mn-cs"/>
              </a:rPr>
              <a:t>Media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 b="1">
                <a:solidFill>
                  <a:srgbClr val="00B050"/>
                </a:solidFill>
                <a:latin typeface="Baskerville Old Face" pitchFamily="18" charset="0"/>
                <a:cs typeface="+mn-cs"/>
              </a:rPr>
              <a:t>tryptophan or peptone broth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lang="en-US" sz="2200">
              <a:latin typeface="Baskerville Old Face" pitchFamily="18" charset="0"/>
              <a:cs typeface="+mn-cs"/>
            </a:endParaRP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 b="1">
                <a:solidFill>
                  <a:srgbClr val="FF0000"/>
                </a:solidFill>
                <a:latin typeface="Baskerville Old Face" pitchFamily="18" charset="0"/>
                <a:cs typeface="+mn-cs"/>
              </a:rPr>
              <a:t>Results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>
                <a:latin typeface="Baskerville Old Face" pitchFamily="18" charset="0"/>
                <a:cs typeface="+mn-cs"/>
              </a:rPr>
              <a:t>A bright pink color on the top layer indicated the presence of indole</a:t>
            </a:r>
          </a:p>
          <a:p>
            <a:pPr marL="274320" indent="-274320" algn="just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sz="2200">
                <a:latin typeface="Baskerville Old Face" pitchFamily="18" charset="0"/>
                <a:cs typeface="+mn-cs"/>
              </a:rPr>
              <a:t>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854BC6FF-B703-55B7-2CF4-ABD5D3FA1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0"/>
            <a:ext cx="281940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>
            <a:extLst>
              <a:ext uri="{FF2B5EF4-FFF2-40B4-BE49-F238E27FC236}">
                <a16:creationId xmlns:a16="http://schemas.microsoft.com/office/drawing/2014/main" id="{8FD436FB-8F52-BAA1-7160-1F795A504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352800"/>
            <a:ext cx="3810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>
            <a:extLst>
              <a:ext uri="{FF2B5EF4-FFF2-40B4-BE49-F238E27FC236}">
                <a16:creationId xmlns:a16="http://schemas.microsoft.com/office/drawing/2014/main" id="{5493C919-2243-20B7-3DCA-F54061812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57600"/>
            <a:ext cx="12684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1F13D401-CE45-4FD2-17A1-DC9EBB47F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33800"/>
            <a:ext cx="1562100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9620457-DFA0-262E-0B2F-072B04D00877}"/>
              </a:ext>
            </a:extLst>
          </p:cNvPr>
          <p:cNvCxnSpPr/>
          <p:nvPr/>
        </p:nvCxnSpPr>
        <p:spPr>
          <a:xfrm rot="5400000">
            <a:off x="7277894" y="1637506"/>
            <a:ext cx="990600" cy="1588"/>
          </a:xfrm>
          <a:prstGeom prst="straightConnector1">
            <a:avLst/>
          </a:prstGeom>
          <a:ln w="412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3E850-69D8-BCE3-964F-137EEBFC0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334000"/>
          </a:xfrm>
        </p:spPr>
        <p:txBody>
          <a:bodyPr>
            <a:no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>
                <a:solidFill>
                  <a:srgbClr val="FF0000"/>
                </a:solidFill>
                <a:latin typeface="Baskerville Old Face" pitchFamily="18" charset="0"/>
              </a:rPr>
              <a:t>Principle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b="1">
                <a:latin typeface="Baskerville Old Face" pitchFamily="18" charset="0"/>
              </a:rPr>
              <a:t>Methyl Red test: </a:t>
            </a:r>
            <a:r>
              <a:rPr lang="en-US" sz="2000">
                <a:latin typeface="Baskerville Old Face" pitchFamily="18" charset="0"/>
              </a:rPr>
              <a:t>to determine the ability of bacteria to oxidize glucose with the production and stabilization of high acidic end products.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>
                <a:latin typeface="Baskerville Old Face" pitchFamily="18" charset="0"/>
              </a:rPr>
              <a:t>     Ex: Lactic acid, </a:t>
            </a:r>
            <a:r>
              <a:rPr lang="en-US" sz="2000" err="1">
                <a:latin typeface="Baskerville Old Face" pitchFamily="18" charset="0"/>
              </a:rPr>
              <a:t>fromic</a:t>
            </a:r>
            <a:r>
              <a:rPr lang="en-US" sz="2000">
                <a:latin typeface="Baskerville Old Face" pitchFamily="18" charset="0"/>
              </a:rPr>
              <a:t> acid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000">
              <a:latin typeface="Baskerville Old Face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 b="1">
                <a:latin typeface="Baskerville Old Face" pitchFamily="18" charset="0"/>
              </a:rPr>
              <a:t>Voges Prosakaur: </a:t>
            </a:r>
            <a:r>
              <a:rPr lang="en-US" sz="2000">
                <a:latin typeface="Baskerville Old Face" pitchFamily="18" charset="0"/>
              </a:rPr>
              <a:t>to determine the ability of bacteria to produce non-acidic or neutral end products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>
                <a:latin typeface="Baskerville Old Face" pitchFamily="18" charset="0"/>
              </a:rPr>
              <a:t>     Ex: </a:t>
            </a:r>
            <a:r>
              <a:rPr lang="en-US" sz="2000" err="1">
                <a:latin typeface="Baskerville Old Face" pitchFamily="18" charset="0"/>
              </a:rPr>
              <a:t>acetylmethyl</a:t>
            </a:r>
            <a:r>
              <a:rPr lang="en-US" sz="2000">
                <a:latin typeface="Baskerville Old Face" pitchFamily="18" charset="0"/>
              </a:rPr>
              <a:t> </a:t>
            </a:r>
            <a:r>
              <a:rPr lang="en-US" sz="2000" err="1">
                <a:latin typeface="Baskerville Old Face" pitchFamily="18" charset="0"/>
              </a:rPr>
              <a:t>carbinol</a:t>
            </a:r>
            <a:r>
              <a:rPr lang="en-US" sz="2000">
                <a:latin typeface="Baskerville Old Face" pitchFamily="18" charset="0"/>
              </a:rPr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000" b="1">
                <a:solidFill>
                  <a:srgbClr val="FF0000"/>
                </a:solidFill>
                <a:latin typeface="Baskerville Old Face" pitchFamily="18" charset="0"/>
              </a:rPr>
              <a:t>Procedure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>
                <a:latin typeface="Baskerville Old Face" pitchFamily="18" charset="0"/>
              </a:rPr>
              <a:t>Inoculate the tested organism into ONE tube of </a:t>
            </a:r>
            <a:r>
              <a:rPr lang="en-US" sz="2000" b="1">
                <a:solidFill>
                  <a:srgbClr val="00B050"/>
                </a:solidFill>
                <a:latin typeface="Baskerville Old Face" pitchFamily="18" charset="0"/>
              </a:rPr>
              <a:t>MR-VP broth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>
                <a:latin typeface="Baskerville Old Face" pitchFamily="18" charset="0"/>
              </a:rPr>
              <a:t>After incubation: pour 1/3 of the broth into a clean tube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r>
              <a:rPr lang="en-US" sz="2000">
                <a:latin typeface="Baskerville Old Face" pitchFamily="18" charset="0"/>
              </a:rPr>
              <a:t>Run the tests as following</a:t>
            </a:r>
          </a:p>
          <a:p>
            <a:pPr marL="457200" indent="-457200" algn="just" eaLnBrk="1" fontAlgn="auto" hangingPunct="1">
              <a:spcAft>
                <a:spcPts val="0"/>
              </a:spcAft>
              <a:buClr>
                <a:schemeClr val="accent3"/>
              </a:buClr>
              <a:buFont typeface="+mj-lt"/>
              <a:buAutoNum type="arabicPeriod"/>
              <a:defRPr/>
            </a:pPr>
            <a:r>
              <a:rPr lang="en-US" sz="2000">
                <a:latin typeface="Baskerville Old Face" pitchFamily="18" charset="0"/>
              </a:rPr>
              <a:t>For methyl red:  run in the tube containing the 2/3 by adding 6-8 drops of </a:t>
            </a:r>
            <a:r>
              <a:rPr lang="en-US" sz="2000" b="1">
                <a:solidFill>
                  <a:srgbClr val="00B050"/>
                </a:solidFill>
                <a:latin typeface="Baskerville Old Face" pitchFamily="18" charset="0"/>
              </a:rPr>
              <a:t>methyl red reagent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ü"/>
              <a:defRPr/>
            </a:pPr>
            <a:endParaRPr lang="en-US" sz="2000">
              <a:latin typeface="Baskerville Old Face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83FF803-8150-ACDC-E62F-3C1415F603CB}"/>
              </a:ext>
            </a:extLst>
          </p:cNvPr>
          <p:cNvSpPr txBox="1">
            <a:spLocks/>
          </p:cNvSpPr>
          <p:nvPr/>
        </p:nvSpPr>
        <p:spPr>
          <a:xfrm>
            <a:off x="1524000" y="76200"/>
            <a:ext cx="67818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</a:t>
            </a:r>
            <a:r>
              <a:rPr lang="en-US" sz="3200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MV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iC: 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M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ethyl Red, </a:t>
            </a:r>
            <a:r>
              <a:rPr lang="en-US" sz="3200" b="1">
                <a:solidFill>
                  <a:srgbClr val="FF0000"/>
                </a:solidFill>
                <a:latin typeface="Baskerville Old Face" pitchFamily="18" charset="0"/>
                <a:ea typeface="+mj-ea"/>
                <a:cs typeface="+mj-cs"/>
              </a:rPr>
              <a:t>V</a:t>
            </a:r>
            <a:r>
              <a:rPr lang="en-US" sz="3200">
                <a:solidFill>
                  <a:schemeClr val="tx2"/>
                </a:solidFill>
                <a:latin typeface="Baskerville Old Face" pitchFamily="18" charset="0"/>
                <a:ea typeface="+mj-ea"/>
                <a:cs typeface="+mj-cs"/>
              </a:rPr>
              <a:t>oges Prosakaur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Application>Microsoft Office PowerPoint</Application>
  <PresentationFormat>On-screen Show (4:3)</PresentationFormat>
  <Slides>19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PowerPoint Presentation</vt:lpstr>
      <vt:lpstr>PowerPoint Presentation</vt:lpstr>
      <vt:lpstr>Enterobacteriaceae</vt:lpstr>
      <vt:lpstr>Identification of Enterobacteriaceae </vt:lpstr>
      <vt:lpstr>Identification of Enterobacteriaceae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Urease test  </vt:lpstr>
      <vt:lpstr> Urease test  </vt:lpstr>
      <vt:lpstr>Sugar fermentation test</vt:lpstr>
      <vt:lpstr>Sugar fermentation test</vt:lpstr>
      <vt:lpstr>PowerPoint Presentation</vt:lpstr>
      <vt:lpstr>Analytical Profile Index System (API) for bacterial identification </vt:lpstr>
      <vt:lpstr>PowerPoint Presentation</vt:lpstr>
    </vt:vector>
  </TitlesOfParts>
  <Company>MPIIB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</dc:creator>
  <cp:revision>4</cp:revision>
  <dcterms:created xsi:type="dcterms:W3CDTF">2014-03-23T10:20:43Z</dcterms:created>
  <dcterms:modified xsi:type="dcterms:W3CDTF">2022-11-13T07:53:01Z</dcterms:modified>
</cp:coreProperties>
</file>