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4.xml" ContentType="application/vnd.ms-office.drawingml.diagramDrawing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theme/theme2.xml" ContentType="application/vnd.openxmlformats-officedocument.theme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layout3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13" r:id="rId3"/>
    <p:sldId id="314" r:id="rId4"/>
    <p:sldId id="315" r:id="rId5"/>
    <p:sldId id="316" r:id="rId6"/>
    <p:sldId id="317" r:id="rId7"/>
    <p:sldId id="306" r:id="rId8"/>
    <p:sldId id="266" r:id="rId9"/>
    <p:sldId id="285" r:id="rId10"/>
    <p:sldId id="286" r:id="rId11"/>
    <p:sldId id="267" r:id="rId12"/>
    <p:sldId id="268" r:id="rId13"/>
    <p:sldId id="269" r:id="rId14"/>
    <p:sldId id="270" r:id="rId15"/>
    <p:sldId id="290" r:id="rId16"/>
    <p:sldId id="291" r:id="rId17"/>
    <p:sldId id="283" r:id="rId18"/>
    <p:sldId id="284" r:id="rId19"/>
    <p:sldId id="293" r:id="rId20"/>
    <p:sldId id="261" r:id="rId21"/>
    <p:sldId id="263" r:id="rId22"/>
    <p:sldId id="262" r:id="rId23"/>
    <p:sldId id="312" r:id="rId24"/>
    <p:sldId id="29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9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92A226-D208-4A69-BE37-50C51DD22D14}" type="doc">
      <dgm:prSet loTypeId="urn:microsoft.com/office/officeart/2005/8/layout/venn1" loCatId="relationship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109381B-0BB1-4795-BDAC-F4EF2676D826}">
      <dgm:prSet custT="1"/>
      <dgm:spPr/>
      <dgm:t>
        <a:bodyPr/>
        <a:lstStyle/>
        <a:p>
          <a:endParaRPr lang="en-GB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GB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GB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Safe school environment</a:t>
          </a:r>
          <a:endParaRPr lang="en-GB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AF85ED-3E41-4126-9BDE-59EE2DB05090}" type="parTrans" cxnId="{74873815-EC4A-4DE8-9E09-8135F6C715B1}">
      <dgm:prSet/>
      <dgm:spPr/>
      <dgm:t>
        <a:bodyPr/>
        <a:lstStyle/>
        <a:p>
          <a:endParaRPr lang="en-GB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2A5D7B-0EAF-4A88-B8E1-F801E8F5BB8B}" type="sibTrans" cxnId="{74873815-EC4A-4DE8-9E09-8135F6C715B1}">
      <dgm:prSet/>
      <dgm:spPr/>
      <dgm:t>
        <a:bodyPr/>
        <a:lstStyle/>
        <a:p>
          <a:endParaRPr lang="en-GB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D3304C-C190-4E3D-BE8C-2654ADC71465}">
      <dgm:prSet custT="1"/>
      <dgm:spPr/>
      <dgm:t>
        <a:bodyPr/>
        <a:lstStyle/>
        <a:p>
          <a:pPr algn="l"/>
          <a:r>
            <a:rPr lang="en-GB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Prevention and control of health hazards</a:t>
          </a:r>
        </a:p>
      </dgm:t>
    </dgm:pt>
    <dgm:pt modelId="{DD954717-8B0A-4FA5-A04A-1ACC486B8F7D}" type="parTrans" cxnId="{4BB8ABBA-FF47-47CA-80E1-554AE69D01CE}">
      <dgm:prSet/>
      <dgm:spPr/>
      <dgm:t>
        <a:bodyPr/>
        <a:lstStyle/>
        <a:p>
          <a:endParaRPr lang="en-GB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83552B-B880-41CF-A424-7958C0B98A45}" type="sibTrans" cxnId="{4BB8ABBA-FF47-47CA-80E1-554AE69D01CE}">
      <dgm:prSet/>
      <dgm:spPr/>
      <dgm:t>
        <a:bodyPr/>
        <a:lstStyle/>
        <a:p>
          <a:endParaRPr lang="en-GB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587918-5321-43CD-A3A6-EFDCF716107C}">
      <dgm:prSet custT="1"/>
      <dgm:spPr/>
      <dgm:t>
        <a:bodyPr/>
        <a:lstStyle/>
        <a:p>
          <a:pPr algn="l"/>
          <a:r>
            <a:rPr lang="en-GB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Medical inspection and assessment</a:t>
          </a:r>
          <a:endParaRPr lang="en-GB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CC4AC2-5274-4887-95CB-9479E8818A83}" type="parTrans" cxnId="{902AC16C-20EA-42B8-A910-598507C46EBC}">
      <dgm:prSet/>
      <dgm:spPr/>
      <dgm:t>
        <a:bodyPr/>
        <a:lstStyle/>
        <a:p>
          <a:endParaRPr lang="en-GB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5C036C-170B-46A1-AE1E-BA95BFA283ED}" type="sibTrans" cxnId="{902AC16C-20EA-42B8-A910-598507C46EBC}">
      <dgm:prSet/>
      <dgm:spPr/>
      <dgm:t>
        <a:bodyPr/>
        <a:lstStyle/>
        <a:p>
          <a:endParaRPr lang="en-GB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41C779-9CB2-4207-A12A-7ADED58B37DC}" type="pres">
      <dgm:prSet presAssocID="{5892A226-D208-4A69-BE37-50C51DD22D1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000E94-DE5A-4874-B50B-5591DB1EF855}" type="pres">
      <dgm:prSet presAssocID="{E109381B-0BB1-4795-BDAC-F4EF2676D826}" presName="circ1" presStyleLbl="vennNode1" presStyleIdx="0" presStyleCnt="3" custLinFactNeighborX="29578" custLinFactNeighborY="66022"/>
      <dgm:spPr/>
      <dgm:t>
        <a:bodyPr/>
        <a:lstStyle/>
        <a:p>
          <a:endParaRPr lang="en-GB"/>
        </a:p>
      </dgm:t>
    </dgm:pt>
    <dgm:pt modelId="{86294217-9C7C-4CC3-B6AD-B8511DB23D4B}" type="pres">
      <dgm:prSet presAssocID="{E109381B-0BB1-4795-BDAC-F4EF2676D82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1407B9-A61D-4D85-8D92-E90F3BB2F7A3}" type="pres">
      <dgm:prSet presAssocID="{F7D3304C-C190-4E3D-BE8C-2654ADC71465}" presName="circ2" presStyleLbl="vennNode1" presStyleIdx="1" presStyleCnt="3" custLinFactNeighborX="-89495" custLinFactNeighborY="1610"/>
      <dgm:spPr/>
      <dgm:t>
        <a:bodyPr/>
        <a:lstStyle/>
        <a:p>
          <a:endParaRPr lang="en-GB"/>
        </a:p>
      </dgm:t>
    </dgm:pt>
    <dgm:pt modelId="{65ADDFB8-4391-4C0C-9AAE-60F1A1E39540}" type="pres">
      <dgm:prSet presAssocID="{F7D3304C-C190-4E3D-BE8C-2654ADC7146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18E241-19F7-46E0-9D4F-09DC7143AE6F}" type="pres">
      <dgm:prSet presAssocID="{81587918-5321-43CD-A3A6-EFDCF716107C}" presName="circ3" presStyleLbl="vennNode1" presStyleIdx="2" presStyleCnt="3" custLinFactNeighborX="24339" custLinFactNeighborY="-67408"/>
      <dgm:spPr/>
      <dgm:t>
        <a:bodyPr/>
        <a:lstStyle/>
        <a:p>
          <a:endParaRPr lang="en-GB"/>
        </a:p>
      </dgm:t>
    </dgm:pt>
    <dgm:pt modelId="{D124955C-E7BD-445C-BCBA-B5F8571B36F8}" type="pres">
      <dgm:prSet presAssocID="{81587918-5321-43CD-A3A6-EFDCF716107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B363624-87B5-48D2-94E3-A7BA53748D65}" type="presOf" srcId="{F7D3304C-C190-4E3D-BE8C-2654ADC71465}" destId="{1E1407B9-A61D-4D85-8D92-E90F3BB2F7A3}" srcOrd="0" destOrd="0" presId="urn:microsoft.com/office/officeart/2005/8/layout/venn1"/>
    <dgm:cxn modelId="{39D4C7D7-A264-4D17-A844-D76206CB33D6}" type="presOf" srcId="{5892A226-D208-4A69-BE37-50C51DD22D14}" destId="{7141C779-9CB2-4207-A12A-7ADED58B37DC}" srcOrd="0" destOrd="0" presId="urn:microsoft.com/office/officeart/2005/8/layout/venn1"/>
    <dgm:cxn modelId="{4BB8ABBA-FF47-47CA-80E1-554AE69D01CE}" srcId="{5892A226-D208-4A69-BE37-50C51DD22D14}" destId="{F7D3304C-C190-4E3D-BE8C-2654ADC71465}" srcOrd="1" destOrd="0" parTransId="{DD954717-8B0A-4FA5-A04A-1ACC486B8F7D}" sibTransId="{1183552B-B880-41CF-A424-7958C0B98A45}"/>
    <dgm:cxn modelId="{F038A021-78B3-473C-AE87-DB6BF2D78A4E}" type="presOf" srcId="{E109381B-0BB1-4795-BDAC-F4EF2676D826}" destId="{86294217-9C7C-4CC3-B6AD-B8511DB23D4B}" srcOrd="1" destOrd="0" presId="urn:microsoft.com/office/officeart/2005/8/layout/venn1"/>
    <dgm:cxn modelId="{7A3847D1-5D9E-4659-8351-04F1D4B084B9}" type="presOf" srcId="{F7D3304C-C190-4E3D-BE8C-2654ADC71465}" destId="{65ADDFB8-4391-4C0C-9AAE-60F1A1E39540}" srcOrd="1" destOrd="0" presId="urn:microsoft.com/office/officeart/2005/8/layout/venn1"/>
    <dgm:cxn modelId="{74873815-EC4A-4DE8-9E09-8135F6C715B1}" srcId="{5892A226-D208-4A69-BE37-50C51DD22D14}" destId="{E109381B-0BB1-4795-BDAC-F4EF2676D826}" srcOrd="0" destOrd="0" parTransId="{D4AF85ED-3E41-4126-9BDE-59EE2DB05090}" sibTransId="{B52A5D7B-0EAF-4A88-B8E1-F801E8F5BB8B}"/>
    <dgm:cxn modelId="{01482A1F-287D-4656-A0B8-489DD0C4C3EF}" type="presOf" srcId="{E109381B-0BB1-4795-BDAC-F4EF2676D826}" destId="{88000E94-DE5A-4874-B50B-5591DB1EF855}" srcOrd="0" destOrd="0" presId="urn:microsoft.com/office/officeart/2005/8/layout/venn1"/>
    <dgm:cxn modelId="{A5DF3866-B9DD-43BC-B764-2461A6FCFDC8}" type="presOf" srcId="{81587918-5321-43CD-A3A6-EFDCF716107C}" destId="{7518E241-19F7-46E0-9D4F-09DC7143AE6F}" srcOrd="0" destOrd="0" presId="urn:microsoft.com/office/officeart/2005/8/layout/venn1"/>
    <dgm:cxn modelId="{A00E43EA-2396-4429-9CA7-25BF554CFC6F}" type="presOf" srcId="{81587918-5321-43CD-A3A6-EFDCF716107C}" destId="{D124955C-E7BD-445C-BCBA-B5F8571B36F8}" srcOrd="1" destOrd="0" presId="urn:microsoft.com/office/officeart/2005/8/layout/venn1"/>
    <dgm:cxn modelId="{902AC16C-20EA-42B8-A910-598507C46EBC}" srcId="{5892A226-D208-4A69-BE37-50C51DD22D14}" destId="{81587918-5321-43CD-A3A6-EFDCF716107C}" srcOrd="2" destOrd="0" parTransId="{BECC4AC2-5274-4887-95CB-9479E8818A83}" sibTransId="{515C036C-170B-46A1-AE1E-BA95BFA283ED}"/>
    <dgm:cxn modelId="{44783F06-35F9-4119-B606-A4669F84807C}" type="presParOf" srcId="{7141C779-9CB2-4207-A12A-7ADED58B37DC}" destId="{88000E94-DE5A-4874-B50B-5591DB1EF855}" srcOrd="0" destOrd="0" presId="urn:microsoft.com/office/officeart/2005/8/layout/venn1"/>
    <dgm:cxn modelId="{9F8C635F-051A-471D-9042-F29156FE34B3}" type="presParOf" srcId="{7141C779-9CB2-4207-A12A-7ADED58B37DC}" destId="{86294217-9C7C-4CC3-B6AD-B8511DB23D4B}" srcOrd="1" destOrd="0" presId="urn:microsoft.com/office/officeart/2005/8/layout/venn1"/>
    <dgm:cxn modelId="{F08F9E41-1396-4725-8D87-645B4F2F77B6}" type="presParOf" srcId="{7141C779-9CB2-4207-A12A-7ADED58B37DC}" destId="{1E1407B9-A61D-4D85-8D92-E90F3BB2F7A3}" srcOrd="2" destOrd="0" presId="urn:microsoft.com/office/officeart/2005/8/layout/venn1"/>
    <dgm:cxn modelId="{9E3CA82F-DA6D-4F28-ACEC-81BF1E547A9F}" type="presParOf" srcId="{7141C779-9CB2-4207-A12A-7ADED58B37DC}" destId="{65ADDFB8-4391-4C0C-9AAE-60F1A1E39540}" srcOrd="3" destOrd="0" presId="urn:microsoft.com/office/officeart/2005/8/layout/venn1"/>
    <dgm:cxn modelId="{AE0BF14D-0402-4458-A7B8-5FFDFF82C880}" type="presParOf" srcId="{7141C779-9CB2-4207-A12A-7ADED58B37DC}" destId="{7518E241-19F7-46E0-9D4F-09DC7143AE6F}" srcOrd="4" destOrd="0" presId="urn:microsoft.com/office/officeart/2005/8/layout/venn1"/>
    <dgm:cxn modelId="{7AD75273-CDEC-48ED-AE56-80FCF278B707}" type="presParOf" srcId="{7141C779-9CB2-4207-A12A-7ADED58B37DC}" destId="{D124955C-E7BD-445C-BCBA-B5F8571B36F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26A21F-DAD8-4F68-97FB-930E325CCAE2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78450522-D011-4607-B943-2FF3D1EBA539}">
      <dgm:prSet/>
      <dgm:spPr/>
      <dgm:t>
        <a:bodyPr/>
        <a:lstStyle/>
        <a:p>
          <a:r>
            <a:rPr lang="en-GB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Includes:</a:t>
          </a:r>
        </a:p>
      </dgm:t>
    </dgm:pt>
    <dgm:pt modelId="{C9B0F654-8BBD-4236-BF5E-6B5BB16130F2}" type="parTrans" cxnId="{D1A8E967-B538-4930-9B67-A21C94162D47}">
      <dgm:prSet/>
      <dgm:spPr/>
      <dgm:t>
        <a:bodyPr/>
        <a:lstStyle/>
        <a:p>
          <a:endParaRPr lang="en-GB"/>
        </a:p>
      </dgm:t>
    </dgm:pt>
    <dgm:pt modelId="{262EDB4C-4650-4888-BE94-42F7D0CEA688}" type="sibTrans" cxnId="{D1A8E967-B538-4930-9B67-A21C94162D47}">
      <dgm:prSet/>
      <dgm:spPr/>
      <dgm:t>
        <a:bodyPr/>
        <a:lstStyle/>
        <a:p>
          <a:endParaRPr lang="en-GB"/>
        </a:p>
      </dgm:t>
    </dgm:pt>
    <dgm:pt modelId="{CA3A443C-B7B6-48D8-B91D-77D5D7911872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GB" b="1" dirty="0"/>
            <a:t>Physical environment.</a:t>
          </a:r>
          <a:endParaRPr lang="en-GB" dirty="0"/>
        </a:p>
      </dgm:t>
    </dgm:pt>
    <dgm:pt modelId="{AEA2EBB8-B6B5-4F68-A281-28D62DE1ACF0}" type="parTrans" cxnId="{DBFBDF09-4CA1-4643-A693-D0E78F2A5A18}">
      <dgm:prSet/>
      <dgm:spPr/>
      <dgm:t>
        <a:bodyPr/>
        <a:lstStyle/>
        <a:p>
          <a:endParaRPr lang="en-GB"/>
        </a:p>
      </dgm:t>
    </dgm:pt>
    <dgm:pt modelId="{6433475E-8BC3-45A6-AB72-A39003320008}" type="sibTrans" cxnId="{DBFBDF09-4CA1-4643-A693-D0E78F2A5A18}">
      <dgm:prSet/>
      <dgm:spPr/>
      <dgm:t>
        <a:bodyPr/>
        <a:lstStyle/>
        <a:p>
          <a:endParaRPr lang="en-GB"/>
        </a:p>
      </dgm:t>
    </dgm:pt>
    <dgm:pt modelId="{88959899-1A33-4C38-89F6-A5AF04A760C6}">
      <dgm:prSet/>
      <dgm:spPr/>
      <dgm:t>
        <a:bodyPr/>
        <a:lstStyle/>
        <a:p>
          <a:pPr>
            <a:buFont typeface="+mj-lt"/>
            <a:buNone/>
          </a:pPr>
          <a:r>
            <a:rPr lang="en-GB" b="1" dirty="0" smtClean="0"/>
            <a:t>2. Psychosocial </a:t>
          </a:r>
          <a:r>
            <a:rPr lang="en-GB" b="1" dirty="0"/>
            <a:t>and emotional environment. </a:t>
          </a:r>
          <a:endParaRPr lang="en-GB" dirty="0"/>
        </a:p>
      </dgm:t>
    </dgm:pt>
    <dgm:pt modelId="{519B6F22-7F2A-4DB5-85B0-C6747E0515DD}" type="parTrans" cxnId="{CA9214C0-5AAC-4012-8E87-6A1E8C2CAF79}">
      <dgm:prSet/>
      <dgm:spPr/>
      <dgm:t>
        <a:bodyPr/>
        <a:lstStyle/>
        <a:p>
          <a:endParaRPr lang="en-GB"/>
        </a:p>
      </dgm:t>
    </dgm:pt>
    <dgm:pt modelId="{B46F0C88-D54D-4E18-BAD9-5F0ECF1DBCEB}" type="sibTrans" cxnId="{CA9214C0-5AAC-4012-8E87-6A1E8C2CAF79}">
      <dgm:prSet/>
      <dgm:spPr/>
      <dgm:t>
        <a:bodyPr/>
        <a:lstStyle/>
        <a:p>
          <a:endParaRPr lang="en-GB"/>
        </a:p>
      </dgm:t>
    </dgm:pt>
    <dgm:pt modelId="{6AF542AE-139A-4194-8822-5564BFDF4195}">
      <dgm:prSet/>
      <dgm:spPr/>
      <dgm:t>
        <a:bodyPr/>
        <a:lstStyle/>
        <a:p>
          <a:pPr>
            <a:buFont typeface="+mj-lt"/>
            <a:buNone/>
          </a:pPr>
          <a:r>
            <a:rPr lang="en-GB" b="1" dirty="0" smtClean="0"/>
            <a:t>3. Academic </a:t>
          </a:r>
          <a:r>
            <a:rPr lang="en-GB" b="1" dirty="0"/>
            <a:t>Support. </a:t>
          </a:r>
          <a:endParaRPr lang="en-GB" dirty="0"/>
        </a:p>
      </dgm:t>
    </dgm:pt>
    <dgm:pt modelId="{BFEA09D8-A9B1-4753-9DD9-A8338BC80E05}" type="parTrans" cxnId="{DE176D86-12FA-44EF-BF1B-B01587B5FEA5}">
      <dgm:prSet/>
      <dgm:spPr/>
      <dgm:t>
        <a:bodyPr/>
        <a:lstStyle/>
        <a:p>
          <a:endParaRPr lang="en-GB"/>
        </a:p>
      </dgm:t>
    </dgm:pt>
    <dgm:pt modelId="{BF6C7C58-6185-4A3E-866B-7DB693088557}" type="sibTrans" cxnId="{DE176D86-12FA-44EF-BF1B-B01587B5FEA5}">
      <dgm:prSet/>
      <dgm:spPr/>
      <dgm:t>
        <a:bodyPr/>
        <a:lstStyle/>
        <a:p>
          <a:endParaRPr lang="en-GB"/>
        </a:p>
      </dgm:t>
    </dgm:pt>
    <dgm:pt modelId="{718679CF-072C-484B-8BB3-9C22DBCE79D8}" type="pres">
      <dgm:prSet presAssocID="{1A26A21F-DAD8-4F68-97FB-930E325CCAE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D33AB4A-F21F-46C9-9242-5440C7BB37CE}" type="pres">
      <dgm:prSet presAssocID="{78450522-D011-4607-B943-2FF3D1EBA539}" presName="vertOne" presStyleCnt="0"/>
      <dgm:spPr/>
      <dgm:t>
        <a:bodyPr/>
        <a:lstStyle/>
        <a:p>
          <a:endParaRPr lang="en-GB"/>
        </a:p>
      </dgm:t>
    </dgm:pt>
    <dgm:pt modelId="{A5A403B3-015D-428A-A15F-FF74D90B922F}" type="pres">
      <dgm:prSet presAssocID="{78450522-D011-4607-B943-2FF3D1EBA53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3A77D26-5767-4F58-BC46-38A8E8DF3AEC}" type="pres">
      <dgm:prSet presAssocID="{78450522-D011-4607-B943-2FF3D1EBA539}" presName="parTransOne" presStyleCnt="0"/>
      <dgm:spPr/>
      <dgm:t>
        <a:bodyPr/>
        <a:lstStyle/>
        <a:p>
          <a:endParaRPr lang="en-GB"/>
        </a:p>
      </dgm:t>
    </dgm:pt>
    <dgm:pt modelId="{A3C281AE-126E-41F0-A80A-D6950D24583B}" type="pres">
      <dgm:prSet presAssocID="{78450522-D011-4607-B943-2FF3D1EBA539}" presName="horzOne" presStyleCnt="0"/>
      <dgm:spPr/>
      <dgm:t>
        <a:bodyPr/>
        <a:lstStyle/>
        <a:p>
          <a:endParaRPr lang="en-GB"/>
        </a:p>
      </dgm:t>
    </dgm:pt>
    <dgm:pt modelId="{F16F3092-40E1-4625-AF4A-0E8264635E00}" type="pres">
      <dgm:prSet presAssocID="{CA3A443C-B7B6-48D8-B91D-77D5D7911872}" presName="vertTwo" presStyleCnt="0"/>
      <dgm:spPr/>
      <dgm:t>
        <a:bodyPr/>
        <a:lstStyle/>
        <a:p>
          <a:endParaRPr lang="en-GB"/>
        </a:p>
      </dgm:t>
    </dgm:pt>
    <dgm:pt modelId="{172B12E9-EB90-4C89-A7C8-C0D9CD76F015}" type="pres">
      <dgm:prSet presAssocID="{CA3A443C-B7B6-48D8-B91D-77D5D7911872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04877E5-947D-47F3-8E75-0ADBDEF93990}" type="pres">
      <dgm:prSet presAssocID="{CA3A443C-B7B6-48D8-B91D-77D5D7911872}" presName="horzTwo" presStyleCnt="0"/>
      <dgm:spPr/>
      <dgm:t>
        <a:bodyPr/>
        <a:lstStyle/>
        <a:p>
          <a:endParaRPr lang="en-GB"/>
        </a:p>
      </dgm:t>
    </dgm:pt>
    <dgm:pt modelId="{D1B1B9FD-B1FE-4A05-B00C-24F5A7044D5C}" type="pres">
      <dgm:prSet presAssocID="{6433475E-8BC3-45A6-AB72-A39003320008}" presName="sibSpaceTwo" presStyleCnt="0"/>
      <dgm:spPr/>
      <dgm:t>
        <a:bodyPr/>
        <a:lstStyle/>
        <a:p>
          <a:endParaRPr lang="en-GB"/>
        </a:p>
      </dgm:t>
    </dgm:pt>
    <dgm:pt modelId="{2D17C363-AD7B-48ED-945B-37AFE40F976A}" type="pres">
      <dgm:prSet presAssocID="{88959899-1A33-4C38-89F6-A5AF04A760C6}" presName="vertTwo" presStyleCnt="0"/>
      <dgm:spPr/>
      <dgm:t>
        <a:bodyPr/>
        <a:lstStyle/>
        <a:p>
          <a:endParaRPr lang="en-GB"/>
        </a:p>
      </dgm:t>
    </dgm:pt>
    <dgm:pt modelId="{F1D5ACBC-57CA-4F47-B4BC-AB42D2EFAD8A}" type="pres">
      <dgm:prSet presAssocID="{88959899-1A33-4C38-89F6-A5AF04A760C6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597F960-684D-4699-85ED-F48A5CCEFE5A}" type="pres">
      <dgm:prSet presAssocID="{88959899-1A33-4C38-89F6-A5AF04A760C6}" presName="horzTwo" presStyleCnt="0"/>
      <dgm:spPr/>
      <dgm:t>
        <a:bodyPr/>
        <a:lstStyle/>
        <a:p>
          <a:endParaRPr lang="en-GB"/>
        </a:p>
      </dgm:t>
    </dgm:pt>
    <dgm:pt modelId="{7DBF26E6-D1DA-416C-BD69-5D2CC2F444C5}" type="pres">
      <dgm:prSet presAssocID="{B46F0C88-D54D-4E18-BAD9-5F0ECF1DBCEB}" presName="sibSpaceTwo" presStyleCnt="0"/>
      <dgm:spPr/>
      <dgm:t>
        <a:bodyPr/>
        <a:lstStyle/>
        <a:p>
          <a:endParaRPr lang="en-GB"/>
        </a:p>
      </dgm:t>
    </dgm:pt>
    <dgm:pt modelId="{C3FFBC35-10DA-4247-8DF7-06D035935969}" type="pres">
      <dgm:prSet presAssocID="{6AF542AE-139A-4194-8822-5564BFDF4195}" presName="vertTwo" presStyleCnt="0"/>
      <dgm:spPr/>
      <dgm:t>
        <a:bodyPr/>
        <a:lstStyle/>
        <a:p>
          <a:endParaRPr lang="en-GB"/>
        </a:p>
      </dgm:t>
    </dgm:pt>
    <dgm:pt modelId="{36004CFE-9F2E-4B17-87F0-78435B26CB72}" type="pres">
      <dgm:prSet presAssocID="{6AF542AE-139A-4194-8822-5564BFDF4195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8056166-EE2C-4294-82BA-75E3995D3761}" type="pres">
      <dgm:prSet presAssocID="{6AF542AE-139A-4194-8822-5564BFDF4195}" presName="horzTwo" presStyleCnt="0"/>
      <dgm:spPr/>
      <dgm:t>
        <a:bodyPr/>
        <a:lstStyle/>
        <a:p>
          <a:endParaRPr lang="en-GB"/>
        </a:p>
      </dgm:t>
    </dgm:pt>
  </dgm:ptLst>
  <dgm:cxnLst>
    <dgm:cxn modelId="{CA9214C0-5AAC-4012-8E87-6A1E8C2CAF79}" srcId="{78450522-D011-4607-B943-2FF3D1EBA539}" destId="{88959899-1A33-4C38-89F6-A5AF04A760C6}" srcOrd="1" destOrd="0" parTransId="{519B6F22-7F2A-4DB5-85B0-C6747E0515DD}" sibTransId="{B46F0C88-D54D-4E18-BAD9-5F0ECF1DBCEB}"/>
    <dgm:cxn modelId="{EE7ADD48-56C2-4933-AE0F-7774991FC5DD}" type="presOf" srcId="{78450522-D011-4607-B943-2FF3D1EBA539}" destId="{A5A403B3-015D-428A-A15F-FF74D90B922F}" srcOrd="0" destOrd="0" presId="urn:microsoft.com/office/officeart/2005/8/layout/hierarchy4"/>
    <dgm:cxn modelId="{8012D214-FA0F-4577-856C-DD3565A1FBED}" type="presOf" srcId="{CA3A443C-B7B6-48D8-B91D-77D5D7911872}" destId="{172B12E9-EB90-4C89-A7C8-C0D9CD76F015}" srcOrd="0" destOrd="0" presId="urn:microsoft.com/office/officeart/2005/8/layout/hierarchy4"/>
    <dgm:cxn modelId="{DBFBDF09-4CA1-4643-A693-D0E78F2A5A18}" srcId="{78450522-D011-4607-B943-2FF3D1EBA539}" destId="{CA3A443C-B7B6-48D8-B91D-77D5D7911872}" srcOrd="0" destOrd="0" parTransId="{AEA2EBB8-B6B5-4F68-A281-28D62DE1ACF0}" sibTransId="{6433475E-8BC3-45A6-AB72-A39003320008}"/>
    <dgm:cxn modelId="{D1A8E967-B538-4930-9B67-A21C94162D47}" srcId="{1A26A21F-DAD8-4F68-97FB-930E325CCAE2}" destId="{78450522-D011-4607-B943-2FF3D1EBA539}" srcOrd="0" destOrd="0" parTransId="{C9B0F654-8BBD-4236-BF5E-6B5BB16130F2}" sibTransId="{262EDB4C-4650-4888-BE94-42F7D0CEA688}"/>
    <dgm:cxn modelId="{CAD880FC-D2E6-4217-BA0F-E4C43F19F491}" type="presOf" srcId="{6AF542AE-139A-4194-8822-5564BFDF4195}" destId="{36004CFE-9F2E-4B17-87F0-78435B26CB72}" srcOrd="0" destOrd="0" presId="urn:microsoft.com/office/officeart/2005/8/layout/hierarchy4"/>
    <dgm:cxn modelId="{A52AC9EC-17C9-4DB3-98D2-AD12018AD017}" type="presOf" srcId="{1A26A21F-DAD8-4F68-97FB-930E325CCAE2}" destId="{718679CF-072C-484B-8BB3-9C22DBCE79D8}" srcOrd="0" destOrd="0" presId="urn:microsoft.com/office/officeart/2005/8/layout/hierarchy4"/>
    <dgm:cxn modelId="{DE176D86-12FA-44EF-BF1B-B01587B5FEA5}" srcId="{78450522-D011-4607-B943-2FF3D1EBA539}" destId="{6AF542AE-139A-4194-8822-5564BFDF4195}" srcOrd="2" destOrd="0" parTransId="{BFEA09D8-A9B1-4753-9DD9-A8338BC80E05}" sibTransId="{BF6C7C58-6185-4A3E-866B-7DB693088557}"/>
    <dgm:cxn modelId="{C42DA3EA-4E92-4245-9843-72466C343058}" type="presOf" srcId="{88959899-1A33-4C38-89F6-A5AF04A760C6}" destId="{F1D5ACBC-57CA-4F47-B4BC-AB42D2EFAD8A}" srcOrd="0" destOrd="0" presId="urn:microsoft.com/office/officeart/2005/8/layout/hierarchy4"/>
    <dgm:cxn modelId="{FB626356-E4CD-4137-BC0F-53C67A2FFC9F}" type="presParOf" srcId="{718679CF-072C-484B-8BB3-9C22DBCE79D8}" destId="{FD33AB4A-F21F-46C9-9242-5440C7BB37CE}" srcOrd="0" destOrd="0" presId="urn:microsoft.com/office/officeart/2005/8/layout/hierarchy4"/>
    <dgm:cxn modelId="{D80CDE30-7442-477A-87ED-78843DA3DEDE}" type="presParOf" srcId="{FD33AB4A-F21F-46C9-9242-5440C7BB37CE}" destId="{A5A403B3-015D-428A-A15F-FF74D90B922F}" srcOrd="0" destOrd="0" presId="urn:microsoft.com/office/officeart/2005/8/layout/hierarchy4"/>
    <dgm:cxn modelId="{A4AF1E80-7AD1-4246-94F6-6D5490BF38AE}" type="presParOf" srcId="{FD33AB4A-F21F-46C9-9242-5440C7BB37CE}" destId="{E3A77D26-5767-4F58-BC46-38A8E8DF3AEC}" srcOrd="1" destOrd="0" presId="urn:microsoft.com/office/officeart/2005/8/layout/hierarchy4"/>
    <dgm:cxn modelId="{57DA0F1B-1758-4D1A-A26D-7F87DEF827B2}" type="presParOf" srcId="{FD33AB4A-F21F-46C9-9242-5440C7BB37CE}" destId="{A3C281AE-126E-41F0-A80A-D6950D24583B}" srcOrd="2" destOrd="0" presId="urn:microsoft.com/office/officeart/2005/8/layout/hierarchy4"/>
    <dgm:cxn modelId="{4CCB248E-7F2E-4172-94DC-F03025E2FB73}" type="presParOf" srcId="{A3C281AE-126E-41F0-A80A-D6950D24583B}" destId="{F16F3092-40E1-4625-AF4A-0E8264635E00}" srcOrd="0" destOrd="0" presId="urn:microsoft.com/office/officeart/2005/8/layout/hierarchy4"/>
    <dgm:cxn modelId="{A5C23525-B7C6-4611-ACE0-C3E49E75229B}" type="presParOf" srcId="{F16F3092-40E1-4625-AF4A-0E8264635E00}" destId="{172B12E9-EB90-4C89-A7C8-C0D9CD76F015}" srcOrd="0" destOrd="0" presId="urn:microsoft.com/office/officeart/2005/8/layout/hierarchy4"/>
    <dgm:cxn modelId="{E5124C4C-B647-44C7-8776-A526E3C16CA9}" type="presParOf" srcId="{F16F3092-40E1-4625-AF4A-0E8264635E00}" destId="{B04877E5-947D-47F3-8E75-0ADBDEF93990}" srcOrd="1" destOrd="0" presId="urn:microsoft.com/office/officeart/2005/8/layout/hierarchy4"/>
    <dgm:cxn modelId="{15AE86B6-4165-4704-B078-3FC706310B5F}" type="presParOf" srcId="{A3C281AE-126E-41F0-A80A-D6950D24583B}" destId="{D1B1B9FD-B1FE-4A05-B00C-24F5A7044D5C}" srcOrd="1" destOrd="0" presId="urn:microsoft.com/office/officeart/2005/8/layout/hierarchy4"/>
    <dgm:cxn modelId="{CBA76B42-0328-42E4-B86D-F88267A275E4}" type="presParOf" srcId="{A3C281AE-126E-41F0-A80A-D6950D24583B}" destId="{2D17C363-AD7B-48ED-945B-37AFE40F976A}" srcOrd="2" destOrd="0" presId="urn:microsoft.com/office/officeart/2005/8/layout/hierarchy4"/>
    <dgm:cxn modelId="{33FF3FE6-F318-4484-A6FF-D0F157E72F5A}" type="presParOf" srcId="{2D17C363-AD7B-48ED-945B-37AFE40F976A}" destId="{F1D5ACBC-57CA-4F47-B4BC-AB42D2EFAD8A}" srcOrd="0" destOrd="0" presId="urn:microsoft.com/office/officeart/2005/8/layout/hierarchy4"/>
    <dgm:cxn modelId="{9A7DB267-D7A8-4642-AC7E-1C8738AF6163}" type="presParOf" srcId="{2D17C363-AD7B-48ED-945B-37AFE40F976A}" destId="{3597F960-684D-4699-85ED-F48A5CCEFE5A}" srcOrd="1" destOrd="0" presId="urn:microsoft.com/office/officeart/2005/8/layout/hierarchy4"/>
    <dgm:cxn modelId="{911251C5-E299-42BA-B3D2-35DED5F2B7FD}" type="presParOf" srcId="{A3C281AE-126E-41F0-A80A-D6950D24583B}" destId="{7DBF26E6-D1DA-416C-BD69-5D2CC2F444C5}" srcOrd="3" destOrd="0" presId="urn:microsoft.com/office/officeart/2005/8/layout/hierarchy4"/>
    <dgm:cxn modelId="{CCF706F9-46BA-4892-A109-BC781359B35C}" type="presParOf" srcId="{A3C281AE-126E-41F0-A80A-D6950D24583B}" destId="{C3FFBC35-10DA-4247-8DF7-06D035935969}" srcOrd="4" destOrd="0" presId="urn:microsoft.com/office/officeart/2005/8/layout/hierarchy4"/>
    <dgm:cxn modelId="{141E3630-464E-4619-82D2-199A767963B0}" type="presParOf" srcId="{C3FFBC35-10DA-4247-8DF7-06D035935969}" destId="{36004CFE-9F2E-4B17-87F0-78435B26CB72}" srcOrd="0" destOrd="0" presId="urn:microsoft.com/office/officeart/2005/8/layout/hierarchy4"/>
    <dgm:cxn modelId="{D32EC89A-E71F-4544-83F6-D285753EE9B5}" type="presParOf" srcId="{C3FFBC35-10DA-4247-8DF7-06D035935969}" destId="{E8056166-EE2C-4294-82BA-75E3995D376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41DDE1-4216-4183-BD2A-1768D183CBB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5E18F7F-9E73-44FF-90F1-1F15001C0D57}">
      <dgm:prSet/>
      <dgm:spPr/>
      <dgm:t>
        <a:bodyPr/>
        <a:lstStyle/>
        <a:p>
          <a:r>
            <a:rPr lang="en-GB" dirty="0"/>
            <a:t>c. Classroom furniture</a:t>
          </a:r>
        </a:p>
      </dgm:t>
    </dgm:pt>
    <dgm:pt modelId="{0BFB36CD-2F71-4804-A67F-24507BAFAFB3}" type="parTrans" cxnId="{045BE63B-A198-47D6-A957-EB80FCE1D0CB}">
      <dgm:prSet/>
      <dgm:spPr/>
      <dgm:t>
        <a:bodyPr/>
        <a:lstStyle/>
        <a:p>
          <a:endParaRPr lang="en-GB"/>
        </a:p>
      </dgm:t>
    </dgm:pt>
    <dgm:pt modelId="{C8F9E60F-ED41-4794-B085-9E3B893EC382}" type="sibTrans" cxnId="{045BE63B-A198-47D6-A957-EB80FCE1D0CB}">
      <dgm:prSet/>
      <dgm:spPr/>
      <dgm:t>
        <a:bodyPr/>
        <a:lstStyle/>
        <a:p>
          <a:endParaRPr lang="en-GB"/>
        </a:p>
      </dgm:t>
    </dgm:pt>
    <dgm:pt modelId="{33252861-0B0E-43B1-8420-CF0C49845697}" type="pres">
      <dgm:prSet presAssocID="{2641DDE1-4216-4183-BD2A-1768D183CBB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35F0222-E555-4508-BD83-20A8EB900533}" type="pres">
      <dgm:prSet presAssocID="{45E18F7F-9E73-44FF-90F1-1F15001C0D57}" presName="circle1" presStyleLbl="node1" presStyleIdx="0" presStyleCnt="1"/>
      <dgm:spPr/>
    </dgm:pt>
    <dgm:pt modelId="{87EBCD4F-760C-4762-9630-0C4E0C2AAAB4}" type="pres">
      <dgm:prSet presAssocID="{45E18F7F-9E73-44FF-90F1-1F15001C0D57}" presName="space" presStyleCnt="0"/>
      <dgm:spPr/>
    </dgm:pt>
    <dgm:pt modelId="{552DEC21-F70A-41EB-A587-7B3FEB072734}" type="pres">
      <dgm:prSet presAssocID="{45E18F7F-9E73-44FF-90F1-1F15001C0D57}" presName="rect1" presStyleLbl="alignAcc1" presStyleIdx="0" presStyleCnt="1"/>
      <dgm:spPr/>
      <dgm:t>
        <a:bodyPr/>
        <a:lstStyle/>
        <a:p>
          <a:endParaRPr lang="en-GB"/>
        </a:p>
      </dgm:t>
    </dgm:pt>
    <dgm:pt modelId="{063F368D-60B5-45CC-AC89-4610752A24B1}" type="pres">
      <dgm:prSet presAssocID="{45E18F7F-9E73-44FF-90F1-1F15001C0D5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5C0851F-F052-44A7-B640-0D3126D03D12}" type="presOf" srcId="{2641DDE1-4216-4183-BD2A-1768D183CBBE}" destId="{33252861-0B0E-43B1-8420-CF0C49845697}" srcOrd="0" destOrd="0" presId="urn:microsoft.com/office/officeart/2005/8/layout/target3"/>
    <dgm:cxn modelId="{988EF347-395E-4B88-973F-5A65AFE6EB5F}" type="presOf" srcId="{45E18F7F-9E73-44FF-90F1-1F15001C0D57}" destId="{063F368D-60B5-45CC-AC89-4610752A24B1}" srcOrd="1" destOrd="0" presId="urn:microsoft.com/office/officeart/2005/8/layout/target3"/>
    <dgm:cxn modelId="{045BE63B-A198-47D6-A957-EB80FCE1D0CB}" srcId="{2641DDE1-4216-4183-BD2A-1768D183CBBE}" destId="{45E18F7F-9E73-44FF-90F1-1F15001C0D57}" srcOrd="0" destOrd="0" parTransId="{0BFB36CD-2F71-4804-A67F-24507BAFAFB3}" sibTransId="{C8F9E60F-ED41-4794-B085-9E3B893EC382}"/>
    <dgm:cxn modelId="{BCB4342E-1364-499E-9474-B3F495BAD9B5}" type="presOf" srcId="{45E18F7F-9E73-44FF-90F1-1F15001C0D57}" destId="{552DEC21-F70A-41EB-A587-7B3FEB072734}" srcOrd="0" destOrd="0" presId="urn:microsoft.com/office/officeart/2005/8/layout/target3"/>
    <dgm:cxn modelId="{E2CF61BA-481B-41EE-8EEA-2B21D589CFCD}" type="presParOf" srcId="{33252861-0B0E-43B1-8420-CF0C49845697}" destId="{135F0222-E555-4508-BD83-20A8EB900533}" srcOrd="0" destOrd="0" presId="urn:microsoft.com/office/officeart/2005/8/layout/target3"/>
    <dgm:cxn modelId="{5509F39C-FB3E-47AB-80E0-D562A16E54D6}" type="presParOf" srcId="{33252861-0B0E-43B1-8420-CF0C49845697}" destId="{87EBCD4F-760C-4762-9630-0C4E0C2AAAB4}" srcOrd="1" destOrd="0" presId="urn:microsoft.com/office/officeart/2005/8/layout/target3"/>
    <dgm:cxn modelId="{5AC2055C-56D0-4958-82D9-CA4C0771CA60}" type="presParOf" srcId="{33252861-0B0E-43B1-8420-CF0C49845697}" destId="{552DEC21-F70A-41EB-A587-7B3FEB072734}" srcOrd="2" destOrd="0" presId="urn:microsoft.com/office/officeart/2005/8/layout/target3"/>
    <dgm:cxn modelId="{B7C12229-14E0-437F-8D01-D0E77D245E6D}" type="presParOf" srcId="{33252861-0B0E-43B1-8420-CF0C49845697}" destId="{063F368D-60B5-45CC-AC89-4610752A24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EE53D5-4A5D-442E-94E1-66E3589EC12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D75B01-CD1B-4E14-8235-A5593F6EBBAA}">
      <dgm:prSet/>
      <dgm:spPr/>
      <dgm:t>
        <a:bodyPr/>
        <a:lstStyle/>
        <a:p>
          <a:r>
            <a:rPr lang="en-GB" dirty="0"/>
            <a:t>D. Ventilation and lighting</a:t>
          </a:r>
        </a:p>
      </dgm:t>
    </dgm:pt>
    <dgm:pt modelId="{71B4B17D-31D2-404C-A47B-25DA71977732}" type="parTrans" cxnId="{40F1A0BD-5DA2-4C58-897A-40E5A5923130}">
      <dgm:prSet/>
      <dgm:spPr/>
      <dgm:t>
        <a:bodyPr/>
        <a:lstStyle/>
        <a:p>
          <a:endParaRPr lang="en-GB"/>
        </a:p>
      </dgm:t>
    </dgm:pt>
    <dgm:pt modelId="{ECAAD176-DCEB-47FD-9750-F183CEC97E7D}" type="sibTrans" cxnId="{40F1A0BD-5DA2-4C58-897A-40E5A5923130}">
      <dgm:prSet/>
      <dgm:spPr/>
      <dgm:t>
        <a:bodyPr/>
        <a:lstStyle/>
        <a:p>
          <a:endParaRPr lang="en-GB"/>
        </a:p>
      </dgm:t>
    </dgm:pt>
    <dgm:pt modelId="{735358A3-69F9-4E27-A99A-DBD50344ECD0}" type="pres">
      <dgm:prSet presAssocID="{F7EE53D5-4A5D-442E-94E1-66E3589EC12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B27A933-ECB6-4EC4-97A4-CA42D477456D}" type="pres">
      <dgm:prSet presAssocID="{47D75B01-CD1B-4E14-8235-A5593F6EBBAA}" presName="circle1" presStyleLbl="node1" presStyleIdx="0" presStyleCnt="1"/>
      <dgm:spPr/>
    </dgm:pt>
    <dgm:pt modelId="{0C48E952-F5D6-48BE-BEF9-7A3827FC95E0}" type="pres">
      <dgm:prSet presAssocID="{47D75B01-CD1B-4E14-8235-A5593F6EBBAA}" presName="space" presStyleCnt="0"/>
      <dgm:spPr/>
    </dgm:pt>
    <dgm:pt modelId="{E3F9B211-0859-4913-8B1F-646649CEA3C6}" type="pres">
      <dgm:prSet presAssocID="{47D75B01-CD1B-4E14-8235-A5593F6EBBAA}" presName="rect1" presStyleLbl="alignAcc1" presStyleIdx="0" presStyleCnt="1" custLinFactNeighborY="-1000"/>
      <dgm:spPr/>
      <dgm:t>
        <a:bodyPr/>
        <a:lstStyle/>
        <a:p>
          <a:endParaRPr lang="en-GB"/>
        </a:p>
      </dgm:t>
    </dgm:pt>
    <dgm:pt modelId="{6AF40FC2-E446-409C-B724-6A4E9FA98F94}" type="pres">
      <dgm:prSet presAssocID="{47D75B01-CD1B-4E14-8235-A5593F6EBBA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99EA18C-5EF1-45A1-98C9-EB9B3D79AD59}" type="presOf" srcId="{F7EE53D5-4A5D-442E-94E1-66E3589EC12E}" destId="{735358A3-69F9-4E27-A99A-DBD50344ECD0}" srcOrd="0" destOrd="0" presId="urn:microsoft.com/office/officeart/2005/8/layout/target3"/>
    <dgm:cxn modelId="{714E30F7-6492-4BCC-86AC-3FC73B9973B1}" type="presOf" srcId="{47D75B01-CD1B-4E14-8235-A5593F6EBBAA}" destId="{E3F9B211-0859-4913-8B1F-646649CEA3C6}" srcOrd="0" destOrd="0" presId="urn:microsoft.com/office/officeart/2005/8/layout/target3"/>
    <dgm:cxn modelId="{40F1A0BD-5DA2-4C58-897A-40E5A5923130}" srcId="{F7EE53D5-4A5D-442E-94E1-66E3589EC12E}" destId="{47D75B01-CD1B-4E14-8235-A5593F6EBBAA}" srcOrd="0" destOrd="0" parTransId="{71B4B17D-31D2-404C-A47B-25DA71977732}" sibTransId="{ECAAD176-DCEB-47FD-9750-F183CEC97E7D}"/>
    <dgm:cxn modelId="{E2EF9EAE-5887-4F91-B539-93F9710BA72C}" type="presOf" srcId="{47D75B01-CD1B-4E14-8235-A5593F6EBBAA}" destId="{6AF40FC2-E446-409C-B724-6A4E9FA98F94}" srcOrd="1" destOrd="0" presId="urn:microsoft.com/office/officeart/2005/8/layout/target3"/>
    <dgm:cxn modelId="{979C9794-71CD-4763-9330-002F7D262DFA}" type="presParOf" srcId="{735358A3-69F9-4E27-A99A-DBD50344ECD0}" destId="{BB27A933-ECB6-4EC4-97A4-CA42D477456D}" srcOrd="0" destOrd="0" presId="urn:microsoft.com/office/officeart/2005/8/layout/target3"/>
    <dgm:cxn modelId="{6735402D-E659-4B17-855D-99494783D472}" type="presParOf" srcId="{735358A3-69F9-4E27-A99A-DBD50344ECD0}" destId="{0C48E952-F5D6-48BE-BEF9-7A3827FC95E0}" srcOrd="1" destOrd="0" presId="urn:microsoft.com/office/officeart/2005/8/layout/target3"/>
    <dgm:cxn modelId="{8E8AFBC3-F69D-4E07-B70C-978CE51B5498}" type="presParOf" srcId="{735358A3-69F9-4E27-A99A-DBD50344ECD0}" destId="{E3F9B211-0859-4913-8B1F-646649CEA3C6}" srcOrd="2" destOrd="0" presId="urn:microsoft.com/office/officeart/2005/8/layout/target3"/>
    <dgm:cxn modelId="{4ADA79C3-D1AF-49A6-891B-2CE5287EBE6F}" type="presParOf" srcId="{735358A3-69F9-4E27-A99A-DBD50344ECD0}" destId="{6AF40FC2-E446-409C-B724-6A4E9FA98F9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00E94-DE5A-4874-B50B-5591DB1EF855}">
      <dsp:nvSpPr>
        <dsp:cNvPr id="0" name=""/>
        <dsp:cNvSpPr/>
      </dsp:nvSpPr>
      <dsp:spPr>
        <a:xfrm>
          <a:off x="4688861" y="2318784"/>
          <a:ext cx="3478177" cy="347817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Safe school environment</a:t>
          </a:r>
          <a:endParaRPr lang="en-GB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52618" y="2927465"/>
        <a:ext cx="2550663" cy="1565179"/>
      </dsp:txXfrm>
    </dsp:sp>
    <dsp:sp modelId="{1E1407B9-A61D-4D85-8D92-E90F3BB2F7A3}">
      <dsp:nvSpPr>
        <dsp:cNvPr id="0" name=""/>
        <dsp:cNvSpPr/>
      </dsp:nvSpPr>
      <dsp:spPr>
        <a:xfrm>
          <a:off x="1802333" y="2302321"/>
          <a:ext cx="3478177" cy="3478177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Prevention and control of health hazards</a:t>
          </a:r>
        </a:p>
      </dsp:txBody>
      <dsp:txXfrm>
        <a:off x="2866076" y="3200850"/>
        <a:ext cx="2086906" cy="1912997"/>
      </dsp:txXfrm>
    </dsp:sp>
    <dsp:sp modelId="{7518E241-19F7-46E0-9D4F-09DC7143AE6F}">
      <dsp:nvSpPr>
        <dsp:cNvPr id="0" name=""/>
        <dsp:cNvSpPr/>
      </dsp:nvSpPr>
      <dsp:spPr>
        <a:xfrm>
          <a:off x="3251597" y="0"/>
          <a:ext cx="3478177" cy="3478177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Medical inspection and assessment</a:t>
          </a:r>
          <a:endParaRPr lang="en-GB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9126" y="898529"/>
        <a:ext cx="2086906" cy="1912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403B3-015D-428A-A15F-FF74D90B922F}">
      <dsp:nvSpPr>
        <dsp:cNvPr id="0" name=""/>
        <dsp:cNvSpPr/>
      </dsp:nvSpPr>
      <dsp:spPr>
        <a:xfrm>
          <a:off x="3779" y="230"/>
          <a:ext cx="10508041" cy="20375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Includes:</a:t>
          </a:r>
        </a:p>
      </dsp:txBody>
      <dsp:txXfrm>
        <a:off x="63457" y="59908"/>
        <a:ext cx="10388685" cy="1918209"/>
      </dsp:txXfrm>
    </dsp:sp>
    <dsp:sp modelId="{172B12E9-EB90-4C89-A7C8-C0D9CD76F015}">
      <dsp:nvSpPr>
        <dsp:cNvPr id="0" name=""/>
        <dsp:cNvSpPr/>
      </dsp:nvSpPr>
      <dsp:spPr>
        <a:xfrm>
          <a:off x="3779" y="2313542"/>
          <a:ext cx="3316932" cy="20375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GB" sz="3700" b="1" kern="1200" dirty="0"/>
            <a:t>Physical environment.</a:t>
          </a:r>
          <a:endParaRPr lang="en-GB" sz="3700" kern="1200" dirty="0"/>
        </a:p>
      </dsp:txBody>
      <dsp:txXfrm>
        <a:off x="63457" y="2373220"/>
        <a:ext cx="3197576" cy="1918209"/>
      </dsp:txXfrm>
    </dsp:sp>
    <dsp:sp modelId="{F1D5ACBC-57CA-4F47-B4BC-AB42D2EFAD8A}">
      <dsp:nvSpPr>
        <dsp:cNvPr id="0" name=""/>
        <dsp:cNvSpPr/>
      </dsp:nvSpPr>
      <dsp:spPr>
        <a:xfrm>
          <a:off x="3599333" y="2313542"/>
          <a:ext cx="3316932" cy="20375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3700" b="1" kern="1200" dirty="0" smtClean="0"/>
            <a:t>2. Psychosocial </a:t>
          </a:r>
          <a:r>
            <a:rPr lang="en-GB" sz="3700" b="1" kern="1200" dirty="0"/>
            <a:t>and emotional environment. </a:t>
          </a:r>
          <a:endParaRPr lang="en-GB" sz="3700" kern="1200" dirty="0"/>
        </a:p>
      </dsp:txBody>
      <dsp:txXfrm>
        <a:off x="3659011" y="2373220"/>
        <a:ext cx="3197576" cy="1918209"/>
      </dsp:txXfrm>
    </dsp:sp>
    <dsp:sp modelId="{36004CFE-9F2E-4B17-87F0-78435B26CB72}">
      <dsp:nvSpPr>
        <dsp:cNvPr id="0" name=""/>
        <dsp:cNvSpPr/>
      </dsp:nvSpPr>
      <dsp:spPr>
        <a:xfrm>
          <a:off x="7194888" y="2313542"/>
          <a:ext cx="3316932" cy="20375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3700" b="1" kern="1200" dirty="0" smtClean="0"/>
            <a:t>3. Academic </a:t>
          </a:r>
          <a:r>
            <a:rPr lang="en-GB" sz="3700" b="1" kern="1200" dirty="0"/>
            <a:t>Support. </a:t>
          </a:r>
          <a:endParaRPr lang="en-GB" sz="3700" kern="1200" dirty="0"/>
        </a:p>
      </dsp:txBody>
      <dsp:txXfrm>
        <a:off x="7254566" y="2373220"/>
        <a:ext cx="3197576" cy="1918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F0222-E555-4508-BD83-20A8EB900533}">
      <dsp:nvSpPr>
        <dsp:cNvPr id="0" name=""/>
        <dsp:cNvSpPr/>
      </dsp:nvSpPr>
      <dsp:spPr>
        <a:xfrm>
          <a:off x="0" y="0"/>
          <a:ext cx="1325562" cy="13255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DEC21-F70A-41EB-A587-7B3FEB072734}">
      <dsp:nvSpPr>
        <dsp:cNvPr id="0" name=""/>
        <dsp:cNvSpPr/>
      </dsp:nvSpPr>
      <dsp:spPr>
        <a:xfrm>
          <a:off x="662781" y="0"/>
          <a:ext cx="6811390" cy="13255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600" kern="1200" dirty="0"/>
            <a:t>c. Classroom furniture</a:t>
          </a:r>
        </a:p>
      </dsp:txBody>
      <dsp:txXfrm>
        <a:off x="662781" y="0"/>
        <a:ext cx="6811390" cy="13255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7A933-ECB6-4EC4-97A4-CA42D477456D}">
      <dsp:nvSpPr>
        <dsp:cNvPr id="0" name=""/>
        <dsp:cNvSpPr/>
      </dsp:nvSpPr>
      <dsp:spPr>
        <a:xfrm>
          <a:off x="0" y="0"/>
          <a:ext cx="1325563" cy="13255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9B211-0859-4913-8B1F-646649CEA3C6}">
      <dsp:nvSpPr>
        <dsp:cNvPr id="0" name=""/>
        <dsp:cNvSpPr/>
      </dsp:nvSpPr>
      <dsp:spPr>
        <a:xfrm>
          <a:off x="662781" y="0"/>
          <a:ext cx="9852818" cy="13255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100" kern="1200" dirty="0"/>
            <a:t>D. Ventilation and lighting</a:t>
          </a:r>
        </a:p>
      </dsp:txBody>
      <dsp:txXfrm>
        <a:off x="662781" y="0"/>
        <a:ext cx="9852818" cy="132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389A3-9C82-43BF-A1F6-362CF8AA65C2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9848A-232A-45CF-858F-971EDFD29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2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CB005-421A-4317-B62C-BDA215AE4AF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18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99B704-1B1F-4A67-BFCA-C50D47E26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3D5E972-7CF2-48AF-89DC-EBC219C0A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049195-2106-4669-A2A4-CE9E138A0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4531-3A4F-4426-BB30-FA77B3DA069B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8B6F82-9376-48EF-897A-74B1392F1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7ADA63-B7CA-4D30-AB07-ACEC7F87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84B-85BC-4536-AA41-CADADFCFE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40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A1D14E-F64A-4AB8-962A-0389EDE15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EDD006B-C988-4075-8FB8-0B5FE57AD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0BDF32-2C8D-4C0B-B6A6-20D86A977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4531-3A4F-4426-BB30-FA77B3DA069B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BD234E-1ADA-4B59-95F5-ABFC1EE50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BF91DD-07A9-4175-BBAA-5B441ED4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84B-85BC-4536-AA41-CADADFCFE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5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7FA2F3A-2A5C-4C0E-847B-21415B7280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1AA737-11E5-4CC9-B810-5E7CC2407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235989-BE8C-4A8E-8673-11DF356F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4531-3A4F-4426-BB30-FA77B3DA069B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1669F4-EDD7-4286-AC0D-910B7C127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9E3937-6405-4EE6-823E-556447D1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84B-85BC-4536-AA41-CADADFCFE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21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5FBECC-9795-4CFE-BD15-7A1061BC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DADA5D-306C-4D84-AA11-938E7791B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70D1C3-13FE-4A91-B585-86305DFA8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4531-3A4F-4426-BB30-FA77B3DA069B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0D8B6F-44FD-4560-B347-17EAF7BDA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13D438-9605-4756-A3AF-E3E1777DB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84B-85BC-4536-AA41-CADADFCFE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77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844CEB-0ED2-4445-99BE-9756056E0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7788EC-BEEA-4291-BDA3-51EC5D54C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F41159-9ED0-4B25-80C6-106FB4593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4531-3A4F-4426-BB30-FA77B3DA069B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DD73EC-8FB1-49A8-B0A2-A29A6D6BF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F8AE3C-DCA9-43BC-A864-340F77F1C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84B-85BC-4536-AA41-CADADFCFE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36AEDD-8BDD-4054-AA5E-AA1E154E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82E43A-793F-4184-8A9D-DF20D7F48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E2302F3-C802-4707-B512-ADED202E0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19AAAF-67AB-45EF-AACD-780BD6FB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4531-3A4F-4426-BB30-FA77B3DA069B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7138642-40D7-4500-B6A7-D9EE7CC6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D8E7FB5-E7DF-43F2-B3EA-981B1B45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84B-85BC-4536-AA41-CADADFCFE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26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08EBD4-49B9-4A7D-B05F-29DCB467E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FB4C94-3547-4A71-899F-324E92510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D005D93-BA2F-4E0D-92AA-051A95E43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03EE082-EA1C-47EA-A1E5-F2B87FFACB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4C512BB-58CB-4BFB-8C62-79445BA272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F1DCD55-C108-447A-B0BE-FA885A5EE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4531-3A4F-4426-BB30-FA77B3DA069B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F09A3DC-43E8-40BE-B932-99B387A9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404E16C-10D1-4B67-84E6-3B39DA61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84B-85BC-4536-AA41-CADADFCFE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51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4C9359-456F-453D-B4A3-05EFB566D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CEB92CB-555F-481C-99BB-130B0699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4531-3A4F-4426-BB30-FA77B3DA069B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9DC0776-B990-4B16-AFA3-B6ED84E1D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4131059-AB65-4DF5-A088-21582E09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84B-85BC-4536-AA41-CADADFCFE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07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9475211-8BB9-48B4-9157-99E95640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4531-3A4F-4426-BB30-FA77B3DA069B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A72C475-5401-47C6-A05A-3AF87974F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66261DF-FB0D-401E-A4A2-52798886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84B-85BC-4536-AA41-CADADFCFE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08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F80BA3-30E8-4A8A-BAC7-3ECA0715E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99FBA3-8D00-4F41-BA9D-0B42BC198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35702D-74B1-476D-A5CF-F61E648D9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696F266-154F-4079-9F18-E7067323E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4531-3A4F-4426-BB30-FA77B3DA069B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5760D2-2E01-4DEE-8B7B-49408AAF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F4CA7D3-2940-4FC9-95E1-1A95D51BD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84B-85BC-4536-AA41-CADADFCFE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75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124CCD-2D9C-4C03-9D29-F8C116DDE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7AB4219-411F-4CE4-9655-AF0B27873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3D16DC3-430C-4518-A19E-E813316D0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B62615D-0CC6-4954-B10C-40A642164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4531-3A4F-4426-BB30-FA77B3DA069B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06243B-7447-4DA2-B619-DD71FE6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BAF488-AE98-43DB-9FE1-E2D16BE8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84B-85BC-4536-AA41-CADADFCFE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54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F9B6DD8-8AA9-4E80-B40F-1F2C63E79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ECA6D1A-7D53-4E8D-90A0-CDF50AE04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3295A8-AB2F-47CF-A1F8-824905422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B4531-3A4F-4426-BB30-FA77B3DA069B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27A99D-4C57-4CBA-AF07-677A057A8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CB1A9E-7FD1-411B-8A08-DB6EFBC61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0384B-85BC-4536-AA41-CADADFCFE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05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FBD4BA0-5E13-4403-B4A7-40DF3A0185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22F0806-F5D8-4CCD-A924-6CC3D7BB26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="" xmlns:a16="http://schemas.microsoft.com/office/drawing/2014/main" id="{C48C9CA8-31F2-4E7F-B5F8-52BB1996DC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="" xmlns:a16="http://schemas.microsoft.com/office/drawing/2014/main" id="{C590ED89-E9C6-402B-8700-DCDA669522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="" xmlns:a16="http://schemas.microsoft.com/office/drawing/2014/main" id="{1A6861F9-7385-40F8-BA83-B8DFF7F33E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="" xmlns:a16="http://schemas.microsoft.com/office/drawing/2014/main" id="{D41F8744-72EA-46E8-ABFE-852031D4A8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="" xmlns:a16="http://schemas.microsoft.com/office/drawing/2014/main" id="{9F0E0968-3DB0-43C4-8318-A6D9119D4A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="" xmlns:a16="http://schemas.microsoft.com/office/drawing/2014/main" id="{33CE9E31-D43C-454C-BFBE-C030D98E2A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="" xmlns:a16="http://schemas.microsoft.com/office/drawing/2014/main" id="{3927A156-CD49-44E3-BA78-CE0AA02505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="" xmlns:a16="http://schemas.microsoft.com/office/drawing/2014/main" id="{2B83C26B-3353-4E6D-86D4-9461A7A86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="" xmlns:a16="http://schemas.microsoft.com/office/drawing/2014/main" id="{2FB70090-1FB7-4335-9B1E-1E7EC6A2FB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="" xmlns:a16="http://schemas.microsoft.com/office/drawing/2014/main" id="{B862257F-455F-4E18-A480-B22E8EFE14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="" xmlns:a16="http://schemas.microsoft.com/office/drawing/2014/main" id="{3C9DF0C4-8430-481B-B3E7-B8F79BC0F4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="" xmlns:a16="http://schemas.microsoft.com/office/drawing/2014/main" id="{91D50B8E-D94F-4944-9FD2-08DD35E29B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="" xmlns:a16="http://schemas.microsoft.com/office/drawing/2014/main" id="{9B0A066C-DC3D-4E53-AC63-00DF45416C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="" xmlns:a16="http://schemas.microsoft.com/office/drawing/2014/main" id="{D2D040EF-76C0-496D-8C72-9DB143C3AD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="" xmlns:a16="http://schemas.microsoft.com/office/drawing/2014/main" id="{15FC8221-21EA-4D83-809B-108B7E0C5B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="" xmlns:a16="http://schemas.microsoft.com/office/drawing/2014/main" id="{5A181F7D-35FA-49F3-8BCB-5D7250BA42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="" xmlns:a16="http://schemas.microsoft.com/office/drawing/2014/main" id="{188DFD0A-AECC-43FC-B06B-D2A8A2EB9F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="" xmlns:a16="http://schemas.microsoft.com/office/drawing/2014/main" id="{1769DE60-D3FA-40D0-96A4-6BEAD0C386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="" xmlns:a16="http://schemas.microsoft.com/office/drawing/2014/main" id="{18E5EA87-065F-44FB-B99A-484483E31A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95FAADA-5450-4DFB-9C3E-16539DE919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2" r="-1" b="13631"/>
          <a:stretch/>
        </p:blipFill>
        <p:spPr>
          <a:xfrm>
            <a:off x="20" y="10"/>
            <a:ext cx="12188932" cy="5696067"/>
          </a:xfrm>
          <a:custGeom>
            <a:avLst/>
            <a:gdLst>
              <a:gd name="connsiteX0" fmla="*/ 0 w 12188952"/>
              <a:gd name="connsiteY0" fmla="*/ 0 h 5696077"/>
              <a:gd name="connsiteX1" fmla="*/ 12188952 w 12188952"/>
              <a:gd name="connsiteY1" fmla="*/ 0 h 5696077"/>
              <a:gd name="connsiteX2" fmla="*/ 12188952 w 12188952"/>
              <a:gd name="connsiteY2" fmla="*/ 4710335 h 5696077"/>
              <a:gd name="connsiteX3" fmla="*/ 12113803 w 12188952"/>
              <a:gd name="connsiteY3" fmla="*/ 4718295 h 5696077"/>
              <a:gd name="connsiteX4" fmla="*/ 6753597 w 12188952"/>
              <a:gd name="connsiteY4" fmla="*/ 5041852 h 5696077"/>
              <a:gd name="connsiteX5" fmla="*/ 400746 w 12188952"/>
              <a:gd name="connsiteY5" fmla="*/ 4870509 h 5696077"/>
              <a:gd name="connsiteX6" fmla="*/ 3700 w 12188952"/>
              <a:gd name="connsiteY6" fmla="*/ 4833875 h 5696077"/>
              <a:gd name="connsiteX7" fmla="*/ 3700 w 12188952"/>
              <a:gd name="connsiteY7" fmla="*/ 5696077 h 5696077"/>
              <a:gd name="connsiteX8" fmla="*/ 0 w 12188952"/>
              <a:gd name="connsiteY8" fmla="*/ 5696077 h 569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8952" h="5696077">
                <a:moveTo>
                  <a:pt x="0" y="0"/>
                </a:moveTo>
                <a:lnTo>
                  <a:pt x="12188952" y="0"/>
                </a:lnTo>
                <a:lnTo>
                  <a:pt x="12188952" y="4710335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3700" y="4833875"/>
                </a:lnTo>
                <a:lnTo>
                  <a:pt x="3700" y="5696077"/>
                </a:lnTo>
                <a:lnTo>
                  <a:pt x="0" y="569607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C764B1-8F25-4B49-BEC8-0BFEA59F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931" y="1586653"/>
            <a:ext cx="9436608" cy="851825"/>
          </a:xfrm>
        </p:spPr>
        <p:txBody>
          <a:bodyPr anchor="ctr">
            <a:noAutofit/>
          </a:bodyPr>
          <a:lstStyle/>
          <a:p>
            <a:r>
              <a:rPr lang="en-GB" sz="5400" b="1" dirty="0">
                <a:solidFill>
                  <a:srgbClr val="FFFF00"/>
                </a:solidFill>
                <a:latin typeface="Arial Black" panose="020B0A04020102020204" pitchFamily="34" charset="0"/>
              </a:rPr>
              <a:t>School health (2)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6B40A13-A09A-47DF-A02F-9BFD76C43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648" y="5289452"/>
            <a:ext cx="8677656" cy="1120492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Dr. </a:t>
            </a:r>
            <a:r>
              <a:rPr lang="en-US" sz="4000" dirty="0" err="1">
                <a:solidFill>
                  <a:schemeClr val="bg1"/>
                </a:solidFill>
              </a:rPr>
              <a:t>Israa</a:t>
            </a:r>
            <a:r>
              <a:rPr lang="en-US" sz="4000" dirty="0">
                <a:solidFill>
                  <a:schemeClr val="bg1"/>
                </a:solidFill>
              </a:rPr>
              <a:t> Al-</a:t>
            </a:r>
            <a:r>
              <a:rPr lang="en-US" sz="4000" dirty="0" err="1">
                <a:solidFill>
                  <a:schemeClr val="bg1"/>
                </a:solidFill>
              </a:rPr>
              <a:t>Rawashdeh</a:t>
            </a:r>
            <a:r>
              <a:rPr lang="en-US" sz="4000" dirty="0">
                <a:solidFill>
                  <a:schemeClr val="bg1"/>
                </a:solidFill>
              </a:rPr>
              <a:t> MD, MPH ,PhD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Faculty of Medicine/</a:t>
            </a:r>
            <a:r>
              <a:rPr lang="en-US" sz="4000" dirty="0" err="1">
                <a:solidFill>
                  <a:schemeClr val="bg1"/>
                </a:solidFill>
              </a:rPr>
              <a:t>Mutah</a:t>
            </a:r>
            <a:r>
              <a:rPr lang="en-US" sz="4000" dirty="0">
                <a:solidFill>
                  <a:schemeClr val="bg1"/>
                </a:solidFill>
              </a:rPr>
              <a:t> University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ar-JO" sz="4000" dirty="0" smtClean="0">
                <a:solidFill>
                  <a:schemeClr val="bg1"/>
                </a:solidFill>
              </a:rPr>
              <a:t>2020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19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24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Healthy School environment</a:t>
            </a:r>
            <a:endParaRPr lang="ar-EG" dirty="0"/>
          </a:p>
        </p:txBody>
      </p:sp>
      <p:sp>
        <p:nvSpPr>
          <p:cNvPr id="65539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341437"/>
            <a:ext cx="10969487" cy="5151437"/>
          </a:xfrm>
        </p:spPr>
        <p:txBody>
          <a:bodyPr>
            <a:normAutofit fontScale="70000" lnSpcReduction="20000"/>
          </a:bodyPr>
          <a:lstStyle/>
          <a:p>
            <a:pPr marL="571500" indent="-571500">
              <a:buClr>
                <a:srgbClr val="002060"/>
              </a:buClr>
              <a:buSzPct val="105000"/>
              <a:buFont typeface="Bookman Old Style" pitchFamily="18" charset="0"/>
              <a:buAutoNum type="arabicPeriod"/>
            </a:pPr>
            <a:r>
              <a:rPr lang="en-US" sz="3600" b="1" dirty="0">
                <a:solidFill>
                  <a:srgbClr val="00B050"/>
                </a:solidFill>
                <a:cs typeface="Arial" charset="0"/>
              </a:rPr>
              <a:t>Safe and sanitary school facilities:</a:t>
            </a:r>
          </a:p>
          <a:p>
            <a:pPr marL="571500" indent="-571500">
              <a:buClr>
                <a:srgbClr val="002060"/>
              </a:buClr>
              <a:buSzPct val="101000"/>
              <a:buFont typeface="Bookman Old Style" pitchFamily="18" charset="0"/>
              <a:buAutoNum type="alphaUcPeriod"/>
            </a:pPr>
            <a:r>
              <a:rPr lang="en-GB" sz="3600" b="1" dirty="0"/>
              <a:t>Site and Area of school should be:</a:t>
            </a:r>
            <a:endParaRPr lang="ar-JO" sz="3600" b="1" dirty="0"/>
          </a:p>
          <a:p>
            <a:r>
              <a:rPr lang="en-GB" sz="3600" dirty="0"/>
              <a:t>Away from noise and pollution</a:t>
            </a:r>
          </a:p>
          <a:p>
            <a:r>
              <a:rPr lang="en-GB" sz="3600" dirty="0"/>
              <a:t>Easily reached by pupils from the entire area it serves </a:t>
            </a:r>
            <a:r>
              <a:rPr lang="en-US" sz="3600" dirty="0">
                <a:cs typeface="Arial" charset="0"/>
              </a:rPr>
              <a:t>and of adequate size.</a:t>
            </a:r>
            <a:endParaRPr lang="en-GB" sz="3600" dirty="0"/>
          </a:p>
          <a:p>
            <a:r>
              <a:rPr lang="en-GB" sz="3600" dirty="0"/>
              <a:t>At least 20 meters away from main streets.</a:t>
            </a:r>
            <a:endParaRPr lang="ar-JO" sz="3600" dirty="0"/>
          </a:p>
          <a:p>
            <a:pPr marL="0" indent="0">
              <a:buNone/>
            </a:pPr>
            <a:r>
              <a:rPr lang="en-US" sz="3600" b="1" dirty="0"/>
              <a:t>B. </a:t>
            </a:r>
            <a:r>
              <a:rPr lang="en-US" sz="3600" b="1" dirty="0">
                <a:cs typeface="Arial" charset="0"/>
              </a:rPr>
              <a:t>Safe water supply</a:t>
            </a:r>
            <a:r>
              <a:rPr lang="en-US" sz="3600" dirty="0">
                <a:cs typeface="Arial" charset="0"/>
              </a:rPr>
              <a:t> should be accessible</a:t>
            </a:r>
            <a:r>
              <a:rPr lang="en-US" sz="3600" dirty="0" smtClean="0">
                <a:cs typeface="Arial" charset="0"/>
              </a:rPr>
              <a:t>.</a:t>
            </a:r>
          </a:p>
          <a:p>
            <a:pPr marL="0" indent="0">
              <a:buNone/>
            </a:pPr>
            <a:r>
              <a:rPr lang="en-GB" dirty="0" smtClean="0"/>
              <a:t>In </a:t>
            </a:r>
            <a:r>
              <a:rPr lang="en-GB" dirty="0"/>
              <a:t>Jordanian public schools, water is delivered through public water networks or by water tankers.</a:t>
            </a:r>
          </a:p>
          <a:p>
            <a:pPr marL="0" indent="0">
              <a:buNone/>
            </a:pPr>
            <a:r>
              <a:rPr lang="en-GB" sz="3600" dirty="0">
                <a:cs typeface="Arial" charset="0"/>
              </a:rPr>
              <a:t>Standard in Jordan: </a:t>
            </a:r>
            <a:r>
              <a:rPr lang="en-GB" sz="3600" dirty="0"/>
              <a:t>One tap/50 student and One drinking fountain/50 student</a:t>
            </a:r>
          </a:p>
          <a:p>
            <a:pPr marL="0" indent="0">
              <a:buNone/>
            </a:pPr>
            <a:endParaRPr lang="en-US" sz="3600" dirty="0">
              <a:cs typeface="Arial" charset="0"/>
            </a:endParaRPr>
          </a:p>
          <a:p>
            <a:pPr marL="0" indent="0">
              <a:buClr>
                <a:srgbClr val="002060"/>
              </a:buClr>
              <a:buSzPct val="101000"/>
              <a:buNone/>
            </a:pPr>
            <a:r>
              <a:rPr lang="en-US" sz="3600" b="1" dirty="0"/>
              <a:t>C. </a:t>
            </a:r>
            <a:r>
              <a:rPr lang="en-US" sz="3600" b="1" dirty="0">
                <a:cs typeface="Arial" charset="0"/>
              </a:rPr>
              <a:t>Safe and sanitary disposal</a:t>
            </a:r>
            <a:r>
              <a:rPr lang="en-US" sz="3600" dirty="0">
                <a:cs typeface="Arial" charset="0"/>
              </a:rPr>
              <a:t> of waste (water and solid waste)</a:t>
            </a:r>
          </a:p>
          <a:p>
            <a:pPr marL="0" indent="0">
              <a:buClr>
                <a:srgbClr val="002060"/>
              </a:buClr>
              <a:buSzPct val="101000"/>
              <a:buNone/>
            </a:pPr>
            <a:r>
              <a:rPr lang="en-GB" dirty="0"/>
              <a:t>68% of the schools in Jordan are not connected to public waste water networks, they have septic storage tanks.</a:t>
            </a:r>
          </a:p>
          <a:p>
            <a:pPr marL="0" indent="0">
              <a:buClr>
                <a:srgbClr val="002060"/>
              </a:buClr>
              <a:buSzPct val="101000"/>
              <a:buNone/>
            </a:pPr>
            <a:r>
              <a:rPr lang="en-GB" sz="3600" dirty="0">
                <a:cs typeface="Arial" charset="0"/>
              </a:rPr>
              <a:t>Standard in Jordan: </a:t>
            </a:r>
            <a:r>
              <a:rPr lang="en-GB" sz="3600" dirty="0"/>
              <a:t>One toilet/ 50 student</a:t>
            </a:r>
          </a:p>
          <a:p>
            <a:pPr marL="0" indent="0">
              <a:buClr>
                <a:srgbClr val="002060"/>
              </a:buClr>
              <a:buSzPct val="101000"/>
              <a:buNone/>
            </a:pPr>
            <a:endParaRPr lang="ar-EG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0D57A-6841-4325-968A-A76613ECE026}" type="slidenum">
              <a:rPr lang="ar-EG" smtClean="0"/>
              <a:pPr>
                <a:defRPr/>
              </a:pPr>
              <a:t>10</a:t>
            </a:fld>
            <a:endParaRPr lang="ar-EG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9D41B5-93B2-4E44-950C-78F84984D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886265"/>
            <a:ext cx="8969325" cy="56347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B050"/>
                </a:solidFill>
              </a:rPr>
              <a:t>2. Building and classrooms:</a:t>
            </a:r>
            <a:endParaRPr lang="en-GB" sz="3600" b="1" dirty="0"/>
          </a:p>
          <a:p>
            <a:pPr marL="0" indent="0">
              <a:buNone/>
            </a:pPr>
            <a:r>
              <a:rPr lang="en-GB" b="1" dirty="0"/>
              <a:t>A. Regulations of healthy school building and classrooms</a:t>
            </a:r>
          </a:p>
          <a:p>
            <a:r>
              <a:rPr lang="en-GB" dirty="0">
                <a:solidFill>
                  <a:srgbClr val="FF0000"/>
                </a:solidFill>
              </a:rPr>
              <a:t>Jordan’s standard for </a:t>
            </a:r>
            <a:r>
              <a:rPr lang="en-GB" dirty="0"/>
              <a:t>Classroom area: not less than 16m</a:t>
            </a:r>
            <a:r>
              <a:rPr lang="en-GB" baseline="30000" dirty="0"/>
              <a:t>2</a:t>
            </a:r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Classrooms should be rectangular in shape with space area of 0.8-1.3 m² per child.</a:t>
            </a:r>
            <a:r>
              <a:rPr lang="en-GB" dirty="0"/>
              <a:t> Less than 0.8 m² is considered </a:t>
            </a:r>
          </a:p>
          <a:p>
            <a:pPr marL="0" indent="0">
              <a:buNone/>
            </a:pPr>
            <a:r>
              <a:rPr lang="en-GB" dirty="0"/>
              <a:t>to be severely crowded.</a:t>
            </a:r>
          </a:p>
          <a:p>
            <a:r>
              <a:rPr lang="en-GB" dirty="0">
                <a:solidFill>
                  <a:srgbClr val="FF0000"/>
                </a:solidFill>
              </a:rPr>
              <a:t>Distance between wall and last seat: not more than 6m</a:t>
            </a:r>
            <a:endParaRPr lang="en-GB" dirty="0"/>
          </a:p>
          <a:p>
            <a:pPr marL="0" indent="0">
              <a:buNone/>
            </a:pPr>
            <a:r>
              <a:rPr lang="en-US" b="1" dirty="0"/>
              <a:t>B. Fire protection: </a:t>
            </a:r>
            <a:r>
              <a:rPr lang="en-US" dirty="0"/>
              <a:t>building constructed of fire-resistant material, fire extinguishers, fire alarms, exits and fire escapes, all should be available.</a:t>
            </a:r>
          </a:p>
          <a:p>
            <a:endParaRPr lang="en-GB" sz="1900" dirty="0"/>
          </a:p>
          <a:p>
            <a:pPr marL="0" indent="0">
              <a:buNone/>
            </a:pPr>
            <a:endParaRPr lang="en-GB" sz="190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9A309A7-1751-4ABE-A3C1-EEC40366A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67D8EB6-EAE1-4F9C-B398-83321E2872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Schoolhouse">
            <a:extLst>
              <a:ext uri="{FF2B5EF4-FFF2-40B4-BE49-F238E27FC236}">
                <a16:creationId xmlns="" xmlns:a16="http://schemas.microsoft.com/office/drawing/2014/main" id="{F2876215-7FF4-484D-BEA9-68E2690A6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86F0F360-53D2-4522-90D7-FF356EBF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5" y="-225719"/>
            <a:ext cx="10515600" cy="1140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 School environment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115052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9B5D29B2-8D6D-4CFB-BD73-F146DB9F2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3648828"/>
              </p:ext>
            </p:extLst>
          </p:nvPr>
        </p:nvGraphicFramePr>
        <p:xfrm>
          <a:off x="376773" y="163330"/>
          <a:ext cx="7474172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3F0CF6-7496-4779-953E-8BF062627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3" y="1313646"/>
            <a:ext cx="8948085" cy="491679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/>
              <a:t>The blackboard should be dark surface, at the centre of the wall Infront of students.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F0000"/>
                </a:solidFill>
              </a:rPr>
              <a:t>The distance between it and the first row of desks should not be less than 1.5 meters.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/>
              <a:t>The height of the seat of the desk should be suitable with the length of the student’s legs, the feet should touch the ground easily.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/>
              <a:t>The height of the desk should be suitable for reading and writing</a:t>
            </a:r>
          </a:p>
        </p:txBody>
      </p:sp>
      <p:pic>
        <p:nvPicPr>
          <p:cNvPr id="7" name="Graphic 6" descr="Classroom">
            <a:extLst>
              <a:ext uri="{FF2B5EF4-FFF2-40B4-BE49-F238E27FC236}">
                <a16:creationId xmlns="" xmlns:a16="http://schemas.microsoft.com/office/drawing/2014/main" id="{23CCAFFB-566E-4022-91D9-A12874A04D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52452" y="2026218"/>
            <a:ext cx="2805563" cy="280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32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B4A2A7-AD0F-42B4-B28A-9EFD253B3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Hazards of improper furniture: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113876-0A93-4C17-A4A4-5205022D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discomfort, reflected on attention</a:t>
            </a:r>
          </a:p>
          <a:p>
            <a:pPr marL="514350" indent="-514350">
              <a:buAutoNum type="arabicPeriod"/>
            </a:pPr>
            <a:r>
              <a:rPr lang="en-GB" dirty="0"/>
              <a:t>Backbone deformities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24BAD1C-48BA-4944-A23A-BF8FF31CC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8" t="24677" r="7595" b="11325"/>
          <a:stretch/>
        </p:blipFill>
        <p:spPr>
          <a:xfrm>
            <a:off x="6816436" y="1468582"/>
            <a:ext cx="4696692" cy="2188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3C2B69B-ACA4-476F-8229-0E616B339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047" y="3791887"/>
            <a:ext cx="6191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6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931788AD-D189-46CE-BDFC-7E9D433D2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2990567"/>
              </p:ext>
            </p:extLst>
          </p:nvPr>
        </p:nvGraphicFramePr>
        <p:xfrm>
          <a:off x="241852" y="0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E47D86-11A8-4EE5-B3D7-7E76A85AA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3" y="1454727"/>
            <a:ext cx="10979727" cy="5038148"/>
          </a:xfrm>
        </p:spPr>
        <p:txBody>
          <a:bodyPr>
            <a:normAutofit fontScale="85000" lnSpcReduction="10000"/>
          </a:bodyPr>
          <a:lstStyle/>
          <a:p>
            <a:r>
              <a:rPr lang="en-GB" sz="3500" b="1" dirty="0">
                <a:solidFill>
                  <a:srgbClr val="7030A0"/>
                </a:solidFill>
              </a:rPr>
              <a:t>Ventilation:</a:t>
            </a:r>
          </a:p>
          <a:p>
            <a:pPr marL="0" indent="0">
              <a:buNone/>
            </a:pPr>
            <a:r>
              <a:rPr lang="en-GB" dirty="0"/>
              <a:t>Adequate ventilation can be provided by suitable window area of at least fifth (20%) of the floor area.</a:t>
            </a:r>
          </a:p>
          <a:p>
            <a:pPr marL="0" indent="0">
              <a:buNone/>
            </a:pPr>
            <a:r>
              <a:rPr lang="en-GB" dirty="0"/>
              <a:t>The windows should be dispersed on opposite sites to allow for cross ventilation.</a:t>
            </a:r>
          </a:p>
          <a:p>
            <a:pPr marL="0" indent="0">
              <a:buNone/>
            </a:pPr>
            <a:r>
              <a:rPr lang="en-GB" u="sng" dirty="0">
                <a:solidFill>
                  <a:srgbClr val="00B050"/>
                </a:solidFill>
              </a:rPr>
              <a:t>Hazards of ill-ventilated classes:</a:t>
            </a:r>
          </a:p>
          <a:p>
            <a:pPr>
              <a:buFontTx/>
              <a:buChar char="-"/>
            </a:pPr>
            <a:r>
              <a:rPr lang="en-GB" dirty="0"/>
              <a:t>Favours spread of droplet infections</a:t>
            </a:r>
          </a:p>
          <a:p>
            <a:pPr>
              <a:buFontTx/>
              <a:buChar char="-"/>
            </a:pPr>
            <a:r>
              <a:rPr lang="en-GB" dirty="0"/>
              <a:t>Manifestations of ill ventilations such as discomfort, fatigue, and sleepiness</a:t>
            </a:r>
          </a:p>
          <a:p>
            <a:r>
              <a:rPr lang="en-GB" sz="3500" b="1" dirty="0">
                <a:solidFill>
                  <a:srgbClr val="7030A0"/>
                </a:solidFill>
              </a:rPr>
              <a:t>Lighting:</a:t>
            </a:r>
          </a:p>
          <a:p>
            <a:pPr marL="0" indent="0">
              <a:buNone/>
            </a:pPr>
            <a:r>
              <a:rPr lang="en-GB" b="1" dirty="0"/>
              <a:t>Natural: </a:t>
            </a:r>
            <a:r>
              <a:rPr lang="en-GB" dirty="0"/>
              <a:t>achieved by adequate window area</a:t>
            </a:r>
          </a:p>
          <a:p>
            <a:pPr marL="0" indent="0">
              <a:buNone/>
            </a:pPr>
            <a:r>
              <a:rPr lang="en-GB" b="1" dirty="0"/>
              <a:t>Artificial: </a:t>
            </a:r>
            <a:r>
              <a:rPr lang="en-GB" dirty="0"/>
              <a:t>produced by electrical mean</a:t>
            </a:r>
          </a:p>
          <a:p>
            <a:pPr marL="0" indent="0">
              <a:buNone/>
            </a:pPr>
            <a:r>
              <a:rPr lang="en-GB" u="sng" dirty="0">
                <a:solidFill>
                  <a:srgbClr val="00B050"/>
                </a:solidFill>
              </a:rPr>
              <a:t>Hazards of defective lighting:</a:t>
            </a:r>
          </a:p>
          <a:p>
            <a:pPr marL="0" indent="0">
              <a:buNone/>
            </a:pPr>
            <a:r>
              <a:rPr lang="en-GB" b="1" dirty="0"/>
              <a:t>- </a:t>
            </a:r>
            <a:r>
              <a:rPr lang="en-GB" dirty="0"/>
              <a:t>Visual strain, eye fatigue and conjunctivitis.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970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1"/>
            <a:ext cx="8229600" cy="6842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 School environment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2123" y="836614"/>
            <a:ext cx="11526591" cy="5521325"/>
          </a:xfrm>
        </p:spPr>
        <p:txBody>
          <a:bodyPr>
            <a:normAutofit/>
          </a:bodyPr>
          <a:lstStyle/>
          <a:p>
            <a:pPr marL="0" indent="0">
              <a:buClr>
                <a:srgbClr val="002060"/>
              </a:buClr>
              <a:buSzPct val="101000"/>
              <a:buNone/>
              <a:defRPr/>
            </a:pPr>
            <a:r>
              <a:rPr lang="en-US" sz="3200" b="1" dirty="0">
                <a:solidFill>
                  <a:srgbClr val="00B050"/>
                </a:solidFill>
              </a:rPr>
              <a:t>3. Meal service: </a:t>
            </a:r>
          </a:p>
          <a:p>
            <a:pPr marL="514350" indent="-514350">
              <a:buClr>
                <a:srgbClr val="002060"/>
              </a:buClr>
              <a:buSzPct val="101000"/>
              <a:buFont typeface="Wingdings 3"/>
              <a:buChar char=""/>
              <a:defRPr/>
            </a:pPr>
            <a:r>
              <a:rPr lang="en-US" sz="3200" dirty="0"/>
              <a:t>School meal facilities should conform to health standards. </a:t>
            </a:r>
          </a:p>
          <a:p>
            <a:pPr marL="514350" indent="-514350">
              <a:buClr>
                <a:srgbClr val="002060"/>
              </a:buClr>
              <a:buSzPct val="101000"/>
              <a:buFont typeface="Wingdings 3"/>
              <a:buChar char=""/>
              <a:defRPr/>
            </a:pPr>
            <a:r>
              <a:rPr lang="en-US" sz="3200" dirty="0"/>
              <a:t>Selling of </a:t>
            </a:r>
            <a:r>
              <a:rPr lang="en-US" sz="3200" u="sng" dirty="0"/>
              <a:t>carbonated beverages, gum, and candy should be prohibited</a:t>
            </a:r>
            <a:r>
              <a:rPr lang="en-US" sz="3200" dirty="0"/>
              <a:t>. </a:t>
            </a:r>
          </a:p>
          <a:p>
            <a:pPr marL="514350" indent="-514350">
              <a:buClr>
                <a:srgbClr val="002060"/>
              </a:buClr>
              <a:buSzPct val="101000"/>
              <a:buFont typeface="Wingdings 3"/>
              <a:buChar char=""/>
              <a:defRPr/>
            </a:pPr>
            <a:r>
              <a:rPr lang="en-US" sz="3200" dirty="0"/>
              <a:t>All milk should be </a:t>
            </a:r>
            <a:r>
              <a:rPr lang="en-US" sz="3200" u="sng" dirty="0"/>
              <a:t>pasteurized</a:t>
            </a:r>
            <a:r>
              <a:rPr lang="en-US" sz="3200" dirty="0"/>
              <a:t>. </a:t>
            </a:r>
          </a:p>
          <a:p>
            <a:pPr marL="514350" indent="-514350">
              <a:buClr>
                <a:srgbClr val="002060"/>
              </a:buClr>
              <a:buSzPct val="101000"/>
              <a:buFont typeface="Wingdings 3"/>
              <a:buChar char=""/>
              <a:defRPr/>
            </a:pPr>
            <a:r>
              <a:rPr lang="en-US" sz="3200" dirty="0"/>
              <a:t>All </a:t>
            </a:r>
            <a:r>
              <a:rPr lang="en-US" sz="3200" dirty="0">
                <a:solidFill>
                  <a:srgbClr val="FF0000"/>
                </a:solidFill>
              </a:rPr>
              <a:t>food handlers </a:t>
            </a:r>
            <a:r>
              <a:rPr lang="en-US" sz="3200" dirty="0"/>
              <a:t>should be instructed in sanitary food handling and personal health practices. </a:t>
            </a:r>
          </a:p>
          <a:p>
            <a:pPr marL="514350" indent="-514350">
              <a:buClr>
                <a:srgbClr val="002060"/>
              </a:buClr>
              <a:buSzPct val="101000"/>
              <a:buFont typeface="Wingdings 3"/>
              <a:buChar char=""/>
              <a:defRPr/>
            </a:pPr>
            <a:r>
              <a:rPr lang="en-US" sz="3200" dirty="0"/>
              <a:t>Lunchroom (if available) should be clean, well lighted, well ventilated, and attractive.</a:t>
            </a:r>
          </a:p>
          <a:p>
            <a:pPr marL="514350" indent="-514350">
              <a:buClr>
                <a:srgbClr val="002060"/>
              </a:buClr>
              <a:buSzPct val="101000"/>
              <a:buFont typeface="+mj-lt"/>
              <a:buAutoNum type="arabicPeriod" startAt="4"/>
              <a:defRPr/>
            </a:pP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FCEBF-A3F4-40FB-AD9A-6AB184F9D72E}" type="slidenum">
              <a:rPr lang="ar-EG" smtClean="0"/>
              <a:pPr>
                <a:defRPr/>
              </a:pPr>
              <a:t>15</a:t>
            </a:fld>
            <a:endParaRPr lang="ar-EG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28626"/>
            <a:ext cx="8229600" cy="4286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 School environment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7078" y="857250"/>
            <a:ext cx="11330609" cy="5572124"/>
          </a:xfrm>
        </p:spPr>
        <p:txBody>
          <a:bodyPr>
            <a:normAutofit/>
          </a:bodyPr>
          <a:lstStyle/>
          <a:p>
            <a:pPr marL="0" indent="0">
              <a:buClr>
                <a:srgbClr val="002060"/>
              </a:buClr>
              <a:buSzPct val="108000"/>
              <a:buNone/>
              <a:defRPr/>
            </a:pPr>
            <a:r>
              <a:rPr lang="en-US" sz="3200" b="1" dirty="0">
                <a:solidFill>
                  <a:srgbClr val="00B050"/>
                </a:solidFill>
              </a:rPr>
              <a:t>4. Play facilities: </a:t>
            </a:r>
          </a:p>
          <a:p>
            <a:r>
              <a:rPr lang="en-GB" dirty="0"/>
              <a:t>playground is defined as enough outdoor space to offer children fresh air, space to meet friends, space to exercise and where it is paved by asphalt.</a:t>
            </a:r>
          </a:p>
          <a:p>
            <a:r>
              <a:rPr lang="en-GB" dirty="0">
                <a:solidFill>
                  <a:srgbClr val="FF0000"/>
                </a:solidFill>
              </a:rPr>
              <a:t>Jordan’s standard area in playground : 2m </a:t>
            </a:r>
            <a:r>
              <a:rPr lang="en-GB" baseline="30000" dirty="0">
                <a:solidFill>
                  <a:srgbClr val="FF0000"/>
                </a:solidFill>
              </a:rPr>
              <a:t>2</a:t>
            </a:r>
            <a:r>
              <a:rPr lang="en-GB" dirty="0">
                <a:solidFill>
                  <a:srgbClr val="FF0000"/>
                </a:solidFill>
              </a:rPr>
              <a:t> / student  </a:t>
            </a:r>
          </a:p>
          <a:p>
            <a:r>
              <a:rPr lang="en-GB" dirty="0"/>
              <a:t>45% of the schools have no playground in Jordan’s public schools. The unavailability of a playground has two different causes; lack of space and lack of pavement.</a:t>
            </a:r>
          </a:p>
          <a:p>
            <a:r>
              <a:rPr lang="en-GB" dirty="0"/>
              <a:t>Sports equipment available in 77% of the schools and the most common item is </a:t>
            </a:r>
            <a:r>
              <a:rPr lang="en-GB" b="1" dirty="0"/>
              <a:t>sports balls</a:t>
            </a:r>
            <a:r>
              <a:rPr lang="en-GB" dirty="0"/>
              <a:t>.</a:t>
            </a:r>
          </a:p>
          <a:p>
            <a:pPr marL="274320" indent="-274320">
              <a:buFont typeface="Wingdings 3"/>
              <a:buChar char=""/>
              <a:defRPr/>
            </a:pP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A6974-D15D-4D09-9A2B-C060623628AA}" type="slidenum">
              <a:rPr lang="ar-EG" smtClean="0"/>
              <a:pPr>
                <a:defRPr/>
              </a:pPr>
              <a:t>16</a:t>
            </a:fld>
            <a:endParaRPr lang="ar-E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952" y="4675888"/>
            <a:ext cx="5874913" cy="218211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86" y="0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 School environment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234" y="1219200"/>
            <a:ext cx="11057206" cy="5449888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002060"/>
              </a:buClr>
              <a:buSzPct val="100000"/>
              <a:buNone/>
              <a:defRPr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Psychosocial and emotiona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>
              <a:buFont typeface="Wingdings 3"/>
              <a:buChar char=""/>
              <a:defRPr/>
            </a:pPr>
            <a:r>
              <a:rPr lang="en-GB" dirty="0"/>
              <a:t>The school must encourage and support positive communication and interaction among students, teachers, and the wider community.</a:t>
            </a:r>
          </a:p>
          <a:p>
            <a:pPr marL="274320" indent="-274320">
              <a:buFont typeface="Wingdings 3"/>
              <a:buChar char=""/>
              <a:defRPr/>
            </a:pPr>
            <a:r>
              <a:rPr lang="en-GB" dirty="0"/>
              <a:t>Students must feel emotionally supported to encourage high self-esteem and a sense of belonging.</a:t>
            </a:r>
          </a:p>
          <a:p>
            <a:pPr marL="274320" indent="-274320">
              <a:buFont typeface="Wingdings 3"/>
              <a:buChar char=""/>
              <a:defRPr/>
            </a:pPr>
            <a:r>
              <a:rPr lang="en-US" dirty="0">
                <a:cs typeface="Arial" charset="0"/>
              </a:rPr>
              <a:t>The psychosocial environment can help students </a:t>
            </a:r>
            <a:r>
              <a:rPr lang="en-US" u="sng" dirty="0">
                <a:solidFill>
                  <a:srgbClr val="FF0000"/>
                </a:solidFill>
                <a:cs typeface="Arial" charset="0"/>
              </a:rPr>
              <a:t>grow into active contributing members of society </a:t>
            </a:r>
            <a:r>
              <a:rPr lang="en-US" dirty="0">
                <a:cs typeface="Arial" charset="0"/>
              </a:rPr>
              <a:t>if they are treated with respect and encouraged to participate</a:t>
            </a:r>
            <a:endParaRPr lang="ar-EG" dirty="0"/>
          </a:p>
          <a:p>
            <a:pPr marL="274320" indent="-274320">
              <a:buNone/>
              <a:defRPr/>
            </a:pPr>
            <a:endParaRPr lang="en-US" sz="32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746C3-F67B-4E7F-9EE2-1793478C71FE}" type="slidenum">
              <a:rPr lang="ar-EG" smtClean="0"/>
              <a:pPr>
                <a:defRPr/>
              </a:pPr>
              <a:t>17</a:t>
            </a:fld>
            <a:endParaRPr lang="ar-EG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2" name="Picture 141">
            <a:extLst>
              <a:ext uri="{FF2B5EF4-FFF2-40B4-BE49-F238E27FC236}">
                <a16:creationId xmlns=""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3491" name="Content Placeholder 2"/>
          <p:cNvSpPr>
            <a:spLocks noGrp="1"/>
          </p:cNvSpPr>
          <p:nvPr>
            <p:ph sz="quarter" idx="1"/>
          </p:nvPr>
        </p:nvSpPr>
        <p:spPr>
          <a:xfrm>
            <a:off x="238632" y="234542"/>
            <a:ext cx="6736762" cy="6462472"/>
          </a:xfrm>
        </p:spPr>
        <p:txBody>
          <a:bodyPr anchor="ctr">
            <a:noAutofit/>
          </a:bodyPr>
          <a:lstStyle/>
          <a:p>
            <a:pPr rtl="0" eaLnBrk="1" hangingPunct="1">
              <a:buFont typeface="Wingdings 3" pitchFamily="18" charset="2"/>
              <a:buNone/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student and teacher relationships, </a:t>
            </a:r>
          </a:p>
          <a:p>
            <a:pPr>
              <a:buClr>
                <a:srgbClr val="FF0000"/>
              </a:buClr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Inclusiveness and Equity</a:t>
            </a:r>
          </a:p>
          <a:p>
            <a:pPr>
              <a:buClr>
                <a:srgbClr val="FF0000"/>
              </a:buClr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Violence prevention in schools (protected from harm (bullying) and from cruel or humiliating punishments)</a:t>
            </a:r>
          </a:p>
          <a:p>
            <a:r>
              <a:rPr lang="en-GB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2400" i="1" dirty="0"/>
              <a:t>In Jordan 46.6% of students get in a physical fight one or more times in a year and 46.4% of students were bullied on one or more days in a month)</a:t>
            </a:r>
            <a:endParaRPr lang="en-GB" sz="24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Disciplinary interventions that promote student socio-emotional development,</a:t>
            </a:r>
          </a:p>
          <a:p>
            <a:pPr>
              <a:buClr>
                <a:srgbClr val="FF0000"/>
              </a:buClr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Maintaining reasonable workloads, </a:t>
            </a:r>
          </a:p>
          <a:p>
            <a:pPr>
              <a:buClr>
                <a:srgbClr val="FF0000"/>
              </a:buClr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Helping students see the value and purpose of learning beyond the classroom context and grades.</a:t>
            </a:r>
            <a:endParaRPr lang="ar-E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" name="Freeform 62">
            <a:extLst>
              <a:ext uri="{FF2B5EF4-FFF2-40B4-BE49-F238E27FC236}">
                <a16:creationId xmlns=""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" name="Graphic 70" descr="Classroom">
            <a:extLst>
              <a:ext uri="{FF2B5EF4-FFF2-40B4-BE49-F238E27FC236}">
                <a16:creationId xmlns="" xmlns:a16="http://schemas.microsoft.com/office/drawing/2014/main" id="{B529619A-441E-48C3-B59A-B25B5FD8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8F8F6F6B-03E3-48B4-A72B-4C6C0073B150}" type="slidenum">
              <a:rPr lang="ar-EG" sz="1100">
                <a:solidFill>
                  <a:srgbClr val="898989"/>
                </a:solidFill>
              </a:rPr>
              <a:pPr>
                <a:spcAft>
                  <a:spcPts val="600"/>
                </a:spcAft>
                <a:defRPr/>
              </a:pPr>
              <a:t>18</a:t>
            </a:fld>
            <a:endParaRPr lang="ar-EG" sz="1100">
              <a:solidFill>
                <a:srgbClr val="89898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2A6E456E-3652-4A36-93BF-C26CC7BE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1EB5F05E-8AF7-4AE4-A2D5-C34877E581F5}"/>
              </a:ext>
            </a:extLst>
          </p:cNvPr>
          <p:cNvSpPr txBox="1">
            <a:spLocks/>
          </p:cNvSpPr>
          <p:nvPr/>
        </p:nvSpPr>
        <p:spPr>
          <a:xfrm>
            <a:off x="7322108" y="234542"/>
            <a:ext cx="4977976" cy="793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8900" b="1" dirty="0">
                <a:solidFill>
                  <a:srgbClr val="00B050"/>
                </a:solidFill>
                <a:cs typeface="Arial" charset="0"/>
              </a:rPr>
              <a:t>This includes: 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b="1" dirty="0">
                <a:solidFill>
                  <a:srgbClr val="000000"/>
                </a:solidFill>
                <a:cs typeface="Arial" charset="0"/>
              </a:rPr>
            </a:br>
            <a:endParaRPr lang="ar-E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8" y="1825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 School 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7" y="1219200"/>
            <a:ext cx="11383616" cy="5234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The academic environment </a:t>
            </a:r>
          </a:p>
          <a:p>
            <a:r>
              <a:rPr lang="en-GB" dirty="0"/>
              <a:t>M</a:t>
            </a:r>
            <a:r>
              <a:rPr lang="en-GB" dirty="0" smtClean="0"/>
              <a:t>ust </a:t>
            </a:r>
            <a:r>
              <a:rPr lang="en-GB" dirty="0"/>
              <a:t>be conducive to learning and achievement for all students</a:t>
            </a:r>
          </a:p>
          <a:p>
            <a:r>
              <a:rPr lang="en-GB" dirty="0"/>
              <a:t>Includes:</a:t>
            </a:r>
          </a:p>
          <a:p>
            <a:pPr>
              <a:buFontTx/>
              <a:buChar char="-"/>
            </a:pP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the year with high expectations,</a:t>
            </a:r>
          </a:p>
          <a:p>
            <a:pPr>
              <a:buFontTx/>
              <a:buChar char="-"/>
            </a:pP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Encouraging student involvement, </a:t>
            </a:r>
          </a:p>
          <a:p>
            <a:pPr>
              <a:buFontTx/>
              <a:buChar char="-"/>
            </a:pP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the classroom visually appealing,</a:t>
            </a:r>
          </a:p>
          <a:p>
            <a:pPr>
              <a:buFontTx/>
              <a:buChar char="-"/>
            </a:pP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Parents’ involvement, </a:t>
            </a:r>
          </a:p>
          <a:p>
            <a:pPr>
              <a:buFontTx/>
              <a:buChar char="-"/>
            </a:pP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effective praise and effective feedback.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38859" y="183145"/>
            <a:ext cx="10515600" cy="878346"/>
          </a:xfrm>
        </p:spPr>
        <p:txBody>
          <a:bodyPr/>
          <a:lstStyle/>
          <a:p>
            <a:pPr lvl="0" algn="ctr"/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Sc</a:t>
            </a:r>
            <a:r>
              <a:rPr lang="en-GB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ho</a:t>
            </a:r>
            <a:r>
              <a:rPr lang="en-GB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ol </a:t>
            </a:r>
            <a:r>
              <a:rPr lang="en-GB" dirty="0">
                <a:latin typeface="Arial Black" panose="020B0A04020102020204" pitchFamily="34" charset="0"/>
              </a:rPr>
              <a:t>h</a:t>
            </a:r>
            <a:r>
              <a:rPr lang="en-GB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  <a:r>
              <a:rPr lang="en-GB" dirty="0">
                <a:solidFill>
                  <a:srgbClr val="00B050"/>
                </a:solidFill>
                <a:latin typeface="Arial Black" panose="020B0A04020102020204" pitchFamily="34" charset="0"/>
              </a:rPr>
              <a:t>a</a:t>
            </a:r>
            <a:r>
              <a:rPr lang="en-GB" dirty="0">
                <a:solidFill>
                  <a:srgbClr val="7030A0"/>
                </a:solidFill>
                <a:latin typeface="Arial Black" panose="020B0A04020102020204" pitchFamily="34" charset="0"/>
              </a:rPr>
              <a:t>lth</a:t>
            </a:r>
            <a:r>
              <a:rPr lang="en-GB" dirty="0">
                <a:latin typeface="Arial Black" panose="020B0A04020102020204" pitchFamily="34" charset="0"/>
              </a:rPr>
              <a:t> </a:t>
            </a:r>
            <a:r>
              <a:rPr lang="en-GB" dirty="0">
                <a:solidFill>
                  <a:srgbClr val="00B050"/>
                </a:solidFill>
                <a:latin typeface="Arial Black" panose="020B0A04020102020204" pitchFamily="34" charset="0"/>
              </a:rPr>
              <a:t>ed</a:t>
            </a:r>
            <a:r>
              <a:rPr lang="en-GB" dirty="0">
                <a:solidFill>
                  <a:srgbClr val="FFC000"/>
                </a:solidFill>
                <a:latin typeface="Arial Black" panose="020B0A04020102020204" pitchFamily="34" charset="0"/>
              </a:rPr>
              <a:t>uc</a:t>
            </a: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ati</a:t>
            </a:r>
            <a:r>
              <a:rPr lang="en-GB" dirty="0">
                <a:latin typeface="Arial Black" panose="020B0A04020102020204" pitchFamily="34" charset="0"/>
              </a:rPr>
              <a:t>o</a:t>
            </a:r>
            <a:r>
              <a:rPr lang="en-GB" dirty="0">
                <a:solidFill>
                  <a:srgbClr val="FF0000"/>
                </a:solidFill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0087" y="1219200"/>
            <a:ext cx="11171583" cy="5378450"/>
          </a:xfrm>
        </p:spPr>
        <p:txBody>
          <a:bodyPr>
            <a:normAutofit/>
          </a:bodyPr>
          <a:lstStyle/>
          <a:p>
            <a:pPr marL="274320" indent="-274320">
              <a:buFont typeface="Wingdings 3"/>
              <a:buChar char="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 teaching process that provides students, their families and personnel with basic health knowledge, which is interpreted into sound health behavior.</a:t>
            </a:r>
          </a:p>
          <a:p>
            <a:pPr marL="274320" indent="-274320">
              <a:buFont typeface="Wingdings 3"/>
              <a:buChar char=""/>
              <a:defRPr/>
            </a:pPr>
            <a:endParaRPr lang="ar-E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61361-D689-4282-ACAD-335C5768418D}" type="slidenum">
              <a:rPr lang="ar-EG" smtClean="0"/>
              <a:pPr>
                <a:defRPr/>
              </a:pPr>
              <a:t>2</a:t>
            </a:fld>
            <a:endParaRPr lang="ar-EG"/>
          </a:p>
        </p:txBody>
      </p:sp>
      <p:pic>
        <p:nvPicPr>
          <p:cNvPr id="2560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48" y="3357562"/>
            <a:ext cx="7945834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1534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</p:spPr>
        <p:txBody>
          <a:bodyPr/>
          <a:lstStyle/>
          <a:p>
            <a:pPr algn="ctr"/>
            <a:r>
              <a:rPr lang="en-GB" dirty="0"/>
              <a:t>School-aged health in Jordan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082259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/>
          </a:p>
          <a:p>
            <a:r>
              <a:rPr lang="en-GB" dirty="0"/>
              <a:t>Jordan joined UNICEF’s </a:t>
            </a:r>
            <a:r>
              <a:rPr lang="en-GB" i="1" dirty="0"/>
              <a:t>“Child Survival Revolution” IN 1980</a:t>
            </a:r>
            <a:r>
              <a:rPr lang="en-GB" dirty="0"/>
              <a:t>. Since then, the Ministry of Health has made the vaccination card a requirement for entry into the school system.</a:t>
            </a:r>
          </a:p>
          <a:p>
            <a:endParaRPr lang="en-GB" dirty="0"/>
          </a:p>
        </p:txBody>
      </p:sp>
      <p:pic>
        <p:nvPicPr>
          <p:cNvPr id="6146" name="Picture 2" descr="Image result for jordan school health"/>
          <p:cNvPicPr>
            <a:picLocks noChangeAspect="1" noChangeArrowheads="1"/>
          </p:cNvPicPr>
          <p:nvPr/>
        </p:nvPicPr>
        <p:blipFill>
          <a:blip r:embed="rId2"/>
          <a:srcRect b="41048"/>
          <a:stretch>
            <a:fillRect/>
          </a:stretch>
        </p:blipFill>
        <p:spPr bwMode="auto">
          <a:xfrm>
            <a:off x="2809853" y="4429132"/>
            <a:ext cx="5770033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994" y="228600"/>
            <a:ext cx="10530625" cy="857256"/>
          </a:xfrm>
        </p:spPr>
        <p:txBody>
          <a:bodyPr>
            <a:normAutofit fontScale="90000"/>
          </a:bodyPr>
          <a:lstStyle/>
          <a:p>
            <a:r>
              <a:rPr lang="en-GB" dirty="0"/>
              <a:t>The Healthy Schools National Accreditation 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1" y="1214423"/>
            <a:ext cx="11370365" cy="4911741"/>
          </a:xfrm>
        </p:spPr>
        <p:txBody>
          <a:bodyPr>
            <a:normAutofit/>
          </a:bodyPr>
          <a:lstStyle/>
          <a:p>
            <a:r>
              <a:rPr lang="en-GB" b="1" i="1" dirty="0">
                <a:solidFill>
                  <a:srgbClr val="00B050"/>
                </a:solidFill>
              </a:rPr>
              <a:t>The Healthy Schools National Accreditation</a:t>
            </a:r>
            <a:r>
              <a:rPr lang="en-GB" dirty="0"/>
              <a:t> project has been implemented in Jordan since the year 2008. </a:t>
            </a:r>
          </a:p>
          <a:p>
            <a:r>
              <a:rPr lang="en-GB" dirty="0"/>
              <a:t>It is a collaborative work bringing together the Ministry of Health (MOH) and Ministry of Education (MOE)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aim </a:t>
            </a:r>
            <a:r>
              <a:rPr lang="en-GB" dirty="0"/>
              <a:t>to promote healthy environments within Jordanian Schools. </a:t>
            </a:r>
          </a:p>
          <a:p>
            <a:pPr fontAlgn="base"/>
            <a:r>
              <a:rPr lang="en-GB" dirty="0"/>
              <a:t>The project assesses schools against certain standards and determine whether or not an educational institution can gain the “Healthy School” accreditation.</a:t>
            </a:r>
          </a:p>
          <a:p>
            <a:pPr marL="0" indent="0" fontAlgn="base">
              <a:buNone/>
            </a:pPr>
            <a:endParaRPr lang="en-GB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Image result for ‫شعار برنامج الاعتماد الوطني للمدارس الصحية‬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9074" y="5291626"/>
            <a:ext cx="2357422" cy="1566374"/>
          </a:xfrm>
          <a:prstGeom prst="rect">
            <a:avLst/>
          </a:prstGeom>
          <a:noFill/>
        </p:spPr>
      </p:pic>
      <p:pic>
        <p:nvPicPr>
          <p:cNvPr id="5125" name="Picture 5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472" y="5337832"/>
            <a:ext cx="2214578" cy="1520169"/>
          </a:xfrm>
          <a:prstGeom prst="rect">
            <a:avLst/>
          </a:prstGeom>
          <a:noFill/>
        </p:spPr>
      </p:pic>
      <p:pic>
        <p:nvPicPr>
          <p:cNvPr id="5127" name="Picture 7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44" y="5246848"/>
            <a:ext cx="2143140" cy="1611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Healthy Schools National Accreditation project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D2D16047-A7DC-4759-B9CB-0D1838B145A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/>
          <a:srcRect l="705" t="11201" r="29518" b="12205"/>
          <a:stretch/>
        </p:blipFill>
        <p:spPr bwMode="auto">
          <a:xfrm>
            <a:off x="2266122" y="1643270"/>
            <a:ext cx="7876684" cy="4863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7914" r="34196" b="8847"/>
          <a:stretch/>
        </p:blipFill>
        <p:spPr>
          <a:xfrm>
            <a:off x="839788" y="148106"/>
            <a:ext cx="10362783" cy="648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40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400" dirty="0"/>
              <a:t>References: </a:t>
            </a:r>
          </a:p>
          <a:p>
            <a:r>
              <a:rPr lang="en-GB" b="1" dirty="0"/>
              <a:t>Jordan Global School based Student Health Survey, 2007.</a:t>
            </a:r>
          </a:p>
          <a:p>
            <a:r>
              <a:rPr lang="en-GB" b="1" dirty="0"/>
              <a:t>Nationwide Assessment in Public Schools for Strategic Planning,2015-2016</a:t>
            </a:r>
            <a:endParaRPr lang="en-GB" dirty="0"/>
          </a:p>
        </p:txBody>
      </p:sp>
      <p:pic>
        <p:nvPicPr>
          <p:cNvPr id="52226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1128" y="0"/>
            <a:ext cx="6143668" cy="6257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241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07963" y="152400"/>
            <a:ext cx="11591779" cy="990584"/>
          </a:xfrm>
        </p:spPr>
        <p:txBody>
          <a:bodyPr>
            <a:normAutofit fontScale="90000"/>
          </a:bodyPr>
          <a:lstStyle/>
          <a:p>
            <a:pPr marL="274320" indent="-274320">
              <a:defRPr/>
            </a:pPr>
            <a:r>
              <a:rPr lang="en-US" b="1" dirty="0">
                <a:solidFill>
                  <a:srgbClr val="C00000"/>
                </a:solidFill>
              </a:rPr>
              <a:t>Factors contributing to successful health education at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0843" y="1500174"/>
            <a:ext cx="11240086" cy="509747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514350" indent="-514350">
              <a:buClr>
                <a:srgbClr val="002060"/>
              </a:buClr>
              <a:buSzPct val="100000"/>
              <a:buFont typeface="+mj-lt"/>
              <a:buAutoNum type="arabicPeriod"/>
              <a:defRPr/>
            </a:pPr>
            <a:r>
              <a:rPr lang="en-US" sz="3200" dirty="0"/>
              <a:t>Good habits could be acquired by 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repetition</a:t>
            </a:r>
            <a:r>
              <a:rPr lang="en-US" sz="3200" dirty="0"/>
              <a:t>.</a:t>
            </a:r>
          </a:p>
          <a:p>
            <a:pPr marL="514350" indent="-514350">
              <a:buClr>
                <a:srgbClr val="002060"/>
              </a:buClr>
              <a:buSzPct val="100000"/>
              <a:buFont typeface="+mj-lt"/>
              <a:buAutoNum type="arabicPeriod"/>
              <a:defRPr/>
            </a:pPr>
            <a:r>
              <a:rPr lang="en-US" sz="3200" dirty="0"/>
              <a:t>All facilities that required for health education are available at school. </a:t>
            </a:r>
            <a:r>
              <a:rPr lang="en-US" sz="3200" b="1" dirty="0">
                <a:solidFill>
                  <a:srgbClr val="C00000"/>
                </a:solidFill>
              </a:rPr>
              <a:t>These include:</a:t>
            </a:r>
          </a:p>
          <a:p>
            <a:pPr marL="514350" indent="-514350">
              <a:buClr>
                <a:srgbClr val="00206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3200" b="1" dirty="0"/>
              <a:t>School personnel </a:t>
            </a:r>
            <a:r>
              <a:rPr lang="en-US" sz="3200" dirty="0"/>
              <a:t>(teachers, school physician, health visitor, and social and psychological workers), </a:t>
            </a:r>
          </a:p>
          <a:p>
            <a:pPr marL="514350" indent="-514350">
              <a:buClr>
                <a:srgbClr val="00206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3200" b="1" dirty="0"/>
              <a:t>Physical facilities</a:t>
            </a:r>
            <a:r>
              <a:rPr lang="en-US" sz="3200" dirty="0"/>
              <a:t>,  </a:t>
            </a:r>
          </a:p>
          <a:p>
            <a:pPr marL="514350" indent="-514350">
              <a:buClr>
                <a:srgbClr val="00206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3200" b="1" dirty="0"/>
              <a:t>School curricula.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F4D7D206-40E9-4075-8C2D-7F314CA4C732}" type="slidenum">
              <a:rPr lang="ar-EG" smtClean="0"/>
              <a:pPr>
                <a:defRPr/>
              </a:pPr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9795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981200" y="152401"/>
            <a:ext cx="8229600" cy="684213"/>
          </a:xfrm>
        </p:spPr>
        <p:txBody>
          <a:bodyPr>
            <a:normAutofit fontScale="90000"/>
          </a:bodyPr>
          <a:lstStyle/>
          <a:p>
            <a:pPr marL="274320" indent="-274320"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of school health education: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0331" y="908050"/>
            <a:ext cx="11436626" cy="5689600"/>
          </a:xfrm>
        </p:spPr>
        <p:txBody>
          <a:bodyPr>
            <a:normAutofit/>
          </a:bodyPr>
          <a:lstStyle/>
          <a:p>
            <a:pPr marL="0" indent="0">
              <a:buClr>
                <a:srgbClr val="002060"/>
              </a:buClr>
              <a:buSzPct val="103000"/>
              <a:buNone/>
              <a:defRPr/>
            </a:pP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514350" indent="-514350">
              <a:buClr>
                <a:srgbClr val="002060"/>
              </a:buClr>
              <a:buSzPct val="103000"/>
              <a:buFont typeface="+mj-lt"/>
              <a:buAutoNum type="arabicPeriod"/>
              <a:defRPr/>
            </a:pP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</a:rPr>
              <a:t>Formal/</a:t>
            </a:r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</a:rPr>
              <a:t>Direct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</a:rPr>
              <a:t> health education: </a:t>
            </a:r>
            <a:r>
              <a:rPr lang="en-US" altLang="en-US" dirty="0"/>
              <a:t>health is taught as a separate discipline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planned in specific periods in the timetable with formal curricula e.g. nutrition, communicable diseases and pollution..</a:t>
            </a:r>
          </a:p>
          <a:p>
            <a:pPr marL="514350" indent="-514350">
              <a:buClr>
                <a:srgbClr val="002060"/>
              </a:buClr>
              <a:buSzPct val="103000"/>
              <a:buFont typeface="+mj-lt"/>
              <a:buAutoNum type="arabicPeriod"/>
              <a:defRPr/>
            </a:pP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</a:rPr>
              <a:t>Correlated health education : </a:t>
            </a:r>
            <a:r>
              <a:rPr lang="en-US" altLang="en-US" dirty="0"/>
              <a:t>health is taught as part of other disciplines, i.e., science, or physical education</a:t>
            </a:r>
          </a:p>
          <a:p>
            <a:pPr marL="514350" indent="-514350">
              <a:buClr>
                <a:srgbClr val="002060"/>
              </a:buClr>
              <a:buSzPct val="103000"/>
              <a:buFont typeface="+mj-lt"/>
              <a:buAutoNum type="arabicPeriod"/>
              <a:defRPr/>
            </a:pP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</a:rPr>
              <a:t>Integrated health education: </a:t>
            </a:r>
            <a:r>
              <a:rPr lang="en-US" altLang="en-US" dirty="0"/>
              <a:t>other disciplines are taught through health </a:t>
            </a:r>
            <a:r>
              <a:rPr lang="en-US" altLang="en-US" dirty="0" smtClean="0"/>
              <a:t>topics.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FD3C2-3A13-4B5D-A9E8-933D0ABFB0F7}" type="slidenum">
              <a:rPr lang="ar-EG" smtClean="0"/>
              <a:pPr>
                <a:defRPr/>
              </a:pPr>
              <a:t>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17242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Oval 3"/>
          <p:cNvSpPr>
            <a:spLocks noChangeArrowheads="1"/>
          </p:cNvSpPr>
          <p:nvPr/>
        </p:nvSpPr>
        <p:spPr bwMode="auto">
          <a:xfrm>
            <a:off x="3347430" y="1079500"/>
            <a:ext cx="5644170" cy="52451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0356" name="Oval 4"/>
          <p:cNvSpPr>
            <a:spLocks noChangeArrowheads="1"/>
          </p:cNvSpPr>
          <p:nvPr/>
        </p:nvSpPr>
        <p:spPr bwMode="auto">
          <a:xfrm>
            <a:off x="5435600" y="2870200"/>
            <a:ext cx="1473200" cy="14732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>
            <a:off x="4114800" y="1841500"/>
            <a:ext cx="1435100" cy="135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 flipH="1">
            <a:off x="6851650" y="1841500"/>
            <a:ext cx="1308100" cy="143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0359" name="Line 7"/>
          <p:cNvSpPr>
            <a:spLocks noChangeShapeType="1"/>
          </p:cNvSpPr>
          <p:nvPr/>
        </p:nvSpPr>
        <p:spPr bwMode="auto">
          <a:xfrm>
            <a:off x="6940550" y="3810000"/>
            <a:ext cx="205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6629400" y="4267200"/>
            <a:ext cx="128905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 flipH="1">
            <a:off x="4191000" y="4191000"/>
            <a:ext cx="14478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0362" name="Line 10"/>
          <p:cNvSpPr>
            <a:spLocks noChangeShapeType="1"/>
          </p:cNvSpPr>
          <p:nvPr/>
        </p:nvSpPr>
        <p:spPr bwMode="auto">
          <a:xfrm flipH="1">
            <a:off x="3270250" y="3810000"/>
            <a:ext cx="2146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0363" name="Line 11"/>
          <p:cNvSpPr>
            <a:spLocks noChangeShapeType="1"/>
          </p:cNvSpPr>
          <p:nvPr/>
        </p:nvSpPr>
        <p:spPr bwMode="auto">
          <a:xfrm>
            <a:off x="6172200" y="1079500"/>
            <a:ext cx="0" cy="181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>
            <a:off x="6172200" y="43434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5541964" y="3505200"/>
            <a:ext cx="1351333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100" b="1">
                <a:latin typeface="Book Antiqua" panose="02040602050305030304" pitchFamily="18" charset="0"/>
              </a:rPr>
              <a:t>HEALTH</a:t>
            </a:r>
            <a:endParaRPr lang="en-US" altLang="en-US" sz="210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4932364" y="1816101"/>
            <a:ext cx="101630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000">
                <a:latin typeface="Book Antiqua" panose="02040602050305030304" pitchFamily="18" charset="0"/>
              </a:rPr>
              <a:t>Science</a:t>
            </a:r>
            <a:endParaRPr lang="en-US" altLang="en-US" sz="200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6380163" y="1816101"/>
            <a:ext cx="785472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000">
                <a:latin typeface="Book Antiqua" panose="02040602050305030304" pitchFamily="18" charset="0"/>
              </a:rPr>
              <a:t>Math</a:t>
            </a:r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7446989" y="2882901"/>
            <a:ext cx="1308051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000" dirty="0">
                <a:latin typeface="Book Antiqua" panose="02040602050305030304" pitchFamily="18" charset="0"/>
              </a:rPr>
              <a:t>Language</a:t>
            </a:r>
          </a:p>
        </p:txBody>
      </p:sp>
      <p:sp>
        <p:nvSpPr>
          <p:cNvPr id="100369" name="Rectangle 17"/>
          <p:cNvSpPr>
            <a:spLocks noChangeArrowheads="1"/>
          </p:cNvSpPr>
          <p:nvPr/>
        </p:nvSpPr>
        <p:spPr bwMode="auto">
          <a:xfrm>
            <a:off x="7370596" y="4178301"/>
            <a:ext cx="1019511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000">
                <a:latin typeface="Book Antiqua" panose="02040602050305030304" pitchFamily="18" charset="0"/>
              </a:rPr>
              <a:t>Social </a:t>
            </a:r>
          </a:p>
          <a:p>
            <a:pPr algn="ctr"/>
            <a:r>
              <a:rPr lang="en-US" altLang="en-US" sz="2000">
                <a:latin typeface="Book Antiqua" panose="02040602050305030304" pitchFamily="18" charset="0"/>
              </a:rPr>
              <a:t>Studies</a:t>
            </a:r>
            <a:endParaRPr lang="en-US" altLang="en-US" sz="200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6532563" y="5168901"/>
            <a:ext cx="565862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000">
                <a:latin typeface="Book Antiqua" panose="02040602050305030304" pitchFamily="18" charset="0"/>
              </a:rPr>
              <a:t>Art</a:t>
            </a:r>
            <a:endParaRPr lang="en-US" altLang="en-US" sz="200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4932363" y="5092701"/>
            <a:ext cx="876844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000">
                <a:latin typeface="Book Antiqua" panose="02040602050305030304" pitchFamily="18" charset="0"/>
              </a:rPr>
              <a:t>Music</a:t>
            </a:r>
          </a:p>
        </p:txBody>
      </p:sp>
      <p:sp>
        <p:nvSpPr>
          <p:cNvPr id="100372" name="Rectangle 20"/>
          <p:cNvSpPr>
            <a:spLocks noChangeArrowheads="1"/>
          </p:cNvSpPr>
          <p:nvPr/>
        </p:nvSpPr>
        <p:spPr bwMode="auto">
          <a:xfrm>
            <a:off x="3711446" y="4025901"/>
            <a:ext cx="1340111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000">
                <a:latin typeface="Book Antiqua" panose="02040602050305030304" pitchFamily="18" charset="0"/>
              </a:rPr>
              <a:t>Physical</a:t>
            </a:r>
          </a:p>
          <a:p>
            <a:pPr algn="ctr"/>
            <a:r>
              <a:rPr lang="en-US" altLang="en-US" sz="2000">
                <a:latin typeface="Book Antiqua" panose="02040602050305030304" pitchFamily="18" charset="0"/>
              </a:rPr>
              <a:t>Education</a:t>
            </a:r>
            <a:endParaRPr lang="en-US" altLang="en-US" sz="200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100373" name="Rectangle 21"/>
          <p:cNvSpPr>
            <a:spLocks noChangeArrowheads="1"/>
          </p:cNvSpPr>
          <p:nvPr/>
        </p:nvSpPr>
        <p:spPr bwMode="auto">
          <a:xfrm>
            <a:off x="3788915" y="2730501"/>
            <a:ext cx="1405835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000" dirty="0">
                <a:latin typeface="Book Antiqua" panose="02040602050305030304" pitchFamily="18" charset="0"/>
              </a:rPr>
              <a:t>Home</a:t>
            </a:r>
          </a:p>
          <a:p>
            <a:pPr algn="ctr"/>
            <a:r>
              <a:rPr lang="en-US" altLang="en-US" sz="2000" dirty="0">
                <a:latin typeface="Book Antiqua" panose="02040602050305030304" pitchFamily="18" charset="0"/>
              </a:rPr>
              <a:t>Economics</a:t>
            </a:r>
            <a:endParaRPr lang="en-US" altLang="en-US" sz="20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4094163" y="6426201"/>
            <a:ext cx="4074834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000">
                <a:solidFill>
                  <a:srgbClr val="CC3300"/>
                </a:solidFill>
                <a:latin typeface="Book Antiqua" panose="02040602050305030304" pitchFamily="18" charset="0"/>
              </a:rPr>
              <a:t>Integrated Instructional Approach</a:t>
            </a:r>
          </a:p>
        </p:txBody>
      </p:sp>
    </p:spTree>
    <p:extLst>
      <p:ext uri="{BB962C8B-B14F-4D97-AF65-F5344CB8AC3E}">
        <p14:creationId xmlns:p14="http://schemas.microsoft.com/office/powerpoint/2010/main" val="38087871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nimBg="1"/>
      <p:bldP spid="100356" grpId="0" animBg="1"/>
      <p:bldP spid="100357" grpId="0" animBg="1"/>
      <p:bldP spid="100358" grpId="0" animBg="1"/>
      <p:bldP spid="100359" grpId="0" animBg="1"/>
      <p:bldP spid="100360" grpId="0" animBg="1"/>
      <p:bldP spid="100361" grpId="0" animBg="1"/>
      <p:bldP spid="100362" grpId="0" animBg="1"/>
      <p:bldP spid="100363" grpId="0" animBg="1"/>
      <p:bldP spid="100364" grpId="0" animBg="1"/>
      <p:bldP spid="100365" grpId="0" autoUpdateAnimBg="0"/>
      <p:bldP spid="100366" grpId="0" autoUpdateAnimBg="0"/>
      <p:bldP spid="100367" grpId="0" autoUpdateAnimBg="0"/>
      <p:bldP spid="100368" grpId="0" autoUpdateAnimBg="0"/>
      <p:bldP spid="100369" grpId="0" autoUpdateAnimBg="0"/>
      <p:bldP spid="100370" grpId="0" autoUpdateAnimBg="0"/>
      <p:bldP spid="100371" grpId="0" autoUpdateAnimBg="0"/>
      <p:bldP spid="100372" grpId="0" autoUpdateAnimBg="0"/>
      <p:bldP spid="100373" grpId="0" autoUpdateAnimBg="0"/>
      <p:bldP spid="10037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888642" y="274638"/>
            <a:ext cx="9322158" cy="86834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of school health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0913" y="1219201"/>
            <a:ext cx="11320529" cy="5310388"/>
          </a:xfrm>
        </p:spPr>
        <p:txBody>
          <a:bodyPr>
            <a:normAutofit/>
          </a:bodyPr>
          <a:lstStyle/>
          <a:p>
            <a:pPr marL="0" indent="0">
              <a:buClr>
                <a:srgbClr val="002060"/>
              </a:buClr>
              <a:buSzPct val="102000"/>
              <a:buNone/>
              <a:defRPr/>
            </a:pP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4. Incidental health education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 for incidental health education arise naturally in the course of the school day. </a:t>
            </a:r>
          </a:p>
          <a:p>
            <a:pPr marL="514350" indent="-514350">
              <a:buClr>
                <a:srgbClr val="002060"/>
              </a:buClr>
              <a:buSzPct val="102000"/>
              <a:buFont typeface="Wingdings" pitchFamily="2" charset="2"/>
              <a:buChar char="Ø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incidents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school can have meaning in health terms (e.g. medical examination). </a:t>
            </a:r>
          </a:p>
          <a:p>
            <a:pPr marL="514350" indent="-514350">
              <a:buClr>
                <a:srgbClr val="002060"/>
              </a:buClr>
              <a:buSzPct val="102000"/>
              <a:buFont typeface="Wingdings" pitchFamily="2" charset="2"/>
              <a:buChar char="Ø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Also, daily newspaper, radio and television reports frequently have health topics of interest to the pupils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66336-54BC-4F2D-9DC3-D8A880A9DE30}" type="slidenum">
              <a:rPr lang="ar-EG" smtClean="0"/>
              <a:pPr>
                <a:defRPr/>
              </a:pPr>
              <a:t>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0646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86" y="113085"/>
            <a:ext cx="11758645" cy="1007378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Components of School </a:t>
            </a:r>
            <a:r>
              <a:rPr lang="en-GB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Health programme</a:t>
            </a:r>
            <a:endParaRPr lang="en-GB" sz="3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5" name="Freeform 62">
            <a:extLst>
              <a:ext uri="{FF2B5EF4-FFF2-40B4-BE49-F238E27FC236}">
                <a16:creationId xmlns=""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02" name="Picture 2" descr="Image result for SCHOOL HEALTH SERVICES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100821" y="2056758"/>
            <a:ext cx="3661831" cy="2764682"/>
          </a:xfrm>
          <a:prstGeom prst="rect">
            <a:avLst/>
          </a:prstGeom>
          <a:noFill/>
        </p:spPr>
      </p:pic>
      <p:graphicFrame>
        <p:nvGraphicFramePr>
          <p:cNvPr id="10" name="Content Placeholder 3">
            <a:extLst>
              <a:ext uri="{FF2B5EF4-FFF2-40B4-BE49-F238E27FC236}">
                <a16:creationId xmlns="" xmlns:a16="http://schemas.microsoft.com/office/drawing/2014/main" id="{CAA2C4F9-6119-456C-8BD3-8DC6700C2EE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31351" y="922966"/>
          <a:ext cx="10798350" cy="5796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8363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9BF3EE-3C04-4AF9-A428-1F50CFD3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30F81726-4D60-434B-882B-5B71FF5AC8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3638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CF4DEE4-AB35-43F2-A3DB-26A172A948AA}"/>
              </a:ext>
            </a:extLst>
          </p:cNvPr>
          <p:cNvGrpSpPr/>
          <p:nvPr/>
        </p:nvGrpSpPr>
        <p:grpSpPr>
          <a:xfrm>
            <a:off x="838200" y="0"/>
            <a:ext cx="10619509" cy="1743843"/>
            <a:chOff x="4317520" y="58278"/>
            <a:chExt cx="3030486" cy="3030486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55C90F94-36B3-47F8-A208-65B950561BBC}"/>
                </a:ext>
              </a:extLst>
            </p:cNvPr>
            <p:cNvSpPr/>
            <p:nvPr/>
          </p:nvSpPr>
          <p:spPr>
            <a:xfrm>
              <a:off x="4317520" y="58278"/>
              <a:ext cx="3030486" cy="3030486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Oval 4">
              <a:extLst>
                <a:ext uri="{FF2B5EF4-FFF2-40B4-BE49-F238E27FC236}">
                  <a16:creationId xmlns="" xmlns:a16="http://schemas.microsoft.com/office/drawing/2014/main" id="{86B6D2A4-4FDA-4093-8FA5-62D665E9F6E6}"/>
                </a:ext>
              </a:extLst>
            </p:cNvPr>
            <p:cNvSpPr txBox="1"/>
            <p:nvPr/>
          </p:nvSpPr>
          <p:spPr>
            <a:xfrm>
              <a:off x="4667191" y="1036725"/>
              <a:ext cx="2331143" cy="9615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/>
              <a:r>
                <a:rPr lang="en-GB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Safe school environment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4169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xfrm>
            <a:off x="1981200" y="152401"/>
            <a:ext cx="8229600" cy="684213"/>
          </a:xfrm>
        </p:spPr>
        <p:txBody>
          <a:bodyPr>
            <a:normAutofit fontScale="90000"/>
          </a:bodyPr>
          <a:lstStyle/>
          <a:p>
            <a:pPr rtl="0"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Healthy School environment: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xfrm>
            <a:off x="304799" y="1219200"/>
            <a:ext cx="11330609" cy="5067300"/>
          </a:xfrm>
        </p:spPr>
        <p:txBody>
          <a:bodyPr>
            <a:normAutofit lnSpcReduction="10000"/>
          </a:bodyPr>
          <a:lstStyle/>
          <a:p>
            <a:pPr marL="660400" indent="-660400">
              <a:lnSpc>
                <a:spcPct val="80000"/>
              </a:lnSpc>
              <a:buClr>
                <a:srgbClr val="C00000"/>
              </a:buClr>
              <a:buSzPct val="100000"/>
              <a:buNone/>
            </a:pPr>
            <a:r>
              <a:rPr lang="en-US" sz="3500" b="1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sz="4300" b="1" dirty="0">
                <a:solidFill>
                  <a:srgbClr val="0070C0"/>
                </a:solidFill>
                <a:cs typeface="Arial" charset="0"/>
              </a:rPr>
              <a:t>1. A Healthy Physical Environment</a:t>
            </a:r>
          </a:p>
          <a:p>
            <a:pPr marL="660400" indent="-660400">
              <a:lnSpc>
                <a:spcPct val="80000"/>
              </a:lnSpc>
            </a:pPr>
            <a:r>
              <a:rPr lang="en-GB" dirty="0"/>
              <a:t>The physical environment must be safe, and welcoming, and must support learning.</a:t>
            </a:r>
            <a:endParaRPr lang="en-US" sz="3100" dirty="0">
              <a:cs typeface="Arial" charset="0"/>
            </a:endParaRPr>
          </a:p>
          <a:p>
            <a:pPr marL="660400" indent="-660400">
              <a:lnSpc>
                <a:spcPct val="80000"/>
              </a:lnSpc>
            </a:pPr>
            <a:r>
              <a:rPr lang="en-US" sz="3100" dirty="0">
                <a:cs typeface="Arial" charset="0"/>
              </a:rPr>
              <a:t>A clean and safe physical environment helps to </a:t>
            </a:r>
            <a:r>
              <a:rPr lang="en-US" sz="3100" u="sng" dirty="0">
                <a:cs typeface="Arial" charset="0"/>
              </a:rPr>
              <a:t>prevent injuries, diseases</a:t>
            </a:r>
            <a:r>
              <a:rPr lang="en-US" sz="3100" dirty="0">
                <a:cs typeface="Arial" charset="0"/>
              </a:rPr>
              <a:t> and </a:t>
            </a:r>
            <a:r>
              <a:rPr lang="en-US" sz="3100" u="sng" dirty="0">
                <a:cs typeface="Arial" charset="0"/>
              </a:rPr>
              <a:t>facilitates desired- health behavior.</a:t>
            </a:r>
          </a:p>
          <a:p>
            <a:pPr marL="660400" indent="-660400">
              <a:lnSpc>
                <a:spcPct val="80000"/>
              </a:lnSpc>
              <a:buNone/>
            </a:pPr>
            <a:endParaRPr lang="en-US" sz="1000" b="1" u="sng" dirty="0">
              <a:solidFill>
                <a:srgbClr val="C00000"/>
              </a:solidFill>
              <a:cs typeface="Arial" charset="0"/>
            </a:endParaRPr>
          </a:p>
          <a:p>
            <a:pPr marL="660400" indent="-660400">
              <a:lnSpc>
                <a:spcPct val="80000"/>
              </a:lnSpc>
              <a:buNone/>
            </a:pPr>
            <a:r>
              <a:rPr lang="en-US" sz="3100" b="1" dirty="0">
                <a:solidFill>
                  <a:srgbClr val="C00000"/>
                </a:solidFill>
                <a:cs typeface="Arial" charset="0"/>
              </a:rPr>
              <a:t>This includes:</a:t>
            </a:r>
          </a:p>
          <a:p>
            <a:pPr marL="660400" indent="-660400">
              <a:lnSpc>
                <a:spcPct val="80000"/>
              </a:lnSpc>
              <a:buClr>
                <a:srgbClr val="002060"/>
              </a:buClr>
              <a:buSzPct val="105000"/>
              <a:buFont typeface="Bookman Old Style" pitchFamily="18" charset="0"/>
              <a:buAutoNum type="arabicPeriod"/>
            </a:pPr>
            <a:r>
              <a:rPr lang="en-US" sz="3500" b="1" dirty="0">
                <a:solidFill>
                  <a:srgbClr val="00B050"/>
                </a:solidFill>
                <a:cs typeface="Arial" charset="0"/>
              </a:rPr>
              <a:t>Safe and sanitary school facilities</a:t>
            </a:r>
            <a:endParaRPr lang="en-US" sz="3500" dirty="0">
              <a:solidFill>
                <a:srgbClr val="00B050"/>
              </a:solidFill>
              <a:cs typeface="Arial" charset="0"/>
            </a:endParaRPr>
          </a:p>
          <a:p>
            <a:pPr marL="660400" indent="-660400">
              <a:lnSpc>
                <a:spcPct val="80000"/>
              </a:lnSpc>
              <a:buClr>
                <a:srgbClr val="002060"/>
              </a:buClr>
              <a:buSzPct val="105000"/>
              <a:buFont typeface="Bookman Old Style" pitchFamily="18" charset="0"/>
              <a:buAutoNum type="arabicPeriod"/>
            </a:pPr>
            <a:r>
              <a:rPr lang="en-US" sz="3500" b="1" dirty="0">
                <a:solidFill>
                  <a:srgbClr val="00B050"/>
                </a:solidFill>
                <a:cs typeface="Arial" charset="0"/>
              </a:rPr>
              <a:t>Building and classrooms</a:t>
            </a:r>
            <a:endParaRPr lang="ar-JO" sz="3500" b="1" dirty="0">
              <a:solidFill>
                <a:srgbClr val="00B050"/>
              </a:solidFill>
            </a:endParaRPr>
          </a:p>
          <a:p>
            <a:pPr marL="660400" indent="-660400">
              <a:buClr>
                <a:srgbClr val="002060"/>
              </a:buClr>
              <a:buSzPct val="101000"/>
              <a:buFont typeface="Bookman Old Style" pitchFamily="18" charset="0"/>
              <a:buAutoNum type="arabicPeriod"/>
            </a:pPr>
            <a:r>
              <a:rPr lang="en-US" sz="3500" b="1" dirty="0">
                <a:solidFill>
                  <a:srgbClr val="00B050"/>
                </a:solidFill>
                <a:cs typeface="Arial" charset="0"/>
              </a:rPr>
              <a:t>Meal service</a:t>
            </a:r>
          </a:p>
          <a:p>
            <a:pPr marL="660400" indent="-660400">
              <a:buClr>
                <a:srgbClr val="002060"/>
              </a:buClr>
              <a:buSzPct val="101000"/>
              <a:buFont typeface="Bookman Old Style" pitchFamily="18" charset="0"/>
              <a:buAutoNum type="arabicPeriod"/>
            </a:pPr>
            <a:r>
              <a:rPr lang="en-US" sz="3500" b="1" dirty="0">
                <a:solidFill>
                  <a:srgbClr val="00B050"/>
                </a:solidFill>
                <a:cs typeface="Arial" charset="0"/>
              </a:rPr>
              <a:t>Play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09BF8-49E4-422A-8938-C80382426355}" type="slidenum">
              <a:rPr lang="ar-EG" smtClean="0"/>
              <a:pPr>
                <a:defRPr/>
              </a:pPr>
              <a:t>9</a:t>
            </a:fld>
            <a:endParaRPr lang="ar-E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6" ma:contentTypeDescription="Create a new document." ma:contentTypeScope="" ma:versionID="f48d1b8c8c867eee902265cf36546137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865a30e56b997494d9cb9dc52bd11eee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1BD759-BAF9-4A58-85AA-9063FF92C2EC}"/>
</file>

<file path=customXml/itemProps2.xml><?xml version="1.0" encoding="utf-8"?>
<ds:datastoreItem xmlns:ds="http://schemas.openxmlformats.org/officeDocument/2006/customXml" ds:itemID="{A4D046DA-5D08-4474-887D-B0BD5DF215A9}"/>
</file>

<file path=customXml/itemProps3.xml><?xml version="1.0" encoding="utf-8"?>
<ds:datastoreItem xmlns:ds="http://schemas.openxmlformats.org/officeDocument/2006/customXml" ds:itemID="{6E2CA03F-2178-4E4B-A9AD-47266A3C013A}"/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1202</Words>
  <Application>Microsoft Office PowerPoint</Application>
  <PresentationFormat>Widescreen</PresentationFormat>
  <Paragraphs>155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Book Antiqua</vt:lpstr>
      <vt:lpstr>Bookman Old Style</vt:lpstr>
      <vt:lpstr>Calibri</vt:lpstr>
      <vt:lpstr>Calibri Light</vt:lpstr>
      <vt:lpstr>Times New Roman</vt:lpstr>
      <vt:lpstr>Wingdings</vt:lpstr>
      <vt:lpstr>Wingdings 3</vt:lpstr>
      <vt:lpstr>Office Theme</vt:lpstr>
      <vt:lpstr>School health (2)</vt:lpstr>
      <vt:lpstr>School health education</vt:lpstr>
      <vt:lpstr>Factors contributing to successful health education at schools</vt:lpstr>
      <vt:lpstr>Methods of school health education:</vt:lpstr>
      <vt:lpstr>PowerPoint Presentation</vt:lpstr>
      <vt:lpstr>Methods of school health education</vt:lpstr>
      <vt:lpstr>Components of School Health programme</vt:lpstr>
      <vt:lpstr>PowerPoint Presentation</vt:lpstr>
      <vt:lpstr>Healthy School environment:</vt:lpstr>
      <vt:lpstr> Healthy School environment</vt:lpstr>
      <vt:lpstr>Healthy School environment</vt:lpstr>
      <vt:lpstr>PowerPoint Presentation</vt:lpstr>
      <vt:lpstr>Hazards of improper furniture:</vt:lpstr>
      <vt:lpstr>PowerPoint Presentation</vt:lpstr>
      <vt:lpstr>Healthy School environment</vt:lpstr>
      <vt:lpstr>Healthy School environment</vt:lpstr>
      <vt:lpstr>Healthy School environment</vt:lpstr>
      <vt:lpstr>PowerPoint Presentation</vt:lpstr>
      <vt:lpstr>Healthy School environment</vt:lpstr>
      <vt:lpstr>School-aged health in Jordan</vt:lpstr>
      <vt:lpstr>The Healthy Schools National Accreditation project</vt:lpstr>
      <vt:lpstr>The Healthy Schools National Accreditation project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Judah, Hassan</dc:creator>
  <cp:lastModifiedBy>israa rawashdeh</cp:lastModifiedBy>
  <cp:revision>40</cp:revision>
  <dcterms:created xsi:type="dcterms:W3CDTF">2019-12-02T21:10:37Z</dcterms:created>
  <dcterms:modified xsi:type="dcterms:W3CDTF">2020-12-28T19:27:36Z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