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69" r:id="rId3"/>
    <p:sldId id="257" r:id="rId4"/>
    <p:sldId id="258" r:id="rId5"/>
    <p:sldId id="259" r:id="rId6"/>
    <p:sldId id="270" r:id="rId7"/>
    <p:sldId id="272" r:id="rId8"/>
    <p:sldId id="260" r:id="rId9"/>
    <p:sldId id="261" r:id="rId10"/>
    <p:sldId id="271" r:id="rId11"/>
    <p:sldId id="262" r:id="rId12"/>
    <p:sldId id="263" r:id="rId13"/>
    <p:sldId id="264" r:id="rId14"/>
    <p:sldId id="265" r:id="rId15"/>
    <p:sldId id="266" r:id="rId16"/>
    <p:sldId id="267" r:id="rId17"/>
    <p:sldId id="284" r:id="rId18"/>
    <p:sldId id="268" r:id="rId19"/>
    <p:sldId id="273" r:id="rId20"/>
    <p:sldId id="274" r:id="rId21"/>
    <p:sldId id="275" r:id="rId22"/>
    <p:sldId id="276" r:id="rId23"/>
    <p:sldId id="289" r:id="rId24"/>
    <p:sldId id="277" r:id="rId25"/>
    <p:sldId id="278" r:id="rId26"/>
    <p:sldId id="286" r:id="rId27"/>
    <p:sldId id="287" r:id="rId28"/>
    <p:sldId id="285" r:id="rId29"/>
    <p:sldId id="281" r:id="rId30"/>
    <p:sldId id="279" r:id="rId31"/>
    <p:sldId id="280" r:id="rId32"/>
    <p:sldId id="283" r:id="rId33"/>
    <p:sldId id="28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99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16B979-EA37-468A-82DC-11006E533870}" type="datetimeFigureOut">
              <a:rPr lang="en-US" smtClean="0"/>
              <a:t>1/28/2020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90803B-5B51-4189-B16F-05729ACBD9D8}" type="slidenum">
              <a:rPr lang="en-US" smtClean="0"/>
              <a:t>‹#›</a:t>
            </a:fld>
            <a:endParaRPr lang="en-US"/>
          </a:p>
        </p:txBody>
      </p:sp>
    </p:spTree>
    <p:extLst>
      <p:ext uri="{BB962C8B-B14F-4D97-AF65-F5344CB8AC3E}">
        <p14:creationId xmlns:p14="http://schemas.microsoft.com/office/powerpoint/2010/main" val="3717842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0803B-5B51-4189-B16F-05729ACBD9D8}" type="slidenum">
              <a:rPr lang="en-US" smtClean="0"/>
              <a:t>10</a:t>
            </a:fld>
            <a:endParaRPr lang="en-US"/>
          </a:p>
        </p:txBody>
      </p:sp>
    </p:spTree>
    <p:extLst>
      <p:ext uri="{BB962C8B-B14F-4D97-AF65-F5344CB8AC3E}">
        <p14:creationId xmlns:p14="http://schemas.microsoft.com/office/powerpoint/2010/main" val="4065653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90803B-5B51-4189-B16F-05729ACBD9D8}" type="slidenum">
              <a:rPr lang="en-US" smtClean="0"/>
              <a:t>11</a:t>
            </a:fld>
            <a:endParaRPr lang="en-US"/>
          </a:p>
        </p:txBody>
      </p:sp>
    </p:spTree>
    <p:extLst>
      <p:ext uri="{BB962C8B-B14F-4D97-AF65-F5344CB8AC3E}">
        <p14:creationId xmlns:p14="http://schemas.microsoft.com/office/powerpoint/2010/main" val="713339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BD9510-DD0C-4582-A364-3BE7279011E3}" type="slidenum">
              <a:rPr lang="en-US"/>
              <a:pPr/>
              <a:t>23</a:t>
            </a:fld>
            <a:endParaRPr lang="en-US" dirty="0"/>
          </a:p>
        </p:txBody>
      </p:sp>
      <p:sp>
        <p:nvSpPr>
          <p:cNvPr id="77826" name="Rectangle 2"/>
          <p:cNvSpPr>
            <a:spLocks noGrp="1" noRot="1" noChangeAspect="1" noChangeArrowheads="1" noTextEdit="1"/>
          </p:cNvSpPr>
          <p:nvPr>
            <p:ph type="sldImg"/>
          </p:nvPr>
        </p:nvSpPr>
        <p:spPr>
          <a:xfrm>
            <a:off x="381000" y="687388"/>
            <a:ext cx="6096000" cy="3429000"/>
          </a:xfrm>
          <a:ln/>
        </p:spPr>
      </p:sp>
      <p:sp>
        <p:nvSpPr>
          <p:cNvPr id="77827" name="Rectangle 3"/>
          <p:cNvSpPr>
            <a:spLocks noGrp="1" noChangeArrowheads="1"/>
          </p:cNvSpPr>
          <p:nvPr>
            <p:ph type="body" idx="1"/>
          </p:nvPr>
        </p:nvSpPr>
        <p:spPr>
          <a:xfrm>
            <a:off x="912813" y="4343400"/>
            <a:ext cx="5032375" cy="4113213"/>
          </a:xfrm>
        </p:spPr>
        <p:txBody>
          <a:bodyPr lIns="91426" tIns="45714" rIns="91426" bIns="45714"/>
          <a:lstStyle/>
          <a:p>
            <a:r>
              <a:rPr lang="el-GR" b="1" dirty="0">
                <a:solidFill>
                  <a:srgbClr val="000000"/>
                </a:solidFill>
                <a:cs typeface="Arial" charset="0"/>
              </a:rPr>
              <a:t>F</a:t>
            </a:r>
            <a:endParaRPr lang="el-GR" dirty="0">
              <a:solidFill>
                <a:srgbClr val="000000"/>
              </a:solidFill>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F4289C-6261-4E25-BDBF-3237A77FCC84}" type="slidenum">
              <a:rPr lang="en-US"/>
              <a:pPr/>
              <a:t>26</a:t>
            </a:fld>
            <a:endParaRPr lang="en-US" dirty="0"/>
          </a:p>
        </p:txBody>
      </p:sp>
      <p:sp>
        <p:nvSpPr>
          <p:cNvPr id="83970" name="Rectangle 2"/>
          <p:cNvSpPr>
            <a:spLocks noGrp="1" noRot="1" noChangeAspect="1" noChangeArrowheads="1" noTextEdit="1"/>
          </p:cNvSpPr>
          <p:nvPr>
            <p:ph type="sldImg"/>
          </p:nvPr>
        </p:nvSpPr>
        <p:spPr>
          <a:xfrm>
            <a:off x="381000" y="687388"/>
            <a:ext cx="6096000" cy="3429000"/>
          </a:xfrm>
          <a:ln/>
        </p:spPr>
      </p:sp>
      <p:sp>
        <p:nvSpPr>
          <p:cNvPr id="83971" name="Rectangle 3"/>
          <p:cNvSpPr>
            <a:spLocks noGrp="1" noChangeArrowheads="1"/>
          </p:cNvSpPr>
          <p:nvPr>
            <p:ph type="body" idx="1"/>
          </p:nvPr>
        </p:nvSpPr>
        <p:spPr>
          <a:xfrm>
            <a:off x="912813" y="4343400"/>
            <a:ext cx="5032375" cy="4113213"/>
          </a:xfrm>
        </p:spPr>
        <p:txBody>
          <a:bodyPr lIns="91426" tIns="45714" rIns="91426" bIns="45714"/>
          <a:lstStyle/>
          <a:p>
            <a:endParaRPr lang="el-GR" dirty="0">
              <a:solidFill>
                <a:srgbClr val="000000"/>
              </a:solidFill>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C0E996-ACB1-4D14-B112-C9C46BFABC14}" type="slidenum">
              <a:rPr lang="en-US"/>
              <a:pPr/>
              <a:t>27</a:t>
            </a:fld>
            <a:endParaRPr lang="en-US" dirty="0"/>
          </a:p>
        </p:txBody>
      </p:sp>
      <p:sp>
        <p:nvSpPr>
          <p:cNvPr id="86018" name="Rectangle 2"/>
          <p:cNvSpPr>
            <a:spLocks noGrp="1" noRot="1" noChangeAspect="1" noChangeArrowheads="1" noTextEdit="1"/>
          </p:cNvSpPr>
          <p:nvPr>
            <p:ph type="sldImg"/>
          </p:nvPr>
        </p:nvSpPr>
        <p:spPr>
          <a:xfrm>
            <a:off x="381000" y="687388"/>
            <a:ext cx="6096000" cy="3429000"/>
          </a:xfrm>
          <a:ln/>
        </p:spPr>
      </p:sp>
      <p:sp>
        <p:nvSpPr>
          <p:cNvPr id="86019" name="Rectangle 3"/>
          <p:cNvSpPr>
            <a:spLocks noGrp="1" noChangeArrowheads="1"/>
          </p:cNvSpPr>
          <p:nvPr>
            <p:ph type="body" idx="1"/>
          </p:nvPr>
        </p:nvSpPr>
        <p:spPr>
          <a:xfrm>
            <a:off x="912813" y="4343400"/>
            <a:ext cx="5032375" cy="4113213"/>
          </a:xfrm>
        </p:spPr>
        <p:txBody>
          <a:bodyPr lIns="91426" tIns="45714" rIns="91426" bIns="45714"/>
          <a:lstStyle/>
          <a:p>
            <a:endParaRPr lang="el-GR" dirty="0">
              <a:solidFill>
                <a:srgbClr val="000000"/>
              </a:solidFill>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50C72F-07FD-4016-93AF-4C4364C3409B}" type="slidenum">
              <a:rPr lang="en-US"/>
              <a:pPr/>
              <a:t>28</a:t>
            </a:fld>
            <a:endParaRPr lang="en-US" dirty="0"/>
          </a:p>
        </p:txBody>
      </p:sp>
      <p:sp>
        <p:nvSpPr>
          <p:cNvPr id="81922" name="Rectangle 2"/>
          <p:cNvSpPr>
            <a:spLocks noGrp="1" noRot="1" noChangeAspect="1" noChangeArrowheads="1" noTextEdit="1"/>
          </p:cNvSpPr>
          <p:nvPr>
            <p:ph type="sldImg"/>
          </p:nvPr>
        </p:nvSpPr>
        <p:spPr>
          <a:xfrm>
            <a:off x="381000" y="687388"/>
            <a:ext cx="6096000" cy="3429000"/>
          </a:xfrm>
          <a:ln/>
        </p:spPr>
      </p:sp>
      <p:sp>
        <p:nvSpPr>
          <p:cNvPr id="81923" name="Rectangle 3"/>
          <p:cNvSpPr>
            <a:spLocks noGrp="1" noChangeArrowheads="1"/>
          </p:cNvSpPr>
          <p:nvPr>
            <p:ph type="body" idx="1"/>
          </p:nvPr>
        </p:nvSpPr>
        <p:spPr>
          <a:xfrm>
            <a:off x="912813" y="4343400"/>
            <a:ext cx="5032375" cy="4113213"/>
          </a:xfrm>
        </p:spPr>
        <p:txBody>
          <a:bodyPr lIns="91426" tIns="45714" rIns="91426" bIns="45714"/>
          <a:lstStyle/>
          <a:p>
            <a:pPr algn="l" rtl="0"/>
            <a:r>
              <a:rPr lang="el-GR" dirty="0">
                <a:solidFill>
                  <a:srgbClr val="000000"/>
                </a:solidFill>
                <a:cs typeface="Arial"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3FED0873-D013-4BE9-B217-B2B7D1999E65}" type="datetimeFigureOut">
              <a:rPr lang="en-US" smtClean="0"/>
              <a:t>1/28/2020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2CA1F62-B0FE-4C14-96DF-50C8ED89A6DA}"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079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ED0873-D013-4BE9-B217-B2B7D1999E65}"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A1F62-B0FE-4C14-96DF-50C8ED89A6DA}" type="slidenum">
              <a:rPr lang="en-US" smtClean="0"/>
              <a:t>‹#›</a:t>
            </a:fld>
            <a:endParaRPr lang="en-US"/>
          </a:p>
        </p:txBody>
      </p:sp>
    </p:spTree>
    <p:extLst>
      <p:ext uri="{BB962C8B-B14F-4D97-AF65-F5344CB8AC3E}">
        <p14:creationId xmlns:p14="http://schemas.microsoft.com/office/powerpoint/2010/main" val="982942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ED0873-D013-4BE9-B217-B2B7D1999E65}"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A1F62-B0FE-4C14-96DF-50C8ED89A6DA}" type="slidenum">
              <a:rPr lang="en-US" smtClean="0"/>
              <a:t>‹#›</a:t>
            </a:fld>
            <a:endParaRPr lang="en-US"/>
          </a:p>
        </p:txBody>
      </p:sp>
    </p:spTree>
    <p:extLst>
      <p:ext uri="{BB962C8B-B14F-4D97-AF65-F5344CB8AC3E}">
        <p14:creationId xmlns:p14="http://schemas.microsoft.com/office/powerpoint/2010/main" val="1296717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ED0873-D013-4BE9-B217-B2B7D1999E65}"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A1F62-B0FE-4C14-96DF-50C8ED89A6DA}" type="slidenum">
              <a:rPr lang="en-US" smtClean="0"/>
              <a:t>‹#›</a:t>
            </a:fld>
            <a:endParaRPr lang="en-US"/>
          </a:p>
        </p:txBody>
      </p:sp>
    </p:spTree>
    <p:extLst>
      <p:ext uri="{BB962C8B-B14F-4D97-AF65-F5344CB8AC3E}">
        <p14:creationId xmlns:p14="http://schemas.microsoft.com/office/powerpoint/2010/main" val="2435686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ED0873-D013-4BE9-B217-B2B7D1999E65}"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A1F62-B0FE-4C14-96DF-50C8ED89A6DA}"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482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ED0873-D013-4BE9-B217-B2B7D1999E65}"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A1F62-B0FE-4C14-96DF-50C8ED89A6DA}" type="slidenum">
              <a:rPr lang="en-US" smtClean="0"/>
              <a:t>‹#›</a:t>
            </a:fld>
            <a:endParaRPr lang="en-US"/>
          </a:p>
        </p:txBody>
      </p:sp>
    </p:spTree>
    <p:extLst>
      <p:ext uri="{BB962C8B-B14F-4D97-AF65-F5344CB8AC3E}">
        <p14:creationId xmlns:p14="http://schemas.microsoft.com/office/powerpoint/2010/main" val="861972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ED0873-D013-4BE9-B217-B2B7D1999E65}" type="datetimeFigureOut">
              <a:rPr lang="en-US" smtClean="0"/>
              <a:t>1/28/2020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CA1F62-B0FE-4C14-96DF-50C8ED89A6DA}" type="slidenum">
              <a:rPr lang="en-US" smtClean="0"/>
              <a:t>‹#›</a:t>
            </a:fld>
            <a:endParaRPr lang="en-US"/>
          </a:p>
        </p:txBody>
      </p:sp>
    </p:spTree>
    <p:extLst>
      <p:ext uri="{BB962C8B-B14F-4D97-AF65-F5344CB8AC3E}">
        <p14:creationId xmlns:p14="http://schemas.microsoft.com/office/powerpoint/2010/main" val="3457621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ED0873-D013-4BE9-B217-B2B7D1999E65}" type="datetimeFigureOut">
              <a:rPr lang="en-US" smtClean="0"/>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CA1F62-B0FE-4C14-96DF-50C8ED89A6DA}" type="slidenum">
              <a:rPr lang="en-US" smtClean="0"/>
              <a:t>‹#›</a:t>
            </a:fld>
            <a:endParaRPr lang="en-US"/>
          </a:p>
        </p:txBody>
      </p:sp>
    </p:spTree>
    <p:extLst>
      <p:ext uri="{BB962C8B-B14F-4D97-AF65-F5344CB8AC3E}">
        <p14:creationId xmlns:p14="http://schemas.microsoft.com/office/powerpoint/2010/main" val="1107121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ED0873-D013-4BE9-B217-B2B7D1999E65}" type="datetimeFigureOut">
              <a:rPr lang="en-US" smtClean="0"/>
              <a:t>1/28/2020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CA1F62-B0FE-4C14-96DF-50C8ED89A6DA}" type="slidenum">
              <a:rPr lang="en-US" smtClean="0"/>
              <a:t>‹#›</a:t>
            </a:fld>
            <a:endParaRPr lang="en-US"/>
          </a:p>
        </p:txBody>
      </p:sp>
    </p:spTree>
    <p:extLst>
      <p:ext uri="{BB962C8B-B14F-4D97-AF65-F5344CB8AC3E}">
        <p14:creationId xmlns:p14="http://schemas.microsoft.com/office/powerpoint/2010/main" val="160156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D0873-D013-4BE9-B217-B2B7D1999E65}"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A1F62-B0FE-4C14-96DF-50C8ED89A6DA}" type="slidenum">
              <a:rPr lang="en-US" smtClean="0"/>
              <a:t>‹#›</a:t>
            </a:fld>
            <a:endParaRPr lang="en-US"/>
          </a:p>
        </p:txBody>
      </p:sp>
    </p:spTree>
    <p:extLst>
      <p:ext uri="{BB962C8B-B14F-4D97-AF65-F5344CB8AC3E}">
        <p14:creationId xmlns:p14="http://schemas.microsoft.com/office/powerpoint/2010/main" val="2198723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D0873-D013-4BE9-B217-B2B7D1999E65}"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A1F62-B0FE-4C14-96DF-50C8ED89A6DA}" type="slidenum">
              <a:rPr lang="en-US" smtClean="0"/>
              <a:t>‹#›</a:t>
            </a:fld>
            <a:endParaRPr lang="en-US"/>
          </a:p>
        </p:txBody>
      </p:sp>
    </p:spTree>
    <p:extLst>
      <p:ext uri="{BB962C8B-B14F-4D97-AF65-F5344CB8AC3E}">
        <p14:creationId xmlns:p14="http://schemas.microsoft.com/office/powerpoint/2010/main" val="1149309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3FED0873-D013-4BE9-B217-B2B7D1999E65}" type="datetimeFigureOut">
              <a:rPr lang="en-US" smtClean="0"/>
              <a:t>1/28/2020</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52CA1F62-B0FE-4C14-96DF-50C8ED89A6DA}" type="slidenum">
              <a:rPr lang="en-US" smtClean="0"/>
              <a:t>‹#›</a:t>
            </a:fld>
            <a:endParaRPr lang="en-US"/>
          </a:p>
        </p:txBody>
      </p:sp>
    </p:spTree>
    <p:extLst>
      <p:ext uri="{BB962C8B-B14F-4D97-AF65-F5344CB8AC3E}">
        <p14:creationId xmlns:p14="http://schemas.microsoft.com/office/powerpoint/2010/main" val="859414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ck12.org/c/physical-science/gas" TargetMode="External"/><Relationship Id="rId3" Type="http://schemas.openxmlformats.org/officeDocument/2006/relationships/hyperlink" Target="https://www.ck12.org/c/biology/small-intestine" TargetMode="External"/><Relationship Id="rId7" Type="http://schemas.openxmlformats.org/officeDocument/2006/relationships/hyperlink" Target="https://www.ck12.org/c/chemistry/heat" TargetMode="External"/><Relationship Id="rId2" Type="http://schemas.openxmlformats.org/officeDocument/2006/relationships/hyperlink" Target="https://www.ck12.org/c/biology/blood-vessels" TargetMode="External"/><Relationship Id="rId1" Type="http://schemas.openxmlformats.org/officeDocument/2006/relationships/slideLayout" Target="../slideLayouts/slideLayout2.xml"/><Relationship Id="rId6" Type="http://schemas.openxmlformats.org/officeDocument/2006/relationships/hyperlink" Target="https://www.ck12.org/c/biology/heart" TargetMode="External"/><Relationship Id="rId5" Type="http://schemas.openxmlformats.org/officeDocument/2006/relationships/hyperlink" Target="https://www.ck12.org/c/biology/water" TargetMode="External"/><Relationship Id="rId4" Type="http://schemas.openxmlformats.org/officeDocument/2006/relationships/hyperlink" Target="https://www.ck12.org/c/earth-science/minerals" TargetMode="External"/><Relationship Id="rId9" Type="http://schemas.openxmlformats.org/officeDocument/2006/relationships/hyperlink" Target="https://www.ck12.org/c/chemistry/p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FD4BC-174C-4056-8EA5-A409EBA0BD46}"/>
              </a:ext>
            </a:extLst>
          </p:cNvPr>
          <p:cNvSpPr>
            <a:spLocks noGrp="1"/>
          </p:cNvSpPr>
          <p:nvPr>
            <p:ph type="ctrTitle"/>
          </p:nvPr>
        </p:nvSpPr>
        <p:spPr>
          <a:xfrm>
            <a:off x="618978" y="1557626"/>
            <a:ext cx="11282290" cy="2926080"/>
          </a:xfrm>
        </p:spPr>
        <p:txBody>
          <a:bodyPr>
            <a:normAutofit/>
          </a:bodyPr>
          <a:lstStyle/>
          <a:p>
            <a:r>
              <a:rPr lang="en-CA" b="1" dirty="0"/>
              <a:t>Introduction to Human Physiology</a:t>
            </a:r>
            <a:br>
              <a:rPr lang="en-US" dirty="0"/>
            </a:br>
            <a:endParaRPr lang="en-US" dirty="0"/>
          </a:p>
        </p:txBody>
      </p:sp>
      <p:sp>
        <p:nvSpPr>
          <p:cNvPr id="3" name="TextBox 2">
            <a:extLst>
              <a:ext uri="{FF2B5EF4-FFF2-40B4-BE49-F238E27FC236}">
                <a16:creationId xmlns:a16="http://schemas.microsoft.com/office/drawing/2014/main" id="{C40A7DFA-84D3-4CE2-AC98-0CB36B4BF68E}"/>
              </a:ext>
            </a:extLst>
          </p:cNvPr>
          <p:cNvSpPr txBox="1"/>
          <p:nvPr/>
        </p:nvSpPr>
        <p:spPr>
          <a:xfrm>
            <a:off x="618978" y="5300374"/>
            <a:ext cx="7940040" cy="1015663"/>
          </a:xfrm>
          <a:prstGeom prst="rect">
            <a:avLst/>
          </a:prstGeom>
          <a:ln>
            <a:noFill/>
          </a:ln>
          <a:effectLst>
            <a:outerShdw blurRad="63500" sx="102000" sy="102000" algn="ctr" rotWithShape="0">
              <a:prstClr val="black">
                <a:alpha val="40000"/>
              </a:prstClr>
            </a:outerShdw>
            <a:softEdge rad="317500"/>
          </a:effectLst>
          <a:scene3d>
            <a:camera prst="perspectiveAbove"/>
            <a:lightRig rig="balanced" dir="t">
              <a:rot lat="0" lon="0" rev="8700000"/>
            </a:lightRig>
          </a:scene3d>
          <a:sp3d>
            <a:bevelT w="190500" h="38100" prst="relaxedInset"/>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Abdallah </a:t>
            </a:r>
            <a:r>
              <a:rPr lang="en-US" sz="60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Wasel</a:t>
            </a:r>
            <a:r>
              <a:rPr lang="en-US"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Hattab</a:t>
            </a:r>
          </a:p>
        </p:txBody>
      </p:sp>
    </p:spTree>
    <p:extLst>
      <p:ext uri="{BB962C8B-B14F-4D97-AF65-F5344CB8AC3E}">
        <p14:creationId xmlns:p14="http://schemas.microsoft.com/office/powerpoint/2010/main" val="457091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4732" y="386819"/>
            <a:ext cx="10447867" cy="828675"/>
          </a:xfrm>
        </p:spPr>
        <p:txBody>
          <a:bodyPr>
            <a:normAutofit fontScale="90000"/>
          </a:bodyPr>
          <a:lstStyle/>
          <a:p>
            <a:r>
              <a:rPr lang="en-CA" b="1" dirty="0">
                <a:solidFill>
                  <a:schemeClr val="tx2">
                    <a:lumMod val="50000"/>
                  </a:schemeClr>
                </a:solidFill>
              </a:rPr>
              <a:t> Cell Physiology</a:t>
            </a:r>
            <a:br>
              <a:rPr lang="en-US" dirty="0">
                <a:solidFill>
                  <a:schemeClr val="tx2">
                    <a:lumMod val="50000"/>
                  </a:schemeClr>
                </a:solidFill>
              </a:rPr>
            </a:br>
            <a:endParaRPr lang="en-US" b="1" dirty="0">
              <a:solidFill>
                <a:schemeClr val="tx2">
                  <a:lumMod val="50000"/>
                </a:schemeClr>
              </a:solidFill>
            </a:endParaRPr>
          </a:p>
        </p:txBody>
      </p:sp>
      <p:sp>
        <p:nvSpPr>
          <p:cNvPr id="3" name="Content Placeholder 2"/>
          <p:cNvSpPr>
            <a:spLocks noGrp="1"/>
          </p:cNvSpPr>
          <p:nvPr>
            <p:ph idx="1"/>
          </p:nvPr>
        </p:nvSpPr>
        <p:spPr>
          <a:xfrm>
            <a:off x="312669" y="1134006"/>
            <a:ext cx="6164331" cy="5337175"/>
          </a:xfrm>
        </p:spPr>
        <p:txBody>
          <a:bodyPr>
            <a:normAutofit/>
          </a:bodyPr>
          <a:lstStyle/>
          <a:p>
            <a:pPr marL="45720" indent="0">
              <a:buNone/>
            </a:pPr>
            <a:r>
              <a:rPr lang="en-CA" sz="2800" b="1" u="sng" dirty="0">
                <a:solidFill>
                  <a:schemeClr val="tx1">
                    <a:lumMod val="95000"/>
                    <a:lumOff val="5000"/>
                  </a:schemeClr>
                </a:solidFill>
              </a:rPr>
              <a:t>The cell is composed of:</a:t>
            </a:r>
            <a:endParaRPr lang="en-US" sz="2800" dirty="0">
              <a:solidFill>
                <a:schemeClr val="tx1">
                  <a:lumMod val="95000"/>
                  <a:lumOff val="5000"/>
                </a:schemeClr>
              </a:solidFill>
            </a:endParaRPr>
          </a:p>
          <a:p>
            <a:pPr marL="45720" indent="0">
              <a:buNone/>
            </a:pPr>
            <a:r>
              <a:rPr lang="en-CA" sz="2400" b="1" u="sng" dirty="0">
                <a:solidFill>
                  <a:schemeClr val="tx1">
                    <a:lumMod val="95000"/>
                    <a:lumOff val="5000"/>
                  </a:schemeClr>
                </a:solidFill>
                <a:effectLst>
                  <a:outerShdw blurRad="38100" dist="38100" dir="2700000" algn="tl">
                    <a:srgbClr val="000000">
                      <a:alpha val="43137"/>
                    </a:srgbClr>
                  </a:outerShdw>
                </a:effectLst>
              </a:rPr>
              <a:t>1-Cell membrane</a:t>
            </a:r>
            <a:r>
              <a:rPr lang="en-CA" dirty="0">
                <a:solidFill>
                  <a:schemeClr val="tx1">
                    <a:lumMod val="95000"/>
                    <a:lumOff val="5000"/>
                  </a:schemeClr>
                </a:solidFill>
              </a:rPr>
              <a:t>:-  Discussed later.</a:t>
            </a:r>
            <a:endParaRPr lang="en-US" dirty="0">
              <a:solidFill>
                <a:schemeClr val="tx1">
                  <a:lumMod val="95000"/>
                  <a:lumOff val="5000"/>
                </a:schemeClr>
              </a:solidFill>
            </a:endParaRPr>
          </a:p>
          <a:p>
            <a:pPr marL="45720" indent="0">
              <a:buNone/>
            </a:pPr>
            <a:r>
              <a:rPr lang="en-CA" sz="2400" b="1" u="sng" dirty="0">
                <a:solidFill>
                  <a:schemeClr val="tx1">
                    <a:lumMod val="95000"/>
                    <a:lumOff val="5000"/>
                  </a:schemeClr>
                </a:solidFill>
                <a:effectLst>
                  <a:outerShdw blurRad="38100" dist="38100" dir="2700000" algn="tl">
                    <a:srgbClr val="000000">
                      <a:alpha val="43137"/>
                    </a:srgbClr>
                  </a:outerShdw>
                </a:effectLst>
              </a:rPr>
              <a:t>2-Protoplasm</a:t>
            </a:r>
            <a:r>
              <a:rPr lang="en-CA" dirty="0">
                <a:solidFill>
                  <a:schemeClr val="tx1">
                    <a:lumMod val="95000"/>
                    <a:lumOff val="5000"/>
                  </a:schemeClr>
                </a:solidFill>
              </a:rPr>
              <a:t> which is composed of:- Discussed in histology.</a:t>
            </a:r>
            <a:endParaRPr lang="en-US" dirty="0">
              <a:solidFill>
                <a:schemeClr val="tx1">
                  <a:lumMod val="95000"/>
                  <a:lumOff val="5000"/>
                </a:schemeClr>
              </a:solidFill>
            </a:endParaRPr>
          </a:p>
          <a:p>
            <a:pPr marL="45720" indent="0">
              <a:buNone/>
            </a:pPr>
            <a:r>
              <a:rPr lang="en-CA" u="sng" dirty="0">
                <a:solidFill>
                  <a:schemeClr val="tx1">
                    <a:lumMod val="95000"/>
                    <a:lumOff val="5000"/>
                  </a:schemeClr>
                </a:solidFill>
                <a:effectLst>
                  <a:outerShdw blurRad="38100" dist="38100" dir="2700000" algn="tl">
                    <a:srgbClr val="000000">
                      <a:alpha val="43137"/>
                    </a:srgbClr>
                  </a:outerShdw>
                </a:effectLst>
              </a:rPr>
              <a:t>A) Cytoplasm that contains cell organelles:</a:t>
            </a:r>
            <a:endParaRPr lang="en-US" u="sng" dirty="0">
              <a:solidFill>
                <a:schemeClr val="tx1">
                  <a:lumMod val="95000"/>
                  <a:lumOff val="5000"/>
                </a:schemeClr>
              </a:solidFill>
              <a:effectLst>
                <a:outerShdw blurRad="38100" dist="38100" dir="2700000" algn="tl">
                  <a:srgbClr val="000000">
                    <a:alpha val="43137"/>
                  </a:srgbClr>
                </a:outerShdw>
              </a:effectLst>
            </a:endParaRPr>
          </a:p>
          <a:p>
            <a:pPr marL="45720" indent="0">
              <a:buNone/>
            </a:pPr>
            <a:r>
              <a:rPr lang="en-CA" dirty="0">
                <a:solidFill>
                  <a:schemeClr val="tx1">
                    <a:lumMod val="95000"/>
                    <a:lumOff val="5000"/>
                  </a:schemeClr>
                </a:solidFill>
              </a:rPr>
              <a:t>1-Endoplasmic reticulum	2-Golgi apparatus</a:t>
            </a:r>
            <a:endParaRPr lang="en-US" dirty="0">
              <a:solidFill>
                <a:schemeClr val="tx1">
                  <a:lumMod val="95000"/>
                  <a:lumOff val="5000"/>
                </a:schemeClr>
              </a:solidFill>
            </a:endParaRPr>
          </a:p>
          <a:p>
            <a:pPr marL="45720" indent="0">
              <a:buNone/>
            </a:pPr>
            <a:r>
              <a:rPr lang="en-CA" dirty="0">
                <a:solidFill>
                  <a:schemeClr val="tx1">
                    <a:lumMod val="95000"/>
                    <a:lumOff val="5000"/>
                  </a:schemeClr>
                </a:solidFill>
              </a:rPr>
              <a:t>3-Mitochondria	                                 4-Lysosomes</a:t>
            </a:r>
            <a:endParaRPr lang="en-US" dirty="0">
              <a:solidFill>
                <a:schemeClr val="tx1">
                  <a:lumMod val="95000"/>
                  <a:lumOff val="5000"/>
                </a:schemeClr>
              </a:solidFill>
            </a:endParaRPr>
          </a:p>
          <a:p>
            <a:pPr marL="45720" indent="0">
              <a:buNone/>
            </a:pPr>
            <a:r>
              <a:rPr lang="en-CA" dirty="0">
                <a:solidFill>
                  <a:schemeClr val="tx1">
                    <a:lumMod val="95000"/>
                    <a:lumOff val="5000"/>
                  </a:schemeClr>
                </a:solidFill>
              </a:rPr>
              <a:t>5-Peroxisomes	                                 6-Centerioles</a:t>
            </a:r>
            <a:endParaRPr lang="en-US" dirty="0">
              <a:solidFill>
                <a:schemeClr val="tx1">
                  <a:lumMod val="95000"/>
                  <a:lumOff val="5000"/>
                </a:schemeClr>
              </a:solidFill>
            </a:endParaRPr>
          </a:p>
          <a:p>
            <a:pPr marL="45720" indent="0">
              <a:buNone/>
            </a:pPr>
            <a:r>
              <a:rPr lang="en-CA" dirty="0">
                <a:solidFill>
                  <a:schemeClr val="tx1">
                    <a:lumMod val="95000"/>
                    <a:lumOff val="5000"/>
                  </a:schemeClr>
                </a:solidFill>
              </a:rPr>
              <a:t>7-Microtubules	                                 8-Microfilaments.</a:t>
            </a:r>
            <a:endParaRPr lang="en-US" dirty="0">
              <a:solidFill>
                <a:schemeClr val="tx1">
                  <a:lumMod val="95000"/>
                  <a:lumOff val="5000"/>
                </a:schemeClr>
              </a:solidFill>
            </a:endParaRPr>
          </a:p>
          <a:p>
            <a:pPr marL="45720" indent="0">
              <a:buNone/>
            </a:pPr>
            <a:r>
              <a:rPr lang="en-CA" u="sng" dirty="0">
                <a:solidFill>
                  <a:schemeClr val="tx1">
                    <a:lumMod val="95000"/>
                    <a:lumOff val="5000"/>
                  </a:schemeClr>
                </a:solidFill>
                <a:effectLst>
                  <a:outerShdw blurRad="38100" dist="38100" dir="2700000" algn="tl">
                    <a:srgbClr val="000000">
                      <a:alpha val="43137"/>
                    </a:srgbClr>
                  </a:outerShdw>
                </a:effectLst>
              </a:rPr>
              <a:t>B) Nucleus</a:t>
            </a:r>
            <a:endParaRPr lang="en-US" u="sng" dirty="0">
              <a:solidFill>
                <a:schemeClr val="tx1">
                  <a:lumMod val="95000"/>
                  <a:lumOff val="5000"/>
                </a:schemeClr>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1215494"/>
            <a:ext cx="5365912" cy="4829952"/>
          </a:xfrm>
          <a:prstGeom prst="rect">
            <a:avLst/>
          </a:prstGeom>
        </p:spPr>
      </p:pic>
    </p:spTree>
    <p:extLst>
      <p:ext uri="{BB962C8B-B14F-4D97-AF65-F5344CB8AC3E}">
        <p14:creationId xmlns:p14="http://schemas.microsoft.com/office/powerpoint/2010/main" val="431242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47240" y="250784"/>
            <a:ext cx="8185680" cy="6356430"/>
          </a:xfrm>
        </p:spPr>
      </p:pic>
      <p:sp>
        <p:nvSpPr>
          <p:cNvPr id="2" name="Rectangle 1">
            <a:extLst>
              <a:ext uri="{FF2B5EF4-FFF2-40B4-BE49-F238E27FC236}">
                <a16:creationId xmlns:a16="http://schemas.microsoft.com/office/drawing/2014/main" id="{AC0C81CC-11C2-41CE-A6B6-CF6900EB3BF5}"/>
              </a:ext>
            </a:extLst>
          </p:cNvPr>
          <p:cNvSpPr/>
          <p:nvPr/>
        </p:nvSpPr>
        <p:spPr>
          <a:xfrm>
            <a:off x="274320" y="612844"/>
            <a:ext cx="4099560" cy="5632311"/>
          </a:xfrm>
          <a:prstGeom prst="rect">
            <a:avLst/>
          </a:prstGeom>
        </p:spPr>
        <p:txBody>
          <a:bodyPr wrap="square">
            <a:spAutoFit/>
          </a:bodyPr>
          <a:lstStyle/>
          <a:p>
            <a:pPr algn="ctr"/>
            <a:r>
              <a:rPr lang="en-US" b="1" u="sng" dirty="0">
                <a:solidFill>
                  <a:srgbClr val="00B050"/>
                </a:solidFill>
                <a:effectLst>
                  <a:outerShdw blurRad="38100" dist="38100" dir="2700000" algn="tl">
                    <a:srgbClr val="000000">
                      <a:alpha val="43137"/>
                    </a:srgbClr>
                  </a:outerShdw>
                </a:effectLst>
                <a:latin typeface="Candara" panose="020E0502030303020204" pitchFamily="34" charset="0"/>
              </a:rPr>
              <a:t>Ribosomes and Endoplasmic Reticulum.</a:t>
            </a:r>
          </a:p>
          <a:p>
            <a:endParaRPr lang="en-US" dirty="0">
              <a:solidFill>
                <a:srgbClr val="00B050"/>
              </a:solidFill>
              <a:latin typeface="Candara" panose="020E0502030303020204" pitchFamily="34" charset="0"/>
            </a:endParaRPr>
          </a:p>
          <a:p>
            <a:r>
              <a:rPr lang="en-US" dirty="0">
                <a:solidFill>
                  <a:srgbClr val="00B050"/>
                </a:solidFill>
                <a:latin typeface="Candara" panose="020E0502030303020204" pitchFamily="34" charset="0"/>
              </a:rPr>
              <a:t>Attached to the outer surfaces of many parts of the endoplasmic reticulum are large numbers of minute granular particles called ribosomes. Where these particles are present, the reticulum is called the granular endoplasmic reticulum. The ribosomes are composed of a mixture of RNA and proteins, and </a:t>
            </a:r>
            <a:r>
              <a:rPr lang="en-US" u="sng" dirty="0">
                <a:solidFill>
                  <a:srgbClr val="00B050"/>
                </a:solidFill>
                <a:latin typeface="Candara" panose="020E0502030303020204" pitchFamily="34" charset="0"/>
              </a:rPr>
              <a:t>they function to synthesize new protein molecules in the cell.</a:t>
            </a:r>
          </a:p>
          <a:p>
            <a:endParaRPr lang="en-US" dirty="0">
              <a:solidFill>
                <a:srgbClr val="00B050"/>
              </a:solidFill>
              <a:latin typeface="Candara" panose="020E0502030303020204" pitchFamily="34" charset="0"/>
            </a:endParaRPr>
          </a:p>
          <a:p>
            <a:r>
              <a:rPr lang="en-US" dirty="0">
                <a:solidFill>
                  <a:srgbClr val="00B050"/>
                </a:solidFill>
                <a:latin typeface="Candara" panose="020E0502030303020204" pitchFamily="34" charset="0"/>
              </a:rPr>
              <a:t> </a:t>
            </a:r>
            <a:r>
              <a:rPr lang="en-US" b="1" dirty="0">
                <a:solidFill>
                  <a:srgbClr val="00B050"/>
                </a:solidFill>
                <a:latin typeface="Candara" panose="020E0502030303020204" pitchFamily="34" charset="0"/>
              </a:rPr>
              <a:t>Smooth Endoplasmic Reticulum. </a:t>
            </a:r>
            <a:r>
              <a:rPr lang="en-US" dirty="0">
                <a:solidFill>
                  <a:srgbClr val="00B050"/>
                </a:solidFill>
                <a:latin typeface="Candara" panose="020E0502030303020204" pitchFamily="34" charset="0"/>
              </a:rPr>
              <a:t>Part of the endoplasmic reticulum has no attached ribosomes. This part is called the agranular or smooth, endoplasmic reticulum. The agranular reticulum functions for the synthesis of lipid substances.</a:t>
            </a:r>
          </a:p>
        </p:txBody>
      </p:sp>
    </p:spTree>
    <p:extLst>
      <p:ext uri="{BB962C8B-B14F-4D97-AF65-F5344CB8AC3E}">
        <p14:creationId xmlns:p14="http://schemas.microsoft.com/office/powerpoint/2010/main" val="2658913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1EA6A1-7C23-4526-8DCD-2DF752CC19CF}"/>
              </a:ext>
            </a:extLst>
          </p:cNvPr>
          <p:cNvSpPr>
            <a:spLocks noGrp="1"/>
          </p:cNvSpPr>
          <p:nvPr>
            <p:ph idx="1"/>
          </p:nvPr>
        </p:nvSpPr>
        <p:spPr>
          <a:xfrm>
            <a:off x="395199" y="441272"/>
            <a:ext cx="11141482" cy="5914496"/>
          </a:xfrm>
        </p:spPr>
        <p:txBody>
          <a:bodyPr>
            <a:normAutofit lnSpcReduction="10000"/>
          </a:bodyPr>
          <a:lstStyle/>
          <a:p>
            <a:r>
              <a:rPr lang="en-US" sz="2800" dirty="0">
                <a:solidFill>
                  <a:srgbClr val="FF0000"/>
                </a:solidFill>
              </a:rPr>
              <a:t>Macrostructure: anatomy</a:t>
            </a:r>
          </a:p>
          <a:p>
            <a:r>
              <a:rPr lang="en-US" sz="2800" dirty="0">
                <a:solidFill>
                  <a:srgbClr val="FF0000"/>
                </a:solidFill>
              </a:rPr>
              <a:t>Microstructure: histology</a:t>
            </a:r>
          </a:p>
          <a:p>
            <a:r>
              <a:rPr lang="en-US" sz="2800" dirty="0">
                <a:solidFill>
                  <a:srgbClr val="FF0000"/>
                </a:solidFill>
              </a:rPr>
              <a:t>rough endoplasmic reticulum: Produce a protein </a:t>
            </a:r>
          </a:p>
          <a:p>
            <a:r>
              <a:rPr lang="en-US" sz="2800" dirty="0">
                <a:solidFill>
                  <a:srgbClr val="FF0000"/>
                </a:solidFill>
              </a:rPr>
              <a:t>Cells are spherical</a:t>
            </a:r>
          </a:p>
          <a:p>
            <a:r>
              <a:rPr lang="en-US" sz="2800" dirty="0">
                <a:solidFill>
                  <a:srgbClr val="FF0000"/>
                </a:solidFill>
              </a:rPr>
              <a:t>are the major components of Cell membrane In our body are:</a:t>
            </a:r>
          </a:p>
          <a:p>
            <a:pPr marL="0" indent="0">
              <a:buNone/>
            </a:pPr>
            <a:r>
              <a:rPr lang="en-US" sz="2800" dirty="0">
                <a:solidFill>
                  <a:srgbClr val="FF0000"/>
                </a:solidFill>
              </a:rPr>
              <a:t>(lipids, Carbohydrate and protein) </a:t>
            </a:r>
          </a:p>
          <a:p>
            <a:r>
              <a:rPr lang="en-US" sz="2800" dirty="0">
                <a:solidFill>
                  <a:srgbClr val="FF0000"/>
                </a:solidFill>
              </a:rPr>
              <a:t>The phospholipids consist of: head and tail</a:t>
            </a:r>
          </a:p>
          <a:p>
            <a:r>
              <a:rPr lang="en-US" sz="2800" dirty="0">
                <a:solidFill>
                  <a:srgbClr val="FF0000"/>
                </a:solidFill>
              </a:rPr>
              <a:t>The mean function of tail is prevent water enter and exit from the cell</a:t>
            </a:r>
          </a:p>
          <a:p>
            <a:r>
              <a:rPr lang="en-US" sz="2800" dirty="0">
                <a:solidFill>
                  <a:srgbClr val="FF0000"/>
                </a:solidFill>
              </a:rPr>
              <a:t>There are special channels for molecules transport</a:t>
            </a:r>
          </a:p>
          <a:p>
            <a:r>
              <a:rPr lang="en-US" sz="2800" dirty="0">
                <a:solidFill>
                  <a:srgbClr val="FF0000"/>
                </a:solidFill>
              </a:rPr>
              <a:t>The cells different in their structure so their permeability different according to the function.</a:t>
            </a:r>
            <a:endParaRPr lang="en-US" sz="2800" dirty="0"/>
          </a:p>
        </p:txBody>
      </p:sp>
    </p:spTree>
    <p:extLst>
      <p:ext uri="{BB962C8B-B14F-4D97-AF65-F5344CB8AC3E}">
        <p14:creationId xmlns:p14="http://schemas.microsoft.com/office/powerpoint/2010/main" val="1622370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84D00-1CE5-48CE-8D16-0099E700118D}"/>
              </a:ext>
            </a:extLst>
          </p:cNvPr>
          <p:cNvSpPr>
            <a:spLocks noGrp="1"/>
          </p:cNvSpPr>
          <p:nvPr>
            <p:ph type="title"/>
          </p:nvPr>
        </p:nvSpPr>
        <p:spPr>
          <a:xfrm>
            <a:off x="838200" y="365126"/>
            <a:ext cx="10515600" cy="1607608"/>
          </a:xfrm>
        </p:spPr>
        <p:txBody>
          <a:bodyPr>
            <a:normAutofit/>
          </a:bodyPr>
          <a:lstStyle/>
          <a:p>
            <a:pPr algn="ctr"/>
            <a:r>
              <a:rPr lang="en-CA" b="1" dirty="0">
                <a:solidFill>
                  <a:schemeClr val="tx2">
                    <a:lumMod val="50000"/>
                  </a:schemeClr>
                </a:solidFill>
              </a:rPr>
              <a:t>Cell Membrane</a:t>
            </a:r>
            <a:br>
              <a:rPr lang="en-US" dirty="0">
                <a:solidFill>
                  <a:schemeClr val="tx2">
                    <a:lumMod val="50000"/>
                  </a:schemeClr>
                </a:solidFill>
              </a:rPr>
            </a:br>
            <a:endParaRPr lang="en-US" dirty="0">
              <a:solidFill>
                <a:schemeClr val="tx2">
                  <a:lumMod val="50000"/>
                </a:schemeClr>
              </a:solidFill>
            </a:endParaRPr>
          </a:p>
        </p:txBody>
      </p:sp>
      <p:sp>
        <p:nvSpPr>
          <p:cNvPr id="3" name="Content Placeholder 2">
            <a:extLst>
              <a:ext uri="{FF2B5EF4-FFF2-40B4-BE49-F238E27FC236}">
                <a16:creationId xmlns:a16="http://schemas.microsoft.com/office/drawing/2014/main" id="{B11EA6A1-7C23-4526-8DCD-2DF752CC19CF}"/>
              </a:ext>
            </a:extLst>
          </p:cNvPr>
          <p:cNvSpPr>
            <a:spLocks noGrp="1"/>
          </p:cNvSpPr>
          <p:nvPr>
            <p:ph idx="1"/>
          </p:nvPr>
        </p:nvSpPr>
        <p:spPr>
          <a:xfrm>
            <a:off x="411480" y="1368424"/>
            <a:ext cx="11460479" cy="5124449"/>
          </a:xfrm>
        </p:spPr>
        <p:txBody>
          <a:bodyPr>
            <a:normAutofit/>
          </a:bodyPr>
          <a:lstStyle/>
          <a:p>
            <a:r>
              <a:rPr lang="en-CA" sz="2800" dirty="0">
                <a:solidFill>
                  <a:schemeClr val="tx2">
                    <a:lumMod val="50000"/>
                  </a:schemeClr>
                </a:solidFill>
              </a:rPr>
              <a:t>It is fluid rather than solid matrix, This fluidity makes it more flexible.</a:t>
            </a:r>
            <a:endParaRPr lang="en-US" sz="2800" dirty="0">
              <a:solidFill>
                <a:schemeClr val="tx2">
                  <a:lumMod val="50000"/>
                </a:schemeClr>
              </a:solidFill>
            </a:endParaRPr>
          </a:p>
          <a:p>
            <a:r>
              <a:rPr lang="en-CA" sz="2800" dirty="0">
                <a:solidFill>
                  <a:schemeClr val="tx2">
                    <a:lumMod val="50000"/>
                  </a:schemeClr>
                </a:solidFill>
              </a:rPr>
              <a:t>It is semipermeable </a:t>
            </a:r>
          </a:p>
          <a:p>
            <a:r>
              <a:rPr lang="en-CA" sz="2800" dirty="0">
                <a:solidFill>
                  <a:schemeClr val="tx2">
                    <a:lumMod val="50000"/>
                  </a:schemeClr>
                </a:solidFill>
              </a:rPr>
              <a:t>i.e. allows some substances to pass and prevents others.</a:t>
            </a:r>
            <a:endParaRPr lang="en-US" sz="2800" dirty="0">
              <a:solidFill>
                <a:schemeClr val="tx2">
                  <a:lumMod val="50000"/>
                </a:schemeClr>
              </a:solidFill>
            </a:endParaRPr>
          </a:p>
          <a:p>
            <a:r>
              <a:rPr lang="en-CA" sz="2800" b="1" dirty="0">
                <a:solidFill>
                  <a:schemeClr val="tx2">
                    <a:lumMod val="50000"/>
                  </a:schemeClr>
                </a:solidFill>
              </a:rPr>
              <a:t>Structure:- </a:t>
            </a:r>
          </a:p>
          <a:p>
            <a:pPr marL="0" indent="0">
              <a:buNone/>
            </a:pPr>
            <a:r>
              <a:rPr lang="en-CA" sz="2800" dirty="0">
                <a:solidFill>
                  <a:schemeClr val="tx2">
                    <a:lumMod val="50000"/>
                  </a:schemeClr>
                </a:solidFill>
              </a:rPr>
              <a:t>Composed of:</a:t>
            </a:r>
          </a:p>
          <a:p>
            <a:pPr marL="514350" indent="-514350">
              <a:buFont typeface="+mj-lt"/>
              <a:buAutoNum type="arabicPeriod"/>
            </a:pPr>
            <a:r>
              <a:rPr lang="en-CA" sz="2800" dirty="0">
                <a:solidFill>
                  <a:schemeClr val="tx2">
                    <a:lumMod val="50000"/>
                  </a:schemeClr>
                </a:solidFill>
              </a:rPr>
              <a:t> lipids (42%), </a:t>
            </a:r>
          </a:p>
          <a:p>
            <a:pPr marL="514350" indent="-514350">
              <a:buFont typeface="+mj-lt"/>
              <a:buAutoNum type="arabicPeriod"/>
            </a:pPr>
            <a:r>
              <a:rPr lang="en-CA" sz="2800" dirty="0">
                <a:solidFill>
                  <a:schemeClr val="tx2">
                    <a:lumMod val="50000"/>
                  </a:schemeClr>
                </a:solidFill>
              </a:rPr>
              <a:t>proteins (55%) </a:t>
            </a:r>
          </a:p>
          <a:p>
            <a:pPr marL="514350" indent="-514350">
              <a:buFont typeface="+mj-lt"/>
              <a:buAutoNum type="arabicPeriod"/>
            </a:pPr>
            <a:r>
              <a:rPr lang="en-CA" sz="2800" dirty="0">
                <a:solidFill>
                  <a:schemeClr val="tx2">
                    <a:lumMod val="50000"/>
                  </a:schemeClr>
                </a:solidFill>
              </a:rPr>
              <a:t>carbohydrates(3%)</a:t>
            </a:r>
            <a:endParaRPr lang="en-US" sz="2800" dirty="0">
              <a:solidFill>
                <a:schemeClr val="tx2">
                  <a:lumMod val="50000"/>
                </a:schemeClr>
              </a:solidFill>
            </a:endParaRPr>
          </a:p>
          <a:p>
            <a:pPr marL="514350" indent="-514350">
              <a:buFont typeface="+mj-lt"/>
              <a:buAutoNum type="arabicPeriod"/>
            </a:pPr>
            <a:endParaRPr lang="en-US" sz="2800" dirty="0">
              <a:solidFill>
                <a:schemeClr val="tx2">
                  <a:lumMod val="50000"/>
                </a:schemeClr>
              </a:solidFill>
            </a:endParaRPr>
          </a:p>
        </p:txBody>
      </p:sp>
    </p:spTree>
    <p:extLst>
      <p:ext uri="{BB962C8B-B14F-4D97-AF65-F5344CB8AC3E}">
        <p14:creationId xmlns:p14="http://schemas.microsoft.com/office/powerpoint/2010/main" val="3334713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84D00-1CE5-48CE-8D16-0099E700118D}"/>
              </a:ext>
            </a:extLst>
          </p:cNvPr>
          <p:cNvSpPr>
            <a:spLocks noGrp="1"/>
          </p:cNvSpPr>
          <p:nvPr>
            <p:ph type="title"/>
          </p:nvPr>
        </p:nvSpPr>
        <p:spPr>
          <a:xfrm>
            <a:off x="838200" y="365125"/>
            <a:ext cx="10515600" cy="1836208"/>
          </a:xfrm>
        </p:spPr>
        <p:txBody>
          <a:bodyPr/>
          <a:lstStyle/>
          <a:p>
            <a:pPr algn="ctr"/>
            <a:r>
              <a:rPr lang="en-CA" b="1" dirty="0">
                <a:solidFill>
                  <a:schemeClr val="tx2">
                    <a:lumMod val="50000"/>
                  </a:schemeClr>
                </a:solidFill>
              </a:rPr>
              <a:t>Cell Membrane</a:t>
            </a:r>
            <a:br>
              <a:rPr lang="en-US" dirty="0">
                <a:solidFill>
                  <a:schemeClr val="tx2">
                    <a:lumMod val="50000"/>
                  </a:schemeClr>
                </a:solidFill>
              </a:rPr>
            </a:br>
            <a:endParaRPr lang="en-US" dirty="0">
              <a:solidFill>
                <a:schemeClr val="tx2">
                  <a:lumMod val="50000"/>
                </a:schemeClr>
              </a:solidFill>
            </a:endParaRPr>
          </a:p>
        </p:txBody>
      </p:sp>
      <p:sp>
        <p:nvSpPr>
          <p:cNvPr id="3" name="Content Placeholder 2">
            <a:extLst>
              <a:ext uri="{FF2B5EF4-FFF2-40B4-BE49-F238E27FC236}">
                <a16:creationId xmlns:a16="http://schemas.microsoft.com/office/drawing/2014/main" id="{B11EA6A1-7C23-4526-8DCD-2DF752CC19CF}"/>
              </a:ext>
            </a:extLst>
          </p:cNvPr>
          <p:cNvSpPr>
            <a:spLocks noGrp="1"/>
          </p:cNvSpPr>
          <p:nvPr>
            <p:ph idx="1"/>
          </p:nvPr>
        </p:nvSpPr>
        <p:spPr>
          <a:xfrm>
            <a:off x="838200" y="1397000"/>
            <a:ext cx="10515600" cy="4779963"/>
          </a:xfrm>
        </p:spPr>
        <p:txBody>
          <a:bodyPr>
            <a:normAutofit fontScale="85000" lnSpcReduction="20000"/>
          </a:bodyPr>
          <a:lstStyle/>
          <a:p>
            <a:pPr marL="0" indent="0">
              <a:buNone/>
            </a:pPr>
            <a:r>
              <a:rPr lang="en-CA" sz="3800" b="1" dirty="0">
                <a:solidFill>
                  <a:schemeClr val="tx2">
                    <a:lumMod val="50000"/>
                  </a:schemeClr>
                </a:solidFill>
              </a:rPr>
              <a:t>1-Lipids (lipid bilayer, 42%)</a:t>
            </a:r>
            <a:endParaRPr lang="en-US" sz="3800" b="1" dirty="0">
              <a:solidFill>
                <a:schemeClr val="tx2">
                  <a:lumMod val="50000"/>
                </a:schemeClr>
              </a:solidFill>
            </a:endParaRPr>
          </a:p>
          <a:p>
            <a:r>
              <a:rPr lang="en-CA" dirty="0">
                <a:solidFill>
                  <a:schemeClr val="tx2">
                    <a:lumMod val="50000"/>
                  </a:schemeClr>
                </a:solidFill>
              </a:rPr>
              <a:t>Continuous over entire surface.</a:t>
            </a:r>
            <a:endParaRPr lang="en-US" dirty="0">
              <a:solidFill>
                <a:schemeClr val="tx2">
                  <a:lumMod val="50000"/>
                </a:schemeClr>
              </a:solidFill>
            </a:endParaRPr>
          </a:p>
          <a:p>
            <a:r>
              <a:rPr lang="en-CA" dirty="0">
                <a:solidFill>
                  <a:schemeClr val="tx2">
                    <a:lumMod val="50000"/>
                  </a:schemeClr>
                </a:solidFill>
              </a:rPr>
              <a:t>It provides a barrier that prevents the movement of water soluble substances.</a:t>
            </a:r>
          </a:p>
          <a:p>
            <a:r>
              <a:rPr lang="en-CA" b="1" dirty="0">
                <a:solidFill>
                  <a:schemeClr val="tx2">
                    <a:lumMod val="50000"/>
                  </a:schemeClr>
                </a:solidFill>
              </a:rPr>
              <a:t>Composition:-</a:t>
            </a:r>
          </a:p>
          <a:p>
            <a:pPr marL="0" indent="0">
              <a:buNone/>
            </a:pPr>
            <a:r>
              <a:rPr lang="en-CA" b="1" dirty="0">
                <a:solidFill>
                  <a:schemeClr val="tx2">
                    <a:lumMod val="50000"/>
                  </a:schemeClr>
                </a:solidFill>
              </a:rPr>
              <a:t> </a:t>
            </a:r>
            <a:r>
              <a:rPr lang="en-CA" dirty="0">
                <a:solidFill>
                  <a:schemeClr val="tx2">
                    <a:lumMod val="50000"/>
                  </a:schemeClr>
                </a:solidFill>
              </a:rPr>
              <a:t>Made up of phospholipids (the major lipid in cell membrane) and cholesterol.</a:t>
            </a:r>
            <a:endParaRPr lang="en-US" dirty="0">
              <a:solidFill>
                <a:schemeClr val="tx2">
                  <a:lumMod val="50000"/>
                </a:schemeClr>
              </a:solidFill>
            </a:endParaRPr>
          </a:p>
          <a:p>
            <a:pPr marL="0" indent="0">
              <a:buNone/>
            </a:pPr>
            <a:r>
              <a:rPr lang="en-CA" b="1" dirty="0">
                <a:solidFill>
                  <a:schemeClr val="tx2">
                    <a:lumMod val="50000"/>
                  </a:schemeClr>
                </a:solidFill>
              </a:rPr>
              <a:t>A. Phospholipids:</a:t>
            </a:r>
            <a:endParaRPr lang="en-US" dirty="0">
              <a:solidFill>
                <a:schemeClr val="tx2">
                  <a:lumMod val="50000"/>
                </a:schemeClr>
              </a:solidFill>
            </a:endParaRPr>
          </a:p>
          <a:p>
            <a:pPr marL="0" indent="0">
              <a:buNone/>
            </a:pPr>
            <a:r>
              <a:rPr lang="en-CA" dirty="0">
                <a:solidFill>
                  <a:schemeClr val="tx2">
                    <a:lumMod val="50000"/>
                  </a:schemeClr>
                </a:solidFill>
              </a:rPr>
              <a:t>• The major lipid in cell membrane.</a:t>
            </a:r>
            <a:endParaRPr lang="en-US" dirty="0">
              <a:solidFill>
                <a:schemeClr val="tx2">
                  <a:lumMod val="50000"/>
                </a:schemeClr>
              </a:solidFill>
            </a:endParaRPr>
          </a:p>
          <a:p>
            <a:pPr marL="0" indent="0">
              <a:buNone/>
            </a:pPr>
            <a:r>
              <a:rPr lang="en-CA" dirty="0">
                <a:solidFill>
                  <a:schemeClr val="tx2">
                    <a:lumMod val="50000"/>
                  </a:schemeClr>
                </a:solidFill>
              </a:rPr>
              <a:t>• It is 2 molecules in thickness. Each molecule has:</a:t>
            </a:r>
            <a:endParaRPr lang="en-US" dirty="0">
              <a:solidFill>
                <a:schemeClr val="tx2">
                  <a:lumMod val="50000"/>
                </a:schemeClr>
              </a:solidFill>
            </a:endParaRPr>
          </a:p>
          <a:p>
            <a:pPr marL="0" indent="0">
              <a:buNone/>
            </a:pPr>
            <a:r>
              <a:rPr lang="en-CA" b="1" dirty="0">
                <a:solidFill>
                  <a:schemeClr val="tx2">
                    <a:lumMod val="50000"/>
                  </a:schemeClr>
                </a:solidFill>
              </a:rPr>
              <a:t>1.</a:t>
            </a:r>
            <a:r>
              <a:rPr lang="en-CA" b="1" u="sng" dirty="0">
                <a:solidFill>
                  <a:schemeClr val="tx2">
                    <a:lumMod val="50000"/>
                  </a:schemeClr>
                </a:solidFill>
              </a:rPr>
              <a:t> Head</a:t>
            </a:r>
            <a:r>
              <a:rPr lang="en-CA" dirty="0">
                <a:solidFill>
                  <a:schemeClr val="tx2">
                    <a:lumMod val="50000"/>
                  </a:schemeClr>
                </a:solidFill>
              </a:rPr>
              <a:t>:</a:t>
            </a:r>
            <a:endParaRPr lang="en-US" dirty="0">
              <a:solidFill>
                <a:schemeClr val="tx2">
                  <a:lumMod val="50000"/>
                </a:schemeClr>
              </a:solidFill>
            </a:endParaRPr>
          </a:p>
          <a:p>
            <a:pPr marL="0" indent="0">
              <a:buNone/>
            </a:pPr>
            <a:r>
              <a:rPr lang="en-CA" dirty="0">
                <a:solidFill>
                  <a:schemeClr val="tx2">
                    <a:lumMod val="50000"/>
                  </a:schemeClr>
                </a:solidFill>
              </a:rPr>
              <a:t>• Contains the phosphate radical of phospholipids.</a:t>
            </a:r>
            <a:endParaRPr lang="en-US" dirty="0">
              <a:solidFill>
                <a:schemeClr val="tx2">
                  <a:lumMod val="50000"/>
                </a:schemeClr>
              </a:solidFill>
            </a:endParaRPr>
          </a:p>
          <a:p>
            <a:pPr marL="0" indent="0">
              <a:buNone/>
            </a:pPr>
            <a:r>
              <a:rPr lang="en-CA" dirty="0">
                <a:solidFill>
                  <a:schemeClr val="tx2">
                    <a:lumMod val="50000"/>
                  </a:schemeClr>
                </a:solidFill>
              </a:rPr>
              <a:t>• Relatively water-soluble (hydrophilic), </a:t>
            </a:r>
          </a:p>
          <a:p>
            <a:pPr marL="0" indent="0">
              <a:buNone/>
            </a:pPr>
            <a:r>
              <a:rPr lang="en-CA" dirty="0">
                <a:solidFill>
                  <a:schemeClr val="tx2">
                    <a:lumMod val="50000"/>
                  </a:schemeClr>
                </a:solidFill>
              </a:rPr>
              <a:t> thus </a:t>
            </a:r>
            <a:r>
              <a:rPr lang="en-CA" b="1" dirty="0">
                <a:solidFill>
                  <a:schemeClr val="tx2">
                    <a:lumMod val="50000"/>
                  </a:schemeClr>
                </a:solidFill>
              </a:rPr>
              <a:t>it </a:t>
            </a:r>
            <a:r>
              <a:rPr lang="en-CA" dirty="0">
                <a:solidFill>
                  <a:schemeClr val="tx2">
                    <a:lumMod val="50000"/>
                  </a:schemeClr>
                </a:solidFill>
              </a:rPr>
              <a:t>is exposed to water present inside or outside the cell, i.e., </a:t>
            </a:r>
            <a:r>
              <a:rPr lang="en-CA" b="1" dirty="0">
                <a:solidFill>
                  <a:schemeClr val="tx2">
                    <a:lumMod val="50000"/>
                  </a:schemeClr>
                </a:solidFill>
              </a:rPr>
              <a:t>ICF</a:t>
            </a:r>
            <a:r>
              <a:rPr lang="en-CA" dirty="0">
                <a:solidFill>
                  <a:schemeClr val="tx2">
                    <a:lumMod val="50000"/>
                  </a:schemeClr>
                </a:solidFill>
              </a:rPr>
              <a:t> and </a:t>
            </a:r>
            <a:r>
              <a:rPr lang="en-CA" b="1" dirty="0">
                <a:solidFill>
                  <a:schemeClr val="tx2">
                    <a:lumMod val="50000"/>
                  </a:schemeClr>
                </a:solidFill>
              </a:rPr>
              <a:t>ECF.</a:t>
            </a:r>
            <a:endParaRPr lang="en-US" dirty="0">
              <a:solidFill>
                <a:schemeClr val="tx2">
                  <a:lumMod val="50000"/>
                </a:schemeClr>
              </a:solidFill>
            </a:endParaRPr>
          </a:p>
          <a:p>
            <a:endParaRPr lang="en-US" dirty="0">
              <a:solidFill>
                <a:schemeClr val="tx2">
                  <a:lumMod val="50000"/>
                </a:schemeClr>
              </a:solidFill>
            </a:endParaRPr>
          </a:p>
          <a:p>
            <a:endParaRPr lang="en-US" dirty="0">
              <a:solidFill>
                <a:schemeClr val="tx2">
                  <a:lumMod val="50000"/>
                </a:schemeClr>
              </a:solidFill>
            </a:endParaRPr>
          </a:p>
        </p:txBody>
      </p:sp>
    </p:spTree>
    <p:extLst>
      <p:ext uri="{BB962C8B-B14F-4D97-AF65-F5344CB8AC3E}">
        <p14:creationId xmlns:p14="http://schemas.microsoft.com/office/powerpoint/2010/main" val="2180376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1EA6A1-7C23-4526-8DCD-2DF752CC19CF}"/>
              </a:ext>
            </a:extLst>
          </p:cNvPr>
          <p:cNvSpPr>
            <a:spLocks noGrp="1"/>
          </p:cNvSpPr>
          <p:nvPr>
            <p:ph idx="1"/>
          </p:nvPr>
        </p:nvSpPr>
        <p:spPr>
          <a:xfrm>
            <a:off x="550333" y="1258359"/>
            <a:ext cx="5427133" cy="4168775"/>
          </a:xfrm>
        </p:spPr>
        <p:txBody>
          <a:bodyPr/>
          <a:lstStyle/>
          <a:p>
            <a:pPr marL="0" indent="0">
              <a:buNone/>
            </a:pPr>
            <a:r>
              <a:rPr lang="en-CA" b="1" dirty="0">
                <a:solidFill>
                  <a:schemeClr val="tx2">
                    <a:lumMod val="50000"/>
                  </a:schemeClr>
                </a:solidFill>
              </a:rPr>
              <a:t>2. </a:t>
            </a:r>
            <a:r>
              <a:rPr lang="en-CA" b="1" u="sng" dirty="0">
                <a:solidFill>
                  <a:schemeClr val="tx2">
                    <a:lumMod val="50000"/>
                  </a:schemeClr>
                </a:solidFill>
              </a:rPr>
              <a:t>Tail:</a:t>
            </a:r>
            <a:endParaRPr lang="en-US" b="1" u="sng" dirty="0">
              <a:solidFill>
                <a:schemeClr val="tx2">
                  <a:lumMod val="50000"/>
                </a:schemeClr>
              </a:solidFill>
            </a:endParaRPr>
          </a:p>
          <a:p>
            <a:pPr marL="0" indent="0">
              <a:buNone/>
            </a:pPr>
            <a:r>
              <a:rPr lang="en-CA" dirty="0">
                <a:solidFill>
                  <a:schemeClr val="tx2">
                    <a:lumMod val="50000"/>
                  </a:schemeClr>
                </a:solidFill>
              </a:rPr>
              <a:t>• Contains the free fatty acid radical (FFA)</a:t>
            </a:r>
            <a:endParaRPr lang="en-US" dirty="0">
              <a:solidFill>
                <a:schemeClr val="tx2">
                  <a:lumMod val="50000"/>
                </a:schemeClr>
              </a:solidFill>
            </a:endParaRPr>
          </a:p>
          <a:p>
            <a:pPr marL="0" indent="0">
              <a:buNone/>
            </a:pPr>
            <a:r>
              <a:rPr lang="en-CA" dirty="0">
                <a:solidFill>
                  <a:schemeClr val="tx2">
                    <a:lumMod val="50000"/>
                  </a:schemeClr>
                </a:solidFill>
              </a:rPr>
              <a:t>• Relatively water insoluble (hydrophobic)  Thus, it is present in the water poor interior of the membrane.</a:t>
            </a:r>
            <a:endParaRPr lang="en-US" dirty="0">
              <a:solidFill>
                <a:schemeClr val="tx2">
                  <a:lumMod val="50000"/>
                </a:schemeClr>
              </a:solidFill>
            </a:endParaRPr>
          </a:p>
          <a:p>
            <a:endParaRPr lang="en-US" dirty="0">
              <a:solidFill>
                <a:schemeClr val="tx2">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00" y="1826090"/>
            <a:ext cx="5604971" cy="4523909"/>
          </a:xfrm>
          <a:prstGeom prst="rect">
            <a:avLst/>
          </a:prstGeom>
        </p:spPr>
      </p:pic>
    </p:spTree>
    <p:extLst>
      <p:ext uri="{BB962C8B-B14F-4D97-AF65-F5344CB8AC3E}">
        <p14:creationId xmlns:p14="http://schemas.microsoft.com/office/powerpoint/2010/main" val="2230243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1EA6A1-7C23-4526-8DCD-2DF752CC19CF}"/>
              </a:ext>
            </a:extLst>
          </p:cNvPr>
          <p:cNvSpPr>
            <a:spLocks noGrp="1"/>
          </p:cNvSpPr>
          <p:nvPr>
            <p:ph idx="1"/>
          </p:nvPr>
        </p:nvSpPr>
        <p:spPr>
          <a:xfrm>
            <a:off x="356611" y="372203"/>
            <a:ext cx="5729556" cy="4351338"/>
          </a:xfrm>
        </p:spPr>
        <p:txBody>
          <a:bodyPr>
            <a:normAutofit lnSpcReduction="10000"/>
          </a:bodyPr>
          <a:lstStyle/>
          <a:p>
            <a:pPr marL="0" indent="0">
              <a:buNone/>
            </a:pPr>
            <a:r>
              <a:rPr lang="en-CA" sz="3200" b="1" dirty="0">
                <a:solidFill>
                  <a:schemeClr val="tx2">
                    <a:lumMod val="50000"/>
                  </a:schemeClr>
                </a:solidFill>
              </a:rPr>
              <a:t>B. Cholesterol</a:t>
            </a:r>
            <a:endParaRPr lang="en-US" sz="3200" dirty="0">
              <a:solidFill>
                <a:schemeClr val="tx2">
                  <a:lumMod val="50000"/>
                </a:schemeClr>
              </a:solidFill>
            </a:endParaRPr>
          </a:p>
          <a:p>
            <a:pPr marL="0" indent="0">
              <a:buNone/>
            </a:pPr>
            <a:r>
              <a:rPr lang="en-CA" sz="3200" b="1" dirty="0">
                <a:solidFill>
                  <a:schemeClr val="tx2">
                    <a:lumMod val="50000"/>
                  </a:schemeClr>
                </a:solidFill>
              </a:rPr>
              <a:t>• </a:t>
            </a:r>
            <a:r>
              <a:rPr lang="en-CA" sz="3200" dirty="0">
                <a:solidFill>
                  <a:schemeClr val="tx2">
                    <a:lumMod val="50000"/>
                  </a:schemeClr>
                </a:solidFill>
              </a:rPr>
              <a:t>It is dissolved in the phospholipid bilayer.</a:t>
            </a:r>
            <a:endParaRPr lang="en-US" sz="3200" dirty="0">
              <a:solidFill>
                <a:schemeClr val="tx2">
                  <a:lumMod val="50000"/>
                </a:schemeClr>
              </a:solidFill>
            </a:endParaRPr>
          </a:p>
          <a:p>
            <a:pPr marL="0" indent="0">
              <a:buNone/>
            </a:pPr>
            <a:r>
              <a:rPr lang="en-CA" sz="3200" dirty="0">
                <a:solidFill>
                  <a:schemeClr val="tx2">
                    <a:lumMod val="50000"/>
                  </a:schemeClr>
                </a:solidFill>
              </a:rPr>
              <a:t>• Function:</a:t>
            </a:r>
            <a:endParaRPr lang="en-US" sz="3200" dirty="0">
              <a:solidFill>
                <a:schemeClr val="tx2">
                  <a:lumMod val="50000"/>
                </a:schemeClr>
              </a:solidFill>
            </a:endParaRPr>
          </a:p>
          <a:p>
            <a:pPr marL="0" indent="0">
              <a:buNone/>
            </a:pPr>
            <a:r>
              <a:rPr lang="en-CA" sz="3200" dirty="0">
                <a:solidFill>
                  <a:schemeClr val="tx2">
                    <a:lumMod val="50000"/>
                  </a:schemeClr>
                </a:solidFill>
              </a:rPr>
              <a:t>1. Determine the permeability of the lipid layer to water soluble substances.</a:t>
            </a:r>
            <a:endParaRPr lang="en-US" sz="3200" dirty="0">
              <a:solidFill>
                <a:schemeClr val="tx2">
                  <a:lumMod val="50000"/>
                </a:schemeClr>
              </a:solidFill>
            </a:endParaRPr>
          </a:p>
          <a:p>
            <a:pPr marL="0" indent="0">
              <a:buNone/>
            </a:pPr>
            <a:r>
              <a:rPr lang="en-CA" sz="3200" dirty="0">
                <a:solidFill>
                  <a:schemeClr val="tx2">
                    <a:lumMod val="50000"/>
                  </a:schemeClr>
                </a:solidFill>
              </a:rPr>
              <a:t>2. Determine the </a:t>
            </a:r>
            <a:r>
              <a:rPr lang="en-CA" sz="3200" b="1" dirty="0">
                <a:solidFill>
                  <a:schemeClr val="tx2">
                    <a:lumMod val="50000"/>
                  </a:schemeClr>
                </a:solidFill>
              </a:rPr>
              <a:t>fluidity </a:t>
            </a:r>
            <a:r>
              <a:rPr lang="en-CA" sz="3200" dirty="0">
                <a:solidFill>
                  <a:schemeClr val="tx2">
                    <a:lumMod val="50000"/>
                  </a:schemeClr>
                </a:solidFill>
              </a:rPr>
              <a:t>of the membrane. </a:t>
            </a:r>
            <a:endParaRPr lang="en-US" sz="3200" dirty="0">
              <a:solidFill>
                <a:schemeClr val="tx2">
                  <a:lumMod val="50000"/>
                </a:schemeClr>
              </a:solidFill>
            </a:endParaRPr>
          </a:p>
        </p:txBody>
      </p:sp>
      <p:sp>
        <p:nvSpPr>
          <p:cNvPr id="2" name="Rectangle 1">
            <a:extLst>
              <a:ext uri="{FF2B5EF4-FFF2-40B4-BE49-F238E27FC236}">
                <a16:creationId xmlns:a16="http://schemas.microsoft.com/office/drawing/2014/main" id="{AD4E9017-1CC0-4FA9-83F8-35E3F85B5C5C}"/>
              </a:ext>
            </a:extLst>
          </p:cNvPr>
          <p:cNvSpPr/>
          <p:nvPr/>
        </p:nvSpPr>
        <p:spPr>
          <a:xfrm>
            <a:off x="668868" y="4782235"/>
            <a:ext cx="10341186" cy="1631216"/>
          </a:xfrm>
          <a:prstGeom prst="rect">
            <a:avLst/>
          </a:prstGeom>
        </p:spPr>
        <p:txBody>
          <a:bodyPr wrap="square">
            <a:spAutoFit/>
          </a:bodyPr>
          <a:lstStyle/>
          <a:p>
            <a:r>
              <a:rPr lang="en-US" sz="2000" dirty="0">
                <a:solidFill>
                  <a:srgbClr val="00B050"/>
                </a:solidFill>
                <a:latin typeface="Candara" panose="020E0502030303020204" pitchFamily="34" charset="0"/>
              </a:rPr>
              <a:t>The cholesterol molecules in the membrane are also lipids because their steroid nuclei are highly fat soluble. These molecules, in a sense, are dissolved in the bilayer of the membrane. They mainly help determine the degree of permeability (or impermeability) of the bilayer to water-soluble constituents of body fluids. Cholesterol controls much of the fluidity of the membrane as well.</a:t>
            </a:r>
          </a:p>
        </p:txBody>
      </p:sp>
      <p:pic>
        <p:nvPicPr>
          <p:cNvPr id="4" name="Picture 3">
            <a:extLst>
              <a:ext uri="{FF2B5EF4-FFF2-40B4-BE49-F238E27FC236}">
                <a16:creationId xmlns:a16="http://schemas.microsoft.com/office/drawing/2014/main" id="{15C5F4EF-55CD-47B0-B198-CAEDB82B59E2}"/>
              </a:ext>
            </a:extLst>
          </p:cNvPr>
          <p:cNvPicPr>
            <a:picLocks noChangeAspect="1"/>
          </p:cNvPicPr>
          <p:nvPr/>
        </p:nvPicPr>
        <p:blipFill>
          <a:blip r:embed="rId2"/>
          <a:stretch>
            <a:fillRect/>
          </a:stretch>
        </p:blipFill>
        <p:spPr>
          <a:xfrm>
            <a:off x="6086167" y="570323"/>
            <a:ext cx="5504699" cy="3685039"/>
          </a:xfrm>
          <a:prstGeom prst="rect">
            <a:avLst/>
          </a:prstGeom>
        </p:spPr>
      </p:pic>
    </p:spTree>
    <p:extLst>
      <p:ext uri="{BB962C8B-B14F-4D97-AF65-F5344CB8AC3E}">
        <p14:creationId xmlns:p14="http://schemas.microsoft.com/office/powerpoint/2010/main" val="1795904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F9679E-3877-405D-9BEE-253C435DE43D}"/>
              </a:ext>
            </a:extLst>
          </p:cNvPr>
          <p:cNvPicPr>
            <a:picLocks noChangeAspect="1"/>
          </p:cNvPicPr>
          <p:nvPr/>
        </p:nvPicPr>
        <p:blipFill>
          <a:blip r:embed="rId2"/>
          <a:stretch>
            <a:fillRect/>
          </a:stretch>
        </p:blipFill>
        <p:spPr>
          <a:xfrm>
            <a:off x="1566671" y="263926"/>
            <a:ext cx="9058658" cy="6330148"/>
          </a:xfrm>
          <a:prstGeom prst="rect">
            <a:avLst/>
          </a:prstGeom>
        </p:spPr>
      </p:pic>
    </p:spTree>
    <p:extLst>
      <p:ext uri="{BB962C8B-B14F-4D97-AF65-F5344CB8AC3E}">
        <p14:creationId xmlns:p14="http://schemas.microsoft.com/office/powerpoint/2010/main" val="446265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84D00-1CE5-48CE-8D16-0099E700118D}"/>
              </a:ext>
            </a:extLst>
          </p:cNvPr>
          <p:cNvSpPr>
            <a:spLocks noGrp="1"/>
          </p:cNvSpPr>
          <p:nvPr>
            <p:ph type="title"/>
          </p:nvPr>
        </p:nvSpPr>
        <p:spPr>
          <a:xfrm>
            <a:off x="946573" y="274320"/>
            <a:ext cx="9875520" cy="1356360"/>
          </a:xfrm>
        </p:spPr>
        <p:txBody>
          <a:bodyPr/>
          <a:lstStyle/>
          <a:p>
            <a:pPr algn="ctr"/>
            <a:r>
              <a:rPr lang="en-CA" b="1" dirty="0">
                <a:solidFill>
                  <a:schemeClr val="tx2">
                    <a:lumMod val="50000"/>
                  </a:schemeClr>
                </a:solidFill>
              </a:rPr>
              <a:t>Cell Membrane cont.</a:t>
            </a:r>
            <a:br>
              <a:rPr lang="en-US" dirty="0">
                <a:solidFill>
                  <a:schemeClr val="tx2">
                    <a:lumMod val="50000"/>
                  </a:schemeClr>
                </a:solidFill>
              </a:rPr>
            </a:br>
            <a:endParaRPr lang="en-US" dirty="0">
              <a:solidFill>
                <a:schemeClr val="tx2">
                  <a:lumMod val="50000"/>
                </a:schemeClr>
              </a:solidFill>
            </a:endParaRPr>
          </a:p>
        </p:txBody>
      </p:sp>
      <p:sp>
        <p:nvSpPr>
          <p:cNvPr id="3" name="Content Placeholder 2">
            <a:extLst>
              <a:ext uri="{FF2B5EF4-FFF2-40B4-BE49-F238E27FC236}">
                <a16:creationId xmlns:a16="http://schemas.microsoft.com/office/drawing/2014/main" id="{B11EA6A1-7C23-4526-8DCD-2DF752CC19CF}"/>
              </a:ext>
            </a:extLst>
          </p:cNvPr>
          <p:cNvSpPr>
            <a:spLocks noGrp="1"/>
          </p:cNvSpPr>
          <p:nvPr>
            <p:ph idx="1"/>
          </p:nvPr>
        </p:nvSpPr>
        <p:spPr>
          <a:xfrm>
            <a:off x="626533" y="1131357"/>
            <a:ext cx="10515600" cy="5184775"/>
          </a:xfrm>
        </p:spPr>
        <p:txBody>
          <a:bodyPr>
            <a:normAutofit/>
          </a:bodyPr>
          <a:lstStyle/>
          <a:p>
            <a:pPr marL="0" indent="0">
              <a:buNone/>
            </a:pPr>
            <a:r>
              <a:rPr lang="en-CA" sz="2800" b="1" dirty="0">
                <a:solidFill>
                  <a:schemeClr val="tx2">
                    <a:lumMod val="50000"/>
                  </a:schemeClr>
                </a:solidFill>
              </a:rPr>
              <a:t>2-Proteins (55%):</a:t>
            </a:r>
            <a:endParaRPr lang="en-US" sz="2800" dirty="0">
              <a:solidFill>
                <a:schemeClr val="tx2">
                  <a:lumMod val="50000"/>
                </a:schemeClr>
              </a:solidFill>
            </a:endParaRPr>
          </a:p>
          <a:p>
            <a:pPr marL="0" indent="0">
              <a:buNone/>
            </a:pPr>
            <a:r>
              <a:rPr lang="en-CA" sz="2800" dirty="0">
                <a:solidFill>
                  <a:schemeClr val="tx2">
                    <a:lumMod val="50000"/>
                  </a:schemeClr>
                </a:solidFill>
              </a:rPr>
              <a:t>They do not form a continuous layer as lipids but they </a:t>
            </a:r>
            <a:r>
              <a:rPr lang="en-CA" sz="2800" b="1" dirty="0">
                <a:solidFill>
                  <a:schemeClr val="tx2">
                    <a:lumMod val="50000"/>
                  </a:schemeClr>
                </a:solidFill>
              </a:rPr>
              <a:t> exist </a:t>
            </a:r>
            <a:r>
              <a:rPr lang="en-CA" sz="2800" dirty="0">
                <a:solidFill>
                  <a:schemeClr val="tx2">
                    <a:lumMod val="50000"/>
                  </a:schemeClr>
                </a:solidFill>
              </a:rPr>
              <a:t>as globular masses floating in the lipid bilayer that may be:</a:t>
            </a:r>
          </a:p>
          <a:p>
            <a:pPr marL="0" indent="0">
              <a:buNone/>
            </a:pPr>
            <a:r>
              <a:rPr lang="en-CA" sz="2800" b="1" dirty="0">
                <a:solidFill>
                  <a:schemeClr val="tx2">
                    <a:lumMod val="50000"/>
                  </a:schemeClr>
                </a:solidFill>
              </a:rPr>
              <a:t>a. Integral proteins</a:t>
            </a:r>
            <a:endParaRPr lang="en-US" sz="2800" dirty="0">
              <a:solidFill>
                <a:schemeClr val="tx2">
                  <a:lumMod val="50000"/>
                </a:schemeClr>
              </a:solidFill>
            </a:endParaRPr>
          </a:p>
          <a:p>
            <a:pPr marL="0" indent="0">
              <a:buNone/>
            </a:pPr>
            <a:r>
              <a:rPr lang="en-CA" sz="2800" dirty="0">
                <a:solidFill>
                  <a:schemeClr val="tx2">
                    <a:lumMod val="50000"/>
                  </a:schemeClr>
                </a:solidFill>
              </a:rPr>
              <a:t>- Extend through the whole thickness of the membrane.</a:t>
            </a:r>
            <a:endParaRPr lang="en-US" sz="2800" dirty="0">
              <a:solidFill>
                <a:schemeClr val="tx2">
                  <a:lumMod val="50000"/>
                </a:schemeClr>
              </a:solidFill>
            </a:endParaRPr>
          </a:p>
          <a:p>
            <a:pPr marL="0" indent="0">
              <a:buNone/>
            </a:pPr>
            <a:r>
              <a:rPr lang="en-CA" sz="2800" dirty="0">
                <a:solidFill>
                  <a:schemeClr val="tx2">
                    <a:lumMod val="50000"/>
                  </a:schemeClr>
                </a:solidFill>
              </a:rPr>
              <a:t>- Functions:- they act as</a:t>
            </a:r>
            <a:endParaRPr lang="en-US" sz="2800" dirty="0">
              <a:solidFill>
                <a:schemeClr val="tx2">
                  <a:lumMod val="50000"/>
                </a:schemeClr>
              </a:solidFill>
            </a:endParaRPr>
          </a:p>
          <a:p>
            <a:pPr marL="0" indent="0">
              <a:buNone/>
            </a:pPr>
            <a:r>
              <a:rPr lang="en-CA" sz="2800" dirty="0">
                <a:solidFill>
                  <a:schemeClr val="tx2">
                    <a:lumMod val="50000"/>
                  </a:schemeClr>
                </a:solidFill>
              </a:rPr>
              <a:t>1- Ion channels for passage of ions.</a:t>
            </a:r>
            <a:endParaRPr lang="en-US" sz="2800" dirty="0">
              <a:solidFill>
                <a:schemeClr val="tx2">
                  <a:lumMod val="50000"/>
                </a:schemeClr>
              </a:solidFill>
            </a:endParaRPr>
          </a:p>
          <a:p>
            <a:pPr marL="0" indent="0">
              <a:buNone/>
            </a:pPr>
            <a:r>
              <a:rPr lang="en-CA" sz="2800" dirty="0">
                <a:solidFill>
                  <a:schemeClr val="tx2">
                    <a:lumMod val="50000"/>
                  </a:schemeClr>
                </a:solidFill>
              </a:rPr>
              <a:t>2- Carriers for transport of substances as glucose and amino acids.       3-  Receptors for action of substances as hormones. </a:t>
            </a:r>
            <a:br>
              <a:rPr lang="en-CA" sz="2800" dirty="0">
                <a:solidFill>
                  <a:schemeClr val="tx2">
                    <a:lumMod val="50000"/>
                  </a:schemeClr>
                </a:solidFill>
              </a:rPr>
            </a:br>
            <a:r>
              <a:rPr lang="en-CA" sz="2800" dirty="0">
                <a:solidFill>
                  <a:schemeClr val="tx2">
                    <a:lumMod val="50000"/>
                  </a:schemeClr>
                </a:solidFill>
              </a:rPr>
              <a:t>4- Enzymes.</a:t>
            </a:r>
            <a:endParaRPr lang="en-US" sz="2800" dirty="0">
              <a:solidFill>
                <a:schemeClr val="tx2">
                  <a:lumMod val="50000"/>
                </a:schemeClr>
              </a:solidFill>
            </a:endParaRPr>
          </a:p>
          <a:p>
            <a:pPr marL="0" indent="0">
              <a:buNone/>
            </a:pPr>
            <a:endParaRPr lang="en-US" sz="2800" dirty="0">
              <a:solidFill>
                <a:schemeClr val="tx2">
                  <a:lumMod val="50000"/>
                </a:schemeClr>
              </a:solidFill>
            </a:endParaRPr>
          </a:p>
          <a:p>
            <a:endParaRPr lang="en-US" sz="2800" dirty="0">
              <a:solidFill>
                <a:schemeClr val="tx2">
                  <a:lumMod val="50000"/>
                </a:schemeClr>
              </a:solidFill>
            </a:endParaRPr>
          </a:p>
        </p:txBody>
      </p:sp>
    </p:spTree>
    <p:extLst>
      <p:ext uri="{BB962C8B-B14F-4D97-AF65-F5344CB8AC3E}">
        <p14:creationId xmlns:p14="http://schemas.microsoft.com/office/powerpoint/2010/main" val="39758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7400" y="948267"/>
            <a:ext cx="10566400" cy="5228696"/>
          </a:xfrm>
        </p:spPr>
        <p:txBody>
          <a:bodyPr/>
          <a:lstStyle/>
          <a:p>
            <a:pPr marL="0" indent="0">
              <a:buNone/>
            </a:pPr>
            <a:r>
              <a:rPr lang="en-CA" b="1" dirty="0">
                <a:solidFill>
                  <a:schemeClr val="tx2">
                    <a:lumMod val="50000"/>
                  </a:schemeClr>
                </a:solidFill>
              </a:rPr>
              <a:t>b</a:t>
            </a:r>
            <a:r>
              <a:rPr lang="en-CA" dirty="0">
                <a:solidFill>
                  <a:schemeClr val="tx2">
                    <a:lumMod val="50000"/>
                  </a:schemeClr>
                </a:solidFill>
              </a:rPr>
              <a:t>. </a:t>
            </a:r>
            <a:r>
              <a:rPr lang="en-CA" b="1" dirty="0">
                <a:solidFill>
                  <a:schemeClr val="tx2">
                    <a:lumMod val="50000"/>
                  </a:schemeClr>
                </a:solidFill>
              </a:rPr>
              <a:t>Peripheral proteins</a:t>
            </a:r>
            <a:endParaRPr lang="en-US" dirty="0">
              <a:solidFill>
                <a:schemeClr val="tx2">
                  <a:lumMod val="50000"/>
                </a:schemeClr>
              </a:solidFill>
            </a:endParaRPr>
          </a:p>
          <a:p>
            <a:pPr marL="0" indent="0">
              <a:buNone/>
            </a:pPr>
            <a:r>
              <a:rPr lang="en-CA" dirty="0">
                <a:solidFill>
                  <a:schemeClr val="tx2">
                    <a:lumMod val="50000"/>
                  </a:schemeClr>
                </a:solidFill>
              </a:rPr>
              <a:t>- They are attached to cell membrane either from outside or more commonly  from  inside  and  not  extended  through  the  whole thickness of the membrane. They are often attached to one of the integral proteins.</a:t>
            </a:r>
            <a:endParaRPr lang="en-US" dirty="0">
              <a:solidFill>
                <a:schemeClr val="tx2">
                  <a:lumMod val="50000"/>
                </a:schemeClr>
              </a:solidFill>
            </a:endParaRPr>
          </a:p>
          <a:p>
            <a:pPr>
              <a:buFontTx/>
              <a:buChar char="-"/>
            </a:pPr>
            <a:r>
              <a:rPr lang="en-CA" dirty="0">
                <a:solidFill>
                  <a:schemeClr val="tx2">
                    <a:lumMod val="50000"/>
                  </a:schemeClr>
                </a:solidFill>
              </a:rPr>
              <a:t>They act mainly as enzymes.</a:t>
            </a:r>
          </a:p>
          <a:p>
            <a:pPr>
              <a:buFontTx/>
              <a:buChar char="-"/>
            </a:pPr>
            <a:endParaRPr lang="en-US" dirty="0">
              <a:solidFill>
                <a:schemeClr val="tx2">
                  <a:lumMod val="50000"/>
                </a:schemeClr>
              </a:solidFill>
            </a:endParaRPr>
          </a:p>
          <a:p>
            <a:pPr marL="0" indent="0">
              <a:buNone/>
            </a:pPr>
            <a:endParaRPr lang="en-US" dirty="0">
              <a:solidFill>
                <a:schemeClr val="tx2">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297" y="2890942"/>
            <a:ext cx="5855970" cy="3712405"/>
          </a:xfrm>
          <a:prstGeom prst="rect">
            <a:avLst/>
          </a:prstGeom>
        </p:spPr>
      </p:pic>
    </p:spTree>
    <p:extLst>
      <p:ext uri="{BB962C8B-B14F-4D97-AF65-F5344CB8AC3E}">
        <p14:creationId xmlns:p14="http://schemas.microsoft.com/office/powerpoint/2010/main" val="3541043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1EA6A1-7C23-4526-8DCD-2DF752CC19CF}"/>
              </a:ext>
            </a:extLst>
          </p:cNvPr>
          <p:cNvSpPr>
            <a:spLocks noGrp="1"/>
          </p:cNvSpPr>
          <p:nvPr>
            <p:ph idx="1"/>
          </p:nvPr>
        </p:nvSpPr>
        <p:spPr>
          <a:xfrm>
            <a:off x="304801" y="643995"/>
            <a:ext cx="6477000" cy="5291138"/>
          </a:xfrm>
        </p:spPr>
        <p:txBody>
          <a:bodyPr>
            <a:normAutofit/>
          </a:bodyPr>
          <a:lstStyle/>
          <a:p>
            <a:pPr marL="0" indent="0">
              <a:buNone/>
            </a:pPr>
            <a:r>
              <a:rPr lang="en-CA" sz="3200" b="1" dirty="0">
                <a:solidFill>
                  <a:schemeClr val="tx2">
                    <a:lumMod val="50000"/>
                  </a:schemeClr>
                </a:solidFill>
                <a:latin typeface="Arial" panose="020B0604020202020204" pitchFamily="34" charset="0"/>
                <a:cs typeface="Arial" panose="020B0604020202020204" pitchFamily="34" charset="0"/>
              </a:rPr>
              <a:t>Human physiology is concerned with the study of normal functions of</a:t>
            </a:r>
            <a:r>
              <a:rPr lang="ar-JO" sz="3200" b="1" dirty="0">
                <a:solidFill>
                  <a:schemeClr val="tx2">
                    <a:lumMod val="50000"/>
                  </a:schemeClr>
                </a:solidFill>
                <a:latin typeface="Arial" panose="020B0604020202020204" pitchFamily="34" charset="0"/>
                <a:cs typeface="Arial" panose="020B0604020202020204" pitchFamily="34" charset="0"/>
              </a:rPr>
              <a:t> </a:t>
            </a:r>
            <a:r>
              <a:rPr lang="en-CA" sz="3200" b="1" dirty="0">
                <a:solidFill>
                  <a:schemeClr val="tx2">
                    <a:lumMod val="50000"/>
                  </a:schemeClr>
                </a:solidFill>
                <a:latin typeface="Arial" panose="020B0604020202020204" pitchFamily="34" charset="0"/>
                <a:cs typeface="Arial" panose="020B0604020202020204" pitchFamily="34" charset="0"/>
              </a:rPr>
              <a:t>different parts of human body or is concerned with the specific characteristics and mechanisms of human body that make it a living being.</a:t>
            </a:r>
            <a:endParaRPr lang="en-US" sz="3200" b="1" dirty="0">
              <a:solidFill>
                <a:schemeClr val="tx2">
                  <a:lumMod val="50000"/>
                </a:schemeClr>
              </a:solidFill>
              <a:latin typeface="Arial" panose="020B0604020202020204" pitchFamily="34" charset="0"/>
              <a:cs typeface="Arial" panose="020B0604020202020204" pitchFamily="34" charset="0"/>
            </a:endParaRPr>
          </a:p>
          <a:p>
            <a:pPr marL="0" indent="0">
              <a:buNone/>
            </a:pPr>
            <a:endParaRPr lang="en-US" sz="3200" dirty="0">
              <a:solidFill>
                <a:schemeClr val="tx2">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6096" y="409524"/>
            <a:ext cx="4582291" cy="5771619"/>
          </a:xfrm>
          <a:prstGeom prst="rect">
            <a:avLst/>
          </a:prstGeom>
        </p:spPr>
      </p:pic>
    </p:spTree>
    <p:extLst>
      <p:ext uri="{BB962C8B-B14F-4D97-AF65-F5344CB8AC3E}">
        <p14:creationId xmlns:p14="http://schemas.microsoft.com/office/powerpoint/2010/main" val="3732959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solidFill>
                  <a:schemeClr val="tx2">
                    <a:lumMod val="50000"/>
                  </a:schemeClr>
                </a:solidFill>
              </a:rPr>
              <a:t>Cell Membrane cont.</a:t>
            </a:r>
            <a:br>
              <a:rPr lang="en-US" dirty="0">
                <a:solidFill>
                  <a:schemeClr val="tx2">
                    <a:lumMod val="50000"/>
                  </a:schemeClr>
                </a:solidFill>
              </a:rPr>
            </a:br>
            <a:endParaRPr lang="en-US" dirty="0">
              <a:solidFill>
                <a:schemeClr val="tx2">
                  <a:lumMod val="50000"/>
                </a:schemeClr>
              </a:solidFill>
            </a:endParaRPr>
          </a:p>
        </p:txBody>
      </p:sp>
      <p:sp>
        <p:nvSpPr>
          <p:cNvPr id="3" name="Content Placeholder 2"/>
          <p:cNvSpPr>
            <a:spLocks noGrp="1"/>
          </p:cNvSpPr>
          <p:nvPr>
            <p:ph idx="1"/>
          </p:nvPr>
        </p:nvSpPr>
        <p:spPr>
          <a:xfrm>
            <a:off x="863600" y="1537759"/>
            <a:ext cx="10515600" cy="4351338"/>
          </a:xfrm>
        </p:spPr>
        <p:txBody>
          <a:bodyPr>
            <a:normAutofit/>
          </a:bodyPr>
          <a:lstStyle/>
          <a:p>
            <a:pPr marL="0" indent="0">
              <a:buNone/>
            </a:pPr>
            <a:r>
              <a:rPr lang="en-CA" b="1" dirty="0">
                <a:solidFill>
                  <a:schemeClr val="tx2">
                    <a:lumMod val="50000"/>
                  </a:schemeClr>
                </a:solidFill>
              </a:rPr>
              <a:t>3- Carbohydrates (Cell glycocalyx 3%)</a:t>
            </a:r>
            <a:endParaRPr lang="en-US" dirty="0">
              <a:solidFill>
                <a:schemeClr val="tx2">
                  <a:lumMod val="50000"/>
                </a:schemeClr>
              </a:solidFill>
            </a:endParaRPr>
          </a:p>
          <a:p>
            <a:pPr marL="0" indent="0">
              <a:buNone/>
            </a:pPr>
            <a:r>
              <a:rPr lang="en-CA" dirty="0">
                <a:solidFill>
                  <a:schemeClr val="tx2">
                    <a:lumMod val="50000"/>
                  </a:schemeClr>
                </a:solidFill>
              </a:rPr>
              <a:t>- Present on the </a:t>
            </a:r>
            <a:r>
              <a:rPr lang="en-CA" b="1" u="sng" dirty="0">
                <a:solidFill>
                  <a:schemeClr val="tx2">
                    <a:lumMod val="50000"/>
                  </a:schemeClr>
                </a:solidFill>
                <a:effectLst>
                  <a:outerShdw blurRad="38100" dist="38100" dir="2700000" algn="tl">
                    <a:srgbClr val="000000">
                      <a:alpha val="43137"/>
                    </a:srgbClr>
                  </a:outerShdw>
                </a:effectLst>
              </a:rPr>
              <a:t>outer surface</a:t>
            </a:r>
            <a:r>
              <a:rPr lang="en-CA" dirty="0">
                <a:solidFill>
                  <a:schemeClr val="tx2">
                    <a:lumMod val="50000"/>
                  </a:schemeClr>
                </a:solidFill>
              </a:rPr>
              <a:t> of cell membrane and in most cells form a loose coat on the entire surface of the cell called </a:t>
            </a:r>
            <a:r>
              <a:rPr lang="en-CA" b="1" dirty="0">
                <a:solidFill>
                  <a:schemeClr val="tx2">
                    <a:lumMod val="50000"/>
                  </a:schemeClr>
                </a:solidFill>
              </a:rPr>
              <a:t>glycocalyx</a:t>
            </a:r>
            <a:r>
              <a:rPr lang="en-CA" dirty="0">
                <a:solidFill>
                  <a:schemeClr val="tx2">
                    <a:lumMod val="50000"/>
                  </a:schemeClr>
                </a:solidFill>
              </a:rPr>
              <a:t>.</a:t>
            </a:r>
            <a:endParaRPr lang="en-US" dirty="0">
              <a:solidFill>
                <a:schemeClr val="tx2">
                  <a:lumMod val="50000"/>
                </a:schemeClr>
              </a:solidFill>
            </a:endParaRPr>
          </a:p>
          <a:p>
            <a:pPr marL="0" indent="0">
              <a:buNone/>
            </a:pPr>
            <a:r>
              <a:rPr lang="en-CA" dirty="0">
                <a:solidFill>
                  <a:schemeClr val="tx2">
                    <a:lumMod val="50000"/>
                  </a:schemeClr>
                </a:solidFill>
              </a:rPr>
              <a:t>- They  may  be  combined  with  protein </a:t>
            </a:r>
            <a:r>
              <a:rPr lang="en-CA" b="1" dirty="0">
                <a:solidFill>
                  <a:schemeClr val="tx2">
                    <a:lumMod val="50000"/>
                  </a:schemeClr>
                </a:solidFill>
              </a:rPr>
              <a:t>(glycoproteins)  </a:t>
            </a:r>
            <a:r>
              <a:rPr lang="en-CA" dirty="0">
                <a:solidFill>
                  <a:schemeClr val="tx2">
                    <a:lumMod val="50000"/>
                  </a:schemeClr>
                </a:solidFill>
              </a:rPr>
              <a:t>or  lipids </a:t>
            </a:r>
            <a:r>
              <a:rPr lang="en-CA" b="1" dirty="0">
                <a:solidFill>
                  <a:schemeClr val="tx2">
                    <a:lumMod val="50000"/>
                  </a:schemeClr>
                </a:solidFill>
              </a:rPr>
              <a:t>(glycolipids).</a:t>
            </a:r>
            <a:endParaRPr lang="en-US" b="1" dirty="0">
              <a:solidFill>
                <a:schemeClr val="tx2">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507" y="3312077"/>
            <a:ext cx="10055013" cy="3159927"/>
          </a:xfrm>
          <a:prstGeom prst="rect">
            <a:avLst/>
          </a:prstGeom>
        </p:spPr>
      </p:pic>
    </p:spTree>
    <p:extLst>
      <p:ext uri="{BB962C8B-B14F-4D97-AF65-F5344CB8AC3E}">
        <p14:creationId xmlns:p14="http://schemas.microsoft.com/office/powerpoint/2010/main" val="606367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33" y="327025"/>
            <a:ext cx="10515600" cy="4351338"/>
          </a:xfrm>
        </p:spPr>
        <p:txBody>
          <a:bodyPr/>
          <a:lstStyle/>
          <a:p>
            <a:pPr marL="0" indent="0">
              <a:buNone/>
            </a:pPr>
            <a:r>
              <a:rPr lang="en-CA" sz="3200" b="1" dirty="0">
                <a:solidFill>
                  <a:schemeClr val="tx2">
                    <a:lumMod val="50000"/>
                  </a:schemeClr>
                </a:solidFill>
              </a:rPr>
              <a:t>- Functions of Carbohydrates:</a:t>
            </a:r>
            <a:endParaRPr lang="en-US" sz="3200" b="1" dirty="0">
              <a:solidFill>
                <a:schemeClr val="tx2">
                  <a:lumMod val="50000"/>
                </a:schemeClr>
              </a:solidFill>
            </a:endParaRPr>
          </a:p>
          <a:p>
            <a:pPr marL="0" indent="0">
              <a:buNone/>
            </a:pPr>
            <a:r>
              <a:rPr lang="en-CA" b="1" dirty="0">
                <a:solidFill>
                  <a:schemeClr val="tx2">
                    <a:lumMod val="50000"/>
                  </a:schemeClr>
                </a:solidFill>
              </a:rPr>
              <a:t>a. </a:t>
            </a:r>
            <a:r>
              <a:rPr lang="en-CA" dirty="0">
                <a:solidFill>
                  <a:schemeClr val="tx2">
                    <a:lumMod val="50000"/>
                  </a:schemeClr>
                </a:solidFill>
              </a:rPr>
              <a:t> Many of them are negatively charged thus give most cells an overall negative surface charge.</a:t>
            </a:r>
            <a:endParaRPr lang="en-US" dirty="0">
              <a:solidFill>
                <a:schemeClr val="tx2">
                  <a:lumMod val="50000"/>
                </a:schemeClr>
              </a:solidFill>
            </a:endParaRPr>
          </a:p>
          <a:p>
            <a:pPr marL="0" indent="0">
              <a:buNone/>
            </a:pPr>
            <a:r>
              <a:rPr lang="en-CA" b="1" dirty="0">
                <a:solidFill>
                  <a:schemeClr val="tx2">
                    <a:lumMod val="50000"/>
                  </a:schemeClr>
                </a:solidFill>
              </a:rPr>
              <a:t>b.  </a:t>
            </a:r>
            <a:r>
              <a:rPr lang="en-CA" dirty="0">
                <a:solidFill>
                  <a:schemeClr val="tx2">
                    <a:lumMod val="50000"/>
                  </a:schemeClr>
                </a:solidFill>
              </a:rPr>
              <a:t>Attach cells to each other.</a:t>
            </a:r>
            <a:endParaRPr lang="en-US" dirty="0">
              <a:solidFill>
                <a:schemeClr val="tx2">
                  <a:lumMod val="50000"/>
                </a:schemeClr>
              </a:solidFill>
            </a:endParaRPr>
          </a:p>
          <a:p>
            <a:pPr marL="0" indent="0">
              <a:buNone/>
            </a:pPr>
            <a:r>
              <a:rPr lang="en-CA" b="1" dirty="0">
                <a:solidFill>
                  <a:schemeClr val="tx2">
                    <a:lumMod val="50000"/>
                  </a:schemeClr>
                </a:solidFill>
              </a:rPr>
              <a:t>c. </a:t>
            </a:r>
            <a:r>
              <a:rPr lang="en-CA" dirty="0">
                <a:solidFill>
                  <a:schemeClr val="tx2">
                    <a:lumMod val="50000"/>
                  </a:schemeClr>
                </a:solidFill>
              </a:rPr>
              <a:t> Act as receptors.</a:t>
            </a:r>
            <a:endParaRPr lang="en-US" dirty="0">
              <a:solidFill>
                <a:schemeClr val="tx2">
                  <a:lumMod val="50000"/>
                </a:schemeClr>
              </a:solidFill>
            </a:endParaRPr>
          </a:p>
          <a:p>
            <a:pPr marL="0" indent="0">
              <a:buNone/>
            </a:pPr>
            <a:r>
              <a:rPr lang="en-CA" b="1" dirty="0">
                <a:solidFill>
                  <a:schemeClr val="tx2">
                    <a:lumMod val="50000"/>
                  </a:schemeClr>
                </a:solidFill>
              </a:rPr>
              <a:t>d. </a:t>
            </a:r>
            <a:r>
              <a:rPr lang="en-CA" dirty="0">
                <a:solidFill>
                  <a:schemeClr val="tx2">
                    <a:lumMod val="50000"/>
                  </a:schemeClr>
                </a:solidFill>
              </a:rPr>
              <a:t> Some enter into immune response</a:t>
            </a:r>
            <a:endParaRPr lang="en-US" dirty="0">
              <a:solidFill>
                <a:schemeClr val="tx2">
                  <a:lumMod val="50000"/>
                </a:schemeClr>
              </a:solidFill>
            </a:endParaRPr>
          </a:p>
          <a:p>
            <a:endParaRPr lang="en-US" dirty="0">
              <a:solidFill>
                <a:schemeClr val="tx2">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199" y="3500797"/>
            <a:ext cx="7323667" cy="2629070"/>
          </a:xfrm>
          <a:prstGeom prst="rect">
            <a:avLst/>
          </a:prstGeom>
        </p:spPr>
      </p:pic>
      <p:sp>
        <p:nvSpPr>
          <p:cNvPr id="2" name="Rectangle 1">
            <a:extLst>
              <a:ext uri="{FF2B5EF4-FFF2-40B4-BE49-F238E27FC236}">
                <a16:creationId xmlns:a16="http://schemas.microsoft.com/office/drawing/2014/main" id="{649DD275-7C6B-4ABD-A02D-DA9771E29D51}"/>
              </a:ext>
            </a:extLst>
          </p:cNvPr>
          <p:cNvSpPr/>
          <p:nvPr/>
        </p:nvSpPr>
        <p:spPr>
          <a:xfrm>
            <a:off x="5349240" y="1809095"/>
            <a:ext cx="6096000" cy="92333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en-US" dirty="0">
                <a:solidFill>
                  <a:srgbClr val="FF0000"/>
                </a:solidFill>
              </a:rPr>
              <a:t>- The glycoprotein acts as a marker so that it differs from one body to another which makes the bodies distinguish their own cells from foreign cells.</a:t>
            </a:r>
          </a:p>
        </p:txBody>
      </p:sp>
    </p:spTree>
    <p:extLst>
      <p:ext uri="{BB962C8B-B14F-4D97-AF65-F5344CB8AC3E}">
        <p14:creationId xmlns:p14="http://schemas.microsoft.com/office/powerpoint/2010/main" val="3542769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solidFill>
                  <a:schemeClr val="tx2">
                    <a:lumMod val="50000"/>
                  </a:schemeClr>
                </a:solidFill>
              </a:rPr>
              <a:t>Intercellular communications</a:t>
            </a:r>
            <a:br>
              <a:rPr lang="en-US" b="1" dirty="0">
                <a:solidFill>
                  <a:schemeClr val="tx2">
                    <a:lumMod val="50000"/>
                  </a:schemeClr>
                </a:solidFill>
              </a:rPr>
            </a:br>
            <a:endParaRPr lang="en-US" b="1" dirty="0">
              <a:solidFill>
                <a:schemeClr val="tx2">
                  <a:lumMod val="50000"/>
                </a:schemeClr>
              </a:solidFill>
            </a:endParaRPr>
          </a:p>
        </p:txBody>
      </p:sp>
      <p:sp>
        <p:nvSpPr>
          <p:cNvPr id="3" name="Content Placeholder 2"/>
          <p:cNvSpPr>
            <a:spLocks noGrp="1"/>
          </p:cNvSpPr>
          <p:nvPr>
            <p:ph idx="1"/>
          </p:nvPr>
        </p:nvSpPr>
        <p:spPr>
          <a:xfrm>
            <a:off x="550333" y="1232957"/>
            <a:ext cx="10617199" cy="5100109"/>
          </a:xfrm>
        </p:spPr>
        <p:txBody>
          <a:bodyPr>
            <a:normAutofit/>
          </a:bodyPr>
          <a:lstStyle/>
          <a:p>
            <a:pPr marL="0" indent="0">
              <a:buNone/>
            </a:pPr>
            <a:r>
              <a:rPr lang="en-CA" dirty="0">
                <a:solidFill>
                  <a:schemeClr val="tx2">
                    <a:lumMod val="50000"/>
                  </a:schemeClr>
                </a:solidFill>
              </a:rPr>
              <a:t>Cells communicate with each other by sending signals or chemical messenger to each other.</a:t>
            </a:r>
          </a:p>
          <a:p>
            <a:pPr marL="0" indent="0">
              <a:buNone/>
            </a:pPr>
            <a:r>
              <a:rPr lang="en-CA" dirty="0">
                <a:solidFill>
                  <a:schemeClr val="tx2">
                    <a:lumMod val="50000"/>
                  </a:schemeClr>
                </a:solidFill>
              </a:rPr>
              <a:t>There are 2 types of communication:</a:t>
            </a:r>
          </a:p>
          <a:p>
            <a:pPr marL="0" indent="0">
              <a:buNone/>
            </a:pPr>
            <a:r>
              <a:rPr lang="en-CA" sz="3200" b="1" dirty="0">
                <a:solidFill>
                  <a:schemeClr val="tx2">
                    <a:lumMod val="50000"/>
                  </a:schemeClr>
                </a:solidFill>
              </a:rPr>
              <a:t>1-</a:t>
            </a:r>
            <a:r>
              <a:rPr lang="en-CA" sz="3200" b="1" u="sng" dirty="0">
                <a:solidFill>
                  <a:schemeClr val="tx2">
                    <a:lumMod val="50000"/>
                  </a:schemeClr>
                </a:solidFill>
              </a:rPr>
              <a:t>Direct (electrical) communication</a:t>
            </a:r>
            <a:endParaRPr lang="en-US" sz="3200" dirty="0">
              <a:solidFill>
                <a:schemeClr val="tx2">
                  <a:lumMod val="50000"/>
                </a:schemeClr>
              </a:solidFill>
            </a:endParaRPr>
          </a:p>
          <a:p>
            <a:pPr marL="0" indent="0">
              <a:buNone/>
            </a:pPr>
            <a:r>
              <a:rPr lang="en-CA" dirty="0">
                <a:solidFill>
                  <a:schemeClr val="tx2">
                    <a:lumMod val="50000"/>
                  </a:schemeClr>
                </a:solidFill>
              </a:rPr>
              <a:t>•  In which the messenger (mainly depolarization) moves from cell to cell via </a:t>
            </a:r>
            <a:r>
              <a:rPr lang="en-CA" b="1" dirty="0">
                <a:solidFill>
                  <a:schemeClr val="tx2">
                    <a:lumMod val="50000"/>
                  </a:schemeClr>
                </a:solidFill>
              </a:rPr>
              <a:t>gap junctions </a:t>
            </a:r>
            <a:r>
              <a:rPr lang="en-CA" dirty="0">
                <a:solidFill>
                  <a:schemeClr val="tx2">
                    <a:lumMod val="50000"/>
                  </a:schemeClr>
                </a:solidFill>
              </a:rPr>
              <a:t>directly without entering to ECF.</a:t>
            </a:r>
            <a:endParaRPr lang="en-US" dirty="0">
              <a:solidFill>
                <a:schemeClr val="tx2">
                  <a:lumMod val="50000"/>
                </a:schemeClr>
              </a:solidFill>
            </a:endParaRPr>
          </a:p>
          <a:p>
            <a:pPr marL="0" indent="0">
              <a:buNone/>
            </a:pPr>
            <a:r>
              <a:rPr lang="en-CA" dirty="0">
                <a:solidFill>
                  <a:schemeClr val="tx2">
                    <a:lumMod val="50000"/>
                  </a:schemeClr>
                </a:solidFill>
              </a:rPr>
              <a:t>•</a:t>
            </a:r>
            <a:r>
              <a:rPr lang="en-CA" b="1" dirty="0">
                <a:solidFill>
                  <a:schemeClr val="tx2">
                    <a:lumMod val="50000"/>
                  </a:schemeClr>
                </a:solidFill>
              </a:rPr>
              <a:t>Gap  junctions  </a:t>
            </a:r>
            <a:r>
              <a:rPr lang="en-CA" dirty="0">
                <a:solidFill>
                  <a:schemeClr val="tx2">
                    <a:lumMod val="50000"/>
                  </a:schemeClr>
                </a:solidFill>
              </a:rPr>
              <a:t>are  channels  running  across  the  intercellular  space</a:t>
            </a:r>
            <a:endParaRPr lang="en-US" dirty="0">
              <a:solidFill>
                <a:schemeClr val="tx2">
                  <a:lumMod val="50000"/>
                </a:schemeClr>
              </a:solidFill>
            </a:endParaRPr>
          </a:p>
          <a:p>
            <a:pPr marL="0" indent="0">
              <a:buNone/>
            </a:pPr>
            <a:r>
              <a:rPr lang="en-CA" dirty="0">
                <a:solidFill>
                  <a:schemeClr val="tx2">
                    <a:lumMod val="50000"/>
                  </a:schemeClr>
                </a:solidFill>
              </a:rPr>
              <a:t>connecting one cell to another, They permit the rapid propagation of action</a:t>
            </a:r>
            <a:r>
              <a:rPr lang="en-US" dirty="0">
                <a:solidFill>
                  <a:schemeClr val="tx2">
                    <a:lumMod val="50000"/>
                  </a:schemeClr>
                </a:solidFill>
              </a:rPr>
              <a:t> </a:t>
            </a:r>
            <a:r>
              <a:rPr lang="en-CA" dirty="0">
                <a:solidFill>
                  <a:schemeClr val="tx2">
                    <a:lumMod val="50000"/>
                  </a:schemeClr>
                </a:solidFill>
              </a:rPr>
              <a:t>potential from cell to cell.</a:t>
            </a:r>
            <a:endParaRPr lang="en-US" dirty="0">
              <a:solidFill>
                <a:schemeClr val="tx2">
                  <a:lumMod val="50000"/>
                </a:schemeClr>
              </a:solidFill>
            </a:endParaRPr>
          </a:p>
          <a:p>
            <a:pPr marL="0" indent="0">
              <a:buNone/>
            </a:pPr>
            <a:r>
              <a:rPr lang="en-CA" dirty="0">
                <a:solidFill>
                  <a:schemeClr val="tx2">
                    <a:lumMod val="50000"/>
                  </a:schemeClr>
                </a:solidFill>
              </a:rPr>
              <a:t>_Present in cardiac and smooth muscles.</a:t>
            </a:r>
            <a:endParaRPr lang="en-US" dirty="0">
              <a:solidFill>
                <a:schemeClr val="tx2">
                  <a:lumMod val="50000"/>
                </a:schemeClr>
              </a:solidFill>
            </a:endParaRPr>
          </a:p>
          <a:p>
            <a:pPr marL="0" indent="0">
              <a:buNone/>
            </a:pPr>
            <a:endParaRPr lang="en-US" dirty="0">
              <a:solidFill>
                <a:schemeClr val="tx2">
                  <a:lumMod val="50000"/>
                </a:schemeClr>
              </a:solidFill>
            </a:endParaRPr>
          </a:p>
        </p:txBody>
      </p:sp>
    </p:spTree>
    <p:extLst>
      <p:ext uri="{BB962C8B-B14F-4D97-AF65-F5344CB8AC3E}">
        <p14:creationId xmlns:p14="http://schemas.microsoft.com/office/powerpoint/2010/main" val="3040069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hidden="1"/>
          <p:cNvSpPr>
            <a:spLocks noGrp="1" noChangeArrowheads="1"/>
          </p:cNvSpPr>
          <p:nvPr>
            <p:ph type="title"/>
          </p:nvPr>
        </p:nvSpPr>
        <p:spPr/>
        <p:txBody>
          <a:bodyPr/>
          <a:lstStyle/>
          <a:p>
            <a:endParaRPr lang="en-US" dirty="0"/>
          </a:p>
        </p:txBody>
      </p:sp>
      <p:sp>
        <p:nvSpPr>
          <p:cNvPr id="4" name="Rectangle 3"/>
          <p:cNvSpPr/>
          <p:nvPr/>
        </p:nvSpPr>
        <p:spPr>
          <a:xfrm>
            <a:off x="1828800" y="381000"/>
            <a:ext cx="7543800" cy="754694"/>
          </a:xfrm>
          <a:prstGeom prst="rect">
            <a:avLst/>
          </a:prstGeom>
        </p:spPr>
        <p:txBody>
          <a:bodyPr wrap="square">
            <a:spAutoFit/>
          </a:bodyPr>
          <a:lstStyle/>
          <a:p>
            <a:pPr algn="l" rtl="0">
              <a:lnSpc>
                <a:spcPct val="150000"/>
              </a:lnSpc>
            </a:pPr>
            <a:r>
              <a:rPr lang="en-US" sz="3200" b="1" dirty="0"/>
              <a:t>Direct intercellular communication</a:t>
            </a:r>
          </a:p>
        </p:txBody>
      </p:sp>
      <p:pic>
        <p:nvPicPr>
          <p:cNvPr id="2" name="Picture 1">
            <a:extLst>
              <a:ext uri="{FF2B5EF4-FFF2-40B4-BE49-F238E27FC236}">
                <a16:creationId xmlns:a16="http://schemas.microsoft.com/office/drawing/2014/main" id="{76C29161-D380-46DA-8FED-745FE8C419CC}"/>
              </a:ext>
            </a:extLst>
          </p:cNvPr>
          <p:cNvPicPr>
            <a:picLocks noChangeAspect="1"/>
          </p:cNvPicPr>
          <p:nvPr/>
        </p:nvPicPr>
        <p:blipFill>
          <a:blip r:embed="rId3"/>
          <a:stretch>
            <a:fillRect/>
          </a:stretch>
        </p:blipFill>
        <p:spPr>
          <a:xfrm>
            <a:off x="2038350" y="1311928"/>
            <a:ext cx="8115299" cy="4960502"/>
          </a:xfrm>
          <a:prstGeom prst="rect">
            <a:avLst/>
          </a:prstGeom>
        </p:spPr>
      </p:pic>
    </p:spTree>
    <p:extLst>
      <p:ext uri="{BB962C8B-B14F-4D97-AF65-F5344CB8AC3E}">
        <p14:creationId xmlns:p14="http://schemas.microsoft.com/office/powerpoint/2010/main" val="4196835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066" y="369358"/>
            <a:ext cx="11523134" cy="6310841"/>
          </a:xfrm>
        </p:spPr>
        <p:txBody>
          <a:bodyPr>
            <a:normAutofit/>
          </a:bodyPr>
          <a:lstStyle/>
          <a:p>
            <a:pPr marL="0" indent="0">
              <a:buNone/>
            </a:pPr>
            <a:r>
              <a:rPr lang="en-CA" sz="4400" b="1" dirty="0">
                <a:solidFill>
                  <a:schemeClr val="tx2">
                    <a:lumMod val="50000"/>
                  </a:schemeClr>
                </a:solidFill>
              </a:rPr>
              <a:t>2-</a:t>
            </a:r>
            <a:r>
              <a:rPr lang="en-CA" sz="4400" b="1" u="sng" dirty="0">
                <a:solidFill>
                  <a:schemeClr val="tx2">
                    <a:lumMod val="50000"/>
                  </a:schemeClr>
                </a:solidFill>
              </a:rPr>
              <a:t>Indirect (chemical) communication</a:t>
            </a:r>
            <a:endParaRPr lang="en-US" sz="4400" b="1" dirty="0">
              <a:solidFill>
                <a:schemeClr val="tx2">
                  <a:lumMod val="50000"/>
                </a:schemeClr>
              </a:solidFill>
            </a:endParaRPr>
          </a:p>
          <a:p>
            <a:pPr marL="0" indent="0">
              <a:buNone/>
            </a:pPr>
            <a:endParaRPr lang="en-CA" dirty="0">
              <a:solidFill>
                <a:schemeClr val="tx2">
                  <a:lumMod val="50000"/>
                </a:schemeClr>
              </a:solidFill>
            </a:endParaRPr>
          </a:p>
          <a:p>
            <a:pPr marL="0" indent="0">
              <a:buNone/>
            </a:pPr>
            <a:r>
              <a:rPr lang="en-CA" dirty="0">
                <a:solidFill>
                  <a:schemeClr val="tx2">
                    <a:lumMod val="50000"/>
                  </a:schemeClr>
                </a:solidFill>
              </a:rPr>
              <a:t>•The most common type of communications, in which the cell secrete chemical messenger to ECF to affect other cells by binding to receptor protein on cell membrane, cytoplasm or nucleus. There are 4 types:-</a:t>
            </a:r>
            <a:endParaRPr lang="en-US" dirty="0">
              <a:solidFill>
                <a:schemeClr val="tx2">
                  <a:lumMod val="50000"/>
                </a:schemeClr>
              </a:solidFill>
            </a:endParaRPr>
          </a:p>
          <a:p>
            <a:pPr marL="0" indent="0">
              <a:buNone/>
            </a:pPr>
            <a:r>
              <a:rPr lang="en-CA" dirty="0">
                <a:solidFill>
                  <a:schemeClr val="tx2">
                    <a:lumMod val="50000"/>
                  </a:schemeClr>
                </a:solidFill>
              </a:rPr>
              <a:t>a. </a:t>
            </a:r>
            <a:r>
              <a:rPr lang="en-CA" b="1" dirty="0">
                <a:solidFill>
                  <a:schemeClr val="tx2">
                    <a:lumMod val="50000"/>
                  </a:schemeClr>
                </a:solidFill>
              </a:rPr>
              <a:t> Neural (synaptic) communication</a:t>
            </a:r>
            <a:endParaRPr lang="en-US" dirty="0">
              <a:solidFill>
                <a:schemeClr val="tx2">
                  <a:lumMod val="50000"/>
                </a:schemeClr>
              </a:solidFill>
            </a:endParaRPr>
          </a:p>
          <a:p>
            <a:pPr marL="0" indent="0">
              <a:buNone/>
            </a:pPr>
            <a:r>
              <a:rPr lang="en-CA" dirty="0">
                <a:solidFill>
                  <a:schemeClr val="tx2">
                    <a:lumMod val="50000"/>
                  </a:schemeClr>
                </a:solidFill>
              </a:rPr>
              <a:t>In which chemical  messenger (called  neurotransmitter) is  released from  presynaptic neuron  passes the synaptic cleft </a:t>
            </a:r>
            <a:r>
              <a:rPr lang="en-CA" b="1" dirty="0">
                <a:solidFill>
                  <a:schemeClr val="tx2">
                    <a:lumMod val="50000"/>
                  </a:schemeClr>
                </a:solidFill>
              </a:rPr>
              <a:t>and binds </a:t>
            </a:r>
            <a:r>
              <a:rPr lang="en-CA" dirty="0">
                <a:solidFill>
                  <a:schemeClr val="tx2">
                    <a:lumMod val="50000"/>
                  </a:schemeClr>
                </a:solidFill>
              </a:rPr>
              <a:t> to a receptor on postsynaptic neurone.</a:t>
            </a:r>
            <a:endParaRPr lang="en-US" dirty="0">
              <a:solidFill>
                <a:schemeClr val="tx2">
                  <a:lumMod val="50000"/>
                </a:schemeClr>
              </a:solidFill>
            </a:endParaRPr>
          </a:p>
          <a:p>
            <a:pPr marL="0" indent="0">
              <a:buNone/>
            </a:pPr>
            <a:r>
              <a:rPr lang="en-CA" b="1" dirty="0">
                <a:solidFill>
                  <a:schemeClr val="tx2">
                    <a:lumMod val="50000"/>
                  </a:schemeClr>
                </a:solidFill>
              </a:rPr>
              <a:t>b.  Endocrine communication</a:t>
            </a:r>
            <a:endParaRPr lang="en-US" dirty="0">
              <a:solidFill>
                <a:schemeClr val="tx2">
                  <a:lumMod val="50000"/>
                </a:schemeClr>
              </a:solidFill>
            </a:endParaRPr>
          </a:p>
          <a:p>
            <a:pPr marL="0" indent="0">
              <a:buNone/>
            </a:pPr>
            <a:r>
              <a:rPr lang="en-CA" dirty="0">
                <a:solidFill>
                  <a:schemeClr val="tx2">
                    <a:lumMod val="50000"/>
                  </a:schemeClr>
                </a:solidFill>
              </a:rPr>
              <a:t>In which the chemical messenger (called hormone) is secreted to blood and affect </a:t>
            </a:r>
            <a:r>
              <a:rPr lang="en-CA" b="1" dirty="0">
                <a:solidFill>
                  <a:schemeClr val="tx2">
                    <a:lumMod val="50000"/>
                  </a:schemeClr>
                </a:solidFill>
              </a:rPr>
              <a:t>far cells.</a:t>
            </a:r>
            <a:endParaRPr lang="en-US" dirty="0">
              <a:solidFill>
                <a:schemeClr val="tx2">
                  <a:lumMod val="50000"/>
                </a:schemeClr>
              </a:solidFill>
            </a:endParaRPr>
          </a:p>
        </p:txBody>
      </p:sp>
    </p:spTree>
    <p:extLst>
      <p:ext uri="{BB962C8B-B14F-4D97-AF65-F5344CB8AC3E}">
        <p14:creationId xmlns:p14="http://schemas.microsoft.com/office/powerpoint/2010/main" val="2179657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267" y="504825"/>
            <a:ext cx="10515600" cy="4351338"/>
          </a:xfrm>
        </p:spPr>
        <p:txBody>
          <a:bodyPr/>
          <a:lstStyle/>
          <a:p>
            <a:pPr marL="0" indent="0">
              <a:buNone/>
            </a:pPr>
            <a:r>
              <a:rPr lang="en-CA" b="1" dirty="0">
                <a:solidFill>
                  <a:schemeClr val="tx2">
                    <a:lumMod val="50000"/>
                  </a:schemeClr>
                </a:solidFill>
              </a:rPr>
              <a:t>c. Paracrine communication</a:t>
            </a:r>
            <a:endParaRPr lang="en-US" dirty="0">
              <a:solidFill>
                <a:schemeClr val="tx2">
                  <a:lumMod val="50000"/>
                </a:schemeClr>
              </a:solidFill>
            </a:endParaRPr>
          </a:p>
          <a:p>
            <a:pPr marL="0" indent="0">
              <a:buNone/>
            </a:pPr>
            <a:r>
              <a:rPr lang="en-CA" dirty="0">
                <a:solidFill>
                  <a:schemeClr val="tx2">
                    <a:lumMod val="50000"/>
                  </a:schemeClr>
                </a:solidFill>
              </a:rPr>
              <a:t>In  which  the  chemical  messenger (mostly  metabolic  products  as histamine and prostaglandins) is secreted to interstitial fluid and affects</a:t>
            </a:r>
            <a:r>
              <a:rPr lang="en-US" dirty="0">
                <a:solidFill>
                  <a:schemeClr val="tx2">
                    <a:lumMod val="50000"/>
                  </a:schemeClr>
                </a:solidFill>
              </a:rPr>
              <a:t> </a:t>
            </a:r>
            <a:r>
              <a:rPr lang="en-CA" b="1" dirty="0">
                <a:solidFill>
                  <a:schemeClr val="tx2">
                    <a:lumMod val="50000"/>
                  </a:schemeClr>
                </a:solidFill>
              </a:rPr>
              <a:t>nearby cells.</a:t>
            </a:r>
            <a:endParaRPr lang="en-US" dirty="0">
              <a:solidFill>
                <a:schemeClr val="tx2">
                  <a:lumMod val="50000"/>
                </a:schemeClr>
              </a:solidFill>
            </a:endParaRPr>
          </a:p>
          <a:p>
            <a:pPr marL="0" indent="0">
              <a:buNone/>
            </a:pPr>
            <a:r>
              <a:rPr lang="en-CA" b="1" dirty="0">
                <a:solidFill>
                  <a:schemeClr val="tx2">
                    <a:lumMod val="50000"/>
                  </a:schemeClr>
                </a:solidFill>
              </a:rPr>
              <a:t>d. Autocrine communication</a:t>
            </a:r>
            <a:endParaRPr lang="en-US" dirty="0">
              <a:solidFill>
                <a:schemeClr val="tx2">
                  <a:lumMod val="50000"/>
                </a:schemeClr>
              </a:solidFill>
            </a:endParaRPr>
          </a:p>
          <a:p>
            <a:pPr marL="0" indent="0">
              <a:buNone/>
            </a:pPr>
            <a:r>
              <a:rPr lang="en-CA" dirty="0">
                <a:solidFill>
                  <a:schemeClr val="tx2">
                    <a:lumMod val="50000"/>
                  </a:schemeClr>
                </a:solidFill>
              </a:rPr>
              <a:t>In which the chemical messenger binds to receptor (affects) on the </a:t>
            </a:r>
            <a:r>
              <a:rPr lang="en-CA" b="1" dirty="0">
                <a:solidFill>
                  <a:schemeClr val="tx2">
                    <a:lumMod val="50000"/>
                  </a:schemeClr>
                </a:solidFill>
              </a:rPr>
              <a:t>same cell </a:t>
            </a:r>
            <a:r>
              <a:rPr lang="en-CA" dirty="0">
                <a:solidFill>
                  <a:schemeClr val="tx2">
                    <a:lumMod val="50000"/>
                  </a:schemeClr>
                </a:solidFill>
              </a:rPr>
              <a:t>that secrete it.</a:t>
            </a:r>
          </a:p>
          <a:p>
            <a:pPr marL="0" indent="0">
              <a:buNone/>
            </a:pPr>
            <a:endParaRPr lang="en-US" dirty="0">
              <a:solidFill>
                <a:schemeClr val="tx2">
                  <a:lumMod val="50000"/>
                </a:schemeClr>
              </a:solidFill>
            </a:endParaRPr>
          </a:p>
          <a:p>
            <a:pPr marL="0" indent="0">
              <a:buNone/>
            </a:pPr>
            <a:endParaRPr lang="en-US" dirty="0">
              <a:solidFill>
                <a:schemeClr val="tx2">
                  <a:lumMod val="50000"/>
                </a:schemeClr>
              </a:solidFill>
            </a:endParaRPr>
          </a:p>
          <a:p>
            <a:endParaRPr lang="en-US" dirty="0">
              <a:solidFill>
                <a:schemeClr val="tx2">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133" y="3200400"/>
            <a:ext cx="11318166" cy="3268174"/>
          </a:xfrm>
          <a:prstGeom prst="rect">
            <a:avLst/>
          </a:prstGeom>
        </p:spPr>
      </p:pic>
    </p:spTree>
    <p:extLst>
      <p:ext uri="{BB962C8B-B14F-4D97-AF65-F5344CB8AC3E}">
        <p14:creationId xmlns:p14="http://schemas.microsoft.com/office/powerpoint/2010/main" val="3704722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1" descr="04f20d"/>
          <p:cNvPicPr>
            <a:picLocks noChangeAspect="1" noChangeArrowheads="1"/>
          </p:cNvPicPr>
          <p:nvPr/>
        </p:nvPicPr>
        <p:blipFill rotWithShape="1">
          <a:blip r:embed="rId3">
            <a:extLst>
              <a:ext uri="{28A0092B-C50C-407E-A947-70E740481C1C}">
                <a14:useLocalDpi xmlns:a14="http://schemas.microsoft.com/office/drawing/2010/main" val="0"/>
              </a:ext>
            </a:extLst>
          </a:blip>
          <a:srcRect b="6842"/>
          <a:stretch/>
        </p:blipFill>
        <p:spPr bwMode="auto">
          <a:xfrm>
            <a:off x="929641" y="381000"/>
            <a:ext cx="9739314" cy="287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946" name="Rectangle 2" hidden="1"/>
          <p:cNvSpPr>
            <a:spLocks noGrp="1" noChangeArrowheads="1"/>
          </p:cNvSpPr>
          <p:nvPr>
            <p:ph type="title"/>
          </p:nvPr>
        </p:nvSpPr>
        <p:spPr/>
        <p:txBody>
          <a:bodyPr/>
          <a:lstStyle/>
          <a:p>
            <a:endParaRPr lang="en-US" dirty="0"/>
          </a:p>
        </p:txBody>
      </p:sp>
      <p:sp>
        <p:nvSpPr>
          <p:cNvPr id="4" name="Rectangle 3"/>
          <p:cNvSpPr/>
          <p:nvPr/>
        </p:nvSpPr>
        <p:spPr>
          <a:xfrm>
            <a:off x="30480" y="3765840"/>
            <a:ext cx="11917680" cy="2320635"/>
          </a:xfrm>
          <a:prstGeom prst="rect">
            <a:avLst/>
          </a:prstGeom>
        </p:spPr>
        <p:txBody>
          <a:bodyPr wrap="square">
            <a:spAutoFit/>
          </a:bodyPr>
          <a:lstStyle/>
          <a:p>
            <a:pPr lvl="1">
              <a:spcBef>
                <a:spcPct val="20000"/>
              </a:spcBef>
            </a:pPr>
            <a:r>
              <a:rPr lang="en-CA" sz="3600" b="1" dirty="0">
                <a:solidFill>
                  <a:srgbClr val="00B050"/>
                </a:solidFill>
              </a:rPr>
              <a:t>A- Neural (synaptic) communication </a:t>
            </a:r>
            <a:r>
              <a:rPr lang="ar-JO" sz="3600" b="1" dirty="0">
                <a:solidFill>
                  <a:srgbClr val="00B050"/>
                </a:solidFill>
              </a:rPr>
              <a:t>)</a:t>
            </a:r>
            <a:r>
              <a:rPr lang="en-US" sz="3600" b="1" dirty="0">
                <a:solidFill>
                  <a:srgbClr val="00B050"/>
                </a:solidFill>
              </a:rPr>
              <a:t>Neurotransmitters</a:t>
            </a:r>
            <a:r>
              <a:rPr lang="ar-JO" sz="3600" b="1" dirty="0">
                <a:solidFill>
                  <a:srgbClr val="00B050"/>
                </a:solidFill>
              </a:rPr>
              <a:t>(</a:t>
            </a:r>
            <a:endParaRPr lang="en-US" sz="3600" b="1" dirty="0">
              <a:solidFill>
                <a:srgbClr val="00B050"/>
              </a:solidFill>
            </a:endParaRPr>
          </a:p>
          <a:p>
            <a:pPr marL="1143000" lvl="2" indent="-228600">
              <a:spcBef>
                <a:spcPct val="20000"/>
              </a:spcBef>
              <a:buFont typeface="Arial" pitchFamily="34" charset="0"/>
              <a:buChar char="•"/>
            </a:pPr>
            <a:r>
              <a:rPr lang="en-US" sz="3200" dirty="0">
                <a:solidFill>
                  <a:srgbClr val="00B050"/>
                </a:solidFill>
              </a:rPr>
              <a:t>Short-range chemical messengers</a:t>
            </a:r>
          </a:p>
          <a:p>
            <a:pPr marL="1143000" lvl="2" indent="-228600">
              <a:spcBef>
                <a:spcPct val="20000"/>
              </a:spcBef>
              <a:buFont typeface="Arial" pitchFamily="34" charset="0"/>
              <a:buChar char="•"/>
            </a:pPr>
            <a:r>
              <a:rPr lang="en-US" sz="3200" dirty="0">
                <a:solidFill>
                  <a:srgbClr val="00B050"/>
                </a:solidFill>
              </a:rPr>
              <a:t>Diffuse across narrow space to act locally on adjoining target cell (another neuron, a muscle, or a gland) </a:t>
            </a:r>
          </a:p>
        </p:txBody>
      </p:sp>
    </p:spTree>
    <p:extLst>
      <p:ext uri="{BB962C8B-B14F-4D97-AF65-F5344CB8AC3E}">
        <p14:creationId xmlns:p14="http://schemas.microsoft.com/office/powerpoint/2010/main" val="4098536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1" descr="04f20e"/>
          <p:cNvPicPr>
            <a:picLocks noChangeAspect="1" noChangeArrowheads="1"/>
          </p:cNvPicPr>
          <p:nvPr/>
        </p:nvPicPr>
        <p:blipFill rotWithShape="1">
          <a:blip r:embed="rId3">
            <a:extLst>
              <a:ext uri="{28A0092B-C50C-407E-A947-70E740481C1C}">
                <a14:useLocalDpi xmlns:a14="http://schemas.microsoft.com/office/drawing/2010/main" val="0"/>
              </a:ext>
            </a:extLst>
          </a:blip>
          <a:srcRect t="1981" b="12116"/>
          <a:stretch/>
        </p:blipFill>
        <p:spPr bwMode="auto">
          <a:xfrm>
            <a:off x="4137977" y="545638"/>
            <a:ext cx="4601685" cy="352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4" name="Rectangle 2" hidden="1"/>
          <p:cNvSpPr>
            <a:spLocks noGrp="1" noChangeArrowheads="1"/>
          </p:cNvSpPr>
          <p:nvPr>
            <p:ph type="title"/>
          </p:nvPr>
        </p:nvSpPr>
        <p:spPr/>
        <p:txBody>
          <a:bodyPr/>
          <a:lstStyle/>
          <a:p>
            <a:endParaRPr lang="en-US" dirty="0"/>
          </a:p>
        </p:txBody>
      </p:sp>
      <p:sp>
        <p:nvSpPr>
          <p:cNvPr id="3" name="Rectangle 2"/>
          <p:cNvSpPr/>
          <p:nvPr/>
        </p:nvSpPr>
        <p:spPr>
          <a:xfrm>
            <a:off x="0" y="4843450"/>
            <a:ext cx="11795760" cy="1557349"/>
          </a:xfrm>
          <a:prstGeom prst="rect">
            <a:avLst/>
          </a:prstGeom>
        </p:spPr>
        <p:txBody>
          <a:bodyPr wrap="square">
            <a:spAutoFit/>
          </a:bodyPr>
          <a:lstStyle/>
          <a:p>
            <a:pPr marL="685800" lvl="1" indent="-228600">
              <a:spcBef>
                <a:spcPct val="20000"/>
              </a:spcBef>
              <a:buFont typeface="Arial" pitchFamily="34" charset="0"/>
              <a:buChar char="•"/>
            </a:pPr>
            <a:r>
              <a:rPr lang="en-US" sz="2800" dirty="0">
                <a:solidFill>
                  <a:srgbClr val="00B050"/>
                </a:solidFill>
              </a:rPr>
              <a:t>Long-range messengers</a:t>
            </a:r>
          </a:p>
          <a:p>
            <a:pPr marL="685800" lvl="1" indent="-228600">
              <a:spcBef>
                <a:spcPct val="20000"/>
              </a:spcBef>
              <a:buFont typeface="Arial" pitchFamily="34" charset="0"/>
              <a:buChar char="•"/>
            </a:pPr>
            <a:r>
              <a:rPr lang="en-US" sz="2800" dirty="0">
                <a:solidFill>
                  <a:srgbClr val="00B050"/>
                </a:solidFill>
              </a:rPr>
              <a:t>Secreted into blood by endocrine glands in response to appropriate signal</a:t>
            </a:r>
          </a:p>
          <a:p>
            <a:pPr marL="685800" lvl="1" indent="-228600">
              <a:spcBef>
                <a:spcPct val="20000"/>
              </a:spcBef>
              <a:buFont typeface="Arial" pitchFamily="34" charset="0"/>
              <a:buChar char="•"/>
            </a:pPr>
            <a:r>
              <a:rPr lang="en-US" sz="2800" dirty="0">
                <a:solidFill>
                  <a:srgbClr val="00B050"/>
                </a:solidFill>
              </a:rPr>
              <a:t>Exert effect on target cells some distance away from release site</a:t>
            </a:r>
          </a:p>
        </p:txBody>
      </p:sp>
      <p:sp>
        <p:nvSpPr>
          <p:cNvPr id="4" name="Rectangle 3"/>
          <p:cNvSpPr/>
          <p:nvPr/>
        </p:nvSpPr>
        <p:spPr>
          <a:xfrm>
            <a:off x="396240" y="4258675"/>
            <a:ext cx="9814560" cy="584775"/>
          </a:xfrm>
          <a:prstGeom prst="rect">
            <a:avLst/>
          </a:prstGeom>
        </p:spPr>
        <p:txBody>
          <a:bodyPr wrap="square">
            <a:spAutoFit/>
          </a:bodyPr>
          <a:lstStyle/>
          <a:p>
            <a:pPr>
              <a:spcBef>
                <a:spcPct val="20000"/>
              </a:spcBef>
            </a:pPr>
            <a:r>
              <a:rPr lang="en-CA" sz="3200" b="1" dirty="0">
                <a:solidFill>
                  <a:srgbClr val="00B050"/>
                </a:solidFill>
              </a:rPr>
              <a:t>B.  Endocrine communication (</a:t>
            </a:r>
            <a:r>
              <a:rPr lang="en-US" sz="3200" b="1" dirty="0">
                <a:solidFill>
                  <a:srgbClr val="00B050"/>
                </a:solidFill>
              </a:rPr>
              <a:t>Hormones)</a:t>
            </a:r>
          </a:p>
        </p:txBody>
      </p:sp>
    </p:spTree>
    <p:extLst>
      <p:ext uri="{BB962C8B-B14F-4D97-AF65-F5344CB8AC3E}">
        <p14:creationId xmlns:p14="http://schemas.microsoft.com/office/powerpoint/2010/main" val="3134918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0" name="Picture1" descr="04f20c"/>
          <p:cNvPicPr>
            <a:picLocks noChangeAspect="1" noChangeArrowheads="1"/>
          </p:cNvPicPr>
          <p:nvPr/>
        </p:nvPicPr>
        <p:blipFill rotWithShape="1">
          <a:blip r:embed="rId3">
            <a:extLst>
              <a:ext uri="{28A0092B-C50C-407E-A947-70E740481C1C}">
                <a14:useLocalDpi xmlns:a14="http://schemas.microsoft.com/office/drawing/2010/main" val="0"/>
              </a:ext>
            </a:extLst>
          </a:blip>
          <a:srcRect b="20612"/>
          <a:stretch/>
        </p:blipFill>
        <p:spPr bwMode="auto">
          <a:xfrm>
            <a:off x="1613693" y="411481"/>
            <a:ext cx="8964613" cy="3957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898" name="Rectangle 2" hidden="1"/>
          <p:cNvSpPr>
            <a:spLocks noGrp="1" noChangeArrowheads="1"/>
          </p:cNvSpPr>
          <p:nvPr>
            <p:ph type="title"/>
          </p:nvPr>
        </p:nvSpPr>
        <p:spPr/>
        <p:txBody>
          <a:bodyPr/>
          <a:lstStyle/>
          <a:p>
            <a:endParaRPr lang="en-US" dirty="0"/>
          </a:p>
        </p:txBody>
      </p:sp>
      <p:sp>
        <p:nvSpPr>
          <p:cNvPr id="3" name="Rectangle 2"/>
          <p:cNvSpPr/>
          <p:nvPr/>
        </p:nvSpPr>
        <p:spPr>
          <a:xfrm>
            <a:off x="-229553" y="4125884"/>
            <a:ext cx="12177713" cy="2320635"/>
          </a:xfrm>
          <a:prstGeom prst="rect">
            <a:avLst/>
          </a:prstGeom>
        </p:spPr>
        <p:txBody>
          <a:bodyPr wrap="square">
            <a:spAutoFit/>
          </a:bodyPr>
          <a:lstStyle/>
          <a:p>
            <a:pPr lvl="1">
              <a:spcBef>
                <a:spcPct val="20000"/>
              </a:spcBef>
            </a:pPr>
            <a:r>
              <a:rPr lang="en-US" sz="3600" b="1" dirty="0">
                <a:solidFill>
                  <a:srgbClr val="00B050"/>
                </a:solidFill>
              </a:rPr>
              <a:t>C. Paracrine communication</a:t>
            </a:r>
          </a:p>
          <a:p>
            <a:pPr marL="1143000" lvl="2" indent="-228600">
              <a:spcBef>
                <a:spcPct val="20000"/>
              </a:spcBef>
              <a:buFont typeface="Arial" pitchFamily="34" charset="0"/>
              <a:buChar char="•"/>
            </a:pPr>
            <a:r>
              <a:rPr lang="en-US" sz="3200" dirty="0">
                <a:solidFill>
                  <a:srgbClr val="00B050"/>
                </a:solidFill>
              </a:rPr>
              <a:t>Local chemical messengers</a:t>
            </a:r>
          </a:p>
          <a:p>
            <a:pPr marL="1143000" lvl="2" indent="-228600">
              <a:spcBef>
                <a:spcPct val="20000"/>
              </a:spcBef>
              <a:buFont typeface="Arial" pitchFamily="34" charset="0"/>
              <a:buChar char="•"/>
            </a:pPr>
            <a:r>
              <a:rPr lang="en-US" sz="3200" dirty="0">
                <a:solidFill>
                  <a:srgbClr val="00B050"/>
                </a:solidFill>
              </a:rPr>
              <a:t>Exert effect only on neighboring cells in immediate environment of secretion site</a:t>
            </a:r>
          </a:p>
        </p:txBody>
      </p:sp>
    </p:spTree>
    <p:extLst>
      <p:ext uri="{BB962C8B-B14F-4D97-AF65-F5344CB8AC3E}">
        <p14:creationId xmlns:p14="http://schemas.microsoft.com/office/powerpoint/2010/main" val="3862847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CB8635-3A1C-4EFC-830D-20B8EB59C428}"/>
              </a:ext>
            </a:extLst>
          </p:cNvPr>
          <p:cNvPicPr>
            <a:picLocks noChangeAspect="1"/>
          </p:cNvPicPr>
          <p:nvPr/>
        </p:nvPicPr>
        <p:blipFill>
          <a:blip r:embed="rId2"/>
          <a:stretch>
            <a:fillRect/>
          </a:stretch>
        </p:blipFill>
        <p:spPr>
          <a:xfrm>
            <a:off x="3098291" y="1115929"/>
            <a:ext cx="5995418" cy="5150761"/>
          </a:xfrm>
          <a:prstGeom prst="rect">
            <a:avLst/>
          </a:prstGeom>
        </p:spPr>
      </p:pic>
    </p:spTree>
    <p:extLst>
      <p:ext uri="{BB962C8B-B14F-4D97-AF65-F5344CB8AC3E}">
        <p14:creationId xmlns:p14="http://schemas.microsoft.com/office/powerpoint/2010/main" val="3861262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84D00-1CE5-48CE-8D16-0099E700118D}"/>
              </a:ext>
            </a:extLst>
          </p:cNvPr>
          <p:cNvSpPr>
            <a:spLocks noGrp="1"/>
          </p:cNvSpPr>
          <p:nvPr>
            <p:ph type="title"/>
          </p:nvPr>
        </p:nvSpPr>
        <p:spPr/>
        <p:txBody>
          <a:bodyPr/>
          <a:lstStyle/>
          <a:p>
            <a:r>
              <a:rPr lang="en-CA" b="1" dirty="0">
                <a:solidFill>
                  <a:schemeClr val="tx2">
                    <a:lumMod val="50000"/>
                  </a:schemeClr>
                </a:solidFill>
              </a:rPr>
              <a:t>Body composition.. </a:t>
            </a:r>
            <a:endParaRPr lang="en-US" dirty="0">
              <a:solidFill>
                <a:schemeClr val="tx2">
                  <a:lumMod val="50000"/>
                </a:schemeClr>
              </a:solidFill>
            </a:endParaRPr>
          </a:p>
        </p:txBody>
      </p:sp>
      <p:sp>
        <p:nvSpPr>
          <p:cNvPr id="3" name="Content Placeholder 2">
            <a:extLst>
              <a:ext uri="{FF2B5EF4-FFF2-40B4-BE49-F238E27FC236}">
                <a16:creationId xmlns:a16="http://schemas.microsoft.com/office/drawing/2014/main" id="{B11EA6A1-7C23-4526-8DCD-2DF752CC19CF}"/>
              </a:ext>
            </a:extLst>
          </p:cNvPr>
          <p:cNvSpPr>
            <a:spLocks noGrp="1"/>
          </p:cNvSpPr>
          <p:nvPr>
            <p:ph idx="1"/>
          </p:nvPr>
        </p:nvSpPr>
        <p:spPr>
          <a:xfrm>
            <a:off x="281354" y="1897062"/>
            <a:ext cx="12037255" cy="4351338"/>
          </a:xfrm>
        </p:spPr>
        <p:txBody>
          <a:bodyPr/>
          <a:lstStyle/>
          <a:p>
            <a:pPr marL="0" indent="0">
              <a:buNone/>
            </a:pPr>
            <a:r>
              <a:rPr lang="en-CA" b="1" dirty="0">
                <a:solidFill>
                  <a:schemeClr val="tx2">
                    <a:lumMod val="50000"/>
                  </a:schemeClr>
                </a:solidFill>
              </a:rPr>
              <a:t>_</a:t>
            </a:r>
            <a:r>
              <a:rPr lang="en-CA" dirty="0">
                <a:solidFill>
                  <a:schemeClr val="tx2">
                    <a:lumMod val="50000"/>
                  </a:schemeClr>
                </a:solidFill>
              </a:rPr>
              <a:t>In the average adult male, the body </a:t>
            </a:r>
            <a:r>
              <a:rPr lang="en-CA" b="1" dirty="0">
                <a:solidFill>
                  <a:schemeClr val="tx2">
                    <a:lumMod val="50000"/>
                  </a:schemeClr>
                </a:solidFill>
              </a:rPr>
              <a:t>is </a:t>
            </a:r>
            <a:r>
              <a:rPr lang="en-CA" dirty="0">
                <a:solidFill>
                  <a:schemeClr val="tx2">
                    <a:lumMod val="50000"/>
                  </a:schemeClr>
                </a:solidFill>
              </a:rPr>
              <a:t>composed of :-</a:t>
            </a:r>
            <a:endParaRPr lang="en-US" dirty="0">
              <a:solidFill>
                <a:schemeClr val="tx2">
                  <a:lumMod val="50000"/>
                </a:schemeClr>
              </a:solidFill>
            </a:endParaRPr>
          </a:p>
          <a:p>
            <a:pPr marL="0" indent="0">
              <a:buNone/>
            </a:pPr>
            <a:r>
              <a:rPr lang="en-CA" dirty="0">
                <a:solidFill>
                  <a:schemeClr val="tx2">
                    <a:lumMod val="50000"/>
                  </a:schemeClr>
                </a:solidFill>
              </a:rPr>
              <a:t>1. Water: 60%</a:t>
            </a:r>
            <a:endParaRPr lang="en-US" dirty="0">
              <a:solidFill>
                <a:schemeClr val="tx2">
                  <a:lumMod val="50000"/>
                </a:schemeClr>
              </a:solidFill>
            </a:endParaRPr>
          </a:p>
          <a:p>
            <a:pPr marL="0" indent="0">
              <a:buNone/>
            </a:pPr>
            <a:r>
              <a:rPr lang="en-CA" dirty="0">
                <a:solidFill>
                  <a:schemeClr val="tx2">
                    <a:lumMod val="50000"/>
                  </a:schemeClr>
                </a:solidFill>
              </a:rPr>
              <a:t>2. Proteins and related substances:20%</a:t>
            </a:r>
            <a:endParaRPr lang="en-US" dirty="0">
              <a:solidFill>
                <a:schemeClr val="tx2">
                  <a:lumMod val="50000"/>
                </a:schemeClr>
              </a:solidFill>
            </a:endParaRPr>
          </a:p>
          <a:p>
            <a:pPr marL="0" indent="0">
              <a:buNone/>
            </a:pPr>
            <a:r>
              <a:rPr lang="en-CA" dirty="0">
                <a:solidFill>
                  <a:schemeClr val="tx2">
                    <a:lumMod val="50000"/>
                  </a:schemeClr>
                </a:solidFill>
              </a:rPr>
              <a:t>3. Fat: 15%</a:t>
            </a:r>
            <a:endParaRPr lang="en-US" dirty="0">
              <a:solidFill>
                <a:schemeClr val="tx2">
                  <a:lumMod val="50000"/>
                </a:schemeClr>
              </a:solidFill>
            </a:endParaRPr>
          </a:p>
          <a:p>
            <a:pPr marL="0" indent="0">
              <a:buNone/>
            </a:pPr>
            <a:r>
              <a:rPr lang="en-CA" dirty="0">
                <a:solidFill>
                  <a:schemeClr val="tx2">
                    <a:lumMod val="50000"/>
                  </a:schemeClr>
                </a:solidFill>
              </a:rPr>
              <a:t>4. Minerals: 5%. </a:t>
            </a:r>
            <a:r>
              <a:rPr lang="en-CA" dirty="0">
                <a:solidFill>
                  <a:srgbClr val="FF0000"/>
                </a:solidFill>
              </a:rPr>
              <a:t>minerals are like (Cu, P, Fe, Ca)</a:t>
            </a:r>
            <a:endParaRPr lang="en-US" dirty="0">
              <a:solidFill>
                <a:srgbClr val="FF0000"/>
              </a:solidFill>
            </a:endParaRPr>
          </a:p>
          <a:p>
            <a:pPr marL="0" indent="0">
              <a:buNone/>
            </a:pPr>
            <a:r>
              <a:rPr lang="en-CA" dirty="0">
                <a:solidFill>
                  <a:schemeClr val="tx2">
                    <a:lumMod val="50000"/>
                  </a:schemeClr>
                </a:solidFill>
              </a:rPr>
              <a:t>5. Carbohydrates have little structural function in the cell except as part of glycoprotein molecule but their major role is in nutrition of the cell</a:t>
            </a:r>
            <a:endParaRPr lang="en-US" dirty="0">
              <a:solidFill>
                <a:schemeClr val="tx2">
                  <a:lumMod val="50000"/>
                </a:schemeClr>
              </a:solidFill>
            </a:endParaRPr>
          </a:p>
          <a:p>
            <a:pPr marL="0" indent="0">
              <a:buNone/>
            </a:pPr>
            <a:endParaRPr lang="en-US" dirty="0"/>
          </a:p>
        </p:txBody>
      </p:sp>
      <p:sp>
        <p:nvSpPr>
          <p:cNvPr id="4" name="Rectangle 3">
            <a:extLst>
              <a:ext uri="{FF2B5EF4-FFF2-40B4-BE49-F238E27FC236}">
                <a16:creationId xmlns:a16="http://schemas.microsoft.com/office/drawing/2014/main" id="{AAB8EF2C-B573-4B88-B3DC-C1AF9B43BE8E}"/>
              </a:ext>
            </a:extLst>
          </p:cNvPr>
          <p:cNvSpPr/>
          <p:nvPr/>
        </p:nvSpPr>
        <p:spPr>
          <a:xfrm>
            <a:off x="7507459" y="2381254"/>
            <a:ext cx="3854547"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dirty="0">
                <a:solidFill>
                  <a:srgbClr val="FF0000"/>
                </a:solidFill>
              </a:rPr>
              <a:t>Body components don't have fixed amount in the body ,they vary ( for example water 60% but if  we say 59% or 61% it's  not wrong)</a:t>
            </a:r>
          </a:p>
        </p:txBody>
      </p:sp>
    </p:spTree>
    <p:extLst>
      <p:ext uri="{BB962C8B-B14F-4D97-AF65-F5344CB8AC3E}">
        <p14:creationId xmlns:p14="http://schemas.microsoft.com/office/powerpoint/2010/main" val="3635083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960" y="550333"/>
            <a:ext cx="11562080" cy="5757334"/>
          </a:xfrm>
        </p:spPr>
        <p:txBody>
          <a:bodyPr>
            <a:normAutofit fontScale="92500" lnSpcReduction="20000"/>
          </a:bodyPr>
          <a:lstStyle/>
          <a:p>
            <a:pPr marL="0" indent="0">
              <a:buNone/>
            </a:pPr>
            <a:r>
              <a:rPr lang="en-US" sz="3900" b="1" dirty="0">
                <a:solidFill>
                  <a:srgbClr val="C00000"/>
                </a:solidFill>
              </a:rPr>
              <a:t>Additional notes…</a:t>
            </a:r>
          </a:p>
          <a:p>
            <a:r>
              <a:rPr lang="en-US" sz="3000" dirty="0">
                <a:solidFill>
                  <a:srgbClr val="FF0000"/>
                </a:solidFill>
              </a:rPr>
              <a:t>The cell must receive the chemical signal in order to perform a certain function through the presence of hormone receptors or certain substances on the cell surfaces.</a:t>
            </a:r>
          </a:p>
          <a:p>
            <a:r>
              <a:rPr lang="en-US" sz="3000" dirty="0">
                <a:solidFill>
                  <a:srgbClr val="FF0000"/>
                </a:solidFill>
              </a:rPr>
              <a:t>Now, How the drug works?!</a:t>
            </a:r>
          </a:p>
          <a:p>
            <a:pPr marL="0" indent="0">
              <a:buNone/>
            </a:pPr>
            <a:r>
              <a:rPr lang="en-US" sz="3000" dirty="0">
                <a:solidFill>
                  <a:srgbClr val="FF0000"/>
                </a:solidFill>
              </a:rPr>
              <a:t>_It a substance that binds to target receptors in order to make effect to treat the disease.</a:t>
            </a:r>
          </a:p>
          <a:p>
            <a:pPr marL="0" indent="0">
              <a:buNone/>
            </a:pPr>
            <a:r>
              <a:rPr lang="en-US" sz="3000" dirty="0">
                <a:solidFill>
                  <a:srgbClr val="FF0000"/>
                </a:solidFill>
              </a:rPr>
              <a:t>*(the first step in discovering what a drug or disease is discover the receptor)</a:t>
            </a:r>
          </a:p>
          <a:p>
            <a:pPr marL="0" indent="0">
              <a:buNone/>
            </a:pPr>
            <a:endParaRPr lang="en-US" sz="3000" dirty="0">
              <a:solidFill>
                <a:srgbClr val="FF0000"/>
              </a:solidFill>
            </a:endParaRPr>
          </a:p>
          <a:p>
            <a:r>
              <a:rPr lang="en-US" sz="3000" dirty="0">
                <a:solidFill>
                  <a:srgbClr val="FF0000"/>
                </a:solidFill>
              </a:rPr>
              <a:t>Peripheral protein mostly act as enzyme. </a:t>
            </a:r>
          </a:p>
          <a:p>
            <a:r>
              <a:rPr lang="en-US" sz="3000" dirty="0">
                <a:solidFill>
                  <a:srgbClr val="FF0000"/>
                </a:solidFill>
              </a:rPr>
              <a:t>Carbohydrate mostly present with other molecules as lipids.</a:t>
            </a:r>
          </a:p>
          <a:p>
            <a:r>
              <a:rPr lang="en-US" sz="3000" dirty="0">
                <a:solidFill>
                  <a:srgbClr val="FF0000"/>
                </a:solidFill>
              </a:rPr>
              <a:t>cell member is balance. (There are negative charges caused by carbohydrates and positive charges so it remains in an equilibrium state) </a:t>
            </a:r>
          </a:p>
          <a:p>
            <a:endParaRPr lang="en-US" dirty="0">
              <a:solidFill>
                <a:srgbClr val="FF0000"/>
              </a:solidFill>
            </a:endParaRPr>
          </a:p>
        </p:txBody>
      </p:sp>
    </p:spTree>
    <p:extLst>
      <p:ext uri="{BB962C8B-B14F-4D97-AF65-F5344CB8AC3E}">
        <p14:creationId xmlns:p14="http://schemas.microsoft.com/office/powerpoint/2010/main" val="2834756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66" y="377825"/>
            <a:ext cx="11330093" cy="6141508"/>
          </a:xfrm>
        </p:spPr>
        <p:txBody>
          <a:bodyPr>
            <a:normAutofit/>
          </a:bodyPr>
          <a:lstStyle/>
          <a:p>
            <a:pPr marL="0" indent="0">
              <a:buNone/>
            </a:pPr>
            <a:r>
              <a:rPr lang="en-US" sz="3200" dirty="0">
                <a:solidFill>
                  <a:srgbClr val="FF0000"/>
                </a:solidFill>
              </a:rPr>
              <a:t>- The glycoprotein acts as a marker so that it differs from one body to another which makes the bodies distinguish their own cells from foreign cells.</a:t>
            </a:r>
          </a:p>
          <a:p>
            <a:pPr marL="0" indent="0">
              <a:buNone/>
            </a:pPr>
            <a:r>
              <a:rPr lang="en-US" sz="3200" dirty="0">
                <a:solidFill>
                  <a:srgbClr val="FF0000"/>
                </a:solidFill>
              </a:rPr>
              <a:t> When the body finds strange cells it well attack them, whether they are (bacteria / virus / cancer) </a:t>
            </a:r>
          </a:p>
          <a:p>
            <a:pPr marL="0" indent="0">
              <a:buNone/>
            </a:pPr>
            <a:r>
              <a:rPr lang="en-US" sz="3200" dirty="0">
                <a:solidFill>
                  <a:srgbClr val="FF0000"/>
                </a:solidFill>
              </a:rPr>
              <a:t> Examples of  body defense problems:</a:t>
            </a:r>
          </a:p>
          <a:p>
            <a:pPr marL="0" indent="0">
              <a:buNone/>
            </a:pPr>
            <a:r>
              <a:rPr lang="en-US" sz="3200" u="sng" dirty="0">
                <a:solidFill>
                  <a:srgbClr val="FF0000"/>
                </a:solidFill>
              </a:rPr>
              <a:t>1) Failure of cell recognition </a:t>
            </a:r>
          </a:p>
          <a:p>
            <a:pPr marL="0" indent="0">
              <a:buNone/>
            </a:pPr>
            <a:r>
              <a:rPr lang="en-US" sz="3200" dirty="0">
                <a:solidFill>
                  <a:srgbClr val="FF0000"/>
                </a:solidFill>
              </a:rPr>
              <a:t>(which is the cause of cancer, whether malignant or benign)</a:t>
            </a:r>
          </a:p>
          <a:p>
            <a:pPr marL="0" indent="0">
              <a:buNone/>
            </a:pPr>
            <a:r>
              <a:rPr lang="en-US" sz="3200" dirty="0">
                <a:solidFill>
                  <a:srgbClr val="FF0000"/>
                </a:solidFill>
              </a:rPr>
              <a:t> *which explains that the body did not recognize foreign cells and allowed them to proliferation.</a:t>
            </a:r>
          </a:p>
        </p:txBody>
      </p:sp>
    </p:spTree>
    <p:extLst>
      <p:ext uri="{BB962C8B-B14F-4D97-AF65-F5344CB8AC3E}">
        <p14:creationId xmlns:p14="http://schemas.microsoft.com/office/powerpoint/2010/main" val="2826995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569" y="548745"/>
            <a:ext cx="11816861" cy="5760509"/>
          </a:xfrm>
        </p:spPr>
        <p:txBody>
          <a:bodyPr>
            <a:normAutofit fontScale="40000" lnSpcReduction="20000"/>
          </a:bodyPr>
          <a:lstStyle/>
          <a:p>
            <a:pPr marL="0" indent="0">
              <a:buNone/>
            </a:pPr>
            <a:r>
              <a:rPr lang="en-US" sz="6500" b="1" u="sng" dirty="0">
                <a:solidFill>
                  <a:srgbClr val="FF0000"/>
                </a:solidFill>
              </a:rPr>
              <a:t>2) Autoimmune disease </a:t>
            </a:r>
          </a:p>
          <a:p>
            <a:pPr marL="0" indent="0">
              <a:buNone/>
            </a:pPr>
            <a:r>
              <a:rPr lang="en-US" sz="6500" dirty="0">
                <a:solidFill>
                  <a:srgbClr val="FF0000"/>
                </a:solidFill>
              </a:rPr>
              <a:t>The body attacks itself as an immune response</a:t>
            </a:r>
          </a:p>
          <a:p>
            <a:pPr marL="0" indent="0">
              <a:buNone/>
            </a:pPr>
            <a:endParaRPr lang="en-US" sz="6500" dirty="0">
              <a:solidFill>
                <a:srgbClr val="FF0000"/>
              </a:solidFill>
            </a:endParaRPr>
          </a:p>
          <a:p>
            <a:pPr marL="0" indent="0">
              <a:buNone/>
            </a:pPr>
            <a:r>
              <a:rPr lang="en-US" sz="6500" dirty="0">
                <a:solidFill>
                  <a:srgbClr val="FF0000"/>
                </a:solidFill>
              </a:rPr>
              <a:t>-----------------------------------------------------------------------------------</a:t>
            </a:r>
          </a:p>
          <a:p>
            <a:pPr>
              <a:buFont typeface="Wingdings" panose="05000000000000000000" pitchFamily="2" charset="2"/>
              <a:buChar char="q"/>
            </a:pPr>
            <a:r>
              <a:rPr lang="en-US" sz="6500" dirty="0">
                <a:solidFill>
                  <a:srgbClr val="FF0000"/>
                </a:solidFill>
              </a:rPr>
              <a:t> To avoid the immune rejection in organ transplantation, we give the patient medications that suppression immunity so that the body does not recognize the foreign organ (transplanted) and attacks it,, the name of these medicines is </a:t>
            </a:r>
            <a:r>
              <a:rPr lang="en-US" sz="6500" b="1" dirty="0">
                <a:solidFill>
                  <a:srgbClr val="FF0000"/>
                </a:solidFill>
              </a:rPr>
              <a:t>Immuno-suppressive drug.</a:t>
            </a:r>
          </a:p>
          <a:p>
            <a:pPr marL="0" indent="0">
              <a:buNone/>
            </a:pPr>
            <a:endParaRPr lang="en-US" sz="6500" b="1" dirty="0">
              <a:solidFill>
                <a:srgbClr val="FF0000"/>
              </a:solidFill>
            </a:endParaRPr>
          </a:p>
          <a:p>
            <a:pPr>
              <a:buFont typeface="Wingdings" panose="05000000000000000000" pitchFamily="2" charset="2"/>
              <a:buChar char="q"/>
            </a:pPr>
            <a:r>
              <a:rPr lang="en-US" sz="6500" b="1" dirty="0">
                <a:solidFill>
                  <a:srgbClr val="FF0000"/>
                </a:solidFill>
              </a:rPr>
              <a:t> </a:t>
            </a:r>
            <a:r>
              <a:rPr lang="en-US" sz="6500" dirty="0">
                <a:solidFill>
                  <a:srgbClr val="FF0000"/>
                </a:solidFill>
              </a:rPr>
              <a:t>The side effect of these drug is that the body loses its ability to distinguish foreign bodies such as bacteria, viruses and other substance (chemical and toxin) and cancers, which may lead to death.</a:t>
            </a:r>
          </a:p>
          <a:p>
            <a:pPr>
              <a:buFont typeface="Wingdings" panose="05000000000000000000" pitchFamily="2" charset="2"/>
              <a:buChar char="q"/>
            </a:pPr>
            <a:r>
              <a:rPr lang="en-US" sz="6500" dirty="0">
                <a:solidFill>
                  <a:srgbClr val="00B050"/>
                </a:solidFill>
              </a:rPr>
              <a:t>Immunosuppressive drugs have the potential to cause immunodeficiency, which can cause increased susceptibility to opportunistic infections and decreased cancer immunosurveillance.</a:t>
            </a:r>
          </a:p>
          <a:p>
            <a:endParaRPr lang="en-US" dirty="0"/>
          </a:p>
        </p:txBody>
      </p:sp>
    </p:spTree>
    <p:extLst>
      <p:ext uri="{BB962C8B-B14F-4D97-AF65-F5344CB8AC3E}">
        <p14:creationId xmlns:p14="http://schemas.microsoft.com/office/powerpoint/2010/main" val="3139296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949" y="530225"/>
            <a:ext cx="11844996" cy="5955242"/>
          </a:xfrm>
        </p:spPr>
        <p:txBody>
          <a:bodyPr>
            <a:normAutofit/>
          </a:bodyPr>
          <a:lstStyle/>
          <a:p>
            <a:pPr marL="0" indent="0">
              <a:buNone/>
            </a:pPr>
            <a:r>
              <a:rPr lang="en-US" sz="3600" b="1" dirty="0">
                <a:solidFill>
                  <a:srgbClr val="FF0000"/>
                </a:solidFill>
              </a:rPr>
              <a:t>Gap: </a:t>
            </a:r>
            <a:r>
              <a:rPr lang="en-US" sz="2400" dirty="0">
                <a:solidFill>
                  <a:srgbClr val="FF0000"/>
                </a:solidFill>
              </a:rPr>
              <a:t>Channel between cells without cytoplasmic continuity.</a:t>
            </a:r>
          </a:p>
          <a:p>
            <a:pPr marL="0" indent="0">
              <a:buNone/>
            </a:pPr>
            <a:r>
              <a:rPr lang="ar-JO" sz="2400" dirty="0">
                <a:solidFill>
                  <a:srgbClr val="FF0000"/>
                </a:solidFill>
              </a:rPr>
              <a:t>_</a:t>
            </a:r>
            <a:r>
              <a:rPr lang="en-US" sz="2400" dirty="0">
                <a:solidFill>
                  <a:srgbClr val="FF0000"/>
                </a:solidFill>
              </a:rPr>
              <a:t>most common example</a:t>
            </a:r>
            <a:r>
              <a:rPr lang="ar-JO" sz="2400" dirty="0">
                <a:solidFill>
                  <a:srgbClr val="FF0000"/>
                </a:solidFill>
              </a:rPr>
              <a:t>:</a:t>
            </a:r>
            <a:r>
              <a:rPr lang="en-US" sz="2400" dirty="0">
                <a:solidFill>
                  <a:srgbClr val="FF0000"/>
                </a:solidFill>
              </a:rPr>
              <a:t> Electrical impulse </a:t>
            </a:r>
          </a:p>
          <a:p>
            <a:pPr marL="0" indent="0">
              <a:buNone/>
            </a:pPr>
            <a:endParaRPr lang="en-US" sz="2400" dirty="0">
              <a:solidFill>
                <a:srgbClr val="FF0000"/>
              </a:solidFill>
            </a:endParaRPr>
          </a:p>
          <a:p>
            <a:r>
              <a:rPr lang="en-US" sz="2400" dirty="0">
                <a:solidFill>
                  <a:srgbClr val="FF0000"/>
                </a:solidFill>
              </a:rPr>
              <a:t>EEG: electroencephalogram </a:t>
            </a:r>
          </a:p>
          <a:p>
            <a:r>
              <a:rPr lang="en-US" sz="2400" dirty="0">
                <a:solidFill>
                  <a:srgbClr val="FF0000"/>
                </a:solidFill>
              </a:rPr>
              <a:t>EMG: Electromyogram</a:t>
            </a:r>
          </a:p>
          <a:p>
            <a:r>
              <a:rPr lang="en-US" sz="2400" dirty="0">
                <a:solidFill>
                  <a:srgbClr val="FF0000"/>
                </a:solidFill>
              </a:rPr>
              <a:t>GIT: has electrical charges also  </a:t>
            </a:r>
          </a:p>
          <a:p>
            <a:r>
              <a:rPr lang="en-US" sz="2400" dirty="0" err="1">
                <a:solidFill>
                  <a:srgbClr val="FF0000"/>
                </a:solidFill>
              </a:rPr>
              <a:t>ECG:electrocardiogram</a:t>
            </a:r>
            <a:r>
              <a:rPr lang="en-US" sz="2400" dirty="0">
                <a:solidFill>
                  <a:srgbClr val="FF0000"/>
                </a:solidFill>
              </a:rPr>
              <a:t> </a:t>
            </a:r>
            <a:endParaRPr lang="ar-JO" sz="2400" dirty="0">
              <a:solidFill>
                <a:srgbClr val="FF0000"/>
              </a:solidFill>
            </a:endParaRPr>
          </a:p>
          <a:p>
            <a:pPr marL="0" indent="0">
              <a:buNone/>
            </a:pPr>
            <a:r>
              <a:rPr lang="ar-JO" sz="2400" dirty="0">
                <a:solidFill>
                  <a:srgbClr val="FF0000"/>
                </a:solidFill>
              </a:rPr>
              <a:t>_</a:t>
            </a:r>
            <a:r>
              <a:rPr lang="en-US" sz="2400" dirty="0">
                <a:solidFill>
                  <a:srgbClr val="FF0000"/>
                </a:solidFill>
              </a:rPr>
              <a:t>Para: near</a:t>
            </a:r>
            <a:endParaRPr lang="ar-JO" sz="2400" dirty="0">
              <a:solidFill>
                <a:srgbClr val="FF0000"/>
              </a:solidFill>
            </a:endParaRPr>
          </a:p>
          <a:p>
            <a:pPr marL="0" indent="0">
              <a:buNone/>
            </a:pPr>
            <a:r>
              <a:rPr lang="ar-JO" sz="2400" dirty="0">
                <a:solidFill>
                  <a:srgbClr val="FF0000"/>
                </a:solidFill>
              </a:rPr>
              <a:t>_</a:t>
            </a:r>
            <a:r>
              <a:rPr lang="en-US" sz="2400" dirty="0">
                <a:solidFill>
                  <a:srgbClr val="FF0000"/>
                </a:solidFill>
              </a:rPr>
              <a:t>Autocrine: This means that the cell makes a certain substance _for example: the ribosome_ and it want more of this substance, then it stimulates itself again to provide us with large quantities.</a:t>
            </a:r>
          </a:p>
        </p:txBody>
      </p:sp>
    </p:spTree>
    <p:extLst>
      <p:ext uri="{BB962C8B-B14F-4D97-AF65-F5344CB8AC3E}">
        <p14:creationId xmlns:p14="http://schemas.microsoft.com/office/powerpoint/2010/main" val="3918538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84D00-1CE5-48CE-8D16-0099E700118D}"/>
              </a:ext>
            </a:extLst>
          </p:cNvPr>
          <p:cNvSpPr>
            <a:spLocks noGrp="1"/>
          </p:cNvSpPr>
          <p:nvPr>
            <p:ph type="title"/>
          </p:nvPr>
        </p:nvSpPr>
        <p:spPr/>
        <p:txBody>
          <a:bodyPr/>
          <a:lstStyle/>
          <a:p>
            <a:r>
              <a:rPr lang="en-CA" b="1" dirty="0">
                <a:solidFill>
                  <a:schemeClr val="tx2">
                    <a:lumMod val="50000"/>
                  </a:schemeClr>
                </a:solidFill>
              </a:rPr>
              <a:t>Organization of the body:</a:t>
            </a:r>
            <a:br>
              <a:rPr lang="en-US" dirty="0">
                <a:solidFill>
                  <a:schemeClr val="tx2">
                    <a:lumMod val="50000"/>
                  </a:schemeClr>
                </a:solidFill>
              </a:rPr>
            </a:br>
            <a:endParaRPr lang="en-US" dirty="0">
              <a:solidFill>
                <a:schemeClr val="tx2">
                  <a:lumMod val="50000"/>
                </a:schemeClr>
              </a:solidFill>
            </a:endParaRPr>
          </a:p>
        </p:txBody>
      </p:sp>
      <p:sp>
        <p:nvSpPr>
          <p:cNvPr id="3" name="Content Placeholder 2">
            <a:extLst>
              <a:ext uri="{FF2B5EF4-FFF2-40B4-BE49-F238E27FC236}">
                <a16:creationId xmlns:a16="http://schemas.microsoft.com/office/drawing/2014/main" id="{B11EA6A1-7C23-4526-8DCD-2DF752CC19CF}"/>
              </a:ext>
            </a:extLst>
          </p:cNvPr>
          <p:cNvSpPr>
            <a:spLocks noGrp="1"/>
          </p:cNvSpPr>
          <p:nvPr>
            <p:ph idx="1"/>
          </p:nvPr>
        </p:nvSpPr>
        <p:spPr>
          <a:xfrm>
            <a:off x="257907" y="1439594"/>
            <a:ext cx="11676185" cy="5113606"/>
          </a:xfrm>
        </p:spPr>
        <p:txBody>
          <a:bodyPr>
            <a:normAutofit fontScale="92500" lnSpcReduction="10000"/>
          </a:bodyPr>
          <a:lstStyle/>
          <a:p>
            <a:r>
              <a:rPr lang="en-CA" dirty="0">
                <a:solidFill>
                  <a:schemeClr val="tx2">
                    <a:lumMod val="50000"/>
                  </a:schemeClr>
                </a:solidFill>
              </a:rPr>
              <a:t>The  body  is  formed  of  group  of  systems  as  nervous  system, endocrine   system, cardiovascular   system, respiratory   system, digestive system, urogenital system and musculoskeletal system. </a:t>
            </a:r>
          </a:p>
          <a:p>
            <a:pPr fontAlgn="ctr"/>
            <a:r>
              <a:rPr lang="en-CA" dirty="0">
                <a:solidFill>
                  <a:schemeClr val="tx2">
                    <a:lumMod val="50000"/>
                  </a:schemeClr>
                </a:solidFill>
              </a:rPr>
              <a:t>Each </a:t>
            </a:r>
            <a:r>
              <a:rPr lang="en-CA" sz="2400" b="1" u="sng" dirty="0">
                <a:solidFill>
                  <a:schemeClr val="tx2">
                    <a:lumMod val="50000"/>
                  </a:schemeClr>
                </a:solidFill>
                <a:effectLst>
                  <a:outerShdw blurRad="38100" dist="38100" dir="2700000" algn="tl">
                    <a:srgbClr val="000000">
                      <a:alpha val="43137"/>
                    </a:srgbClr>
                  </a:outerShdw>
                </a:effectLst>
              </a:rPr>
              <a:t>system</a:t>
            </a:r>
            <a:r>
              <a:rPr lang="en-CA" dirty="0">
                <a:solidFill>
                  <a:schemeClr val="tx2">
                    <a:lumMod val="50000"/>
                  </a:schemeClr>
                </a:solidFill>
              </a:rPr>
              <a:t> is formed of group of organs. </a:t>
            </a:r>
            <a:r>
              <a:rPr lang="en-US" dirty="0">
                <a:solidFill>
                  <a:srgbClr val="00B050"/>
                </a:solidFill>
              </a:rPr>
              <a:t>Group of organs that work together performing a specific function.</a:t>
            </a:r>
          </a:p>
          <a:p>
            <a:r>
              <a:rPr lang="en-CA" dirty="0">
                <a:solidFill>
                  <a:schemeClr val="tx2">
                    <a:lumMod val="50000"/>
                  </a:schemeClr>
                </a:solidFill>
              </a:rPr>
              <a:t>Each </a:t>
            </a:r>
            <a:r>
              <a:rPr lang="en-CA" sz="2400" b="1" u="sng" dirty="0">
                <a:solidFill>
                  <a:schemeClr val="tx2">
                    <a:lumMod val="50000"/>
                  </a:schemeClr>
                </a:solidFill>
                <a:effectLst>
                  <a:outerShdw blurRad="38100" dist="38100" dir="2700000" algn="tl">
                    <a:srgbClr val="000000">
                      <a:alpha val="43137"/>
                    </a:srgbClr>
                  </a:outerShdw>
                </a:effectLst>
              </a:rPr>
              <a:t>organ</a:t>
            </a:r>
            <a:r>
              <a:rPr lang="en-CA" dirty="0">
                <a:solidFill>
                  <a:schemeClr val="tx2">
                    <a:lumMod val="50000"/>
                  </a:schemeClr>
                </a:solidFill>
              </a:rPr>
              <a:t> is formed of group of tissues. </a:t>
            </a:r>
            <a:r>
              <a:rPr lang="en-US" dirty="0">
                <a:solidFill>
                  <a:srgbClr val="00B050"/>
                </a:solidFill>
              </a:rPr>
              <a:t>Structure composed of more than one type of tissue that performs a particular function.</a:t>
            </a:r>
          </a:p>
          <a:p>
            <a:r>
              <a:rPr lang="en-CA" dirty="0">
                <a:solidFill>
                  <a:schemeClr val="tx2">
                    <a:lumMod val="50000"/>
                  </a:schemeClr>
                </a:solidFill>
              </a:rPr>
              <a:t>Each </a:t>
            </a:r>
            <a:r>
              <a:rPr lang="en-CA" sz="2400" b="1" u="sng" dirty="0">
                <a:solidFill>
                  <a:schemeClr val="tx2">
                    <a:lumMod val="50000"/>
                  </a:schemeClr>
                </a:solidFill>
                <a:effectLst>
                  <a:outerShdw blurRad="38100" dist="38100" dir="2700000" algn="tl">
                    <a:srgbClr val="000000">
                      <a:alpha val="43137"/>
                    </a:srgbClr>
                  </a:outerShdw>
                </a:effectLst>
              </a:rPr>
              <a:t>tissue</a:t>
            </a:r>
            <a:r>
              <a:rPr lang="en-CA" dirty="0">
                <a:solidFill>
                  <a:schemeClr val="tx2">
                    <a:lumMod val="50000"/>
                  </a:schemeClr>
                </a:solidFill>
              </a:rPr>
              <a:t> is formed of group of cells.</a:t>
            </a:r>
            <a:r>
              <a:rPr lang="en-US" dirty="0"/>
              <a:t> </a:t>
            </a:r>
            <a:r>
              <a:rPr lang="en-US" dirty="0">
                <a:solidFill>
                  <a:srgbClr val="00B050"/>
                </a:solidFill>
              </a:rPr>
              <a:t>Group of cells of the same kind that perform a particular function in an organism. </a:t>
            </a:r>
          </a:p>
          <a:p>
            <a:r>
              <a:rPr lang="en-US" b="1" dirty="0">
                <a:solidFill>
                  <a:srgbClr val="00B050"/>
                </a:solidFill>
              </a:rPr>
              <a:t>Cell : </a:t>
            </a:r>
            <a:r>
              <a:rPr lang="en-US" dirty="0">
                <a:solidFill>
                  <a:srgbClr val="00B050"/>
                </a:solidFill>
              </a:rPr>
              <a:t>Basic unit of structure and function of living things.</a:t>
            </a:r>
          </a:p>
          <a:p>
            <a:pPr marL="45720" indent="0">
              <a:buNone/>
            </a:pPr>
            <a:br>
              <a:rPr lang="en-CA" dirty="0">
                <a:solidFill>
                  <a:schemeClr val="tx2">
                    <a:lumMod val="50000"/>
                  </a:schemeClr>
                </a:solidFill>
              </a:rPr>
            </a:br>
            <a:r>
              <a:rPr lang="en-CA" dirty="0">
                <a:solidFill>
                  <a:schemeClr val="tx2">
                    <a:lumMod val="50000"/>
                  </a:schemeClr>
                </a:solidFill>
              </a:rPr>
              <a:t>Thus, the basic living unit of the body is the cell. The human body contains about 100 trillion cells.</a:t>
            </a:r>
            <a:endParaRPr lang="en-US" dirty="0">
              <a:solidFill>
                <a:schemeClr val="tx2">
                  <a:lumMod val="50000"/>
                </a:schemeClr>
              </a:solidFill>
            </a:endParaRPr>
          </a:p>
          <a:p>
            <a:pPr marL="0" indent="0">
              <a:buNone/>
            </a:pPr>
            <a:endParaRPr lang="en-CA" sz="3200" b="1" dirty="0">
              <a:solidFill>
                <a:schemeClr val="tx2">
                  <a:lumMod val="50000"/>
                </a:schemeClr>
              </a:solidFill>
            </a:endParaRPr>
          </a:p>
          <a:p>
            <a:pPr marL="0" indent="0">
              <a:buNone/>
            </a:pPr>
            <a:r>
              <a:rPr lang="en-CA" sz="3200" b="1" dirty="0">
                <a:solidFill>
                  <a:schemeClr val="tx2">
                    <a:lumMod val="50000"/>
                  </a:schemeClr>
                </a:solidFill>
              </a:rPr>
              <a:t>Body           System         Organs                 Tissues               Cells.</a:t>
            </a:r>
            <a:endParaRPr lang="en-US" sz="3200" b="1" dirty="0">
              <a:solidFill>
                <a:schemeClr val="tx2">
                  <a:lumMod val="50000"/>
                </a:schemeClr>
              </a:solidFill>
            </a:endParaRPr>
          </a:p>
          <a:p>
            <a:endParaRPr lang="en-US" dirty="0">
              <a:solidFill>
                <a:schemeClr val="tx2">
                  <a:lumMod val="50000"/>
                </a:schemeClr>
              </a:solidFill>
            </a:endParaRPr>
          </a:p>
        </p:txBody>
      </p:sp>
      <p:sp>
        <p:nvSpPr>
          <p:cNvPr id="5" name="Arrow: Right 4">
            <a:extLst>
              <a:ext uri="{FF2B5EF4-FFF2-40B4-BE49-F238E27FC236}">
                <a16:creationId xmlns:a16="http://schemas.microsoft.com/office/drawing/2014/main" id="{8033FA6A-DCFA-4D28-A0E8-8103FB42289E}"/>
              </a:ext>
            </a:extLst>
          </p:cNvPr>
          <p:cNvSpPr/>
          <p:nvPr/>
        </p:nvSpPr>
        <p:spPr>
          <a:xfrm>
            <a:off x="1456302" y="5801751"/>
            <a:ext cx="422030" cy="3446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EE3A0F94-D26F-4810-BB7E-52A5F7F64D65}"/>
              </a:ext>
            </a:extLst>
          </p:cNvPr>
          <p:cNvSpPr/>
          <p:nvPr/>
        </p:nvSpPr>
        <p:spPr>
          <a:xfrm>
            <a:off x="3446294" y="5801751"/>
            <a:ext cx="422030" cy="3446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751949F1-ABE7-4DD6-91EF-006C3F885C1D}"/>
              </a:ext>
            </a:extLst>
          </p:cNvPr>
          <p:cNvSpPr/>
          <p:nvPr/>
        </p:nvSpPr>
        <p:spPr>
          <a:xfrm>
            <a:off x="5658730" y="5801751"/>
            <a:ext cx="422030" cy="3446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BDED36FA-D8E4-4395-8C06-1B4FDE1B8247}"/>
              </a:ext>
            </a:extLst>
          </p:cNvPr>
          <p:cNvSpPr/>
          <p:nvPr/>
        </p:nvSpPr>
        <p:spPr>
          <a:xfrm>
            <a:off x="8079545" y="5729068"/>
            <a:ext cx="422030" cy="3446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3396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076316-9DBB-42C1-AB1B-3FC8F0B0E803}"/>
              </a:ext>
            </a:extLst>
          </p:cNvPr>
          <p:cNvSpPr/>
          <p:nvPr/>
        </p:nvSpPr>
        <p:spPr>
          <a:xfrm>
            <a:off x="274321" y="281354"/>
            <a:ext cx="11155680" cy="9079409"/>
          </a:xfrm>
          <a:prstGeom prst="rect">
            <a:avLst/>
          </a:prstGeom>
        </p:spPr>
        <p:txBody>
          <a:bodyPr wrap="square">
            <a:spAutoFit/>
          </a:bodyPr>
          <a:lstStyle/>
          <a:p>
            <a:pPr algn="ctr"/>
            <a:r>
              <a:rPr lang="en-US" sz="3600" b="1" dirty="0">
                <a:solidFill>
                  <a:srgbClr val="FF0000"/>
                </a:solidFill>
                <a:latin typeface="Calibri" panose="020F0502020204030204" pitchFamily="34" charset="0"/>
              </a:rPr>
              <a:t>Our body is formed form systems</a:t>
            </a:r>
          </a:p>
          <a:p>
            <a:endParaRPr lang="ar-JO" sz="2400" b="1" dirty="0">
              <a:solidFill>
                <a:srgbClr val="C00000"/>
              </a:solidFill>
              <a:latin typeface="Calibri" panose="020F0502020204030204" pitchFamily="34" charset="0"/>
            </a:endParaRPr>
          </a:p>
          <a:p>
            <a:pPr marL="514350" indent="-514350">
              <a:buAutoNum type="arabicParenR"/>
            </a:pPr>
            <a:r>
              <a:rPr lang="en-US" sz="2800" b="1" dirty="0">
                <a:solidFill>
                  <a:srgbClr val="C00000"/>
                </a:solidFill>
                <a:latin typeface="Calibri" panose="020F0502020204030204" pitchFamily="34" charset="0"/>
              </a:rPr>
              <a:t>respiratory system:</a:t>
            </a:r>
          </a:p>
          <a:p>
            <a:r>
              <a:rPr lang="en-US" dirty="0">
                <a:solidFill>
                  <a:srgbClr val="FF0000"/>
                </a:solidFill>
                <a:latin typeface="Calibri" panose="020F0502020204030204" pitchFamily="34" charset="0"/>
              </a:rPr>
              <a:t>Gas exchange </a:t>
            </a:r>
            <a:r>
              <a:rPr lang="en-US" dirty="0">
                <a:solidFill>
                  <a:srgbClr val="FF0000"/>
                </a:solidFill>
                <a:latin typeface="ArialMT"/>
              </a:rPr>
              <a:t>(take in O</a:t>
            </a:r>
            <a:r>
              <a:rPr lang="en-US" dirty="0">
                <a:solidFill>
                  <a:srgbClr val="FF0000"/>
                </a:solidFill>
                <a:latin typeface="Calibri" panose="020F0502020204030204" pitchFamily="34" charset="0"/>
              </a:rPr>
              <a:t>2 </a:t>
            </a:r>
            <a:r>
              <a:rPr lang="en-US" dirty="0">
                <a:solidFill>
                  <a:srgbClr val="FF0000"/>
                </a:solidFill>
                <a:latin typeface="ArialMT"/>
              </a:rPr>
              <a:t>&amp; eliminate</a:t>
            </a:r>
            <a:r>
              <a:rPr lang="ar-JO" dirty="0">
                <a:solidFill>
                  <a:srgbClr val="FF0000"/>
                </a:solidFill>
                <a:latin typeface="ArialMT"/>
              </a:rPr>
              <a:t> </a:t>
            </a:r>
            <a:r>
              <a:rPr lang="en-US" dirty="0">
                <a:solidFill>
                  <a:srgbClr val="FF0000"/>
                </a:solidFill>
                <a:latin typeface="Calibri" panose="020F0502020204030204" pitchFamily="34" charset="0"/>
              </a:rPr>
              <a:t>CO2 </a:t>
            </a:r>
            <a:r>
              <a:rPr lang="en-US" dirty="0">
                <a:solidFill>
                  <a:srgbClr val="FF0000"/>
                </a:solidFill>
                <a:latin typeface="ArialMT"/>
              </a:rPr>
              <a:t>)</a:t>
            </a:r>
          </a:p>
          <a:p>
            <a:endParaRPr lang="en-US" sz="2400" b="1" dirty="0">
              <a:solidFill>
                <a:srgbClr val="C00000"/>
              </a:solidFill>
              <a:latin typeface="Calibri" panose="020F0502020204030204" pitchFamily="34" charset="0"/>
            </a:endParaRPr>
          </a:p>
          <a:p>
            <a:r>
              <a:rPr lang="en-US" sz="2800" b="1" dirty="0">
                <a:solidFill>
                  <a:srgbClr val="C00000"/>
                </a:solidFill>
                <a:latin typeface="Calibri" panose="020F0502020204030204" pitchFamily="34" charset="0"/>
              </a:rPr>
              <a:t>2) Cardiovascular system:</a:t>
            </a:r>
          </a:p>
          <a:p>
            <a:r>
              <a:rPr lang="en-US" dirty="0">
                <a:solidFill>
                  <a:srgbClr val="FF0000"/>
                </a:solidFill>
                <a:latin typeface="Calibri" panose="020F0502020204030204" pitchFamily="34" charset="0"/>
              </a:rPr>
              <a:t>Cardio = heart ,,  Vascular = blood vessels</a:t>
            </a:r>
          </a:p>
          <a:p>
            <a:r>
              <a:rPr lang="en-US" dirty="0">
                <a:solidFill>
                  <a:srgbClr val="FF0000"/>
                </a:solidFill>
                <a:latin typeface="Calibri" panose="020F0502020204030204" pitchFamily="34" charset="0"/>
              </a:rPr>
              <a:t> Which transport blood to all part of the body.</a:t>
            </a:r>
          </a:p>
          <a:p>
            <a:endParaRPr lang="en-US" dirty="0">
              <a:solidFill>
                <a:srgbClr val="FF0000"/>
              </a:solidFill>
              <a:latin typeface="Calibri" panose="020F0502020204030204" pitchFamily="34" charset="0"/>
            </a:endParaRPr>
          </a:p>
          <a:p>
            <a:r>
              <a:rPr lang="en-US" sz="2800" b="1" dirty="0">
                <a:solidFill>
                  <a:srgbClr val="C00000"/>
                </a:solidFill>
              </a:rPr>
              <a:t>3) Nervous system</a:t>
            </a:r>
          </a:p>
          <a:p>
            <a:r>
              <a:rPr lang="en-US" dirty="0">
                <a:solidFill>
                  <a:srgbClr val="FF0000"/>
                </a:solidFill>
              </a:rPr>
              <a:t>Contain the centers that distinguish human from other organism </a:t>
            </a:r>
            <a:endParaRPr lang="ar-JO" dirty="0">
              <a:solidFill>
                <a:srgbClr val="FF0000"/>
              </a:solidFill>
            </a:endParaRPr>
          </a:p>
          <a:p>
            <a:r>
              <a:rPr lang="en-US" dirty="0">
                <a:solidFill>
                  <a:srgbClr val="FF0000"/>
                </a:solidFill>
              </a:rPr>
              <a:t>(thinking, feeling and memory)</a:t>
            </a:r>
            <a:endParaRPr lang="ar-JO" dirty="0">
              <a:solidFill>
                <a:srgbClr val="FF0000"/>
              </a:solidFill>
            </a:endParaRPr>
          </a:p>
          <a:p>
            <a:endParaRPr lang="en-US" sz="1600" dirty="0">
              <a:solidFill>
                <a:srgbClr val="FF0000"/>
              </a:solidFill>
            </a:endParaRPr>
          </a:p>
          <a:p>
            <a:r>
              <a:rPr lang="en-US" sz="1600" dirty="0">
                <a:solidFill>
                  <a:srgbClr val="FF0000"/>
                </a:solidFill>
              </a:rPr>
              <a:t>Nervous system:</a:t>
            </a:r>
          </a:p>
          <a:p>
            <a:r>
              <a:rPr lang="en-US" dirty="0">
                <a:solidFill>
                  <a:srgbClr val="FF0000"/>
                </a:solidFill>
              </a:rPr>
              <a:t>1- voluntary (somatic)</a:t>
            </a:r>
          </a:p>
          <a:p>
            <a:r>
              <a:rPr lang="en-US" dirty="0">
                <a:solidFill>
                  <a:srgbClr val="FF0000"/>
                </a:solidFill>
              </a:rPr>
              <a:t>2- involuntary (autonomic)</a:t>
            </a:r>
          </a:p>
          <a:p>
            <a:r>
              <a:rPr lang="en-US" dirty="0">
                <a:solidFill>
                  <a:srgbClr val="FF0000"/>
                </a:solidFill>
              </a:rPr>
              <a:t>A. Sympathetic</a:t>
            </a:r>
          </a:p>
          <a:p>
            <a:r>
              <a:rPr lang="en-US" dirty="0">
                <a:solidFill>
                  <a:srgbClr val="FF0000"/>
                </a:solidFill>
              </a:rPr>
              <a:t>B. Parasympathetic</a:t>
            </a:r>
          </a:p>
          <a:p>
            <a:r>
              <a:rPr lang="en-US" dirty="0">
                <a:solidFill>
                  <a:srgbClr val="FF0000"/>
                </a:solidFill>
              </a:rPr>
              <a:t>-The nervous system control all systems Of the body.</a:t>
            </a:r>
          </a:p>
          <a:p>
            <a:r>
              <a:rPr lang="en-US" sz="2400" b="1" dirty="0">
                <a:solidFill>
                  <a:srgbClr val="C00000"/>
                </a:solidFill>
              </a:rPr>
              <a:t> </a:t>
            </a:r>
          </a:p>
          <a:p>
            <a:endParaRPr lang="en-US" sz="2400" b="1" dirty="0">
              <a:solidFill>
                <a:srgbClr val="C00000"/>
              </a:solidFill>
            </a:endParaRPr>
          </a:p>
          <a:p>
            <a:endParaRPr lang="en-US" sz="2400" b="1" dirty="0">
              <a:solidFill>
                <a:srgbClr val="C00000"/>
              </a:solidFill>
            </a:endParaRPr>
          </a:p>
          <a:p>
            <a:endParaRPr lang="en-US" sz="2400" b="1" dirty="0">
              <a:solidFill>
                <a:srgbClr val="C00000"/>
              </a:solidFill>
            </a:endParaRPr>
          </a:p>
          <a:p>
            <a:endParaRPr lang="en-US" sz="2400" b="1" dirty="0">
              <a:solidFill>
                <a:srgbClr val="C00000"/>
              </a:solidFill>
            </a:endParaRPr>
          </a:p>
          <a:p>
            <a:endParaRPr lang="en-US" sz="2400" b="1" dirty="0">
              <a:solidFill>
                <a:srgbClr val="C00000"/>
              </a:solidFill>
            </a:endParaRPr>
          </a:p>
          <a:p>
            <a:endParaRPr lang="en-US" sz="2400" b="1" dirty="0">
              <a:solidFill>
                <a:srgbClr val="C00000"/>
              </a:solidFill>
            </a:endParaRPr>
          </a:p>
        </p:txBody>
      </p:sp>
      <p:pic>
        <p:nvPicPr>
          <p:cNvPr id="3" name="Picture 2">
            <a:extLst>
              <a:ext uri="{FF2B5EF4-FFF2-40B4-BE49-F238E27FC236}">
                <a16:creationId xmlns:a16="http://schemas.microsoft.com/office/drawing/2014/main" id="{484F308D-3298-4B7C-9AD4-42AE8AD81260}"/>
              </a:ext>
            </a:extLst>
          </p:cNvPr>
          <p:cNvPicPr>
            <a:picLocks noChangeAspect="1"/>
          </p:cNvPicPr>
          <p:nvPr/>
        </p:nvPicPr>
        <p:blipFill>
          <a:blip r:embed="rId2"/>
          <a:stretch>
            <a:fillRect/>
          </a:stretch>
        </p:blipFill>
        <p:spPr>
          <a:xfrm>
            <a:off x="6666546" y="1200261"/>
            <a:ext cx="5251133" cy="4184678"/>
          </a:xfrm>
          <a:prstGeom prst="rect">
            <a:avLst/>
          </a:prstGeom>
        </p:spPr>
      </p:pic>
    </p:spTree>
    <p:extLst>
      <p:ext uri="{BB962C8B-B14F-4D97-AF65-F5344CB8AC3E}">
        <p14:creationId xmlns:p14="http://schemas.microsoft.com/office/powerpoint/2010/main" val="1565915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87FA3A6-A61C-4A30-BDCB-72763DEB5EA3}"/>
              </a:ext>
            </a:extLst>
          </p:cNvPr>
          <p:cNvPicPr>
            <a:picLocks noGrp="1" noChangeAspect="1"/>
          </p:cNvPicPr>
          <p:nvPr>
            <p:ph idx="1"/>
          </p:nvPr>
        </p:nvPicPr>
        <p:blipFill>
          <a:blip r:embed="rId2"/>
          <a:stretch>
            <a:fillRect/>
          </a:stretch>
        </p:blipFill>
        <p:spPr>
          <a:xfrm>
            <a:off x="2688101" y="261471"/>
            <a:ext cx="6815797" cy="6335057"/>
          </a:xfrm>
          <a:prstGeom prst="rect">
            <a:avLst/>
          </a:prstGeom>
        </p:spPr>
      </p:pic>
    </p:spTree>
    <p:extLst>
      <p:ext uri="{BB962C8B-B14F-4D97-AF65-F5344CB8AC3E}">
        <p14:creationId xmlns:p14="http://schemas.microsoft.com/office/powerpoint/2010/main" val="2660783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066" y="437091"/>
            <a:ext cx="10515600" cy="4888441"/>
          </a:xfrm>
        </p:spPr>
        <p:txBody>
          <a:bodyPr>
            <a:normAutofit lnSpcReduction="10000"/>
          </a:bodyPr>
          <a:lstStyle/>
          <a:p>
            <a:pPr marL="0" indent="0">
              <a:buNone/>
            </a:pPr>
            <a:r>
              <a:rPr lang="en-US" sz="3600" b="1" dirty="0">
                <a:solidFill>
                  <a:srgbClr val="C00000"/>
                </a:solidFill>
              </a:rPr>
              <a:t>4) GIT(Digestive system)</a:t>
            </a:r>
          </a:p>
          <a:p>
            <a:pPr marL="0" indent="0">
              <a:buNone/>
            </a:pPr>
            <a:r>
              <a:rPr lang="en-US" dirty="0">
                <a:solidFill>
                  <a:srgbClr val="FF0000"/>
                </a:solidFill>
              </a:rPr>
              <a:t>To convert the food we eat for molecules as fats, carbohydrates, proteins and so on</a:t>
            </a:r>
          </a:p>
          <a:p>
            <a:pPr marL="0" indent="0">
              <a:buNone/>
            </a:pPr>
            <a:endParaRPr lang="en-US" dirty="0">
              <a:solidFill>
                <a:srgbClr val="FF0000"/>
              </a:solidFill>
            </a:endParaRPr>
          </a:p>
          <a:p>
            <a:pPr marL="0" indent="0">
              <a:buNone/>
            </a:pPr>
            <a:r>
              <a:rPr lang="en-US" sz="4000" b="1" dirty="0">
                <a:solidFill>
                  <a:srgbClr val="C00000"/>
                </a:solidFill>
              </a:rPr>
              <a:t>5) Urinary System</a:t>
            </a:r>
          </a:p>
          <a:p>
            <a:pPr marL="0" indent="0">
              <a:buNone/>
            </a:pPr>
            <a:r>
              <a:rPr lang="en-US" dirty="0">
                <a:solidFill>
                  <a:srgbClr val="FF0000"/>
                </a:solidFill>
              </a:rPr>
              <a:t>To filtrate blood in kidneys</a:t>
            </a:r>
          </a:p>
          <a:p>
            <a:pPr marL="0" indent="0">
              <a:buNone/>
            </a:pPr>
            <a:endParaRPr lang="en-US" dirty="0">
              <a:solidFill>
                <a:srgbClr val="FF0000"/>
              </a:solidFill>
            </a:endParaRPr>
          </a:p>
          <a:p>
            <a:pPr marL="0" indent="0">
              <a:buNone/>
            </a:pPr>
            <a:r>
              <a:rPr lang="en-US" sz="4000" b="1" dirty="0">
                <a:solidFill>
                  <a:srgbClr val="C00000"/>
                </a:solidFill>
              </a:rPr>
              <a:t>6) musculoskeletal</a:t>
            </a:r>
          </a:p>
          <a:p>
            <a:pPr marL="0" indent="0" rtl="1">
              <a:buNone/>
            </a:pPr>
            <a:r>
              <a:rPr lang="en-US" b="1" dirty="0">
                <a:solidFill>
                  <a:srgbClr val="FF0000"/>
                </a:solidFill>
              </a:rPr>
              <a:t> To move </a:t>
            </a:r>
          </a:p>
          <a:p>
            <a:pPr marL="0" indent="0" rtl="1">
              <a:buNone/>
            </a:pPr>
            <a:r>
              <a:rPr lang="en-US" dirty="0">
                <a:solidFill>
                  <a:srgbClr val="FF0000"/>
                </a:solidFill>
              </a:rPr>
              <a:t>It controlled by Nervous system</a:t>
            </a:r>
            <a:endParaRPr lang="en-US" dirty="0"/>
          </a:p>
        </p:txBody>
      </p:sp>
    </p:spTree>
    <p:extLst>
      <p:ext uri="{BB962C8B-B14F-4D97-AF65-F5344CB8AC3E}">
        <p14:creationId xmlns:p14="http://schemas.microsoft.com/office/powerpoint/2010/main" val="1077388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9AAC31-CF2D-4DB0-92A3-6A3EDDC5BF6D}"/>
              </a:ext>
            </a:extLst>
          </p:cNvPr>
          <p:cNvSpPr/>
          <p:nvPr/>
        </p:nvSpPr>
        <p:spPr>
          <a:xfrm>
            <a:off x="560362" y="489734"/>
            <a:ext cx="11281117" cy="5878532"/>
          </a:xfrm>
          <a:prstGeom prst="rect">
            <a:avLst/>
          </a:prstGeom>
        </p:spPr>
        <p:txBody>
          <a:bodyPr wrap="square">
            <a:spAutoFit/>
          </a:bodyPr>
          <a:lstStyle/>
          <a:p>
            <a:r>
              <a:rPr lang="en-US" sz="4000" b="1" dirty="0">
                <a:solidFill>
                  <a:srgbClr val="C00000"/>
                </a:solidFill>
              </a:rPr>
              <a:t>7)Endocrine System</a:t>
            </a:r>
          </a:p>
          <a:p>
            <a:r>
              <a:rPr lang="en-US" sz="2800" dirty="0">
                <a:solidFill>
                  <a:srgbClr val="FF0000"/>
                </a:solidFill>
              </a:rPr>
              <a:t>hormones produced in a very little amount (nanogram), they are not produced daily or in constant ratio at various life stage.</a:t>
            </a:r>
            <a:endParaRPr lang="ar-JO" sz="2800" dirty="0">
              <a:solidFill>
                <a:srgbClr val="FF0000"/>
              </a:solidFill>
            </a:endParaRPr>
          </a:p>
          <a:p>
            <a:r>
              <a:rPr lang="en-US" sz="2800" dirty="0">
                <a:solidFill>
                  <a:srgbClr val="FF0000"/>
                </a:solidFill>
              </a:rPr>
              <a:t>e.g. </a:t>
            </a:r>
            <a:r>
              <a:rPr lang="en-US" sz="2800" b="1" dirty="0">
                <a:solidFill>
                  <a:srgbClr val="FF0000"/>
                </a:solidFill>
              </a:rPr>
              <a:t>growth hormone </a:t>
            </a:r>
            <a:r>
              <a:rPr lang="en-US" sz="2800" dirty="0">
                <a:solidFill>
                  <a:srgbClr val="FF0000"/>
                </a:solidFill>
              </a:rPr>
              <a:t>produced intensively in a childhood more than adult and old.</a:t>
            </a:r>
          </a:p>
          <a:p>
            <a:r>
              <a:rPr lang="en-US" sz="2800" dirty="0">
                <a:solidFill>
                  <a:srgbClr val="FF0000"/>
                </a:solidFill>
              </a:rPr>
              <a:t>And any disorder in secretion result in multi system affection</a:t>
            </a:r>
          </a:p>
          <a:p>
            <a:r>
              <a:rPr lang="en-US" sz="2800" dirty="0">
                <a:solidFill>
                  <a:srgbClr val="FF0000"/>
                </a:solidFill>
              </a:rPr>
              <a:t>examples for these:</a:t>
            </a:r>
          </a:p>
          <a:p>
            <a:r>
              <a:rPr lang="en-US" sz="2800" dirty="0">
                <a:solidFill>
                  <a:srgbClr val="FF0000"/>
                </a:solidFill>
              </a:rPr>
              <a:t>_</a:t>
            </a:r>
            <a:r>
              <a:rPr lang="en-US" sz="2800" b="1" dirty="0">
                <a:solidFill>
                  <a:srgbClr val="FF0000"/>
                </a:solidFill>
              </a:rPr>
              <a:t>abnormalities in various glands</a:t>
            </a:r>
            <a:r>
              <a:rPr lang="en-US" sz="2800" dirty="0">
                <a:solidFill>
                  <a:srgbClr val="FF0000"/>
                </a:solidFill>
              </a:rPr>
              <a:t>. Such as:</a:t>
            </a:r>
          </a:p>
          <a:p>
            <a:pPr marL="285750" indent="-285750">
              <a:buFont typeface="Arial" panose="020B0604020202020204" pitchFamily="34" charset="0"/>
              <a:buChar char="•"/>
            </a:pPr>
            <a:r>
              <a:rPr lang="en-US" sz="2800" u="sng" dirty="0">
                <a:solidFill>
                  <a:srgbClr val="FF0000"/>
                </a:solidFill>
              </a:rPr>
              <a:t>pituitary glands</a:t>
            </a:r>
            <a:r>
              <a:rPr lang="en-US" sz="2800" dirty="0">
                <a:solidFill>
                  <a:srgbClr val="FF0000"/>
                </a:solidFill>
              </a:rPr>
              <a:t>: effect on growth and external shape</a:t>
            </a:r>
          </a:p>
          <a:p>
            <a:pPr marL="285750" indent="-285750">
              <a:buFont typeface="Arial" panose="020B0604020202020204" pitchFamily="34" charset="0"/>
              <a:buChar char="•"/>
            </a:pPr>
            <a:r>
              <a:rPr lang="en-US" sz="2800" u="sng" dirty="0">
                <a:solidFill>
                  <a:srgbClr val="FF0000"/>
                </a:solidFill>
              </a:rPr>
              <a:t>thyroid glands</a:t>
            </a:r>
            <a:r>
              <a:rPr lang="en-US" sz="2800" dirty="0">
                <a:solidFill>
                  <a:srgbClr val="FF0000"/>
                </a:solidFill>
              </a:rPr>
              <a:t>: very common in Jordan in a different ages.</a:t>
            </a:r>
          </a:p>
          <a:p>
            <a:r>
              <a:rPr lang="en-US" sz="2800" dirty="0">
                <a:solidFill>
                  <a:srgbClr val="FF0000"/>
                </a:solidFill>
              </a:rPr>
              <a:t>Cause hair loss and fingernail problems</a:t>
            </a:r>
          </a:p>
          <a:p>
            <a:pPr marL="285750" indent="-285750">
              <a:buFont typeface="Arial" panose="020B0604020202020204" pitchFamily="34" charset="0"/>
              <a:buChar char="•"/>
            </a:pPr>
            <a:r>
              <a:rPr lang="en-US" sz="2800" u="sng" dirty="0">
                <a:solidFill>
                  <a:srgbClr val="FF0000"/>
                </a:solidFill>
              </a:rPr>
              <a:t>Adrenal gland</a:t>
            </a:r>
            <a:r>
              <a:rPr lang="en-US" sz="2800" dirty="0">
                <a:solidFill>
                  <a:srgbClr val="FF0000"/>
                </a:solidFill>
              </a:rPr>
              <a:t>: Addison disease (Chronic Fatigue and Muscle Weakness, hypoglycemia, hypotension)</a:t>
            </a:r>
          </a:p>
        </p:txBody>
      </p:sp>
    </p:spTree>
    <p:extLst>
      <p:ext uri="{BB962C8B-B14F-4D97-AF65-F5344CB8AC3E}">
        <p14:creationId xmlns:p14="http://schemas.microsoft.com/office/powerpoint/2010/main" val="110418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D38BD3D-D806-4F53-90A3-08381AC771EF}"/>
              </a:ext>
            </a:extLst>
          </p:cNvPr>
          <p:cNvGraphicFramePr>
            <a:graphicFrameLocks noGrp="1"/>
          </p:cNvGraphicFramePr>
          <p:nvPr>
            <p:extLst>
              <p:ext uri="{D42A27DB-BD31-4B8C-83A1-F6EECF244321}">
                <p14:modId xmlns:p14="http://schemas.microsoft.com/office/powerpoint/2010/main" val="1013486646"/>
              </p:ext>
            </p:extLst>
          </p:nvPr>
        </p:nvGraphicFramePr>
        <p:xfrm>
          <a:off x="228600" y="463849"/>
          <a:ext cx="11734800" cy="5930302"/>
        </p:xfrm>
        <a:graphic>
          <a:graphicData uri="http://schemas.openxmlformats.org/drawingml/2006/table">
            <a:tbl>
              <a:tblPr/>
              <a:tblGrid>
                <a:gridCol w="3911600">
                  <a:extLst>
                    <a:ext uri="{9D8B030D-6E8A-4147-A177-3AD203B41FA5}">
                      <a16:colId xmlns:a16="http://schemas.microsoft.com/office/drawing/2014/main" val="3499278062"/>
                    </a:ext>
                  </a:extLst>
                </a:gridCol>
                <a:gridCol w="3911600">
                  <a:extLst>
                    <a:ext uri="{9D8B030D-6E8A-4147-A177-3AD203B41FA5}">
                      <a16:colId xmlns:a16="http://schemas.microsoft.com/office/drawing/2014/main" val="1196931142"/>
                    </a:ext>
                  </a:extLst>
                </a:gridCol>
                <a:gridCol w="3911600">
                  <a:extLst>
                    <a:ext uri="{9D8B030D-6E8A-4147-A177-3AD203B41FA5}">
                      <a16:colId xmlns:a16="http://schemas.microsoft.com/office/drawing/2014/main" val="1664047731"/>
                    </a:ext>
                  </a:extLst>
                </a:gridCol>
              </a:tblGrid>
              <a:tr h="301344">
                <a:tc>
                  <a:txBody>
                    <a:bodyPr/>
                    <a:lstStyle/>
                    <a:p>
                      <a:pPr algn="ctr" rtl="0"/>
                      <a:r>
                        <a:rPr lang="en-US" sz="1600" b="1" dirty="0">
                          <a:solidFill>
                            <a:schemeClr val="tx1">
                              <a:lumMod val="95000"/>
                              <a:lumOff val="5000"/>
                            </a:schemeClr>
                          </a:solidFill>
                          <a:effectLst/>
                        </a:rPr>
                        <a:t>Organ System</a:t>
                      </a:r>
                      <a:endParaRPr lang="en-US" sz="1600" dirty="0">
                        <a:solidFill>
                          <a:schemeClr val="tx1">
                            <a:lumMod val="95000"/>
                            <a:lumOff val="5000"/>
                          </a:schemeClr>
                        </a:solidFill>
                        <a:effectLst/>
                      </a:endParaRPr>
                    </a:p>
                  </a:txBody>
                  <a:tcPr marL="7228" marR="7228" marT="7228" marB="7228" anchor="ctr">
                    <a:lnL>
                      <a:noFill/>
                    </a:lnL>
                    <a:lnR>
                      <a:noFill/>
                    </a:lnR>
                    <a:lnT>
                      <a:noFill/>
                    </a:lnT>
                    <a:lnB w="9525" cap="flat" cmpd="sng" algn="ctr">
                      <a:solidFill>
                        <a:schemeClr val="bg1"/>
                      </a:solidFill>
                      <a:prstDash val="solid"/>
                      <a:round/>
                      <a:headEnd type="none" w="med" len="med"/>
                      <a:tailEnd type="none" w="med" len="med"/>
                    </a:lnB>
                    <a:solidFill>
                      <a:srgbClr val="EEEEEE"/>
                    </a:solidFill>
                  </a:tcPr>
                </a:tc>
                <a:tc>
                  <a:txBody>
                    <a:bodyPr/>
                    <a:lstStyle/>
                    <a:p>
                      <a:pPr algn="l" rtl="0"/>
                      <a:r>
                        <a:rPr lang="en-US" sz="1600" b="1">
                          <a:solidFill>
                            <a:schemeClr val="tx1">
                              <a:lumMod val="95000"/>
                              <a:lumOff val="5000"/>
                            </a:schemeClr>
                          </a:solidFill>
                          <a:effectLst/>
                        </a:rPr>
                        <a:t>Major Tissues and Organs</a:t>
                      </a:r>
                      <a:endParaRPr lang="en-US" sz="1600">
                        <a:solidFill>
                          <a:schemeClr val="tx1">
                            <a:lumMod val="95000"/>
                            <a:lumOff val="5000"/>
                          </a:schemeClr>
                        </a:solidFill>
                        <a:effectLst/>
                      </a:endParaRPr>
                    </a:p>
                  </a:txBody>
                  <a:tcPr marL="7228" marR="7228" marT="7228" marB="7228" anchor="ctr">
                    <a:lnL>
                      <a:noFill/>
                    </a:lnL>
                    <a:lnR>
                      <a:noFill/>
                    </a:lnR>
                    <a:lnT>
                      <a:noFill/>
                    </a:lnT>
                    <a:lnB w="9525" cap="flat" cmpd="sng" algn="ctr">
                      <a:solidFill>
                        <a:schemeClr val="bg1"/>
                      </a:solidFill>
                      <a:prstDash val="solid"/>
                      <a:round/>
                      <a:headEnd type="none" w="med" len="med"/>
                      <a:tailEnd type="none" w="med" len="med"/>
                    </a:lnB>
                    <a:solidFill>
                      <a:srgbClr val="EEEEEE"/>
                    </a:solidFill>
                  </a:tcPr>
                </a:tc>
                <a:tc>
                  <a:txBody>
                    <a:bodyPr/>
                    <a:lstStyle/>
                    <a:p>
                      <a:pPr algn="l" rtl="0"/>
                      <a:r>
                        <a:rPr lang="en-US" sz="1600" b="1">
                          <a:solidFill>
                            <a:schemeClr val="tx1">
                              <a:lumMod val="95000"/>
                              <a:lumOff val="5000"/>
                            </a:schemeClr>
                          </a:solidFill>
                          <a:effectLst/>
                        </a:rPr>
                        <a:t>Function</a:t>
                      </a:r>
                      <a:endParaRPr lang="en-US" sz="1600">
                        <a:solidFill>
                          <a:schemeClr val="tx1">
                            <a:lumMod val="95000"/>
                            <a:lumOff val="5000"/>
                          </a:schemeClr>
                        </a:solidFill>
                        <a:effectLst/>
                      </a:endParaRPr>
                    </a:p>
                  </a:txBody>
                  <a:tcPr marL="7228" marR="7228" marT="7228" marB="7228" anchor="ctr">
                    <a:lnL>
                      <a:noFill/>
                    </a:lnL>
                    <a:lnR>
                      <a:noFill/>
                    </a:lnR>
                    <a:lnT>
                      <a:noFill/>
                    </a:lnT>
                    <a:lnB w="9525" cap="flat" cmpd="sng" algn="ctr">
                      <a:solidFill>
                        <a:schemeClr val="bg1"/>
                      </a:solidFill>
                      <a:prstDash val="solid"/>
                      <a:round/>
                      <a:headEnd type="none" w="med" len="med"/>
                      <a:tailEnd type="none" w="med" len="med"/>
                    </a:lnB>
                    <a:solidFill>
                      <a:srgbClr val="EEEEEE"/>
                    </a:solidFill>
                  </a:tcPr>
                </a:tc>
                <a:extLst>
                  <a:ext uri="{0D108BD9-81ED-4DB2-BD59-A6C34878D82A}">
                    <a16:rowId xmlns:a16="http://schemas.microsoft.com/office/drawing/2014/main" val="2978335628"/>
                  </a:ext>
                </a:extLst>
              </a:tr>
              <a:tr h="870300">
                <a:tc>
                  <a:txBody>
                    <a:bodyPr/>
                    <a:lstStyle/>
                    <a:p>
                      <a:pPr algn="ctr" rtl="0"/>
                      <a:r>
                        <a:rPr lang="en-US" sz="1600" dirty="0">
                          <a:solidFill>
                            <a:schemeClr val="tx1">
                              <a:lumMod val="95000"/>
                              <a:lumOff val="5000"/>
                            </a:schemeClr>
                          </a:solidFill>
                          <a:effectLst/>
                        </a:rPr>
                        <a:t>Cardiovascular</a:t>
                      </a:r>
                    </a:p>
                  </a:txBody>
                  <a:tcPr marL="7228" marR="7228" marT="7228" marB="722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rtl="0"/>
                      <a:r>
                        <a:rPr lang="en-US" sz="1600">
                          <a:solidFill>
                            <a:schemeClr val="tx1">
                              <a:lumMod val="95000"/>
                              <a:lumOff val="5000"/>
                            </a:schemeClr>
                          </a:solidFill>
                          <a:effectLst/>
                        </a:rPr>
                        <a:t>Heart; </a:t>
                      </a:r>
                      <a:r>
                        <a:rPr lang="en-US" sz="1600" u="none" strike="noStrike">
                          <a:solidFill>
                            <a:schemeClr val="tx1">
                              <a:lumMod val="95000"/>
                              <a:lumOff val="5000"/>
                            </a:schemeClr>
                          </a:solidFill>
                          <a:effectLst/>
                          <a:hlinkClick r:id="rId2" tooltip="Blood Vessels">
                            <a:extLst>
                              <a:ext uri="{A12FA001-AC4F-418D-AE19-62706E023703}">
                                <ahyp:hlinkClr xmlns:ahyp="http://schemas.microsoft.com/office/drawing/2018/hyperlinkcolor" val="tx"/>
                              </a:ext>
                            </a:extLst>
                          </a:hlinkClick>
                        </a:rPr>
                        <a:t>blood vessels</a:t>
                      </a:r>
                      <a:r>
                        <a:rPr lang="en-US" sz="1600">
                          <a:solidFill>
                            <a:schemeClr val="tx1">
                              <a:lumMod val="95000"/>
                              <a:lumOff val="5000"/>
                            </a:schemeClr>
                          </a:solidFill>
                          <a:effectLst/>
                        </a:rPr>
                        <a:t>; blood</a:t>
                      </a:r>
                    </a:p>
                  </a:txBody>
                  <a:tcPr marL="7228" marR="7228" marT="7228" marB="722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rtl="0"/>
                      <a:r>
                        <a:rPr lang="en-US" sz="1600">
                          <a:solidFill>
                            <a:schemeClr val="tx1">
                              <a:lumMod val="95000"/>
                              <a:lumOff val="5000"/>
                            </a:schemeClr>
                          </a:solidFill>
                          <a:effectLst/>
                        </a:rPr>
                        <a:t>Transports oxygen, hormones, and nutrients to the body cells. Moves wastes and carbon dioxide away from cells.</a:t>
                      </a:r>
                    </a:p>
                  </a:txBody>
                  <a:tcPr marL="7228" marR="7228" marT="7228" marB="722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441755890"/>
                  </a:ext>
                </a:extLst>
              </a:tr>
              <a:tr h="585823">
                <a:tc>
                  <a:txBody>
                    <a:bodyPr/>
                    <a:lstStyle/>
                    <a:p>
                      <a:pPr algn="ctr" rtl="0"/>
                      <a:r>
                        <a:rPr lang="en-US" sz="1600" dirty="0">
                          <a:solidFill>
                            <a:schemeClr val="tx1">
                              <a:lumMod val="95000"/>
                              <a:lumOff val="5000"/>
                            </a:schemeClr>
                          </a:solidFill>
                          <a:effectLst/>
                        </a:rPr>
                        <a:t>Digestive</a:t>
                      </a:r>
                    </a:p>
                  </a:txBody>
                  <a:tcPr marL="7228" marR="7228" marT="7228" marB="722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rtl="0"/>
                      <a:r>
                        <a:rPr lang="en-US" sz="1600">
                          <a:solidFill>
                            <a:schemeClr val="tx1">
                              <a:lumMod val="95000"/>
                              <a:lumOff val="5000"/>
                            </a:schemeClr>
                          </a:solidFill>
                          <a:effectLst/>
                        </a:rPr>
                        <a:t>Esophagus; stomach; </a:t>
                      </a:r>
                      <a:r>
                        <a:rPr lang="en-US" sz="1600" u="none" strike="noStrike">
                          <a:solidFill>
                            <a:schemeClr val="tx1">
                              <a:lumMod val="95000"/>
                              <a:lumOff val="5000"/>
                            </a:schemeClr>
                          </a:solidFill>
                          <a:effectLst/>
                          <a:hlinkClick r:id="rId3" tooltip="Small Intestine">
                            <a:extLst>
                              <a:ext uri="{A12FA001-AC4F-418D-AE19-62706E023703}">
                                <ahyp:hlinkClr xmlns:ahyp="http://schemas.microsoft.com/office/drawing/2018/hyperlinkcolor" val="tx"/>
                              </a:ext>
                            </a:extLst>
                          </a:hlinkClick>
                        </a:rPr>
                        <a:t>small intestine</a:t>
                      </a:r>
                      <a:r>
                        <a:rPr lang="en-US" sz="1600">
                          <a:solidFill>
                            <a:schemeClr val="tx1">
                              <a:lumMod val="95000"/>
                              <a:lumOff val="5000"/>
                            </a:schemeClr>
                          </a:solidFill>
                          <a:effectLst/>
                        </a:rPr>
                        <a:t>; large intestine</a:t>
                      </a:r>
                    </a:p>
                  </a:txBody>
                  <a:tcPr marL="7228" marR="7228" marT="7228" marB="722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rtl="0"/>
                      <a:r>
                        <a:rPr lang="en-US" sz="1600" dirty="0">
                          <a:solidFill>
                            <a:schemeClr val="tx1">
                              <a:lumMod val="95000"/>
                              <a:lumOff val="5000"/>
                            </a:schemeClr>
                          </a:solidFill>
                          <a:effectLst/>
                        </a:rPr>
                        <a:t>Digests foods and absorbs nutrients, </a:t>
                      </a:r>
                      <a:r>
                        <a:rPr lang="en-US" sz="1600" u="none" strike="noStrike" dirty="0">
                          <a:solidFill>
                            <a:schemeClr val="tx1">
                              <a:lumMod val="95000"/>
                              <a:lumOff val="5000"/>
                            </a:schemeClr>
                          </a:solidFill>
                          <a:effectLst/>
                          <a:hlinkClick r:id="rId4" tooltip="Minerals">
                            <a:extLst>
                              <a:ext uri="{A12FA001-AC4F-418D-AE19-62706E023703}">
                                <ahyp:hlinkClr xmlns:ahyp="http://schemas.microsoft.com/office/drawing/2018/hyperlinkcolor" val="tx"/>
                              </a:ext>
                            </a:extLst>
                          </a:hlinkClick>
                        </a:rPr>
                        <a:t>minerals</a:t>
                      </a:r>
                      <a:r>
                        <a:rPr lang="en-US" sz="1600" dirty="0">
                          <a:solidFill>
                            <a:schemeClr val="tx1">
                              <a:lumMod val="95000"/>
                              <a:lumOff val="5000"/>
                            </a:schemeClr>
                          </a:solidFill>
                          <a:effectLst/>
                        </a:rPr>
                        <a:t>, vitamins, and </a:t>
                      </a:r>
                      <a:r>
                        <a:rPr lang="en-US" sz="1600" u="none" strike="noStrike" dirty="0">
                          <a:solidFill>
                            <a:schemeClr val="tx1">
                              <a:lumMod val="95000"/>
                              <a:lumOff val="5000"/>
                            </a:schemeClr>
                          </a:solidFill>
                          <a:effectLst/>
                          <a:hlinkClick r:id="rId5" tooltip="Water">
                            <a:extLst>
                              <a:ext uri="{A12FA001-AC4F-418D-AE19-62706E023703}">
                                <ahyp:hlinkClr xmlns:ahyp="http://schemas.microsoft.com/office/drawing/2018/hyperlinkcolor" val="tx"/>
                              </a:ext>
                            </a:extLst>
                          </a:hlinkClick>
                        </a:rPr>
                        <a:t>water</a:t>
                      </a:r>
                      <a:r>
                        <a:rPr lang="en-US" sz="1600" dirty="0">
                          <a:solidFill>
                            <a:schemeClr val="tx1">
                              <a:lumMod val="95000"/>
                              <a:lumOff val="5000"/>
                            </a:schemeClr>
                          </a:solidFill>
                          <a:effectLst/>
                        </a:rPr>
                        <a:t>.</a:t>
                      </a:r>
                    </a:p>
                  </a:txBody>
                  <a:tcPr marL="7228" marR="7228" marT="7228" marB="722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4194344287"/>
                  </a:ext>
                </a:extLst>
              </a:tr>
              <a:tr h="585823">
                <a:tc>
                  <a:txBody>
                    <a:bodyPr/>
                    <a:lstStyle/>
                    <a:p>
                      <a:pPr algn="ctr" rtl="0"/>
                      <a:r>
                        <a:rPr lang="en-US" sz="1600" dirty="0">
                          <a:solidFill>
                            <a:schemeClr val="tx1">
                              <a:lumMod val="95000"/>
                              <a:lumOff val="5000"/>
                            </a:schemeClr>
                          </a:solidFill>
                          <a:effectLst/>
                        </a:rPr>
                        <a:t>Endocrine</a:t>
                      </a:r>
                    </a:p>
                  </a:txBody>
                  <a:tcPr marL="7228" marR="7228" marT="7228" marB="722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9F9F9"/>
                    </a:solidFill>
                  </a:tcPr>
                </a:tc>
                <a:tc>
                  <a:txBody>
                    <a:bodyPr/>
                    <a:lstStyle/>
                    <a:p>
                      <a:pPr rtl="0"/>
                      <a:r>
                        <a:rPr lang="en-US" sz="1600">
                          <a:solidFill>
                            <a:schemeClr val="tx1">
                              <a:lumMod val="95000"/>
                              <a:lumOff val="5000"/>
                            </a:schemeClr>
                          </a:solidFill>
                          <a:effectLst/>
                        </a:rPr>
                        <a:t>Pituitary gland, hypothalamus; adrenal glands; ovaries; testes</a:t>
                      </a:r>
                    </a:p>
                  </a:txBody>
                  <a:tcPr marL="7228" marR="7228" marT="7228" marB="722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9F9F9"/>
                    </a:solidFill>
                  </a:tcPr>
                </a:tc>
                <a:tc>
                  <a:txBody>
                    <a:bodyPr/>
                    <a:lstStyle/>
                    <a:p>
                      <a:pPr rtl="0"/>
                      <a:r>
                        <a:rPr lang="en-US" sz="1600" dirty="0">
                          <a:solidFill>
                            <a:schemeClr val="tx1">
                              <a:lumMod val="95000"/>
                              <a:lumOff val="5000"/>
                            </a:schemeClr>
                          </a:solidFill>
                          <a:effectLst/>
                        </a:rPr>
                        <a:t>Produces </a:t>
                      </a:r>
                      <a:r>
                        <a:rPr lang="en-US" sz="1600" b="1" dirty="0">
                          <a:solidFill>
                            <a:schemeClr val="tx1">
                              <a:lumMod val="95000"/>
                              <a:lumOff val="5000"/>
                            </a:schemeClr>
                          </a:solidFill>
                          <a:effectLst/>
                        </a:rPr>
                        <a:t>hormones</a:t>
                      </a:r>
                      <a:r>
                        <a:rPr lang="en-US" sz="1600" dirty="0">
                          <a:solidFill>
                            <a:schemeClr val="tx1">
                              <a:lumMod val="95000"/>
                              <a:lumOff val="5000"/>
                            </a:schemeClr>
                          </a:solidFill>
                          <a:effectLst/>
                        </a:rPr>
                        <a:t> that communicate between cells.</a:t>
                      </a:r>
                    </a:p>
                  </a:txBody>
                  <a:tcPr marL="7228" marR="7228" marT="7228" marB="722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9F9F9"/>
                    </a:solidFill>
                  </a:tcPr>
                </a:tc>
                <a:extLst>
                  <a:ext uri="{0D108BD9-81ED-4DB2-BD59-A6C34878D82A}">
                    <a16:rowId xmlns:a16="http://schemas.microsoft.com/office/drawing/2014/main" val="1658815910"/>
                  </a:ext>
                </a:extLst>
              </a:tr>
              <a:tr h="585823">
                <a:tc>
                  <a:txBody>
                    <a:bodyPr/>
                    <a:lstStyle/>
                    <a:p>
                      <a:pPr algn="ctr" rtl="0"/>
                      <a:r>
                        <a:rPr lang="en-US" sz="1600" dirty="0">
                          <a:solidFill>
                            <a:schemeClr val="tx1">
                              <a:lumMod val="95000"/>
                              <a:lumOff val="5000"/>
                            </a:schemeClr>
                          </a:solidFill>
                          <a:effectLst/>
                        </a:rPr>
                        <a:t>Muscular</a:t>
                      </a:r>
                    </a:p>
                  </a:txBody>
                  <a:tcPr marL="7228" marR="7228" marT="7228" marB="722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9F9F9"/>
                    </a:solidFill>
                  </a:tcPr>
                </a:tc>
                <a:tc>
                  <a:txBody>
                    <a:bodyPr/>
                    <a:lstStyle/>
                    <a:p>
                      <a:pPr rtl="0"/>
                      <a:r>
                        <a:rPr lang="en-US" sz="1600">
                          <a:solidFill>
                            <a:schemeClr val="tx1">
                              <a:lumMod val="95000"/>
                              <a:lumOff val="5000"/>
                            </a:schemeClr>
                          </a:solidFill>
                          <a:effectLst/>
                        </a:rPr>
                        <a:t>Cardiac (</a:t>
                      </a:r>
                      <a:r>
                        <a:rPr lang="en-US" sz="1600" u="none" strike="noStrike">
                          <a:solidFill>
                            <a:schemeClr val="tx1">
                              <a:lumMod val="95000"/>
                              <a:lumOff val="5000"/>
                            </a:schemeClr>
                          </a:solidFill>
                          <a:effectLst/>
                          <a:hlinkClick r:id="rId6" tooltip="Heart">
                            <a:extLst>
                              <a:ext uri="{A12FA001-AC4F-418D-AE19-62706E023703}">
                                <ahyp:hlinkClr xmlns:ahyp="http://schemas.microsoft.com/office/drawing/2018/hyperlinkcolor" val="tx"/>
                              </a:ext>
                            </a:extLst>
                          </a:hlinkClick>
                        </a:rPr>
                        <a:t>heart</a:t>
                      </a:r>
                      <a:r>
                        <a:rPr lang="en-US" sz="1600">
                          <a:solidFill>
                            <a:schemeClr val="tx1">
                              <a:lumMod val="95000"/>
                              <a:lumOff val="5000"/>
                            </a:schemeClr>
                          </a:solidFill>
                          <a:effectLst/>
                        </a:rPr>
                        <a:t>) muscle; skeletal muscle; smooth muscle; tendons</a:t>
                      </a:r>
                    </a:p>
                  </a:txBody>
                  <a:tcPr marL="7228" marR="7228" marT="7228" marB="722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9F9F9"/>
                    </a:solidFill>
                  </a:tcPr>
                </a:tc>
                <a:tc>
                  <a:txBody>
                    <a:bodyPr/>
                    <a:lstStyle/>
                    <a:p>
                      <a:pPr rtl="0"/>
                      <a:r>
                        <a:rPr lang="en-US" sz="1600" dirty="0">
                          <a:solidFill>
                            <a:schemeClr val="tx1">
                              <a:lumMod val="95000"/>
                              <a:lumOff val="5000"/>
                            </a:schemeClr>
                          </a:solidFill>
                          <a:effectLst/>
                        </a:rPr>
                        <a:t>Involved in movement and </a:t>
                      </a:r>
                      <a:r>
                        <a:rPr lang="en-US" sz="1600" u="none" strike="noStrike" dirty="0">
                          <a:solidFill>
                            <a:schemeClr val="tx1">
                              <a:lumMod val="95000"/>
                              <a:lumOff val="5000"/>
                            </a:schemeClr>
                          </a:solidFill>
                          <a:effectLst/>
                          <a:hlinkClick r:id="rId7" tooltip="Heat">
                            <a:extLst>
                              <a:ext uri="{A12FA001-AC4F-418D-AE19-62706E023703}">
                                <ahyp:hlinkClr xmlns:ahyp="http://schemas.microsoft.com/office/drawing/2018/hyperlinkcolor" val="tx"/>
                              </a:ext>
                            </a:extLst>
                          </a:hlinkClick>
                        </a:rPr>
                        <a:t>heat</a:t>
                      </a:r>
                      <a:r>
                        <a:rPr lang="en-US" sz="1600" dirty="0">
                          <a:solidFill>
                            <a:schemeClr val="tx1">
                              <a:lumMod val="95000"/>
                              <a:lumOff val="5000"/>
                            </a:schemeClr>
                          </a:solidFill>
                          <a:effectLst/>
                        </a:rPr>
                        <a:t> production.</a:t>
                      </a:r>
                    </a:p>
                  </a:txBody>
                  <a:tcPr marL="7228" marR="7228" marT="7228" marB="722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9F9F9"/>
                    </a:solidFill>
                  </a:tcPr>
                </a:tc>
                <a:extLst>
                  <a:ext uri="{0D108BD9-81ED-4DB2-BD59-A6C34878D82A}">
                    <a16:rowId xmlns:a16="http://schemas.microsoft.com/office/drawing/2014/main" val="441775358"/>
                  </a:ext>
                </a:extLst>
              </a:tr>
              <a:tr h="522668">
                <a:tc>
                  <a:txBody>
                    <a:bodyPr/>
                    <a:lstStyle/>
                    <a:p>
                      <a:pPr algn="ctr" rtl="0"/>
                      <a:r>
                        <a:rPr lang="en-US" sz="1600" dirty="0">
                          <a:solidFill>
                            <a:schemeClr val="tx1">
                              <a:lumMod val="95000"/>
                              <a:lumOff val="5000"/>
                            </a:schemeClr>
                          </a:solidFill>
                          <a:effectLst/>
                        </a:rPr>
                        <a:t>Nervous</a:t>
                      </a:r>
                    </a:p>
                  </a:txBody>
                  <a:tcPr marL="7228" marR="7228" marT="7228" marB="722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rtl="0"/>
                      <a:r>
                        <a:rPr lang="en-US" sz="1600" dirty="0">
                          <a:solidFill>
                            <a:schemeClr val="tx1">
                              <a:lumMod val="95000"/>
                              <a:lumOff val="5000"/>
                            </a:schemeClr>
                          </a:solidFill>
                          <a:effectLst/>
                        </a:rPr>
                        <a:t>Brain, spinal cord; nerves</a:t>
                      </a:r>
                    </a:p>
                  </a:txBody>
                  <a:tcPr marL="7228" marR="7228" marT="7228" marB="722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rtl="0"/>
                      <a:r>
                        <a:rPr lang="en-US" sz="1600">
                          <a:solidFill>
                            <a:schemeClr val="tx1">
                              <a:lumMod val="95000"/>
                              <a:lumOff val="5000"/>
                            </a:schemeClr>
                          </a:solidFill>
                          <a:effectLst/>
                        </a:rPr>
                        <a:t>Collects, transfers, and processes information.</a:t>
                      </a:r>
                    </a:p>
                  </a:txBody>
                  <a:tcPr marL="7228" marR="7228" marT="7228" marB="722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992369083"/>
                  </a:ext>
                </a:extLst>
              </a:tr>
              <a:tr h="870300">
                <a:tc>
                  <a:txBody>
                    <a:bodyPr/>
                    <a:lstStyle/>
                    <a:p>
                      <a:pPr algn="ctr" rtl="0"/>
                      <a:r>
                        <a:rPr lang="en-US" sz="1600" dirty="0">
                          <a:solidFill>
                            <a:schemeClr val="tx1">
                              <a:lumMod val="95000"/>
                              <a:lumOff val="5000"/>
                            </a:schemeClr>
                          </a:solidFill>
                          <a:effectLst/>
                        </a:rPr>
                        <a:t>Respiratory</a:t>
                      </a:r>
                    </a:p>
                  </a:txBody>
                  <a:tcPr marL="7228" marR="7228" marT="7228" marB="722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rtl="0"/>
                      <a:r>
                        <a:rPr lang="en-US" sz="1600" dirty="0">
                          <a:solidFill>
                            <a:schemeClr val="tx1">
                              <a:lumMod val="95000"/>
                              <a:lumOff val="5000"/>
                            </a:schemeClr>
                          </a:solidFill>
                          <a:effectLst/>
                        </a:rPr>
                        <a:t>Trachea, larynx, pharynx, lungs</a:t>
                      </a:r>
                    </a:p>
                  </a:txBody>
                  <a:tcPr marL="7228" marR="7228" marT="7228" marB="722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rtl="0"/>
                      <a:r>
                        <a:rPr lang="en-US" sz="1600" dirty="0">
                          <a:solidFill>
                            <a:schemeClr val="tx1">
                              <a:lumMod val="95000"/>
                              <a:lumOff val="5000"/>
                            </a:schemeClr>
                          </a:solidFill>
                          <a:effectLst/>
                        </a:rPr>
                        <a:t>Brings air to sites where </a:t>
                      </a:r>
                      <a:r>
                        <a:rPr lang="en-US" sz="1600" u="none" strike="noStrike" dirty="0">
                          <a:solidFill>
                            <a:schemeClr val="tx1">
                              <a:lumMod val="95000"/>
                              <a:lumOff val="5000"/>
                            </a:schemeClr>
                          </a:solidFill>
                          <a:effectLst/>
                          <a:hlinkClick r:id="rId8" tooltip="Gas">
                            <a:extLst>
                              <a:ext uri="{A12FA001-AC4F-418D-AE19-62706E023703}">
                                <ahyp:hlinkClr xmlns:ahyp="http://schemas.microsoft.com/office/drawing/2018/hyperlinkcolor" val="tx"/>
                              </a:ext>
                            </a:extLst>
                          </a:hlinkClick>
                        </a:rPr>
                        <a:t>gas</a:t>
                      </a:r>
                      <a:r>
                        <a:rPr lang="en-US" sz="1600" dirty="0">
                          <a:solidFill>
                            <a:schemeClr val="tx1">
                              <a:lumMod val="95000"/>
                              <a:lumOff val="5000"/>
                            </a:schemeClr>
                          </a:solidFill>
                          <a:effectLst/>
                        </a:rPr>
                        <a:t> exchange can occur between the blood and cells (around body) or blood and air (lungs).</a:t>
                      </a:r>
                    </a:p>
                  </a:txBody>
                  <a:tcPr marL="7228" marR="7228" marT="7228" marB="722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852141217"/>
                  </a:ext>
                </a:extLst>
              </a:tr>
              <a:tr h="585823">
                <a:tc>
                  <a:txBody>
                    <a:bodyPr/>
                    <a:lstStyle/>
                    <a:p>
                      <a:pPr algn="ctr" rtl="0"/>
                      <a:r>
                        <a:rPr lang="en-US" sz="1600" dirty="0">
                          <a:solidFill>
                            <a:schemeClr val="tx1">
                              <a:lumMod val="95000"/>
                              <a:lumOff val="5000"/>
                            </a:schemeClr>
                          </a:solidFill>
                          <a:effectLst/>
                        </a:rPr>
                        <a:t>Skeletal</a:t>
                      </a:r>
                    </a:p>
                  </a:txBody>
                  <a:tcPr marL="7228" marR="7228" marT="7228" marB="722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9F9F9"/>
                    </a:solidFill>
                  </a:tcPr>
                </a:tc>
                <a:tc>
                  <a:txBody>
                    <a:bodyPr/>
                    <a:lstStyle/>
                    <a:p>
                      <a:pPr rtl="0"/>
                      <a:r>
                        <a:rPr lang="en-US" sz="1600" dirty="0">
                          <a:solidFill>
                            <a:schemeClr val="tx1">
                              <a:lumMod val="95000"/>
                              <a:lumOff val="5000"/>
                            </a:schemeClr>
                          </a:solidFill>
                          <a:effectLst/>
                        </a:rPr>
                        <a:t>Bones, cartilage; ligaments</a:t>
                      </a:r>
                    </a:p>
                  </a:txBody>
                  <a:tcPr marL="7228" marR="7228" marT="7228" marB="722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9F9F9"/>
                    </a:solidFill>
                  </a:tcPr>
                </a:tc>
                <a:tc>
                  <a:txBody>
                    <a:bodyPr/>
                    <a:lstStyle/>
                    <a:p>
                      <a:pPr rtl="0"/>
                      <a:r>
                        <a:rPr lang="en-US" sz="1600" dirty="0">
                          <a:solidFill>
                            <a:schemeClr val="tx1">
                              <a:lumMod val="95000"/>
                              <a:lumOff val="5000"/>
                            </a:schemeClr>
                          </a:solidFill>
                          <a:effectLst/>
                        </a:rPr>
                        <a:t>Supports and protects soft tissues of body; produces blood cells; stores </a:t>
                      </a:r>
                      <a:r>
                        <a:rPr lang="en-US" sz="1600" u="none" strike="noStrike" dirty="0">
                          <a:solidFill>
                            <a:schemeClr val="tx1">
                              <a:lumMod val="95000"/>
                              <a:lumOff val="5000"/>
                            </a:schemeClr>
                          </a:solidFill>
                          <a:effectLst/>
                          <a:hlinkClick r:id="rId4" tooltip="Minerals">
                            <a:extLst>
                              <a:ext uri="{A12FA001-AC4F-418D-AE19-62706E023703}">
                                <ahyp:hlinkClr xmlns:ahyp="http://schemas.microsoft.com/office/drawing/2018/hyperlinkcolor" val="tx"/>
                              </a:ext>
                            </a:extLst>
                          </a:hlinkClick>
                        </a:rPr>
                        <a:t>minerals</a:t>
                      </a:r>
                      <a:r>
                        <a:rPr lang="en-US" sz="1600" dirty="0">
                          <a:solidFill>
                            <a:schemeClr val="tx1">
                              <a:lumMod val="95000"/>
                              <a:lumOff val="5000"/>
                            </a:schemeClr>
                          </a:solidFill>
                          <a:effectLst/>
                        </a:rPr>
                        <a:t>.</a:t>
                      </a:r>
                    </a:p>
                  </a:txBody>
                  <a:tcPr marL="7228" marR="7228" marT="7228" marB="722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9F9F9"/>
                    </a:solidFill>
                  </a:tcPr>
                </a:tc>
                <a:extLst>
                  <a:ext uri="{0D108BD9-81ED-4DB2-BD59-A6C34878D82A}">
                    <a16:rowId xmlns:a16="http://schemas.microsoft.com/office/drawing/2014/main" val="4037571181"/>
                  </a:ext>
                </a:extLst>
              </a:tr>
              <a:tr h="1022398">
                <a:tc>
                  <a:txBody>
                    <a:bodyPr/>
                    <a:lstStyle/>
                    <a:p>
                      <a:pPr algn="ctr" rtl="0"/>
                      <a:r>
                        <a:rPr lang="en-US" sz="1600" dirty="0">
                          <a:solidFill>
                            <a:schemeClr val="tx1">
                              <a:lumMod val="95000"/>
                              <a:lumOff val="5000"/>
                            </a:schemeClr>
                          </a:solidFill>
                          <a:effectLst/>
                        </a:rPr>
                        <a:t>Urinary</a:t>
                      </a:r>
                    </a:p>
                  </a:txBody>
                  <a:tcPr marL="7228" marR="7228" marT="7228" marB="722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rtl="0"/>
                      <a:r>
                        <a:rPr lang="en-US" sz="1600">
                          <a:solidFill>
                            <a:schemeClr val="tx1">
                              <a:lumMod val="95000"/>
                              <a:lumOff val="5000"/>
                            </a:schemeClr>
                          </a:solidFill>
                          <a:effectLst/>
                        </a:rPr>
                        <a:t>Kidneys; urinary bladder</a:t>
                      </a:r>
                    </a:p>
                  </a:txBody>
                  <a:tcPr marL="7228" marR="7228" marT="7228" marB="722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rtl="0"/>
                      <a:r>
                        <a:rPr lang="en-US" sz="1600" dirty="0">
                          <a:solidFill>
                            <a:schemeClr val="tx1">
                              <a:lumMod val="95000"/>
                              <a:lumOff val="5000"/>
                            </a:schemeClr>
                          </a:solidFill>
                          <a:effectLst/>
                        </a:rPr>
                        <a:t>Removes extra </a:t>
                      </a:r>
                      <a:r>
                        <a:rPr lang="en-US" sz="1600" u="none" strike="noStrike" dirty="0">
                          <a:solidFill>
                            <a:schemeClr val="tx1">
                              <a:lumMod val="95000"/>
                              <a:lumOff val="5000"/>
                            </a:schemeClr>
                          </a:solidFill>
                          <a:effectLst/>
                          <a:hlinkClick r:id="rId5" tooltip="Water">
                            <a:extLst>
                              <a:ext uri="{A12FA001-AC4F-418D-AE19-62706E023703}">
                                <ahyp:hlinkClr xmlns:ahyp="http://schemas.microsoft.com/office/drawing/2018/hyperlinkcolor" val="tx"/>
                              </a:ext>
                            </a:extLst>
                          </a:hlinkClick>
                        </a:rPr>
                        <a:t>water</a:t>
                      </a:r>
                      <a:r>
                        <a:rPr lang="en-US" sz="1600" dirty="0">
                          <a:solidFill>
                            <a:schemeClr val="tx1">
                              <a:lumMod val="95000"/>
                              <a:lumOff val="5000"/>
                            </a:schemeClr>
                          </a:solidFill>
                          <a:effectLst/>
                        </a:rPr>
                        <a:t>, salts, and waste products from blood and body; controls </a:t>
                      </a:r>
                      <a:r>
                        <a:rPr lang="en-US" sz="1600" u="none" strike="noStrike" dirty="0">
                          <a:solidFill>
                            <a:schemeClr val="tx1">
                              <a:lumMod val="95000"/>
                              <a:lumOff val="5000"/>
                            </a:schemeClr>
                          </a:solidFill>
                          <a:effectLst/>
                          <a:hlinkClick r:id="rId9" tooltip="pH">
                            <a:extLst>
                              <a:ext uri="{A12FA001-AC4F-418D-AE19-62706E023703}">
                                <ahyp:hlinkClr xmlns:ahyp="http://schemas.microsoft.com/office/drawing/2018/hyperlinkcolor" val="tx"/>
                              </a:ext>
                            </a:extLst>
                          </a:hlinkClick>
                        </a:rPr>
                        <a:t>pH</a:t>
                      </a:r>
                      <a:r>
                        <a:rPr lang="en-US" sz="1600" dirty="0">
                          <a:solidFill>
                            <a:schemeClr val="tx1">
                              <a:lumMod val="95000"/>
                              <a:lumOff val="5000"/>
                            </a:schemeClr>
                          </a:solidFill>
                          <a:effectLst/>
                        </a:rPr>
                        <a:t>; controls water and salt balance.</a:t>
                      </a:r>
                    </a:p>
                  </a:txBody>
                  <a:tcPr marL="7228" marR="7228" marT="7228" marB="722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257294582"/>
                  </a:ext>
                </a:extLst>
              </a:tr>
            </a:tbl>
          </a:graphicData>
        </a:graphic>
      </p:graphicFrame>
    </p:spTree>
    <p:extLst>
      <p:ext uri="{BB962C8B-B14F-4D97-AF65-F5344CB8AC3E}">
        <p14:creationId xmlns:p14="http://schemas.microsoft.com/office/powerpoint/2010/main" val="3729835744"/>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Basis</Template>
  <TotalTime>685</TotalTime>
  <Words>2280</Words>
  <Application>Microsoft Office PowerPoint</Application>
  <PresentationFormat>Widescreen</PresentationFormat>
  <Paragraphs>238</Paragraphs>
  <Slides>33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ArialMT</vt:lpstr>
      <vt:lpstr>Calibri</vt:lpstr>
      <vt:lpstr>Candara</vt:lpstr>
      <vt:lpstr>Corbel</vt:lpstr>
      <vt:lpstr>Wingdings</vt:lpstr>
      <vt:lpstr>Basis</vt:lpstr>
      <vt:lpstr>Introduction to Human Physiology </vt:lpstr>
      <vt:lpstr>PowerPoint Presentation</vt:lpstr>
      <vt:lpstr>Body composition.. </vt:lpstr>
      <vt:lpstr>Organization of the body: </vt:lpstr>
      <vt:lpstr>PowerPoint Presentation</vt:lpstr>
      <vt:lpstr>PowerPoint Presentation</vt:lpstr>
      <vt:lpstr>PowerPoint Presentation</vt:lpstr>
      <vt:lpstr>PowerPoint Presentation</vt:lpstr>
      <vt:lpstr>PowerPoint Presentation</vt:lpstr>
      <vt:lpstr> Cell Physiology </vt:lpstr>
      <vt:lpstr>PowerPoint Presentation</vt:lpstr>
      <vt:lpstr>PowerPoint Presentation</vt:lpstr>
      <vt:lpstr>Cell Membrane </vt:lpstr>
      <vt:lpstr>Cell Membrane </vt:lpstr>
      <vt:lpstr>PowerPoint Presentation</vt:lpstr>
      <vt:lpstr>PowerPoint Presentation</vt:lpstr>
      <vt:lpstr>PowerPoint Presentation</vt:lpstr>
      <vt:lpstr>Cell Membrane cont. </vt:lpstr>
      <vt:lpstr>PowerPoint Presentation</vt:lpstr>
      <vt:lpstr>Cell Membrane cont. </vt:lpstr>
      <vt:lpstr>PowerPoint Presentation</vt:lpstr>
      <vt:lpstr>Intercellular communications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Human Physiology</dc:title>
  <dc:creator>abdallah hattab</dc:creator>
  <cp:lastModifiedBy>abdallah hattab</cp:lastModifiedBy>
  <cp:revision>63</cp:revision>
  <dcterms:created xsi:type="dcterms:W3CDTF">2020-01-27T12:17:40Z</dcterms:created>
  <dcterms:modified xsi:type="dcterms:W3CDTF">2020-01-28T20:57:11Z</dcterms:modified>
</cp:coreProperties>
</file>