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8DE3-9CF1-458B-ADE4-6A182D63A05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293BB-13E2-47A3-9C1F-1B9931BDE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3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7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5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1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1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0F7C-CA6F-4883-88EB-EF9640CA0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1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49619" y="5112701"/>
            <a:ext cx="4509654" cy="36512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Tuesday 28 March 2023</a:t>
            </a:r>
            <a:endParaRPr lang="en-US" sz="32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1255" y="607943"/>
            <a:ext cx="82296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 rtl="0"/>
            <a:r>
              <a:rPr lang="en-US" sz="3200" b="1" i="1" dirty="0" smtClean="0">
                <a:solidFill>
                  <a:srgbClr val="0000FF"/>
                </a:solidFill>
                <a:latin typeface="Candara" pitchFamily="34" charset="0"/>
              </a:rPr>
              <a:t>THORACIC DUCT  &amp; THE SPLEEN</a:t>
            </a:r>
          </a:p>
          <a:p>
            <a:pPr algn="ctr" rtl="0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Q.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Candara" pitchFamily="34" charset="0"/>
              </a:rPr>
              <a:t>College of Medicine / University of </a:t>
            </a:r>
            <a:r>
              <a:rPr lang="en-US" sz="3200" b="1" i="1" dirty="0" smtClean="0">
                <a:solidFill>
                  <a:srgbClr val="0000FF"/>
                </a:solidFill>
                <a:latin typeface="Candara" pitchFamily="34" charset="0"/>
              </a:rPr>
              <a:t>Mutah</a:t>
            </a:r>
            <a:endParaRPr lang="en-US" sz="3200" b="1" i="1" dirty="0">
              <a:solidFill>
                <a:srgbClr val="0000FF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2022-2023</a:t>
            </a:r>
            <a:endParaRPr lang="ar-IQ" sz="3200" b="1" i="1" dirty="0">
              <a:solidFill>
                <a:srgbClr val="0000FF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57909" y="6150994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10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947" y="775523"/>
            <a:ext cx="11425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70585" algn="l"/>
              </a:tabLst>
            </a:pP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a </a:t>
            </a:r>
            <a:r>
              <a:rPr lang="en-US" sz="2800" b="1" dirty="0">
                <a:solidFill>
                  <a:srgbClr val="00B05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lymphatic organ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connected to the vascular system.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** Position:</a:t>
            </a:r>
            <a:r>
              <a:rPr lang="en-US" sz="2800" b="1" dirty="0">
                <a:latin typeface="Candara" panose="020E0502030303020204" pitchFamily="34" charset="0"/>
                <a:ea typeface="Calibri" panose="020F0502020204030204" pitchFamily="34" charset="0"/>
              </a:rPr>
              <a:t>	It lies in the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left </a:t>
            </a:r>
            <a:r>
              <a:rPr lang="en-US" sz="2800" b="1" dirty="0" err="1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hypochondriurm</a:t>
            </a:r>
            <a:endParaRPr lang="en-US" sz="28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947" y="1729630"/>
            <a:ext cx="10510817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870585" algn="l"/>
              </a:tabLst>
            </a:pP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N.B.; - always remember the odd numbers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1, 3, 5, 7, 9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800"/>
              </a:spcAft>
              <a:tabLst>
                <a:tab pos="870585" algn="l"/>
              </a:tabLst>
            </a:pP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inch thick, 3 inch broad, 5 inch long, 7 ounces (200 gm) weight &amp; lies between 9 &amp; 11 ribs.</a:t>
            </a:r>
          </a:p>
          <a:p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 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Functions:</a:t>
            </a:r>
          </a:p>
          <a:p>
            <a:r>
              <a:rPr lang="en-US" sz="2400" b="1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Storage of blood</a:t>
            </a:r>
            <a:r>
              <a:rPr lang="en-US" sz="2400" b="1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smtClean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Destruction of old RBCs. 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pic>
        <p:nvPicPr>
          <p:cNvPr id="8" name="Picture 2" descr="https://sp.yimg.com/ib/th?id=HN.608028509035498130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691" y="2682610"/>
            <a:ext cx="7049655" cy="403886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5460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29254" y="277297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96200" y="94735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0708" y="147555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2" y="679510"/>
            <a:ext cx="113330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Surface 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anatomy:</a:t>
            </a:r>
            <a:endParaRPr lang="en-US" sz="2400" b="1" dirty="0">
              <a:solidFill>
                <a:srgbClr val="FF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</a:t>
            </a: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long axis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of the spleen lies along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long axis of the 10th rib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Its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upper border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parallel to 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superior border of the 9th rib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Its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lower border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parallel to 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inferior border of the 11th rib. </a:t>
            </a:r>
          </a:p>
          <a:p>
            <a:pPr marL="342900" indent="-342900"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anterior end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normally lies just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behind the left midaxillary line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v"/>
              <a:tabLst>
                <a:tab pos="12954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posterior end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lies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one and half inches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lateral to the 10th thoracic spine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19687" r="25000" b="48438"/>
          <a:stretch>
            <a:fillRect/>
          </a:stretch>
        </p:blipFill>
        <p:spPr bwMode="auto">
          <a:xfrm>
            <a:off x="1001689" y="2987834"/>
            <a:ext cx="9299165" cy="3742367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07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64517" y="194861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Tuesday 28 March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52871" y="3397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49505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12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951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85190" algn="l"/>
                <a:tab pos="251460" algn="l"/>
                <a:tab pos="88519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N.B; the normal spleen is not palpable. </a:t>
            </a:r>
          </a:p>
          <a:p>
            <a:pPr>
              <a:tabLst>
                <a:tab pos="12954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If the spleen is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felt below the costal margin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, it is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enlarged at least 3 times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of its normal size. </a:t>
            </a:r>
          </a:p>
          <a:p>
            <a:pPr>
              <a:tabLst>
                <a:tab pos="12954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How to place the spleen in the correct anatomical position</a:t>
            </a:r>
          </a:p>
          <a:p>
            <a:pPr>
              <a:tabLst>
                <a:tab pos="12954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1- Hold the spleen in your left hand with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its convex surface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applied to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palm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round posterior end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towards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wrist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broad anterior end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towards 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tips of fingers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notched upper border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applied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to the thumb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</a:rPr>
              <a:t>2- Put your hand behind the left midaxillary line with an angle 45 degrees with </a:t>
            </a:r>
            <a:r>
              <a:rPr lang="en-US" sz="2400" b="1" dirty="0" smtClean="0">
                <a:latin typeface="Candara" panose="020E0502030303020204" pitchFamily="34" charset="0"/>
                <a:ea typeface="Calibri" panose="020F0502020204030204" pitchFamily="34" charset="0"/>
              </a:rPr>
              <a:t>the horizontal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</a:rPr>
              <a:t>.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Medical Student Finals: Anatomy - basic splenic anatom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27" y="3389746"/>
            <a:ext cx="5837380" cy="3283527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4012" t="30209" r="54320" b="29167"/>
          <a:stretch>
            <a:fillRect/>
          </a:stretch>
        </p:blipFill>
        <p:spPr bwMode="auto">
          <a:xfrm>
            <a:off x="2322780" y="3365433"/>
            <a:ext cx="3214254" cy="338799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3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82200" y="172248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767618" y="-2107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31709" y="47108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13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86336" y="1137957"/>
            <a:ext cx="11831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1515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spleen has;  </a:t>
            </a:r>
          </a:p>
          <a:p>
            <a:pPr marL="691515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A- 2 Ends</a:t>
            </a:r>
          </a:p>
          <a:p>
            <a:pPr marL="31623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  1-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Posterior end (tapering)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directed upwards, backwards and medially.</a:t>
            </a:r>
          </a:p>
          <a:p>
            <a:pPr marL="31623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  2-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Anterior end (broad)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directed downwards, forwards and laterally.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611736" y="762637"/>
            <a:ext cx="4193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1515" marR="0" algn="ctr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Features of the spleen</a:t>
            </a:r>
          </a:p>
        </p:txBody>
      </p:sp>
      <p:pic>
        <p:nvPicPr>
          <p:cNvPr id="2050" name="Picture 2" descr="Splenomegaly | British Journal of Hospital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07984"/>
            <a:ext cx="6021964" cy="3902234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atomy, Abdomen and Pelvis, Spleen 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7" y="3501519"/>
            <a:ext cx="5611541" cy="275877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0600" y="300966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02236" y="72192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03327" y="152923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14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8619" y="721711"/>
            <a:ext cx="11766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1515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B- 2 Borders</a:t>
            </a:r>
          </a:p>
          <a:p>
            <a:pPr marL="31623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  1-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Upper </a:t>
            </a: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border: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sharp. </a:t>
            </a:r>
          </a:p>
          <a:p>
            <a:pPr marL="65913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22885" algn="l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It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shows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one or more notches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near its anterior (lateral) end. </a:t>
            </a:r>
          </a:p>
          <a:p>
            <a:pPr marL="65913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222885" algn="l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It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meets the anterior end in the angle of the spleen. </a:t>
            </a:r>
          </a:p>
          <a:p>
            <a:pPr marL="31623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N.B; Notching of the upper border is an indication of </a:t>
            </a:r>
            <a:r>
              <a:rPr lang="en-US" sz="2400" b="1" i="1" dirty="0" err="1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foetal</a:t>
            </a: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lobulation</a:t>
            </a:r>
            <a:r>
              <a:rPr lang="en-US" sz="2400" b="1" i="1" dirty="0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1623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     2-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Lower </a:t>
            </a: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border: 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thick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and round.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819" y="3072236"/>
            <a:ext cx="5529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C- 2 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Surfaces: </a:t>
            </a: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diaphragmatic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and visceral</a:t>
            </a:r>
            <a:endParaRPr lang="en-US" sz="2400" b="1" dirty="0">
              <a:solidFill>
                <a:srgbClr val="0000FF"/>
              </a:solidFill>
              <a:latin typeface="Candara" panose="020E0502030303020204" pitchFamily="34" charset="0"/>
            </a:endParaRPr>
          </a:p>
        </p:txBody>
      </p:sp>
      <p:pic>
        <p:nvPicPr>
          <p:cNvPr id="3074" name="Picture 2" descr="Anatomy of the pancreas and spleen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92" y="2706255"/>
            <a:ext cx="4320835" cy="4022436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natomy, Abdomen and Pelvis, Spleen 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9" y="3574779"/>
            <a:ext cx="6415270" cy="315391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39927" y="13182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28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721436" y="-5074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475" y="329106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0000FF"/>
                </a:solidFill>
              </a:rPr>
              <a:t>15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9510"/>
            <a:ext cx="116930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885190" algn="l"/>
                <a:tab pos="251460" algn="l"/>
                <a:tab pos="457200" algn="l"/>
                <a:tab pos="88519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Relations of the spleen</a:t>
            </a:r>
          </a:p>
          <a:p>
            <a:pPr>
              <a:tabLst>
                <a:tab pos="885190" algn="l"/>
                <a:tab pos="251460" algn="l"/>
                <a:tab pos="88519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1- Diaphragmatic </a:t>
            </a: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surface: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the outer smooth and convex surface.</a:t>
            </a:r>
          </a:p>
          <a:p>
            <a:pPr marL="251460" marR="0" indent="0">
              <a:spcBef>
                <a:spcPts val="0"/>
              </a:spcBef>
              <a:spcAft>
                <a:spcPts val="0"/>
              </a:spcAft>
              <a:tabLst>
                <a:tab pos="885190" algn="l"/>
                <a:tab pos="251460" algn="l"/>
                <a:tab pos="88519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related to the diaphragm which separates it from </a:t>
            </a:r>
          </a:p>
          <a:p>
            <a:pPr marL="251460" marR="0" indent="0">
              <a:spcBef>
                <a:spcPts val="0"/>
              </a:spcBef>
              <a:spcAft>
                <a:spcPts val="0"/>
              </a:spcAft>
              <a:tabLst>
                <a:tab pos="885190" algn="l"/>
                <a:tab pos="251460" algn="l"/>
                <a:tab pos="885190" algn="l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a-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9th, 10th and 11th ribs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and the intercostal structures.</a:t>
            </a:r>
          </a:p>
          <a:p>
            <a:pPr marL="251460" marR="0" indent="0">
              <a:spcBef>
                <a:spcPts val="0"/>
              </a:spcBef>
              <a:spcAft>
                <a:spcPts val="0"/>
              </a:spcAft>
              <a:tabLst>
                <a:tab pos="885190" algn="l"/>
                <a:tab pos="251460" algn="l"/>
                <a:tab pos="885190" algn="l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b-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Left pleura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and 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left lung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Spleen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64" y="2443333"/>
            <a:ext cx="4970113" cy="431018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pleen | Springer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31" y="2968906"/>
            <a:ext cx="4668114" cy="373449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28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87220" y="6513802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90600" y="6198898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0000FF"/>
                </a:solidFill>
              </a:rPr>
              <a:t>16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864" y="789677"/>
            <a:ext cx="11896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85190" algn="l"/>
                <a:tab pos="251460" algn="l"/>
                <a:tab pos="88519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2- Visceral surface: 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the inner surface of the spleen. </a:t>
            </a:r>
          </a:p>
          <a:p>
            <a:pPr>
              <a:tabLst>
                <a:tab pos="885190" algn="l"/>
                <a:tab pos="251460" algn="l"/>
                <a:tab pos="88519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contains the hilum of the spleen. </a:t>
            </a:r>
          </a:p>
          <a:p>
            <a:pPr>
              <a:tabLst>
                <a:tab pos="885190" algn="l"/>
                <a:tab pos="251460" algn="l"/>
                <a:tab pos="88519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irregular as it carries 4 impressions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-203201" y="2100173"/>
            <a:ext cx="4470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a-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Gastric impression: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between the upper border and the hilum. 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related to the posterior surface of the stomach. </a:t>
            </a:r>
          </a:p>
        </p:txBody>
      </p:sp>
      <p:pic>
        <p:nvPicPr>
          <p:cNvPr id="5122" name="Picture 2" descr="Spleen | Clinical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1" y="1399077"/>
            <a:ext cx="5386243" cy="514203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1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28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0000FF"/>
                </a:solidFill>
              </a:rPr>
              <a:t>17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7091" y="767495"/>
            <a:ext cx="68995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b- Renal Impression: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between the hilum and lower borders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It is related to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anterior surface of the left kidney. </a:t>
            </a:r>
            <a:endParaRPr lang="en-US" sz="2400" b="1" dirty="0" smtClean="0">
              <a:solidFill>
                <a:srgbClr val="FF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N.B;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intermediate margin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the ridge between gastric and renal impressions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c- Colic </a:t>
            </a: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impression: 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lies close to the anterior (lateral) end of the 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spleen. It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related to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left colic flexure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d-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Pancreatic impression: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below the lateral end of the hilum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 It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related to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tail of pancreas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Spleen | Clinical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73" y="679510"/>
            <a:ext cx="5386243" cy="514203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67669" y="37156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Tuesday 28 March 2023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66737" y="272131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89291" y="73665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0000FF"/>
                </a:solidFill>
              </a:rPr>
              <a:t>18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891" y="722292"/>
            <a:ext cx="10834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36925" algn="l"/>
                <a:tab pos="40386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e- Hilum of the </a:t>
            </a: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spleen: 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between the gastric and renal impression.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transmits   1- Terminal branches of the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splenic artery (5-6 branches).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                   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      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2- Tributaries of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splenic vein.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      3-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Autonomic </a:t>
            </a:r>
            <a:r>
              <a:rPr lang="en-US" sz="2400" b="1" dirty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nerves and lymphatic.</a:t>
            </a:r>
          </a:p>
          <a:p>
            <a:pPr marL="457200" marR="0" indent="0">
              <a:spcBef>
                <a:spcPts val="0"/>
              </a:spcBef>
              <a:spcAft>
                <a:spcPts val="0"/>
              </a:spcAft>
              <a:tabLst>
                <a:tab pos="3336925" algn="l"/>
                <a:tab pos="403860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gives attachment to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 ligaments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lienorenal and gastro-splenic.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JaypeeDigital | eBook 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005" y="2661284"/>
            <a:ext cx="3824264" cy="4017409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pleen | Springer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0" y="2781918"/>
            <a:ext cx="4230255" cy="389677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Tuesday 28 March 2023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39436" y="6140962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Dr. Aiman Al Maathidy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58273" y="6538912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19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9510"/>
            <a:ext cx="1209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00380" algn="l"/>
                <a:tab pos="1745615" algn="l"/>
                <a:tab pos="248285" algn="l"/>
                <a:tab pos="500380" algn="l"/>
                <a:tab pos="174561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Ligaments (Peritoneal folds) of the 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spleen:</a:t>
            </a: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29540" algn="l"/>
                <a:tab pos="129540" algn="l"/>
                <a:tab pos="266065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The spleen is almost completely surrounded by peritoneum except at the hilum.</a:t>
            </a:r>
          </a:p>
          <a:p>
            <a:pPr>
              <a:tabLst>
                <a:tab pos="129540" algn="l"/>
                <a:tab pos="129540" algn="l"/>
                <a:tab pos="2660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1- Gastrosplenic 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ligament: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between hilum of the spleen and the stomach.</a:t>
            </a:r>
          </a:p>
          <a:p>
            <a:pPr>
              <a:tabLst>
                <a:tab pos="129540" algn="l"/>
                <a:tab pos="129540" algn="l"/>
                <a:tab pos="26606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 </a:t>
            </a: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Contents:</a:t>
            </a:r>
            <a:endParaRPr lang="en-US" sz="2400" b="1" dirty="0">
              <a:solidFill>
                <a:srgbClr val="0000FF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83845" marR="0"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26606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1- Short gastric vessels.</a:t>
            </a:r>
          </a:p>
          <a:p>
            <a:pPr marL="283845" marR="0"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26606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2- Left gastro-epiploic vessels.</a:t>
            </a:r>
          </a:p>
          <a:p>
            <a:pPr marL="283845" marR="0" indent="0"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  <a:tab pos="248285" algn="l"/>
                <a:tab pos="500380" algn="l"/>
                <a:tab pos="174561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3- Sympathetic plexus around the arteries.</a:t>
            </a:r>
          </a:p>
          <a:p>
            <a:pPr marL="283845" marR="0" indent="0"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  <a:tab pos="248285" algn="l"/>
                <a:tab pos="500380" algn="l"/>
                <a:tab pos="174561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4-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Pancreatico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-splenic lymph nodes.</a:t>
            </a:r>
          </a:p>
          <a:p>
            <a:pPr marL="283845" marR="0" indent="0"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  <a:tab pos="248285" algn="l"/>
                <a:tab pos="500380" algn="l"/>
                <a:tab pos="174561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5-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Extraperitoneal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fatty tissue.</a:t>
            </a:r>
            <a:endParaRPr lang="en-US" sz="2400" b="1" dirty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196" name="Picture 4" descr="Upper abdominal anatomy - UpTo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111374"/>
            <a:ext cx="5657850" cy="4610100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102" y="91986"/>
            <a:ext cx="2592376" cy="651332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2000"/>
              </a:lnSpc>
              <a:tabLst>
                <a:tab pos="384810" algn="l"/>
                <a:tab pos="248285" algn="l"/>
                <a:tab pos="38481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Thoracic Duct</a:t>
            </a:r>
            <a:endParaRPr lang="en-US" sz="28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211" y="807973"/>
            <a:ext cx="75953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8745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is the largest lymphatic vessels in the body.</a:t>
            </a:r>
            <a:endParaRPr lang="en-US" sz="24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Beginning: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from the upper end of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cisterna chyli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(Lies anterior to bodies of L1,L2 vertebrae between the right crus of the diaphragm and the aorta)</a:t>
            </a:r>
            <a:endParaRPr lang="en-US" sz="2400" b="1" dirty="0" smtClean="0">
              <a:solidFill>
                <a:srgbClr val="7030A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18745" algn="l"/>
              </a:tabLst>
            </a:pPr>
            <a:endParaRPr lang="en-US" sz="24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</a:t>
            </a: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Shape: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It is a thin-walled vessel which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has a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beaded appearance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due to presence of many valves.  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AutoShape 4" descr="Snatched Bodispa - What is the Cisterna Chyli? The Lymphatic System is so  important when dealing with any procedures concerning the body (ie.  surgeries, body contouring, etc). However, what's even more important (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Snatched Bodispa - What is the Cisterna Chyli? The Lymphatic System is so  important when dealing with any procedures concerning the body (ie.  surgeries, body contouring, etc). However, what's even more important (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085" y="3586700"/>
            <a:ext cx="2888422" cy="30880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835" y="312738"/>
            <a:ext cx="4130475" cy="6434409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427582" y="6173787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2937164" y="6265068"/>
            <a:ext cx="249908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2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65327" y="38712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Tuesday 28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93727" y="168191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4091" y="277656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C00000"/>
                </a:solidFill>
              </a:rPr>
              <a:t>20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71" y="679510"/>
            <a:ext cx="12071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2- Lienorenal ligament,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between the hilum of the spleen and left kidney.</a:t>
            </a:r>
          </a:p>
          <a:p>
            <a:pPr>
              <a:tabLst>
                <a:tab pos="129540" algn="l"/>
                <a:tab pos="129540" algn="l"/>
                <a:tab pos="266065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 Contents </a:t>
            </a:r>
          </a:p>
          <a:p>
            <a:pPr marL="266065" marR="0">
              <a:spcBef>
                <a:spcPts val="0"/>
              </a:spcBef>
              <a:spcAft>
                <a:spcPts val="0"/>
              </a:spcAft>
              <a:tabLst>
                <a:tab pos="129540" algn="l"/>
                <a:tab pos="129540" algn="l"/>
                <a:tab pos="26606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1- Tail of pancreas.</a:t>
            </a:r>
          </a:p>
          <a:p>
            <a:pPr marL="266065" marR="0" indent="0"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  <a:tab pos="248285" algn="l"/>
                <a:tab pos="500380" algn="l"/>
                <a:tab pos="174561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2- Splenic vessels.</a:t>
            </a:r>
          </a:p>
          <a:p>
            <a:pPr marL="266065" marR="0" indent="0">
              <a:spcBef>
                <a:spcPts val="0"/>
              </a:spcBef>
              <a:spcAft>
                <a:spcPts val="0"/>
              </a:spcAft>
              <a:tabLst>
                <a:tab pos="500380" algn="l"/>
                <a:tab pos="1745615" algn="l"/>
                <a:tab pos="248285" algn="l"/>
                <a:tab pos="500380" algn="l"/>
                <a:tab pos="174561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3- Sympathetic plexus around the splenic artery.</a:t>
            </a:r>
          </a:p>
          <a:p>
            <a:pPr marL="266065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4-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Pancreatico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-splenic lymph nodes.</a:t>
            </a:r>
          </a:p>
          <a:p>
            <a:pPr marL="266065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5-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Extraperitoneal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fatty tissue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The likely association between wandering spleen and absent left kidney | 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417" y="2087834"/>
            <a:ext cx="3669146" cy="4627944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6367" t="26250" r="44336" b="41875"/>
          <a:stretch>
            <a:fillRect/>
          </a:stretch>
        </p:blipFill>
        <p:spPr bwMode="auto">
          <a:xfrm>
            <a:off x="2882054" y="3375530"/>
            <a:ext cx="4885123" cy="332188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381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12111" y="279131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Tuesday 28 March 2023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49655" y="102431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7055" y="50295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C00000"/>
                </a:solidFill>
              </a:rPr>
              <a:t>21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48145" y="746197"/>
            <a:ext cx="1259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655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3- Phrenico-colic ligament: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It extends from 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left colic flexure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to 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diaphragm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It supports the lateral end of the spleen. As a result of splenomegaly (enlarged spleen) extends towards the umbilicus.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Picture 4" descr="Spleen | SpringerL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55" y="1592608"/>
            <a:ext cx="4264659" cy="5136269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1055" t="17813" r="22070" b="24062"/>
          <a:stretch>
            <a:fillRect/>
          </a:stretch>
        </p:blipFill>
        <p:spPr bwMode="auto">
          <a:xfrm>
            <a:off x="464127" y="2106481"/>
            <a:ext cx="5964382" cy="462239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34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13327" y="617378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21327" y="6554788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22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947" y="679510"/>
            <a:ext cx="68070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129540" algn="l"/>
                <a:tab pos="129540" algn="l"/>
                <a:tab pos="45720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Blood supply</a:t>
            </a:r>
          </a:p>
          <a:p>
            <a:pPr>
              <a:tabLst>
                <a:tab pos="12954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Arterial supply: </a:t>
            </a:r>
            <a:endParaRPr lang="en-US" sz="2400" b="1" dirty="0" smtClean="0">
              <a:solidFill>
                <a:srgbClr val="FF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12954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Splenic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artery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is the largest branches of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coaliac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trunk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It runs as a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tortuous course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along 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upper border of pancreas</a:t>
            </a:r>
            <a:r>
              <a:rPr lang="en-US" sz="24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129540" algn="l"/>
              </a:tabLst>
            </a:pPr>
            <a:endParaRPr lang="en-US" sz="24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2954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enters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lienorenal ligament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to reach the hilum and end by dividing into </a:t>
            </a:r>
            <a:r>
              <a:rPr lang="en-US" sz="24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5-6 branches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They are end-arteries.</a:t>
            </a:r>
            <a:endParaRPr lang="en-US" sz="24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http://3.bp.blogspot.com/-b3luw_iF-pY/TWTT5AVnK_I/AAAAAAAABPY/OQRkitev0zo/s1600/Arterial+supply+and+venous+drainage+of+the+pancreas+and+spleen.jpg"/>
          <p:cNvPicPr>
            <a:picLocks noChangeAspect="1" noChangeArrowheads="1"/>
          </p:cNvPicPr>
          <p:nvPr/>
        </p:nvPicPr>
        <p:blipFill>
          <a:blip r:embed="rId2" cstate="print"/>
          <a:srcRect r="51515"/>
          <a:stretch>
            <a:fillRect/>
          </a:stretch>
        </p:blipFill>
        <p:spPr bwMode="auto">
          <a:xfrm>
            <a:off x="6882494" y="600364"/>
            <a:ext cx="5166343" cy="5647459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15572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85657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28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17499" y="6286349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Dr. Aiman Al Maathidy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133600" y="6485656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0000FF"/>
                </a:solidFill>
              </a:rPr>
              <a:t>23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947" y="94735"/>
            <a:ext cx="1380506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Spleen</a:t>
            </a:r>
            <a:endParaRPr lang="en-US" sz="32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20" y="746037"/>
            <a:ext cx="11711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954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Venous drainage: </a:t>
            </a:r>
            <a:endParaRPr lang="en-US" sz="2400" b="1" dirty="0" smtClean="0">
              <a:solidFill>
                <a:srgbClr val="0000FF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tabLst>
                <a:tab pos="12954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Splenic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vein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runs a straight course behind the pancreas.</a:t>
            </a:r>
          </a:p>
          <a:p>
            <a:pPr>
              <a:tabLst>
                <a:tab pos="12954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ends by joining the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superior mesenteric vein 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to form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portal vein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</a:p>
          <a:p>
            <a:pPr>
              <a:tabLst>
                <a:tab pos="12954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tabLst>
                <a:tab pos="129540" algn="l"/>
              </a:tabLst>
            </a:pPr>
            <a:r>
              <a:rPr lang="en-US" sz="2400" b="1" dirty="0">
                <a:solidFill>
                  <a:srgbClr val="00FF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 Lymphatic </a:t>
            </a:r>
            <a:r>
              <a:rPr lang="en-US" sz="2400" b="1" dirty="0" smtClean="0">
                <a:solidFill>
                  <a:srgbClr val="00FF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drainage: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129540" algn="l"/>
                <a:tab pos="129540" algn="l"/>
                <a:tab pos="457200" algn="l"/>
              </a:tabLst>
            </a:pP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To 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pancreatico-splenic lymph nodes</a:t>
            </a:r>
            <a:r>
              <a:rPr lang="en-US" sz="2400" b="1" dirty="0">
                <a:latin typeface="Candara" panose="020E0502030303020204" pitchFamily="34" charset="0"/>
                <a:ea typeface="Times New Roman" panose="02020603050405020304" pitchFamily="18" charset="0"/>
              </a:rPr>
              <a:t>. </a:t>
            </a:r>
            <a:endParaRPr lang="en-US" sz="2400" b="1" dirty="0" smtClean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129540" algn="l"/>
                <a:tab pos="129540" algn="l"/>
                <a:tab pos="457200" algn="l"/>
              </a:tabLst>
            </a:pPr>
            <a:r>
              <a:rPr lang="en-US" sz="2400" b="1" i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Red </a:t>
            </a:r>
            <a:r>
              <a:rPr lang="en-US" sz="2400" b="1" i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bulb of the spleen has no lymphatic.</a:t>
            </a:r>
            <a:endParaRPr lang="en-US" sz="2400" b="1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http://3.bp.blogspot.com/-b3luw_iF-pY/TWTT5AVnK_I/AAAAAAAABPY/OQRkitev0zo/s1600/Arterial+supply+and+venous+drainage+of+the+pancreas+and+spleen.jpg"/>
          <p:cNvPicPr>
            <a:picLocks noChangeAspect="1" noChangeArrowheads="1"/>
          </p:cNvPicPr>
          <p:nvPr/>
        </p:nvPicPr>
        <p:blipFill>
          <a:blip r:embed="rId2" cstate="print"/>
          <a:srcRect l="46061"/>
          <a:stretch>
            <a:fillRect/>
          </a:stretch>
        </p:blipFill>
        <p:spPr bwMode="auto">
          <a:xfrm>
            <a:off x="7152766" y="1976581"/>
            <a:ext cx="4852198" cy="476769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1266" name="Picture 2" descr="20 Relevant lymph node stations for carcinomas of the body or tail of...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72" y="3576532"/>
            <a:ext cx="3871712" cy="315937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28 March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1"/>
          <p:cNvSpPr txBox="1">
            <a:spLocks/>
          </p:cNvSpPr>
          <p:nvPr/>
        </p:nvSpPr>
        <p:spPr>
          <a:xfrm>
            <a:off x="20780" y="755204"/>
            <a:ext cx="4906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Tuesday 28 March 2023</a:t>
            </a:r>
            <a:endParaRPr lang="en-US" sz="36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163944" y="282712"/>
            <a:ext cx="4620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Dr. Aiman Al Maathidy</a:t>
            </a:r>
            <a:endParaRPr lang="en-US" sz="36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102" y="101223"/>
            <a:ext cx="2592376" cy="651332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2000"/>
              </a:lnSpc>
              <a:tabLst>
                <a:tab pos="384810" algn="l"/>
                <a:tab pos="248285" algn="l"/>
                <a:tab pos="38481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Thoracic Duct</a:t>
            </a:r>
            <a:endParaRPr lang="en-US" sz="28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00" y="752555"/>
            <a:ext cx="11844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Course and </a:t>
            </a:r>
            <a:r>
              <a:rPr lang="en-US" sz="28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relations:</a:t>
            </a:r>
            <a:endParaRPr lang="en-US" sz="2800" b="1" dirty="0" smtClean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1-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It enters the thorax through </a:t>
            </a:r>
            <a:r>
              <a:rPr lang="en-US" sz="2800" b="1" dirty="0">
                <a:solidFill>
                  <a:schemeClr val="accent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aortic opening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of the diaphragm between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aorta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(on the left) and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azygos vein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(on the right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).</a:t>
            </a: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AutoShape 2" descr="Cisterna Chyl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Cisterna Chy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4" y="2159208"/>
            <a:ext cx="3283528" cy="4537434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ORACIC DUCT - www.medicoapps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54" y="2216340"/>
            <a:ext cx="3943928" cy="4480302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-413328" y="6173787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907616" y="5740840"/>
            <a:ext cx="284384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3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89" y="734083"/>
            <a:ext cx="67333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1874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Course and relations:</a:t>
            </a:r>
          </a:p>
          <a:p>
            <a:pPr>
              <a:tabLst>
                <a:tab pos="12954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2-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 the posterior mediastinum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, it 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ascends:</a:t>
            </a:r>
          </a:p>
          <a:p>
            <a:pPr>
              <a:tabLst>
                <a:tab pos="129540" algn="l"/>
              </a:tabLst>
            </a:pPr>
            <a:endParaRPr lang="en-US" sz="28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571500" marR="0" indent="-45720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18745" algn="l"/>
              </a:tabLst>
            </a:pP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Between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aorta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(on the left) and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azygos vein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(on the right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).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endParaRPr lang="en-US" sz="2800" b="1" dirty="0"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tabLst>
                <a:tab pos="129540" algn="l"/>
              </a:tabLst>
            </a:pP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Behind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right border of </a:t>
            </a:r>
            <a:r>
              <a:rPr lang="en-US" sz="2800" b="1" dirty="0" smtClean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esophagus.</a:t>
            </a:r>
          </a:p>
          <a:p>
            <a:pPr>
              <a:tabLst>
                <a:tab pos="129540" algn="l"/>
              </a:tabLst>
            </a:pPr>
            <a:endParaRPr lang="en-US" sz="2800" b="1" dirty="0">
              <a:solidFill>
                <a:srgbClr val="C0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In front of the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vertebral column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, posterior intercostal arteries, and </a:t>
            </a:r>
            <a:r>
              <a:rPr lang="en-US" sz="2800" b="1" dirty="0" err="1">
                <a:latin typeface="Candara" panose="020E0502030303020204" pitchFamily="34" charset="0"/>
                <a:ea typeface="Times New Roman" panose="02020603050405020304" pitchFamily="18" charset="0"/>
              </a:rPr>
              <a:t>hemiazygos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 veins.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102" y="101223"/>
            <a:ext cx="2592376" cy="651332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2000"/>
              </a:lnSpc>
              <a:tabLst>
                <a:tab pos="384810" algn="l"/>
                <a:tab pos="248285" algn="l"/>
                <a:tab pos="38481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Thoracic Duct</a:t>
            </a:r>
            <a:endParaRPr lang="en-US" sz="28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Anatomy of the Thoracic Du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7" y="5462062"/>
            <a:ext cx="402271" cy="5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ear 2 – Unit II – Problem 7 Anatomy: Posterior Mediastinum - ppt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2299" r="10189" b="3030"/>
          <a:stretch/>
        </p:blipFill>
        <p:spPr bwMode="auto">
          <a:xfrm>
            <a:off x="6889756" y="1191491"/>
            <a:ext cx="5163699" cy="4955837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47114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4</a:t>
            </a:fld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801616"/>
            <a:ext cx="67887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tabLst>
                <a:tab pos="11874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Course and relations: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3-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At the level of </a:t>
            </a:r>
            <a:r>
              <a:rPr lang="en-US" sz="28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T5: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r>
              <a:rPr lang="en-US" sz="2800" b="1" dirty="0" smtClean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-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It crosses the median plane from right to left behind the 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esophagus.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118745" algn="l"/>
              </a:tabLst>
            </a:pP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4-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 the superior </a:t>
            </a:r>
            <a:r>
              <a:rPr lang="en-US" sz="28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mediastinum:</a:t>
            </a:r>
            <a:endParaRPr lang="en-US" sz="2800" b="1" dirty="0" smtClean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- It ascends behind left border of 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esophagus.</a:t>
            </a:r>
            <a:endParaRPr lang="en-US" sz="2800" b="1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02" y="101223"/>
            <a:ext cx="2592376" cy="651332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2000"/>
              </a:lnSpc>
              <a:tabLst>
                <a:tab pos="384810" algn="l"/>
                <a:tab pos="248285" algn="l"/>
                <a:tab pos="38481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Thoracic Duct</a:t>
            </a:r>
            <a:endParaRPr lang="en-US" sz="28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6" descr="THORACIC DUCT - www.medicoapps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203673"/>
            <a:ext cx="5126182" cy="5823342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5</a:t>
            </a:fld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102" y="101223"/>
            <a:ext cx="2592376" cy="651332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2000"/>
              </a:lnSpc>
              <a:tabLst>
                <a:tab pos="384810" algn="l"/>
                <a:tab pos="248285" algn="l"/>
                <a:tab pos="38481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Thoracic Duct</a:t>
            </a:r>
            <a:endParaRPr lang="en-US" sz="28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48651"/>
            <a:ext cx="12127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tabLst>
                <a:tab pos="22288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Course and relations:</a:t>
            </a: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5-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 the neck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, at the level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of the C6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, It curved behind the carotid sheath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114300" marR="0"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6-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Finally,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 it descends to end into the junction of the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left subclavian and left internal jugular veins</a:t>
            </a:r>
            <a:r>
              <a:rPr lang="en-US" sz="28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511626"/>
            <a:ext cx="11776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>
              <a:tabLst>
                <a:tab pos="22288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N.B; At the end of the duct there are 2 valves to prevent regurgitation of the blood.</a:t>
            </a:r>
          </a:p>
        </p:txBody>
      </p:sp>
      <p:pic>
        <p:nvPicPr>
          <p:cNvPr id="4098" name="Picture 2" descr="JaypeeDigital | eBook 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49" y="3211961"/>
            <a:ext cx="4762500" cy="3533776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Subclavian Vessels (Chapter 9) - Atlas of Surgical Techniques in Trau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Subclavian Vessels (Chapter 9) - Atlas of Surgical Techniques in Trau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029" y="3152846"/>
            <a:ext cx="4441825" cy="3571227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26" y="643343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-1207654" y="6173787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208654" y="260847"/>
            <a:ext cx="2743200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6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4" y="681634"/>
            <a:ext cx="58096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Tributaries:</a:t>
            </a:r>
            <a:endParaRPr lang="en-US" sz="2800" b="1" dirty="0" smtClean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514350" indent="-514350">
              <a:buAutoNum type="arabicParenR"/>
              <a:tabLst>
                <a:tab pos="222885" algn="l"/>
                <a:tab pos="201295" algn="l"/>
                <a:tab pos="22288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Cisterna 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chili,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receives lymphatic from the lower part of the body through</a:t>
            </a:r>
            <a:r>
              <a:rPr lang="en-US" sz="2800" b="1" dirty="0" smtClean="0">
                <a:latin typeface="Candara" panose="020E0502030303020204" pitchFamily="34" charset="0"/>
                <a:ea typeface="Times New Roman" panose="02020603050405020304" pitchFamily="18" charset="0"/>
              </a:rPr>
              <a:t>;</a:t>
            </a:r>
          </a:p>
          <a:p>
            <a:pPr>
              <a:tabLst>
                <a:tab pos="222885" algn="l"/>
                <a:tab pos="201295" algn="l"/>
                <a:tab pos="222885" algn="l"/>
              </a:tabLst>
            </a:pP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222885" algn="l"/>
                <a:tab pos="201295" algn="l"/>
                <a:tab pos="222885" algn="l"/>
              </a:tabLst>
            </a:pP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				</a:t>
            </a:r>
            <a:r>
              <a:rPr lang="en-US" sz="2800" b="1" dirty="0" smtClean="0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A- </a:t>
            </a:r>
            <a:r>
              <a:rPr lang="en-US" sz="2800" b="1" dirty="0">
                <a:solidFill>
                  <a:srgbClr val="7030A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Intestinal lymph trunk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(from abdomen and pelvis). </a:t>
            </a: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endParaRPr lang="en-US" sz="2800" b="1" dirty="0"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r>
              <a:rPr lang="en-US" sz="2800" b="1" dirty="0">
                <a:latin typeface="Candara" panose="020E0502030303020204" pitchFamily="34" charset="0"/>
                <a:ea typeface="Calibri" panose="020F0502020204030204" pitchFamily="34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B- </a:t>
            </a:r>
            <a:r>
              <a:rPr lang="en-US" sz="2800" b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Right and left lumbar lymph trunks </a:t>
            </a:r>
            <a:r>
              <a:rPr lang="en-US" sz="2800" b="1" dirty="0">
                <a:latin typeface="Candara" panose="020E0502030303020204" pitchFamily="34" charset="0"/>
                <a:ea typeface="Calibri" panose="020F0502020204030204" pitchFamily="34" charset="0"/>
              </a:rPr>
              <a:t>(from 2 lower limbs). 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102" y="101223"/>
            <a:ext cx="2592376" cy="651332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2000"/>
              </a:lnSpc>
              <a:tabLst>
                <a:tab pos="384810" algn="l"/>
                <a:tab pos="248285" algn="l"/>
                <a:tab pos="38481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Thoracic Duct</a:t>
            </a:r>
            <a:endParaRPr lang="en-US" sz="28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BIO401 - Lymphatic System Diagram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49" y="193964"/>
            <a:ext cx="5686370" cy="568637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7</a:t>
            </a:fld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12" y="138168"/>
            <a:ext cx="2592376" cy="651332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2000"/>
              </a:lnSpc>
              <a:tabLst>
                <a:tab pos="384810" algn="l"/>
                <a:tab pos="248285" algn="l"/>
                <a:tab pos="38481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Thoracic Duct</a:t>
            </a:r>
            <a:endParaRPr lang="en-US" sz="28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798" y="789500"/>
            <a:ext cx="68740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2885" algn="l"/>
                <a:tab pos="201295" algn="l"/>
                <a:tab pos="22288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Tributaries:</a:t>
            </a:r>
          </a:p>
          <a:p>
            <a:pPr>
              <a:tabLst>
                <a:tab pos="222885" algn="l"/>
                <a:tab pos="201295" algn="l"/>
                <a:tab pos="22288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) 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Left </a:t>
            </a:r>
            <a:r>
              <a:rPr lang="en-US" sz="2800" b="1" dirty="0" err="1" smtClean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broncho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-mediastinal lymph trunk: </a:t>
            </a:r>
            <a:r>
              <a:rPr lang="en-US" sz="2800" b="1" dirty="0" smtClean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drains the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left 1/2 of the thoracic cavity</a:t>
            </a:r>
            <a:r>
              <a:rPr lang="en-US" sz="2800" b="1" dirty="0" smtClean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.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29540" algn="l"/>
              </a:tabLst>
            </a:pPr>
            <a:endParaRPr lang="en-US" sz="2800" b="1" dirty="0">
              <a:solidFill>
                <a:srgbClr val="0000FF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2954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) Left subclavian trunk: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drains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left upper limb. </a:t>
            </a:r>
            <a:endParaRPr lang="en-US" sz="2800" b="1" dirty="0" smtClean="0">
              <a:solidFill>
                <a:srgbClr val="C0000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29540" algn="l"/>
              </a:tabLst>
            </a:pPr>
            <a:endParaRPr lang="en-US" sz="2800" b="1" dirty="0" smtClean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2954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4) Left jugular lymph trunk: </a:t>
            </a:r>
            <a:r>
              <a:rPr lang="en-US" sz="2800" b="1" dirty="0">
                <a:latin typeface="Candara" panose="020E0502030303020204" pitchFamily="34" charset="0"/>
                <a:ea typeface="Times New Roman" panose="02020603050405020304" pitchFamily="18" charset="0"/>
              </a:rPr>
              <a:t>drains </a:t>
            </a:r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the left 1/2 of the head and neck.</a:t>
            </a:r>
            <a:endParaRPr lang="en-US" sz="2800" b="1" dirty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THORACIC DUCT - www.medicoapps.o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77" y="368465"/>
            <a:ext cx="4669286" cy="4391353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28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8</a:t>
            </a:fld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212" y="138168"/>
            <a:ext cx="2592376" cy="651332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22000"/>
              </a:lnSpc>
              <a:tabLst>
                <a:tab pos="384810" algn="l"/>
                <a:tab pos="248285" algn="l"/>
                <a:tab pos="38481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Thoracic Duct</a:t>
            </a:r>
            <a:endParaRPr lang="en-US" sz="2800" dirty="0">
              <a:solidFill>
                <a:srgbClr val="FF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212" y="789500"/>
            <a:ext cx="11373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** Tributaries:</a:t>
            </a:r>
          </a:p>
          <a:p>
            <a:pPr>
              <a:tabLst>
                <a:tab pos="12954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) Efferent from the posterior mediastinal lymph nodes.</a:t>
            </a:r>
            <a:endParaRPr lang="en-US" sz="2800" b="1" dirty="0" smtClean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>
              <a:tabLst>
                <a:tab pos="12954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6) Efferent from the posterior intercostal lymph nodes.</a:t>
            </a:r>
            <a:endParaRPr lang="en-US" sz="2800" b="1" dirty="0">
              <a:solidFill>
                <a:srgbClr val="0000FF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Pulmonary and Thoracic Lymphatic System | Radiology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02" y="2174495"/>
            <a:ext cx="4762500" cy="449580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ymphatic drainage of the thorax Flashcards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296440"/>
            <a:ext cx="5138593" cy="4282160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40455" y="302430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Tuesday 28 March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44345" y="68687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4035" y="606937"/>
            <a:ext cx="362529" cy="365125"/>
          </a:xfrm>
        </p:spPr>
        <p:txBody>
          <a:bodyPr/>
          <a:lstStyle/>
          <a:p>
            <a:fld id="{DBDE0F7C-CA6F-4883-88EB-EF9640CA0477}" type="slidenum">
              <a:rPr lang="en-US" b="1" smtClean="0">
                <a:solidFill>
                  <a:srgbClr val="FF0000"/>
                </a:solidFill>
              </a:rPr>
              <a:t>9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1525</Words>
  <Application>Microsoft Office PowerPoint</Application>
  <PresentationFormat>Widescreen</PresentationFormat>
  <Paragraphs>223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Candara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25</cp:revision>
  <dcterms:created xsi:type="dcterms:W3CDTF">2023-03-26T19:24:41Z</dcterms:created>
  <dcterms:modified xsi:type="dcterms:W3CDTF">2023-03-28T06:14:50Z</dcterms:modified>
</cp:coreProperties>
</file>