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63" r:id="rId5"/>
    <p:sldId id="308" r:id="rId6"/>
    <p:sldId id="258" r:id="rId7"/>
    <p:sldId id="265" r:id="rId8"/>
    <p:sldId id="266" r:id="rId9"/>
    <p:sldId id="277" r:id="rId10"/>
    <p:sldId id="271" r:id="rId11"/>
    <p:sldId id="269" r:id="rId12"/>
    <p:sldId id="272" r:id="rId13"/>
    <p:sldId id="270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3" r:id="rId22"/>
    <p:sldId id="273" r:id="rId23"/>
    <p:sldId id="284" r:id="rId24"/>
    <p:sldId id="260" r:id="rId25"/>
    <p:sldId id="312" r:id="rId26"/>
    <p:sldId id="313" r:id="rId27"/>
    <p:sldId id="315" r:id="rId28"/>
    <p:sldId id="285" r:id="rId29"/>
    <p:sldId id="299" r:id="rId30"/>
    <p:sldId id="298" r:id="rId31"/>
    <p:sldId id="292" r:id="rId32"/>
    <p:sldId id="300" r:id="rId33"/>
    <p:sldId id="286" r:id="rId34"/>
    <p:sldId id="309" r:id="rId35"/>
    <p:sldId id="301" r:id="rId36"/>
    <p:sldId id="293" r:id="rId37"/>
    <p:sldId id="305" r:id="rId38"/>
    <p:sldId id="304" r:id="rId39"/>
    <p:sldId id="287" r:id="rId40"/>
    <p:sldId id="302" r:id="rId41"/>
    <p:sldId id="303" r:id="rId42"/>
    <p:sldId id="288" r:id="rId43"/>
    <p:sldId id="289" r:id="rId44"/>
    <p:sldId id="290" r:id="rId45"/>
    <p:sldId id="310" r:id="rId46"/>
    <p:sldId id="291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7890-3A73-42E8-B651-A70F3514BD4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E416-ED79-4134-BC27-0D57018BA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105400"/>
            <a:ext cx="6400800" cy="762000"/>
          </a:xfrm>
        </p:spPr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aseel</a:t>
            </a:r>
            <a:r>
              <a:rPr lang="en-US" dirty="0" smtClean="0"/>
              <a:t> </a:t>
            </a:r>
            <a:r>
              <a:rPr lang="en-US" dirty="0" err="1" smtClean="0"/>
              <a:t>dmour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698" name="Picture 2" descr="http://medicarepharmabusiness.com/wp-content/uploads/2017/07/C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19"/>
            <a:ext cx="8534400" cy="445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GFR in </a:t>
            </a:r>
            <a:r>
              <a:rPr lang="en-US" dirty="0" err="1" smtClean="0"/>
              <a:t>chilren</a:t>
            </a:r>
            <a:r>
              <a:rPr lang="en-US" dirty="0" smtClean="0"/>
              <a:t> and young adults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(Gender)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 GFR ± S.D</a:t>
                      </a:r>
                      <a:r>
                        <a:rPr lang="en-US" baseline="0" dirty="0" smtClean="0"/>
                        <a:t> ml/min/1.73 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 week (males &amp; females)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40.6 ± 14.8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2-8 weeks (males and females)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65.8 ± 24.8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&gt; 8 weeks (males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and females)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95.7 ± 21.7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2-12 years (males and females)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 ± 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13-21</a:t>
                      </a:r>
                      <a:r>
                        <a:rPr lang="en-US" baseline="0" dirty="0" smtClean="0"/>
                        <a:t> years (males)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 ± 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13-21 years (females)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 ± 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Congenital Renal Anomalies:</a:t>
            </a:r>
          </a:p>
          <a:p>
            <a:pPr lvl="1"/>
            <a:r>
              <a:rPr lang="en-US" dirty="0" smtClean="0"/>
              <a:t>Obstructive </a:t>
            </a:r>
            <a:r>
              <a:rPr lang="en-US" dirty="0" err="1" smtClean="0"/>
              <a:t>Uropathy</a:t>
            </a:r>
            <a:endParaRPr lang="en-US" dirty="0" smtClean="0"/>
          </a:p>
          <a:p>
            <a:pPr lvl="1"/>
            <a:r>
              <a:rPr lang="en-US" dirty="0" smtClean="0"/>
              <a:t>Renal </a:t>
            </a:r>
            <a:r>
              <a:rPr lang="en-US" dirty="0" err="1" smtClean="0"/>
              <a:t>aplasia</a:t>
            </a:r>
            <a:r>
              <a:rPr lang="en-US" dirty="0" smtClean="0"/>
              <a:t>/</a:t>
            </a:r>
            <a:r>
              <a:rPr lang="en-US" dirty="0" err="1" smtClean="0"/>
              <a:t>hypoplasia</a:t>
            </a:r>
            <a:r>
              <a:rPr lang="en-US" dirty="0" smtClean="0"/>
              <a:t>/dysplasia</a:t>
            </a:r>
          </a:p>
          <a:p>
            <a:pPr lvl="1"/>
            <a:r>
              <a:rPr lang="en-US" dirty="0" smtClean="0"/>
              <a:t>Reflux nephropathy</a:t>
            </a:r>
          </a:p>
          <a:p>
            <a:pPr lvl="1"/>
            <a:r>
              <a:rPr lang="en-US" dirty="0" smtClean="0"/>
              <a:t>Polycystic kidney disease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err="1" smtClean="0"/>
              <a:t>Glomerular</a:t>
            </a:r>
            <a:r>
              <a:rPr lang="en-US" dirty="0" smtClean="0"/>
              <a:t> diseases</a:t>
            </a:r>
          </a:p>
          <a:p>
            <a:pPr lvl="1"/>
            <a:r>
              <a:rPr lang="en-US" dirty="0" smtClean="0"/>
              <a:t>More common in older </a:t>
            </a:r>
            <a:r>
              <a:rPr lang="en-US" dirty="0" err="1" smtClean="0"/>
              <a:t>chilren</a:t>
            </a:r>
            <a:endParaRPr lang="en-US" dirty="0" smtClean="0"/>
          </a:p>
          <a:p>
            <a:pPr lvl="1"/>
            <a:r>
              <a:rPr lang="en-US" dirty="0" smtClean="0"/>
              <a:t>Smaller of the etiology of overall CKD, larger proportion of ESRD patients (rapid rate of CKD progression)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HUS</a:t>
            </a:r>
          </a:p>
          <a:p>
            <a:pPr lvl="1"/>
            <a:r>
              <a:rPr lang="en-US" dirty="0" smtClean="0"/>
              <a:t>Genetic disorders (</a:t>
            </a:r>
            <a:r>
              <a:rPr lang="en-US" dirty="0" err="1" smtClean="0"/>
              <a:t>oxalosis</a:t>
            </a:r>
            <a:r>
              <a:rPr lang="en-US" dirty="0" smtClean="0"/>
              <a:t>, </a:t>
            </a:r>
            <a:r>
              <a:rPr lang="en-US" dirty="0" err="1" smtClean="0"/>
              <a:t>cystinosis</a:t>
            </a:r>
            <a:r>
              <a:rPr lang="en-US" dirty="0" smtClean="0"/>
              <a:t>, hereditary nephritis-</a:t>
            </a:r>
            <a:r>
              <a:rPr lang="en-US" dirty="0" err="1" smtClean="0"/>
              <a:t>Alport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Interstitial nephritis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>
            <a:noAutofit/>
          </a:bodyPr>
          <a:lstStyle/>
          <a:p>
            <a:r>
              <a:rPr lang="en-US" sz="2000" b="1" dirty="0"/>
              <a:t>Distribution of the etiology of chronic kidney disease (CKD) in pediatric renal transplant recipients based on age at transplantation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90600"/>
            <a:ext cx="5149174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276976"/>
            <a:ext cx="7320926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Clinical presentation of CKD is dependent upon :</a:t>
            </a:r>
          </a:p>
          <a:p>
            <a:pPr lvl="1"/>
            <a:r>
              <a:rPr lang="en-US" dirty="0" smtClean="0"/>
              <a:t>Underlying Cause (</a:t>
            </a:r>
            <a:r>
              <a:rPr lang="en-US" dirty="0" err="1" smtClean="0"/>
              <a:t>Glomerular</a:t>
            </a:r>
            <a:r>
              <a:rPr lang="en-US" dirty="0" smtClean="0"/>
              <a:t> vs. Non-</a:t>
            </a:r>
            <a:r>
              <a:rPr lang="en-US" dirty="0" err="1" smtClean="0"/>
              <a:t>glomerular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Severity of Renal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 – Non-</a:t>
            </a:r>
            <a:r>
              <a:rPr lang="en-US" dirty="0" err="1" smtClean="0"/>
              <a:t>Glomerular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Affect </a:t>
            </a:r>
            <a:r>
              <a:rPr lang="en-US" dirty="0" err="1" smtClean="0"/>
              <a:t>tubulointerstitial</a:t>
            </a:r>
            <a:r>
              <a:rPr lang="en-US" dirty="0" smtClean="0"/>
              <a:t> Space:</a:t>
            </a:r>
          </a:p>
          <a:p>
            <a:pPr lvl="1"/>
            <a:r>
              <a:rPr lang="en-US" dirty="0" smtClean="0"/>
              <a:t>CAKUT</a:t>
            </a:r>
          </a:p>
          <a:p>
            <a:pPr lvl="1"/>
            <a:r>
              <a:rPr lang="en-US" dirty="0" smtClean="0"/>
              <a:t>Cystic kidney diseases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not diagnosed early, pts may present with: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Polyuria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(reduced concentrating ability)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CAKUT(obstructive), inherited dis.(</a:t>
            </a:r>
            <a:r>
              <a:rPr lang="en-US" dirty="0" err="1" smtClean="0"/>
              <a:t>nephronophthisis</a:t>
            </a:r>
            <a:r>
              <a:rPr lang="en-US" dirty="0" smtClean="0"/>
              <a:t>), </a:t>
            </a:r>
            <a:r>
              <a:rPr lang="en-US" dirty="0" err="1" smtClean="0"/>
              <a:t>tubulointerstitial</a:t>
            </a:r>
            <a:r>
              <a:rPr lang="en-US" dirty="0" smtClean="0"/>
              <a:t> disease (</a:t>
            </a:r>
            <a:r>
              <a:rPr lang="en-US" dirty="0" err="1" smtClean="0"/>
              <a:t>Nephrogenic</a:t>
            </a:r>
            <a:r>
              <a:rPr lang="en-US" dirty="0" smtClean="0"/>
              <a:t> DI)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Elevated </a:t>
            </a:r>
            <a:r>
              <a:rPr lang="en-US" b="1" dirty="0" err="1" smtClean="0">
                <a:solidFill>
                  <a:srgbClr val="FF0000"/>
                </a:solidFill>
              </a:rPr>
              <a:t>Creatinine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 smtClean="0"/>
              <a:t>	(</a:t>
            </a:r>
            <a:r>
              <a:rPr lang="en-US" dirty="0" err="1" smtClean="0"/>
              <a:t>Spina</a:t>
            </a:r>
            <a:r>
              <a:rPr lang="en-US" dirty="0" smtClean="0"/>
              <a:t> Bifida paradox ! : muscle wasting and </a:t>
            </a:r>
            <a:r>
              <a:rPr lang="en-US" dirty="0" err="1" smtClean="0"/>
              <a:t>neurogenic</a:t>
            </a:r>
            <a:r>
              <a:rPr lang="en-US" dirty="0" smtClean="0"/>
              <a:t> bladder)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Poor Growth </a:t>
            </a:r>
            <a:r>
              <a:rPr lang="en-US" dirty="0" smtClean="0">
                <a:sym typeface="Wingdings" pitchFamily="2" charset="2"/>
              </a:rPr>
              <a:t> common manifestation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Presentation – </a:t>
            </a:r>
            <a:r>
              <a:rPr lang="en-US" dirty="0" err="1" smtClean="0"/>
              <a:t>Glomerular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Present with more prominent signs and symptoms of kidney disease: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Tea/Cola – colored urine</a:t>
            </a:r>
            <a:br>
              <a:rPr lang="en-US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RBCs casts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GN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Microscopic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hematuria</a:t>
            </a:r>
            <a:endParaRPr lang="en-US" dirty="0" smtClean="0">
              <a:latin typeface="Arabic Typesetting" pitchFamily="66" charset="-78"/>
              <a:cs typeface="Arabic Typesetting" pitchFamily="66" charset="-78"/>
              <a:sym typeface="Wingdings" pitchFamily="2" charset="2"/>
            </a:endParaRPr>
          </a:p>
          <a:p>
            <a:pPr lvl="1"/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Proteinuria</a:t>
            </a:r>
            <a:endParaRPr lang="en-US" dirty="0" smtClean="0">
              <a:latin typeface="Arabic Typesetting" pitchFamily="66" charset="-78"/>
              <a:cs typeface="Arabic Typesetting" pitchFamily="66" charset="-78"/>
              <a:sym typeface="Wingdings" pitchFamily="2" charset="2"/>
            </a:endParaRP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Edema (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Nephrotic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range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proteinuria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Elevated Serum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Creat</a:t>
            </a:r>
            <a:endParaRPr lang="en-US" dirty="0" smtClean="0">
              <a:latin typeface="Arabic Typesetting" pitchFamily="66" charset="-78"/>
              <a:cs typeface="Arabic Typesetting" pitchFamily="66" charset="-78"/>
              <a:sym typeface="Wingdings" pitchFamily="2" charset="2"/>
            </a:endParaRP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Elevated Blood Pressure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Systemic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Sx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– Concurrent Systemic Disease (SLE, Wegner’s) : fever, skin rash, cough,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arthralgia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/arthritis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Presentation  - Stage of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Early Stages (GFR &gt; 60ml/min per 1.73m</a:t>
            </a:r>
            <a:r>
              <a:rPr lang="en-US" baseline="30000" dirty="0" smtClean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br>
              <a:rPr lang="en-US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i.e. G1/G2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often Asymptomatic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As CKD progresses (renal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fxn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deteriorates), pt becomes increasingly symptomatic</a:t>
            </a:r>
          </a:p>
          <a:p>
            <a:pPr>
              <a:buNone/>
            </a:pPr>
            <a:r>
              <a:rPr lang="en-US" dirty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Signs of severe renal impairment </a:t>
            </a:r>
            <a:r>
              <a:rPr lang="en-US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begin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to appear with stage G3a/G3b</a:t>
            </a: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  <a:sym typeface="Wingdings" pitchFamily="2" charset="2"/>
            </a:endParaRPr>
          </a:p>
          <a:p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66272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ym typeface="Wingdings" pitchFamily="2" charset="2"/>
              </a:rPr>
              <a:t>Uremia </a:t>
            </a:r>
            <a:r>
              <a:rPr lang="en-US" sz="2800" b="1" u="sng" dirty="0" err="1" smtClean="0">
                <a:sym typeface="Wingdings" pitchFamily="2" charset="2"/>
              </a:rPr>
              <a:t>Symtpoms</a:t>
            </a:r>
            <a:r>
              <a:rPr lang="en-US" sz="2800" b="1" u="sng" dirty="0" smtClean="0">
                <a:sym typeface="Wingdings" pitchFamily="2" charset="2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Anorexia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 smtClean="0">
                <a:sym typeface="Wingdings" pitchFamily="2" charset="2"/>
              </a:rPr>
              <a:t>Vomitting</a:t>
            </a:r>
            <a:endParaRPr lang="en-US" sz="2800" dirty="0" smtClean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Weakness and fatigability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419600"/>
            <a:ext cx="4495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ym typeface="Wingdings" pitchFamily="2" charset="2"/>
              </a:rPr>
              <a:t>Uremia Complications: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 smtClean="0">
                <a:sym typeface="Wingdings" pitchFamily="2" charset="2"/>
              </a:rPr>
              <a:t>Pericarditis</a:t>
            </a:r>
            <a:endParaRPr lang="en-US" sz="2800" dirty="0" smtClean="0"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err="1" smtClean="0">
                <a:sym typeface="Wingdings" pitchFamily="2" charset="2"/>
              </a:rPr>
              <a:t>Neurocognitive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function deficits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>
                <a:sym typeface="Wingdings" pitchFamily="2" charset="2"/>
              </a:rPr>
              <a:t>Mineral Bone Disorder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Evaluation – History</a:t>
            </a:r>
            <a:br>
              <a:rPr lang="en-US" dirty="0" smtClean="0"/>
            </a:br>
            <a:r>
              <a:rPr lang="en-US" sz="2200" dirty="0" err="1" smtClean="0"/>
              <a:t>Sx</a:t>
            </a:r>
            <a:r>
              <a:rPr lang="en-US" sz="2200" dirty="0" smtClean="0"/>
              <a:t> onset and duration</a:t>
            </a:r>
            <a:br>
              <a:rPr lang="en-US" sz="2200" dirty="0" smtClean="0"/>
            </a:br>
            <a:r>
              <a:rPr lang="en-US" sz="2200" dirty="0" smtClean="0"/>
              <a:t>History looking for </a:t>
            </a:r>
            <a:r>
              <a:rPr lang="en-US" sz="2200" dirty="0" smtClean="0">
                <a:solidFill>
                  <a:srgbClr val="FF0000"/>
                </a:solidFill>
              </a:rPr>
              <a:t>Signs</a:t>
            </a:r>
            <a:r>
              <a:rPr lang="en-US" sz="2200" dirty="0" smtClean="0"/>
              <a:t> of CKD or </a:t>
            </a:r>
            <a:r>
              <a:rPr lang="en-US" sz="2200" dirty="0" smtClean="0">
                <a:solidFill>
                  <a:srgbClr val="FF0000"/>
                </a:solidFill>
              </a:rPr>
              <a:t>factors that increase CKD risk</a:t>
            </a:r>
            <a:r>
              <a:rPr lang="en-US" sz="22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10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 Family history of renal disease or hypertension</a:t>
            </a:r>
          </a:p>
          <a:p>
            <a:pPr lvl="1"/>
            <a:r>
              <a:rPr lang="en-US" dirty="0" smtClean="0"/>
              <a:t>Growth history, particularly poor linear growth</a:t>
            </a:r>
          </a:p>
          <a:p>
            <a:pPr lvl="1"/>
            <a:r>
              <a:rPr lang="en-US" dirty="0" err="1" smtClean="0"/>
              <a:t>Polyuria</a:t>
            </a:r>
            <a:r>
              <a:rPr lang="en-US" dirty="0" smtClean="0"/>
              <a:t>, </a:t>
            </a:r>
            <a:r>
              <a:rPr lang="en-US" dirty="0" err="1" smtClean="0"/>
              <a:t>polydipsia</a:t>
            </a:r>
            <a:r>
              <a:rPr lang="en-US" dirty="0" smtClean="0"/>
              <a:t> or enuresis</a:t>
            </a:r>
          </a:p>
          <a:p>
            <a:pPr lvl="1"/>
            <a:r>
              <a:rPr lang="en-US" dirty="0" smtClean="0"/>
              <a:t>Elevated blood pressure</a:t>
            </a:r>
          </a:p>
          <a:p>
            <a:pPr lvl="1"/>
            <a:r>
              <a:rPr lang="en-US" dirty="0" smtClean="0"/>
              <a:t>Antenatal </a:t>
            </a:r>
            <a:r>
              <a:rPr lang="en-US" dirty="0" err="1" smtClean="0"/>
              <a:t>Dx</a:t>
            </a:r>
            <a:r>
              <a:rPr lang="en-US" dirty="0" smtClean="0"/>
              <a:t> CAKUT</a:t>
            </a:r>
          </a:p>
          <a:p>
            <a:pPr lvl="1"/>
            <a:r>
              <a:rPr lang="en-US" dirty="0" smtClean="0"/>
              <a:t>Orthopedic/</a:t>
            </a:r>
            <a:r>
              <a:rPr lang="en-US" dirty="0" smtClean="0">
                <a:solidFill>
                  <a:srgbClr val="FF0000"/>
                </a:solidFill>
              </a:rPr>
              <a:t>Urologic </a:t>
            </a:r>
            <a:r>
              <a:rPr lang="en-US" dirty="0" smtClean="0"/>
              <a:t>abnormalities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Recurrent UTIs</a:t>
            </a:r>
          </a:p>
          <a:p>
            <a:pPr lvl="1"/>
            <a:r>
              <a:rPr lang="en-US" dirty="0" smtClean="0"/>
              <a:t>Unexplained Anemia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Fluid and electrolyte disturbances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Uremia </a:t>
            </a:r>
            <a:r>
              <a:rPr lang="en-US" dirty="0" err="1" smtClean="0"/>
              <a:t>Sx</a:t>
            </a:r>
            <a:r>
              <a:rPr lang="en-US" dirty="0" smtClean="0"/>
              <a:t> (weakness, fatigue, anorexia, </a:t>
            </a:r>
            <a:r>
              <a:rPr lang="en-US" dirty="0" err="1" smtClean="0"/>
              <a:t>vomitting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Systemic Signs (fever, rash, </a:t>
            </a:r>
            <a:r>
              <a:rPr lang="en-US" dirty="0" err="1" smtClean="0"/>
              <a:t>arthralgias</a:t>
            </a:r>
            <a:r>
              <a:rPr lang="en-US" dirty="0" smtClean="0"/>
              <a:t>/arthritis) e.g. SLE, HSP</a:t>
            </a:r>
          </a:p>
          <a:p>
            <a:pPr lvl="1"/>
            <a:r>
              <a:rPr lang="en-US" dirty="0" smtClean="0"/>
              <a:t>Gross </a:t>
            </a:r>
            <a:r>
              <a:rPr lang="en-US" dirty="0" err="1" smtClean="0"/>
              <a:t>Hematuria</a:t>
            </a:r>
            <a:endParaRPr lang="en-US" dirty="0" smtClean="0"/>
          </a:p>
          <a:p>
            <a:pPr lvl="1"/>
            <a:r>
              <a:rPr lang="en-US" dirty="0" smtClean="0"/>
              <a:t>Edema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Evaluation – Physical Exam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Growth Parameters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Pallor</a:t>
            </a:r>
          </a:p>
          <a:p>
            <a:r>
              <a:rPr lang="en-US" dirty="0" smtClean="0"/>
              <a:t>Signs of </a:t>
            </a:r>
            <a:r>
              <a:rPr lang="en-US" dirty="0" err="1" smtClean="0"/>
              <a:t>hypervolemia</a:t>
            </a:r>
            <a:endParaRPr lang="en-US" dirty="0" smtClean="0"/>
          </a:p>
          <a:p>
            <a:pPr lvl="1"/>
            <a:r>
              <a:rPr lang="en-US" dirty="0" smtClean="0"/>
              <a:t>Edema</a:t>
            </a:r>
          </a:p>
          <a:p>
            <a:pPr lvl="1"/>
            <a:r>
              <a:rPr lang="en-US" dirty="0" err="1" smtClean="0"/>
              <a:t>Rales</a:t>
            </a:r>
            <a:endParaRPr lang="en-US" dirty="0" smtClean="0"/>
          </a:p>
          <a:p>
            <a:pPr lvl="1"/>
            <a:r>
              <a:rPr lang="en-US" dirty="0" smtClean="0"/>
              <a:t>Hepatic congestion</a:t>
            </a:r>
          </a:p>
          <a:p>
            <a:pPr lvl="1"/>
            <a:r>
              <a:rPr lang="en-US" dirty="0" smtClean="0"/>
              <a:t>Cardiac gallop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Cardiac auscultation</a:t>
            </a:r>
          </a:p>
          <a:p>
            <a:pPr lvl="1"/>
            <a:r>
              <a:rPr lang="en-US" dirty="0" smtClean="0"/>
              <a:t>Pericardial rub/</a:t>
            </a:r>
            <a:r>
              <a:rPr lang="en-US" dirty="0" err="1" smtClean="0"/>
              <a:t>pericarditis</a:t>
            </a:r>
            <a:endParaRPr lang="en-US" dirty="0" smtClean="0"/>
          </a:p>
          <a:p>
            <a:pPr lvl="1"/>
            <a:r>
              <a:rPr lang="en-US" dirty="0" smtClean="0"/>
              <a:t>Pericardial effusion </a:t>
            </a:r>
          </a:p>
          <a:p>
            <a:pPr lvl="1"/>
            <a:r>
              <a:rPr lang="en-US" dirty="0" smtClean="0"/>
              <a:t> diminished heart sounds</a:t>
            </a:r>
          </a:p>
          <a:p>
            <a:r>
              <a:rPr lang="en-US" dirty="0" err="1" smtClean="0"/>
              <a:t>Exteremity</a:t>
            </a:r>
            <a:r>
              <a:rPr lang="en-US" dirty="0" smtClean="0"/>
              <a:t> exam</a:t>
            </a:r>
          </a:p>
          <a:p>
            <a:pPr lvl="1"/>
            <a:r>
              <a:rPr lang="en-US" dirty="0" smtClean="0"/>
              <a:t>Edema</a:t>
            </a:r>
          </a:p>
          <a:p>
            <a:pPr lvl="1"/>
            <a:r>
              <a:rPr lang="en-US" dirty="0" smtClean="0"/>
              <a:t>Deformities - MBD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Evaluation -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</a:p>
          <a:p>
            <a:pPr lvl="1"/>
            <a:r>
              <a:rPr lang="en-US" dirty="0" smtClean="0"/>
              <a:t>Most widely used</a:t>
            </a:r>
          </a:p>
          <a:p>
            <a:pPr lvl="1"/>
            <a:r>
              <a:rPr lang="en-US" dirty="0" smtClean="0"/>
              <a:t>Growth and structure of kidneys</a:t>
            </a:r>
          </a:p>
          <a:p>
            <a:pPr lvl="1">
              <a:buNone/>
            </a:pPr>
            <a:r>
              <a:rPr lang="en-US" dirty="0" smtClean="0"/>
              <a:t>(renal length in </a:t>
            </a:r>
            <a:r>
              <a:rPr lang="en-US" dirty="0" err="1" smtClean="0"/>
              <a:t>saggital</a:t>
            </a:r>
            <a:r>
              <a:rPr lang="en-US" dirty="0" smtClean="0"/>
              <a:t> plane)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Special Considerations:</a:t>
            </a:r>
          </a:p>
          <a:p>
            <a:pPr lvl="1">
              <a:buNone/>
            </a:pPr>
            <a:r>
              <a:rPr lang="en-US" dirty="0" smtClean="0"/>
              <a:t>Single Kidney</a:t>
            </a:r>
          </a:p>
          <a:p>
            <a:pPr lvl="1">
              <a:buNone/>
            </a:pPr>
            <a:r>
              <a:rPr lang="en-US" dirty="0" smtClean="0"/>
              <a:t>Growth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MCUG</a:t>
            </a:r>
          </a:p>
          <a:p>
            <a:r>
              <a:rPr lang="en-US" dirty="0" smtClean="0"/>
              <a:t>UTCT</a:t>
            </a:r>
          </a:p>
          <a:p>
            <a:r>
              <a:rPr lang="en-US" dirty="0" smtClean="0"/>
              <a:t>MRI</a:t>
            </a:r>
            <a:endParaRPr lang="en-US" dirty="0"/>
          </a:p>
          <a:p>
            <a:pPr>
              <a:buNone/>
            </a:pPr>
            <a:r>
              <a:rPr lang="en-US" dirty="0" smtClean="0"/>
              <a:t>Careful with the contrast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6096000" cy="114300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Kiddin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8421" b="14444"/>
          <a:stretch>
            <a:fillRect/>
          </a:stretch>
        </p:blipFill>
        <p:spPr bwMode="auto">
          <a:xfrm>
            <a:off x="4648200" y="1676400"/>
            <a:ext cx="17716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Initial Evaluation -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endParaRPr lang="en-US" dirty="0" smtClean="0"/>
          </a:p>
          <a:p>
            <a:r>
              <a:rPr lang="en-US" dirty="0" smtClean="0"/>
              <a:t>Electrolytes:</a:t>
            </a:r>
          </a:p>
          <a:p>
            <a:r>
              <a:rPr lang="en-US" dirty="0" smtClean="0"/>
              <a:t>Hematologic Profile, if anemic</a:t>
            </a:r>
          </a:p>
          <a:p>
            <a:pPr lvl="1"/>
            <a:r>
              <a:rPr lang="en-US" dirty="0" smtClean="0"/>
              <a:t>RBC indices </a:t>
            </a:r>
          </a:p>
          <a:p>
            <a:pPr lvl="1"/>
            <a:r>
              <a:rPr lang="en-US" dirty="0" err="1" smtClean="0"/>
              <a:t>Retics</a:t>
            </a:r>
            <a:endParaRPr lang="en-US" dirty="0" smtClean="0"/>
          </a:p>
          <a:p>
            <a:pPr lvl="1"/>
            <a:r>
              <a:rPr lang="en-US" dirty="0" smtClean="0"/>
              <a:t>Iron Status:</a:t>
            </a:r>
          </a:p>
          <a:p>
            <a:pPr lvl="1">
              <a:buNone/>
            </a:pPr>
            <a:r>
              <a:rPr lang="en-US" dirty="0" smtClean="0"/>
              <a:t>(Fe, TIBC, </a:t>
            </a:r>
            <a:r>
              <a:rPr lang="en-US" dirty="0" err="1" smtClean="0"/>
              <a:t>Tsat</a:t>
            </a:r>
            <a:r>
              <a:rPr lang="en-US" dirty="0" smtClean="0"/>
              <a:t>, </a:t>
            </a:r>
            <a:r>
              <a:rPr lang="en-US" dirty="0" err="1" smtClean="0"/>
              <a:t>ferritin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B12 and </a:t>
            </a:r>
            <a:r>
              <a:rPr lang="en-US" dirty="0" err="1" smtClean="0"/>
              <a:t>folate</a:t>
            </a:r>
            <a:endParaRPr lang="en-US" dirty="0" smtClean="0"/>
          </a:p>
          <a:p>
            <a:pPr lvl="1"/>
            <a:r>
              <a:rPr lang="en-US" dirty="0" smtClean="0"/>
              <a:t>Occult Blood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191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MBD workup:</a:t>
            </a:r>
          </a:p>
          <a:p>
            <a:pPr>
              <a:buNone/>
            </a:pPr>
            <a:r>
              <a:rPr lang="en-US" dirty="0" smtClean="0"/>
              <a:t>Ca, PO4, 25(OH)</a:t>
            </a:r>
            <a:r>
              <a:rPr lang="en-US" dirty="0" err="1" smtClean="0"/>
              <a:t>Vit</a:t>
            </a:r>
            <a:r>
              <a:rPr lang="en-US" dirty="0" smtClean="0"/>
              <a:t> D, PTH</a:t>
            </a:r>
          </a:p>
          <a:p>
            <a:r>
              <a:rPr lang="en-US" dirty="0" smtClean="0"/>
              <a:t>Fasting lipid profile</a:t>
            </a:r>
          </a:p>
          <a:p>
            <a:pPr>
              <a:buNone/>
            </a:pPr>
            <a:r>
              <a:rPr lang="en-US" dirty="0" smtClean="0"/>
              <a:t>LDL, HDL, TG, Cholesterol</a:t>
            </a:r>
          </a:p>
          <a:p>
            <a:r>
              <a:rPr lang="en-US" dirty="0" smtClean="0"/>
              <a:t>Urinalysis</a:t>
            </a:r>
          </a:p>
          <a:p>
            <a:pPr>
              <a:buNone/>
            </a:pPr>
            <a:r>
              <a:rPr lang="en-US" dirty="0" smtClean="0"/>
              <a:t>Protein, pH, RBCs, WBCs</a:t>
            </a:r>
            <a:endParaRPr lang="en-US" dirty="0"/>
          </a:p>
          <a:p>
            <a:r>
              <a:rPr lang="en-US" dirty="0" smtClean="0"/>
              <a:t>Kidney Biopsy</a:t>
            </a:r>
          </a:p>
          <a:p>
            <a:pPr lvl="1"/>
            <a:r>
              <a:rPr lang="en-US" dirty="0" smtClean="0"/>
              <a:t>Diagnosis</a:t>
            </a:r>
            <a:r>
              <a:rPr lang="en-US" dirty="0"/>
              <a:t> </a:t>
            </a:r>
            <a:r>
              <a:rPr lang="en-US" dirty="0" smtClean="0"/>
              <a:t>or excluding 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Disease Severity</a:t>
            </a:r>
          </a:p>
          <a:p>
            <a:pPr lvl="1"/>
            <a:r>
              <a:rPr lang="en-US" dirty="0" smtClean="0"/>
              <a:t>Reversible changes</a:t>
            </a:r>
          </a:p>
          <a:p>
            <a:pPr lvl="1"/>
            <a:r>
              <a:rPr lang="en-US" dirty="0" smtClean="0"/>
              <a:t>Interstitial fibrosis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err="1" smtClean="0"/>
              <a:t>Proteinuria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Indicator of underlying </a:t>
            </a:r>
            <a:r>
              <a:rPr lang="en-US" dirty="0" err="1" smtClean="0"/>
              <a:t>glomerular</a:t>
            </a:r>
            <a:r>
              <a:rPr lang="en-US" dirty="0" smtClean="0"/>
              <a:t> disease and/or tubular dysfunction</a:t>
            </a:r>
          </a:p>
          <a:p>
            <a:r>
              <a:rPr lang="en-US" dirty="0" smtClean="0"/>
              <a:t>Important biomarker associated STRONGLY with CKD</a:t>
            </a:r>
          </a:p>
          <a:p>
            <a:r>
              <a:rPr lang="en-US" dirty="0" smtClean="0"/>
              <a:t>Ongoing protein excretion </a:t>
            </a:r>
            <a:r>
              <a:rPr lang="en-US" dirty="0" smtClean="0">
                <a:solidFill>
                  <a:srgbClr val="FF0000"/>
                </a:solidFill>
              </a:rPr>
              <a:t>may contribute</a:t>
            </a:r>
            <a:r>
              <a:rPr lang="en-US" dirty="0" smtClean="0"/>
              <a:t> to CKD </a:t>
            </a:r>
            <a:r>
              <a:rPr lang="en-US" dirty="0" smtClean="0">
                <a:solidFill>
                  <a:srgbClr val="FF0000"/>
                </a:solidFill>
              </a:rPr>
              <a:t>progression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Severity</a:t>
            </a:r>
            <a:r>
              <a:rPr lang="en-US" dirty="0" smtClean="0"/>
              <a:t> of renal disease is generally associated with </a:t>
            </a:r>
            <a:r>
              <a:rPr lang="en-US" dirty="0" smtClean="0">
                <a:solidFill>
                  <a:srgbClr val="FF0000"/>
                </a:solidFill>
              </a:rPr>
              <a:t>amount and duration of </a:t>
            </a:r>
            <a:r>
              <a:rPr lang="en-US" dirty="0" err="1" smtClean="0">
                <a:solidFill>
                  <a:srgbClr val="FF0000"/>
                </a:solidFill>
              </a:rPr>
              <a:t>proteinuria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Persistent High grade </a:t>
            </a:r>
            <a:r>
              <a:rPr lang="en-US" dirty="0" err="1" smtClean="0"/>
              <a:t>proteinuria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look for other signs of renal dysfunction</a:t>
            </a:r>
          </a:p>
          <a:p>
            <a:r>
              <a:rPr lang="en-US" dirty="0" smtClean="0">
                <a:sym typeface="Wingdings" pitchFamily="2" charset="2"/>
              </a:rPr>
              <a:t>Presence of persistent </a:t>
            </a:r>
            <a:r>
              <a:rPr lang="en-US" dirty="0" err="1" smtClean="0">
                <a:sym typeface="Wingdings" pitchFamily="2" charset="2"/>
              </a:rPr>
              <a:t>proteinuria</a:t>
            </a:r>
            <a:r>
              <a:rPr lang="en-US" dirty="0" smtClean="0">
                <a:sym typeface="Wingdings" pitchFamily="2" charset="2"/>
              </a:rPr>
              <a:t>  urine protein/</a:t>
            </a:r>
            <a:r>
              <a:rPr lang="en-US" dirty="0" err="1" smtClean="0">
                <a:sym typeface="Wingdings" pitchFamily="2" charset="2"/>
              </a:rPr>
              <a:t>creatinine</a:t>
            </a:r>
            <a:r>
              <a:rPr lang="en-US" dirty="0" smtClean="0">
                <a:sym typeface="Wingdings" pitchFamily="2" charset="2"/>
              </a:rPr>
              <a:t> ratio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response to initial damage is variable and unpredictable. </a:t>
            </a:r>
          </a:p>
          <a:p>
            <a:pPr lvl="1"/>
            <a:r>
              <a:rPr lang="en-US" dirty="0" smtClean="0"/>
              <a:t>Recovery with little or no </a:t>
            </a:r>
            <a:r>
              <a:rPr lang="en-US" dirty="0" err="1" smtClean="0"/>
              <a:t>sequelae</a:t>
            </a:r>
            <a:endParaRPr lang="en-US" dirty="0" smtClean="0"/>
          </a:p>
          <a:p>
            <a:pPr lvl="1"/>
            <a:r>
              <a:rPr lang="en-US" dirty="0" smtClean="0"/>
              <a:t>Ongoing progressive loss of function leading to CKD </a:t>
            </a:r>
          </a:p>
          <a:p>
            <a:pPr lvl="1"/>
            <a:r>
              <a:rPr lang="en-US" dirty="0" smtClean="0"/>
              <a:t>ESRD</a:t>
            </a:r>
          </a:p>
          <a:p>
            <a:endParaRPr lang="en-US" dirty="0" smtClean="0"/>
          </a:p>
          <a:p>
            <a:r>
              <a:rPr lang="en-US" dirty="0" smtClean="0"/>
              <a:t>It is important to understand the factors associated with progression  in order to put management strategies to prevent or slow the decline of kidney function to ESRD</a:t>
            </a:r>
          </a:p>
          <a:p>
            <a:endParaRPr lang="en-US" dirty="0" smtClean="0"/>
          </a:p>
          <a:p>
            <a:r>
              <a:rPr lang="en-US" dirty="0" smtClean="0"/>
              <a:t>Increased likelihood for progressive CKD:</a:t>
            </a:r>
          </a:p>
          <a:p>
            <a:pPr lvl="1"/>
            <a:r>
              <a:rPr lang="en-US" dirty="0" smtClean="0"/>
              <a:t>Low baseline GFR</a:t>
            </a:r>
          </a:p>
          <a:p>
            <a:pPr lvl="1"/>
            <a:r>
              <a:rPr lang="en-US" dirty="0" smtClean="0"/>
              <a:t>Greater degree of </a:t>
            </a:r>
            <a:r>
              <a:rPr lang="en-US" dirty="0" err="1" smtClean="0"/>
              <a:t>proteinuira</a:t>
            </a:r>
            <a:endParaRPr lang="en-US" dirty="0" smtClean="0"/>
          </a:p>
          <a:p>
            <a:pPr lvl="1"/>
            <a:r>
              <a:rPr lang="en-US" dirty="0" smtClean="0"/>
              <a:t>Higher 24 hours MAP</a:t>
            </a:r>
          </a:p>
          <a:p>
            <a:pPr lvl="1"/>
            <a:r>
              <a:rPr lang="en-US" dirty="0" smtClean="0"/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Progression of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Intraglomerular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hypertension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hypertrophy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 in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intraglomerular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pressure: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Systemic hypertension</a:t>
            </a:r>
          </a:p>
          <a:p>
            <a:pPr lvl="1"/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specific processes</a:t>
            </a:r>
          </a:p>
          <a:p>
            <a:pPr lvl="1"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This leads to  increased filtration in the remaining functional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nephrons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increased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size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Increased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transglomerular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ultrafiltration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and pressure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damage and protein leak  interstitial inflammation and fibrosis</a:t>
            </a:r>
          </a:p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Histologically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glomerulosclerosis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, vascular sclerosis,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tubulointerstitial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fibrosis(2ry FSGS) 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proteinuria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and loss of renal function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 moderate to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severe loss of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glomerular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filtration rate, i.e. G3 or greater, may result in a number of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of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complications due to renal impairment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Disorders of fluids and electrolytes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Mineral Bone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Dyslipidemia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Endocrine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Abnormalities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Growth Impairment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Decreased clearance of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renally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excreted substances from the body (e.g.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hyperuricemia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General Management Components: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Treat reversible kidney dysfunction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Prevent or slow disease progression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Treat complications of CKD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Identify and adequately prepare child/family in whom renal replacement therapy will be required</a:t>
            </a: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Remember vaccinations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Kidney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Identifying and treating these causes may result in recovery of some kidney function</a:t>
            </a:r>
          </a:p>
          <a:p>
            <a:r>
              <a:rPr lang="en-US" dirty="0" smtClean="0"/>
              <a:t>Most common potentially recoverable kidney dysfunction:</a:t>
            </a:r>
          </a:p>
          <a:p>
            <a:pPr lvl="1"/>
            <a:r>
              <a:rPr lang="en-US" dirty="0" smtClean="0"/>
              <a:t>Decreased kidney perfusion</a:t>
            </a:r>
          </a:p>
          <a:p>
            <a:pPr lvl="1"/>
            <a:r>
              <a:rPr lang="en-US" dirty="0" err="1" smtClean="0"/>
              <a:t>Nephrotoxic</a:t>
            </a:r>
            <a:r>
              <a:rPr lang="en-US" dirty="0" smtClean="0"/>
              <a:t> agents</a:t>
            </a:r>
          </a:p>
          <a:p>
            <a:pPr lvl="1">
              <a:buNone/>
            </a:pPr>
            <a:r>
              <a:rPr lang="en-US" dirty="0" smtClean="0"/>
              <a:t>	NSAIDs, </a:t>
            </a:r>
            <a:r>
              <a:rPr lang="en-US" dirty="0" err="1" smtClean="0"/>
              <a:t>Radiocontrast</a:t>
            </a:r>
            <a:r>
              <a:rPr lang="en-US" dirty="0" smtClean="0"/>
              <a:t>, </a:t>
            </a:r>
            <a:r>
              <a:rPr lang="en-US" dirty="0" err="1" smtClean="0"/>
              <a:t>Aminoglycosides</a:t>
            </a:r>
            <a:r>
              <a:rPr lang="en-US" dirty="0" smtClean="0"/>
              <a:t>, </a:t>
            </a:r>
            <a:r>
              <a:rPr lang="en-US" dirty="0" err="1" smtClean="0"/>
              <a:t>Amphotericin</a:t>
            </a:r>
            <a:r>
              <a:rPr lang="en-US" dirty="0" smtClean="0"/>
              <a:t> B, Cyclosporine, </a:t>
            </a:r>
            <a:r>
              <a:rPr lang="en-US" dirty="0" err="1" smtClean="0"/>
              <a:t>Tacrolimus</a:t>
            </a:r>
            <a:endParaRPr lang="en-US" dirty="0" smtClean="0"/>
          </a:p>
          <a:p>
            <a:pPr lvl="1"/>
            <a:r>
              <a:rPr lang="en-US" dirty="0" smtClean="0"/>
              <a:t>NOTE !!!</a:t>
            </a:r>
            <a:br>
              <a:rPr lang="en-US" dirty="0" smtClean="0"/>
            </a:br>
            <a:r>
              <a:rPr lang="en-US" dirty="0" smtClean="0"/>
              <a:t>Some medications may increase measured serum </a:t>
            </a:r>
            <a:r>
              <a:rPr lang="en-US" dirty="0" err="1" smtClean="0"/>
              <a:t>creatinine</a:t>
            </a:r>
            <a:r>
              <a:rPr lang="en-US" dirty="0" smtClean="0"/>
              <a:t>  (but NOT BUN)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cimetidine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trimethoprim</a:t>
            </a:r>
            <a:r>
              <a:rPr lang="en-US" dirty="0" smtClean="0">
                <a:sym typeface="Wingdings" pitchFamily="2" charset="2"/>
              </a:rPr>
              <a:t>, ciprofloxacin, </a:t>
            </a:r>
            <a:r>
              <a:rPr lang="en-US" dirty="0" err="1" smtClean="0">
                <a:sym typeface="Wingdings" pitchFamily="2" charset="2"/>
              </a:rPr>
              <a:t>flucytosine</a:t>
            </a: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(affect lab assay or tubular secretion </a:t>
            </a:r>
            <a:r>
              <a:rPr lang="en-US" dirty="0" err="1" smtClean="0">
                <a:sym typeface="Wingdings" pitchFamily="2" charset="2"/>
              </a:rPr>
              <a:t>withOUT</a:t>
            </a:r>
            <a:r>
              <a:rPr lang="en-US" dirty="0" smtClean="0">
                <a:sym typeface="Wingdings" pitchFamily="2" charset="2"/>
              </a:rPr>
              <a:t> truly affecting  kidney function)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Slowing CKD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Interventions to slow CKD progression:</a:t>
            </a:r>
          </a:p>
          <a:p>
            <a:pPr lvl="1"/>
            <a:r>
              <a:rPr lang="en-US" dirty="0" smtClean="0"/>
              <a:t>Blood Pressure Control</a:t>
            </a:r>
          </a:p>
          <a:p>
            <a:pPr lvl="1"/>
            <a:r>
              <a:rPr lang="en-US" dirty="0" smtClean="0"/>
              <a:t>Reducing Protein Secretion</a:t>
            </a:r>
          </a:p>
          <a:p>
            <a:pPr lvl="1"/>
            <a:r>
              <a:rPr lang="en-US" dirty="0" smtClean="0"/>
              <a:t>Correcting Anemia</a:t>
            </a:r>
          </a:p>
          <a:p>
            <a:pPr lvl="1"/>
            <a:r>
              <a:rPr lang="en-US" dirty="0" smtClean="0"/>
              <a:t>Controlling </a:t>
            </a:r>
            <a:r>
              <a:rPr lang="en-US" dirty="0" err="1" smtClean="0"/>
              <a:t>Dyslipidemia</a:t>
            </a:r>
            <a:endParaRPr lang="en-US" dirty="0" smtClean="0"/>
          </a:p>
          <a:p>
            <a:pPr lvl="1"/>
            <a:r>
              <a:rPr lang="en-US" dirty="0" smtClean="0"/>
              <a:t>Dietary Protein Restriction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Strongest evidence is for strict blood pressure control.</a:t>
            </a:r>
          </a:p>
          <a:p>
            <a:pPr lvl="1">
              <a:buNone/>
            </a:pPr>
            <a:r>
              <a:rPr lang="en-US" dirty="0" smtClean="0"/>
              <a:t>Best agents are ACEI and ARBs (HTN and </a:t>
            </a:r>
            <a:r>
              <a:rPr lang="en-US" dirty="0" err="1" smtClean="0"/>
              <a:t>proteinuria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more protective than other agents in slowing CKD progression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Complications – fluids and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838200"/>
            <a:ext cx="94488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Sodium and water (Intravascular Volume)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Usually maintained until GFR falls below 10-15ml/min per 1.73 m2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Patient with mild-moderate CKD 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in relative volume balance  BUT less able to respond to changes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Severely impaired kidney function : risk for water retention and overload  acute volume overload,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hyponatremia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and hypertension.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Some children with obstructive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uropathy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/ dysplastic kidneys:</a:t>
            </a:r>
          </a:p>
          <a:p>
            <a:pPr lvl="1"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Propensity for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hypovolemia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and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hyponatremia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(poor urine concentrating ability)  careful, different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manageme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NT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– fluids and electrolytes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Potassium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Hyperkalemia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↓GFR  ↓ K+ excretion  </a:t>
            </a:r>
            <a:r>
              <a:rPr lang="en-US" dirty="0" err="1" smtClean="0">
                <a:sym typeface="Wingdings" pitchFamily="2" charset="2"/>
              </a:rPr>
              <a:t>hyperkalemia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↓GFR  ↓Na+ delivery to distal tubules ↓exchange with K</a:t>
            </a:r>
            <a:endParaRPr lang="en-US" dirty="0" smtClean="0"/>
          </a:p>
          <a:p>
            <a:pPr lvl="1"/>
            <a:r>
              <a:rPr lang="en-US" dirty="0" smtClean="0"/>
              <a:t>Others: dietary, catabolism, Met Acidosis, type IV RTA (obstructive </a:t>
            </a:r>
            <a:r>
              <a:rPr lang="en-US" dirty="0" err="1" smtClean="0"/>
              <a:t>uropathy</a:t>
            </a:r>
            <a:r>
              <a:rPr lang="en-US" dirty="0" smtClean="0"/>
              <a:t>), Decreased </a:t>
            </a:r>
            <a:r>
              <a:rPr lang="en-US" dirty="0" err="1" smtClean="0"/>
              <a:t>renin</a:t>
            </a:r>
            <a:r>
              <a:rPr lang="en-US" dirty="0" smtClean="0"/>
              <a:t> from JGA, 1ry of 2ry </a:t>
            </a:r>
            <a:r>
              <a:rPr lang="en-US" dirty="0" err="1" smtClean="0"/>
              <a:t>hypoaldosteronism</a:t>
            </a:r>
            <a:r>
              <a:rPr lang="en-US" dirty="0" smtClean="0"/>
              <a:t> (ACEI/ARBs, </a:t>
            </a:r>
            <a:r>
              <a:rPr lang="en-US" dirty="0" err="1" smtClean="0"/>
              <a:t>calcineurin</a:t>
            </a:r>
            <a:r>
              <a:rPr lang="en-US" dirty="0" smtClean="0"/>
              <a:t> inhibitors, prostaglandin inhibitors)</a:t>
            </a:r>
          </a:p>
          <a:p>
            <a:r>
              <a:rPr lang="en-US" dirty="0" err="1" smtClean="0"/>
              <a:t>Hypokalemia</a:t>
            </a:r>
            <a:r>
              <a:rPr lang="en-US" dirty="0" smtClean="0"/>
              <a:t>, rare but possible if:</a:t>
            </a:r>
          </a:p>
          <a:p>
            <a:pPr lvl="1"/>
            <a:r>
              <a:rPr lang="en-US" dirty="0" err="1" smtClean="0"/>
              <a:t>Fanconi</a:t>
            </a:r>
            <a:endParaRPr lang="en-US" dirty="0" smtClean="0"/>
          </a:p>
          <a:p>
            <a:pPr lvl="1"/>
            <a:r>
              <a:rPr lang="en-US" dirty="0" smtClean="0"/>
              <a:t>Renal Tubular Acidosis</a:t>
            </a:r>
          </a:p>
          <a:p>
            <a:pPr lvl="1"/>
            <a:r>
              <a:rPr lang="en-US" dirty="0" smtClean="0"/>
              <a:t>Excessive Diuretic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 of irreversible kidney damage and/or reduction of kidney function that can lead to progressive decrease in kidney function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(kidney dysfunction as a continuum, rather than discrete change in renal function)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Fluids and Electrolytes -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GFR Drops </a:t>
            </a:r>
            <a:r>
              <a:rPr lang="en-US" sz="2400" dirty="0" smtClean="0">
                <a:sym typeface="Wingdings" pitchFamily="2" charset="2"/>
              </a:rPr>
              <a:t> water and Sodium Retention  Volume Overload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Management : Sodium Restriction + Diuretics</a:t>
            </a:r>
          </a:p>
          <a:p>
            <a:r>
              <a:rPr lang="en-US" sz="2400" dirty="0" smtClean="0">
                <a:sym typeface="Wingdings" pitchFamily="2" charset="2"/>
              </a:rPr>
              <a:t>Diuretics Choice :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Thiazides</a:t>
            </a:r>
            <a:r>
              <a:rPr lang="en-US" sz="2000" dirty="0" smtClean="0">
                <a:sym typeface="Wingdings" pitchFamily="2" charset="2"/>
              </a:rPr>
              <a:t> early on ,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Loop diuretics later on 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	( in </a:t>
            </a:r>
            <a:r>
              <a:rPr lang="en-US" sz="2000" dirty="0" err="1" smtClean="0">
                <a:sym typeface="Wingdings" pitchFamily="2" charset="2"/>
              </a:rPr>
              <a:t>advnaced</a:t>
            </a:r>
            <a:r>
              <a:rPr lang="en-US" sz="2000" dirty="0" smtClean="0">
                <a:sym typeface="Wingdings" pitchFamily="2" charset="2"/>
              </a:rPr>
              <a:t> stages when </a:t>
            </a:r>
            <a:r>
              <a:rPr lang="en-US" sz="2000" dirty="0" err="1" smtClean="0">
                <a:sym typeface="Wingdings" pitchFamily="2" charset="2"/>
              </a:rPr>
              <a:t>thiazides</a:t>
            </a:r>
            <a:r>
              <a:rPr lang="en-US" sz="2000" dirty="0" smtClean="0">
                <a:sym typeface="Wingdings" pitchFamily="2" charset="2"/>
              </a:rPr>
              <a:t> become less effective)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Both classes are less effective with decreasing GFR</a:t>
            </a:r>
          </a:p>
          <a:p>
            <a:r>
              <a:rPr lang="en-US" sz="2400" dirty="0" smtClean="0">
                <a:sym typeface="Wingdings" pitchFamily="2" charset="2"/>
              </a:rPr>
              <a:t>Some children with poor urine concentrating ability :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good urine output despite fluid losses, require ongoing and close monitoring of fluid and sodium replacement</a:t>
            </a:r>
          </a:p>
          <a:p>
            <a:r>
              <a:rPr lang="en-US" sz="2400" dirty="0" err="1" smtClean="0">
                <a:sym typeface="Wingdings" pitchFamily="2" charset="2"/>
              </a:rPr>
              <a:t>Hyperkalemia</a:t>
            </a:r>
            <a:r>
              <a:rPr lang="en-US" sz="2400" dirty="0" smtClean="0">
                <a:sym typeface="Wingdings" pitchFamily="2" charset="2"/>
              </a:rPr>
              <a:t>  Management: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Low Potassium Diet, formula or supplements  potassium free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no potassium free formula, mix with Kay </a:t>
            </a:r>
            <a:r>
              <a:rPr lang="en-US" sz="2000" dirty="0" err="1" smtClean="0">
                <a:sym typeface="Wingdings" pitchFamily="2" charset="2"/>
              </a:rPr>
              <a:t>exalate</a:t>
            </a:r>
            <a:r>
              <a:rPr lang="en-US" sz="2000" dirty="0" smtClean="0">
                <a:sym typeface="Wingdings" pitchFamily="2" charset="2"/>
              </a:rPr>
              <a:t> and decant then administer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Loop Diuretics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Correct Metabolic Acidosis</a:t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Complications - Metabolic 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Why do patient’s become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acidotic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with advancing renal disease ?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Fall in total ammonium excretion as GFR falls below 40-50ml/min per 1.73 m2 (G3)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Decreased in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titratable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acid secretion (phosphate)</a:t>
            </a:r>
          </a:p>
          <a:p>
            <a:pPr lvl="1"/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Decreased bicarbonate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resorption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>
              <a:buNone/>
            </a:pP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As patient approaches ESRD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Serum HCO3- stabilizes between 12-20mEq/L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A level below 10 is unusual, why ? 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 various body buffers neutralize retained H+ and prevent further fall in HCO3-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Why is acidosis harmful ?!! 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Negative impact on growth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(body utilizes bone buffering to bind some excess H+ ions)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Metabolic Acidosis - </a:t>
            </a:r>
            <a:r>
              <a:rPr lang="en-US" dirty="0" err="1" smtClean="0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Target HCO</a:t>
            </a:r>
            <a:r>
              <a:rPr lang="en-US" b="1" baseline="-25000" dirty="0" smtClean="0"/>
              <a:t>3 </a:t>
            </a:r>
            <a:r>
              <a:rPr lang="en-US" b="1" baseline="30000" dirty="0" smtClean="0"/>
              <a:t>- </a:t>
            </a:r>
            <a:r>
              <a:rPr lang="en-US" b="1" dirty="0" smtClean="0"/>
              <a:t> </a:t>
            </a:r>
            <a:r>
              <a:rPr lang="en-US" dirty="0" smtClean="0"/>
              <a:t>at or above 22mEq/L</a:t>
            </a:r>
          </a:p>
          <a:p>
            <a:endParaRPr lang="en-US" dirty="0" smtClean="0"/>
          </a:p>
          <a:p>
            <a:r>
              <a:rPr lang="en-US" dirty="0" smtClean="0"/>
              <a:t>Sodium Bicarbonate:</a:t>
            </a:r>
          </a:p>
          <a:p>
            <a:pPr lvl="1">
              <a:buNone/>
            </a:pPr>
            <a:r>
              <a:rPr lang="en-US" dirty="0" smtClean="0"/>
              <a:t>Start at dose </a:t>
            </a:r>
            <a:r>
              <a:rPr lang="en-US" dirty="0" smtClean="0">
                <a:solidFill>
                  <a:srgbClr val="FF0000"/>
                </a:solidFill>
              </a:rPr>
              <a:t>1-2 </a:t>
            </a:r>
            <a:r>
              <a:rPr lang="en-US" dirty="0" err="1" smtClean="0">
                <a:solidFill>
                  <a:srgbClr val="FF0000"/>
                </a:solidFill>
              </a:rPr>
              <a:t>mEq</a:t>
            </a:r>
            <a:r>
              <a:rPr lang="en-US" dirty="0" smtClean="0">
                <a:solidFill>
                  <a:srgbClr val="FF0000"/>
                </a:solidFill>
              </a:rPr>
              <a:t>/Kg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two or three divided doses</a:t>
            </a:r>
          </a:p>
          <a:p>
            <a:pPr lvl="1">
              <a:buNone/>
            </a:pPr>
            <a:r>
              <a:rPr lang="en-US" dirty="0" smtClean="0"/>
              <a:t>Titrate the dose to the clinical target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Complications – CKD-MBD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Old Term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Renal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Osteodytrophy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(mineral bone disorder)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Abnormal mineral metabolism and bone structure with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extraskeletal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calcifications </a:t>
            </a:r>
          </a:p>
          <a:p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If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UNtreated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first detected in G2</a:t>
            </a:r>
            <a:b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may NOT have any sign or symptom of disease</a:t>
            </a:r>
            <a:b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</a:b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may have low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calcidiol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&amp;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calcitriol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, elevated serum PTH and FGF-23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Calcium, phosphorus and PTH stay in normal range in mild CKD</a:t>
            </a: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More advanced CKD :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bone pain, difficulty walking &amp;/or skeletal deformities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If untreated   mineral, skeletal &amp; skeletal abnormalities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Significant Morbidity:  growth failure, </a:t>
            </a:r>
            <a:r>
              <a:rPr lang="en-US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avasc</a:t>
            </a:r>
            <a:r>
              <a:rPr lang="en-US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necrosis, skeletal deformities and fractures and vascular calcifications</a:t>
            </a:r>
            <a:endParaRPr lang="en-US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CKD – MBD - </a:t>
            </a:r>
            <a:r>
              <a:rPr lang="en-US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GFR declines (around 50%)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decreased functional kidney mass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decreased 1alpha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hydroxylase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activity	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decreased activated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Vit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Decreased intestinal calcium absorption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hypocalcemia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, increased PTH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	Increased PTH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increased bone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resorption</a:t>
            </a:r>
            <a:endParaRPr lang="en-US" dirty="0" smtClean="0">
              <a:latin typeface="Arabic Typesetting" pitchFamily="66" charset="-78"/>
              <a:cs typeface="Arabic Typesetting" pitchFamily="66" charset="-78"/>
              <a:sym typeface="Wingdings" pitchFamily="2" charset="2"/>
            </a:endParaRPr>
          </a:p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Futher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decrease in GFR (20-25%)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failure in compensatory mechanisms that excrete phosphate</a:t>
            </a:r>
          </a:p>
          <a:p>
            <a:pPr>
              <a:buNone/>
            </a:pP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	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hyperphosphatemia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 further ↓Ca2+ and ↑PT</a:t>
            </a:r>
            <a:r>
              <a:rPr lang="en-US" dirty="0" smtClean="0">
                <a:sym typeface="Wingdings" pitchFamily="2" charset="2"/>
              </a:rPr>
              <a:t>H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CKD – MBD - </a:t>
            </a:r>
            <a:r>
              <a:rPr lang="en-US" dirty="0" err="1" smtClean="0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Serum Phosphorus with diet and phosphate binders</a:t>
            </a:r>
          </a:p>
          <a:p>
            <a:r>
              <a:rPr lang="en-US" dirty="0" smtClean="0"/>
              <a:t>Normalizing 25-OH-Vit D (</a:t>
            </a:r>
            <a:r>
              <a:rPr lang="en-US" dirty="0" err="1" smtClean="0"/>
              <a:t>Vit</a:t>
            </a:r>
            <a:r>
              <a:rPr lang="en-US" dirty="0" smtClean="0"/>
              <a:t> D supplements)</a:t>
            </a:r>
          </a:p>
          <a:p>
            <a:r>
              <a:rPr lang="en-US" dirty="0" smtClean="0"/>
              <a:t>Control hyperparathyroidism with active vitamin D analogs</a:t>
            </a:r>
          </a:p>
          <a:p>
            <a:r>
              <a:rPr lang="en-US" dirty="0" err="1" smtClean="0"/>
              <a:t>Calcimimetic</a:t>
            </a:r>
            <a:r>
              <a:rPr lang="en-US" dirty="0" smtClean="0"/>
              <a:t> drug therapy &amp;/or parathyroid surgery while keeping serum calcium in the normal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Complications -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Primarily due to DECREASED ERYTHROPOEITIN production.</a:t>
            </a:r>
          </a:p>
          <a:p>
            <a:pPr>
              <a:buNone/>
            </a:pPr>
            <a:r>
              <a:rPr lang="en-US" dirty="0" smtClean="0"/>
              <a:t>	(Generally GFR &lt; 30 ml/min per 1.73 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i.e.  Common in severe CKD (G4 &amp; G5)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NORMOchromic</a:t>
            </a:r>
            <a:r>
              <a:rPr lang="en-US" dirty="0" smtClean="0"/>
              <a:t> </a:t>
            </a:r>
            <a:r>
              <a:rPr lang="en-US" dirty="0" err="1" smtClean="0"/>
              <a:t>NORMOcytic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it is </a:t>
            </a:r>
            <a:r>
              <a:rPr lang="en-US" dirty="0" err="1" smtClean="0"/>
              <a:t>HYPOchromic</a:t>
            </a:r>
            <a:r>
              <a:rPr lang="en-US" dirty="0" smtClean="0"/>
              <a:t> </a:t>
            </a:r>
            <a:r>
              <a:rPr lang="en-US" dirty="0" err="1" smtClean="0"/>
              <a:t>MICROcytic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Iron Deficiency</a:t>
            </a:r>
          </a:p>
          <a:p>
            <a:pPr lvl="1"/>
            <a:r>
              <a:rPr lang="en-US" dirty="0" smtClean="0"/>
              <a:t>Aluminum Excess</a:t>
            </a:r>
          </a:p>
          <a:p>
            <a:r>
              <a:rPr lang="en-US" dirty="0" smtClean="0"/>
              <a:t>What if it is </a:t>
            </a:r>
            <a:r>
              <a:rPr lang="en-US" dirty="0" err="1" smtClean="0"/>
              <a:t>Macrocytic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 smtClean="0"/>
              <a:t>Folate</a:t>
            </a:r>
            <a:r>
              <a:rPr lang="en-US" dirty="0" smtClean="0"/>
              <a:t> Deficiency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B12 Deficiency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for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Annual CBC, Anemia in CKD pts </a:t>
            </a:r>
            <a:r>
              <a:rPr lang="en-US" dirty="0" smtClean="0">
                <a:solidFill>
                  <a:srgbClr val="FF0000"/>
                </a:solidFill>
              </a:rPr>
              <a:t>defined by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0.5-5 years  : </a:t>
            </a:r>
            <a:r>
              <a:rPr lang="en-US" dirty="0" smtClean="0">
                <a:sym typeface="Wingdings" pitchFamily="2" charset="2"/>
              </a:rPr>
              <a:t>&lt; 11g/</a:t>
            </a:r>
            <a:r>
              <a:rPr lang="en-US" dirty="0" err="1" smtClean="0">
                <a:sym typeface="Wingdings" pitchFamily="2" charset="2"/>
              </a:rPr>
              <a:t>dL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5-12 years : </a:t>
            </a:r>
            <a:r>
              <a:rPr lang="en-US" dirty="0" smtClean="0">
                <a:sym typeface="Wingdings" pitchFamily="2" charset="2"/>
              </a:rPr>
              <a:t>&lt; 11.5 g/</a:t>
            </a:r>
            <a:r>
              <a:rPr lang="en-US" dirty="0" err="1" smtClean="0">
                <a:sym typeface="Wingdings" pitchFamily="2" charset="2"/>
              </a:rPr>
              <a:t>dL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12-15 years : </a:t>
            </a:r>
            <a:r>
              <a:rPr lang="en-US" dirty="0" smtClean="0">
                <a:sym typeface="Wingdings" pitchFamily="2" charset="2"/>
              </a:rPr>
              <a:t>&lt; 12g/</a:t>
            </a:r>
            <a:r>
              <a:rPr lang="en-US" dirty="0" err="1" smtClean="0">
                <a:sym typeface="Wingdings" pitchFamily="2" charset="2"/>
              </a:rPr>
              <a:t>dL</a:t>
            </a:r>
            <a:endParaRPr lang="en-US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  &gt; 15 years  : &lt; 13 g/</a:t>
            </a:r>
            <a:r>
              <a:rPr lang="en-US" dirty="0" err="1" smtClean="0">
                <a:sym typeface="Wingdings" pitchFamily="2" charset="2"/>
              </a:rPr>
              <a:t>dL</a:t>
            </a:r>
            <a:r>
              <a:rPr lang="en-US" dirty="0" smtClean="0">
                <a:sym typeface="Wingdings" pitchFamily="2" charset="2"/>
              </a:rPr>
              <a:t> (males), &lt;12g/</a:t>
            </a:r>
            <a:r>
              <a:rPr lang="en-US" dirty="0" err="1" smtClean="0">
                <a:sym typeface="Wingdings" pitchFamily="2" charset="2"/>
              </a:rPr>
              <a:t>dL</a:t>
            </a:r>
            <a:r>
              <a:rPr lang="en-US" dirty="0" smtClean="0">
                <a:sym typeface="Wingdings" pitchFamily="2" charset="2"/>
              </a:rPr>
              <a:t> (females)</a:t>
            </a:r>
            <a:endParaRPr lang="en-US" dirty="0" smtClean="0"/>
          </a:p>
          <a:p>
            <a:r>
              <a:rPr lang="en-US" dirty="0" smtClean="0"/>
              <a:t>   Once Anemia is detected, following W/U: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ym typeface="Wingdings" pitchFamily="2" charset="2"/>
              </a:rPr>
              <a:t>Red Blood Cell Indices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sym typeface="Wingdings" pitchFamily="2" charset="2"/>
              </a:rPr>
              <a:t>Reticulocyte</a:t>
            </a:r>
            <a:r>
              <a:rPr lang="en-US" dirty="0" smtClean="0">
                <a:sym typeface="Wingdings" pitchFamily="2" charset="2"/>
              </a:rPr>
              <a:t> Count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ym typeface="Wingdings" pitchFamily="2" charset="2"/>
              </a:rPr>
              <a:t>Iron Studies (Serum Iron, TIBC, TSAT, </a:t>
            </a:r>
            <a:r>
              <a:rPr lang="en-US" dirty="0" err="1" smtClean="0">
                <a:sym typeface="Wingdings" pitchFamily="2" charset="2"/>
              </a:rPr>
              <a:t>ferritin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ym typeface="Wingdings" pitchFamily="2" charset="2"/>
              </a:rPr>
              <a:t>Stool for occult blood</a:t>
            </a:r>
          </a:p>
          <a:p>
            <a:r>
              <a:rPr lang="en-US" dirty="0" smtClean="0"/>
              <a:t>Target </a:t>
            </a:r>
            <a:r>
              <a:rPr lang="en-US" dirty="0" err="1" smtClean="0"/>
              <a:t>Hb</a:t>
            </a:r>
            <a:r>
              <a:rPr lang="en-US" dirty="0" smtClean="0"/>
              <a:t>: (optimal </a:t>
            </a:r>
            <a:r>
              <a:rPr lang="en-US" dirty="0" err="1" smtClean="0"/>
              <a:t>Hb</a:t>
            </a:r>
            <a:r>
              <a:rPr lang="en-US" dirty="0" smtClean="0"/>
              <a:t> for pts </a:t>
            </a:r>
            <a:r>
              <a:rPr lang="en-US" dirty="0" err="1" smtClean="0"/>
              <a:t>receving</a:t>
            </a:r>
            <a:r>
              <a:rPr lang="en-US" dirty="0" smtClean="0"/>
              <a:t> ESA- </a:t>
            </a:r>
            <a:r>
              <a:rPr lang="en-US" dirty="0" err="1" smtClean="0"/>
              <a:t>erythropoeisis</a:t>
            </a:r>
            <a:r>
              <a:rPr lang="en-US" dirty="0" smtClean="0"/>
              <a:t> stimulating agent ) ???? </a:t>
            </a:r>
          </a:p>
          <a:p>
            <a:pPr>
              <a:buNone/>
            </a:pPr>
            <a:r>
              <a:rPr lang="en-US" dirty="0" smtClean="0"/>
              <a:t>	11-12 f/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 -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Erythropoeisis</a:t>
            </a:r>
            <a:r>
              <a:rPr lang="en-US" dirty="0" smtClean="0"/>
              <a:t> </a:t>
            </a:r>
            <a:r>
              <a:rPr lang="en-US" dirty="0" smtClean="0"/>
              <a:t>Stimulating Agents</a:t>
            </a:r>
          </a:p>
          <a:p>
            <a:pPr lvl="1"/>
            <a:r>
              <a:rPr lang="en-US" dirty="0" smtClean="0"/>
              <a:t>Mostly used in ESRD, can be used in earlier CKD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 err="1" smtClean="0"/>
              <a:t>Hb</a:t>
            </a:r>
            <a:r>
              <a:rPr lang="en-US" dirty="0" smtClean="0"/>
              <a:t> to target range:</a:t>
            </a:r>
          </a:p>
          <a:p>
            <a:pPr lvl="2"/>
            <a:r>
              <a:rPr lang="en-US" dirty="0" smtClean="0"/>
              <a:t>Ameliorate anemia-induced symptoms (e.g. fatigue)</a:t>
            </a:r>
          </a:p>
          <a:p>
            <a:pPr lvl="2"/>
            <a:r>
              <a:rPr lang="en-US" dirty="0" smtClean="0"/>
              <a:t>Cardiovascular Improvement</a:t>
            </a:r>
          </a:p>
          <a:p>
            <a:pPr lvl="2"/>
            <a:r>
              <a:rPr lang="en-US" dirty="0" smtClean="0"/>
              <a:t>Possibly delay progression of CKD and decreased mortality</a:t>
            </a:r>
          </a:p>
          <a:p>
            <a:pPr lvl="1"/>
            <a:r>
              <a:rPr lang="en-US" dirty="0" smtClean="0"/>
              <a:t>Monitor </a:t>
            </a:r>
            <a:r>
              <a:rPr lang="en-US" dirty="0" err="1" smtClean="0"/>
              <a:t>Hb</a:t>
            </a:r>
            <a:r>
              <a:rPr lang="en-US" dirty="0" smtClean="0"/>
              <a:t>  1-2 weeks after starting treatment then monthly</a:t>
            </a:r>
          </a:p>
          <a:p>
            <a:pPr lvl="1"/>
            <a:r>
              <a:rPr lang="en-US" dirty="0" smtClean="0"/>
              <a:t>Types: </a:t>
            </a:r>
            <a:r>
              <a:rPr lang="en-US" dirty="0" err="1" smtClean="0"/>
              <a:t>Erythropoeitin</a:t>
            </a:r>
            <a:r>
              <a:rPr lang="en-US" dirty="0" smtClean="0"/>
              <a:t>, </a:t>
            </a:r>
            <a:r>
              <a:rPr lang="en-US" dirty="0" err="1" smtClean="0"/>
              <a:t>Darbepoetin</a:t>
            </a:r>
            <a:r>
              <a:rPr lang="en-US" dirty="0" smtClean="0"/>
              <a:t> alpha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Complications – Risk for Cardiovascular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CKD pts are at risk for early atherosclerosis and premature cardiovascular disease</a:t>
            </a:r>
          </a:p>
          <a:p>
            <a:r>
              <a:rPr lang="en-US" dirty="0" smtClean="0"/>
              <a:t>CVD risk factors:</a:t>
            </a:r>
          </a:p>
          <a:p>
            <a:pPr lvl="1"/>
            <a:r>
              <a:rPr lang="en-US" sz="1800" dirty="0" smtClean="0"/>
              <a:t>Hypertension</a:t>
            </a:r>
          </a:p>
          <a:p>
            <a:pPr lvl="1"/>
            <a:r>
              <a:rPr lang="en-US" sz="1800" dirty="0" err="1" smtClean="0"/>
              <a:t>Dyslipidemia</a:t>
            </a:r>
            <a:endParaRPr lang="en-US" sz="1800" dirty="0" smtClean="0"/>
          </a:p>
          <a:p>
            <a:pPr lvl="1"/>
            <a:r>
              <a:rPr lang="en-US" sz="1800" dirty="0" smtClean="0"/>
              <a:t>Abnormal glucose metabolism (FBS &gt; 110mg/</a:t>
            </a:r>
            <a:r>
              <a:rPr lang="en-US" sz="1800" dirty="0" err="1" smtClean="0"/>
              <a:t>dL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Obesity</a:t>
            </a:r>
          </a:p>
          <a:p>
            <a:r>
              <a:rPr lang="en-US" dirty="0" smtClean="0"/>
              <a:t>Pts with </a:t>
            </a:r>
            <a:r>
              <a:rPr lang="en-US" dirty="0" err="1" smtClean="0"/>
              <a:t>glomerular</a:t>
            </a:r>
            <a:r>
              <a:rPr lang="en-US" dirty="0" smtClean="0"/>
              <a:t> etiology and </a:t>
            </a:r>
            <a:r>
              <a:rPr lang="en-US" dirty="0" err="1" smtClean="0"/>
              <a:t>proteinuria</a:t>
            </a:r>
            <a:r>
              <a:rPr lang="en-US" dirty="0" smtClean="0"/>
              <a:t> are at higher risk for CVD</a:t>
            </a:r>
          </a:p>
          <a:p>
            <a:r>
              <a:rPr lang="en-US" dirty="0" smtClean="0"/>
              <a:t>Left Ventricular Hypertrophy: (Mechanical or hemodynamic overload)</a:t>
            </a:r>
          </a:p>
          <a:p>
            <a:pPr lvl="1"/>
            <a:r>
              <a:rPr lang="en-US" dirty="0" smtClean="0"/>
              <a:t>Concentric LVH: Hypertension</a:t>
            </a:r>
          </a:p>
          <a:p>
            <a:r>
              <a:rPr lang="en-US" dirty="0" smtClean="0"/>
              <a:t>Hypertension</a:t>
            </a:r>
            <a:r>
              <a:rPr lang="en-US" dirty="0" smtClean="0"/>
              <a:t>, due to:</a:t>
            </a:r>
          </a:p>
          <a:p>
            <a:pPr lvl="1"/>
            <a:r>
              <a:rPr lang="en-US" sz="1800" dirty="0" smtClean="0"/>
              <a:t>Volume expansion</a:t>
            </a:r>
          </a:p>
          <a:p>
            <a:pPr lvl="1"/>
            <a:r>
              <a:rPr lang="en-US" sz="1800" dirty="0" smtClean="0"/>
              <a:t>Activation of RAAS</a:t>
            </a:r>
          </a:p>
          <a:p>
            <a:pPr lvl="1"/>
            <a:r>
              <a:rPr lang="en-US" sz="1800" dirty="0" smtClean="0"/>
              <a:t>Medications (Steroids, CNI) used for underlying disease</a:t>
            </a:r>
          </a:p>
          <a:p>
            <a:r>
              <a:rPr lang="en-US" dirty="0" err="1" smtClean="0"/>
              <a:t>Dyslipidemia</a:t>
            </a:r>
            <a:endParaRPr lang="en-US" dirty="0" smtClean="0"/>
          </a:p>
          <a:p>
            <a:pPr lvl="1"/>
            <a:r>
              <a:rPr lang="en-US" sz="2100" dirty="0" smtClean="0"/>
              <a:t>Abnormal lipid metabolism is common in CKD patients </a:t>
            </a:r>
            <a:r>
              <a:rPr lang="en-US" sz="2100" dirty="0" smtClean="0">
                <a:sym typeface="Wingdings" pitchFamily="2" charset="2"/>
              </a:rPr>
              <a:t>  Increased  CVD risk</a:t>
            </a:r>
          </a:p>
          <a:p>
            <a:pPr lvl="1"/>
            <a:r>
              <a:rPr lang="en-US" sz="2100" dirty="0" smtClean="0">
                <a:sym typeface="Wingdings" pitchFamily="2" charset="2"/>
              </a:rPr>
              <a:t>Overweight and obese patients are at  an increased risk</a:t>
            </a:r>
            <a:endParaRPr lang="en-US" sz="2100" dirty="0" smtClean="0"/>
          </a:p>
          <a:p>
            <a:pPr lvl="1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Glomerular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iltration Rate - GFR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 of the filtration rates in all functioning </a:t>
            </a:r>
            <a:r>
              <a:rPr lang="en-US" dirty="0" err="1" smtClean="0"/>
              <a:t>nephrons</a:t>
            </a:r>
            <a:endParaRPr lang="en-US" dirty="0" smtClean="0"/>
          </a:p>
          <a:p>
            <a:r>
              <a:rPr lang="en-US" dirty="0" smtClean="0"/>
              <a:t>i.e. </a:t>
            </a:r>
            <a:br>
              <a:rPr lang="en-US" dirty="0" smtClean="0"/>
            </a:br>
            <a:r>
              <a:rPr lang="en-US" dirty="0" smtClean="0"/>
              <a:t>Reduced GFR </a:t>
            </a:r>
            <a:r>
              <a:rPr lang="en-US" dirty="0" smtClean="0">
                <a:sym typeface="Wingdings" pitchFamily="2" charset="2"/>
              </a:rPr>
              <a:t> decrease in number of functioning </a:t>
            </a:r>
            <a:r>
              <a:rPr lang="en-US" dirty="0" err="1" smtClean="0">
                <a:sym typeface="Wingdings" pitchFamily="2" charset="2"/>
              </a:rPr>
              <a:t>nephrons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eGFR</a:t>
            </a:r>
            <a:r>
              <a:rPr lang="en-US" dirty="0" smtClean="0">
                <a:sym typeface="Wingdings" pitchFamily="2" charset="2"/>
              </a:rPr>
              <a:t> = 0.413 x height in cm /serum </a:t>
            </a:r>
            <a:r>
              <a:rPr lang="en-US" dirty="0" err="1" smtClean="0">
                <a:sym typeface="Wingdings" pitchFamily="2" charset="2"/>
              </a:rPr>
              <a:t>creat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Hypertension -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Hypertension is prevalent even when GFR is only mildly reduced</a:t>
            </a:r>
          </a:p>
          <a:p>
            <a:r>
              <a:rPr lang="en-US" dirty="0" smtClean="0"/>
              <a:t>Need AGGRESSIVE blood pressure control </a:t>
            </a:r>
            <a:br>
              <a:rPr lang="en-US" dirty="0" smtClean="0"/>
            </a:br>
            <a:r>
              <a:rPr lang="en-US" dirty="0" smtClean="0"/>
              <a:t>(24 hour MAP below 50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(Systolic and Diastolic BP &lt; 90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centile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(In Adolescents, target ≤ 120/80 mm Hg)</a:t>
            </a:r>
          </a:p>
          <a:p>
            <a:pPr lvl="1"/>
            <a:r>
              <a:rPr lang="en-US" dirty="0" smtClean="0"/>
              <a:t>Delays ESRD</a:t>
            </a:r>
          </a:p>
          <a:p>
            <a:r>
              <a:rPr lang="en-US" dirty="0" smtClean="0"/>
              <a:t>Treatment should Include:</a:t>
            </a:r>
          </a:p>
          <a:p>
            <a:pPr lvl="1"/>
            <a:r>
              <a:rPr lang="en-US" dirty="0" smtClean="0"/>
              <a:t>Specification of target BP (2017 AAP guidelines)</a:t>
            </a:r>
          </a:p>
          <a:p>
            <a:pPr lvl="1"/>
            <a:r>
              <a:rPr lang="en-US" dirty="0" smtClean="0"/>
              <a:t>Non-pharmacologic therapy</a:t>
            </a:r>
          </a:p>
          <a:p>
            <a:pPr lvl="1"/>
            <a:r>
              <a:rPr lang="en-US" dirty="0" smtClean="0"/>
              <a:t>Anti-hypertensive therapy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Nonpharmacologic</a:t>
            </a:r>
            <a:r>
              <a:rPr lang="en-US" dirty="0" smtClean="0">
                <a:solidFill>
                  <a:srgbClr val="FF0000"/>
                </a:solidFill>
              </a:rPr>
              <a:t> treatment:</a:t>
            </a:r>
          </a:p>
          <a:p>
            <a:pPr lvl="1"/>
            <a:r>
              <a:rPr lang="en-US" dirty="0" smtClean="0"/>
              <a:t>Lifestyle Changes : weight reduction (if obese), regular aerobic exercise regimen</a:t>
            </a:r>
          </a:p>
          <a:p>
            <a:pPr lvl="1"/>
            <a:r>
              <a:rPr lang="en-US" dirty="0" smtClean="0"/>
              <a:t>Dietary Measures:</a:t>
            </a:r>
            <a:br>
              <a:rPr lang="en-US" dirty="0" smtClean="0"/>
            </a:br>
            <a:r>
              <a:rPr lang="en-US" dirty="0" smtClean="0"/>
              <a:t>diet rich in fruits and vegetables, ↓ fat and salt</a:t>
            </a:r>
            <a:br>
              <a:rPr lang="en-US" dirty="0" smtClean="0"/>
            </a:br>
            <a:r>
              <a:rPr lang="en-US" dirty="0" smtClean="0"/>
              <a:t>avoid alcohol, caffeine, energy drinks and smoking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Parmacologic</a:t>
            </a:r>
            <a:r>
              <a:rPr lang="en-US" dirty="0" smtClean="0">
                <a:solidFill>
                  <a:srgbClr val="FF0000"/>
                </a:solidFill>
              </a:rPr>
              <a:t> treatment</a:t>
            </a:r>
          </a:p>
          <a:p>
            <a:pPr lvl="1"/>
            <a:r>
              <a:rPr lang="en-US" dirty="0" smtClean="0"/>
              <a:t>ACEI/ARBs should be used if tolerated </a:t>
            </a:r>
          </a:p>
          <a:p>
            <a:pPr lvl="2"/>
            <a:r>
              <a:rPr lang="en-US" dirty="0" smtClean="0"/>
              <a:t>(superior to other agents in slowing CKD progression)</a:t>
            </a:r>
          </a:p>
          <a:p>
            <a:pPr lvl="1"/>
            <a:r>
              <a:rPr lang="en-US" dirty="0" smtClean="0"/>
              <a:t>Diuretics</a:t>
            </a:r>
            <a:r>
              <a:rPr lang="en-US" dirty="0" smtClean="0"/>
              <a:t>, recommended in early CKD</a:t>
            </a:r>
          </a:p>
          <a:p>
            <a:pPr lvl="2"/>
            <a:r>
              <a:rPr lang="en-US" dirty="0" err="1" smtClean="0"/>
              <a:t>Thiazide</a:t>
            </a:r>
            <a:r>
              <a:rPr lang="en-US" dirty="0" smtClean="0"/>
              <a:t> becomes less effective with CKD progression</a:t>
            </a:r>
          </a:p>
          <a:p>
            <a:pPr lvl="2"/>
            <a:r>
              <a:rPr lang="en-US" dirty="0" smtClean="0"/>
              <a:t>Loop diuretic is recommended for HTN and edema treatment in more severe CKD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– Endocrine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CKD patients, endocrine system becomes dysfunctional as the kidney deteriorates:</a:t>
            </a:r>
          </a:p>
          <a:p>
            <a:pPr lvl="1"/>
            <a:r>
              <a:rPr lang="en-US" dirty="0" smtClean="0"/>
              <a:t> Growth Hormone Metabolism</a:t>
            </a:r>
          </a:p>
          <a:p>
            <a:pPr lvl="2"/>
            <a:r>
              <a:rPr lang="en-US" dirty="0" smtClean="0"/>
              <a:t>Altered plasma concentration and release</a:t>
            </a:r>
          </a:p>
          <a:p>
            <a:pPr lvl="2"/>
            <a:r>
              <a:rPr lang="en-US" dirty="0" smtClean="0"/>
              <a:t>End organ resistance </a:t>
            </a:r>
          </a:p>
          <a:p>
            <a:pPr lvl="1"/>
            <a:r>
              <a:rPr lang="en-US" dirty="0" smtClean="0"/>
              <a:t>Thyroid Function</a:t>
            </a:r>
          </a:p>
          <a:p>
            <a:pPr lvl="2"/>
            <a:r>
              <a:rPr lang="en-US" dirty="0" smtClean="0"/>
              <a:t>Altered production, distribution and excretion of thyroid hormones</a:t>
            </a:r>
          </a:p>
          <a:p>
            <a:pPr lvl="2"/>
            <a:r>
              <a:rPr lang="en-US" dirty="0" smtClean="0"/>
              <a:t>↓T4,↓T3, NL TSH</a:t>
            </a:r>
          </a:p>
          <a:p>
            <a:pPr lvl="1"/>
            <a:r>
              <a:rPr lang="en-US" dirty="0" err="1" smtClean="0"/>
              <a:t>Gonadal</a:t>
            </a:r>
            <a:r>
              <a:rPr lang="en-US" dirty="0" smtClean="0"/>
              <a:t> Hormones</a:t>
            </a:r>
          </a:p>
          <a:p>
            <a:pPr lvl="2"/>
            <a:r>
              <a:rPr lang="en-US" dirty="0" smtClean="0"/>
              <a:t>Male: ↓ free testosterone, ↓</a:t>
            </a:r>
            <a:r>
              <a:rPr lang="en-US" dirty="0" err="1" smtClean="0"/>
              <a:t>dihydrotestosterone</a:t>
            </a:r>
            <a:r>
              <a:rPr lang="en-US" dirty="0" smtClean="0"/>
              <a:t>, ↓adrenal androgens, ↑LH/FSH</a:t>
            </a:r>
          </a:p>
          <a:p>
            <a:pPr lvl="2"/>
            <a:r>
              <a:rPr lang="en-US" dirty="0" smtClean="0"/>
              <a:t>Female: ↓estrogen, ↑LH/FSH + loss of LH </a:t>
            </a:r>
            <a:r>
              <a:rPr lang="en-US" dirty="0" err="1" smtClean="0"/>
              <a:t>pulsatile</a:t>
            </a:r>
            <a:r>
              <a:rPr lang="en-US" dirty="0" smtClean="0"/>
              <a:t> pattern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anovulation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Complications – Growth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err="1" smtClean="0"/>
              <a:t>Multifactorial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Malnutrition</a:t>
            </a:r>
          </a:p>
          <a:p>
            <a:pPr lvl="2"/>
            <a:r>
              <a:rPr lang="en-US" dirty="0" smtClean="0"/>
              <a:t>Poor appetite</a:t>
            </a:r>
          </a:p>
          <a:p>
            <a:pPr lvl="2"/>
            <a:r>
              <a:rPr lang="en-US" dirty="0" smtClean="0"/>
              <a:t>Decreased  intestinal absorption</a:t>
            </a:r>
          </a:p>
          <a:p>
            <a:pPr lvl="2">
              <a:buNone/>
            </a:pPr>
            <a:r>
              <a:rPr lang="en-US" dirty="0" smtClean="0"/>
              <a:t>Nutritional assessment should be done on regular basis </a:t>
            </a:r>
          </a:p>
          <a:p>
            <a:pPr lvl="2">
              <a:buNone/>
            </a:pPr>
            <a:r>
              <a:rPr lang="en-US" dirty="0" smtClean="0"/>
              <a:t>(address Energy, Protein, vitamins and minerals)</a:t>
            </a:r>
          </a:p>
          <a:p>
            <a:pPr lvl="2">
              <a:buNone/>
            </a:pPr>
            <a:r>
              <a:rPr lang="en-US" dirty="0" smtClean="0"/>
              <a:t>Might consider </a:t>
            </a:r>
            <a:r>
              <a:rPr lang="en-US" dirty="0" err="1" smtClean="0"/>
              <a:t>Gastrostomy</a:t>
            </a:r>
            <a:r>
              <a:rPr lang="en-US" dirty="0" smtClean="0"/>
              <a:t> or </a:t>
            </a:r>
            <a:r>
              <a:rPr lang="en-US" dirty="0" err="1" smtClean="0"/>
              <a:t>transpyloric</a:t>
            </a:r>
            <a:r>
              <a:rPr lang="en-US" dirty="0" smtClean="0"/>
              <a:t> tubes.</a:t>
            </a:r>
          </a:p>
          <a:p>
            <a:pPr lvl="1"/>
            <a:r>
              <a:rPr lang="en-US" dirty="0" smtClean="0"/>
              <a:t>Metabolic Acidosis</a:t>
            </a:r>
          </a:p>
          <a:p>
            <a:pPr lvl="1"/>
            <a:r>
              <a:rPr lang="en-US" dirty="0" smtClean="0"/>
              <a:t>CKD-MBD</a:t>
            </a:r>
          </a:p>
          <a:p>
            <a:pPr lvl="1"/>
            <a:r>
              <a:rPr lang="en-US" dirty="0" smtClean="0"/>
              <a:t>Altered function of GH and IGF-1 axis</a:t>
            </a:r>
          </a:p>
          <a:p>
            <a:pPr lvl="2"/>
            <a:r>
              <a:rPr lang="en-US" dirty="0" smtClean="0"/>
              <a:t>Management of MBD, malnutrition, acid-base </a:t>
            </a:r>
            <a:r>
              <a:rPr lang="en-US" dirty="0" err="1" smtClean="0"/>
              <a:t>abNL</a:t>
            </a:r>
            <a:r>
              <a:rPr lang="en-US" dirty="0" smtClean="0"/>
              <a:t> and electrolyte disturbances  before considering  GH treatment.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Complications - Neurodevelopment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Uremia is associated with alterations of cognitive development in children</a:t>
            </a:r>
          </a:p>
          <a:p>
            <a:r>
              <a:rPr lang="en-US" dirty="0" smtClean="0"/>
              <a:t>Neurologic findings can range:</a:t>
            </a:r>
          </a:p>
          <a:p>
            <a:pPr>
              <a:buNone/>
            </a:pPr>
            <a:r>
              <a:rPr lang="en-US" dirty="0" smtClean="0"/>
              <a:t>	subtle deficits (poor school performance)</a:t>
            </a:r>
          </a:p>
          <a:p>
            <a:pPr>
              <a:buNone/>
            </a:pPr>
            <a:r>
              <a:rPr lang="en-US" dirty="0" smtClean="0"/>
              <a:t>	Seizures and severe intellectual disabilities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findings:</a:t>
            </a:r>
          </a:p>
          <a:p>
            <a:pPr lvl="1"/>
            <a:r>
              <a:rPr lang="en-US" dirty="0" smtClean="0"/>
              <a:t>Daytime sleepiness</a:t>
            </a:r>
          </a:p>
          <a:p>
            <a:pPr lvl="1"/>
            <a:r>
              <a:rPr lang="en-US" dirty="0" smtClean="0"/>
              <a:t>Fatigue</a:t>
            </a:r>
          </a:p>
          <a:p>
            <a:pPr lvl="1"/>
            <a:r>
              <a:rPr lang="en-US" dirty="0" smtClean="0"/>
              <a:t>Sleep disorders ( restless leg, sleep-disordered breathing, excessive daytime sleepiness, insomnia)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Impaired Neurodevelopment –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modifiable risk factors that can negatively impact learning capacity</a:t>
            </a:r>
          </a:p>
          <a:p>
            <a:r>
              <a:rPr lang="en-US" dirty="0" smtClean="0"/>
              <a:t>Special Education school services</a:t>
            </a:r>
          </a:p>
          <a:p>
            <a:r>
              <a:rPr lang="en-US" dirty="0" smtClean="0"/>
              <a:t>Optimize: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Dialysis</a:t>
            </a:r>
          </a:p>
          <a:p>
            <a:pPr lvl="1"/>
            <a:r>
              <a:rPr lang="en-US" dirty="0" smtClean="0"/>
              <a:t>Anemia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- Decreased clearance of </a:t>
            </a:r>
            <a:r>
              <a:rPr lang="en-US" dirty="0" err="1" smtClean="0"/>
              <a:t>renally</a:t>
            </a:r>
            <a:r>
              <a:rPr lang="en-US" dirty="0" smtClean="0"/>
              <a:t> excreted substances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Uremia</a:t>
            </a:r>
          </a:p>
          <a:p>
            <a:pPr lvl="1"/>
            <a:r>
              <a:rPr lang="en-US" dirty="0" smtClean="0"/>
              <a:t>ESRD </a:t>
            </a:r>
            <a:r>
              <a:rPr lang="en-US" dirty="0" smtClean="0">
                <a:sym typeface="Wingdings" pitchFamily="2" charset="2"/>
              </a:rPr>
              <a:t> constellation of </a:t>
            </a:r>
            <a:r>
              <a:rPr lang="en-US" dirty="0" err="1" smtClean="0">
                <a:sym typeface="Wingdings" pitchFamily="2" charset="2"/>
              </a:rPr>
              <a:t>Sx</a:t>
            </a:r>
            <a:r>
              <a:rPr lang="en-US" dirty="0" smtClean="0">
                <a:sym typeface="Wingdings" pitchFamily="2" charset="2"/>
              </a:rPr>
              <a:t>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Anorexia, nausea and </a:t>
            </a:r>
            <a:r>
              <a:rPr lang="en-US" dirty="0" err="1" smtClean="0">
                <a:sym typeface="Wingdings" pitchFamily="2" charset="2"/>
              </a:rPr>
              <a:t>vomitting</a:t>
            </a:r>
            <a:r>
              <a:rPr lang="en-US" dirty="0" smtClean="0">
                <a:sym typeface="Wingdings" pitchFamily="2" charset="2"/>
              </a:rPr>
              <a:t>, growth retardation, peripheral neuropathy, CNS abnormalities (loss of concentration and lethargy, seizures, coma and death)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Platelet Dysfunction (Adhesion and Aggregation)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Pericardial Disease (</a:t>
            </a:r>
            <a:r>
              <a:rPr lang="en-US" dirty="0" err="1" smtClean="0">
                <a:sym typeface="Wingdings" pitchFamily="2" charset="2"/>
              </a:rPr>
              <a:t>Pericarditis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annd</a:t>
            </a:r>
            <a:r>
              <a:rPr lang="en-US" dirty="0" smtClean="0">
                <a:sym typeface="Wingdings" pitchFamily="2" charset="2"/>
              </a:rPr>
              <a:t> effusion)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indication for dialysis in children with CKD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Hyperuricemia</a:t>
            </a:r>
            <a:endParaRPr lang="en-US" dirty="0" smtClean="0"/>
          </a:p>
          <a:p>
            <a:pPr lvl="1"/>
            <a:r>
              <a:rPr lang="en-US" dirty="0" smtClean="0"/>
              <a:t>Elevated serum levels due to decreased urinary excretion</a:t>
            </a:r>
          </a:p>
          <a:p>
            <a:pPr lvl="1"/>
            <a:r>
              <a:rPr lang="en-US" dirty="0" smtClean="0"/>
              <a:t>Serum levels &gt;7.5mg/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independent risk factor for accelerated CKD progression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</a:t>
            </a:r>
            <a:r>
              <a:rPr lang="en-US" dirty="0" err="1" smtClean="0">
                <a:sym typeface="Wingdings" pitchFamily="2" charset="2"/>
              </a:rPr>
              <a:t>recommnedation</a:t>
            </a:r>
            <a:r>
              <a:rPr lang="en-US" dirty="0" smtClean="0">
                <a:sym typeface="Wingdings" pitchFamily="2" charset="2"/>
              </a:rPr>
              <a:t> for intervention or monitoring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Palestine - April 2015\100_2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=)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jkdblog.files.wordpress.com/2017/07/kdigo-logo-transparent.png?w=255&amp;h=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5141"/>
            <a:ext cx="6705600" cy="602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KDIGO diagnosis of pediatric CKD, diagnostic  clinical criteria (one of) 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GFR &lt;  60ml/min per 1.73 m</a:t>
            </a:r>
            <a:r>
              <a:rPr lang="en-US" baseline="30000" dirty="0" smtClean="0"/>
              <a:t>2</a:t>
            </a:r>
            <a:r>
              <a:rPr lang="en-US" dirty="0" smtClean="0"/>
              <a:t> for greater than 3 months with implications for health regardless of whether other CKD markers are present</a:t>
            </a:r>
            <a:endParaRPr lang="en-US" baseline="30000" dirty="0"/>
          </a:p>
          <a:p>
            <a:pPr marL="514350" indent="-514350">
              <a:buAutoNum type="arabicParenR"/>
            </a:pPr>
            <a:endParaRPr lang="en-US" baseline="30000" dirty="0" smtClean="0"/>
          </a:p>
          <a:p>
            <a:pPr marL="514350" indent="-514350">
              <a:buAutoNum type="arabicParenR"/>
            </a:pPr>
            <a:r>
              <a:rPr lang="en-US" dirty="0" smtClean="0"/>
              <a:t>GFR &gt; 60ml/min per 1.73 m</a:t>
            </a:r>
            <a:r>
              <a:rPr lang="en-US" baseline="30000" dirty="0" smtClean="0"/>
              <a:t>2</a:t>
            </a:r>
            <a:r>
              <a:rPr lang="en-US" dirty="0" smtClean="0"/>
              <a:t> that is accompanied by evidence of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structural damage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Marker of functional kidney abnormalities (</a:t>
            </a:r>
            <a:r>
              <a:rPr lang="en-US" dirty="0" err="1" smtClean="0"/>
              <a:t>proteinuria</a:t>
            </a:r>
            <a:r>
              <a:rPr lang="en-US" dirty="0" smtClean="0"/>
              <a:t>, </a:t>
            </a:r>
            <a:r>
              <a:rPr lang="en-US" dirty="0" err="1" smtClean="0"/>
              <a:t>albuminuria</a:t>
            </a:r>
            <a:r>
              <a:rPr lang="en-US" dirty="0" smtClean="0"/>
              <a:t>, renal tubular disorders)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Pathologic  </a:t>
            </a:r>
            <a:r>
              <a:rPr lang="en-US" dirty="0" err="1" smtClean="0"/>
              <a:t>abormalities</a:t>
            </a:r>
            <a:r>
              <a:rPr lang="en-US" dirty="0" smtClean="0"/>
              <a:t> detected by histology or inferred by imaging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KDIGO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children older than 2 years of age</a:t>
            </a:r>
          </a:p>
          <a:p>
            <a:r>
              <a:rPr lang="en-US" dirty="0" smtClean="0"/>
              <a:t>Significance of this staging:</a:t>
            </a:r>
          </a:p>
          <a:p>
            <a:pPr lvl="1"/>
            <a:r>
              <a:rPr lang="en-US" dirty="0" smtClean="0"/>
              <a:t>Stratifies risk of progression of CKD and its complications based on GFR</a:t>
            </a:r>
          </a:p>
          <a:p>
            <a:pPr lvl="1"/>
            <a:r>
              <a:rPr lang="en-US" dirty="0" smtClean="0"/>
              <a:t>Used to guide management (What therapeutic interventions should be initiated and when)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CKD Staging – KDIGO 2012 CPG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524000"/>
          <a:ext cx="7620000" cy="405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819400"/>
                <a:gridCol w="3276600"/>
              </a:tblGrid>
              <a:tr h="5842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GFR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GFR</a:t>
                      </a:r>
                    </a:p>
                    <a:p>
                      <a:pPr algn="ctr"/>
                      <a:r>
                        <a:rPr lang="en-US" dirty="0" smtClean="0"/>
                        <a:t>(ml/min per 1.73 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Terms</a:t>
                      </a:r>
                      <a:endParaRPr lang="en-US" dirty="0"/>
                    </a:p>
                  </a:txBody>
                  <a:tcPr/>
                </a:tc>
              </a:tr>
              <a:tr h="533381">
                <a:tc>
                  <a:txBody>
                    <a:bodyPr/>
                    <a:lstStyle/>
                    <a:p>
                      <a:r>
                        <a:rPr lang="en-US" dirty="0" smtClean="0"/>
                        <a:t>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or high</a:t>
                      </a:r>
                      <a:endParaRPr lang="en-US" dirty="0"/>
                    </a:p>
                  </a:txBody>
                  <a:tcPr/>
                </a:tc>
              </a:tr>
              <a:tr h="584226">
                <a:tc>
                  <a:txBody>
                    <a:bodyPr/>
                    <a:lstStyle/>
                    <a:p>
                      <a:r>
                        <a:rPr lang="en-US" dirty="0" smtClean="0"/>
                        <a:t>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Mildly decreased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(relative to young</a:t>
                      </a:r>
                      <a:r>
                        <a:rPr lang="en-US" baseline="0" dirty="0" smtClean="0"/>
                        <a:t> adult level)</a:t>
                      </a:r>
                      <a:endParaRPr lang="en-US" dirty="0"/>
                    </a:p>
                  </a:txBody>
                  <a:tcPr/>
                </a:tc>
              </a:tr>
              <a:tr h="533381">
                <a:tc>
                  <a:txBody>
                    <a:bodyPr/>
                    <a:lstStyle/>
                    <a:p>
                      <a:r>
                        <a:rPr lang="en-US" dirty="0" smtClean="0"/>
                        <a:t>G3a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Mildly to moderately decreased</a:t>
                      </a:r>
                      <a:endParaRPr lang="en-US" dirty="0"/>
                    </a:p>
                  </a:txBody>
                  <a:tcPr/>
                </a:tc>
              </a:tr>
              <a:tr h="584226">
                <a:tc>
                  <a:txBody>
                    <a:bodyPr/>
                    <a:lstStyle/>
                    <a:p>
                      <a:r>
                        <a:rPr lang="en-US" dirty="0" smtClean="0"/>
                        <a:t>G3b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Moderately to severely decreased</a:t>
                      </a:r>
                      <a:endParaRPr lang="en-US" dirty="0"/>
                    </a:p>
                  </a:txBody>
                  <a:tcPr/>
                </a:tc>
              </a:tr>
              <a:tr h="533381">
                <a:tc>
                  <a:txBody>
                    <a:bodyPr/>
                    <a:lstStyle/>
                    <a:p>
                      <a:r>
                        <a:rPr lang="en-US" dirty="0" smtClean="0"/>
                        <a:t>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Severely decreased</a:t>
                      </a:r>
                      <a:endParaRPr lang="en-US" dirty="0"/>
                    </a:p>
                  </a:txBody>
                  <a:tcPr/>
                </a:tc>
              </a:tr>
              <a:tr h="533381">
                <a:tc>
                  <a:txBody>
                    <a:bodyPr/>
                    <a:lstStyle/>
                    <a:p>
                      <a:r>
                        <a:rPr lang="en-US" dirty="0" smtClean="0"/>
                        <a:t>G5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Kidney failure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943600"/>
            <a:ext cx="676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absence of kidney damage, neither G1 nor G2 fulfill CKD 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bci464ypd-flywheel.netdna-ssl.com/wp-content/uploads/2016/02/Stages-of-Chronic-Kidney-Dise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1920</Words>
  <Application>Microsoft Office PowerPoint</Application>
  <PresentationFormat>عرض على الشاشة (3:4)‏</PresentationFormat>
  <Paragraphs>443</Paragraphs>
  <Slides>47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Office Theme</vt:lpstr>
      <vt:lpstr>الشريحة 1</vt:lpstr>
      <vt:lpstr>No Kiddin’</vt:lpstr>
      <vt:lpstr>Definition</vt:lpstr>
      <vt:lpstr>Glomerular Filtration Rate - GFR</vt:lpstr>
      <vt:lpstr>الشريحة 5</vt:lpstr>
      <vt:lpstr> Diagnostic Criteria</vt:lpstr>
      <vt:lpstr>KDIGO Staging</vt:lpstr>
      <vt:lpstr>CKD Staging – KDIGO 2012 CPG</vt:lpstr>
      <vt:lpstr>الشريحة 9</vt:lpstr>
      <vt:lpstr>Normal GFR in chilren and young adults</vt:lpstr>
      <vt:lpstr>Etiology</vt:lpstr>
      <vt:lpstr>Distribution of the etiology of chronic kidney disease (CKD) in pediatric renal transplant recipients based on age at transplantation</vt:lpstr>
      <vt:lpstr>Presentation</vt:lpstr>
      <vt:lpstr>Clinical Presentation – Non-Glomerular</vt:lpstr>
      <vt:lpstr>Clinical Presentation – Glomerular</vt:lpstr>
      <vt:lpstr>Clinical Presentation  - Stage of CKD</vt:lpstr>
      <vt:lpstr>Initial Evaluation – History Sx onset and duration History looking for Signs of CKD or factors that increase CKD risk: </vt:lpstr>
      <vt:lpstr>Initial Evaluation – Physical Exam </vt:lpstr>
      <vt:lpstr>Initial Evaluation - Imaging</vt:lpstr>
      <vt:lpstr>Initial Evaluation - Labs</vt:lpstr>
      <vt:lpstr>Proteinuria</vt:lpstr>
      <vt:lpstr>Progression</vt:lpstr>
      <vt:lpstr>Progression of CKD</vt:lpstr>
      <vt:lpstr>Complications</vt:lpstr>
      <vt:lpstr>Management</vt:lpstr>
      <vt:lpstr>Reversible Kidney Dysfunction</vt:lpstr>
      <vt:lpstr>Slowing CKD Progression</vt:lpstr>
      <vt:lpstr>Complications – fluids and electrolytes</vt:lpstr>
      <vt:lpstr>Complications – fluids and electrolytes</vt:lpstr>
      <vt:lpstr>Fluids and Electrolytes - Management</vt:lpstr>
      <vt:lpstr>Complications - Metabolic Acidosis</vt:lpstr>
      <vt:lpstr>Metabolic Acidosis - Managment</vt:lpstr>
      <vt:lpstr>Complications – CKD-MBD</vt:lpstr>
      <vt:lpstr>CKD – MBD - Pathophysiology</vt:lpstr>
      <vt:lpstr>CKD – MBD - Managment</vt:lpstr>
      <vt:lpstr>Complications - Anemia</vt:lpstr>
      <vt:lpstr>Screening for Anemia</vt:lpstr>
      <vt:lpstr>Anemia - Management</vt:lpstr>
      <vt:lpstr>Complications – Risk for Cardiovascular disease</vt:lpstr>
      <vt:lpstr>Hypertension - Management</vt:lpstr>
      <vt:lpstr>الشريحة 41</vt:lpstr>
      <vt:lpstr>Complications – Endocrine Dysfunction</vt:lpstr>
      <vt:lpstr>Complications – Growth Impairment</vt:lpstr>
      <vt:lpstr>Complications - Neurodevelopment</vt:lpstr>
      <vt:lpstr>Impaired Neurodevelopment – Management</vt:lpstr>
      <vt:lpstr>Complications - Decreased clearance of renally excreted substances </vt:lpstr>
      <vt:lpstr>Thank You =)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22</cp:revision>
  <dcterms:created xsi:type="dcterms:W3CDTF">2018-03-10T11:23:54Z</dcterms:created>
  <dcterms:modified xsi:type="dcterms:W3CDTF">2022-02-26T21:45:19Z</dcterms:modified>
</cp:coreProperties>
</file>