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9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6" r:id="rId14"/>
    <p:sldId id="267" r:id="rId15"/>
    <p:sldId id="269" r:id="rId16"/>
    <p:sldId id="270" r:id="rId17"/>
    <p:sldId id="276" r:id="rId18"/>
    <p:sldId id="271" r:id="rId19"/>
    <p:sldId id="272" r:id="rId20"/>
    <p:sldId id="277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A93F-9EFB-4FD6-851B-47A290C55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F4773-4A8D-4956-BF53-D0FFD5224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DEB6A-C77D-460C-8D4B-DED3B7A04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8C01-F6E1-4043-835A-964E934C741D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7FDAF-29C5-4BDE-83AC-12E7BBD5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31BC8-A971-4D83-8878-770A16DE5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2BBD-30B0-4646-9C95-AC3C6AE1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1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C98A0-2841-47A0-ACF0-E7A22E9A9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5CD272-9425-4E0F-96B2-E3B3A6551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E6345-52D0-454B-B56D-8F1D16B21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8C01-F6E1-4043-835A-964E934C741D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E18A3-8BAA-438B-BDCD-879218BD9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2C1AA-EA17-494A-A5A6-F3A4224B3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2BBD-30B0-4646-9C95-AC3C6AE1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3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CF4537-C8A4-4447-AA25-CC5D46C1F8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D7D98-3875-4457-89B4-5FF877FF8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1653C-C955-4A1B-8B1F-463C3E8C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8C01-F6E1-4043-835A-964E934C741D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D6B4D-1EBC-4BFD-987E-C991CAB9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B338B-9C35-463C-A8FE-9994B4087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2BBD-30B0-4646-9C95-AC3C6AE1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0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0D0F-152A-4E19-BDD4-C520A275D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F08FD-0DD0-4BFC-A999-CFB6AB79F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B527D-F6E4-4A6C-844C-B6D3370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8C01-F6E1-4043-835A-964E934C741D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453D1-B3C0-40BC-9C85-3D8E222D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84942-254D-4F20-86FC-CFAADC2AB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2BBD-30B0-4646-9C95-AC3C6AE1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8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5CD61-481C-4B8C-A339-900A4AC0D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27212-0C43-499B-B95E-97135AF1E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221FA-2E81-4EE8-AED1-65BA14D24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8C01-F6E1-4043-835A-964E934C741D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22AA1-7D49-49A1-A3BD-FAF13BC77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51D62-76AE-4BE7-88D2-9BF1AEB46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2BBD-30B0-4646-9C95-AC3C6AE1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1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FB223-B318-471B-90CC-A82294239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F81FC-8061-47E3-A87D-15763F76F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13557-6AD6-40C1-AFF1-E670CE4CC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A9701-2758-4DEC-B520-8AC2E2DC5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8C01-F6E1-4043-835A-964E934C741D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0AF56-0609-4D37-A487-817A72B4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3DC16-9302-4322-9305-63F579F1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2BBD-30B0-4646-9C95-AC3C6AE1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6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72BFF-2FFE-46A2-A7EF-FD0E4AC9E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11773-C180-4C31-BE39-6D13A40DA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86212-916A-4DF3-9F53-BC412991E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2B7F62-8B83-41D6-9A9E-078C6E0E8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0B857C-CFF8-438D-883B-1661573B60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970D7A-0331-4CBD-8506-73D67C46B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8C01-F6E1-4043-835A-964E934C741D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0AB67E-C045-4BCB-9700-948FF4F08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1BEF61-0561-4591-81E5-49A2E6AF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2BBD-30B0-4646-9C95-AC3C6AE1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8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21BF5-AD18-4A1C-BB21-56E534829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1F59E6-46D9-473C-AE19-49AED1CA5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8C01-F6E1-4043-835A-964E934C741D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0F2C5-883A-4A48-976E-B58BCC3EF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81BB55-4D20-4478-8CD7-C40780AB4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2BBD-30B0-4646-9C95-AC3C6AE1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5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8D6DD3-D2AF-4290-B8FF-E0A43C031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8C01-F6E1-4043-835A-964E934C741D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DDBD28-7C4B-46FB-8BD5-1DA28838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49458-CE75-4A66-BEF2-B1150CDF7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2BBD-30B0-4646-9C95-AC3C6AE1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431C1-8469-4D73-AB5B-041D6EB09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32DD-C439-45AB-AF62-3039A2134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02B1F-EC63-478D-96F1-FB5AB1CFF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1863B-EC8E-418C-9ECA-8AE4B9BFF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8C01-F6E1-4043-835A-964E934C741D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18C2B-EBBB-46E7-8936-27E3A1D0E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6FECA-2B99-41A8-87AD-1550C141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2BBD-30B0-4646-9C95-AC3C6AE1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4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EF89D-B711-4388-849C-C1AE63E4E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C79420-F7AB-48FF-97ED-7C5E9F4311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9D3B4-FFB6-4608-A8E3-C4074BD2A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C0D14-B4E2-4523-B4A6-52651FF23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8C01-F6E1-4043-835A-964E934C741D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77D53-7C49-4CB7-97E5-3F5DD0A1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1563F-E3B8-4873-A514-69A445B5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2BBD-30B0-4646-9C95-AC3C6AE1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2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6F2870-7BED-4BD9-9E6F-F2A38EC77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EFCEA-6068-4527-BB6D-4E4CE8D72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94E22-7558-4097-9250-B708AA3EFE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8C01-F6E1-4043-835A-964E934C741D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C0056-4E3D-4609-A938-80FE2D45A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C7DFE-54B2-4A29-BF0E-AB5539D37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A2BBD-30B0-4646-9C95-AC3C6AE1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5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53EAB-4786-46DA-938C-9E2A32BCE3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lgerian" panose="04020705040A02060702" pitchFamily="82" charset="0"/>
              </a:rPr>
              <a:t>HAND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FB48C-AB66-46C3-9EBC-5FF1C2A9AD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DR DALIA M. BIRAM</a:t>
            </a:r>
          </a:p>
        </p:txBody>
      </p:sp>
    </p:spTree>
    <p:extLst>
      <p:ext uri="{BB962C8B-B14F-4D97-AF65-F5344CB8AC3E}">
        <p14:creationId xmlns:p14="http://schemas.microsoft.com/office/powerpoint/2010/main" val="2674838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B32C7-1D8A-4AF8-A19D-3502C2D2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Extensor expansion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7B7E7-0599-4972-9DE9-5401CCE668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It is the flattening of the tendons of extensors of the fingers. It gives attachment to the lumbricals and interossei. Through this attachment, the writing position 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(Flexion of metacarpophalangeal joints and extension of interphalangeal joints of the medial four fingers) 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can be done.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050" name="Picture 2" descr="Manufacturing of a Human's Hand Prosthesis with Electronic Movable  Phalanges Based on a CT Image: An Amputation Case | SpringerLink">
            <a:extLst>
              <a:ext uri="{FF2B5EF4-FFF2-40B4-BE49-F238E27FC236}">
                <a16:creationId xmlns:a16="http://schemas.microsoft.com/office/drawing/2014/main" id="{E190D3A5-F18F-4ED6-BE3E-11E10ACE04A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1241946"/>
            <a:ext cx="59197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228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5B4CF-EC66-4A74-989D-0E0F052D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MUSCLES OF THE HAND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85B6C-6C89-4D15-984A-748C663DA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6FF5-5A9C-46C6-84A6-6C7904D0EC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They are 4 groups: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Thenar muscles.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Hypothenar muscles.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Lumbricals.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Interossei (palmar and dorsal)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Palmaris brevis 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muscle (small muscle lies in the superficial fascia of the palm)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64AE2-EC98-473E-9DD0-C3AED5EF0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EF02E7B-EB6F-45D9-91E9-B918A6EE712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94427" y="913733"/>
            <a:ext cx="5651830" cy="5820639"/>
          </a:xfrm>
        </p:spPr>
      </p:pic>
    </p:spTree>
    <p:extLst>
      <p:ext uri="{BB962C8B-B14F-4D97-AF65-F5344CB8AC3E}">
        <p14:creationId xmlns:p14="http://schemas.microsoft.com/office/powerpoint/2010/main" val="1898156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78F2E-0F8E-42BC-A64C-E3397D8D0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05469"/>
            <a:ext cx="5157787" cy="1399606"/>
          </a:xfrm>
        </p:spPr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Thenar muscles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FA57A-FE89-4766-9EB2-7075DF16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29051"/>
            <a:ext cx="5157787" cy="4060612"/>
          </a:xfrm>
        </p:spPr>
        <p:txBody>
          <a:bodyPr>
            <a:normAutofit lnSpcReduction="1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They are 4 muscles that include: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Muscles of thenar eminence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(abductor pollicis brevis, flexor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pollicis brevis and Opponens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pollicis) 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Adductor pollicis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06C5E7-7372-40B5-8C49-E3845FA6F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24084"/>
            <a:ext cx="5183188" cy="4565579"/>
          </a:xfrm>
        </p:spPr>
        <p:txBody>
          <a:bodyPr>
            <a:normAutofit lnSpcReduction="1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Actions: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Flexor pollicis brevis helps in flexion of the thumb.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Abductor pollicis brevis helps in abduction of the thumb.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Opponens pollicis: opposition of the thumb.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Adductor pollicis: adduction of the thumb.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81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2A48E-6FFB-45A3-92B1-CF5BC790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0B25C-C6C6-4E1F-A6E4-993422C7B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0C7D51E-E56F-43C1-A03E-EA5D1ED5FD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8430" y="291320"/>
            <a:ext cx="4660673" cy="609583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D6AA8-02C1-43EF-B5C5-68D7F5FC7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52AEDD-5CF3-4E42-8215-36AC21DA5EB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3728" y="365125"/>
            <a:ext cx="5718484" cy="6121194"/>
          </a:xfrm>
          <a:prstGeom prst="rect">
            <a:avLst/>
          </a:prstGeom>
          <a:noFill/>
          <a:ln w="9525">
            <a:solidFill>
              <a:sysClr val="windowText" lastClr="000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75606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FC2DA0-1E5D-460F-AAD4-8766F38C4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009898-1A74-453B-A0B6-B06488FA5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855" y="237924"/>
            <a:ext cx="9990160" cy="625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47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21212-8095-4AEB-B5BE-460593D7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2.Hypothenar muscles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22055-DE0C-4671-8AC7-AEB5D23227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 algn="just" rt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Flexor digit minimi.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Abductor digiti minimi.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Opponens digiti minimi.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Actions: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Flexor digit minimi helps in flexion of the little finger.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Abductor digiti minimi helps in abduction of the little finger.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Opponens digiti minimi: opposition of the little finger.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A1F906-A83E-4294-AEC3-950A660D33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0800" y="163773"/>
            <a:ext cx="5581934" cy="63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68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0C468-87F6-496D-B3C4-D7656D66A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 Lumbrical muscles</a:t>
            </a:r>
            <a:b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AE0F7-D441-4AA9-B1D6-1C7715DAB0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i="0" u="none" strike="noStrike" baseline="0" dirty="0">
                <a:solidFill>
                  <a:srgbClr val="003265"/>
                </a:solidFill>
                <a:latin typeface="Verdana" panose="020B0604030504040204" pitchFamily="34" charset="0"/>
              </a:rPr>
              <a:t>Lumbricals </a:t>
            </a:r>
            <a:endParaRPr lang="en-US" sz="2800" b="0" i="0" u="none" strike="noStrike" baseline="0" dirty="0">
              <a:solidFill>
                <a:srgbClr val="003265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800" b="0" i="0" u="none" strike="noStrike" baseline="0" dirty="0">
                <a:solidFill>
                  <a:srgbClr val="003265"/>
                </a:solidFill>
                <a:latin typeface="Verdana" panose="020B0604030504040204" pitchFamily="34" charset="0"/>
              </a:rPr>
              <a:t>.</a:t>
            </a:r>
            <a:r>
              <a:rPr lang="en-US" dirty="0">
                <a:solidFill>
                  <a:srgbClr val="003265"/>
                </a:solidFill>
                <a:latin typeface="Verdana" panose="020B0604030504040204" pitchFamily="34" charset="0"/>
              </a:rPr>
              <a:t>four</a:t>
            </a:r>
            <a:r>
              <a:rPr lang="en-US" sz="2800" b="0" i="0" u="none" strike="noStrike" baseline="0" dirty="0">
                <a:solidFill>
                  <a:srgbClr val="003265"/>
                </a:solidFill>
                <a:latin typeface="Verdana" panose="020B0604030504040204" pitchFamily="34" charset="0"/>
              </a:rPr>
              <a:t> muscles</a:t>
            </a:r>
          </a:p>
          <a:p>
            <a:pPr marL="0" indent="0">
              <a:buNone/>
            </a:pPr>
            <a:r>
              <a:rPr lang="en-US" sz="2800" b="0" i="0" u="none" strike="noStrike" baseline="0" dirty="0">
                <a:solidFill>
                  <a:srgbClr val="003265"/>
                </a:solidFill>
                <a:latin typeface="Verdana" panose="020B0604030504040204" pitchFamily="34" charset="0"/>
              </a:rPr>
              <a:t>.The lat. 2 supplied by </a:t>
            </a:r>
            <a:r>
              <a:rPr lang="en-US" sz="2800" b="1" i="0" u="none" strike="noStrike" baseline="0" dirty="0">
                <a:solidFill>
                  <a:srgbClr val="003265"/>
                </a:solidFill>
                <a:latin typeface="Verdana" panose="020B0604030504040204" pitchFamily="34" charset="0"/>
              </a:rPr>
              <a:t>median </a:t>
            </a:r>
            <a:r>
              <a:rPr lang="en-US" sz="2800" b="0" i="0" u="none" strike="noStrike" baseline="0" dirty="0">
                <a:solidFill>
                  <a:srgbClr val="003265"/>
                </a:solidFill>
                <a:latin typeface="Verdana" panose="020B0604030504040204" pitchFamily="34" charset="0"/>
              </a:rPr>
              <a:t>nerve.</a:t>
            </a:r>
          </a:p>
          <a:p>
            <a:pPr marL="0" indent="0">
              <a:buNone/>
            </a:pPr>
            <a:r>
              <a:rPr lang="en-US" sz="2800" b="0" i="0" u="none" strike="noStrike" baseline="0" dirty="0">
                <a:solidFill>
                  <a:srgbClr val="003265"/>
                </a:solidFill>
                <a:latin typeface="Verdana" panose="020B0604030504040204" pitchFamily="34" charset="0"/>
              </a:rPr>
              <a:t>3.The med. 2 supplied by </a:t>
            </a:r>
            <a:r>
              <a:rPr lang="en-US" sz="2800" b="1" i="0" u="none" strike="noStrike" baseline="0" dirty="0">
                <a:solidFill>
                  <a:srgbClr val="003265"/>
                </a:solidFill>
                <a:latin typeface="Verdana" panose="020B0604030504040204" pitchFamily="34" charset="0"/>
              </a:rPr>
              <a:t>ulnar </a:t>
            </a:r>
            <a:r>
              <a:rPr lang="en-US" sz="2800" b="0" i="0" u="none" strike="noStrike" baseline="0" dirty="0">
                <a:solidFill>
                  <a:srgbClr val="003265"/>
                </a:solidFill>
                <a:latin typeface="Verdana" panose="020B0604030504040204" pitchFamily="34" charset="0"/>
              </a:rPr>
              <a:t>nerve.</a:t>
            </a:r>
          </a:p>
          <a:p>
            <a:pPr marL="0" indent="0">
              <a:buNone/>
            </a:pPr>
            <a:r>
              <a:rPr lang="en-US" sz="2800" b="0" i="0" u="none" strike="noStrike" baseline="0" dirty="0">
                <a:solidFill>
                  <a:srgbClr val="003265"/>
                </a:solidFill>
                <a:latin typeface="Verdana" panose="020B0604030504040204" pitchFamily="34" charset="0"/>
              </a:rPr>
              <a:t>4.Action writing position.</a:t>
            </a:r>
          </a:p>
          <a:p>
            <a:r>
              <a:rPr lang="en-US" sz="2800" b="0" i="0" u="none" strike="noStrike" baseline="0" dirty="0">
                <a:solidFill>
                  <a:srgbClr val="003265"/>
                </a:solidFill>
                <a:latin typeface="Verdana" panose="020B0604030504040204" pitchFamily="34" charset="0"/>
              </a:rPr>
              <a:t>5.Arising from lateral aspect of the tendons of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Verdana" panose="020B0604030504040204" pitchFamily="34" charset="0"/>
              </a:rPr>
              <a:t>F.D.P </a:t>
            </a:r>
            <a:r>
              <a:rPr lang="en-US" sz="2800" b="0" i="0" u="none" strike="noStrike" baseline="0" dirty="0">
                <a:solidFill>
                  <a:srgbClr val="003265"/>
                </a:solidFill>
                <a:latin typeface="Verdana" panose="020B0604030504040204" pitchFamily="34" charset="0"/>
              </a:rPr>
              <a:t>AND INSERTED INTO EXTENSOR EXPANSION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pic>
        <p:nvPicPr>
          <p:cNvPr id="5" name="صورة 18432">
            <a:extLst>
              <a:ext uri="{FF2B5EF4-FFF2-40B4-BE49-F238E27FC236}">
                <a16:creationId xmlns:a16="http://schemas.microsoft.com/office/drawing/2014/main" id="{2FAD7226-0EF5-4584-B60A-204CF54F51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2202" y="1050878"/>
            <a:ext cx="5485121" cy="5591423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4923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33A4EF-36D4-443D-BDE3-38EC9F77B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2385F1-51A0-44F0-B54A-9F7AFDA77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The lumbrical muscles, choose the correct answer: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a-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Arise from the tendons of flexor digitorum superficialis.</a:t>
            </a:r>
          </a:p>
          <a:p>
            <a:pPr marL="0" indent="0">
              <a:buNone/>
            </a:pPr>
            <a:r>
              <a:rPr lang="en-US" sz="2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b-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Are inserted into the radial side of extensor expansion.</a:t>
            </a:r>
          </a:p>
          <a:p>
            <a:pPr marL="0" indent="0">
              <a:buNone/>
            </a:pPr>
            <a:r>
              <a:rPr lang="en-US" sz="2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c-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Are innervated by ulnar and radial nerves.</a:t>
            </a:r>
          </a:p>
          <a:p>
            <a:pPr marL="0" indent="0">
              <a:buNone/>
            </a:pPr>
            <a:r>
              <a:rPr lang="en-US" sz="2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d-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In association with the interossei, extend the digits at the metacarpophalangeal joints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65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D3ECD-034A-465C-BD75-7E13BFAE9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4. Interossei</a:t>
            </a:r>
            <a:b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35CA95D-6D2A-467C-B251-6124B16DA3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Palmar interossei (PAD )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They are 4 in number.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They are much small than the dorsal ones.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Their action is to adduct the fingers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(move them towards the axis that pass 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through the middle finger).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first palmar interosseous is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usually rudimentary or completely 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absent as its action is carried by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adductor pollicis muscle.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1" name="صورة 18433">
            <a:extLst>
              <a:ext uri="{FF2B5EF4-FFF2-40B4-BE49-F238E27FC236}">
                <a16:creationId xmlns:a16="http://schemas.microsoft.com/office/drawing/2014/main" id="{62390E13-5402-47BE-B316-630BED1D5A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46460" y="107977"/>
            <a:ext cx="4890351" cy="655213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6853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F9769-A2E9-43F6-B7AE-11CD07F5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Dorsal interossei (DAB)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2AC46-AC51-42B5-8F41-FE7DFF70A9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marR="0" lvl="0" indent="-342900" algn="just" rt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They are 4 in number.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They are much larger than the 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palmar interossei.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Their action is to abduct the 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fingers (move them away from the middle finger).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8118BF-A137-41A9-8297-5F58CAF08A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50338" y="1282889"/>
            <a:ext cx="5500384" cy="530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57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465AF-7ACD-416B-B405-1AC147D9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Cutaneous nerve supply:</a:t>
            </a:r>
            <a:b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71AFA-93F2-40C8-A8F4-B9C092CC9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3707"/>
            <a:ext cx="10515600" cy="5003256"/>
          </a:xfrm>
        </p:spPr>
        <p:txBody>
          <a:bodyPr>
            <a:normAutofit fontScale="925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Palm of the hand: 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Cutaneous branches of median nerve (later 2/3 and lateral 3 ½ fingers)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Cutaneous branches of ulnar nerve (medial 1/3 of palm and medial 1 ½ 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fingers).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Dorsum of the hand: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Cutaneous branches of radial nerve (lateral 2/3 and lateral 3 ½ fingers 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except the nail bed and adjacent skin by median nerve)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.Cutaneous branches of ulnar nerve (medial 1/3 and medial 1 ½ fingers)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570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F72D90-709C-4118-BC9A-544004F2D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position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4785D1-9FD4-426A-90C9-792529026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F307D-F914-4097-B5D2-702E51698F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F87E8-86EA-47F1-A446-D5A308A0A0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Actions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1F0EB7-AAF1-4CD5-8400-194DF8F0E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00" y="1681163"/>
            <a:ext cx="4612945" cy="4802187"/>
          </a:xfrm>
          <a:prstGeom prst="rect">
            <a:avLst/>
          </a:prstGeom>
        </p:spPr>
      </p:pic>
      <p:pic>
        <p:nvPicPr>
          <p:cNvPr id="3074" name="Picture 2" descr="Hand muscles - Interossei (Dorsal and Palmar) - Gross Anatomy Flashcards |  Draw it to Know it">
            <a:extLst>
              <a:ext uri="{FF2B5EF4-FFF2-40B4-BE49-F238E27FC236}">
                <a16:creationId xmlns:a16="http://schemas.microsoft.com/office/drawing/2014/main" id="{954B8997-17E8-46C3-A3B0-A3829E12AA6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2505075"/>
            <a:ext cx="3684588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462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525A6-2848-45E9-9432-4DA5F7668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Nerve supply of the small muscles of the hand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14C973-BDDD-4B6A-B6BF-98500CAAFE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All muscles of the hand are supplied by deep branch of ulnar nerve 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EXCEPT: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first and second lumbrical 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(median nerve).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palmaris brevis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(superficial branch of ulnar nerve).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Muscles of thenar eminence</a:t>
            </a:r>
          </a:p>
          <a:p>
            <a:pPr marL="0" marR="0" lvl="0" indent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(flexor pollicis brevis, abductor </a:t>
            </a:r>
          </a:p>
          <a:p>
            <a:pPr marL="0" marR="0" lvl="0" indent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pollicis brevis &amp; Opponens pollicis)</a:t>
            </a:r>
          </a:p>
          <a:p>
            <a:pPr marL="0" marR="0" lvl="0" indent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are supplied by median nerve.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7" name="صورة 113">
            <a:extLst>
              <a:ext uri="{FF2B5EF4-FFF2-40B4-BE49-F238E27FC236}">
                <a16:creationId xmlns:a16="http://schemas.microsoft.com/office/drawing/2014/main" id="{1FFAEF1A-B04C-4376-8759-BFECA77449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7951" y="1738076"/>
            <a:ext cx="4925849" cy="4969419"/>
          </a:xfrm>
          <a:prstGeom prst="rect">
            <a:avLst/>
          </a:prstGeom>
          <a:noFill/>
          <a:ln w="9525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142154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2EF3A-C737-45A8-99A3-821ABDD50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2C1F6F-D5F8-4879-8D5C-11C09F7A9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603" y="150125"/>
            <a:ext cx="11905397" cy="6745528"/>
          </a:xfrm>
        </p:spPr>
      </p:pic>
    </p:spTree>
    <p:extLst>
      <p:ext uri="{BB962C8B-B14F-4D97-AF65-F5344CB8AC3E}">
        <p14:creationId xmlns:p14="http://schemas.microsoft.com/office/powerpoint/2010/main" val="422410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40750BA-E248-4BCE-9EFD-3AACD89F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E241442-7424-4F96-A4F1-9FD9DA3282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PALMER ASPECT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365A102-561F-4AD8-88FE-62F04B13E9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58267" y="2505075"/>
            <a:ext cx="3520828" cy="368458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EE9464-891C-497D-BE8D-A3C36A55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DORSAL ASPECT</a:t>
            </a:r>
          </a:p>
        </p:txBody>
      </p:sp>
      <p:pic>
        <p:nvPicPr>
          <p:cNvPr id="8" name="Picture 2" descr="Hand Therapy Awareness Week 2018 - Dr Paul Jarrett, Hand, Wrist &amp; Shoulder  Surgeon.">
            <a:extLst>
              <a:ext uri="{FF2B5EF4-FFF2-40B4-BE49-F238E27FC236}">
                <a16:creationId xmlns:a16="http://schemas.microsoft.com/office/drawing/2014/main" id="{9A5AC41F-F424-4E71-A120-3EE2CFB2CF5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7752" y="2505075"/>
            <a:ext cx="4712084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44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B16B7-4002-43E8-8F9E-7EBEB47AB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47" y="450754"/>
            <a:ext cx="4276431" cy="1185721"/>
          </a:xfrm>
        </p:spPr>
        <p:txBody>
          <a:bodyPr>
            <a:normAutofit fontScale="90000"/>
          </a:bodyPr>
          <a:lstStyle/>
          <a:p>
            <a:pPr marL="0" marR="0" lvl="0" indent="-22860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Deep fascia of the hand: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F86CE-F319-4743-A622-F4BBDF9831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Flexor Retinaculum 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It is a thick and strong fibrous band 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that bridges over the carpal groove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(made by carpal bones). It converts the carpal groove into an 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osseo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-fibrous tunnel(carpal tunnel).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It keeps the long flexor tendons in position during movements of the wrist.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retinaculum is attached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medially 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pisiform and hamate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while 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laterally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attached to 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scaphoid and trapezium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07A479-C3EF-49A9-857D-8489939403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96585" y="490302"/>
            <a:ext cx="4610669" cy="62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42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35249A-17AE-4B69-AEC8-3E3623571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8FC1BC-C47B-46AB-BF45-6A86F511F8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Structures deep to the flexor retinaculum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Median nerve.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Flexor digitorum profundus and 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flexor digitorum superficialis tendons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with a common synovial sheath.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3-Flexor pollicis longus and its 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synovial sheath.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4-Flexor carpi radialis in a separate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tunnel.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46BEA4-E16E-4C28-BE79-83142FE429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9458" y="1555845"/>
            <a:ext cx="5420792" cy="46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40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D3D074-8A26-4397-B282-9F4E2CE63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C8B64D-DD4C-42B9-BD6D-ADD06E68FF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Structures superficial to flexor retinaculum: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Ulnar nerve.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Ulnar vessels.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Palmar Cutaneous branches 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of ulnar 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nerve.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 palmar 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Cutaneous branch of median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nerve.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5-Tendon of palmaris longus.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B1DB7A-7CF3-49C5-A59E-14A7513AE4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22830"/>
            <a:ext cx="5496636" cy="67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15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006B39-DCB6-4D7A-8775-D70237336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286254"/>
          </a:xfrm>
        </p:spPr>
        <p:txBody>
          <a:bodyPr>
            <a:normAutofit fontScale="90000"/>
          </a:bodyPr>
          <a:lstStyle/>
          <a:p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Palmar aponeurosis:</a:t>
            </a:r>
            <a:br>
              <a:rPr lang="en-US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681D5-4C64-4FFF-A69E-744721D15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19367"/>
            <a:ext cx="5181600" cy="4757596"/>
          </a:xfrm>
        </p:spPr>
        <p:txBody>
          <a:bodyPr>
            <a:normAutofit fontScale="92500" lnSpcReduction="1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It is a triangular thickening of the deep fascia of the palm.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Its apex is proximal while the base is divided distally into 4 slips; each for each of the medial 4 fingers 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Function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Protection of the underlying vessels and nerves of the palm of the hand.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7E4972-18B2-4FD4-9485-115B09B988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199" y="600296"/>
            <a:ext cx="5674057" cy="601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56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BABF29-3CDF-4A8D-BD9D-DB0FD178D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 Extensor retinaculum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647A92-E38C-48E5-B97F-FD64775A6C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9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It is a thickening of the deep fascia at the back of the wrist. It is attached laterally to the anterior border of the radius and medially to the triquetral and pisiform bones 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799733C-54E5-4D4D-8E4A-8A0CFFB1A8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Structures superficial to the extensor retinaculum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Basilic vein.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Dorsal cutaneous branch of ulnar nerve.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Superficial branch of radial nerve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31EC66-784C-4EEF-88D8-DB539E07F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endParaRPr lang="en-US"/>
          </a:p>
        </p:txBody>
      </p:sp>
      <p:pic>
        <p:nvPicPr>
          <p:cNvPr id="12" name="صورة 109">
            <a:extLst>
              <a:ext uri="{FF2B5EF4-FFF2-40B4-BE49-F238E27FC236}">
                <a16:creationId xmlns:a16="http://schemas.microsoft.com/office/drawing/2014/main" id="{7470D3A5-8340-48BD-B424-CD7E9438C0C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378424"/>
            <a:ext cx="5933355" cy="4121623"/>
          </a:xfrm>
          <a:prstGeom prst="rect">
            <a:avLst/>
          </a:prstGeom>
          <a:noFill/>
          <a:ln w="6350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60107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360206BF95B459A374A5B79BB4F6F" ma:contentTypeVersion="2" ma:contentTypeDescription="Create a new document." ma:contentTypeScope="" ma:versionID="88e8acd4abe999bd7175713e3687d927">
  <xsd:schema xmlns:xsd="http://www.w3.org/2001/XMLSchema" xmlns:xs="http://www.w3.org/2001/XMLSchema" xmlns:p="http://schemas.microsoft.com/office/2006/metadata/properties" xmlns:ns2="45470c9e-c72c-460b-9d5f-b80e2a9e7a5a" targetNamespace="http://schemas.microsoft.com/office/2006/metadata/properties" ma:root="true" ma:fieldsID="0fa09ea065c4b498e18a9e412fd13ede" ns2:_="">
    <xsd:import namespace="45470c9e-c72c-460b-9d5f-b80e2a9e7a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70c9e-c72c-460b-9d5f-b80e2a9e7a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75B815-3C37-464E-8A81-332B0E049994}"/>
</file>

<file path=customXml/itemProps2.xml><?xml version="1.0" encoding="utf-8"?>
<ds:datastoreItem xmlns:ds="http://schemas.openxmlformats.org/officeDocument/2006/customXml" ds:itemID="{ADA69BCF-4227-4100-907B-A335A5DFB933}"/>
</file>

<file path=customXml/itemProps3.xml><?xml version="1.0" encoding="utf-8"?>
<ds:datastoreItem xmlns:ds="http://schemas.openxmlformats.org/officeDocument/2006/customXml" ds:itemID="{39D082D8-EDCB-4B23-AF1F-5E2098E812F2}"/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862</Words>
  <Application>Microsoft Office PowerPoint</Application>
  <PresentationFormat>Widescreen</PresentationFormat>
  <Paragraphs>128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Algerian</vt:lpstr>
      <vt:lpstr>Arial</vt:lpstr>
      <vt:lpstr>Calibri</vt:lpstr>
      <vt:lpstr>Calibri Light</vt:lpstr>
      <vt:lpstr>Symbol</vt:lpstr>
      <vt:lpstr>Times New Roman</vt:lpstr>
      <vt:lpstr>Verdana</vt:lpstr>
      <vt:lpstr>Office Theme</vt:lpstr>
      <vt:lpstr>HAND</vt:lpstr>
      <vt:lpstr>Cutaneous nerve supply: </vt:lpstr>
      <vt:lpstr>PowerPoint Presentation</vt:lpstr>
      <vt:lpstr>PowerPoint Presentation</vt:lpstr>
      <vt:lpstr>Deep fascia of the hand: </vt:lpstr>
      <vt:lpstr>PowerPoint Presentation</vt:lpstr>
      <vt:lpstr>PowerPoint Presentation</vt:lpstr>
      <vt:lpstr>2. Palmar aponeurosis: </vt:lpstr>
      <vt:lpstr>3. Extensor retinaculum: </vt:lpstr>
      <vt:lpstr>4. Extensor expansion </vt:lpstr>
      <vt:lpstr>MUSCLES OF THE HAND </vt:lpstr>
      <vt:lpstr>PowerPoint Presentation</vt:lpstr>
      <vt:lpstr>PowerPoint Presentation</vt:lpstr>
      <vt:lpstr>PowerPoint Presentation</vt:lpstr>
      <vt:lpstr>2.Hypothenar muscles </vt:lpstr>
      <vt:lpstr>3. Lumbrical muscles </vt:lpstr>
      <vt:lpstr>PowerPoint Presentation</vt:lpstr>
      <vt:lpstr>4. Interossei </vt:lpstr>
      <vt:lpstr>Dorsal interossei (DAB)</vt:lpstr>
      <vt:lpstr>Writing position</vt:lpstr>
      <vt:lpstr>Nerve supply of the small muscles of the hand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</dc:title>
  <dc:creator>Dalia Mahmoud Hasan</dc:creator>
  <cp:lastModifiedBy>Dalia Mahmoud Hasan</cp:lastModifiedBy>
  <cp:revision>10</cp:revision>
  <dcterms:created xsi:type="dcterms:W3CDTF">2022-03-28T20:37:03Z</dcterms:created>
  <dcterms:modified xsi:type="dcterms:W3CDTF">2022-03-30T19:27:45Z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0x0101000EB360206BF95B459A374A5B79BB4F6F</vt:lpwstr>
  </property>
</Properties>
</file>