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9B251-0C12-44CB-A279-959D62A47D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25BCB-98B7-4A1F-ACF5-9E8946BEF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02CCE-4D94-4363-AB0F-5CBB6EBF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327A-81BC-420D-A674-FB63E9C68395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A0AC4-B1B5-43D4-9ECA-978751268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49475-4BF5-4E71-8A71-B393528AE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190F-475F-49C1-BECD-16B521A09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1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49E49-A86A-47C8-B329-FBE522BBF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93DB15-16A7-4696-9319-1F0FAD98D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A99E4-908E-41E3-88A3-362A28F54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327A-81BC-420D-A674-FB63E9C68395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A8029-E192-4F86-8732-E17C6128E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2D348-05E6-43E6-A8BF-2DC948E90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190F-475F-49C1-BECD-16B521A09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31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77510F-7BF6-4B26-A123-3E9A2F9A90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B9FF33-81C0-405D-B4B2-595AA90F7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8C4BB-9305-410B-8A83-1F5E29CEA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327A-81BC-420D-A674-FB63E9C68395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5ADE1-D038-40B7-B0FC-345BAC78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E1ADC-B5A0-48D5-8DA0-E0BBC2A8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190F-475F-49C1-BECD-16B521A09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8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03A8C-A1D7-4CAA-824C-6995E87B0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B520E-7A49-4A8B-B1EA-E338DDB66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A09B0-E9F8-4556-AE67-387FE697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327A-81BC-420D-A674-FB63E9C68395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7665E-2213-405B-9BD7-0C976305D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A14990-DB64-4D9C-A0D4-7ADA2ED39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190F-475F-49C1-BECD-16B521A09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975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75AB6-1F9B-45C5-9403-C3EB089F9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FF8B5A-CDE1-4CFF-A80D-2ABEFC67B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3E955-51C7-4C06-A437-C4DDF8482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327A-81BC-420D-A674-FB63E9C68395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D0AA1-F030-4CC1-BB5B-29C442C5B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E410A-76AD-4E2D-A215-37E603D0B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190F-475F-49C1-BECD-16B521A09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0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DCD29-5E05-4B97-BE42-9EB770E36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6E9B3-B578-4A0D-98F4-00EEB5A2AD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6EE30B-1162-4C5C-ACA5-9BDA232DC4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737E5-3596-49F8-933C-E29CA6B28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327A-81BC-420D-A674-FB63E9C68395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A40897-E6BF-4F09-8429-5A789A44C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28AB05-2E46-4C58-93FC-ACEA26E53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190F-475F-49C1-BECD-16B521A09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1287E-4E24-4E78-9278-D1A6716AC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08EC95-834F-41A0-A394-6913BD689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FB4441-EC47-4072-A5E3-2533FD30F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A39B24-DD4D-4D46-AB49-44DABD6074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470AEB-4EB7-49C8-9216-2F2491ECE0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904381-DC8A-4204-82DC-6E9D0110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327A-81BC-420D-A674-FB63E9C68395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9EF4CB-194B-46B1-B394-E0DDC5DF1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CCB7C8-D508-4955-894C-640B426E9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190F-475F-49C1-BECD-16B521A09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5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7AA40-8794-4985-87CA-4490DD438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0AE39F-9D45-4C82-A18F-C849EBB3A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327A-81BC-420D-A674-FB63E9C68395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B1EE9E-C06B-4913-890F-E9D59F7D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D939B2-EC44-4EC3-8B6D-1F406B45A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190F-475F-49C1-BECD-16B521A09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0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10EB25-536D-4D41-800A-364E9215F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327A-81BC-420D-A674-FB63E9C68395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D69E45-A2AD-4DC7-B299-B8DE8D369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84D7C5-052C-43F9-8476-DDC27900F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190F-475F-49C1-BECD-16B521A09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3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9686D-FA04-4D36-BA35-C8FFCD11D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CDC62-0B11-477C-9D94-31D474555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0024E6-849B-4848-92DD-B84DBE79E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FD3206-5D9F-4866-AA28-A43428495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327A-81BC-420D-A674-FB63E9C68395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019DE2-366E-4D81-A3FB-F384E5D64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EA2AA-9856-460F-B221-A04B94ECF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190F-475F-49C1-BECD-16B521A09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5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1CE74-E32D-4ACB-9227-0E168E36B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B2B3B7-D7F0-42AB-9397-0503847C1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F2FC7E-8F90-4894-AC04-0D0C859E09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DF6E4-05E7-48F6-AC82-CA46EE081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4327A-81BC-420D-A674-FB63E9C68395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9F1E2A-69E3-4BC4-A9C5-200FBA14E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476BEE-40AB-4C2F-A4BF-7FC3F2364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2190F-475F-49C1-BECD-16B521A09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618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80B499-9584-442E-9969-F7F9F70CF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6BC93-7665-4284-B6C9-E1FAEBAE3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122CC-37E7-4D9B-8D70-3C55A6D600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4327A-81BC-420D-A674-FB63E9C68395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90E08-9342-4CC9-BE8E-92374C6FC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C19C4-6CC0-40F3-AA23-FE6D60EA86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2190F-475F-49C1-BECD-16B521A09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708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38A8D-A23C-4F91-94D9-8F33ADA1AA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Chronic interstitial ( restrictive , infiltrative ) lung diseases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3E2EB1-05BF-43B6-BA12-379BDE73E5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Dr. </a:t>
            </a:r>
            <a:r>
              <a:rPr lang="en-US" dirty="0" err="1"/>
              <a:t>Wiam</a:t>
            </a:r>
            <a:r>
              <a:rPr lang="en-US" dirty="0"/>
              <a:t> </a:t>
            </a:r>
            <a:r>
              <a:rPr lang="en-US" dirty="0" err="1"/>
              <a:t>Khreisat</a:t>
            </a:r>
            <a:endParaRPr lang="en-US" dirty="0"/>
          </a:p>
          <a:p>
            <a:r>
              <a:rPr lang="en-US" dirty="0"/>
              <a:t>The head of pathology specialty at Jo M.O.H </a:t>
            </a:r>
          </a:p>
          <a:p>
            <a:r>
              <a:rPr lang="en-US" dirty="0"/>
              <a:t>Consultant histopathologist</a:t>
            </a:r>
          </a:p>
          <a:p>
            <a:r>
              <a:rPr lang="en-US" dirty="0"/>
              <a:t>Forensic histopathologist</a:t>
            </a:r>
          </a:p>
        </p:txBody>
      </p:sp>
    </p:spTree>
    <p:extLst>
      <p:ext uri="{BB962C8B-B14F-4D97-AF65-F5344CB8AC3E}">
        <p14:creationId xmlns:p14="http://schemas.microsoft.com/office/powerpoint/2010/main" val="2393870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8D814-7CB5-41B7-96FB-61931AB9F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Granulomatous diseases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0647D-824B-4F7C-8E07-985C04931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Sarcoidosis</a:t>
            </a:r>
          </a:p>
          <a:p>
            <a:r>
              <a:rPr lang="en-US" dirty="0"/>
              <a:t>Is a multisystem disease of unknown etiology characterized by noncaseating granulomatous inflammation in many tissues and organs .</a:t>
            </a:r>
          </a:p>
          <a:p>
            <a:r>
              <a:rPr lang="en-US" dirty="0"/>
              <a:t>The histologic diagnosis is one of exclusion .</a:t>
            </a:r>
          </a:p>
          <a:p>
            <a:r>
              <a:rPr lang="en-US" dirty="0"/>
              <a:t>Eyes and skin involvement each occurs in about 25% of cases , and either may occasionally be the presenting feature of the disease .</a:t>
            </a:r>
          </a:p>
        </p:txBody>
      </p:sp>
    </p:spTree>
    <p:extLst>
      <p:ext uri="{BB962C8B-B14F-4D97-AF65-F5344CB8AC3E}">
        <p14:creationId xmlns:p14="http://schemas.microsoft.com/office/powerpoint/2010/main" val="3674368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F635B-0041-4902-9A25-45512A8F3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A902B-828D-41EB-92CB-8518843EA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Occurs throughout the word </a:t>
            </a:r>
          </a:p>
          <a:p>
            <a:r>
              <a:rPr lang="en-US" dirty="0"/>
              <a:t>Affecting both genders and all races and age groups .</a:t>
            </a:r>
          </a:p>
          <a:p>
            <a:r>
              <a:rPr lang="en-US" dirty="0"/>
              <a:t>There are certain interesting epidemiologic trends :</a:t>
            </a:r>
          </a:p>
          <a:p>
            <a:r>
              <a:rPr lang="en-US" dirty="0"/>
              <a:t>A consistent predilection for adults younger than 40 years of age .</a:t>
            </a:r>
          </a:p>
          <a:p>
            <a:r>
              <a:rPr lang="en-US" dirty="0"/>
              <a:t>A high incidence in Danish and Swedish populations , and in USA among Africans Americans .</a:t>
            </a:r>
          </a:p>
          <a:p>
            <a:r>
              <a:rPr lang="en-US" dirty="0"/>
              <a:t>A higher prevalence among nonsmokers , an association that is virtually unique to sarcoidosis among pulmonary diseases .</a:t>
            </a:r>
          </a:p>
        </p:txBody>
      </p:sp>
    </p:spTree>
    <p:extLst>
      <p:ext uri="{BB962C8B-B14F-4D97-AF65-F5344CB8AC3E}">
        <p14:creationId xmlns:p14="http://schemas.microsoft.com/office/powerpoint/2010/main" val="3408227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EA5E8-D522-4BEA-A51C-E99AAF866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Etiology and pathogenesis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E0BC9-E659-4A90-8D7A-746CB8AAF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Unknown etiology</a:t>
            </a:r>
          </a:p>
          <a:p>
            <a:r>
              <a:rPr lang="en-US" dirty="0"/>
              <a:t>Several lines of evidence suggest that it is a disease of disordered immune regulation in genetically predisposed individuals exposed to certain environmental agents .</a:t>
            </a:r>
          </a:p>
          <a:p>
            <a:r>
              <a:rPr lang="en-US" dirty="0"/>
              <a:t>Several immunologic abnormalities in sarcoidosis suggest the development of cell-mediated response to an unidentified antigen .</a:t>
            </a:r>
          </a:p>
          <a:p>
            <a:r>
              <a:rPr lang="en-US" dirty="0"/>
              <a:t>The process is driven by CD4+ helper </a:t>
            </a:r>
            <a:r>
              <a:rPr lang="en-US" dirty="0" err="1"/>
              <a:t>Tcells</a:t>
            </a:r>
            <a:r>
              <a:rPr lang="en-US" dirty="0"/>
              <a:t> .</a:t>
            </a:r>
          </a:p>
          <a:p>
            <a:r>
              <a:rPr lang="en-US" dirty="0"/>
              <a:t>After lung transplantation , sarcoidosis recurs in the new lung in at least one-third of pts , but without any effect on survival .</a:t>
            </a:r>
          </a:p>
          <a:p>
            <a:r>
              <a:rPr lang="en-US" dirty="0"/>
              <a:t>Several putative “ antigens “ have been proposed as the inciting agent for sarcoidosis ( viruses , mycobacteria , </a:t>
            </a:r>
            <a:r>
              <a:rPr lang="en-US" dirty="0" err="1"/>
              <a:t>borreia</a:t>
            </a:r>
            <a:r>
              <a:rPr lang="en-US" dirty="0"/>
              <a:t> , pollen ) , but there is no “ smoking gun “ linking sarcoidosis to any specific antigen or infectious agent </a:t>
            </a:r>
          </a:p>
        </p:txBody>
      </p:sp>
    </p:spTree>
    <p:extLst>
      <p:ext uri="{BB962C8B-B14F-4D97-AF65-F5344CB8AC3E}">
        <p14:creationId xmlns:p14="http://schemas.microsoft.com/office/powerpoint/2010/main" val="511791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1D3B3-8048-4869-871A-AF9790279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morphology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4A8E1-BFF9-4D7F-B49A-E67588E7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cardinal histopathologic feature of sarcoidosis , irrespective of the organ involved , is the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nonnecrotizing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 err="1">
                <a:solidFill>
                  <a:schemeClr val="accent6"/>
                </a:solidFill>
              </a:rPr>
              <a:t>epitheloid</a:t>
            </a:r>
            <a:r>
              <a:rPr lang="en-US" dirty="0">
                <a:solidFill>
                  <a:schemeClr val="accent6"/>
                </a:solidFill>
              </a:rPr>
              <a:t> granuloma</a:t>
            </a:r>
            <a:r>
              <a:rPr lang="en-US" dirty="0"/>
              <a:t> . </a:t>
            </a:r>
          </a:p>
          <a:p>
            <a:r>
              <a:rPr lang="en-US" dirty="0"/>
              <a:t>This is a discrete , compact collection of epithelioid cells rimmed by an outer zone rich in CD4+ T cells . Intermixed multinucleated giant cells formed by fusion of macrophages .</a:t>
            </a:r>
          </a:p>
          <a:p>
            <a:r>
              <a:rPr lang="en-US" dirty="0"/>
              <a:t>Early on , a thin layer of laminated fibroblasts is found peripheral to the granuloma ; over time , these proliferate and lay down collagen that replaces the entire granuloma with hyalinized scar .</a:t>
            </a:r>
          </a:p>
          <a:p>
            <a:r>
              <a:rPr lang="en-US" dirty="0" err="1">
                <a:solidFill>
                  <a:schemeClr val="accent6"/>
                </a:solidFill>
              </a:rPr>
              <a:t>Schaumann</a:t>
            </a:r>
            <a:r>
              <a:rPr lang="en-US" dirty="0">
                <a:solidFill>
                  <a:schemeClr val="accent6"/>
                </a:solidFill>
              </a:rPr>
              <a:t> bodies </a:t>
            </a:r>
            <a:r>
              <a:rPr lang="en-US" dirty="0"/>
              <a:t> laminated concretions composed of calcium and protein .</a:t>
            </a:r>
          </a:p>
          <a:p>
            <a:r>
              <a:rPr lang="en-US" dirty="0">
                <a:solidFill>
                  <a:schemeClr val="accent6"/>
                </a:solidFill>
              </a:rPr>
              <a:t>Asteroid bodies </a:t>
            </a:r>
            <a:r>
              <a:rPr lang="en-US" dirty="0"/>
              <a:t>stellate inclusions within giant cells .</a:t>
            </a:r>
          </a:p>
          <a:p>
            <a:r>
              <a:rPr lang="en-US" dirty="0"/>
              <a:t>Rarely foci of central necrosis may be present in sarcoid granulomas , especially in the nodular form .</a:t>
            </a:r>
          </a:p>
        </p:txBody>
      </p:sp>
    </p:spTree>
    <p:extLst>
      <p:ext uri="{BB962C8B-B14F-4D97-AF65-F5344CB8AC3E}">
        <p14:creationId xmlns:p14="http://schemas.microsoft.com/office/powerpoint/2010/main" val="1970798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0FCAA-B049-4A3C-A075-737059D5E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8383"/>
            <a:ext cx="10515600" cy="536858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The lung </a:t>
            </a:r>
          </a:p>
          <a:p>
            <a:r>
              <a:rPr lang="en-US" dirty="0"/>
              <a:t>90% of pts .</a:t>
            </a:r>
          </a:p>
          <a:p>
            <a:r>
              <a:rPr lang="en-US" dirty="0"/>
              <a:t>The granulomas involve </a:t>
            </a:r>
            <a:r>
              <a:rPr lang="en-US" dirty="0" err="1"/>
              <a:t>interstitium</a:t>
            </a:r>
            <a:r>
              <a:rPr lang="en-US" dirty="0"/>
              <a:t> rather than air space with tendency to localized in the connective tissue around bronchioles and pulmonary venules and in pleura “ lymphangitic distribution “ .</a:t>
            </a:r>
          </a:p>
          <a:p>
            <a:r>
              <a:rPr lang="en-US" dirty="0"/>
              <a:t>The bronchoalveolar lavage fluid contains abundant CD4+ T cells .</a:t>
            </a:r>
          </a:p>
          <a:p>
            <a:r>
              <a:rPr lang="en-US" dirty="0"/>
              <a:t>In 5% to 15% of pts , the granulomas are replaced by diffuse interstitial fibrosis , resulting in honey comb lung .</a:t>
            </a:r>
          </a:p>
          <a:p>
            <a:r>
              <a:rPr lang="en-US" dirty="0"/>
              <a:t>Intrathoracic hilar and paratracheal lymph nodes are enlarged in 75% to 90% of pts , while one-third present with peripheral lymphadenopathy .</a:t>
            </a:r>
          </a:p>
          <a:p>
            <a:r>
              <a:rPr lang="en-US" dirty="0"/>
              <a:t>The nodes are characteristically painless and have a firm , rubbery texture .</a:t>
            </a:r>
            <a:r>
              <a:rPr lang="en-US" dirty="0" err="1"/>
              <a:t>notmatted</a:t>
            </a:r>
            <a:r>
              <a:rPr lang="en-US" dirty="0"/>
              <a:t> .</a:t>
            </a:r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2626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FBF0FD7-718E-4597-8A9F-FD2086F1EA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434" y="1378226"/>
            <a:ext cx="6215269" cy="4798737"/>
          </a:xfrm>
        </p:spPr>
      </p:pic>
    </p:spTree>
    <p:extLst>
      <p:ext uri="{BB962C8B-B14F-4D97-AF65-F5344CB8AC3E}">
        <p14:creationId xmlns:p14="http://schemas.microsoft.com/office/powerpoint/2010/main" val="857240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18CA0-2970-46EE-9554-DBFDE9159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3670"/>
            <a:ext cx="10515600" cy="5143293"/>
          </a:xfrm>
        </p:spPr>
        <p:txBody>
          <a:bodyPr/>
          <a:lstStyle/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Skin lesion</a:t>
            </a:r>
          </a:p>
          <a:p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25% of pts .</a:t>
            </a:r>
          </a:p>
          <a:p>
            <a:r>
              <a:rPr lang="en-US" dirty="0"/>
              <a:t>Erythema nodosum , the hallmark of acute onset , consists of raised , red , tender nodules on the anterior aspect of the </a:t>
            </a:r>
            <a:r>
              <a:rPr lang="en-US" dirty="0" err="1"/>
              <a:t>lege</a:t>
            </a:r>
            <a:r>
              <a:rPr lang="en-US" dirty="0"/>
              <a:t> . Granulomas are uncommon .</a:t>
            </a:r>
          </a:p>
          <a:p>
            <a:r>
              <a:rPr lang="en-US" dirty="0"/>
              <a:t>Discrete painless subcutaneous nodule with abundant noncaseating granulomas .</a:t>
            </a:r>
          </a:p>
        </p:txBody>
      </p:sp>
    </p:spTree>
    <p:extLst>
      <p:ext uri="{BB962C8B-B14F-4D97-AF65-F5344CB8AC3E}">
        <p14:creationId xmlns:p14="http://schemas.microsoft.com/office/powerpoint/2010/main" val="1750689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5B263-B5AE-45F3-B9BB-52B7ACF57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5374"/>
            <a:ext cx="10515600" cy="5421589"/>
          </a:xfrm>
        </p:spPr>
        <p:txBody>
          <a:bodyPr/>
          <a:lstStyle/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Skin and lacrimal glands</a:t>
            </a:r>
          </a:p>
          <a:p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occur in about one-fifth to one-half of pts .</a:t>
            </a:r>
          </a:p>
          <a:p>
            <a:r>
              <a:rPr lang="en-US" dirty="0">
                <a:solidFill>
                  <a:schemeClr val="tx2"/>
                </a:solidFill>
              </a:rPr>
              <a:t>Iritis , iridocyclitis </a:t>
            </a:r>
            <a:r>
              <a:rPr lang="en-US" dirty="0"/>
              <a:t>unilateral or bilateral </a:t>
            </a:r>
          </a:p>
          <a:p>
            <a:r>
              <a:rPr lang="en-US" dirty="0">
                <a:solidFill>
                  <a:schemeClr val="tx2"/>
                </a:solidFill>
              </a:rPr>
              <a:t>Corneal opacities , glaucoma and total loss of vision .</a:t>
            </a:r>
          </a:p>
          <a:p>
            <a:r>
              <a:rPr lang="en-US" dirty="0"/>
              <a:t>The posterior uveal tract is affected with resultant </a:t>
            </a:r>
            <a:r>
              <a:rPr lang="en-US" dirty="0">
                <a:solidFill>
                  <a:schemeClr val="tx2"/>
                </a:solidFill>
              </a:rPr>
              <a:t>choroiditis , retinitis and optic nerve involvement</a:t>
            </a:r>
            <a:r>
              <a:rPr lang="en-US" dirty="0"/>
              <a:t>.</a:t>
            </a:r>
          </a:p>
          <a:p>
            <a:r>
              <a:rPr lang="en-US" dirty="0"/>
              <a:t>These ocular lesions are frequently accompanied by inflammation in the lacrimal glands , with suppression of lacrimation </a:t>
            </a:r>
            <a:r>
              <a:rPr lang="en-US" dirty="0">
                <a:solidFill>
                  <a:schemeClr val="accent1"/>
                </a:solidFill>
              </a:rPr>
              <a:t>sicca syndrome </a:t>
            </a:r>
            <a:r>
              <a:rPr lang="en-US" dirty="0"/>
              <a:t>.</a:t>
            </a:r>
            <a:r>
              <a:rPr lang="en-US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244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18702-F042-4F96-A9BF-FE2D5264A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3583"/>
            <a:ext cx="10515600" cy="567338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2"/>
                </a:solidFill>
              </a:rPr>
              <a:t>Parotid gland </a:t>
            </a:r>
          </a:p>
          <a:p>
            <a:r>
              <a:rPr lang="en-US" dirty="0"/>
              <a:t>unilateral or bilateral </a:t>
            </a:r>
            <a:r>
              <a:rPr lang="en-US" dirty="0" err="1"/>
              <a:t>partitis</a:t>
            </a:r>
            <a:r>
              <a:rPr lang="en-US" dirty="0"/>
              <a:t> with painful enlargement of it .</a:t>
            </a:r>
          </a:p>
          <a:p>
            <a:r>
              <a:rPr lang="en-US" dirty="0"/>
              <a:t>In less than 10% of pts .</a:t>
            </a:r>
          </a:p>
          <a:p>
            <a:r>
              <a:rPr lang="en-US" dirty="0"/>
              <a:t>Combined </a:t>
            </a:r>
            <a:r>
              <a:rPr lang="en-US" dirty="0" err="1"/>
              <a:t>uveoparotid</a:t>
            </a:r>
            <a:r>
              <a:rPr lang="en-US" dirty="0"/>
              <a:t> involvement </a:t>
            </a:r>
            <a:r>
              <a:rPr lang="en-US" dirty="0">
                <a:solidFill>
                  <a:schemeClr val="tx2"/>
                </a:solidFill>
              </a:rPr>
              <a:t>Mikulicz syndrome .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The spleen </a:t>
            </a:r>
            <a:r>
              <a:rPr lang="en-US" dirty="0"/>
              <a:t>may appear unaffected grossly , but three-fourth of cases , it contains granulomas .10% it becomes clinically enlarged .</a:t>
            </a:r>
          </a:p>
          <a:p>
            <a:endParaRPr lang="en-US" dirty="0"/>
          </a:p>
          <a:p>
            <a:r>
              <a:rPr lang="en-US" dirty="0">
                <a:solidFill>
                  <a:schemeClr val="tx2"/>
                </a:solidFill>
              </a:rPr>
              <a:t>The liver </a:t>
            </a:r>
            <a:r>
              <a:rPr lang="en-US" dirty="0"/>
              <a:t>granulomas in the portal triads one-third of pts demonstrate hepatomegaly abnormal liver function .</a:t>
            </a:r>
          </a:p>
          <a:p>
            <a:r>
              <a:rPr lang="en-US" dirty="0">
                <a:solidFill>
                  <a:schemeClr val="tx2"/>
                </a:solidFill>
              </a:rPr>
              <a:t>Bone marrow  </a:t>
            </a:r>
            <a:r>
              <a:rPr lang="en-US" dirty="0"/>
              <a:t>40% of pts .</a:t>
            </a:r>
          </a:p>
          <a:p>
            <a:r>
              <a:rPr lang="en-US" dirty="0"/>
              <a:t>Hypercalcemia ,hypercalciuria caused by increased calcium absorption secondary to production of active vitamin D by the macrophages that form the granulomas 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689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3AF38-6EA0-4488-AF22-2E00D3DB3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32D74-643E-4119-BD72-A95F8A6B0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Mainly asymptomatic discovered on routine chest film as bilateral adenopathy .or as an incidental finding at autopsy .</a:t>
            </a:r>
          </a:p>
          <a:p>
            <a:r>
              <a:rPr lang="en-US" dirty="0"/>
              <a:t>In about two-thirds of symptomatic cases , there is gradual appearance of respiratory symptoms ( shortness of breath , dry cough , or vague substernal discomfort ) , or constitutional signs and symptoms ( fever , fatigue , weight loss , anorexia , night sweats ).</a:t>
            </a:r>
          </a:p>
          <a:p>
            <a:r>
              <a:rPr lang="en-US" dirty="0"/>
              <a:t>A definitive diagnostic test for sarcoidosis does not exist .</a:t>
            </a:r>
          </a:p>
          <a:p>
            <a:r>
              <a:rPr lang="en-US" dirty="0"/>
              <a:t>60 %to 70% of affected individuals recover with minimal or no residual manifestation.</a:t>
            </a:r>
          </a:p>
          <a:p>
            <a:r>
              <a:rPr lang="en-US" dirty="0"/>
              <a:t>20% develop permanent lung dysfunction or visual impairment.</a:t>
            </a:r>
          </a:p>
          <a:p>
            <a:r>
              <a:rPr lang="en-US" dirty="0"/>
              <a:t>10% to 15% succumb progressive pulmonary fibrosis pulmonary fibrosis and </a:t>
            </a:r>
            <a:r>
              <a:rPr lang="en-US" dirty="0" err="1"/>
              <a:t>cor</a:t>
            </a:r>
            <a:r>
              <a:rPr lang="en-US" dirty="0"/>
              <a:t> pulmonale .</a:t>
            </a:r>
          </a:p>
        </p:txBody>
      </p:sp>
    </p:spTree>
    <p:extLst>
      <p:ext uri="{BB962C8B-B14F-4D97-AF65-F5344CB8AC3E}">
        <p14:creationId xmlns:p14="http://schemas.microsoft.com/office/powerpoint/2010/main" val="169536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22E59-A0F0-4490-9B6E-EF015ADCD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Asbestosis and asbestos-related diseases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EC1B2-4266-44B6-B436-80439A984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2"/>
                </a:solidFill>
              </a:rPr>
              <a:t>Asbestos </a:t>
            </a:r>
            <a:r>
              <a:rPr lang="en-US" dirty="0"/>
              <a:t>is a family of crystalline hydrated silicates with a fibrous geometry .</a:t>
            </a:r>
          </a:p>
          <a:p>
            <a:r>
              <a:rPr lang="en-US" dirty="0"/>
              <a:t>On the basis of epidemiologic studies , occupational exposure to asbestos is linked to :</a:t>
            </a:r>
          </a:p>
          <a:p>
            <a:pPr marL="514350" indent="-514350">
              <a:buAutoNum type="arabicPeriod"/>
            </a:pPr>
            <a:r>
              <a:rPr lang="en-US" dirty="0"/>
              <a:t>Parenchymal interstitial fibrosis ( asbestosis ).</a:t>
            </a:r>
          </a:p>
          <a:p>
            <a:pPr marL="514350" indent="-514350">
              <a:buAutoNum type="arabicPeriod"/>
            </a:pPr>
            <a:r>
              <a:rPr lang="en-US" dirty="0"/>
              <a:t>Localized fibrous plaques ,or , rarely , diffuse fibrosis in the pleura </a:t>
            </a:r>
          </a:p>
          <a:p>
            <a:pPr marL="514350" indent="-514350">
              <a:buAutoNum type="arabicPeriod"/>
            </a:pPr>
            <a:r>
              <a:rPr lang="en-US" dirty="0"/>
              <a:t>Pleural effusions</a:t>
            </a:r>
          </a:p>
          <a:p>
            <a:pPr marL="514350" indent="-514350">
              <a:buAutoNum type="arabicPeriod"/>
            </a:pPr>
            <a:r>
              <a:rPr lang="en-US" dirty="0"/>
              <a:t>Ling carcinoma</a:t>
            </a:r>
          </a:p>
          <a:p>
            <a:pPr marL="514350" indent="-514350">
              <a:buAutoNum type="arabicPeriod"/>
            </a:pPr>
            <a:r>
              <a:rPr lang="en-US" dirty="0" err="1"/>
              <a:t>Malgnant</a:t>
            </a:r>
            <a:r>
              <a:rPr lang="en-US" dirty="0"/>
              <a:t> pleural and peritoneal mesothelioma </a:t>
            </a:r>
          </a:p>
          <a:p>
            <a:pPr marL="514350" indent="-514350">
              <a:buAutoNum type="arabicPeriod"/>
            </a:pPr>
            <a:r>
              <a:rPr lang="en-US" dirty="0" err="1"/>
              <a:t>Llaryngeal</a:t>
            </a:r>
            <a:r>
              <a:rPr lang="en-US" dirty="0"/>
              <a:t> carcinoma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1609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DCFE8-B9E2-44D1-9EE1-2FF8ABE1A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2"/>
                </a:solidFill>
              </a:rPr>
              <a:t>Hypersensesitivity</a:t>
            </a:r>
            <a:r>
              <a:rPr lang="en-US" dirty="0">
                <a:solidFill>
                  <a:schemeClr val="accent2"/>
                </a:solidFill>
              </a:rPr>
              <a:t> pneumonitis ( allergic alveolitis 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A36B8-1B40-4EC2-B2CD-549FA911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Is an immunological mediated inflammatory lung disease that primarily affects the alveoli .</a:t>
            </a:r>
          </a:p>
          <a:p>
            <a:r>
              <a:rPr lang="en-US" dirty="0"/>
              <a:t>Most often it is an occupational disease that result from heightened sensitivity to inhaled antigen ( mold hay ) .</a:t>
            </a:r>
          </a:p>
          <a:p>
            <a:r>
              <a:rPr lang="en-US" dirty="0"/>
              <a:t>The damage occur at the level of alveoli .</a:t>
            </a:r>
          </a:p>
          <a:p>
            <a:r>
              <a:rPr lang="en-US" dirty="0"/>
              <a:t>Morphology : patchy mononuclear cell infiltrates in the pulmonary </a:t>
            </a:r>
            <a:r>
              <a:rPr lang="en-US" dirty="0" err="1"/>
              <a:t>interstitium</a:t>
            </a:r>
            <a:r>
              <a:rPr lang="en-US" dirty="0"/>
              <a:t> with characteristic peribronchiolar accentuation .acute form ; neutrophils .</a:t>
            </a:r>
          </a:p>
          <a:p>
            <a:r>
              <a:rPr lang="en-US" dirty="0" err="1"/>
              <a:t>Nonnecrotizing</a:t>
            </a:r>
            <a:r>
              <a:rPr lang="en-US" dirty="0"/>
              <a:t> granuloma in more than two-thirds of cases usually in peribronchiolar location .</a:t>
            </a:r>
          </a:p>
          <a:p>
            <a:r>
              <a:rPr lang="en-US" dirty="0"/>
              <a:t>Chronic ; bilateral , upper-lobe-dominant </a:t>
            </a:r>
            <a:r>
              <a:rPr lang="en-US" dirty="0" err="1"/>
              <a:t>iterstitial</a:t>
            </a:r>
            <a:r>
              <a:rPr lang="en-US" dirty="0"/>
              <a:t> fibrosis UIP pattern .</a:t>
            </a:r>
          </a:p>
        </p:txBody>
      </p:sp>
    </p:spTree>
    <p:extLst>
      <p:ext uri="{BB962C8B-B14F-4D97-AF65-F5344CB8AC3E}">
        <p14:creationId xmlns:p14="http://schemas.microsoft.com/office/powerpoint/2010/main" val="1197009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7253F40-ADA6-4620-9EEE-D94EAF37D1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783" y="781879"/>
            <a:ext cx="8534400" cy="4638260"/>
          </a:xfrm>
        </p:spPr>
      </p:pic>
    </p:spTree>
    <p:extLst>
      <p:ext uri="{BB962C8B-B14F-4D97-AF65-F5344CB8AC3E}">
        <p14:creationId xmlns:p14="http://schemas.microsoft.com/office/powerpoint/2010/main" val="32836678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0A9E572-67B6-49DC-B5E5-FA40C41C1D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012" y="759619"/>
            <a:ext cx="6657975" cy="4905375"/>
          </a:xfrm>
        </p:spPr>
      </p:pic>
    </p:spTree>
    <p:extLst>
      <p:ext uri="{BB962C8B-B14F-4D97-AF65-F5344CB8AC3E}">
        <p14:creationId xmlns:p14="http://schemas.microsoft.com/office/powerpoint/2010/main" val="15678529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8F3D4-E7B7-441F-B036-0C856BCB0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2C7EF-D6DD-4199-BF19-B09F08A8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Acute reaction :</a:t>
            </a:r>
          </a:p>
          <a:p>
            <a:pPr marL="0" indent="0">
              <a:buNone/>
            </a:pPr>
            <a:r>
              <a:rPr lang="en-US" dirty="0"/>
              <a:t> fever , cough , dyspnea and constitutional signs and symptoms arising 4 to 8 hours </a:t>
            </a:r>
            <a:r>
              <a:rPr lang="en-US" dirty="0" err="1"/>
              <a:t>ater</a:t>
            </a:r>
            <a:r>
              <a:rPr lang="en-US" dirty="0"/>
              <a:t> exposure.</a:t>
            </a:r>
          </a:p>
          <a:p>
            <a:pPr marL="0" indent="0">
              <a:buNone/>
            </a:pPr>
            <a:r>
              <a:rPr lang="en-US" dirty="0"/>
              <a:t>Chronic disease :</a:t>
            </a:r>
          </a:p>
          <a:p>
            <a:pPr marL="0" indent="0">
              <a:buNone/>
            </a:pPr>
            <a:r>
              <a:rPr lang="en-US" dirty="0"/>
              <a:t>Characterized by insidious onset of cough , dyspnea , malaise , and weight loss .</a:t>
            </a:r>
          </a:p>
          <a:p>
            <a:pPr marL="0" indent="0">
              <a:buNone/>
            </a:pPr>
            <a:r>
              <a:rPr lang="en-US" dirty="0"/>
              <a:t>Complete resolution of pulmonary symptoms occurs within days .</a:t>
            </a:r>
          </a:p>
          <a:p>
            <a:pPr marL="0" indent="0">
              <a:buNone/>
            </a:pPr>
            <a:r>
              <a:rPr lang="en-US" dirty="0"/>
              <a:t>Failure to remove the inciting agents from the environment results in an irreversible chronic interstitial pulmonary disease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904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0FF56-9756-406F-A279-9A193D70B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Pulmonary eosinophilia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AC922-CA8A-4047-83E2-24033878F4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Acute eosinophilic pneumonia with respiratory failure .</a:t>
            </a:r>
          </a:p>
          <a:p>
            <a:r>
              <a:rPr lang="en-US" dirty="0"/>
              <a:t>Simple pulmonary eosinophilia ( Loeffler syndrome ).</a:t>
            </a:r>
          </a:p>
          <a:p>
            <a:r>
              <a:rPr lang="en-US" dirty="0"/>
              <a:t>Tropical eosinophilia : caused by microfilariae and helminthic parasites .</a:t>
            </a:r>
          </a:p>
          <a:p>
            <a:r>
              <a:rPr lang="en-US" dirty="0"/>
              <a:t>Secondary eosinophilia : associated with asthma , drug allergies and certain forms of vasculitis .</a:t>
            </a:r>
          </a:p>
          <a:p>
            <a:r>
              <a:rPr lang="en-US" dirty="0"/>
              <a:t>Idiopathic eosinophilic pneumonia </a:t>
            </a:r>
          </a:p>
        </p:txBody>
      </p:sp>
    </p:spTree>
    <p:extLst>
      <p:ext uri="{BB962C8B-B14F-4D97-AF65-F5344CB8AC3E}">
        <p14:creationId xmlns:p14="http://schemas.microsoft.com/office/powerpoint/2010/main" val="32362154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31D3B-EB1B-486B-9912-8DAE00CCC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Smoking-related interstitial diseases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8817B-C6FD-4B4B-AD30-6C47CE1DB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Desquamative interstitial pneumonia( DIP) :</a:t>
            </a:r>
            <a:r>
              <a:rPr lang="en-US" dirty="0"/>
              <a:t>accumulation of large number of macrophages containing dusty-brown pigment ( smoker`s macrophages ) in the air spaces . The alveolar septa are thickened by sparse inflammatory cells ( lymphocytes ) interstitial fibrosis ( mild ) .the prognosis good . Respond to steroid and smoking cessation .</a:t>
            </a:r>
          </a:p>
          <a:p>
            <a:r>
              <a:rPr lang="en-US" dirty="0">
                <a:solidFill>
                  <a:schemeClr val="accent1"/>
                </a:solidFill>
              </a:rPr>
              <a:t>Respiratory bronchiolitis .</a:t>
            </a:r>
          </a:p>
        </p:txBody>
      </p:sp>
    </p:spTree>
    <p:extLst>
      <p:ext uri="{BB962C8B-B14F-4D97-AF65-F5344CB8AC3E}">
        <p14:creationId xmlns:p14="http://schemas.microsoft.com/office/powerpoint/2010/main" val="40185854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FC016B6-1F60-4D9E-9A8F-9B395BFDC7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085" y="1825625"/>
            <a:ext cx="6011829" cy="4351338"/>
          </a:xfrm>
        </p:spPr>
      </p:pic>
    </p:spTree>
    <p:extLst>
      <p:ext uri="{BB962C8B-B14F-4D97-AF65-F5344CB8AC3E}">
        <p14:creationId xmlns:p14="http://schemas.microsoft.com/office/powerpoint/2010/main" val="37218428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2F356-35FA-4741-95C2-F5C87E726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1391"/>
            <a:ext cx="10515600" cy="5315572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6000" dirty="0"/>
              <a:t>                  Thank you </a:t>
            </a:r>
          </a:p>
        </p:txBody>
      </p:sp>
    </p:spTree>
    <p:extLst>
      <p:ext uri="{BB962C8B-B14F-4D97-AF65-F5344CB8AC3E}">
        <p14:creationId xmlns:p14="http://schemas.microsoft.com/office/powerpoint/2010/main" val="3590856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53132-60CC-493D-92EA-D7590E677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Pathogenesis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AD3BA-373F-481A-B39D-1E84989AA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Asbestos fibers activate the inflammasome and damage </a:t>
            </a:r>
            <a:r>
              <a:rPr lang="en-US" dirty="0" err="1"/>
              <a:t>phagolysosomal</a:t>
            </a:r>
            <a:r>
              <a:rPr lang="en-US" dirty="0"/>
              <a:t> membranes , stimulating the release of proinflammatory factors and </a:t>
            </a:r>
            <a:r>
              <a:rPr lang="en-US" dirty="0" err="1"/>
              <a:t>fibrogenic</a:t>
            </a:r>
            <a:r>
              <a:rPr lang="en-US" dirty="0"/>
              <a:t> mediators .</a:t>
            </a:r>
          </a:p>
          <a:p>
            <a:r>
              <a:rPr lang="en-US" dirty="0"/>
              <a:t>Functions as both a tumor </a:t>
            </a:r>
            <a:r>
              <a:rPr lang="en-US" dirty="0" err="1"/>
              <a:t>intiator</a:t>
            </a:r>
            <a:r>
              <a:rPr lang="en-US" dirty="0"/>
              <a:t> and promoter .</a:t>
            </a:r>
          </a:p>
          <a:p>
            <a:r>
              <a:rPr lang="en-US" dirty="0"/>
              <a:t>Some of the oncogenic effects of asbestos on the mesothelium are mediated by reactive free radicals generated by asbestos fibers , which preferentially localize in the distal lung close to </a:t>
            </a:r>
            <a:r>
              <a:rPr lang="en-US" dirty="0" err="1"/>
              <a:t>th</a:t>
            </a:r>
            <a:r>
              <a:rPr lang="en-US" dirty="0"/>
              <a:t> </a:t>
            </a:r>
            <a:r>
              <a:rPr lang="en-US" dirty="0" err="1"/>
              <a:t>nesothelial</a:t>
            </a:r>
            <a:r>
              <a:rPr lang="en-US" dirty="0"/>
              <a:t> layer .</a:t>
            </a:r>
          </a:p>
        </p:txBody>
      </p:sp>
    </p:spTree>
    <p:extLst>
      <p:ext uri="{BB962C8B-B14F-4D97-AF65-F5344CB8AC3E}">
        <p14:creationId xmlns:p14="http://schemas.microsoft.com/office/powerpoint/2010/main" val="657550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ECBEA-DFB9-4302-B339-C1CDE810E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Morphology </a:t>
            </a:r>
            <a:r>
              <a:rPr lang="en-US" dirty="0"/>
              <a:t>:</a:t>
            </a:r>
          </a:p>
          <a:p>
            <a:r>
              <a:rPr lang="en-US" dirty="0"/>
              <a:t>Asbestosis is marked by </a:t>
            </a:r>
            <a:r>
              <a:rPr lang="en-US" dirty="0">
                <a:solidFill>
                  <a:schemeClr val="accent6"/>
                </a:solidFill>
              </a:rPr>
              <a:t>diffuse pulmonary interstitial fibrosis </a:t>
            </a:r>
            <a:r>
              <a:rPr lang="en-US" dirty="0"/>
              <a:t>.</a:t>
            </a:r>
          </a:p>
          <a:p>
            <a:r>
              <a:rPr lang="en-US" dirty="0"/>
              <a:t>Characterized by the presence of </a:t>
            </a:r>
            <a:r>
              <a:rPr lang="en-US" dirty="0">
                <a:solidFill>
                  <a:schemeClr val="accent6"/>
                </a:solidFill>
              </a:rPr>
              <a:t>asbestos bodies </a:t>
            </a:r>
            <a:r>
              <a:rPr lang="en-US" dirty="0"/>
              <a:t>, which are seen as golden brown , fusiform or beaded rods with a translucent center .they consist of asbestos fibers coated with an iron-containing proteinaceous material .</a:t>
            </a:r>
          </a:p>
          <a:p>
            <a:r>
              <a:rPr lang="en-US" dirty="0"/>
              <a:t>Asbestos bodies are formed when macrophages attempt to phagocytose asbestos fibers ; the iron “ crust “ is derived from phagocyte ferritin .</a:t>
            </a:r>
          </a:p>
          <a:p>
            <a:r>
              <a:rPr lang="en-US" dirty="0"/>
              <a:t>Asbestos begins in the lower lobes and </a:t>
            </a:r>
            <a:r>
              <a:rPr lang="en-US" dirty="0" err="1"/>
              <a:t>subpleurally</a:t>
            </a:r>
            <a:r>
              <a:rPr lang="en-US" dirty="0"/>
              <a:t> , spreading to the middle and upper lobes of the lungs as the fibrosis progresses.</a:t>
            </a:r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300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9A6B5-67FA-4129-82EF-B8EB6439D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8139"/>
            <a:ext cx="10515600" cy="5328824"/>
          </a:xfrm>
        </p:spPr>
        <p:txBody>
          <a:bodyPr/>
          <a:lstStyle/>
          <a:p>
            <a:r>
              <a:rPr lang="en-US" dirty="0"/>
              <a:t>Honeycomb .</a:t>
            </a:r>
          </a:p>
          <a:p>
            <a:r>
              <a:rPr lang="en-US" dirty="0"/>
              <a:t>Fibrosis develops in the visceral pleura , causing adhesions between the chest wall .</a:t>
            </a:r>
          </a:p>
          <a:p>
            <a:r>
              <a:rPr lang="en-US" dirty="0"/>
              <a:t>The scaring may trap and narrow pulmonary arteries and arterioles , causing pulmonary hypertension and </a:t>
            </a:r>
            <a:r>
              <a:rPr lang="en-US" dirty="0" err="1"/>
              <a:t>cor</a:t>
            </a:r>
            <a:r>
              <a:rPr lang="en-US" dirty="0"/>
              <a:t> pulmonale .</a:t>
            </a:r>
          </a:p>
          <a:p>
            <a:r>
              <a:rPr lang="en-US" dirty="0">
                <a:solidFill>
                  <a:schemeClr val="accent6"/>
                </a:solidFill>
              </a:rPr>
              <a:t>Pleural plaques </a:t>
            </a:r>
            <a:r>
              <a:rPr lang="en-US" dirty="0"/>
              <a:t>are the most common manifestation of asbestos exposure and are well-circumscribed plaques of </a:t>
            </a:r>
            <a:r>
              <a:rPr lang="en-US" dirty="0" err="1"/>
              <a:t>densecollagen</a:t>
            </a:r>
            <a:r>
              <a:rPr lang="en-US" dirty="0"/>
              <a:t> , often containing calcium .The anterior and posterolateral aspect of the parietal pleura and over the domes of the diagram .</a:t>
            </a:r>
          </a:p>
          <a:p>
            <a:r>
              <a:rPr lang="en-US" dirty="0"/>
              <a:t>Uncommonly , asbestos exposure induces pleural effusion or diffuse pleural fibrosis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493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4AD0690-BF46-4AB2-810A-07756A1596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1338470"/>
            <a:ext cx="6477000" cy="4810711"/>
          </a:xfrm>
        </p:spPr>
      </p:pic>
    </p:spTree>
    <p:extLst>
      <p:ext uri="{BB962C8B-B14F-4D97-AF65-F5344CB8AC3E}">
        <p14:creationId xmlns:p14="http://schemas.microsoft.com/office/powerpoint/2010/main" val="3804830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D7E9A53-3B2F-4C4D-A6A3-04839F5CCA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610" y="1537252"/>
            <a:ext cx="5115338" cy="4639711"/>
          </a:xfrm>
        </p:spPr>
      </p:pic>
    </p:spTree>
    <p:extLst>
      <p:ext uri="{BB962C8B-B14F-4D97-AF65-F5344CB8AC3E}">
        <p14:creationId xmlns:p14="http://schemas.microsoft.com/office/powerpoint/2010/main" val="4209467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C10E6-80DD-45CA-9F25-E88C1E697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features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835C6C-AEC4-4ABF-85E7-4C1A33898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Progressively worsening dyspnea appears 10 to 20 years after exposure .</a:t>
            </a:r>
          </a:p>
          <a:p>
            <a:r>
              <a:rPr lang="en-US" dirty="0"/>
              <a:t>It is usually accompanied by cough and production of sputum .</a:t>
            </a:r>
          </a:p>
          <a:p>
            <a:r>
              <a:rPr lang="en-US" dirty="0"/>
              <a:t>Pleural plaques are usually asymptomatic and are detected on radiographic as circumscribed densities .</a:t>
            </a:r>
          </a:p>
          <a:p>
            <a:r>
              <a:rPr lang="en-US" dirty="0"/>
              <a:t>The risk for developing lung carcinoma is increased about 5-fold for asbestos workers ; the relative risk for mesothelioma ,.</a:t>
            </a:r>
          </a:p>
          <a:p>
            <a:r>
              <a:rPr lang="en-US" dirty="0"/>
              <a:t>Concomitant cigarette smoking greatly increases the risk for lung carcinoma but not for mesothelioma .</a:t>
            </a:r>
          </a:p>
          <a:p>
            <a:r>
              <a:rPr lang="en-US" dirty="0"/>
              <a:t>Lung or pleural cancer associated with asbestos exposure carries a particularly poor </a:t>
            </a:r>
            <a:r>
              <a:rPr lang="en-US" dirty="0" err="1"/>
              <a:t>prognosus</a:t>
            </a:r>
            <a:r>
              <a:rPr lang="en-US" dirty="0"/>
              <a:t> 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04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555AF-AD28-4471-B9A1-BD3C19756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Drug- and Radiation-induced pulmonary disease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2D2E1-AD78-44FC-A31C-A366D4E98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Bleomycin </a:t>
            </a:r>
            <a:r>
              <a:rPr lang="en-US" dirty="0"/>
              <a:t>an ant-cancer agent , causes pneumonitis and interstitial fibrosis as a result of direct toxicity of the drug and by stimulating the influx of inflammatory cells into alveoli .</a:t>
            </a:r>
          </a:p>
          <a:p>
            <a:r>
              <a:rPr lang="en-US" dirty="0">
                <a:solidFill>
                  <a:schemeClr val="accent1"/>
                </a:solidFill>
              </a:rPr>
              <a:t>Amiodarone </a:t>
            </a:r>
            <a:r>
              <a:rPr lang="en-US" dirty="0"/>
              <a:t>an anti-arrhythmic agent , also is associated with risk for pneumonitis and fibrosis .</a:t>
            </a:r>
          </a:p>
          <a:p>
            <a:r>
              <a:rPr lang="en-US" dirty="0">
                <a:solidFill>
                  <a:schemeClr val="accent1"/>
                </a:solidFill>
              </a:rPr>
              <a:t>Radiation pneumonitis </a:t>
            </a:r>
            <a:r>
              <a:rPr lang="en-US" dirty="0"/>
              <a:t>is a well-known complication of irradiation of pulmonary and other thoracic tumors .</a:t>
            </a:r>
          </a:p>
          <a:p>
            <a:r>
              <a:rPr lang="en-US" dirty="0">
                <a:solidFill>
                  <a:schemeClr val="accent1"/>
                </a:solidFill>
              </a:rPr>
              <a:t>Acute radiation </a:t>
            </a:r>
            <a:r>
              <a:rPr lang="en-US" dirty="0">
                <a:solidFill>
                  <a:schemeClr val="tx2"/>
                </a:solidFill>
              </a:rPr>
              <a:t>pneumonitis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occurs 1 to 6 months after therapy in as many as 20% of the pts , is manifested by fever , dyspnea out of proportion to the volume of irradiated lung , pleural effusion , and pulmonary infiltrates in the irradiated lung bed . These signs and symptoms may resolve with corticosteroid therapy or progress to </a:t>
            </a:r>
            <a:r>
              <a:rPr lang="en-US" dirty="0">
                <a:solidFill>
                  <a:schemeClr val="accent1"/>
                </a:solidFill>
              </a:rPr>
              <a:t>chronic radiation pneumonitis</a:t>
            </a:r>
            <a:r>
              <a:rPr lang="en-US" dirty="0"/>
              <a:t> associated with pulmonary fibrosis .</a:t>
            </a:r>
          </a:p>
        </p:txBody>
      </p:sp>
    </p:spTree>
    <p:extLst>
      <p:ext uri="{BB962C8B-B14F-4D97-AF65-F5344CB8AC3E}">
        <p14:creationId xmlns:p14="http://schemas.microsoft.com/office/powerpoint/2010/main" val="2443613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1622</Words>
  <Application>Microsoft Office PowerPoint</Application>
  <PresentationFormat>Widescreen</PresentationFormat>
  <Paragraphs>139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Chronic interstitial ( restrictive , infiltrative ) lung diseases II</vt:lpstr>
      <vt:lpstr>Asbestosis and asbestos-related diseases</vt:lpstr>
      <vt:lpstr>Pathogenesis </vt:lpstr>
      <vt:lpstr>PowerPoint Presentation</vt:lpstr>
      <vt:lpstr>PowerPoint Presentation</vt:lpstr>
      <vt:lpstr>PowerPoint Presentation</vt:lpstr>
      <vt:lpstr>PowerPoint Presentation</vt:lpstr>
      <vt:lpstr>Clinical features </vt:lpstr>
      <vt:lpstr>Drug- and Radiation-induced pulmonary disease</vt:lpstr>
      <vt:lpstr>Granulomatous diseases</vt:lpstr>
      <vt:lpstr>Epidemiology </vt:lpstr>
      <vt:lpstr>Etiology and pathogenesis</vt:lpstr>
      <vt:lpstr>morphology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Clinical features</vt:lpstr>
      <vt:lpstr>Hypersensesitivity pneumonitis ( allergic alveolitis )</vt:lpstr>
      <vt:lpstr>PowerPoint Presentation</vt:lpstr>
      <vt:lpstr>PowerPoint Presentation</vt:lpstr>
      <vt:lpstr>Clinical features</vt:lpstr>
      <vt:lpstr>Pulmonary eosinophilia</vt:lpstr>
      <vt:lpstr>Smoking-related interstitial diseases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Chronic interstitial ( restrictive , infiltrative ) lung diseases II</dc:title>
  <dc:creator>Alryalat,Tala</dc:creator>
  <cp:lastModifiedBy>Alryalat,Tala</cp:lastModifiedBy>
  <cp:revision>24</cp:revision>
  <dcterms:created xsi:type="dcterms:W3CDTF">2021-10-19T20:43:04Z</dcterms:created>
  <dcterms:modified xsi:type="dcterms:W3CDTF">2021-10-20T00:12:29Z</dcterms:modified>
</cp:coreProperties>
</file>