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7" r:id="rId4"/>
    <p:sldMasterId id="2147483699" r:id="rId5"/>
    <p:sldMasterId id="2147483711" r:id="rId6"/>
    <p:sldMasterId id="2147483723" r:id="rId7"/>
  </p:sldMasterIdLst>
  <p:notesMasterIdLst>
    <p:notesMasterId r:id="rId60"/>
  </p:notesMasterIdLst>
  <p:sldIdLst>
    <p:sldId id="304" r:id="rId8"/>
    <p:sldId id="259" r:id="rId9"/>
    <p:sldId id="260" r:id="rId10"/>
    <p:sldId id="261" r:id="rId11"/>
    <p:sldId id="262" r:id="rId12"/>
    <p:sldId id="263" r:id="rId13"/>
    <p:sldId id="264" r:id="rId14"/>
    <p:sldId id="265" r:id="rId15"/>
    <p:sldId id="321" r:id="rId16"/>
    <p:sldId id="311" r:id="rId17"/>
    <p:sldId id="266" r:id="rId18"/>
    <p:sldId id="268" r:id="rId19"/>
    <p:sldId id="269" r:id="rId20"/>
    <p:sldId id="270" r:id="rId21"/>
    <p:sldId id="271" r:id="rId22"/>
    <p:sldId id="272" r:id="rId23"/>
    <p:sldId id="273" r:id="rId24"/>
    <p:sldId id="274" r:id="rId25"/>
    <p:sldId id="275" r:id="rId26"/>
    <p:sldId id="305" r:id="rId27"/>
    <p:sldId id="280" r:id="rId28"/>
    <p:sldId id="282" r:id="rId29"/>
    <p:sldId id="283" r:id="rId30"/>
    <p:sldId id="284" r:id="rId31"/>
    <p:sldId id="285" r:id="rId32"/>
    <p:sldId id="286" r:id="rId33"/>
    <p:sldId id="287" r:id="rId34"/>
    <p:sldId id="288" r:id="rId35"/>
    <p:sldId id="291" r:id="rId36"/>
    <p:sldId id="318" r:id="rId37"/>
    <p:sldId id="292" r:id="rId38"/>
    <p:sldId id="293" r:id="rId39"/>
    <p:sldId id="324" r:id="rId40"/>
    <p:sldId id="329" r:id="rId41"/>
    <p:sldId id="328" r:id="rId42"/>
    <p:sldId id="327" r:id="rId43"/>
    <p:sldId id="326" r:id="rId44"/>
    <p:sldId id="322" r:id="rId45"/>
    <p:sldId id="323" r:id="rId46"/>
    <p:sldId id="313" r:id="rId47"/>
    <p:sldId id="314" r:id="rId48"/>
    <p:sldId id="315" r:id="rId49"/>
    <p:sldId id="294" r:id="rId50"/>
    <p:sldId id="295" r:id="rId51"/>
    <p:sldId id="296" r:id="rId52"/>
    <p:sldId id="297" r:id="rId53"/>
    <p:sldId id="298" r:id="rId54"/>
    <p:sldId id="299" r:id="rId55"/>
    <p:sldId id="300" r:id="rId56"/>
    <p:sldId id="316" r:id="rId57"/>
    <p:sldId id="302" r:id="rId58"/>
    <p:sldId id="309"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B1BBC9-F6B4-4552-8383-A2B1DCA52C21}" type="datetimeFigureOut">
              <a:rPr lang="en-US" smtClean="0"/>
              <a:t>10/9/2019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EECCDC-EF28-4FE6-8959-07D1848FFB6F}" type="slidenum">
              <a:rPr lang="en-US" smtClean="0"/>
              <a:t>‹#›</a:t>
            </a:fld>
            <a:endParaRPr lang="en-US"/>
          </a:p>
        </p:txBody>
      </p:sp>
    </p:spTree>
    <p:extLst>
      <p:ext uri="{BB962C8B-B14F-4D97-AF65-F5344CB8AC3E}">
        <p14:creationId xmlns:p14="http://schemas.microsoft.com/office/powerpoint/2010/main" val="1396738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ECCDC-EF28-4FE6-8959-07D1848FFB6F}" type="slidenum">
              <a:rPr lang="en-US" smtClean="0"/>
              <a:t>32</a:t>
            </a:fld>
            <a:endParaRPr lang="en-US"/>
          </a:p>
        </p:txBody>
      </p:sp>
    </p:spTree>
    <p:extLst>
      <p:ext uri="{BB962C8B-B14F-4D97-AF65-F5344CB8AC3E}">
        <p14:creationId xmlns:p14="http://schemas.microsoft.com/office/powerpoint/2010/main" val="157245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5B201E-632D-4384-BEFF-5C73EC62368F}"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522831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5B201E-632D-4384-BEFF-5C73EC62368F}"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124702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5B201E-632D-4384-BEFF-5C73EC62368F}"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3772549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65AD27C-7956-4CB6-969E-6ECF334DDD8F}" type="datetimeFigureOut">
              <a:rPr lang="en-US">
                <a:solidFill>
                  <a:prstClr val="black">
                    <a:tint val="75000"/>
                  </a:prstClr>
                </a:solidFill>
              </a:rPr>
              <a:pPr>
                <a:defRPr/>
              </a:pPr>
              <a:t>10/9/2019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A944D98-F196-44AF-A137-62B9CCC2910B}" type="slidenum">
              <a:rPr lang="ar-SA"/>
              <a:pPr/>
              <a:t>‹#›</a:t>
            </a:fld>
            <a:endParaRPr lang="en-US"/>
          </a:p>
        </p:txBody>
      </p:sp>
    </p:spTree>
    <p:extLst>
      <p:ext uri="{BB962C8B-B14F-4D97-AF65-F5344CB8AC3E}">
        <p14:creationId xmlns:p14="http://schemas.microsoft.com/office/powerpoint/2010/main" val="3391929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0C14F9-FB46-47F8-94FB-7277FBBD1219}" type="datetimeFigureOut">
              <a:rPr lang="en-US">
                <a:solidFill>
                  <a:prstClr val="black">
                    <a:tint val="75000"/>
                  </a:prstClr>
                </a:solidFill>
              </a:rPr>
              <a:pPr>
                <a:defRPr/>
              </a:pPr>
              <a:t>10/9/2019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EDDF0C9-63E9-4052-8773-166ADF3DE399}" type="slidenum">
              <a:rPr lang="ar-SA"/>
              <a:pPr/>
              <a:t>‹#›</a:t>
            </a:fld>
            <a:endParaRPr lang="en-US"/>
          </a:p>
        </p:txBody>
      </p:sp>
    </p:spTree>
    <p:extLst>
      <p:ext uri="{BB962C8B-B14F-4D97-AF65-F5344CB8AC3E}">
        <p14:creationId xmlns:p14="http://schemas.microsoft.com/office/powerpoint/2010/main" val="3330217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FB56622-52F2-444C-BFBF-E58CBFF8E732}" type="datetimeFigureOut">
              <a:rPr lang="en-US">
                <a:solidFill>
                  <a:prstClr val="black">
                    <a:tint val="75000"/>
                  </a:prstClr>
                </a:solidFill>
              </a:rPr>
              <a:pPr>
                <a:defRPr/>
              </a:pPr>
              <a:t>10/9/2019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5A4C7E9-516A-4A5B-A057-05D3738AB5C4}" type="slidenum">
              <a:rPr lang="ar-SA"/>
              <a:pPr/>
              <a:t>‹#›</a:t>
            </a:fld>
            <a:endParaRPr lang="en-US"/>
          </a:p>
        </p:txBody>
      </p:sp>
    </p:spTree>
    <p:extLst>
      <p:ext uri="{BB962C8B-B14F-4D97-AF65-F5344CB8AC3E}">
        <p14:creationId xmlns:p14="http://schemas.microsoft.com/office/powerpoint/2010/main" val="316236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CFA307-8911-40E0-9270-60F60C09E445}" type="datetimeFigureOut">
              <a:rPr lang="en-US">
                <a:solidFill>
                  <a:prstClr val="black">
                    <a:tint val="75000"/>
                  </a:prstClr>
                </a:solidFill>
              </a:rPr>
              <a:pPr>
                <a:defRPr/>
              </a:pPr>
              <a:t>10/9/2019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557E665-73C6-4E2F-BE8E-26CB4C56AB47}" type="slidenum">
              <a:rPr lang="ar-SA"/>
              <a:pPr/>
              <a:t>‹#›</a:t>
            </a:fld>
            <a:endParaRPr lang="en-US"/>
          </a:p>
        </p:txBody>
      </p:sp>
    </p:spTree>
    <p:extLst>
      <p:ext uri="{BB962C8B-B14F-4D97-AF65-F5344CB8AC3E}">
        <p14:creationId xmlns:p14="http://schemas.microsoft.com/office/powerpoint/2010/main" val="1398533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716AB22-0301-4DF0-8AD9-F8A2C77B27C5}" type="datetimeFigureOut">
              <a:rPr lang="en-US">
                <a:solidFill>
                  <a:prstClr val="black">
                    <a:tint val="75000"/>
                  </a:prstClr>
                </a:solidFill>
              </a:rPr>
              <a:pPr>
                <a:defRPr/>
              </a:pPr>
              <a:t>10/9/2019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F0EFA9E-4997-4D96-A831-32879AC542CD}" type="slidenum">
              <a:rPr lang="ar-SA"/>
              <a:pPr/>
              <a:t>‹#›</a:t>
            </a:fld>
            <a:endParaRPr lang="en-US"/>
          </a:p>
        </p:txBody>
      </p:sp>
    </p:spTree>
    <p:extLst>
      <p:ext uri="{BB962C8B-B14F-4D97-AF65-F5344CB8AC3E}">
        <p14:creationId xmlns:p14="http://schemas.microsoft.com/office/powerpoint/2010/main" val="278594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DC00444-5F88-4799-9073-2C9F956649DB}" type="datetimeFigureOut">
              <a:rPr lang="en-US">
                <a:solidFill>
                  <a:prstClr val="black">
                    <a:tint val="75000"/>
                  </a:prstClr>
                </a:solidFill>
              </a:rPr>
              <a:pPr>
                <a:defRPr/>
              </a:pPr>
              <a:t>10/9/2019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2CCD3316-6138-4ED5-A2C4-061FB40DC148}" type="slidenum">
              <a:rPr lang="ar-SA"/>
              <a:pPr/>
              <a:t>‹#›</a:t>
            </a:fld>
            <a:endParaRPr lang="en-US"/>
          </a:p>
        </p:txBody>
      </p:sp>
    </p:spTree>
    <p:extLst>
      <p:ext uri="{BB962C8B-B14F-4D97-AF65-F5344CB8AC3E}">
        <p14:creationId xmlns:p14="http://schemas.microsoft.com/office/powerpoint/2010/main" val="2556847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05BEBD-EF89-4E9E-94EF-3A53E2FFC8B0}" type="datetimeFigureOut">
              <a:rPr lang="en-US">
                <a:solidFill>
                  <a:prstClr val="black">
                    <a:tint val="75000"/>
                  </a:prstClr>
                </a:solidFill>
              </a:rPr>
              <a:pPr>
                <a:defRPr/>
              </a:pPr>
              <a:t>10/9/2019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26EA1C7-D8EC-4BBA-AB49-2B103E3E0838}" type="slidenum">
              <a:rPr lang="ar-SA"/>
              <a:pPr/>
              <a:t>‹#›</a:t>
            </a:fld>
            <a:endParaRPr lang="en-US"/>
          </a:p>
        </p:txBody>
      </p:sp>
    </p:spTree>
    <p:extLst>
      <p:ext uri="{BB962C8B-B14F-4D97-AF65-F5344CB8AC3E}">
        <p14:creationId xmlns:p14="http://schemas.microsoft.com/office/powerpoint/2010/main" val="2626731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EAECC8-DDE3-4595-8C7A-76942C84170F}" type="datetimeFigureOut">
              <a:rPr lang="en-US">
                <a:solidFill>
                  <a:prstClr val="black">
                    <a:tint val="75000"/>
                  </a:prstClr>
                </a:solidFill>
              </a:rPr>
              <a:pPr>
                <a:defRPr/>
              </a:pPr>
              <a:t>10/9/2019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8289EB1-047F-46F5-A160-F4965617F405}" type="slidenum">
              <a:rPr lang="ar-SA"/>
              <a:pPr/>
              <a:t>‹#›</a:t>
            </a:fld>
            <a:endParaRPr lang="en-US"/>
          </a:p>
        </p:txBody>
      </p:sp>
    </p:spTree>
    <p:extLst>
      <p:ext uri="{BB962C8B-B14F-4D97-AF65-F5344CB8AC3E}">
        <p14:creationId xmlns:p14="http://schemas.microsoft.com/office/powerpoint/2010/main" val="2612864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5B201E-632D-4384-BEFF-5C73EC62368F}"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3714234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6A93DF-B2FD-4D7A-952E-5414584CD796}" type="datetimeFigureOut">
              <a:rPr lang="en-US">
                <a:solidFill>
                  <a:prstClr val="black">
                    <a:tint val="75000"/>
                  </a:prstClr>
                </a:solidFill>
              </a:rPr>
              <a:pPr>
                <a:defRPr/>
              </a:pPr>
              <a:t>10/9/2019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C855DF9-A56C-4E06-BE24-5B01EBC11DC2}" type="slidenum">
              <a:rPr lang="ar-SA"/>
              <a:pPr/>
              <a:t>‹#›</a:t>
            </a:fld>
            <a:endParaRPr lang="en-US"/>
          </a:p>
        </p:txBody>
      </p:sp>
    </p:spTree>
    <p:extLst>
      <p:ext uri="{BB962C8B-B14F-4D97-AF65-F5344CB8AC3E}">
        <p14:creationId xmlns:p14="http://schemas.microsoft.com/office/powerpoint/2010/main" val="3932190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3B199C-97C9-4662-928F-2B1F264A9EDA}" type="datetimeFigureOut">
              <a:rPr lang="en-US">
                <a:solidFill>
                  <a:prstClr val="black">
                    <a:tint val="75000"/>
                  </a:prstClr>
                </a:solidFill>
              </a:rPr>
              <a:pPr>
                <a:defRPr/>
              </a:pPr>
              <a:t>10/9/2019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E26F803-76B2-44CA-AA36-3E37CE9DC1FB}" type="slidenum">
              <a:rPr lang="ar-SA"/>
              <a:pPr/>
              <a:t>‹#›</a:t>
            </a:fld>
            <a:endParaRPr lang="en-US"/>
          </a:p>
        </p:txBody>
      </p:sp>
    </p:spTree>
    <p:extLst>
      <p:ext uri="{BB962C8B-B14F-4D97-AF65-F5344CB8AC3E}">
        <p14:creationId xmlns:p14="http://schemas.microsoft.com/office/powerpoint/2010/main" val="767665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69F920-0DC9-42A4-86AA-63A66663FB5E}" type="datetimeFigureOut">
              <a:rPr lang="en-US">
                <a:solidFill>
                  <a:prstClr val="black">
                    <a:tint val="75000"/>
                  </a:prstClr>
                </a:solidFill>
              </a:rPr>
              <a:pPr>
                <a:defRPr/>
              </a:pPr>
              <a:t>10/9/2019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2DFD9C0-94DA-4EC4-8DEF-30030CB857F7}" type="slidenum">
              <a:rPr lang="ar-SA"/>
              <a:pPr/>
              <a:t>‹#›</a:t>
            </a:fld>
            <a:endParaRPr lang="en-US"/>
          </a:p>
        </p:txBody>
      </p:sp>
    </p:spTree>
    <p:extLst>
      <p:ext uri="{BB962C8B-B14F-4D97-AF65-F5344CB8AC3E}">
        <p14:creationId xmlns:p14="http://schemas.microsoft.com/office/powerpoint/2010/main" val="1031200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5CED7CF6-7561-4A93-BFCA-938951659318}" type="datetimeFigureOut">
              <a:rPr lang="en-US">
                <a:solidFill>
                  <a:prstClr val="black">
                    <a:tint val="75000"/>
                  </a:prstClr>
                </a:solidFill>
              </a:rPr>
              <a:pPr>
                <a:defRPr/>
              </a:pPr>
              <a:t>10/9/2019</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fld id="{30CB5263-DF60-4A19-A1E1-DFE2056DDF14}" type="slidenum">
              <a:rPr lang="ar-SA"/>
              <a:pPr/>
              <a:t>‹#›</a:t>
            </a:fld>
            <a:endParaRPr lang="en-US"/>
          </a:p>
        </p:txBody>
      </p:sp>
    </p:spTree>
    <p:extLst>
      <p:ext uri="{BB962C8B-B14F-4D97-AF65-F5344CB8AC3E}">
        <p14:creationId xmlns:p14="http://schemas.microsoft.com/office/powerpoint/2010/main" val="885612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F09426E9-369C-4396-9B52-B2C2ABF2B760}" type="datetimeFigureOut">
              <a:rPr lang="en-US">
                <a:solidFill>
                  <a:prstClr val="black">
                    <a:tint val="75000"/>
                  </a:prstClr>
                </a:solidFill>
              </a:rPr>
              <a:pPr>
                <a:defRPr/>
              </a:pPr>
              <a:t>10/9/2019</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fld id="{B0E26651-E0D9-4462-B714-20C596D7FCD4}" type="slidenum">
              <a:rPr lang="ar-SA"/>
              <a:pPr/>
              <a:t>‹#›</a:t>
            </a:fld>
            <a:endParaRPr lang="en-US"/>
          </a:p>
        </p:txBody>
      </p:sp>
    </p:spTree>
    <p:extLst>
      <p:ext uri="{BB962C8B-B14F-4D97-AF65-F5344CB8AC3E}">
        <p14:creationId xmlns:p14="http://schemas.microsoft.com/office/powerpoint/2010/main" val="439688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C262B2-D8C1-4558-9DC3-4396728C8C97}" type="datetimeFigureOut">
              <a:rPr lang="en-US">
                <a:solidFill>
                  <a:prstClr val="black">
                    <a:tint val="75000"/>
                  </a:prstClr>
                </a:solidFill>
              </a:rPr>
              <a:pPr>
                <a:defRPr/>
              </a:pPr>
              <a:t>10/9/2019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1B74C63-1100-488F-8F1D-FA5DF337437A}" type="slidenum">
              <a:rPr lang="ar-SA"/>
              <a:pPr/>
              <a:t>‹#›</a:t>
            </a:fld>
            <a:endParaRPr lang="en-US"/>
          </a:p>
        </p:txBody>
      </p:sp>
    </p:spTree>
    <p:extLst>
      <p:ext uri="{BB962C8B-B14F-4D97-AF65-F5344CB8AC3E}">
        <p14:creationId xmlns:p14="http://schemas.microsoft.com/office/powerpoint/2010/main" val="3593700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5C21E9-D1C7-4495-97A8-0453A4C5E010}" type="datetimeFigureOut">
              <a:rPr lang="en-US">
                <a:solidFill>
                  <a:prstClr val="black">
                    <a:tint val="75000"/>
                  </a:prstClr>
                </a:solidFill>
              </a:rPr>
              <a:pPr>
                <a:defRPr/>
              </a:pPr>
              <a:t>10/9/2019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54402B5-2D60-4693-89AC-9C142B453810}" type="slidenum">
              <a:rPr lang="ar-SA"/>
              <a:pPr/>
              <a:t>‹#›</a:t>
            </a:fld>
            <a:endParaRPr lang="en-US"/>
          </a:p>
        </p:txBody>
      </p:sp>
    </p:spTree>
    <p:extLst>
      <p:ext uri="{BB962C8B-B14F-4D97-AF65-F5344CB8AC3E}">
        <p14:creationId xmlns:p14="http://schemas.microsoft.com/office/powerpoint/2010/main" val="198781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B5602F-2397-48C6-A67F-562C1A257E60}" type="datetimeFigureOut">
              <a:rPr lang="en-US">
                <a:solidFill>
                  <a:prstClr val="black">
                    <a:tint val="75000"/>
                  </a:prstClr>
                </a:solidFill>
              </a:rPr>
              <a:pPr>
                <a:defRPr/>
              </a:pPr>
              <a:t>10/9/2019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DEE2DB8-52E0-4655-A27A-83BFA1999AD8}" type="slidenum">
              <a:rPr lang="ar-SA"/>
              <a:pPr/>
              <a:t>‹#›</a:t>
            </a:fld>
            <a:endParaRPr lang="en-US"/>
          </a:p>
        </p:txBody>
      </p:sp>
    </p:spTree>
    <p:extLst>
      <p:ext uri="{BB962C8B-B14F-4D97-AF65-F5344CB8AC3E}">
        <p14:creationId xmlns:p14="http://schemas.microsoft.com/office/powerpoint/2010/main" val="29346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A9D3C0E-8B65-4FDF-9023-DB6BD666C49E}" type="datetimeFigureOut">
              <a:rPr lang="en-US">
                <a:solidFill>
                  <a:prstClr val="black">
                    <a:tint val="75000"/>
                  </a:prstClr>
                </a:solidFill>
              </a:rPr>
              <a:pPr>
                <a:defRPr/>
              </a:pPr>
              <a:t>10/9/2019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8316257-CA79-4B37-AA71-27B120213362}" type="slidenum">
              <a:rPr lang="ar-SA"/>
              <a:pPr/>
              <a:t>‹#›</a:t>
            </a:fld>
            <a:endParaRPr lang="en-US"/>
          </a:p>
        </p:txBody>
      </p:sp>
    </p:spTree>
    <p:extLst>
      <p:ext uri="{BB962C8B-B14F-4D97-AF65-F5344CB8AC3E}">
        <p14:creationId xmlns:p14="http://schemas.microsoft.com/office/powerpoint/2010/main" val="1282656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234B06C-FC07-4EDF-BA46-463037915644}" type="datetimeFigureOut">
              <a:rPr lang="en-US">
                <a:solidFill>
                  <a:prstClr val="black">
                    <a:tint val="75000"/>
                  </a:prstClr>
                </a:solidFill>
              </a:rPr>
              <a:pPr>
                <a:defRPr/>
              </a:pPr>
              <a:t>10/9/2019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FBAAEB4F-12D0-4652-9D77-FF625F2A73BC}" type="slidenum">
              <a:rPr lang="ar-SA"/>
              <a:pPr/>
              <a:t>‹#›</a:t>
            </a:fld>
            <a:endParaRPr lang="en-US"/>
          </a:p>
        </p:txBody>
      </p:sp>
    </p:spTree>
    <p:extLst>
      <p:ext uri="{BB962C8B-B14F-4D97-AF65-F5344CB8AC3E}">
        <p14:creationId xmlns:p14="http://schemas.microsoft.com/office/powerpoint/2010/main" val="92461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5B201E-632D-4384-BEFF-5C73EC62368F}"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27707672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1FCE719-EE09-4179-8F17-FA4F78A1B1E5}" type="datetimeFigureOut">
              <a:rPr lang="en-US">
                <a:solidFill>
                  <a:prstClr val="black">
                    <a:tint val="75000"/>
                  </a:prstClr>
                </a:solidFill>
              </a:rPr>
              <a:pPr>
                <a:defRPr/>
              </a:pPr>
              <a:t>10/9/2019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5DE311E8-D0CA-4088-8D1F-464A4290121A}" type="slidenum">
              <a:rPr lang="ar-SA"/>
              <a:pPr/>
              <a:t>‹#›</a:t>
            </a:fld>
            <a:endParaRPr lang="en-US"/>
          </a:p>
        </p:txBody>
      </p:sp>
    </p:spTree>
    <p:extLst>
      <p:ext uri="{BB962C8B-B14F-4D97-AF65-F5344CB8AC3E}">
        <p14:creationId xmlns:p14="http://schemas.microsoft.com/office/powerpoint/2010/main" val="40386751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CEF137-B544-4071-B184-4F588E21F2FD}" type="datetimeFigureOut">
              <a:rPr lang="en-US">
                <a:solidFill>
                  <a:prstClr val="black">
                    <a:tint val="75000"/>
                  </a:prstClr>
                </a:solidFill>
              </a:rPr>
              <a:pPr>
                <a:defRPr/>
              </a:pPr>
              <a:t>10/9/2019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448F9F1-308C-4B1E-875F-70D9F448BF85}" type="slidenum">
              <a:rPr lang="ar-SA"/>
              <a:pPr/>
              <a:t>‹#›</a:t>
            </a:fld>
            <a:endParaRPr lang="en-US"/>
          </a:p>
        </p:txBody>
      </p:sp>
    </p:spTree>
    <p:extLst>
      <p:ext uri="{BB962C8B-B14F-4D97-AF65-F5344CB8AC3E}">
        <p14:creationId xmlns:p14="http://schemas.microsoft.com/office/powerpoint/2010/main" val="494427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8490D9-61A8-4F67-80DB-9498A80B5B2B}" type="datetimeFigureOut">
              <a:rPr lang="en-US">
                <a:solidFill>
                  <a:prstClr val="black">
                    <a:tint val="75000"/>
                  </a:prstClr>
                </a:solidFill>
              </a:rPr>
              <a:pPr>
                <a:defRPr/>
              </a:pPr>
              <a:t>10/9/2019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B5A664B-B1E2-4912-BB04-F610E6A2B84D}" type="slidenum">
              <a:rPr lang="ar-SA"/>
              <a:pPr/>
              <a:t>‹#›</a:t>
            </a:fld>
            <a:endParaRPr lang="en-US"/>
          </a:p>
        </p:txBody>
      </p:sp>
    </p:spTree>
    <p:extLst>
      <p:ext uri="{BB962C8B-B14F-4D97-AF65-F5344CB8AC3E}">
        <p14:creationId xmlns:p14="http://schemas.microsoft.com/office/powerpoint/2010/main" val="3327151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575EA1-8FF9-42BB-B759-DEEEFCD51550}" type="datetimeFigureOut">
              <a:rPr lang="en-US">
                <a:solidFill>
                  <a:prstClr val="black">
                    <a:tint val="75000"/>
                  </a:prstClr>
                </a:solidFill>
              </a:rPr>
              <a:pPr>
                <a:defRPr/>
              </a:pPr>
              <a:t>10/9/2019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3835328-81CC-4C6D-AC4A-632A21CFE13C}" type="slidenum">
              <a:rPr lang="ar-SA"/>
              <a:pPr/>
              <a:t>‹#›</a:t>
            </a:fld>
            <a:endParaRPr lang="en-US"/>
          </a:p>
        </p:txBody>
      </p:sp>
    </p:spTree>
    <p:extLst>
      <p:ext uri="{BB962C8B-B14F-4D97-AF65-F5344CB8AC3E}">
        <p14:creationId xmlns:p14="http://schemas.microsoft.com/office/powerpoint/2010/main" val="9574988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B4C686-E8FE-46A3-AA9D-1207153C767C}" type="datetimeFigureOut">
              <a:rPr lang="en-US">
                <a:solidFill>
                  <a:prstClr val="black">
                    <a:tint val="75000"/>
                  </a:prstClr>
                </a:solidFill>
              </a:rPr>
              <a:pPr>
                <a:defRPr/>
              </a:pPr>
              <a:t>10/9/2019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268BCC-AF13-4F1D-B991-F9BEA9500778}" type="slidenum">
              <a:rPr lang="ar-SA"/>
              <a:pPr/>
              <a:t>‹#›</a:t>
            </a:fld>
            <a:endParaRPr lang="en-US"/>
          </a:p>
        </p:txBody>
      </p:sp>
    </p:spTree>
    <p:extLst>
      <p:ext uri="{BB962C8B-B14F-4D97-AF65-F5344CB8AC3E}">
        <p14:creationId xmlns:p14="http://schemas.microsoft.com/office/powerpoint/2010/main" val="2415805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33CEC8-F9C3-4E75-A984-0634704660BF}" type="datetimeFigureOut">
              <a:rPr lang="en-US">
                <a:solidFill>
                  <a:prstClr val="black">
                    <a:tint val="75000"/>
                  </a:prstClr>
                </a:solidFill>
              </a:rPr>
              <a:pPr>
                <a:defRPr/>
              </a:pPr>
              <a:t>10/9/2019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3627A4A-EBE4-492B-BA5E-3C084A545E5D}" type="slidenum">
              <a:rPr lang="ar-SA"/>
              <a:pPr/>
              <a:t>‹#›</a:t>
            </a:fld>
            <a:endParaRPr lang="en-US"/>
          </a:p>
        </p:txBody>
      </p:sp>
    </p:spTree>
    <p:extLst>
      <p:ext uri="{BB962C8B-B14F-4D97-AF65-F5344CB8AC3E}">
        <p14:creationId xmlns:p14="http://schemas.microsoft.com/office/powerpoint/2010/main" val="37433672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3AD8F2DD-06FC-4DC0-BC1E-41EF5F592DE9}" type="datetimeFigureOut">
              <a:rPr lang="en-US">
                <a:solidFill>
                  <a:prstClr val="black">
                    <a:tint val="75000"/>
                  </a:prstClr>
                </a:solidFill>
              </a:rPr>
              <a:pPr>
                <a:defRPr/>
              </a:pPr>
              <a:t>10/9/2019</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fld id="{903AB544-93DD-401B-A482-4D7C8AD4F268}" type="slidenum">
              <a:rPr lang="ar-SA"/>
              <a:pPr/>
              <a:t>‹#›</a:t>
            </a:fld>
            <a:endParaRPr lang="en-US"/>
          </a:p>
        </p:txBody>
      </p:sp>
    </p:spTree>
    <p:extLst>
      <p:ext uri="{BB962C8B-B14F-4D97-AF65-F5344CB8AC3E}">
        <p14:creationId xmlns:p14="http://schemas.microsoft.com/office/powerpoint/2010/main" val="253203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12F160-29D1-495F-904C-C5B945E96E2B}" type="datetimeFigureOut">
              <a:rPr lang="en-US">
                <a:solidFill>
                  <a:prstClr val="black">
                    <a:tint val="75000"/>
                  </a:prstClr>
                </a:solidFill>
              </a:rPr>
              <a:pPr>
                <a:defRPr/>
              </a:pPr>
              <a:t>10/9/2019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FF4C87-3FC1-4421-ACDB-62342180C752}" type="slidenum">
              <a:rPr lang="ar-SA"/>
              <a:pPr>
                <a:defRPr/>
              </a:pPr>
              <a:t>‹#›</a:t>
            </a:fld>
            <a:endParaRPr lang="en-US"/>
          </a:p>
        </p:txBody>
      </p:sp>
    </p:spTree>
    <p:extLst>
      <p:ext uri="{BB962C8B-B14F-4D97-AF65-F5344CB8AC3E}">
        <p14:creationId xmlns:p14="http://schemas.microsoft.com/office/powerpoint/2010/main" val="6001074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F3AEF7-305C-4DD8-806E-3357C70F5199}" type="datetimeFigureOut">
              <a:rPr lang="en-US">
                <a:solidFill>
                  <a:prstClr val="black">
                    <a:tint val="75000"/>
                  </a:prstClr>
                </a:solidFill>
              </a:rPr>
              <a:pPr>
                <a:defRPr/>
              </a:pPr>
              <a:t>10/9/2019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F1200D-C987-431B-B5F8-F6320BBFF812}" type="slidenum">
              <a:rPr lang="ar-SA"/>
              <a:pPr>
                <a:defRPr/>
              </a:pPr>
              <a:t>‹#›</a:t>
            </a:fld>
            <a:endParaRPr lang="en-US"/>
          </a:p>
        </p:txBody>
      </p:sp>
    </p:spTree>
    <p:extLst>
      <p:ext uri="{BB962C8B-B14F-4D97-AF65-F5344CB8AC3E}">
        <p14:creationId xmlns:p14="http://schemas.microsoft.com/office/powerpoint/2010/main" val="26437572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BA70897-3BDC-43C4-8560-4FD85B830BBE}" type="datetimeFigureOut">
              <a:rPr lang="en-US">
                <a:solidFill>
                  <a:prstClr val="black">
                    <a:tint val="75000"/>
                  </a:prstClr>
                </a:solidFill>
              </a:rPr>
              <a:pPr>
                <a:defRPr/>
              </a:pPr>
              <a:t>10/9/2019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7D807D4-8124-43F1-B062-29204FE42E70}" type="slidenum">
              <a:rPr lang="ar-SA"/>
              <a:pPr>
                <a:defRPr/>
              </a:pPr>
              <a:t>‹#›</a:t>
            </a:fld>
            <a:endParaRPr lang="en-US"/>
          </a:p>
        </p:txBody>
      </p:sp>
    </p:spTree>
    <p:extLst>
      <p:ext uri="{BB962C8B-B14F-4D97-AF65-F5344CB8AC3E}">
        <p14:creationId xmlns:p14="http://schemas.microsoft.com/office/powerpoint/2010/main" val="376865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5B201E-632D-4384-BEFF-5C73EC62368F}"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15802593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0C1F84-948F-425B-B3B7-7F91364105C6}" type="datetimeFigureOut">
              <a:rPr lang="en-US">
                <a:solidFill>
                  <a:prstClr val="black">
                    <a:tint val="75000"/>
                  </a:prstClr>
                </a:solidFill>
              </a:rPr>
              <a:pPr>
                <a:defRPr/>
              </a:pPr>
              <a:t>10/9/2019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631B6C6-409A-4698-8857-3CB824FCE154}" type="slidenum">
              <a:rPr lang="ar-SA"/>
              <a:pPr>
                <a:defRPr/>
              </a:pPr>
              <a:t>‹#›</a:t>
            </a:fld>
            <a:endParaRPr lang="en-US"/>
          </a:p>
        </p:txBody>
      </p:sp>
    </p:spTree>
    <p:extLst>
      <p:ext uri="{BB962C8B-B14F-4D97-AF65-F5344CB8AC3E}">
        <p14:creationId xmlns:p14="http://schemas.microsoft.com/office/powerpoint/2010/main" val="40415245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2DEAE7A-0D6B-4FD8-83C2-E08B1FF46CE9}" type="datetimeFigureOut">
              <a:rPr lang="en-US">
                <a:solidFill>
                  <a:prstClr val="black">
                    <a:tint val="75000"/>
                  </a:prstClr>
                </a:solidFill>
              </a:rPr>
              <a:pPr>
                <a:defRPr/>
              </a:pPr>
              <a:t>10/9/2019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480C29E-9C7A-49F7-8374-CF4A4454BECD}" type="slidenum">
              <a:rPr lang="ar-SA"/>
              <a:pPr>
                <a:defRPr/>
              </a:pPr>
              <a:t>‹#›</a:t>
            </a:fld>
            <a:endParaRPr lang="en-US"/>
          </a:p>
        </p:txBody>
      </p:sp>
    </p:spTree>
    <p:extLst>
      <p:ext uri="{BB962C8B-B14F-4D97-AF65-F5344CB8AC3E}">
        <p14:creationId xmlns:p14="http://schemas.microsoft.com/office/powerpoint/2010/main" val="25810425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63905BA-0791-495D-A01A-933094D2EA66}" type="datetimeFigureOut">
              <a:rPr lang="en-US">
                <a:solidFill>
                  <a:prstClr val="black">
                    <a:tint val="75000"/>
                  </a:prstClr>
                </a:solidFill>
              </a:rPr>
              <a:pPr>
                <a:defRPr/>
              </a:pPr>
              <a:t>10/9/2019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FB83E3A-F248-426B-8294-C6BEB916CFB7}" type="slidenum">
              <a:rPr lang="ar-SA"/>
              <a:pPr>
                <a:defRPr/>
              </a:pPr>
              <a:t>‹#›</a:t>
            </a:fld>
            <a:endParaRPr lang="en-US"/>
          </a:p>
        </p:txBody>
      </p:sp>
    </p:spTree>
    <p:extLst>
      <p:ext uri="{BB962C8B-B14F-4D97-AF65-F5344CB8AC3E}">
        <p14:creationId xmlns:p14="http://schemas.microsoft.com/office/powerpoint/2010/main" val="2268509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09FE13-5140-4836-ABA3-A4122538D7CD}" type="datetimeFigureOut">
              <a:rPr lang="en-US">
                <a:solidFill>
                  <a:prstClr val="black">
                    <a:tint val="75000"/>
                  </a:prstClr>
                </a:solidFill>
              </a:rPr>
              <a:pPr>
                <a:defRPr/>
              </a:pPr>
              <a:t>10/9/2019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1B9D6B0-7994-44A9-A533-D9ECD9DD214D}" type="slidenum">
              <a:rPr lang="ar-SA"/>
              <a:pPr>
                <a:defRPr/>
              </a:pPr>
              <a:t>‹#›</a:t>
            </a:fld>
            <a:endParaRPr lang="en-US"/>
          </a:p>
        </p:txBody>
      </p:sp>
    </p:spTree>
    <p:extLst>
      <p:ext uri="{BB962C8B-B14F-4D97-AF65-F5344CB8AC3E}">
        <p14:creationId xmlns:p14="http://schemas.microsoft.com/office/powerpoint/2010/main" val="9488687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A3F5EA-CE8F-4A86-953C-36F9A250AE77}" type="datetimeFigureOut">
              <a:rPr lang="en-US">
                <a:solidFill>
                  <a:prstClr val="black">
                    <a:tint val="75000"/>
                  </a:prstClr>
                </a:solidFill>
              </a:rPr>
              <a:pPr>
                <a:defRPr/>
              </a:pPr>
              <a:t>10/9/2019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91F8009-368A-4336-9C6F-6E39105CF5F2}" type="slidenum">
              <a:rPr lang="ar-SA"/>
              <a:pPr>
                <a:defRPr/>
              </a:pPr>
              <a:t>‹#›</a:t>
            </a:fld>
            <a:endParaRPr lang="en-US"/>
          </a:p>
        </p:txBody>
      </p:sp>
    </p:spTree>
    <p:extLst>
      <p:ext uri="{BB962C8B-B14F-4D97-AF65-F5344CB8AC3E}">
        <p14:creationId xmlns:p14="http://schemas.microsoft.com/office/powerpoint/2010/main" val="4373721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378265-3141-41F6-801A-50505E4B00DB}" type="datetimeFigureOut">
              <a:rPr lang="en-US">
                <a:solidFill>
                  <a:prstClr val="black">
                    <a:tint val="75000"/>
                  </a:prstClr>
                </a:solidFill>
              </a:rPr>
              <a:pPr>
                <a:defRPr/>
              </a:pPr>
              <a:t>10/9/2019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8362828-B157-4EFC-A148-AFE937F52C08}" type="slidenum">
              <a:rPr lang="ar-SA"/>
              <a:pPr>
                <a:defRPr/>
              </a:pPr>
              <a:t>‹#›</a:t>
            </a:fld>
            <a:endParaRPr lang="en-US"/>
          </a:p>
        </p:txBody>
      </p:sp>
    </p:spTree>
    <p:extLst>
      <p:ext uri="{BB962C8B-B14F-4D97-AF65-F5344CB8AC3E}">
        <p14:creationId xmlns:p14="http://schemas.microsoft.com/office/powerpoint/2010/main" val="27337034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450E1A-1B22-4BD6-B4ED-8FA2574AAEF9}" type="datetimeFigureOut">
              <a:rPr lang="en-US">
                <a:solidFill>
                  <a:prstClr val="black">
                    <a:tint val="75000"/>
                  </a:prstClr>
                </a:solidFill>
              </a:rPr>
              <a:pPr>
                <a:defRPr/>
              </a:pPr>
              <a:t>10/9/2019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772AB69-A546-4A30-833C-1C264F2C03A9}" type="slidenum">
              <a:rPr lang="ar-SA"/>
              <a:pPr>
                <a:defRPr/>
              </a:pPr>
              <a:t>‹#›</a:t>
            </a:fld>
            <a:endParaRPr lang="en-US"/>
          </a:p>
        </p:txBody>
      </p:sp>
    </p:spTree>
    <p:extLst>
      <p:ext uri="{BB962C8B-B14F-4D97-AF65-F5344CB8AC3E}">
        <p14:creationId xmlns:p14="http://schemas.microsoft.com/office/powerpoint/2010/main" val="21135679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A29AD5-567D-4BC8-AD7D-1A19E2DAF6F2}" type="datetimeFigureOut">
              <a:rPr lang="en-US">
                <a:solidFill>
                  <a:prstClr val="black">
                    <a:tint val="75000"/>
                  </a:prstClr>
                </a:solidFill>
              </a:rPr>
              <a:pPr>
                <a:defRPr/>
              </a:pPr>
              <a:t>10/9/2019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C04B3E-CE10-4827-8A6B-830CF55EA3F7}" type="slidenum">
              <a:rPr lang="ar-SA"/>
              <a:pPr>
                <a:defRPr/>
              </a:pPr>
              <a:t>‹#›</a:t>
            </a:fld>
            <a:endParaRPr lang="en-US"/>
          </a:p>
        </p:txBody>
      </p:sp>
    </p:spTree>
    <p:extLst>
      <p:ext uri="{BB962C8B-B14F-4D97-AF65-F5344CB8AC3E}">
        <p14:creationId xmlns:p14="http://schemas.microsoft.com/office/powerpoint/2010/main" val="28864434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B411B5-4DDC-48F7-904C-5945FF468A5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69582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23FA36-B884-46CA-B570-4E8A951B2705}"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4668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5B201E-632D-4384-BEFF-5C73EC62368F}" type="datetimeFigureOut">
              <a:rPr lang="en-US" smtClean="0"/>
              <a:t>10/9/2019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35202159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74509D-DA18-4AD1-9994-E6D1181294D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1861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F99FA51-13D9-408C-AA28-C34CB17CB5C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13152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9C2734A-D151-462B-891C-C3023521531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236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97A312-6092-4BC7-8507-407D1517A72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89297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375EA33-2F60-48CA-98BB-FC51B94932B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18326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499BF0-4F74-4F54-A453-EBF92B2C860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27815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CA819-8C9F-48A3-8035-64BA1A4B8CB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98914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F29DAB-A183-4867-A0DA-FFCB6E3C1D5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40533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A7489D-CA3F-46F0-9BBD-4BC8EAED071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39546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E9ACDDB-9C87-43CE-A58E-09F0E6435E54}" type="datetimeFigureOut">
              <a:rPr lang="en-US">
                <a:solidFill>
                  <a:prstClr val="black">
                    <a:tint val="75000"/>
                  </a:prstClr>
                </a:solidFill>
              </a:rPr>
              <a:pPr>
                <a:defRPr/>
              </a:pPr>
              <a:t>10/9/2019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71F50D1-B731-4EF9-A197-6FD831ABE33B}" type="slidenum">
              <a:rPr lang="ar-SA"/>
              <a:pPr>
                <a:defRPr/>
              </a:pPr>
              <a:t>‹#›</a:t>
            </a:fld>
            <a:endParaRPr lang="en-US"/>
          </a:p>
        </p:txBody>
      </p:sp>
    </p:spTree>
    <p:extLst>
      <p:ext uri="{BB962C8B-B14F-4D97-AF65-F5344CB8AC3E}">
        <p14:creationId xmlns:p14="http://schemas.microsoft.com/office/powerpoint/2010/main" val="3756867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5B201E-632D-4384-BEFF-5C73EC62368F}" type="datetimeFigureOut">
              <a:rPr lang="en-US" smtClean="0"/>
              <a:t>10/9/2019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9520939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F15532-BFDA-4745-8C64-676788CCA995}" type="datetimeFigureOut">
              <a:rPr lang="en-US">
                <a:solidFill>
                  <a:prstClr val="black">
                    <a:tint val="75000"/>
                  </a:prstClr>
                </a:solidFill>
              </a:rPr>
              <a:pPr>
                <a:defRPr/>
              </a:pPr>
              <a:t>10/9/2019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37C59C-D957-4584-80B5-03CA79B681B3}" type="slidenum">
              <a:rPr lang="ar-SA"/>
              <a:pPr>
                <a:defRPr/>
              </a:pPr>
              <a:t>‹#›</a:t>
            </a:fld>
            <a:endParaRPr lang="en-US"/>
          </a:p>
        </p:txBody>
      </p:sp>
    </p:spTree>
    <p:extLst>
      <p:ext uri="{BB962C8B-B14F-4D97-AF65-F5344CB8AC3E}">
        <p14:creationId xmlns:p14="http://schemas.microsoft.com/office/powerpoint/2010/main" val="26989793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C68B0EF-4B38-4014-BEA2-9343EE3F010D}" type="datetimeFigureOut">
              <a:rPr lang="en-US">
                <a:solidFill>
                  <a:prstClr val="black">
                    <a:tint val="75000"/>
                  </a:prstClr>
                </a:solidFill>
              </a:rPr>
              <a:pPr>
                <a:defRPr/>
              </a:pPr>
              <a:t>10/9/2019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44EFBC-F1B5-4E77-A085-4C918091AC1B}" type="slidenum">
              <a:rPr lang="ar-SA"/>
              <a:pPr>
                <a:defRPr/>
              </a:pPr>
              <a:t>‹#›</a:t>
            </a:fld>
            <a:endParaRPr lang="en-US"/>
          </a:p>
        </p:txBody>
      </p:sp>
    </p:spTree>
    <p:extLst>
      <p:ext uri="{BB962C8B-B14F-4D97-AF65-F5344CB8AC3E}">
        <p14:creationId xmlns:p14="http://schemas.microsoft.com/office/powerpoint/2010/main" val="40429299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819EF6F-D63E-48C9-B34C-71FB0D1CDA34}" type="datetimeFigureOut">
              <a:rPr lang="en-US">
                <a:solidFill>
                  <a:prstClr val="black">
                    <a:tint val="75000"/>
                  </a:prstClr>
                </a:solidFill>
              </a:rPr>
              <a:pPr>
                <a:defRPr/>
              </a:pPr>
              <a:t>10/9/2019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670CAA1-F143-4EE0-AD01-7795B412349E}" type="slidenum">
              <a:rPr lang="ar-SA"/>
              <a:pPr>
                <a:defRPr/>
              </a:pPr>
              <a:t>‹#›</a:t>
            </a:fld>
            <a:endParaRPr lang="en-US"/>
          </a:p>
        </p:txBody>
      </p:sp>
    </p:spTree>
    <p:extLst>
      <p:ext uri="{BB962C8B-B14F-4D97-AF65-F5344CB8AC3E}">
        <p14:creationId xmlns:p14="http://schemas.microsoft.com/office/powerpoint/2010/main" val="22094296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D650093-E8C9-42B9-9F28-7588C5704D0E}" type="datetimeFigureOut">
              <a:rPr lang="en-US">
                <a:solidFill>
                  <a:prstClr val="black">
                    <a:tint val="75000"/>
                  </a:prstClr>
                </a:solidFill>
              </a:rPr>
              <a:pPr>
                <a:defRPr/>
              </a:pPr>
              <a:t>10/9/2019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44C4428-73D7-44D3-91D7-DA98FA092892}" type="slidenum">
              <a:rPr lang="ar-SA"/>
              <a:pPr>
                <a:defRPr/>
              </a:pPr>
              <a:t>‹#›</a:t>
            </a:fld>
            <a:endParaRPr lang="en-US"/>
          </a:p>
        </p:txBody>
      </p:sp>
    </p:spTree>
    <p:extLst>
      <p:ext uri="{BB962C8B-B14F-4D97-AF65-F5344CB8AC3E}">
        <p14:creationId xmlns:p14="http://schemas.microsoft.com/office/powerpoint/2010/main" val="12556762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916AC90-150B-47C3-8F56-30DD6F5795A9}" type="datetimeFigureOut">
              <a:rPr lang="en-US">
                <a:solidFill>
                  <a:prstClr val="black">
                    <a:tint val="75000"/>
                  </a:prstClr>
                </a:solidFill>
              </a:rPr>
              <a:pPr>
                <a:defRPr/>
              </a:pPr>
              <a:t>10/9/2019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4EE5950-4241-48CC-9481-8FAEA97790DE}" type="slidenum">
              <a:rPr lang="ar-SA"/>
              <a:pPr>
                <a:defRPr/>
              </a:pPr>
              <a:t>‹#›</a:t>
            </a:fld>
            <a:endParaRPr lang="en-US"/>
          </a:p>
        </p:txBody>
      </p:sp>
    </p:spTree>
    <p:extLst>
      <p:ext uri="{BB962C8B-B14F-4D97-AF65-F5344CB8AC3E}">
        <p14:creationId xmlns:p14="http://schemas.microsoft.com/office/powerpoint/2010/main" val="19243407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08A7F4-8D6E-408B-B884-CBC2AA41D95C}" type="datetimeFigureOut">
              <a:rPr lang="en-US">
                <a:solidFill>
                  <a:prstClr val="black">
                    <a:tint val="75000"/>
                  </a:prstClr>
                </a:solidFill>
              </a:rPr>
              <a:pPr>
                <a:defRPr/>
              </a:pPr>
              <a:t>10/9/2019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B0E911B-E51D-4D1B-8E45-639454AB338E}" type="slidenum">
              <a:rPr lang="ar-SA"/>
              <a:pPr>
                <a:defRPr/>
              </a:pPr>
              <a:t>‹#›</a:t>
            </a:fld>
            <a:endParaRPr lang="en-US"/>
          </a:p>
        </p:txBody>
      </p:sp>
    </p:spTree>
    <p:extLst>
      <p:ext uri="{BB962C8B-B14F-4D97-AF65-F5344CB8AC3E}">
        <p14:creationId xmlns:p14="http://schemas.microsoft.com/office/powerpoint/2010/main" val="11943513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FAAA1B-D3E1-41A3-8E2C-8B4207CE8BD3}" type="datetimeFigureOut">
              <a:rPr lang="en-US">
                <a:solidFill>
                  <a:prstClr val="black">
                    <a:tint val="75000"/>
                  </a:prstClr>
                </a:solidFill>
              </a:rPr>
              <a:pPr>
                <a:defRPr/>
              </a:pPr>
              <a:t>10/9/2019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4BC1FA0-5954-4AA1-B9D9-5748BF75BDFB}" type="slidenum">
              <a:rPr lang="ar-SA"/>
              <a:pPr>
                <a:defRPr/>
              </a:pPr>
              <a:t>‹#›</a:t>
            </a:fld>
            <a:endParaRPr lang="en-US"/>
          </a:p>
        </p:txBody>
      </p:sp>
    </p:spTree>
    <p:extLst>
      <p:ext uri="{BB962C8B-B14F-4D97-AF65-F5344CB8AC3E}">
        <p14:creationId xmlns:p14="http://schemas.microsoft.com/office/powerpoint/2010/main" val="19657555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3AE667-EDD9-4E5B-8622-094518A375AB}" type="datetimeFigureOut">
              <a:rPr lang="en-US">
                <a:solidFill>
                  <a:prstClr val="black">
                    <a:tint val="75000"/>
                  </a:prstClr>
                </a:solidFill>
              </a:rPr>
              <a:pPr>
                <a:defRPr/>
              </a:pPr>
              <a:t>10/9/2019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20EDFB8-28A6-4D74-A044-CE2C57B019F0}" type="slidenum">
              <a:rPr lang="ar-SA"/>
              <a:pPr>
                <a:defRPr/>
              </a:pPr>
              <a:t>‹#›</a:t>
            </a:fld>
            <a:endParaRPr lang="en-US"/>
          </a:p>
        </p:txBody>
      </p:sp>
    </p:spTree>
    <p:extLst>
      <p:ext uri="{BB962C8B-B14F-4D97-AF65-F5344CB8AC3E}">
        <p14:creationId xmlns:p14="http://schemas.microsoft.com/office/powerpoint/2010/main" val="21460569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C86FF7-0A16-48DE-9235-59C94C958914}" type="datetimeFigureOut">
              <a:rPr lang="en-US">
                <a:solidFill>
                  <a:prstClr val="black">
                    <a:tint val="75000"/>
                  </a:prstClr>
                </a:solidFill>
              </a:rPr>
              <a:pPr>
                <a:defRPr/>
              </a:pPr>
              <a:t>10/9/2019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1D5BE25-0FE8-497E-BD77-0B5CE756DBF5}" type="slidenum">
              <a:rPr lang="ar-SA"/>
              <a:pPr>
                <a:defRPr/>
              </a:pPr>
              <a:t>‹#›</a:t>
            </a:fld>
            <a:endParaRPr lang="en-US"/>
          </a:p>
        </p:txBody>
      </p:sp>
    </p:spTree>
    <p:extLst>
      <p:ext uri="{BB962C8B-B14F-4D97-AF65-F5344CB8AC3E}">
        <p14:creationId xmlns:p14="http://schemas.microsoft.com/office/powerpoint/2010/main" val="12728474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3E6809-F55F-4C65-8CC8-25B2C535A25C}" type="datetimeFigureOut">
              <a:rPr lang="en-US">
                <a:solidFill>
                  <a:prstClr val="black">
                    <a:tint val="75000"/>
                  </a:prstClr>
                </a:solidFill>
              </a:rPr>
              <a:pPr>
                <a:defRPr/>
              </a:pPr>
              <a:t>10/9/2019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718E01-F5EB-4248-8776-34161FCD6C99}" type="slidenum">
              <a:rPr lang="ar-SA"/>
              <a:pPr>
                <a:defRPr/>
              </a:pPr>
              <a:t>‹#›</a:t>
            </a:fld>
            <a:endParaRPr lang="en-US"/>
          </a:p>
        </p:txBody>
      </p:sp>
    </p:spTree>
    <p:extLst>
      <p:ext uri="{BB962C8B-B14F-4D97-AF65-F5344CB8AC3E}">
        <p14:creationId xmlns:p14="http://schemas.microsoft.com/office/powerpoint/2010/main" val="3814620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5B201E-632D-4384-BEFF-5C73EC62368F}" type="datetimeFigureOut">
              <a:rPr lang="en-US" smtClean="0"/>
              <a:t>10/9/2019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1540930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9FCDC54-CA09-4424-B851-AB7C7178A230}" type="datetimeFigureOut">
              <a:rPr lang="en-US">
                <a:solidFill>
                  <a:prstClr val="black">
                    <a:tint val="75000"/>
                  </a:prstClr>
                </a:solidFill>
              </a:rPr>
              <a:pPr>
                <a:defRPr/>
              </a:pPr>
              <a:t>10/9/2019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99085C-778B-4270-AFAE-C7F139ADE0EA}" type="slidenum">
              <a:rPr lang="ar-SA"/>
              <a:pPr>
                <a:defRPr/>
              </a:pPr>
              <a:t>‹#›</a:t>
            </a:fld>
            <a:endParaRPr lang="en-US"/>
          </a:p>
        </p:txBody>
      </p:sp>
    </p:spTree>
    <p:extLst>
      <p:ext uri="{BB962C8B-B14F-4D97-AF65-F5344CB8AC3E}">
        <p14:creationId xmlns:p14="http://schemas.microsoft.com/office/powerpoint/2010/main" val="40778327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CA5ECC-3337-4F65-B40A-BE18087320AB}" type="datetimeFigureOut">
              <a:rPr lang="en-US">
                <a:solidFill>
                  <a:prstClr val="black">
                    <a:tint val="75000"/>
                  </a:prstClr>
                </a:solidFill>
              </a:rPr>
              <a:pPr>
                <a:defRPr/>
              </a:pPr>
              <a:t>10/9/2019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F460B4-F093-4711-BFDB-24F3E23AD41B}" type="slidenum">
              <a:rPr lang="ar-SA"/>
              <a:pPr>
                <a:defRPr/>
              </a:pPr>
              <a:t>‹#›</a:t>
            </a:fld>
            <a:endParaRPr lang="en-US"/>
          </a:p>
        </p:txBody>
      </p:sp>
    </p:spTree>
    <p:extLst>
      <p:ext uri="{BB962C8B-B14F-4D97-AF65-F5344CB8AC3E}">
        <p14:creationId xmlns:p14="http://schemas.microsoft.com/office/powerpoint/2010/main" val="25826669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325F24-3253-417B-954F-42D6A2570320}" type="datetimeFigureOut">
              <a:rPr lang="en-US">
                <a:solidFill>
                  <a:prstClr val="black">
                    <a:tint val="75000"/>
                  </a:prstClr>
                </a:solidFill>
              </a:rPr>
              <a:pPr>
                <a:defRPr/>
              </a:pPr>
              <a:t>10/9/2019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90F83-A3BE-4B24-AC72-8A1921B1937C}" type="slidenum">
              <a:rPr lang="ar-SA"/>
              <a:pPr>
                <a:defRPr/>
              </a:pPr>
              <a:t>‹#›</a:t>
            </a:fld>
            <a:endParaRPr lang="en-US"/>
          </a:p>
        </p:txBody>
      </p:sp>
    </p:spTree>
    <p:extLst>
      <p:ext uri="{BB962C8B-B14F-4D97-AF65-F5344CB8AC3E}">
        <p14:creationId xmlns:p14="http://schemas.microsoft.com/office/powerpoint/2010/main" val="23046103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7AC495F-3095-414B-9707-9DDFCC9208EF}" type="datetimeFigureOut">
              <a:rPr lang="en-US">
                <a:solidFill>
                  <a:prstClr val="black">
                    <a:tint val="75000"/>
                  </a:prstClr>
                </a:solidFill>
              </a:rPr>
              <a:pPr>
                <a:defRPr/>
              </a:pPr>
              <a:t>10/9/2019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3239196-B21F-44D2-9C47-1976B24EA9BD}" type="slidenum">
              <a:rPr lang="ar-SA"/>
              <a:pPr>
                <a:defRPr/>
              </a:pPr>
              <a:t>‹#›</a:t>
            </a:fld>
            <a:endParaRPr lang="en-US"/>
          </a:p>
        </p:txBody>
      </p:sp>
    </p:spTree>
    <p:extLst>
      <p:ext uri="{BB962C8B-B14F-4D97-AF65-F5344CB8AC3E}">
        <p14:creationId xmlns:p14="http://schemas.microsoft.com/office/powerpoint/2010/main" val="15746208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A599C5F-EDD1-41C6-BEC7-5E6A0054349E}" type="datetimeFigureOut">
              <a:rPr lang="en-US">
                <a:solidFill>
                  <a:prstClr val="black">
                    <a:tint val="75000"/>
                  </a:prstClr>
                </a:solidFill>
              </a:rPr>
              <a:pPr>
                <a:defRPr/>
              </a:pPr>
              <a:t>10/9/2019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62F4808-9AAF-40D5-A284-5DC8F2C9A933}" type="slidenum">
              <a:rPr lang="ar-SA"/>
              <a:pPr>
                <a:defRPr/>
              </a:pPr>
              <a:t>‹#›</a:t>
            </a:fld>
            <a:endParaRPr lang="en-US"/>
          </a:p>
        </p:txBody>
      </p:sp>
    </p:spTree>
    <p:extLst>
      <p:ext uri="{BB962C8B-B14F-4D97-AF65-F5344CB8AC3E}">
        <p14:creationId xmlns:p14="http://schemas.microsoft.com/office/powerpoint/2010/main" val="14776353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DF8DE1D-72EF-4CD0-BDF7-DC00CEFDACCA}" type="datetimeFigureOut">
              <a:rPr lang="en-US">
                <a:solidFill>
                  <a:prstClr val="black">
                    <a:tint val="75000"/>
                  </a:prstClr>
                </a:solidFill>
              </a:rPr>
              <a:pPr>
                <a:defRPr/>
              </a:pPr>
              <a:t>10/9/2019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B2F6466-1F8E-47C5-9265-E013AA568EA0}" type="slidenum">
              <a:rPr lang="ar-SA"/>
              <a:pPr>
                <a:defRPr/>
              </a:pPr>
              <a:t>‹#›</a:t>
            </a:fld>
            <a:endParaRPr lang="en-US"/>
          </a:p>
        </p:txBody>
      </p:sp>
    </p:spTree>
    <p:extLst>
      <p:ext uri="{BB962C8B-B14F-4D97-AF65-F5344CB8AC3E}">
        <p14:creationId xmlns:p14="http://schemas.microsoft.com/office/powerpoint/2010/main" val="29211648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4ABBEE-D49D-42F4-A16E-AB198416F2F3}" type="datetimeFigureOut">
              <a:rPr lang="en-US">
                <a:solidFill>
                  <a:prstClr val="black">
                    <a:tint val="75000"/>
                  </a:prstClr>
                </a:solidFill>
              </a:rPr>
              <a:pPr>
                <a:defRPr/>
              </a:pPr>
              <a:t>10/9/2019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7E6D88F-0172-4D8E-BC59-B73C304F1150}" type="slidenum">
              <a:rPr lang="ar-SA"/>
              <a:pPr>
                <a:defRPr/>
              </a:pPr>
              <a:t>‹#›</a:t>
            </a:fld>
            <a:endParaRPr lang="en-US"/>
          </a:p>
        </p:txBody>
      </p:sp>
    </p:spTree>
    <p:extLst>
      <p:ext uri="{BB962C8B-B14F-4D97-AF65-F5344CB8AC3E}">
        <p14:creationId xmlns:p14="http://schemas.microsoft.com/office/powerpoint/2010/main" val="1416969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DD916F-6ACE-4BFB-9691-5C3080D90BC6}" type="datetimeFigureOut">
              <a:rPr lang="en-US">
                <a:solidFill>
                  <a:prstClr val="black">
                    <a:tint val="75000"/>
                  </a:prstClr>
                </a:solidFill>
              </a:rPr>
              <a:pPr>
                <a:defRPr/>
              </a:pPr>
              <a:t>10/9/2019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4AEE2BA-6EDA-4CA5-B894-7CFEDAADAE3E}" type="slidenum">
              <a:rPr lang="ar-SA"/>
              <a:pPr>
                <a:defRPr/>
              </a:pPr>
              <a:t>‹#›</a:t>
            </a:fld>
            <a:endParaRPr lang="en-US"/>
          </a:p>
        </p:txBody>
      </p:sp>
    </p:spTree>
    <p:extLst>
      <p:ext uri="{BB962C8B-B14F-4D97-AF65-F5344CB8AC3E}">
        <p14:creationId xmlns:p14="http://schemas.microsoft.com/office/powerpoint/2010/main" val="39930261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3AFCBF-D5C0-4616-8A45-83E24DD7D590}" type="datetimeFigureOut">
              <a:rPr lang="en-US">
                <a:solidFill>
                  <a:prstClr val="black">
                    <a:tint val="75000"/>
                  </a:prstClr>
                </a:solidFill>
              </a:rPr>
              <a:pPr>
                <a:defRPr/>
              </a:pPr>
              <a:t>10/9/2019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9E68DB-639B-4E40-89C0-C3EEE5424D92}" type="slidenum">
              <a:rPr lang="ar-SA"/>
              <a:pPr>
                <a:defRPr/>
              </a:pPr>
              <a:t>‹#›</a:t>
            </a:fld>
            <a:endParaRPr lang="en-US"/>
          </a:p>
        </p:txBody>
      </p:sp>
    </p:spTree>
    <p:extLst>
      <p:ext uri="{BB962C8B-B14F-4D97-AF65-F5344CB8AC3E}">
        <p14:creationId xmlns:p14="http://schemas.microsoft.com/office/powerpoint/2010/main" val="37933944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E2C4D6-837F-4003-854F-21CE807650B8}" type="datetimeFigureOut">
              <a:rPr lang="en-US">
                <a:solidFill>
                  <a:prstClr val="black">
                    <a:tint val="75000"/>
                  </a:prstClr>
                </a:solidFill>
              </a:rPr>
              <a:pPr>
                <a:defRPr/>
              </a:pPr>
              <a:t>10/9/2019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26788E-8F51-4F65-A0B2-18A7EDA08850}" type="slidenum">
              <a:rPr lang="ar-SA"/>
              <a:pPr>
                <a:defRPr/>
              </a:pPr>
              <a:t>‹#›</a:t>
            </a:fld>
            <a:endParaRPr lang="en-US"/>
          </a:p>
        </p:txBody>
      </p:sp>
    </p:spTree>
    <p:extLst>
      <p:ext uri="{BB962C8B-B14F-4D97-AF65-F5344CB8AC3E}">
        <p14:creationId xmlns:p14="http://schemas.microsoft.com/office/powerpoint/2010/main" val="106000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5B201E-632D-4384-BEFF-5C73EC62368F}"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28316375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EED791-4256-42F5-98D2-4362D34D521C}" type="datetimeFigureOut">
              <a:rPr lang="en-US">
                <a:solidFill>
                  <a:prstClr val="black">
                    <a:tint val="75000"/>
                  </a:prstClr>
                </a:solidFill>
              </a:rPr>
              <a:pPr>
                <a:defRPr/>
              </a:pPr>
              <a:t>10/9/2019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B87634C-F4E0-4C29-954E-D8AE185AC55D}" type="slidenum">
              <a:rPr lang="ar-SA"/>
              <a:pPr>
                <a:defRPr/>
              </a:pPr>
              <a:t>‹#›</a:t>
            </a:fld>
            <a:endParaRPr lang="en-US"/>
          </a:p>
        </p:txBody>
      </p:sp>
    </p:spTree>
    <p:extLst>
      <p:ext uri="{BB962C8B-B14F-4D97-AF65-F5344CB8AC3E}">
        <p14:creationId xmlns:p14="http://schemas.microsoft.com/office/powerpoint/2010/main" val="14103716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EF30D21-02E6-4D0D-B5C7-643E7651C3E1}" type="datetimeFigureOut">
              <a:rPr lang="en-US">
                <a:solidFill>
                  <a:prstClr val="black">
                    <a:tint val="75000"/>
                  </a:prstClr>
                </a:solidFill>
              </a:rPr>
              <a:pPr>
                <a:defRPr/>
              </a:pPr>
              <a:t>10/9/2019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878E412-B014-4D27-8FA4-4D58F81D6E9D}" type="slidenum">
              <a:rPr lang="ar-SA"/>
              <a:pPr>
                <a:defRPr/>
              </a:pPr>
              <a:t>‹#›</a:t>
            </a:fld>
            <a:endParaRPr lang="en-US"/>
          </a:p>
        </p:txBody>
      </p:sp>
    </p:spTree>
    <p:extLst>
      <p:ext uri="{BB962C8B-B14F-4D97-AF65-F5344CB8AC3E}">
        <p14:creationId xmlns:p14="http://schemas.microsoft.com/office/powerpoint/2010/main" val="213924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5B201E-632D-4384-BEFF-5C73EC62368F}"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3674587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5B201E-632D-4384-BEFF-5C73EC62368F}" type="datetimeFigureOut">
              <a:rPr lang="en-US" smtClean="0"/>
              <a:t>10/9/2019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15F4C-35B8-4145-A301-9E10CF630F9B}" type="slidenum">
              <a:rPr lang="en-US" smtClean="0"/>
              <a:t>‹#›</a:t>
            </a:fld>
            <a:endParaRPr lang="en-US"/>
          </a:p>
        </p:txBody>
      </p:sp>
    </p:spTree>
    <p:extLst>
      <p:ext uri="{BB962C8B-B14F-4D97-AF65-F5344CB8AC3E}">
        <p14:creationId xmlns:p14="http://schemas.microsoft.com/office/powerpoint/2010/main" val="3962435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smtClean="0">
                <a:solidFill>
                  <a:schemeClr val="tx1">
                    <a:tint val="75000"/>
                  </a:schemeClr>
                </a:solidFill>
                <a:latin typeface="+mn-lt"/>
                <a:cs typeface="+mn-cs"/>
              </a:defRPr>
            </a:lvl1pPr>
          </a:lstStyle>
          <a:p>
            <a:pPr>
              <a:defRPr/>
            </a:pPr>
            <a:fld id="{36C4DE65-A68E-40B3-AC69-5E83EE05F493}" type="datetimeFigureOut">
              <a:rPr lang="en-US">
                <a:solidFill>
                  <a:prstClr val="black">
                    <a:tint val="75000"/>
                  </a:prstClr>
                </a:solidFill>
              </a:rPr>
              <a:pPr>
                <a:defRPr/>
              </a:pPr>
              <a:t>10/9/2019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itchFamily="34" charset="0"/>
              </a:defRPr>
            </a:lvl1pPr>
          </a:lstStyle>
          <a:p>
            <a:pPr algn="r" fontAlgn="base">
              <a:spcBef>
                <a:spcPct val="0"/>
              </a:spcBef>
              <a:spcAft>
                <a:spcPct val="0"/>
              </a:spcAft>
            </a:pPr>
            <a:fld id="{9799CF99-B723-45B8-BC88-9A1339638103}" type="slidenum">
              <a:rPr lang="ar-SA"/>
              <a:pPr algn="r" fontAlgn="base">
                <a:spcBef>
                  <a:spcPct val="0"/>
                </a:spcBef>
                <a:spcAft>
                  <a:spcPct val="0"/>
                </a:spcAft>
              </a:pPr>
              <a:t>‹#›</a:t>
            </a:fld>
            <a:endParaRPr lang="en-US">
              <a:cs typeface="Arial" charset="0"/>
            </a:endParaRPr>
          </a:p>
        </p:txBody>
      </p:sp>
    </p:spTree>
    <p:extLst>
      <p:ext uri="{BB962C8B-B14F-4D97-AF65-F5344CB8AC3E}">
        <p14:creationId xmlns:p14="http://schemas.microsoft.com/office/powerpoint/2010/main" val="4248371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smtClean="0">
                <a:solidFill>
                  <a:schemeClr val="tx1">
                    <a:tint val="75000"/>
                  </a:schemeClr>
                </a:solidFill>
                <a:latin typeface="+mn-lt"/>
                <a:cs typeface="+mn-cs"/>
              </a:defRPr>
            </a:lvl1pPr>
          </a:lstStyle>
          <a:p>
            <a:pPr>
              <a:defRPr/>
            </a:pPr>
            <a:fld id="{01A7C6A8-521B-4B8F-A9AC-A375690C43DC}" type="datetimeFigureOut">
              <a:rPr lang="en-US">
                <a:solidFill>
                  <a:prstClr val="black">
                    <a:tint val="75000"/>
                  </a:prstClr>
                </a:solidFill>
              </a:rPr>
              <a:pPr>
                <a:defRPr/>
              </a:pPr>
              <a:t>10/9/2019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itchFamily="34" charset="0"/>
              </a:defRPr>
            </a:lvl1pPr>
          </a:lstStyle>
          <a:p>
            <a:pPr algn="r" fontAlgn="base">
              <a:spcBef>
                <a:spcPct val="0"/>
              </a:spcBef>
              <a:spcAft>
                <a:spcPct val="0"/>
              </a:spcAft>
            </a:pPr>
            <a:fld id="{7D7CE06B-5D7A-4103-ACBC-BD010F1743C3}" type="slidenum">
              <a:rPr lang="ar-SA" smtClean="0"/>
              <a:pPr algn="r" fontAlgn="base">
                <a:spcBef>
                  <a:spcPct val="0"/>
                </a:spcBef>
                <a:spcAft>
                  <a:spcPct val="0"/>
                </a:spcAft>
              </a:pPr>
              <a:t>‹#›</a:t>
            </a:fld>
            <a:endParaRPr lang="en-US" smtClean="0">
              <a:cs typeface="Arial" pitchFamily="34" charset="0"/>
            </a:endParaRPr>
          </a:p>
        </p:txBody>
      </p:sp>
    </p:spTree>
    <p:extLst>
      <p:ext uri="{BB962C8B-B14F-4D97-AF65-F5344CB8AC3E}">
        <p14:creationId xmlns:p14="http://schemas.microsoft.com/office/powerpoint/2010/main" val="56908700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cs typeface="+mn-cs"/>
              </a:defRPr>
            </a:lvl1pPr>
          </a:lstStyle>
          <a:p>
            <a:pPr>
              <a:defRPr/>
            </a:pPr>
            <a:fld id="{CC614121-FEF8-40D6-8648-A345987F3570}" type="datetimeFigureOut">
              <a:rPr lang="en-US">
                <a:solidFill>
                  <a:prstClr val="black">
                    <a:tint val="75000"/>
                  </a:prstClr>
                </a:solidFill>
              </a:rPr>
              <a:pPr>
                <a:defRPr/>
              </a:pPr>
              <a:t>10/9/2019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itchFamily="34" charset="0"/>
              </a:defRPr>
            </a:lvl1pPr>
          </a:lstStyle>
          <a:p>
            <a:pPr algn="r" fontAlgn="base">
              <a:spcBef>
                <a:spcPct val="0"/>
              </a:spcBef>
              <a:spcAft>
                <a:spcPct val="0"/>
              </a:spcAft>
              <a:defRPr/>
            </a:pPr>
            <a:fld id="{ACD4C131-C4BB-41F9-B443-1DC8D5B90341}" type="slidenum">
              <a:rPr lang="ar-SA"/>
              <a:pPr algn="r" fontAlgn="base">
                <a:spcBef>
                  <a:spcPct val="0"/>
                </a:spcBef>
                <a:spcAft>
                  <a:spcPct val="0"/>
                </a:spcAft>
                <a:defRPr/>
              </a:pPr>
              <a:t>‹#›</a:t>
            </a:fld>
            <a:endParaRPr lang="en-US">
              <a:cs typeface="Arial" charset="0"/>
            </a:endParaRPr>
          </a:p>
        </p:txBody>
      </p:sp>
    </p:spTree>
    <p:extLst>
      <p:ext uri="{BB962C8B-B14F-4D97-AF65-F5344CB8AC3E}">
        <p14:creationId xmlns:p14="http://schemas.microsoft.com/office/powerpoint/2010/main" val="141790551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lgn="r" rtl="1"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rtl="1"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cs typeface="Arial" pitchFamily="34" charset="0"/>
              </a:defRPr>
            </a:lvl1pPr>
          </a:lstStyle>
          <a:p>
            <a:pPr rtl="1" fontAlgn="base">
              <a:spcBef>
                <a:spcPct val="0"/>
              </a:spcBef>
              <a:spcAft>
                <a:spcPct val="0"/>
              </a:spcAft>
              <a:defRPr/>
            </a:pPr>
            <a:fld id="{55DB13C9-1B8C-478E-86CE-F3235A014513}" type="slidenum">
              <a:rPr lang="ar-SA">
                <a:solidFill>
                  <a:srgbClr val="000000"/>
                </a:solidFill>
              </a:rPr>
              <a:pPr rtl="1"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5860063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cs typeface="+mn-cs"/>
              </a:defRPr>
            </a:lvl1pPr>
          </a:lstStyle>
          <a:p>
            <a:pPr>
              <a:defRPr/>
            </a:pPr>
            <a:fld id="{42CD5F6F-464E-42BF-9CF0-1C210EDFE014}" type="datetimeFigureOut">
              <a:rPr lang="en-US">
                <a:solidFill>
                  <a:prstClr val="black">
                    <a:tint val="75000"/>
                  </a:prstClr>
                </a:solidFill>
              </a:rPr>
              <a:pPr>
                <a:defRPr/>
              </a:pPr>
              <a:t>10/9/2019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itchFamily="34" charset="0"/>
                <a:cs typeface="Arial" charset="0"/>
              </a:defRPr>
            </a:lvl1pPr>
          </a:lstStyle>
          <a:p>
            <a:pPr algn="r" fontAlgn="base">
              <a:spcBef>
                <a:spcPct val="0"/>
              </a:spcBef>
              <a:spcAft>
                <a:spcPct val="0"/>
              </a:spcAft>
              <a:defRPr/>
            </a:pPr>
            <a:fld id="{F46A090E-C801-46AE-A483-424B6282AC0F}" type="slidenum">
              <a:rPr lang="ar-SA"/>
              <a:pPr algn="r" fontAlgn="base">
                <a:spcBef>
                  <a:spcPct val="0"/>
                </a:spcBef>
                <a:spcAft>
                  <a:spcPct val="0"/>
                </a:spcAft>
                <a:defRPr/>
              </a:pPr>
              <a:t>‹#›</a:t>
            </a:fld>
            <a:endParaRPr lang="en-US"/>
          </a:p>
        </p:txBody>
      </p:sp>
    </p:spTree>
    <p:extLst>
      <p:ext uri="{BB962C8B-B14F-4D97-AF65-F5344CB8AC3E}">
        <p14:creationId xmlns:p14="http://schemas.microsoft.com/office/powerpoint/2010/main" val="190699475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cs typeface="+mn-cs"/>
              </a:defRPr>
            </a:lvl1pPr>
          </a:lstStyle>
          <a:p>
            <a:pPr>
              <a:defRPr/>
            </a:pPr>
            <a:fld id="{03D31E17-C7B5-4623-8656-993717912CC3}" type="datetimeFigureOut">
              <a:rPr lang="en-US">
                <a:solidFill>
                  <a:prstClr val="black">
                    <a:tint val="75000"/>
                  </a:prstClr>
                </a:solidFill>
              </a:rPr>
              <a:pPr>
                <a:defRPr/>
              </a:pPr>
              <a:t>10/9/2019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itchFamily="34" charset="0"/>
                <a:cs typeface="Arial" charset="0"/>
              </a:defRPr>
            </a:lvl1pPr>
          </a:lstStyle>
          <a:p>
            <a:pPr algn="r" fontAlgn="base">
              <a:spcBef>
                <a:spcPct val="0"/>
              </a:spcBef>
              <a:spcAft>
                <a:spcPct val="0"/>
              </a:spcAft>
              <a:defRPr/>
            </a:pPr>
            <a:fld id="{6980D326-07F3-4A58-B413-1B1731AD6A97}" type="slidenum">
              <a:rPr lang="ar-SA"/>
              <a:pPr algn="r" fontAlgn="base">
                <a:spcBef>
                  <a:spcPct val="0"/>
                </a:spcBef>
                <a:spcAft>
                  <a:spcPct val="0"/>
                </a:spcAft>
                <a:defRPr/>
              </a:pPr>
              <a:t>‹#›</a:t>
            </a:fld>
            <a:endParaRPr lang="en-US"/>
          </a:p>
        </p:txBody>
      </p:sp>
    </p:spTree>
    <p:extLst>
      <p:ext uri="{BB962C8B-B14F-4D97-AF65-F5344CB8AC3E}">
        <p14:creationId xmlns:p14="http://schemas.microsoft.com/office/powerpoint/2010/main" val="172088175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6.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mtClean="0"/>
              <a:t>Antibody </a:t>
            </a:r>
            <a:r>
              <a:rPr lang="en-US" dirty="0" smtClean="0"/>
              <a:t>structure and </a:t>
            </a:r>
            <a:r>
              <a:rPr lang="en-US" dirty="0" err="1" smtClean="0"/>
              <a:t>Humoral</a:t>
            </a:r>
            <a:r>
              <a:rPr lang="en-US" dirty="0" smtClean="0"/>
              <a:t> Immunity</a:t>
            </a:r>
            <a:endParaRPr lang="en-US" dirty="0"/>
          </a:p>
        </p:txBody>
      </p:sp>
      <p:sp>
        <p:nvSpPr>
          <p:cNvPr id="3" name="Subtitle 2"/>
          <p:cNvSpPr>
            <a:spLocks noGrp="1"/>
          </p:cNvSpPr>
          <p:nvPr>
            <p:ph type="subTitle" idx="1"/>
          </p:nvPr>
        </p:nvSpPr>
        <p:spPr/>
        <p:txBody>
          <a:bodyPr/>
          <a:lstStyle/>
          <a:p>
            <a:pPr lvl="0" fontAlgn="base">
              <a:lnSpc>
                <a:spcPct val="80000"/>
              </a:lnSpc>
              <a:spcAft>
                <a:spcPct val="0"/>
              </a:spcAft>
              <a:buClr>
                <a:srgbClr val="666633"/>
              </a:buClr>
              <a:buSzPct val="80000"/>
              <a:defRPr/>
            </a:pPr>
            <a:r>
              <a:rPr lang="en-US" sz="2800" kern="0" dirty="0" err="1">
                <a:solidFill>
                  <a:srgbClr val="009900"/>
                </a:solidFill>
                <a:effectLst>
                  <a:outerShdw blurRad="38100" dist="38100" dir="2700000" algn="tl">
                    <a:srgbClr val="000000"/>
                  </a:outerShdw>
                </a:effectLst>
                <a:latin typeface="Arial"/>
                <a:cs typeface="Arial"/>
              </a:rPr>
              <a:t>Dr.Eman</a:t>
            </a:r>
            <a:r>
              <a:rPr lang="en-US" sz="2800" kern="0" dirty="0">
                <a:solidFill>
                  <a:srgbClr val="009900"/>
                </a:solidFill>
                <a:effectLst>
                  <a:outerShdw blurRad="38100" dist="38100" dir="2700000" algn="tl">
                    <a:srgbClr val="000000"/>
                  </a:outerShdw>
                </a:effectLst>
                <a:latin typeface="Arial"/>
                <a:cs typeface="Arial"/>
              </a:rPr>
              <a:t> </a:t>
            </a:r>
            <a:r>
              <a:rPr lang="en-US" sz="2800" kern="0" dirty="0" err="1">
                <a:solidFill>
                  <a:srgbClr val="009900"/>
                </a:solidFill>
                <a:effectLst>
                  <a:outerShdw blurRad="38100" dist="38100" dir="2700000" algn="tl">
                    <a:srgbClr val="000000"/>
                  </a:outerShdw>
                </a:effectLst>
                <a:latin typeface="Arial"/>
                <a:cs typeface="Arial"/>
              </a:rPr>
              <a:t>Albataineh</a:t>
            </a:r>
            <a:r>
              <a:rPr lang="en-US" sz="2800" kern="0" dirty="0">
                <a:solidFill>
                  <a:srgbClr val="009900"/>
                </a:solidFill>
                <a:effectLst>
                  <a:outerShdw blurRad="38100" dist="38100" dir="2700000" algn="tl">
                    <a:srgbClr val="000000"/>
                  </a:outerShdw>
                </a:effectLst>
                <a:latin typeface="Arial"/>
                <a:cs typeface="Arial"/>
              </a:rPr>
              <a:t>,</a:t>
            </a:r>
          </a:p>
          <a:p>
            <a:pPr lvl="0" fontAlgn="base">
              <a:lnSpc>
                <a:spcPct val="80000"/>
              </a:lnSpc>
              <a:spcAft>
                <a:spcPct val="0"/>
              </a:spcAft>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 Associate Prof. Immunology </a:t>
            </a:r>
          </a:p>
          <a:p>
            <a:pPr lvl="0" fontAlgn="base">
              <a:lnSpc>
                <a:spcPct val="80000"/>
              </a:lnSpc>
              <a:spcAft>
                <a:spcPct val="0"/>
              </a:spcAft>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College of Medicine, </a:t>
            </a:r>
            <a:r>
              <a:rPr lang="en-US" sz="2800" kern="0" dirty="0" err="1">
                <a:solidFill>
                  <a:srgbClr val="009900"/>
                </a:solidFill>
                <a:effectLst>
                  <a:outerShdw blurRad="38100" dist="38100" dir="2700000" algn="tl">
                    <a:srgbClr val="000000"/>
                  </a:outerShdw>
                </a:effectLst>
                <a:latin typeface="Arial"/>
                <a:cs typeface="Arial"/>
              </a:rPr>
              <a:t>Mu’tah</a:t>
            </a:r>
            <a:r>
              <a:rPr lang="en-US" sz="2800" kern="0" dirty="0">
                <a:solidFill>
                  <a:srgbClr val="009900"/>
                </a:solidFill>
                <a:effectLst>
                  <a:outerShdw blurRad="38100" dist="38100" dir="2700000" algn="tl">
                    <a:srgbClr val="000000"/>
                  </a:outerShdw>
                </a:effectLst>
                <a:latin typeface="Arial"/>
                <a:cs typeface="Arial"/>
              </a:rPr>
              <a:t> university</a:t>
            </a:r>
          </a:p>
          <a:p>
            <a:pPr lvl="0" fontAlgn="base">
              <a:lnSpc>
                <a:spcPct val="80000"/>
              </a:lnSpc>
              <a:spcAft>
                <a:spcPct val="0"/>
              </a:spcAft>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Immunology, 2</a:t>
            </a:r>
            <a:r>
              <a:rPr lang="en-US" sz="2800" kern="0" baseline="30000" dirty="0">
                <a:solidFill>
                  <a:srgbClr val="009900"/>
                </a:solidFill>
                <a:effectLst>
                  <a:outerShdw blurRad="38100" dist="38100" dir="2700000" algn="tl">
                    <a:srgbClr val="000000"/>
                  </a:outerShdw>
                </a:effectLst>
                <a:latin typeface="Arial"/>
                <a:cs typeface="Arial"/>
              </a:rPr>
              <a:t>nd</a:t>
            </a:r>
            <a:r>
              <a:rPr lang="en-US" sz="2800" kern="0" dirty="0">
                <a:solidFill>
                  <a:srgbClr val="009900"/>
                </a:solidFill>
                <a:effectLst>
                  <a:outerShdw blurRad="38100" dist="38100" dir="2700000" algn="tl">
                    <a:srgbClr val="000000"/>
                  </a:outerShdw>
                </a:effectLst>
                <a:latin typeface="Arial"/>
                <a:cs typeface="Arial"/>
              </a:rPr>
              <a:t> year students</a:t>
            </a:r>
            <a:endParaRPr lang="en-US" dirty="0"/>
          </a:p>
        </p:txBody>
      </p:sp>
    </p:spTree>
    <p:extLst>
      <p:ext uri="{BB962C8B-B14F-4D97-AF65-F5344CB8AC3E}">
        <p14:creationId xmlns:p14="http://schemas.microsoft.com/office/powerpoint/2010/main" val="1382824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a:t>
            </a:r>
            <a:endParaRPr lang="en-US" dirty="0"/>
          </a:p>
        </p:txBody>
      </p:sp>
      <p:sp>
        <p:nvSpPr>
          <p:cNvPr id="3" name="Content Placeholder 2"/>
          <p:cNvSpPr>
            <a:spLocks noGrp="1"/>
          </p:cNvSpPr>
          <p:nvPr>
            <p:ph idx="1"/>
          </p:nvPr>
        </p:nvSpPr>
        <p:spPr/>
        <p:txBody>
          <a:bodyPr/>
          <a:lstStyle/>
          <a:p>
            <a:pPr lvl="0"/>
            <a:r>
              <a:rPr lang="en-US" sz="2800" dirty="0">
                <a:solidFill>
                  <a:prstClr val="black"/>
                </a:solidFill>
                <a:latin typeface="Times New Roman" pitchFamily="18" charset="0"/>
                <a:cs typeface="Times New Roman" pitchFamily="18" charset="0"/>
              </a:rPr>
              <a:t>In human adult there are about 10</a:t>
            </a:r>
            <a:r>
              <a:rPr lang="en-US" sz="2800" baseline="30000" dirty="0">
                <a:solidFill>
                  <a:prstClr val="black"/>
                </a:solidFill>
                <a:latin typeface="Times New Roman" pitchFamily="18" charset="0"/>
                <a:cs typeface="Times New Roman" pitchFamily="18" charset="0"/>
              </a:rPr>
              <a:t>7-9 </a:t>
            </a:r>
            <a:r>
              <a:rPr lang="en-US" sz="2800" dirty="0">
                <a:solidFill>
                  <a:prstClr val="black"/>
                </a:solidFill>
                <a:latin typeface="Times New Roman" pitchFamily="18" charset="0"/>
                <a:cs typeface="Times New Roman" pitchFamily="18" charset="0"/>
              </a:rPr>
              <a:t> different antibodies with different antigen combining sites</a:t>
            </a:r>
          </a:p>
          <a:p>
            <a:pPr lvl="0">
              <a:lnSpc>
                <a:spcPct val="80000"/>
              </a:lnSpc>
            </a:pPr>
            <a:r>
              <a:rPr lang="en-US" sz="2800" dirty="0">
                <a:solidFill>
                  <a:prstClr val="black"/>
                </a:solidFill>
                <a:latin typeface="Times New Roman" pitchFamily="18" charset="0"/>
                <a:cs typeface="Times New Roman" pitchFamily="18" charset="0"/>
              </a:rPr>
              <a:t>The constant domains of the heavy chain are called depending on class of antibody (C</a:t>
            </a:r>
            <a:r>
              <a:rPr lang="el-GR" sz="2800" dirty="0">
                <a:solidFill>
                  <a:prstClr val="black"/>
                </a:solidFill>
                <a:latin typeface="Times New Roman" pitchFamily="18" charset="0"/>
                <a:cs typeface="Times New Roman" pitchFamily="18" charset="0"/>
              </a:rPr>
              <a:t>ϒ</a:t>
            </a:r>
            <a:r>
              <a:rPr lang="en-US" sz="2800" dirty="0">
                <a:solidFill>
                  <a:prstClr val="black"/>
                </a:solidFill>
                <a:latin typeface="Times New Roman" pitchFamily="18" charset="0"/>
                <a:cs typeface="Times New Roman" pitchFamily="18" charset="0"/>
              </a:rPr>
              <a:t> for IGG, C</a:t>
            </a:r>
            <a:r>
              <a:rPr lang="el-GR" sz="2800" dirty="0">
                <a:solidFill>
                  <a:prstClr val="black"/>
                </a:solidFill>
                <a:latin typeface="Times New Roman" pitchFamily="18" charset="0"/>
                <a:cs typeface="Times New Roman" pitchFamily="18" charset="0"/>
              </a:rPr>
              <a:t>δ</a:t>
            </a:r>
            <a:r>
              <a:rPr lang="en-US" sz="2800" dirty="0">
                <a:solidFill>
                  <a:prstClr val="black"/>
                </a:solidFill>
                <a:latin typeface="Times New Roman" pitchFamily="18" charset="0"/>
                <a:cs typeface="Times New Roman" pitchFamily="18" charset="0"/>
              </a:rPr>
              <a:t> for IGD, C</a:t>
            </a:r>
            <a:r>
              <a:rPr lang="el-GR" sz="2800" dirty="0">
                <a:solidFill>
                  <a:prstClr val="black"/>
                </a:solidFill>
                <a:latin typeface="Times New Roman" pitchFamily="18" charset="0"/>
                <a:cs typeface="Times New Roman" pitchFamily="18" charset="0"/>
              </a:rPr>
              <a:t>ε</a:t>
            </a:r>
            <a:r>
              <a:rPr lang="en-US" sz="2800" dirty="0">
                <a:solidFill>
                  <a:prstClr val="black"/>
                </a:solidFill>
                <a:latin typeface="Times New Roman" pitchFamily="18" charset="0"/>
                <a:cs typeface="Times New Roman" pitchFamily="18" charset="0"/>
              </a:rPr>
              <a:t> for IGE, C</a:t>
            </a:r>
            <a:r>
              <a:rPr lang="el-GR" sz="2800" dirty="0">
                <a:solidFill>
                  <a:prstClr val="black"/>
                </a:solidFill>
                <a:latin typeface="Times New Roman" pitchFamily="18" charset="0"/>
                <a:cs typeface="Times New Roman" pitchFamily="18" charset="0"/>
              </a:rPr>
              <a:t>μ</a:t>
            </a:r>
            <a:r>
              <a:rPr lang="en-US" sz="2800" dirty="0">
                <a:solidFill>
                  <a:prstClr val="black"/>
                </a:solidFill>
                <a:latin typeface="Times New Roman" pitchFamily="18" charset="0"/>
                <a:cs typeface="Times New Roman" pitchFamily="18" charset="0"/>
              </a:rPr>
              <a:t> for IGM and C</a:t>
            </a:r>
            <a:r>
              <a:rPr lang="el-GR" sz="2800" dirty="0">
                <a:solidFill>
                  <a:prstClr val="black"/>
                </a:solidFill>
                <a:latin typeface="Times New Roman" pitchFamily="18" charset="0"/>
                <a:cs typeface="Times New Roman" pitchFamily="18" charset="0"/>
              </a:rPr>
              <a:t>α</a:t>
            </a:r>
            <a:r>
              <a:rPr lang="en-US" sz="2800" dirty="0">
                <a:solidFill>
                  <a:prstClr val="black"/>
                </a:solidFill>
                <a:latin typeface="Times New Roman" pitchFamily="18" charset="0"/>
                <a:cs typeface="Times New Roman" pitchFamily="18" charset="0"/>
              </a:rPr>
              <a:t> for IGA), little difference in structure</a:t>
            </a:r>
          </a:p>
          <a:p>
            <a:pPr lvl="0">
              <a:lnSpc>
                <a:spcPct val="80000"/>
              </a:lnSpc>
            </a:pPr>
            <a:r>
              <a:rPr lang="en-US" sz="2800" dirty="0">
                <a:solidFill>
                  <a:prstClr val="black"/>
                </a:solidFill>
                <a:latin typeface="Times New Roman" pitchFamily="18" charset="0"/>
                <a:cs typeface="Times New Roman" pitchFamily="18" charset="0"/>
              </a:rPr>
              <a:t>Constant L chains (2 classes)- </a:t>
            </a:r>
            <a:r>
              <a:rPr lang="en-US" sz="2800" b="1" dirty="0">
                <a:solidFill>
                  <a:prstClr val="black"/>
                </a:solidFill>
                <a:latin typeface="Times New Roman" pitchFamily="18" charset="0"/>
                <a:cs typeface="Times New Roman" pitchFamily="18" charset="0"/>
              </a:rPr>
              <a:t>one or the other not both</a:t>
            </a:r>
            <a:r>
              <a:rPr lang="en-US" sz="2800" dirty="0">
                <a:solidFill>
                  <a:prstClr val="black"/>
                </a:solidFill>
                <a:latin typeface="Times New Roman" pitchFamily="18" charset="0"/>
                <a:cs typeface="Times New Roman" pitchFamily="18" charset="0"/>
              </a:rPr>
              <a:t> Lambda (</a:t>
            </a:r>
            <a:r>
              <a:rPr lang="en-US" sz="2800" b="1" dirty="0">
                <a:solidFill>
                  <a:prstClr val="black"/>
                </a:solidFill>
                <a:latin typeface="Times New Roman" pitchFamily="18" charset="0"/>
                <a:cs typeface="Times New Roman" pitchFamily="18" charset="0"/>
              </a:rPr>
              <a:t>λ) [40% in humans] and Kappa (</a:t>
            </a:r>
            <a:r>
              <a:rPr lang="el-GR" sz="2800" b="1" dirty="0">
                <a:solidFill>
                  <a:prstClr val="black"/>
                </a:solidFill>
                <a:latin typeface="Times New Roman" pitchFamily="18" charset="0"/>
                <a:cs typeface="Times New Roman" pitchFamily="18" charset="0"/>
              </a:rPr>
              <a:t>κ</a:t>
            </a:r>
            <a:r>
              <a:rPr lang="en-US" sz="2800" b="1" dirty="0">
                <a:solidFill>
                  <a:prstClr val="black"/>
                </a:solidFill>
                <a:latin typeface="Times New Roman" pitchFamily="18" charset="0"/>
                <a:cs typeface="Times New Roman" pitchFamily="18" charset="0"/>
              </a:rPr>
              <a:t>) [60% in humans]</a:t>
            </a:r>
          </a:p>
          <a:p>
            <a:endParaRPr lang="en-US" dirty="0"/>
          </a:p>
        </p:txBody>
      </p:sp>
    </p:spTree>
    <p:extLst>
      <p:ext uri="{BB962C8B-B14F-4D97-AF65-F5344CB8AC3E}">
        <p14:creationId xmlns:p14="http://schemas.microsoft.com/office/powerpoint/2010/main" val="2804431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r>
              <a:rPr lang="en-US" smtClean="0"/>
              <a:t>Further additions on the structure</a:t>
            </a:r>
          </a:p>
        </p:txBody>
      </p:sp>
      <p:sp>
        <p:nvSpPr>
          <p:cNvPr id="46083" name="Rectangle 3"/>
          <p:cNvSpPr>
            <a:spLocks noGrp="1"/>
          </p:cNvSpPr>
          <p:nvPr>
            <p:ph type="body" idx="1"/>
          </p:nvPr>
        </p:nvSpPr>
        <p:spPr/>
        <p:txBody>
          <a:bodyPr/>
          <a:lstStyle/>
          <a:p>
            <a:pPr>
              <a:lnSpc>
                <a:spcPct val="90000"/>
              </a:lnSpc>
            </a:pPr>
            <a:r>
              <a:rPr lang="en-US" sz="2400" smtClean="0"/>
              <a:t>Antibodies also demonstrate </a:t>
            </a:r>
            <a:r>
              <a:rPr lang="en-US" sz="2400" b="1" smtClean="0"/>
              <a:t>segmental flexibility, </a:t>
            </a:r>
            <a:r>
              <a:rPr lang="en-US" sz="2400" smtClean="0"/>
              <a:t>which means that the two Fab portions can move relative to one another on antigen binding. The angle varies from 60 to 180 degrees. This flexible region where the arms meet the stem of the Y is called the </a:t>
            </a:r>
            <a:r>
              <a:rPr lang="en-US" sz="2400" b="1" smtClean="0"/>
              <a:t>hinge region </a:t>
            </a:r>
            <a:r>
              <a:rPr lang="en-US" sz="2400" smtClean="0"/>
              <a:t>and is located between the CH1 and CH2 domains. Only IgG, IgA, and IgD antibody molecules have hinge regions</a:t>
            </a:r>
          </a:p>
          <a:p>
            <a:pPr>
              <a:lnSpc>
                <a:spcPct val="90000"/>
              </a:lnSpc>
            </a:pPr>
            <a:r>
              <a:rPr lang="en-US" sz="2800" smtClean="0"/>
              <a:t> IgM and IgA also have a polypeptide called the </a:t>
            </a:r>
            <a:r>
              <a:rPr lang="en-US" sz="2800" b="1" smtClean="0"/>
              <a:t>joining ( J) chain, </a:t>
            </a:r>
            <a:r>
              <a:rPr lang="en-US" sz="2800" smtClean="0"/>
              <a:t>which is disulfide- linked to the tail of the antibody and stabilizes the multimeric structure.</a:t>
            </a:r>
            <a:endParaRPr lang="en-US" sz="2400" smtClean="0"/>
          </a:p>
          <a:p>
            <a:pPr>
              <a:lnSpc>
                <a:spcPct val="90000"/>
              </a:lnSpc>
            </a:pPr>
            <a:r>
              <a:rPr lang="en-US" sz="2800" b="1" smtClean="0"/>
              <a:t>Secretory part in IGA</a:t>
            </a:r>
            <a:r>
              <a:rPr lang="en-US" sz="2400" b="1" smtClean="0"/>
              <a:t> </a:t>
            </a:r>
            <a:endParaRPr lang="ar-JO" sz="2400" smtClean="0"/>
          </a:p>
          <a:p>
            <a:pPr>
              <a:lnSpc>
                <a:spcPct val="90000"/>
              </a:lnSpc>
              <a:buFont typeface="Arial" pitchFamily="34" charset="0"/>
              <a:buNone/>
            </a:pPr>
            <a:endParaRPr lang="en-US" sz="2400" smtClean="0">
              <a:cs typeface="Arial" pitchFamily="34" charset="0"/>
            </a:endParaRPr>
          </a:p>
        </p:txBody>
      </p:sp>
    </p:spTree>
    <p:extLst>
      <p:ext uri="{BB962C8B-B14F-4D97-AF65-F5344CB8AC3E}">
        <p14:creationId xmlns:p14="http://schemas.microsoft.com/office/powerpoint/2010/main" val="1434849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32996-0550x0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81000"/>
            <a:ext cx="5105400" cy="591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852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endParaRPr lang="en-US" smtClean="0"/>
          </a:p>
        </p:txBody>
      </p:sp>
      <p:sp>
        <p:nvSpPr>
          <p:cNvPr id="41987" name="Rectangle 3"/>
          <p:cNvSpPr>
            <a:spLocks noGrp="1"/>
          </p:cNvSpPr>
          <p:nvPr>
            <p:ph type="body" idx="1"/>
          </p:nvPr>
        </p:nvSpPr>
        <p:spPr/>
        <p:txBody>
          <a:bodyPr/>
          <a:lstStyle/>
          <a:p>
            <a:r>
              <a:rPr lang="en-US" sz="2400" smtClean="0"/>
              <a:t>How many molecules can a single antibody molecule bind (</a:t>
            </a:r>
            <a:r>
              <a:rPr lang="en-US" sz="2400" i="1" smtClean="0"/>
              <a:t>i.e </a:t>
            </a:r>
            <a:r>
              <a:rPr lang="en-US" sz="2400" smtClean="0"/>
              <a:t>how many combining sites does it have, called valency ( in IGM they are 10 sites whereas in IGA are 4 and 2 in IGG, IGE and IGD)</a:t>
            </a:r>
          </a:p>
          <a:p>
            <a:r>
              <a:rPr lang="en-US" sz="2400" smtClean="0"/>
              <a:t> What is the strength of binding of the epitope to single combining site on the antibody molecule called affinity whereas the combining strength of all combining sites to the epitopes on surface of same antigen called avidity </a:t>
            </a:r>
          </a:p>
          <a:p>
            <a:pPr>
              <a:lnSpc>
                <a:spcPct val="80000"/>
              </a:lnSpc>
              <a:buFont typeface="Arial" pitchFamily="34" charset="0"/>
              <a:buNone/>
            </a:pPr>
            <a:endParaRPr lang="en-US" sz="2400" smtClean="0"/>
          </a:p>
        </p:txBody>
      </p:sp>
    </p:spTree>
    <p:extLst>
      <p:ext uri="{BB962C8B-B14F-4D97-AF65-F5344CB8AC3E}">
        <p14:creationId xmlns:p14="http://schemas.microsoft.com/office/powerpoint/2010/main" val="4245560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Generation of antibody fragments</a:t>
            </a:r>
          </a:p>
        </p:txBody>
      </p:sp>
      <p:sp>
        <p:nvSpPr>
          <p:cNvPr id="18434" name="Content Placeholder 2"/>
          <p:cNvSpPr>
            <a:spLocks noGrp="1"/>
          </p:cNvSpPr>
          <p:nvPr>
            <p:ph idx="1"/>
          </p:nvPr>
        </p:nvSpPr>
        <p:spPr/>
        <p:txBody>
          <a:bodyPr/>
          <a:lstStyle/>
          <a:p>
            <a:r>
              <a:rPr lang="en-US" smtClean="0"/>
              <a:t>Papain enzyme digest the antibody in the n terminal side of the disulphide bonds result in 2 fab and one Fc</a:t>
            </a:r>
          </a:p>
          <a:p>
            <a:r>
              <a:rPr lang="en-US" smtClean="0"/>
              <a:t>Pepsin in the c-terminal side of the bonds and result in f(ab)</a:t>
            </a:r>
            <a:r>
              <a:rPr lang="en-US" baseline="-25000" smtClean="0"/>
              <a:t>2</a:t>
            </a:r>
            <a:r>
              <a:rPr lang="en-US" smtClean="0"/>
              <a:t> and smaller fc fragments (pfc)</a:t>
            </a:r>
            <a:r>
              <a:rPr lang="en-US" baseline="-25000" smtClean="0"/>
              <a:t> </a:t>
            </a:r>
          </a:p>
        </p:txBody>
      </p:sp>
    </p:spTree>
    <p:extLst>
      <p:ext uri="{BB962C8B-B14F-4D97-AF65-F5344CB8AC3E}">
        <p14:creationId xmlns:p14="http://schemas.microsoft.com/office/powerpoint/2010/main" val="438650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www.abcam.com/ps/CMS/Images/ab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0"/>
            <a:ext cx="8077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777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Classes and subclasses</a:t>
            </a:r>
          </a:p>
        </p:txBody>
      </p:sp>
      <p:sp>
        <p:nvSpPr>
          <p:cNvPr id="3" name="Content Placeholder 2"/>
          <p:cNvSpPr>
            <a:spLocks noGrp="1"/>
          </p:cNvSpPr>
          <p:nvPr>
            <p:ph idx="1"/>
          </p:nvPr>
        </p:nvSpPr>
        <p:spPr/>
        <p:txBody>
          <a:bodyPr>
            <a:normAutofit/>
          </a:bodyPr>
          <a:lstStyle/>
          <a:p>
            <a:r>
              <a:rPr lang="en-US" sz="2400" smtClean="0"/>
              <a:t>Abs can be classified as isotypes or allotypes or as idiotypes. Her we will use the first system</a:t>
            </a:r>
          </a:p>
          <a:p>
            <a:r>
              <a:rPr lang="en-US" sz="2400" smtClean="0"/>
              <a:t>5 classes or isotypes; IGG, IGM, IGA, IGE and IGD</a:t>
            </a:r>
          </a:p>
          <a:p>
            <a:r>
              <a:rPr lang="en-US" sz="2400" smtClean="0"/>
              <a:t>IGG into 4 subclasses, IGG1, 2, 3, 4. IGA into IGA1, IGA2 while no subclasses in IGGE, IGM and IGD. all of these classes and subclasses found in every person</a:t>
            </a:r>
          </a:p>
          <a:p>
            <a:r>
              <a:rPr lang="en-US" sz="2400" smtClean="0"/>
              <a:t>Antibody isotypes differ in their chemical (charge, size, and solubility) and serologic (</a:t>
            </a:r>
            <a:r>
              <a:rPr lang="en-US" sz="2400" i="1" smtClean="0"/>
              <a:t>in vitro </a:t>
            </a:r>
            <a:r>
              <a:rPr lang="en-US" sz="2400" smtClean="0"/>
              <a:t>reactions with antigens) properties, </a:t>
            </a:r>
          </a:p>
        </p:txBody>
      </p:sp>
    </p:spTree>
    <p:extLst>
      <p:ext uri="{BB962C8B-B14F-4D97-AF65-F5344CB8AC3E}">
        <p14:creationId xmlns:p14="http://schemas.microsoft.com/office/powerpoint/2010/main" val="164308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p:txBody>
          <a:bodyPr/>
          <a:lstStyle/>
          <a:p>
            <a:endParaRPr lang="en-US" smtClean="0"/>
          </a:p>
        </p:txBody>
      </p:sp>
      <p:sp>
        <p:nvSpPr>
          <p:cNvPr id="58371" name="Rectangle 3"/>
          <p:cNvSpPr>
            <a:spLocks noGrp="1"/>
          </p:cNvSpPr>
          <p:nvPr>
            <p:ph type="body" idx="1"/>
          </p:nvPr>
        </p:nvSpPr>
        <p:spPr/>
        <p:txBody>
          <a:bodyPr/>
          <a:lstStyle/>
          <a:p>
            <a:r>
              <a:rPr lang="en-US" sz="2000" smtClean="0"/>
              <a:t>.</a:t>
            </a:r>
            <a:r>
              <a:rPr lang="en-US" sz="2400" b="1" smtClean="0"/>
              <a:t>isotypes</a:t>
            </a:r>
            <a:r>
              <a:rPr lang="en-US" sz="2400" smtClean="0"/>
              <a:t> show functional differences in constant regions of their heavy chains; whereas structures of constant regions are nearly identical except change in 1 amino acid may occur kappa constant chain and gamma constant chain (GM and KM </a:t>
            </a:r>
            <a:r>
              <a:rPr lang="en-US" sz="2400" b="1" smtClean="0"/>
              <a:t>allotypes respectively) the types of allotypes depend on races.</a:t>
            </a:r>
          </a:p>
          <a:p>
            <a:r>
              <a:rPr lang="en-US" sz="2400" b="1" smtClean="0"/>
              <a:t>Idiotypic determinants The structure formed by the CDR is known as the idiotope</a:t>
            </a:r>
            <a:r>
              <a:rPr lang="en-US" sz="2400" i="1" smtClean="0"/>
              <a:t>. They are unique to immunoglobulins of particular antigenic specificity. These determinants classify antibodies into </a:t>
            </a:r>
            <a:r>
              <a:rPr lang="en-US" sz="2400" b="1" smtClean="0"/>
              <a:t>idiotypes. </a:t>
            </a:r>
          </a:p>
          <a:p>
            <a:endParaRPr lang="en-US" sz="2400" smtClean="0"/>
          </a:p>
          <a:p>
            <a:endParaRPr lang="en-US" sz="2400" smtClean="0"/>
          </a:p>
          <a:p>
            <a:endParaRPr lang="en-US" sz="2000" smtClean="0"/>
          </a:p>
          <a:p>
            <a:endParaRPr lang="en-US" smtClean="0"/>
          </a:p>
        </p:txBody>
      </p:sp>
    </p:spTree>
    <p:extLst>
      <p:ext uri="{BB962C8B-B14F-4D97-AF65-F5344CB8AC3E}">
        <p14:creationId xmlns:p14="http://schemas.microsoft.com/office/powerpoint/2010/main" val="3974022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32996-0550x0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81000"/>
            <a:ext cx="5105400" cy="591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668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a:xfrm>
            <a:off x="457200" y="-381000"/>
            <a:ext cx="8229600" cy="1143000"/>
          </a:xfrm>
        </p:spPr>
        <p:txBody>
          <a:bodyPr/>
          <a:lstStyle/>
          <a:p>
            <a:r>
              <a:rPr lang="en-US" sz="4000" dirty="0" smtClean="0"/>
              <a:t>IGM</a:t>
            </a:r>
          </a:p>
        </p:txBody>
      </p:sp>
      <p:sp>
        <p:nvSpPr>
          <p:cNvPr id="72707" name="Rectangle 3"/>
          <p:cNvSpPr>
            <a:spLocks noGrp="1"/>
          </p:cNvSpPr>
          <p:nvPr>
            <p:ph type="body" idx="1"/>
          </p:nvPr>
        </p:nvSpPr>
        <p:spPr>
          <a:xfrm>
            <a:off x="457200" y="457200"/>
            <a:ext cx="8229600" cy="4983163"/>
          </a:xfrm>
        </p:spPr>
        <p:txBody>
          <a:bodyPr/>
          <a:lstStyle/>
          <a:p>
            <a:pPr>
              <a:lnSpc>
                <a:spcPct val="80000"/>
              </a:lnSpc>
            </a:pPr>
            <a:r>
              <a:rPr lang="en-US" sz="2400" dirty="0" smtClean="0"/>
              <a:t>IgM, primary response to antigens, is largest </a:t>
            </a:r>
            <a:r>
              <a:rPr lang="en-US" sz="2400" dirty="0" err="1" smtClean="0"/>
              <a:t>antibody,it</a:t>
            </a:r>
            <a:r>
              <a:rPr lang="en-US" sz="2400" dirty="0" smtClean="0"/>
              <a:t> is </a:t>
            </a:r>
            <a:r>
              <a:rPr lang="en-US" sz="2400" dirty="0" err="1" smtClean="0"/>
              <a:t>pentamer</a:t>
            </a:r>
            <a:r>
              <a:rPr lang="en-US" sz="2400" dirty="0" smtClean="0"/>
              <a:t> that makes up about 8%</a:t>
            </a:r>
          </a:p>
          <a:p>
            <a:pPr>
              <a:lnSpc>
                <a:spcPct val="80000"/>
              </a:lnSpc>
            </a:pPr>
            <a:r>
              <a:rPr lang="en-US" sz="2400" dirty="0" smtClean="0"/>
              <a:t>The H chain have 1 v and 4 c chains </a:t>
            </a:r>
          </a:p>
          <a:p>
            <a:pPr>
              <a:lnSpc>
                <a:spcPct val="80000"/>
              </a:lnSpc>
            </a:pPr>
            <a:r>
              <a:rPr lang="en-US" sz="2400" dirty="0" smtClean="0"/>
              <a:t>The five monomeric IgM molecules are arranged radially, the Fab fragments pointing outward and the Fc fragments pointing to the center of the circle </a:t>
            </a:r>
          </a:p>
          <a:p>
            <a:pPr>
              <a:lnSpc>
                <a:spcPct val="80000"/>
              </a:lnSpc>
            </a:pPr>
            <a:r>
              <a:rPr lang="en-US" sz="2400" dirty="0" smtClean="0"/>
              <a:t>Because of its many antigen-binding sites, IgM can quickly clump antigen (agglutinate)</a:t>
            </a:r>
          </a:p>
          <a:p>
            <a:pPr>
              <a:lnSpc>
                <a:spcPct val="80000"/>
              </a:lnSpc>
            </a:pPr>
            <a:r>
              <a:rPr lang="en-US" sz="2400" dirty="0" smtClean="0"/>
              <a:t>IgM acts as one of the main receptors on the surface of mature B cells, along with </a:t>
            </a:r>
            <a:r>
              <a:rPr lang="en-US" sz="2400" dirty="0" err="1" smtClean="0"/>
              <a:t>IgD</a:t>
            </a:r>
            <a:r>
              <a:rPr lang="en-US" sz="2400" dirty="0" smtClean="0"/>
              <a:t>. When IgM is a surface receptor, it is in its monomeric form.</a:t>
            </a:r>
          </a:p>
          <a:p>
            <a:pPr>
              <a:lnSpc>
                <a:spcPct val="80000"/>
              </a:lnSpc>
            </a:pPr>
            <a:r>
              <a:rPr lang="en-US" sz="2400" dirty="0" smtClean="0"/>
              <a:t>the CH1 and CH3 domains are where the J chain binds. The CH2 domain is equivalent to the hinge regions </a:t>
            </a:r>
          </a:p>
          <a:p>
            <a:pPr>
              <a:lnSpc>
                <a:spcPct val="80000"/>
              </a:lnSpc>
            </a:pPr>
            <a:r>
              <a:rPr lang="en-US" sz="2400" dirty="0" smtClean="0"/>
              <a:t>The membrane form of IgM is made up of additional transmembrane segment </a:t>
            </a:r>
          </a:p>
          <a:p>
            <a:pPr>
              <a:lnSpc>
                <a:spcPct val="80000"/>
              </a:lnSpc>
            </a:pPr>
            <a:r>
              <a:rPr lang="en-US" sz="2400" dirty="0" smtClean="0"/>
              <a:t>Function; -complement activation</a:t>
            </a:r>
          </a:p>
          <a:p>
            <a:pPr lvl="2">
              <a:lnSpc>
                <a:spcPct val="80000"/>
              </a:lnSpc>
            </a:pPr>
            <a:r>
              <a:rPr lang="en-US" sz="2000" dirty="0" smtClean="0"/>
              <a:t>Indirect </a:t>
            </a:r>
            <a:r>
              <a:rPr lang="en-US" sz="2000" dirty="0" err="1" smtClean="0"/>
              <a:t>opsonization</a:t>
            </a:r>
            <a:endParaRPr lang="en-US" sz="2000" dirty="0" smtClean="0"/>
          </a:p>
          <a:p>
            <a:pPr lvl="2">
              <a:lnSpc>
                <a:spcPct val="80000"/>
              </a:lnSpc>
            </a:pPr>
            <a:r>
              <a:rPr lang="en-US" sz="2000" dirty="0" smtClean="0"/>
              <a:t>Antigen clumping</a:t>
            </a:r>
          </a:p>
          <a:p>
            <a:pPr lvl="2">
              <a:lnSpc>
                <a:spcPct val="80000"/>
              </a:lnSpc>
            </a:pPr>
            <a:r>
              <a:rPr lang="en-US" sz="2000" dirty="0" smtClean="0"/>
              <a:t>In IGA deficiency IGM can appear in secretions linked to secretory piece</a:t>
            </a:r>
          </a:p>
          <a:p>
            <a:pPr lvl="1">
              <a:lnSpc>
                <a:spcPct val="80000"/>
              </a:lnSpc>
            </a:pPr>
            <a:endParaRPr lang="en-US" sz="1600" dirty="0" smtClean="0"/>
          </a:p>
          <a:p>
            <a:pPr>
              <a:lnSpc>
                <a:spcPct val="80000"/>
              </a:lnSpc>
              <a:buFont typeface="Arial" pitchFamily="34" charset="0"/>
              <a:buNone/>
            </a:pPr>
            <a:endParaRPr lang="en-US" sz="1800" dirty="0" smtClean="0"/>
          </a:p>
        </p:txBody>
      </p:sp>
    </p:spTree>
    <p:extLst>
      <p:ext uri="{BB962C8B-B14F-4D97-AF65-F5344CB8AC3E}">
        <p14:creationId xmlns:p14="http://schemas.microsoft.com/office/powerpoint/2010/main" val="2681579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p:txBody>
          <a:bodyPr/>
          <a:lstStyle/>
          <a:p>
            <a:endParaRPr lang="en-US" smtClean="0"/>
          </a:p>
        </p:txBody>
      </p:sp>
      <p:sp>
        <p:nvSpPr>
          <p:cNvPr id="63491" name="Rectangle 3"/>
          <p:cNvSpPr>
            <a:spLocks noGrp="1"/>
          </p:cNvSpPr>
          <p:nvPr>
            <p:ph type="body" idx="1"/>
          </p:nvPr>
        </p:nvSpPr>
        <p:spPr/>
        <p:txBody>
          <a:bodyPr/>
          <a:lstStyle/>
          <a:p>
            <a:pPr lvl="1">
              <a:lnSpc>
                <a:spcPct val="80000"/>
              </a:lnSpc>
            </a:pPr>
            <a:r>
              <a:rPr lang="en-US" sz="2400" dirty="0" smtClean="0"/>
              <a:t>When blood clot, the remaining fluid called serum which include antibody and serology is any study include serum and antibody detection</a:t>
            </a:r>
          </a:p>
          <a:p>
            <a:pPr lvl="1">
              <a:lnSpc>
                <a:spcPct val="80000"/>
              </a:lnSpc>
            </a:pPr>
            <a:r>
              <a:rPr lang="en-US" sz="2400" dirty="0" smtClean="0"/>
              <a:t>3g of antibody produced daily and most of them is IGA in GIT and RT secretions</a:t>
            </a:r>
          </a:p>
          <a:p>
            <a:pPr lvl="1">
              <a:lnSpc>
                <a:spcPct val="80000"/>
              </a:lnSpc>
            </a:pPr>
            <a:r>
              <a:rPr lang="en-US" sz="2400" dirty="0" smtClean="0"/>
              <a:t>Whereas, In serum, the most distributed antibody is IGG</a:t>
            </a:r>
          </a:p>
          <a:p>
            <a:endParaRPr lang="en-US" sz="2400" dirty="0" smtClean="0"/>
          </a:p>
        </p:txBody>
      </p:sp>
    </p:spTree>
    <p:extLst>
      <p:ext uri="{BB962C8B-B14F-4D97-AF65-F5344CB8AC3E}">
        <p14:creationId xmlns:p14="http://schemas.microsoft.com/office/powerpoint/2010/main" val="637481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Natural antibodies</a:t>
            </a:r>
            <a:endParaRPr lang="en-US" dirty="0"/>
          </a:p>
        </p:txBody>
      </p:sp>
      <p:sp>
        <p:nvSpPr>
          <p:cNvPr id="6" name="Content Placeholder 5"/>
          <p:cNvSpPr>
            <a:spLocks noGrp="1"/>
          </p:cNvSpPr>
          <p:nvPr>
            <p:ph idx="1"/>
          </p:nvPr>
        </p:nvSpPr>
        <p:spPr/>
        <p:txBody>
          <a:bodyPr/>
          <a:lstStyle/>
          <a:p>
            <a:r>
              <a:rPr lang="en-US" dirty="0"/>
              <a:t>TI antigens also contribute to the generation of </a:t>
            </a:r>
            <a:r>
              <a:rPr lang="en-US" dirty="0" smtClean="0"/>
              <a:t>natural antibodies, mainly IGM, Most </a:t>
            </a:r>
            <a:r>
              <a:rPr lang="en-US" dirty="0"/>
              <a:t>natural </a:t>
            </a:r>
            <a:r>
              <a:rPr lang="en-US" dirty="0" smtClean="0"/>
              <a:t>antibodies are </a:t>
            </a:r>
            <a:r>
              <a:rPr lang="en-US" dirty="0"/>
              <a:t>low-affinity anti-carbohydrate </a:t>
            </a:r>
            <a:r>
              <a:rPr lang="en-US" dirty="0" smtClean="0"/>
              <a:t>antibodies, postulated </a:t>
            </a:r>
            <a:r>
              <a:rPr lang="en-US" dirty="0"/>
              <a:t>to be produced by peritoneal B-1 cells </a:t>
            </a:r>
            <a:r>
              <a:rPr lang="en-US" dirty="0" smtClean="0"/>
              <a:t>stimulated by </a:t>
            </a:r>
            <a:r>
              <a:rPr lang="en-US" dirty="0"/>
              <a:t>bacteria that colonize the gastrointestinal </a:t>
            </a:r>
            <a:r>
              <a:rPr lang="en-US" dirty="0" smtClean="0"/>
              <a:t>tract and </a:t>
            </a:r>
            <a:r>
              <a:rPr lang="en-US" dirty="0"/>
              <a:t>by marginal zone B cells in the spleen.</a:t>
            </a:r>
          </a:p>
        </p:txBody>
      </p:sp>
    </p:spTree>
    <p:extLst>
      <p:ext uri="{BB962C8B-B14F-4D97-AF65-F5344CB8AC3E}">
        <p14:creationId xmlns:p14="http://schemas.microsoft.com/office/powerpoint/2010/main" val="489968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p:cNvSpPr>
          <p:nvPr>
            <p:ph type="title"/>
          </p:nvPr>
        </p:nvSpPr>
        <p:spPr>
          <a:xfrm>
            <a:off x="457200" y="-228600"/>
            <a:ext cx="8229600" cy="1143000"/>
          </a:xfrm>
        </p:spPr>
        <p:txBody>
          <a:bodyPr/>
          <a:lstStyle/>
          <a:p>
            <a:r>
              <a:rPr lang="en-US" smtClean="0"/>
              <a:t>Natural antibodies</a:t>
            </a:r>
          </a:p>
        </p:txBody>
      </p:sp>
      <p:pic>
        <p:nvPicPr>
          <p:cNvPr id="77830" name="Picture 6" descr="nri1783-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57275"/>
            <a:ext cx="7543800" cy="538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67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a:xfrm>
            <a:off x="457200" y="0"/>
            <a:ext cx="8229600" cy="1143000"/>
          </a:xfrm>
        </p:spPr>
        <p:txBody>
          <a:bodyPr/>
          <a:lstStyle/>
          <a:p>
            <a:r>
              <a:rPr lang="en-US" smtClean="0"/>
              <a:t>IGG</a:t>
            </a:r>
          </a:p>
        </p:txBody>
      </p:sp>
      <p:sp>
        <p:nvSpPr>
          <p:cNvPr id="47107" name="Rectangle 3"/>
          <p:cNvSpPr>
            <a:spLocks noGrp="1"/>
          </p:cNvSpPr>
          <p:nvPr>
            <p:ph type="body" idx="1"/>
          </p:nvPr>
        </p:nvSpPr>
        <p:spPr>
          <a:xfrm>
            <a:off x="457200" y="914400"/>
            <a:ext cx="8229600" cy="5943600"/>
          </a:xfrm>
        </p:spPr>
        <p:txBody>
          <a:bodyPr/>
          <a:lstStyle/>
          <a:p>
            <a:pPr>
              <a:lnSpc>
                <a:spcPct val="80000"/>
              </a:lnSpc>
            </a:pPr>
            <a:r>
              <a:rPr lang="en-US" sz="1800" dirty="0" smtClean="0"/>
              <a:t>IgG,  induced by protein antigens, constitutes about 80% (12.5 mg/ml) of the antibody in serum. The four polypeptide chains are covalently held together by disulfide bonds.</a:t>
            </a:r>
          </a:p>
          <a:p>
            <a:pPr>
              <a:lnSpc>
                <a:spcPct val="80000"/>
              </a:lnSpc>
            </a:pPr>
            <a:r>
              <a:rPr lang="en-US" sz="1800" dirty="0" smtClean="0"/>
              <a:t>Human </a:t>
            </a:r>
            <a:r>
              <a:rPr lang="en-US" sz="1800" dirty="0" err="1" smtClean="0"/>
              <a:t>IgG</a:t>
            </a:r>
            <a:r>
              <a:rPr lang="en-US" sz="1800" dirty="0" smtClean="0"/>
              <a:t> consists of four subclasses (</a:t>
            </a:r>
            <a:r>
              <a:rPr lang="en-US" sz="1800" dirty="0" err="1" smtClean="0"/>
              <a:t>isotypes</a:t>
            </a:r>
            <a:r>
              <a:rPr lang="en-US" sz="1800" dirty="0" smtClean="0"/>
              <a:t>), which are numbered in order of their serum concentrations (IgG1, IgG2, IgG3, and IgG4). The four subclasses have 90 to 95% identity with each other.</a:t>
            </a:r>
          </a:p>
          <a:p>
            <a:pPr>
              <a:lnSpc>
                <a:spcPct val="80000"/>
              </a:lnSpc>
            </a:pPr>
            <a:r>
              <a:rPr lang="en-US" sz="1800" dirty="0" smtClean="0"/>
              <a:t> The H chain is made up of four domains, one in the V portion and three in the C portion of the chain. </a:t>
            </a:r>
          </a:p>
          <a:p>
            <a:pPr>
              <a:lnSpc>
                <a:spcPct val="80000"/>
              </a:lnSpc>
            </a:pPr>
            <a:r>
              <a:rPr lang="en-US" sz="1800" dirty="0" smtClean="0"/>
              <a:t>The chief distinguishing characteristic among the four </a:t>
            </a:r>
            <a:r>
              <a:rPr lang="en-US" sz="1800" dirty="0" err="1" smtClean="0"/>
              <a:t>IgG</a:t>
            </a:r>
            <a:r>
              <a:rPr lang="en-US" sz="1800" dirty="0" smtClean="0"/>
              <a:t> subclasses is the pattern of </a:t>
            </a:r>
            <a:r>
              <a:rPr lang="en-US" sz="1800" dirty="0" err="1" smtClean="0"/>
              <a:t>interchain</a:t>
            </a:r>
            <a:r>
              <a:rPr lang="en-US" sz="1800" dirty="0" smtClean="0"/>
              <a:t> linkages in the hinge region.</a:t>
            </a:r>
            <a:endParaRPr lang="ar-JO" sz="1800" dirty="0" smtClean="0"/>
          </a:p>
          <a:p>
            <a:pPr>
              <a:lnSpc>
                <a:spcPct val="80000"/>
              </a:lnSpc>
            </a:pPr>
            <a:r>
              <a:rPr lang="en-US" sz="1800" dirty="0" smtClean="0">
                <a:cs typeface="Arial" pitchFamily="34" charset="0"/>
              </a:rPr>
              <a:t>Produced particularly in secondary immune response </a:t>
            </a:r>
          </a:p>
          <a:p>
            <a:pPr>
              <a:lnSpc>
                <a:spcPct val="80000"/>
              </a:lnSpc>
            </a:pPr>
            <a:r>
              <a:rPr lang="en-US" sz="1800" dirty="0" smtClean="0">
                <a:cs typeface="Arial" pitchFamily="34" charset="0"/>
              </a:rPr>
              <a:t>It’s presence indicate previous exposure and the higher the titer the higher the protection is.</a:t>
            </a:r>
          </a:p>
          <a:p>
            <a:pPr>
              <a:lnSpc>
                <a:spcPct val="80000"/>
              </a:lnSpc>
            </a:pPr>
            <a:r>
              <a:rPr lang="en-US" sz="1800" dirty="0" smtClean="0">
                <a:cs typeface="Arial" pitchFamily="34" charset="0"/>
              </a:rPr>
              <a:t>It activate the classical complement pathway via C</a:t>
            </a:r>
            <a:r>
              <a:rPr lang="el-GR" sz="1800" dirty="0" smtClean="0">
                <a:cs typeface="Arial" pitchFamily="34" charset="0"/>
              </a:rPr>
              <a:t>γ</a:t>
            </a:r>
            <a:r>
              <a:rPr lang="en-US" sz="1800" dirty="0" smtClean="0">
                <a:cs typeface="Arial" pitchFamily="34" charset="0"/>
              </a:rPr>
              <a:t>2 domain bind to complement</a:t>
            </a:r>
          </a:p>
          <a:p>
            <a:pPr>
              <a:lnSpc>
                <a:spcPct val="80000"/>
              </a:lnSpc>
            </a:pPr>
            <a:r>
              <a:rPr lang="en-US" sz="1800" dirty="0" smtClean="0">
                <a:cs typeface="Arial" pitchFamily="34" charset="0"/>
              </a:rPr>
              <a:t>IGG and IGG3 interact with the 3 Fc receptors expressed on various cells.</a:t>
            </a:r>
          </a:p>
          <a:p>
            <a:pPr>
              <a:lnSpc>
                <a:spcPct val="80000"/>
              </a:lnSpc>
            </a:pPr>
            <a:r>
              <a:rPr lang="en-US" sz="1800" dirty="0" smtClean="0">
                <a:cs typeface="Arial" pitchFamily="34" charset="0"/>
              </a:rPr>
              <a:t>Function;</a:t>
            </a:r>
          </a:p>
          <a:p>
            <a:pPr lvl="1">
              <a:lnSpc>
                <a:spcPct val="80000"/>
              </a:lnSpc>
            </a:pPr>
            <a:r>
              <a:rPr lang="en-US" sz="1800" dirty="0" smtClean="0">
                <a:cs typeface="Arial" pitchFamily="34" charset="0"/>
              </a:rPr>
              <a:t>Fc</a:t>
            </a:r>
            <a:r>
              <a:rPr lang="el-GR" sz="1800" dirty="0" smtClean="0">
                <a:cs typeface="Arial" pitchFamily="34" charset="0"/>
              </a:rPr>
              <a:t>γ</a:t>
            </a:r>
            <a:r>
              <a:rPr lang="en-US" sz="1800" dirty="0" smtClean="0">
                <a:cs typeface="Arial" pitchFamily="34" charset="0"/>
              </a:rPr>
              <a:t>R1 and 2 and 3 on phagocytes help in phagocytosis, low affinity Fc</a:t>
            </a:r>
            <a:r>
              <a:rPr lang="el-GR" sz="1800" dirty="0" smtClean="0">
                <a:cs typeface="Arial" pitchFamily="34" charset="0"/>
              </a:rPr>
              <a:t>γ</a:t>
            </a:r>
            <a:r>
              <a:rPr lang="en-US" sz="1800" dirty="0" smtClean="0">
                <a:cs typeface="Arial" pitchFamily="34" charset="0"/>
              </a:rPr>
              <a:t>R3 on NK help in extracellular killing,(ADCC) </a:t>
            </a:r>
            <a:endParaRPr lang="en-US" sz="1800" dirty="0" smtClean="0"/>
          </a:p>
          <a:p>
            <a:pPr lvl="1">
              <a:lnSpc>
                <a:spcPct val="80000"/>
              </a:lnSpc>
            </a:pPr>
            <a:r>
              <a:rPr lang="en-US" sz="1800" dirty="0" smtClean="0"/>
              <a:t>Complement activation</a:t>
            </a:r>
            <a:endParaRPr lang="en-US" sz="1800" dirty="0" smtClean="0">
              <a:cs typeface="Arial" pitchFamily="34" charset="0"/>
            </a:endParaRPr>
          </a:p>
          <a:p>
            <a:pPr lvl="1">
              <a:lnSpc>
                <a:spcPct val="80000"/>
              </a:lnSpc>
            </a:pPr>
            <a:r>
              <a:rPr lang="en-US" sz="1800" dirty="0" err="1" smtClean="0">
                <a:cs typeface="Arial" pitchFamily="34" charset="0"/>
              </a:rPr>
              <a:t>Opsonization</a:t>
            </a:r>
            <a:r>
              <a:rPr lang="en-US" sz="1800" dirty="0" smtClean="0">
                <a:cs typeface="Arial" pitchFamily="34" charset="0"/>
              </a:rPr>
              <a:t> </a:t>
            </a:r>
          </a:p>
          <a:p>
            <a:pPr lvl="1">
              <a:lnSpc>
                <a:spcPct val="80000"/>
              </a:lnSpc>
            </a:pPr>
            <a:r>
              <a:rPr lang="en-US" sz="1800" dirty="0" smtClean="0">
                <a:cs typeface="Arial" pitchFamily="34" charset="0"/>
              </a:rPr>
              <a:t>IGG cross the placenta to give babies their immunity</a:t>
            </a:r>
          </a:p>
          <a:p>
            <a:pPr lvl="1">
              <a:lnSpc>
                <a:spcPct val="80000"/>
              </a:lnSpc>
            </a:pPr>
            <a:r>
              <a:rPr lang="en-US" sz="1800" dirty="0" smtClean="0">
                <a:cs typeface="Arial" pitchFamily="34" charset="0"/>
              </a:rPr>
              <a:t>Do neutralization of toxins</a:t>
            </a:r>
          </a:p>
          <a:p>
            <a:pPr lvl="1">
              <a:lnSpc>
                <a:spcPct val="80000"/>
              </a:lnSpc>
            </a:pPr>
            <a:endParaRPr lang="el-GR" sz="1800" dirty="0" smtClean="0">
              <a:cs typeface="Arial" pitchFamily="34" charset="0"/>
            </a:endParaRPr>
          </a:p>
        </p:txBody>
      </p:sp>
    </p:spTree>
    <p:extLst>
      <p:ext uri="{BB962C8B-B14F-4D97-AF65-F5344CB8AC3E}">
        <p14:creationId xmlns:p14="http://schemas.microsoft.com/office/powerpoint/2010/main" val="8103504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p:txBody>
          <a:bodyPr/>
          <a:lstStyle/>
          <a:p>
            <a:endParaRPr lang="en-US" smtClean="0"/>
          </a:p>
        </p:txBody>
      </p:sp>
      <p:sp>
        <p:nvSpPr>
          <p:cNvPr id="82947" name="Rectangle 3"/>
          <p:cNvSpPr>
            <a:spLocks noGrp="1"/>
          </p:cNvSpPr>
          <p:nvPr>
            <p:ph type="body" idx="1"/>
          </p:nvPr>
        </p:nvSpPr>
        <p:spPr/>
        <p:txBody>
          <a:bodyPr/>
          <a:lstStyle/>
          <a:p>
            <a:r>
              <a:rPr lang="en-US" smtClean="0"/>
              <a:t>A higher than normal IgG antibody level can suggest an IgG monoclonal gammopathy, such as </a:t>
            </a:r>
            <a:r>
              <a:rPr lang="en-US" i="1" smtClean="0"/>
              <a:t>multiple myeloma</a:t>
            </a:r>
            <a:r>
              <a:rPr lang="en-US" smtClean="0"/>
              <a:t> — a cancer of the blood and bone marrow</a:t>
            </a:r>
          </a:p>
          <a:p>
            <a:r>
              <a:rPr lang="en-US" smtClean="0"/>
              <a:t>A lower than normal IgG antibody level may suggest some types of leukemia or nephrotic syndrome, which often results in kidney damage. </a:t>
            </a:r>
          </a:p>
        </p:txBody>
      </p:sp>
    </p:spTree>
    <p:extLst>
      <p:ext uri="{BB962C8B-B14F-4D97-AF65-F5344CB8AC3E}">
        <p14:creationId xmlns:p14="http://schemas.microsoft.com/office/powerpoint/2010/main" val="1188531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AutoShape 5" descr="Z"/>
          <p:cNvSpPr>
            <a:spLocks noChangeAspect="1" noChangeArrowheads="1"/>
          </p:cNvSpPr>
          <p:nvPr/>
        </p:nvSpPr>
        <p:spPr bwMode="auto">
          <a:xfrm>
            <a:off x="3824288" y="3076575"/>
            <a:ext cx="1495425" cy="704850"/>
          </a:xfrm>
          <a:prstGeom prst="rect">
            <a:avLst/>
          </a:prstGeom>
          <a:noFill/>
          <a:extLst>
            <a:ext uri="{909E8E84-426E-40DD-AFC4-6F175D3DCCD1}">
              <a14:hiddenFill xmlns:a14="http://schemas.microsoft.com/office/drawing/2010/main">
                <a:solidFill>
                  <a:srgbClr val="FFFFFF"/>
                </a:solidFill>
              </a14:hiddenFill>
            </a:ext>
          </a:extLst>
        </p:spPr>
        <p:txBody>
          <a:bodyPr/>
          <a:lstStyle/>
          <a:p>
            <a:pPr algn="r" rtl="1" fontAlgn="base">
              <a:spcBef>
                <a:spcPct val="0"/>
              </a:spcBef>
              <a:spcAft>
                <a:spcPct val="0"/>
              </a:spcAft>
            </a:pPr>
            <a:endParaRPr lang="en-US">
              <a:solidFill>
                <a:prstClr val="black"/>
              </a:solidFill>
              <a:latin typeface="Arial" pitchFamily="34" charset="0"/>
              <a:cs typeface="Arial" pitchFamily="34" charset="0"/>
            </a:endParaRPr>
          </a:p>
        </p:txBody>
      </p:sp>
      <p:pic>
        <p:nvPicPr>
          <p:cNvPr id="68615" name="Picture 7" descr="ANd9GcQ6_D-zOwGArLX7erWVjK5rWH0LxvUteGi1SSTyWNwTxARg7f2Nw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00225"/>
            <a:ext cx="7391400" cy="347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023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73" name="Group 29"/>
          <p:cNvGraphicFramePr>
            <a:graphicFrameLocks noGrp="1"/>
          </p:cNvGraphicFramePr>
          <p:nvPr/>
        </p:nvGraphicFramePr>
        <p:xfrm>
          <a:off x="609600" y="533400"/>
          <a:ext cx="7696200" cy="6018213"/>
        </p:xfrm>
        <a:graphic>
          <a:graphicData uri="http://schemas.openxmlformats.org/drawingml/2006/table">
            <a:tbl>
              <a:tblPr/>
              <a:tblGrid>
                <a:gridCol w="1539875">
                  <a:extLst>
                    <a:ext uri="{9D8B030D-6E8A-4147-A177-3AD203B41FA5}">
                      <a16:colId xmlns:a16="http://schemas.microsoft.com/office/drawing/2014/main" val="20000"/>
                    </a:ext>
                  </a:extLst>
                </a:gridCol>
                <a:gridCol w="1538288">
                  <a:extLst>
                    <a:ext uri="{9D8B030D-6E8A-4147-A177-3AD203B41FA5}">
                      <a16:colId xmlns:a16="http://schemas.microsoft.com/office/drawing/2014/main" val="20001"/>
                    </a:ext>
                  </a:extLst>
                </a:gridCol>
                <a:gridCol w="1539875">
                  <a:extLst>
                    <a:ext uri="{9D8B030D-6E8A-4147-A177-3AD203B41FA5}">
                      <a16:colId xmlns:a16="http://schemas.microsoft.com/office/drawing/2014/main" val="20002"/>
                    </a:ext>
                  </a:extLst>
                </a:gridCol>
                <a:gridCol w="1538287">
                  <a:extLst>
                    <a:ext uri="{9D8B030D-6E8A-4147-A177-3AD203B41FA5}">
                      <a16:colId xmlns:a16="http://schemas.microsoft.com/office/drawing/2014/main" val="20003"/>
                    </a:ext>
                  </a:extLst>
                </a:gridCol>
                <a:gridCol w="1539875">
                  <a:extLst>
                    <a:ext uri="{9D8B030D-6E8A-4147-A177-3AD203B41FA5}">
                      <a16:colId xmlns:a16="http://schemas.microsoft.com/office/drawing/2014/main" val="20004"/>
                    </a:ext>
                  </a:extLst>
                </a:gridCol>
              </a:tblGrid>
              <a:tr h="176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Calibri" pitchFamily="34" charset="0"/>
                          <a:cs typeface="Arial" pitchFamily="34" charset="0"/>
                        </a:rPr>
                        <a:t>Name</a:t>
                      </a:r>
                      <a:endParaRPr kumimoji="0" lang="en-US" sz="1500" b="0" i="0" u="none" strike="noStrike" cap="none" normalizeH="0" baseline="0" smtClean="0">
                        <a:ln>
                          <a:noFill/>
                        </a:ln>
                        <a:solidFill>
                          <a:schemeClr val="tx1"/>
                        </a:solidFill>
                        <a:effectLst/>
                        <a:latin typeface="Calibri" pitchFamily="34" charset="0"/>
                        <a:cs typeface="Arial" pitchFamily="34" charset="0"/>
                      </a:endParaRP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Calibri" pitchFamily="34" charset="0"/>
                          <a:cs typeface="Arial" pitchFamily="34" charset="0"/>
                        </a:rPr>
                        <a:t>Percent</a:t>
                      </a:r>
                      <a:endParaRPr kumimoji="0" lang="en-US" sz="1500" b="0" i="0" u="none" strike="noStrike" cap="none" normalizeH="0" baseline="0" smtClean="0">
                        <a:ln>
                          <a:noFill/>
                        </a:ln>
                        <a:solidFill>
                          <a:schemeClr val="tx1"/>
                        </a:solidFill>
                        <a:effectLst/>
                        <a:latin typeface="Calibri" pitchFamily="34" charset="0"/>
                        <a:cs typeface="Arial" pitchFamily="34" charset="0"/>
                      </a:endParaRP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Calibri" pitchFamily="34" charset="0"/>
                          <a:cs typeface="Arial" pitchFamily="34" charset="0"/>
                        </a:rPr>
                        <a:t>Crosses placenta easily</a:t>
                      </a:r>
                      <a:endParaRPr kumimoji="0" lang="en-US" sz="1500" b="0" i="0" u="none" strike="noStrike" cap="none" normalizeH="0" baseline="0" smtClean="0">
                        <a:ln>
                          <a:noFill/>
                        </a:ln>
                        <a:solidFill>
                          <a:schemeClr val="tx1"/>
                        </a:solidFill>
                        <a:effectLst/>
                        <a:latin typeface="Calibri" pitchFamily="34" charset="0"/>
                        <a:cs typeface="Arial" pitchFamily="34" charset="0"/>
                      </a:endParaRP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Calibri" pitchFamily="34" charset="0"/>
                          <a:cs typeface="Arial" pitchFamily="34" charset="0"/>
                        </a:rPr>
                        <a:t>Complement activator</a:t>
                      </a:r>
                      <a:endParaRPr kumimoji="0" lang="en-US" sz="1500" b="0" i="0" u="none" strike="noStrike" cap="none" normalizeH="0" baseline="0" smtClean="0">
                        <a:ln>
                          <a:noFill/>
                        </a:ln>
                        <a:solidFill>
                          <a:schemeClr val="tx1"/>
                        </a:solidFill>
                        <a:effectLst/>
                        <a:latin typeface="Calibri" pitchFamily="34" charset="0"/>
                        <a:cs typeface="Arial" pitchFamily="34" charset="0"/>
                      </a:endParaRP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Calibri" pitchFamily="34" charset="0"/>
                          <a:cs typeface="Arial" pitchFamily="34" charset="0"/>
                        </a:rPr>
                        <a:t>Binds to Fc receptor on phagocytic cells</a:t>
                      </a:r>
                      <a:endParaRPr kumimoji="0" lang="en-US" sz="1500" b="0" i="0" u="none" strike="noStrike" cap="none" normalizeH="0" baseline="0" smtClean="0">
                        <a:ln>
                          <a:noFill/>
                        </a:ln>
                        <a:solidFill>
                          <a:schemeClr val="tx1"/>
                        </a:solidFill>
                        <a:effectLst/>
                        <a:latin typeface="Calibri" pitchFamily="34" charset="0"/>
                        <a:cs typeface="Arial" pitchFamily="34" charset="0"/>
                      </a:endParaRPr>
                    </a:p>
                  </a:txBody>
                  <a:tcPr marL="75259" marR="75259" marT="37630" marB="3763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781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IgG1</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66%</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yes (1.47)†</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second-highest</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high affinity</a:t>
                      </a:r>
                    </a:p>
                  </a:txBody>
                  <a:tcPr marL="75259" marR="75259" marT="37630" marB="3763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133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IgG2</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23%</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no (0.8)†</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third-highest</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extremely low affinity</a:t>
                      </a:r>
                    </a:p>
                  </a:txBody>
                  <a:tcPr marL="75259" marR="75259" marT="37630" marB="3763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773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IgG3</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7%</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yes (1.17)†</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highest</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high affinity</a:t>
                      </a:r>
                    </a:p>
                  </a:txBody>
                  <a:tcPr marL="75259" marR="75259" marT="37630" marB="3763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781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IgG4</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4%</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yes (1.15)†</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no</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intermediate affinity</a:t>
                      </a:r>
                    </a:p>
                  </a:txBody>
                  <a:tcPr marL="75259" marR="75259" marT="37630" marB="3763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781050">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smtClean="0">
                          <a:ln>
                            <a:noFill/>
                          </a:ln>
                          <a:solidFill>
                            <a:schemeClr val="tx1"/>
                          </a:solidFill>
                          <a:effectLst/>
                          <a:latin typeface="Calibri" pitchFamily="34" charset="0"/>
                          <a:cs typeface="Arial" pitchFamily="34" charset="0"/>
                        </a:rPr>
                        <a:t>†: Quota cord/maternity concentrations blood. Based on data from a Japanese study on 228 mothers.</a:t>
                      </a:r>
                      <a:r>
                        <a:rPr kumimoji="0" lang="en-US" sz="1500" b="0" i="0" u="none" strike="noStrike" cap="none" normalizeH="0" baseline="0" smtClean="0">
                          <a:ln>
                            <a:noFill/>
                          </a:ln>
                          <a:solidFill>
                            <a:schemeClr val="tx1"/>
                          </a:solidFill>
                          <a:effectLst/>
                          <a:latin typeface="Calibri" pitchFamily="34" charset="0"/>
                          <a:cs typeface="Arial" pitchFamily="34" charset="0"/>
                        </a:rPr>
                        <a:t> </a:t>
                      </a:r>
                    </a:p>
                  </a:txBody>
                  <a:tcPr marL="75259" marR="75259" marT="37630" marB="37630" anchor="ct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592174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a:xfrm>
            <a:off x="457200" y="0"/>
            <a:ext cx="8229600" cy="868362"/>
          </a:xfrm>
        </p:spPr>
        <p:txBody>
          <a:bodyPr/>
          <a:lstStyle/>
          <a:p>
            <a:r>
              <a:rPr lang="en-US" dirty="0" smtClean="0"/>
              <a:t>IGA</a:t>
            </a:r>
          </a:p>
        </p:txBody>
      </p:sp>
      <p:sp>
        <p:nvSpPr>
          <p:cNvPr id="48131" name="Rectangle 3"/>
          <p:cNvSpPr>
            <a:spLocks noGrp="1"/>
          </p:cNvSpPr>
          <p:nvPr>
            <p:ph type="body" idx="1"/>
          </p:nvPr>
        </p:nvSpPr>
        <p:spPr>
          <a:xfrm>
            <a:off x="381000" y="838200"/>
            <a:ext cx="8229600" cy="5638800"/>
          </a:xfrm>
        </p:spPr>
        <p:txBody>
          <a:bodyPr/>
          <a:lstStyle/>
          <a:p>
            <a:pPr>
              <a:lnSpc>
                <a:spcPct val="80000"/>
              </a:lnSpc>
            </a:pPr>
            <a:r>
              <a:rPr lang="en-US" sz="2000" dirty="0" smtClean="0"/>
              <a:t>Human IgA constitutes only 13% (2.1 mg/ml) of the antibody in human serum, but it is the predominant class of antibody in extravascular secretions. The IgA present in secretions (tears, saliva, nasal secretions, bronchial and digestive tract mucus, and mammary gland secretions) is </a:t>
            </a:r>
            <a:r>
              <a:rPr lang="en-US" sz="2000" b="1" dirty="0" smtClean="0"/>
              <a:t>secretory IgA.</a:t>
            </a:r>
            <a:endParaRPr lang="en-US" sz="2000" dirty="0" smtClean="0"/>
          </a:p>
          <a:p>
            <a:pPr>
              <a:lnSpc>
                <a:spcPct val="80000"/>
              </a:lnSpc>
            </a:pPr>
            <a:r>
              <a:rPr lang="en-US" sz="2000" dirty="0" smtClean="0"/>
              <a:t>The </a:t>
            </a:r>
            <a:r>
              <a:rPr lang="en-US" sz="2000" i="1" dirty="0" smtClean="0"/>
              <a:t>J chain</a:t>
            </a:r>
            <a:r>
              <a:rPr lang="en-US" sz="2000" dirty="0" smtClean="0"/>
              <a:t> is synthesized by plasma cells and attaches to IgA (or </a:t>
            </a:r>
            <a:r>
              <a:rPr lang="en-US" sz="2000" dirty="0" err="1" smtClean="0"/>
              <a:t>IgM</a:t>
            </a:r>
            <a:r>
              <a:rPr lang="en-US" sz="2000" dirty="0" smtClean="0"/>
              <a:t>) either before or at the time of secretion. The J chain attaches to the carboxyl-terminal of either the a or the m chain. </a:t>
            </a:r>
          </a:p>
          <a:p>
            <a:pPr>
              <a:lnSpc>
                <a:spcPct val="80000"/>
              </a:lnSpc>
            </a:pPr>
            <a:r>
              <a:rPr lang="en-US" sz="2000" dirty="0" smtClean="0"/>
              <a:t>IGA may be monomeric in serum or </a:t>
            </a:r>
            <a:r>
              <a:rPr lang="en-US" sz="2000" dirty="0" err="1" smtClean="0"/>
              <a:t>dimeric</a:t>
            </a:r>
            <a:r>
              <a:rPr lang="en-US" sz="2000" dirty="0" smtClean="0"/>
              <a:t> in secretions</a:t>
            </a:r>
          </a:p>
          <a:p>
            <a:pPr>
              <a:lnSpc>
                <a:spcPct val="80000"/>
              </a:lnSpc>
            </a:pPr>
            <a:r>
              <a:rPr lang="en-US" sz="2000" dirty="0" smtClean="0"/>
              <a:t>The H chain is made up of one V domain and three C domains. IgA1 is the most prevalent form in serum, but IgA2 is slightly more prevalent in secretions.</a:t>
            </a:r>
          </a:p>
          <a:p>
            <a:pPr>
              <a:lnSpc>
                <a:spcPct val="80000"/>
              </a:lnSpc>
            </a:pPr>
            <a:r>
              <a:rPr lang="en-US" sz="2000" dirty="0" smtClean="0"/>
              <a:t> Another difference between IgA </a:t>
            </a:r>
            <a:r>
              <a:rPr lang="en-US" sz="2000" dirty="0" err="1" smtClean="0"/>
              <a:t>allotypes</a:t>
            </a:r>
            <a:r>
              <a:rPr lang="en-US" sz="2000" dirty="0" smtClean="0"/>
              <a:t> is the size of their hinge regions.</a:t>
            </a:r>
          </a:p>
          <a:p>
            <a:pPr>
              <a:lnSpc>
                <a:spcPct val="80000"/>
              </a:lnSpc>
            </a:pPr>
            <a:r>
              <a:rPr lang="en-US" sz="2000" dirty="0" smtClean="0"/>
              <a:t>Function; -Bind neutrophils through FC</a:t>
            </a:r>
            <a:r>
              <a:rPr lang="el-GR" sz="2000" dirty="0" smtClean="0"/>
              <a:t>α</a:t>
            </a:r>
            <a:r>
              <a:rPr lang="en-US" sz="2000" dirty="0" smtClean="0"/>
              <a:t>R1 and mediate phagocytosis</a:t>
            </a:r>
          </a:p>
          <a:p>
            <a:pPr lvl="1">
              <a:lnSpc>
                <a:spcPct val="80000"/>
              </a:lnSpc>
            </a:pPr>
            <a:r>
              <a:rPr lang="en-US" sz="2000" dirty="0" smtClean="0"/>
              <a:t>although most of its protection result from direct neutralization of toxins in gut and RT</a:t>
            </a:r>
          </a:p>
          <a:p>
            <a:pPr lvl="1">
              <a:lnSpc>
                <a:spcPct val="80000"/>
              </a:lnSpc>
            </a:pPr>
            <a:r>
              <a:rPr lang="en-US" sz="2000" dirty="0" smtClean="0"/>
              <a:t>Do agglutination of antigens gaining access via mucosa</a:t>
            </a:r>
          </a:p>
          <a:p>
            <a:pPr lvl="1">
              <a:lnSpc>
                <a:spcPct val="80000"/>
              </a:lnSpc>
            </a:pPr>
            <a:r>
              <a:rPr lang="en-US" sz="2000" dirty="0" smtClean="0"/>
              <a:t>They secreted in breast milk help in infant immunity</a:t>
            </a:r>
            <a:endParaRPr lang="el-GR" sz="2000" dirty="0" smtClean="0"/>
          </a:p>
        </p:txBody>
      </p:sp>
    </p:spTree>
    <p:extLst>
      <p:ext uri="{BB962C8B-B14F-4D97-AF65-F5344CB8AC3E}">
        <p14:creationId xmlns:p14="http://schemas.microsoft.com/office/powerpoint/2010/main" val="2960729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p:txBody>
          <a:bodyPr/>
          <a:lstStyle/>
          <a:p>
            <a:r>
              <a:rPr lang="en-US" smtClean="0"/>
              <a:t>IGD</a:t>
            </a:r>
          </a:p>
        </p:txBody>
      </p:sp>
      <p:sp>
        <p:nvSpPr>
          <p:cNvPr id="50179" name="Rectangle 3"/>
          <p:cNvSpPr>
            <a:spLocks noGrp="1"/>
          </p:cNvSpPr>
          <p:nvPr>
            <p:ph type="body" idx="1"/>
          </p:nvPr>
        </p:nvSpPr>
        <p:spPr/>
        <p:txBody>
          <a:bodyPr/>
          <a:lstStyle/>
          <a:p>
            <a:r>
              <a:rPr lang="en-US" sz="2800" smtClean="0"/>
              <a:t>IgD  constitutes less than 1% of the antibody in human serum. </a:t>
            </a:r>
          </a:p>
          <a:p>
            <a:r>
              <a:rPr lang="en-US" sz="2800" smtClean="0"/>
              <a:t>IgD is an antibody whose function remains unknown, even though it is one of the main receptors on mature B cells and may regulate cell activation. </a:t>
            </a:r>
          </a:p>
          <a:p>
            <a:r>
              <a:rPr lang="en-US" sz="2800" smtClean="0"/>
              <a:t>The d-chain C region is divided into three domains </a:t>
            </a:r>
          </a:p>
          <a:p>
            <a:r>
              <a:rPr lang="en-US" sz="2800" smtClean="0"/>
              <a:t> The hinge region of IgD  longer than any other antibody class</a:t>
            </a:r>
          </a:p>
        </p:txBody>
      </p:sp>
    </p:spTree>
    <p:extLst>
      <p:ext uri="{BB962C8B-B14F-4D97-AF65-F5344CB8AC3E}">
        <p14:creationId xmlns:p14="http://schemas.microsoft.com/office/powerpoint/2010/main" val="1127555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en-US" smtClean="0"/>
              <a:t>IGE</a:t>
            </a:r>
          </a:p>
        </p:txBody>
      </p:sp>
      <p:sp>
        <p:nvSpPr>
          <p:cNvPr id="51203" name="Rectangle 3"/>
          <p:cNvSpPr>
            <a:spLocks noGrp="1"/>
          </p:cNvSpPr>
          <p:nvPr>
            <p:ph type="body" idx="1"/>
          </p:nvPr>
        </p:nvSpPr>
        <p:spPr/>
        <p:txBody>
          <a:bodyPr/>
          <a:lstStyle/>
          <a:p>
            <a:pPr>
              <a:lnSpc>
                <a:spcPct val="90000"/>
              </a:lnSpc>
            </a:pPr>
            <a:r>
              <a:rPr lang="en-US" sz="2800" dirty="0" smtClean="0"/>
              <a:t>Human </a:t>
            </a:r>
            <a:r>
              <a:rPr lang="en-US" sz="2800" dirty="0" err="1" smtClean="0"/>
              <a:t>IgE</a:t>
            </a:r>
            <a:r>
              <a:rPr lang="en-US" sz="2800" dirty="0" smtClean="0"/>
              <a:t> makes up less than 0.003% of the antibody in serum. </a:t>
            </a:r>
          </a:p>
          <a:p>
            <a:pPr>
              <a:lnSpc>
                <a:spcPct val="90000"/>
              </a:lnSpc>
            </a:pPr>
            <a:r>
              <a:rPr lang="en-US" sz="2800" dirty="0" err="1" smtClean="0"/>
              <a:t>IgE</a:t>
            </a:r>
            <a:r>
              <a:rPr lang="en-US" sz="2800" dirty="0" smtClean="0"/>
              <a:t> binds through its high affinity Fc</a:t>
            </a:r>
            <a:r>
              <a:rPr lang="el-GR" sz="2800" dirty="0" smtClean="0"/>
              <a:t>ε</a:t>
            </a:r>
            <a:r>
              <a:rPr lang="en-US" sz="2800" dirty="0" smtClean="0"/>
              <a:t>R1 part to mast cells or basophils. On later exposure to the same antigen, mast cells and basophils bind antigen with </a:t>
            </a:r>
            <a:r>
              <a:rPr lang="en-US" sz="2800" dirty="0" err="1" smtClean="0"/>
              <a:t>IgE</a:t>
            </a:r>
            <a:r>
              <a:rPr lang="en-US" sz="2800" dirty="0" smtClean="0"/>
              <a:t> and trigger allergic reactions.</a:t>
            </a:r>
          </a:p>
          <a:p>
            <a:pPr>
              <a:lnSpc>
                <a:spcPct val="90000"/>
              </a:lnSpc>
            </a:pPr>
            <a:r>
              <a:rPr lang="en-US" sz="2800" dirty="0" err="1" smtClean="0"/>
              <a:t>IgE</a:t>
            </a:r>
            <a:r>
              <a:rPr lang="en-US" sz="2800" dirty="0" smtClean="0"/>
              <a:t> protects against parasites by binding low affinity Fc</a:t>
            </a:r>
            <a:r>
              <a:rPr lang="el-GR" sz="2800" dirty="0">
                <a:solidFill>
                  <a:prstClr val="black"/>
                </a:solidFill>
              </a:rPr>
              <a:t> </a:t>
            </a:r>
            <a:r>
              <a:rPr lang="el-GR" sz="2800" dirty="0" smtClean="0">
                <a:solidFill>
                  <a:prstClr val="black"/>
                </a:solidFill>
              </a:rPr>
              <a:t>ε</a:t>
            </a:r>
            <a:r>
              <a:rPr lang="en-US" sz="2800" dirty="0" smtClean="0"/>
              <a:t>R1 on </a:t>
            </a:r>
            <a:r>
              <a:rPr lang="en-US" sz="2800" dirty="0" err="1" smtClean="0"/>
              <a:t>eosinophils</a:t>
            </a:r>
            <a:r>
              <a:rPr lang="en-US" sz="2800" dirty="0" smtClean="0"/>
              <a:t> and then releasing mediators (ADCC). </a:t>
            </a:r>
          </a:p>
          <a:p>
            <a:pPr>
              <a:lnSpc>
                <a:spcPct val="90000"/>
              </a:lnSpc>
            </a:pPr>
            <a:r>
              <a:rPr lang="en-US" sz="2800" dirty="0" smtClean="0"/>
              <a:t>FC</a:t>
            </a:r>
            <a:r>
              <a:rPr lang="el-GR" sz="2800" dirty="0">
                <a:solidFill>
                  <a:prstClr val="black"/>
                </a:solidFill>
              </a:rPr>
              <a:t> </a:t>
            </a:r>
            <a:r>
              <a:rPr lang="el-GR" sz="2800" dirty="0" smtClean="0">
                <a:solidFill>
                  <a:prstClr val="black"/>
                </a:solidFill>
              </a:rPr>
              <a:t>ε</a:t>
            </a:r>
            <a:r>
              <a:rPr lang="en-US" sz="2800" dirty="0" smtClean="0">
                <a:solidFill>
                  <a:prstClr val="black"/>
                </a:solidFill>
              </a:rPr>
              <a:t>R2 on B cells</a:t>
            </a:r>
            <a:endParaRPr lang="en-US" sz="2800" dirty="0" smtClean="0"/>
          </a:p>
          <a:p>
            <a:pPr>
              <a:lnSpc>
                <a:spcPct val="90000"/>
              </a:lnSpc>
            </a:pPr>
            <a:r>
              <a:rPr lang="en-US" sz="2800" dirty="0" smtClean="0"/>
              <a:t>Like the m chain, the e chain contains four C-region domains. </a:t>
            </a:r>
          </a:p>
        </p:txBody>
      </p:sp>
    </p:spTree>
    <p:extLst>
      <p:ext uri="{BB962C8B-B14F-4D97-AF65-F5344CB8AC3E}">
        <p14:creationId xmlns:p14="http://schemas.microsoft.com/office/powerpoint/2010/main" val="1458996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457200" y="0"/>
            <a:ext cx="8229600" cy="1143000"/>
          </a:xfrm>
        </p:spPr>
        <p:txBody>
          <a:bodyPr/>
          <a:lstStyle/>
          <a:p>
            <a:r>
              <a:rPr lang="en-US" smtClean="0"/>
              <a:t>Monoclonal antibodies</a:t>
            </a:r>
          </a:p>
        </p:txBody>
      </p:sp>
      <p:sp>
        <p:nvSpPr>
          <p:cNvPr id="3" name="Content Placeholder 2"/>
          <p:cNvSpPr>
            <a:spLocks noGrp="1"/>
          </p:cNvSpPr>
          <p:nvPr>
            <p:ph idx="4294967295"/>
          </p:nvPr>
        </p:nvSpPr>
        <p:spPr/>
        <p:txBody>
          <a:bodyPr>
            <a:normAutofit fontScale="92500" lnSpcReduction="10000"/>
          </a:bodyPr>
          <a:lstStyle/>
          <a:p>
            <a:pPr>
              <a:lnSpc>
                <a:spcPct val="80000"/>
              </a:lnSpc>
            </a:pPr>
            <a:r>
              <a:rPr lang="en-US" sz="3000" dirty="0" smtClean="0"/>
              <a:t>Are pure antibodies with single antigen specificity produced from one B cell clone by </a:t>
            </a:r>
            <a:r>
              <a:rPr lang="en-US" sz="3000" dirty="0" err="1" smtClean="0"/>
              <a:t>hypridoma</a:t>
            </a:r>
            <a:r>
              <a:rPr lang="en-US" sz="3000" dirty="0" smtClean="0"/>
              <a:t> technique</a:t>
            </a:r>
          </a:p>
          <a:p>
            <a:pPr>
              <a:lnSpc>
                <a:spcPct val="80000"/>
              </a:lnSpc>
            </a:pPr>
            <a:r>
              <a:rPr lang="en-US" sz="3000" dirty="0" smtClean="0"/>
              <a:t>Uses;</a:t>
            </a:r>
          </a:p>
          <a:p>
            <a:pPr lvl="1">
              <a:lnSpc>
                <a:spcPct val="80000"/>
              </a:lnSpc>
            </a:pPr>
            <a:r>
              <a:rPr lang="en-US" sz="2600" dirty="0" smtClean="0"/>
              <a:t>Diagnostic uses</a:t>
            </a:r>
          </a:p>
          <a:p>
            <a:pPr lvl="2">
              <a:lnSpc>
                <a:spcPct val="80000"/>
              </a:lnSpc>
            </a:pPr>
            <a:r>
              <a:rPr lang="en-US" sz="2200" dirty="0" smtClean="0"/>
              <a:t>Identification and separation of microbe antigens; identification of autoimmune disease, level of vaccination, diagnose immune complex disease, </a:t>
            </a:r>
            <a:r>
              <a:rPr lang="en-US" sz="2200" smtClean="0"/>
              <a:t>diagnose pregnancy</a:t>
            </a:r>
            <a:endParaRPr lang="en-US" sz="2200" dirty="0" smtClean="0"/>
          </a:p>
          <a:p>
            <a:pPr lvl="1">
              <a:lnSpc>
                <a:spcPct val="80000"/>
              </a:lnSpc>
            </a:pPr>
            <a:r>
              <a:rPr lang="en-US" sz="3000" dirty="0" smtClean="0"/>
              <a:t>Therapeutic uses;</a:t>
            </a:r>
          </a:p>
          <a:p>
            <a:pPr lvl="2">
              <a:lnSpc>
                <a:spcPct val="80000"/>
              </a:lnSpc>
            </a:pPr>
            <a:r>
              <a:rPr lang="en-US" sz="2200" dirty="0" smtClean="0"/>
              <a:t>antitumor therapy alone or with cytotoxic agents (magic bullet),</a:t>
            </a:r>
          </a:p>
          <a:p>
            <a:pPr lvl="2">
              <a:lnSpc>
                <a:spcPct val="80000"/>
              </a:lnSpc>
            </a:pPr>
            <a:r>
              <a:rPr lang="en-US" sz="2200" dirty="0" smtClean="0"/>
              <a:t>Immunosuppressive; anti-CD3 (T cell) in graft rejection</a:t>
            </a:r>
          </a:p>
          <a:p>
            <a:pPr lvl="2">
              <a:lnSpc>
                <a:spcPct val="80000"/>
              </a:lnSpc>
            </a:pPr>
            <a:r>
              <a:rPr lang="en-US" sz="2200" dirty="0" smtClean="0"/>
              <a:t>Neutralize drug toxicity; digitalis</a:t>
            </a:r>
          </a:p>
          <a:p>
            <a:pPr lvl="2">
              <a:lnSpc>
                <a:spcPct val="80000"/>
              </a:lnSpc>
            </a:pPr>
            <a:r>
              <a:rPr lang="en-US" sz="2200" dirty="0" smtClean="0"/>
              <a:t>Anti RH in RH incompatibility (hemolytic disease of newborn)</a:t>
            </a:r>
          </a:p>
          <a:p>
            <a:pPr lvl="2">
              <a:lnSpc>
                <a:spcPct val="80000"/>
              </a:lnSpc>
            </a:pPr>
            <a:r>
              <a:rPr lang="en-US" sz="2200" dirty="0" smtClean="0"/>
              <a:t>Passive immunotherapy to protect against </a:t>
            </a:r>
            <a:r>
              <a:rPr lang="en-US" sz="2200" dirty="0" err="1" smtClean="0"/>
              <a:t>vericella</a:t>
            </a:r>
            <a:r>
              <a:rPr lang="en-US" sz="2200" dirty="0" smtClean="0"/>
              <a:t> zoster and CMV</a:t>
            </a:r>
          </a:p>
          <a:p>
            <a:pPr lvl="2">
              <a:lnSpc>
                <a:spcPct val="80000"/>
              </a:lnSpc>
            </a:pPr>
            <a:endParaRPr lang="en-US" sz="2200" dirty="0" smtClean="0"/>
          </a:p>
        </p:txBody>
      </p:sp>
    </p:spTree>
    <p:extLst>
      <p:ext uri="{BB962C8B-B14F-4D97-AF65-F5344CB8AC3E}">
        <p14:creationId xmlns:p14="http://schemas.microsoft.com/office/powerpoint/2010/main" val="1187680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0"/>
            <a:ext cx="8229600" cy="1143000"/>
          </a:xfrm>
        </p:spPr>
        <p:txBody>
          <a:bodyPr/>
          <a:lstStyle/>
          <a:p>
            <a:r>
              <a:rPr lang="en-US" smtClean="0"/>
              <a:t>Antibody structure</a:t>
            </a:r>
          </a:p>
        </p:txBody>
      </p:sp>
      <p:sp>
        <p:nvSpPr>
          <p:cNvPr id="3" name="Content Placeholder 2"/>
          <p:cNvSpPr>
            <a:spLocks noGrp="1"/>
          </p:cNvSpPr>
          <p:nvPr>
            <p:ph idx="1"/>
          </p:nvPr>
        </p:nvSpPr>
        <p:spPr>
          <a:xfrm>
            <a:off x="457200" y="990600"/>
            <a:ext cx="8229600" cy="5638800"/>
          </a:xfrm>
        </p:spPr>
        <p:txBody>
          <a:bodyPr>
            <a:normAutofit fontScale="62500" lnSpcReduction="20000"/>
          </a:bodyPr>
          <a:lstStyle/>
          <a:p>
            <a:pPr>
              <a:lnSpc>
                <a:spcPct val="170000"/>
              </a:lnSpc>
              <a:spcAft>
                <a:spcPts val="600"/>
              </a:spcAft>
            </a:pPr>
            <a:r>
              <a:rPr lang="en-US" sz="3000" dirty="0" smtClean="0"/>
              <a:t> </a:t>
            </a:r>
            <a:r>
              <a:rPr lang="en-US" dirty="0" smtClean="0"/>
              <a:t>it is difficult to use normal human blood to study antibody structure as it has variable types or clones of antibodies (different variable regions) so that </a:t>
            </a:r>
            <a:r>
              <a:rPr lang="en-US" dirty="0" err="1" smtClean="0"/>
              <a:t>hypridoma</a:t>
            </a:r>
            <a:r>
              <a:rPr lang="en-US" dirty="0" smtClean="0"/>
              <a:t> technique that can produce one type of antibody was used</a:t>
            </a:r>
          </a:p>
          <a:p>
            <a:pPr>
              <a:lnSpc>
                <a:spcPct val="170000"/>
              </a:lnSpc>
              <a:spcAft>
                <a:spcPts val="600"/>
              </a:spcAft>
            </a:pPr>
            <a:r>
              <a:rPr lang="en-US" dirty="0" smtClean="0"/>
              <a:t>This technique is; stimulation B cells with certain antigen to be antibody producing cells then fuse these cells with cancerous cell </a:t>
            </a:r>
            <a:r>
              <a:rPr lang="en-US" dirty="0" err="1" smtClean="0"/>
              <a:t>plastocytoma</a:t>
            </a:r>
            <a:r>
              <a:rPr lang="en-US" dirty="0" smtClean="0"/>
              <a:t> (the fused complex called </a:t>
            </a:r>
            <a:r>
              <a:rPr lang="en-US" dirty="0" err="1" smtClean="0"/>
              <a:t>hypridoma</a:t>
            </a:r>
            <a:r>
              <a:rPr lang="en-US" dirty="0" smtClean="0"/>
              <a:t>) by this we make these B cells to proliferate and continuously producing one type of antibodies called monoclonal antibodies against that antigen </a:t>
            </a:r>
          </a:p>
          <a:p>
            <a:pPr>
              <a:lnSpc>
                <a:spcPct val="170000"/>
              </a:lnSpc>
              <a:spcAft>
                <a:spcPts val="600"/>
              </a:spcAft>
            </a:pPr>
            <a:r>
              <a:rPr lang="en-US" dirty="0" err="1" smtClean="0"/>
              <a:t>imunoglobulins</a:t>
            </a:r>
            <a:r>
              <a:rPr lang="en-US" dirty="0" smtClean="0"/>
              <a:t> can be detected in human serum using protein electrophoresis, they are in the band of </a:t>
            </a:r>
            <a:r>
              <a:rPr lang="el-GR" dirty="0" smtClean="0"/>
              <a:t>ϒ</a:t>
            </a:r>
            <a:r>
              <a:rPr lang="en-US" dirty="0" smtClean="0"/>
              <a:t> globulin</a:t>
            </a:r>
          </a:p>
        </p:txBody>
      </p:sp>
    </p:spTree>
    <p:extLst>
      <p:ext uri="{BB962C8B-B14F-4D97-AF65-F5344CB8AC3E}">
        <p14:creationId xmlns:p14="http://schemas.microsoft.com/office/powerpoint/2010/main" val="3052012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838200"/>
            <a:ext cx="5376863"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892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1" name="Picture 5" descr="Topic354NotesImag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7010400" cy="6029325"/>
          </a:xfrm>
          <a:prstGeom prst="rect">
            <a:avLst/>
          </a:prstGeom>
          <a:noFill/>
          <a:extLst>
            <a:ext uri="{909E8E84-426E-40DD-AFC4-6F175D3DCCD1}">
              <a14:hiddenFill xmlns:a14="http://schemas.microsoft.com/office/drawing/2010/main">
                <a:solidFill>
                  <a:srgbClr val="FFFFFF"/>
                </a:solidFill>
              </a14:hiddenFill>
            </a:ext>
          </a:extLst>
        </p:spPr>
      </p:pic>
      <p:sp>
        <p:nvSpPr>
          <p:cNvPr id="70662" name="Rectangle 6"/>
          <p:cNvSpPr>
            <a:spLocks noGrp="1"/>
          </p:cNvSpPr>
          <p:nvPr>
            <p:ph type="title"/>
          </p:nvPr>
        </p:nvSpPr>
        <p:spPr/>
        <p:txBody>
          <a:bodyPr/>
          <a:lstStyle/>
          <a:p>
            <a:r>
              <a:rPr lang="en-US" smtClean="0"/>
              <a:t>FC receptors </a:t>
            </a:r>
          </a:p>
        </p:txBody>
      </p:sp>
    </p:spTree>
    <p:extLst>
      <p:ext uri="{BB962C8B-B14F-4D97-AF65-F5344CB8AC3E}">
        <p14:creationId xmlns:p14="http://schemas.microsoft.com/office/powerpoint/2010/main" val="4139361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5745" y="0"/>
            <a:ext cx="8229600" cy="1143000"/>
          </a:xfrm>
        </p:spPr>
        <p:txBody>
          <a:bodyPr/>
          <a:lstStyle/>
          <a:p>
            <a:r>
              <a:rPr lang="en-US" sz="3600" dirty="0" smtClean="0"/>
              <a:t>Fc receptors and antibody functions</a:t>
            </a:r>
            <a:endParaRPr lang="en-US" sz="3600" dirty="0"/>
          </a:p>
        </p:txBody>
      </p:sp>
      <p:sp>
        <p:nvSpPr>
          <p:cNvPr id="4" name="Content Placeholder 3"/>
          <p:cNvSpPr>
            <a:spLocks noGrp="1"/>
          </p:cNvSpPr>
          <p:nvPr>
            <p:ph idx="1"/>
          </p:nvPr>
        </p:nvSpPr>
        <p:spPr>
          <a:xfrm>
            <a:off x="595745" y="1676400"/>
            <a:ext cx="8229600" cy="4525963"/>
          </a:xfrm>
        </p:spPr>
        <p:txBody>
          <a:bodyPr/>
          <a:lstStyle/>
          <a:p>
            <a:r>
              <a:rPr lang="en-US" sz="2400" dirty="0">
                <a:solidFill>
                  <a:srgbClr val="2E2E2E"/>
                </a:solidFill>
                <a:latin typeface="NexusSans"/>
              </a:rPr>
              <a:t>Immunoglobulin Fc receptors (</a:t>
            </a:r>
            <a:r>
              <a:rPr lang="en-US" sz="2400" dirty="0" err="1">
                <a:solidFill>
                  <a:srgbClr val="2E2E2E"/>
                </a:solidFill>
                <a:latin typeface="NexusSans"/>
              </a:rPr>
              <a:t>FcRs</a:t>
            </a:r>
            <a:r>
              <a:rPr lang="en-US" sz="2400" dirty="0">
                <a:solidFill>
                  <a:srgbClr val="2E2E2E"/>
                </a:solidFill>
                <a:latin typeface="NexusSans"/>
              </a:rPr>
              <a:t>) are expressed on all hematopoietic cells </a:t>
            </a:r>
            <a:endParaRPr lang="en-US" sz="2400" dirty="0" smtClean="0">
              <a:solidFill>
                <a:srgbClr val="2E2E2E"/>
              </a:solidFill>
              <a:latin typeface="NexusSans"/>
            </a:endParaRPr>
          </a:p>
          <a:p>
            <a:r>
              <a:rPr lang="en-US" sz="2400" dirty="0" smtClean="0">
                <a:solidFill>
                  <a:srgbClr val="2E2E2E"/>
                </a:solidFill>
                <a:latin typeface="NexusSans"/>
              </a:rPr>
              <a:t>Binding </a:t>
            </a:r>
            <a:r>
              <a:rPr lang="en-US" sz="2400" dirty="0">
                <a:solidFill>
                  <a:srgbClr val="2E2E2E"/>
                </a:solidFill>
                <a:latin typeface="NexusSans"/>
              </a:rPr>
              <a:t>of </a:t>
            </a:r>
            <a:r>
              <a:rPr lang="en-US" sz="2400" dirty="0" smtClean="0">
                <a:solidFill>
                  <a:srgbClr val="2E2E2E"/>
                </a:solidFill>
                <a:latin typeface="NexusSans"/>
              </a:rPr>
              <a:t>antigen-antibody to </a:t>
            </a:r>
            <a:r>
              <a:rPr lang="en-US" sz="2400" dirty="0" err="1">
                <a:solidFill>
                  <a:srgbClr val="2E2E2E"/>
                </a:solidFill>
                <a:latin typeface="NexusSans"/>
              </a:rPr>
              <a:t>FcR</a:t>
            </a:r>
            <a:r>
              <a:rPr lang="en-US" sz="2400" dirty="0">
                <a:solidFill>
                  <a:srgbClr val="2E2E2E"/>
                </a:solidFill>
                <a:latin typeface="NexusSans"/>
              </a:rPr>
              <a:t> activates effector cells, leading to </a:t>
            </a:r>
            <a:endParaRPr lang="en-US" sz="2400" dirty="0" smtClean="0">
              <a:solidFill>
                <a:srgbClr val="2E2E2E"/>
              </a:solidFill>
              <a:latin typeface="NexusSans"/>
            </a:endParaRPr>
          </a:p>
          <a:p>
            <a:pPr marL="457200" lvl="1" indent="0">
              <a:buNone/>
            </a:pPr>
            <a:r>
              <a:rPr lang="en-US" sz="2400" dirty="0" smtClean="0">
                <a:solidFill>
                  <a:srgbClr val="2E2E2E"/>
                </a:solidFill>
                <a:latin typeface="NexusSans"/>
              </a:rPr>
              <a:t>1- Opsonization </a:t>
            </a:r>
            <a:r>
              <a:rPr lang="en-US" sz="2400" dirty="0">
                <a:solidFill>
                  <a:srgbClr val="2E2E2E"/>
                </a:solidFill>
                <a:latin typeface="NexusSans"/>
              </a:rPr>
              <a:t>of microbe (coating to make it obvious) using  IGG or IGM. </a:t>
            </a:r>
            <a:r>
              <a:rPr lang="en-US" sz="2400" dirty="0" smtClean="0">
                <a:solidFill>
                  <a:srgbClr val="2E2E2E"/>
                </a:solidFill>
                <a:latin typeface="NexusSans"/>
              </a:rPr>
              <a:t>Then phagocytosis</a:t>
            </a:r>
          </a:p>
          <a:p>
            <a:pPr lvl="2"/>
            <a:r>
              <a:rPr lang="en-US" sz="2000" dirty="0" smtClean="0">
                <a:solidFill>
                  <a:srgbClr val="2E2E2E"/>
                </a:solidFill>
                <a:latin typeface="NexusSans"/>
              </a:rPr>
              <a:t>2 </a:t>
            </a:r>
            <a:r>
              <a:rPr lang="en-US" sz="2000" dirty="0">
                <a:solidFill>
                  <a:srgbClr val="2E2E2E"/>
                </a:solidFill>
                <a:latin typeface="NexusSans"/>
              </a:rPr>
              <a:t>types</a:t>
            </a:r>
          </a:p>
          <a:p>
            <a:pPr lvl="2"/>
            <a:r>
              <a:rPr lang="en-US" sz="2000" dirty="0">
                <a:solidFill>
                  <a:srgbClr val="2E2E2E"/>
                </a:solidFill>
                <a:latin typeface="NexusSans"/>
              </a:rPr>
              <a:t>Direct </a:t>
            </a:r>
            <a:r>
              <a:rPr lang="en-US" sz="2000" dirty="0" err="1">
                <a:solidFill>
                  <a:srgbClr val="2E2E2E"/>
                </a:solidFill>
                <a:latin typeface="NexusSans"/>
              </a:rPr>
              <a:t>opsonization</a:t>
            </a:r>
            <a:r>
              <a:rPr lang="en-US" sz="2000" dirty="0">
                <a:solidFill>
                  <a:srgbClr val="2E2E2E"/>
                </a:solidFill>
                <a:latin typeface="NexusSans"/>
              </a:rPr>
              <a:t> by IGG</a:t>
            </a:r>
          </a:p>
          <a:p>
            <a:pPr lvl="2"/>
            <a:r>
              <a:rPr lang="en-US" sz="2000" dirty="0">
                <a:solidFill>
                  <a:srgbClr val="2E2E2E"/>
                </a:solidFill>
                <a:latin typeface="NexusSans"/>
              </a:rPr>
              <a:t>Indirect </a:t>
            </a:r>
            <a:r>
              <a:rPr lang="en-US" sz="2000" dirty="0" err="1">
                <a:solidFill>
                  <a:srgbClr val="2E2E2E"/>
                </a:solidFill>
                <a:latin typeface="NexusSans"/>
              </a:rPr>
              <a:t>opsonization</a:t>
            </a:r>
            <a:r>
              <a:rPr lang="en-US" sz="2000" dirty="0">
                <a:solidFill>
                  <a:srgbClr val="2E2E2E"/>
                </a:solidFill>
                <a:latin typeface="NexusSans"/>
              </a:rPr>
              <a:t> by IGM + complement </a:t>
            </a:r>
          </a:p>
          <a:p>
            <a:pPr marL="457200" lvl="1" indent="0">
              <a:buNone/>
            </a:pPr>
            <a:r>
              <a:rPr lang="en-US" sz="2400" dirty="0" smtClean="0">
                <a:solidFill>
                  <a:srgbClr val="2E2E2E"/>
                </a:solidFill>
                <a:latin typeface="NexusSans"/>
              </a:rPr>
              <a:t>2- and </a:t>
            </a:r>
            <a:r>
              <a:rPr lang="en-US" sz="2400" dirty="0">
                <a:solidFill>
                  <a:srgbClr val="2E2E2E"/>
                </a:solidFill>
                <a:latin typeface="NexusSans"/>
              </a:rPr>
              <a:t>antibody-dependent cellular cytotoxicity (ADCC). </a:t>
            </a:r>
            <a:r>
              <a:rPr lang="en-US" sz="2400" dirty="0" smtClean="0">
                <a:solidFill>
                  <a:srgbClr val="2E2E2E"/>
                </a:solidFill>
                <a:latin typeface="NexusSans"/>
              </a:rPr>
              <a:t>By NK</a:t>
            </a:r>
          </a:p>
          <a:p>
            <a:pPr lvl="1"/>
            <a:endParaRPr lang="en-US" dirty="0" smtClean="0">
              <a:solidFill>
                <a:srgbClr val="2E2E2E"/>
              </a:solidFill>
              <a:latin typeface="NexusSans"/>
            </a:endParaRPr>
          </a:p>
          <a:p>
            <a:pPr lvl="1"/>
            <a:endParaRPr lang="en-US" dirty="0" smtClean="0">
              <a:solidFill>
                <a:srgbClr val="2E2E2E"/>
              </a:solidFill>
              <a:latin typeface="NexusSans"/>
            </a:endParaRPr>
          </a:p>
          <a:p>
            <a:pPr lvl="1"/>
            <a:endParaRPr lang="en-US" dirty="0"/>
          </a:p>
        </p:txBody>
      </p:sp>
    </p:spTree>
    <p:extLst>
      <p:ext uri="{BB962C8B-B14F-4D97-AF65-F5344CB8AC3E}">
        <p14:creationId xmlns:p14="http://schemas.microsoft.com/office/powerpoint/2010/main" val="3778214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Fc receptors and antibody functions</a:t>
            </a:r>
            <a:endParaRPr lang="ar-JO" dirty="0"/>
          </a:p>
        </p:txBody>
      </p:sp>
      <p:sp>
        <p:nvSpPr>
          <p:cNvPr id="3" name="Content Placeholder 2"/>
          <p:cNvSpPr>
            <a:spLocks noGrp="1"/>
          </p:cNvSpPr>
          <p:nvPr>
            <p:ph idx="1"/>
          </p:nvPr>
        </p:nvSpPr>
        <p:spPr/>
        <p:txBody>
          <a:bodyPr/>
          <a:lstStyle/>
          <a:p>
            <a:pPr marL="0" indent="0">
              <a:buNone/>
            </a:pPr>
            <a:r>
              <a:rPr lang="en-US" dirty="0" smtClean="0"/>
              <a:t>3- Mast </a:t>
            </a:r>
            <a:r>
              <a:rPr lang="en-US" dirty="0"/>
              <a:t>cell degranulation in allergy</a:t>
            </a:r>
          </a:p>
          <a:p>
            <a:pPr marL="0" indent="0">
              <a:buNone/>
            </a:pPr>
            <a:r>
              <a:rPr lang="en-US" dirty="0" smtClean="0"/>
              <a:t>4- Extracellular </a:t>
            </a:r>
            <a:r>
              <a:rPr lang="en-US" dirty="0"/>
              <a:t>killing by eosinophils</a:t>
            </a:r>
          </a:p>
          <a:p>
            <a:pPr marL="0" indent="0">
              <a:buNone/>
            </a:pPr>
            <a:r>
              <a:rPr lang="en-US" dirty="0" smtClean="0"/>
              <a:t>5- complement </a:t>
            </a:r>
            <a:r>
              <a:rPr lang="en-US" dirty="0"/>
              <a:t>activation and cell lysis, IGG, IGM, IGA</a:t>
            </a:r>
          </a:p>
          <a:p>
            <a:pPr marL="0" indent="0">
              <a:buNone/>
            </a:pPr>
            <a:r>
              <a:rPr lang="en-US" dirty="0" smtClean="0"/>
              <a:t>6- Neutralization</a:t>
            </a:r>
            <a:r>
              <a:rPr lang="en-US" dirty="0"/>
              <a:t>; Antibodies against microbes and microbial toxins block the binding </a:t>
            </a:r>
            <a:r>
              <a:rPr lang="en-US" dirty="0" smtClean="0"/>
              <a:t>sites of these toxins and viruses so un able to bind </a:t>
            </a:r>
            <a:r>
              <a:rPr lang="en-US" dirty="0"/>
              <a:t>cellular </a:t>
            </a:r>
            <a:r>
              <a:rPr lang="en-US" dirty="0" smtClean="0"/>
              <a:t>receptors (IGG)</a:t>
            </a:r>
            <a:endParaRPr lang="en-US" dirty="0"/>
          </a:p>
          <a:p>
            <a:pPr marL="0" indent="0">
              <a:buNone/>
            </a:pPr>
            <a:r>
              <a:rPr lang="en-US" dirty="0" smtClean="0"/>
              <a:t>7- Precipitation and agglutination (IGM and IGG)</a:t>
            </a:r>
            <a:endParaRPr lang="en-US" dirty="0"/>
          </a:p>
          <a:p>
            <a:endParaRPr lang="ar-JO" dirty="0"/>
          </a:p>
        </p:txBody>
      </p:sp>
    </p:spTree>
    <p:extLst>
      <p:ext uri="{BB962C8B-B14F-4D97-AF65-F5344CB8AC3E}">
        <p14:creationId xmlns:p14="http://schemas.microsoft.com/office/powerpoint/2010/main" val="170633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p:cNvPicPr>
            <a:picLocks noGrp="1" noChangeAspect="1"/>
          </p:cNvPicPr>
          <p:nvPr>
            <p:ph idx="1"/>
          </p:nvPr>
        </p:nvPicPr>
        <p:blipFill>
          <a:blip r:embed="rId2"/>
          <a:stretch>
            <a:fillRect/>
          </a:stretch>
        </p:blipFill>
        <p:spPr>
          <a:xfrm>
            <a:off x="1554691" y="1066800"/>
            <a:ext cx="6745817" cy="5059363"/>
          </a:xfrm>
          <a:prstGeom prst="rect">
            <a:avLst/>
          </a:prstGeom>
        </p:spPr>
      </p:pic>
    </p:spTree>
    <p:extLst>
      <p:ext uri="{BB962C8B-B14F-4D97-AF65-F5344CB8AC3E}">
        <p14:creationId xmlns:p14="http://schemas.microsoft.com/office/powerpoint/2010/main" val="3593112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Serology</a:t>
            </a:r>
            <a:endParaRPr lang="en-US" dirty="0"/>
          </a:p>
        </p:txBody>
      </p:sp>
      <p:sp>
        <p:nvSpPr>
          <p:cNvPr id="3" name="Content Placeholder 2"/>
          <p:cNvSpPr>
            <a:spLocks noGrp="1"/>
          </p:cNvSpPr>
          <p:nvPr>
            <p:ph idx="1"/>
          </p:nvPr>
        </p:nvSpPr>
        <p:spPr>
          <a:xfrm>
            <a:off x="304800" y="914400"/>
            <a:ext cx="8229600" cy="4525963"/>
          </a:xfrm>
        </p:spPr>
        <p:txBody>
          <a:bodyPr/>
          <a:lstStyle/>
          <a:p>
            <a:pPr lvl="2">
              <a:lnSpc>
                <a:spcPct val="80000"/>
              </a:lnSpc>
            </a:pPr>
            <a:r>
              <a:rPr lang="en-US" smtClean="0">
                <a:solidFill>
                  <a:prstClr val="black"/>
                </a:solidFill>
              </a:rPr>
              <a:t>In </a:t>
            </a:r>
            <a:r>
              <a:rPr lang="en-US" dirty="0" smtClean="0">
                <a:solidFill>
                  <a:prstClr val="black"/>
                </a:solidFill>
              </a:rPr>
              <a:t>serology; Precipitation</a:t>
            </a:r>
            <a:r>
              <a:rPr lang="en-US" dirty="0">
                <a:solidFill>
                  <a:prstClr val="black"/>
                </a:solidFill>
              </a:rPr>
              <a:t>, Precipitation reactions are based on the interaction of antibodies and antigens. They are based on two soluble reactants that come together to make one insoluble product, the </a:t>
            </a:r>
            <a:r>
              <a:rPr lang="en-US" dirty="0" smtClean="0">
                <a:solidFill>
                  <a:prstClr val="black"/>
                </a:solidFill>
              </a:rPr>
              <a:t>precipitate which appear as line between 2 solutions</a:t>
            </a:r>
          </a:p>
          <a:p>
            <a:pPr lvl="2">
              <a:lnSpc>
                <a:spcPct val="80000"/>
              </a:lnSpc>
            </a:pPr>
            <a:r>
              <a:rPr lang="en-US" dirty="0" smtClean="0">
                <a:solidFill>
                  <a:prstClr val="black"/>
                </a:solidFill>
              </a:rPr>
              <a:t>In </a:t>
            </a:r>
            <a:r>
              <a:rPr lang="en-US" dirty="0">
                <a:solidFill>
                  <a:prstClr val="black"/>
                </a:solidFill>
              </a:rPr>
              <a:t>serology, Agglutination; Agglutination is the visible expression of the aggregation of antigens and antibodies. Agglutination reactions apply to particulate test antigens </a:t>
            </a:r>
            <a:r>
              <a:rPr lang="en-US" dirty="0" smtClean="0">
                <a:solidFill>
                  <a:prstClr val="black"/>
                </a:solidFill>
              </a:rPr>
              <a:t>is cell bound ( on RBC or artificially fixed on particles as . The </a:t>
            </a:r>
            <a:r>
              <a:rPr lang="en-US" dirty="0">
                <a:solidFill>
                  <a:prstClr val="black"/>
                </a:solidFill>
              </a:rPr>
              <a:t>endpoint of the test is the observation of clumps resulting from that antigen-antibody complex formation.</a:t>
            </a:r>
          </a:p>
          <a:p>
            <a:pPr marL="914400" lvl="2" indent="0">
              <a:lnSpc>
                <a:spcPct val="80000"/>
              </a:lnSpc>
              <a:buNone/>
            </a:pPr>
            <a:endParaRPr lang="en-US" sz="2000" dirty="0">
              <a:solidFill>
                <a:prstClr val="black"/>
              </a:solidFill>
            </a:endParaRPr>
          </a:p>
        </p:txBody>
      </p:sp>
    </p:spTree>
    <p:extLst>
      <p:ext uri="{BB962C8B-B14F-4D97-AF65-F5344CB8AC3E}">
        <p14:creationId xmlns:p14="http://schemas.microsoft.com/office/powerpoint/2010/main" val="2844815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554691" y="777082"/>
            <a:ext cx="7132109" cy="5349082"/>
          </a:xfrm>
          <a:prstGeom prst="rect">
            <a:avLst/>
          </a:prstGeom>
        </p:spPr>
      </p:pic>
    </p:spTree>
    <p:extLst>
      <p:ext uri="{BB962C8B-B14F-4D97-AF65-F5344CB8AC3E}">
        <p14:creationId xmlns:p14="http://schemas.microsoft.com/office/powerpoint/2010/main" val="3544173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62000" y="811502"/>
            <a:ext cx="7347739" cy="5516563"/>
          </a:xfrm>
          <a:prstGeom prst="rect">
            <a:avLst/>
          </a:prstGeom>
        </p:spPr>
      </p:pic>
    </p:spTree>
    <p:extLst>
      <p:ext uri="{BB962C8B-B14F-4D97-AF65-F5344CB8AC3E}">
        <p14:creationId xmlns:p14="http://schemas.microsoft.com/office/powerpoint/2010/main" val="1548382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7" name="Picture 5" descr="pic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7086600" cy="6300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703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IGURE 13-1 Effector functions of antibod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3114"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72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descr="Electrophor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6400800" cy="429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475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229600" cy="4525963"/>
          </a:xfrm>
        </p:spPr>
        <p:txBody>
          <a:bodyPr/>
          <a:lstStyle/>
          <a:p>
            <a:pPr lvl="0"/>
            <a:r>
              <a:rPr lang="en-US" sz="2400" dirty="0">
                <a:solidFill>
                  <a:srgbClr val="2E2E2E"/>
                </a:solidFill>
                <a:latin typeface="NexusSans"/>
              </a:rPr>
              <a:t>Fc receptors have been described for all classes of </a:t>
            </a:r>
            <a:r>
              <a:rPr lang="en-US" sz="2400" dirty="0" err="1">
                <a:solidFill>
                  <a:srgbClr val="2E2E2E"/>
                </a:solidFill>
                <a:latin typeface="NexusSans"/>
              </a:rPr>
              <a:t>immunoglobulins</a:t>
            </a:r>
            <a:r>
              <a:rPr lang="en-US" sz="2400" dirty="0">
                <a:solidFill>
                  <a:srgbClr val="2E2E2E"/>
                </a:solidFill>
                <a:latin typeface="NexusSans"/>
              </a:rPr>
              <a:t>: </a:t>
            </a:r>
            <a:endParaRPr lang="en-US" sz="2400" dirty="0" smtClean="0">
              <a:solidFill>
                <a:srgbClr val="2E2E2E"/>
              </a:solidFill>
              <a:latin typeface="NexusSans"/>
            </a:endParaRPr>
          </a:p>
          <a:p>
            <a:pPr lvl="1"/>
            <a:r>
              <a:rPr lang="en-US" sz="2000" dirty="0" err="1" smtClean="0">
                <a:solidFill>
                  <a:srgbClr val="2E2E2E"/>
                </a:solidFill>
                <a:latin typeface="NexusSans"/>
              </a:rPr>
              <a:t>FcγR</a:t>
            </a:r>
            <a:r>
              <a:rPr lang="en-US" sz="2000" dirty="0" smtClean="0">
                <a:solidFill>
                  <a:srgbClr val="2E2E2E"/>
                </a:solidFill>
                <a:latin typeface="NexusSans"/>
              </a:rPr>
              <a:t> </a:t>
            </a:r>
            <a:r>
              <a:rPr lang="en-US" sz="2000" dirty="0">
                <a:solidFill>
                  <a:srgbClr val="2E2E2E"/>
                </a:solidFill>
                <a:latin typeface="NexusSans"/>
              </a:rPr>
              <a:t>and neonatal </a:t>
            </a:r>
            <a:r>
              <a:rPr lang="en-US" sz="2000" dirty="0" err="1">
                <a:solidFill>
                  <a:srgbClr val="2E2E2E"/>
                </a:solidFill>
                <a:latin typeface="NexusSans"/>
              </a:rPr>
              <a:t>FcR</a:t>
            </a:r>
            <a:r>
              <a:rPr lang="en-US" sz="2000" dirty="0">
                <a:solidFill>
                  <a:srgbClr val="2E2E2E"/>
                </a:solidFill>
                <a:latin typeface="NexusSans"/>
              </a:rPr>
              <a:t> (</a:t>
            </a:r>
            <a:r>
              <a:rPr lang="en-US" sz="2000" dirty="0" err="1">
                <a:solidFill>
                  <a:srgbClr val="2E2E2E"/>
                </a:solidFill>
                <a:latin typeface="NexusSans"/>
              </a:rPr>
              <a:t>FcRn</a:t>
            </a:r>
            <a:r>
              <a:rPr lang="en-US" sz="2000" dirty="0">
                <a:solidFill>
                  <a:srgbClr val="2E2E2E"/>
                </a:solidFill>
                <a:latin typeface="NexusSans"/>
              </a:rPr>
              <a:t>) for </a:t>
            </a:r>
            <a:r>
              <a:rPr lang="en-US" sz="2000" dirty="0" err="1">
                <a:solidFill>
                  <a:srgbClr val="2E2E2E"/>
                </a:solidFill>
                <a:latin typeface="NexusSans"/>
              </a:rPr>
              <a:t>IgG</a:t>
            </a:r>
            <a:r>
              <a:rPr lang="en-US" sz="2000" dirty="0">
                <a:solidFill>
                  <a:srgbClr val="2E2E2E"/>
                </a:solidFill>
                <a:latin typeface="NexusSans"/>
              </a:rPr>
              <a:t>, </a:t>
            </a:r>
            <a:endParaRPr lang="en-US" sz="2000" dirty="0" smtClean="0">
              <a:solidFill>
                <a:srgbClr val="2E2E2E"/>
              </a:solidFill>
              <a:latin typeface="NexusSans"/>
            </a:endParaRPr>
          </a:p>
          <a:p>
            <a:pPr lvl="1"/>
            <a:r>
              <a:rPr lang="en-US" sz="2000" dirty="0" err="1" smtClean="0">
                <a:solidFill>
                  <a:srgbClr val="2E2E2E"/>
                </a:solidFill>
                <a:latin typeface="NexusSans"/>
              </a:rPr>
              <a:t>FcεR</a:t>
            </a:r>
            <a:r>
              <a:rPr lang="en-US" sz="2000" dirty="0" smtClean="0">
                <a:solidFill>
                  <a:srgbClr val="2E2E2E"/>
                </a:solidFill>
                <a:latin typeface="NexusSans"/>
              </a:rPr>
              <a:t> </a:t>
            </a:r>
            <a:r>
              <a:rPr lang="en-US" sz="2000" dirty="0">
                <a:solidFill>
                  <a:srgbClr val="2E2E2E"/>
                </a:solidFill>
                <a:latin typeface="NexusSans"/>
              </a:rPr>
              <a:t>for </a:t>
            </a:r>
            <a:r>
              <a:rPr lang="en-US" sz="2000" dirty="0" err="1">
                <a:solidFill>
                  <a:srgbClr val="2E2E2E"/>
                </a:solidFill>
                <a:latin typeface="NexusSans"/>
              </a:rPr>
              <a:t>IgE</a:t>
            </a:r>
            <a:r>
              <a:rPr lang="en-US" sz="2000" dirty="0" smtClean="0">
                <a:solidFill>
                  <a:srgbClr val="2E2E2E"/>
                </a:solidFill>
                <a:latin typeface="NexusSans"/>
              </a:rPr>
              <a:t>,</a:t>
            </a:r>
          </a:p>
          <a:p>
            <a:pPr lvl="1"/>
            <a:r>
              <a:rPr lang="en-US" sz="2000" dirty="0" smtClean="0">
                <a:solidFill>
                  <a:srgbClr val="2E2E2E"/>
                </a:solidFill>
                <a:latin typeface="NexusSans"/>
              </a:rPr>
              <a:t> </a:t>
            </a:r>
            <a:r>
              <a:rPr lang="en-US" sz="2000" dirty="0">
                <a:solidFill>
                  <a:srgbClr val="2E2E2E"/>
                </a:solidFill>
                <a:latin typeface="NexusSans"/>
              </a:rPr>
              <a:t>FcαR for IgA, </a:t>
            </a:r>
            <a:endParaRPr lang="en-US" sz="2000" dirty="0" smtClean="0">
              <a:solidFill>
                <a:srgbClr val="2E2E2E"/>
              </a:solidFill>
              <a:latin typeface="NexusSans"/>
            </a:endParaRPr>
          </a:p>
          <a:p>
            <a:pPr lvl="1"/>
            <a:r>
              <a:rPr lang="en-US" sz="2000" dirty="0" err="1" smtClean="0">
                <a:solidFill>
                  <a:srgbClr val="2E2E2E"/>
                </a:solidFill>
                <a:latin typeface="NexusSans"/>
              </a:rPr>
              <a:t>FcδR</a:t>
            </a:r>
            <a:r>
              <a:rPr lang="en-US" sz="2000" dirty="0" smtClean="0">
                <a:solidFill>
                  <a:srgbClr val="2E2E2E"/>
                </a:solidFill>
                <a:latin typeface="NexusSans"/>
              </a:rPr>
              <a:t> </a:t>
            </a:r>
            <a:r>
              <a:rPr lang="en-US" sz="2000" dirty="0">
                <a:solidFill>
                  <a:srgbClr val="2E2E2E"/>
                </a:solidFill>
                <a:latin typeface="NexusSans"/>
              </a:rPr>
              <a:t>for </a:t>
            </a:r>
            <a:r>
              <a:rPr lang="en-US" sz="2000" dirty="0" err="1">
                <a:solidFill>
                  <a:srgbClr val="2E2E2E"/>
                </a:solidFill>
                <a:latin typeface="NexusSans"/>
              </a:rPr>
              <a:t>IgD</a:t>
            </a:r>
            <a:r>
              <a:rPr lang="en-US" sz="2000" dirty="0">
                <a:solidFill>
                  <a:srgbClr val="2E2E2E"/>
                </a:solidFill>
                <a:latin typeface="NexusSans"/>
              </a:rPr>
              <a:t>, </a:t>
            </a:r>
            <a:endParaRPr lang="en-US" sz="2000" dirty="0" smtClean="0">
              <a:solidFill>
                <a:srgbClr val="2E2E2E"/>
              </a:solidFill>
              <a:latin typeface="NexusSans"/>
            </a:endParaRPr>
          </a:p>
          <a:p>
            <a:pPr lvl="1"/>
            <a:r>
              <a:rPr lang="en-US" sz="2000" dirty="0" smtClean="0">
                <a:solidFill>
                  <a:srgbClr val="2E2E2E"/>
                </a:solidFill>
                <a:latin typeface="NexusSans"/>
              </a:rPr>
              <a:t>and </a:t>
            </a:r>
            <a:r>
              <a:rPr lang="en-US" sz="2000" dirty="0" err="1">
                <a:solidFill>
                  <a:srgbClr val="2E2E2E"/>
                </a:solidFill>
                <a:latin typeface="NexusSans"/>
              </a:rPr>
              <a:t>FcμR</a:t>
            </a:r>
            <a:r>
              <a:rPr lang="en-US" sz="2000" dirty="0">
                <a:solidFill>
                  <a:srgbClr val="2E2E2E"/>
                </a:solidFill>
                <a:latin typeface="NexusSans"/>
              </a:rPr>
              <a:t> for </a:t>
            </a:r>
            <a:r>
              <a:rPr lang="en-US" sz="2000" dirty="0" err="1">
                <a:solidFill>
                  <a:srgbClr val="2E2E2E"/>
                </a:solidFill>
                <a:latin typeface="NexusSans"/>
              </a:rPr>
              <a:t>IgM</a:t>
            </a:r>
            <a:r>
              <a:rPr lang="en-US" sz="2000" dirty="0">
                <a:solidFill>
                  <a:srgbClr val="2E2E2E"/>
                </a:solidFill>
                <a:latin typeface="NexusSans"/>
              </a:rPr>
              <a:t>. </a:t>
            </a:r>
            <a:endParaRPr lang="en-US" sz="2000" dirty="0" smtClean="0">
              <a:solidFill>
                <a:srgbClr val="2E2E2E"/>
              </a:solidFill>
              <a:latin typeface="NexusSans"/>
            </a:endParaRPr>
          </a:p>
          <a:p>
            <a:pPr lvl="0"/>
            <a:r>
              <a:rPr lang="en-US" sz="2400" dirty="0" smtClean="0">
                <a:solidFill>
                  <a:srgbClr val="2E2E2E"/>
                </a:solidFill>
                <a:latin typeface="NexusSans"/>
              </a:rPr>
              <a:t>Of </a:t>
            </a:r>
            <a:r>
              <a:rPr lang="en-US" sz="2400" dirty="0">
                <a:solidFill>
                  <a:srgbClr val="2E2E2E"/>
                </a:solidFill>
                <a:latin typeface="NexusSans"/>
              </a:rPr>
              <a:t>these receptors, leucocyte </a:t>
            </a:r>
            <a:r>
              <a:rPr lang="en-US" sz="2400" dirty="0" err="1">
                <a:solidFill>
                  <a:srgbClr val="2E2E2E"/>
                </a:solidFill>
                <a:latin typeface="NexusSans"/>
              </a:rPr>
              <a:t>FcγR</a:t>
            </a:r>
            <a:r>
              <a:rPr lang="en-US" sz="2400" dirty="0">
                <a:solidFill>
                  <a:srgbClr val="2E2E2E"/>
                </a:solidFill>
                <a:latin typeface="NexusSans"/>
              </a:rPr>
              <a:t> and </a:t>
            </a:r>
            <a:r>
              <a:rPr lang="en-US" sz="2400" dirty="0" err="1">
                <a:solidFill>
                  <a:srgbClr val="2E2E2E"/>
                </a:solidFill>
                <a:latin typeface="NexusSans"/>
              </a:rPr>
              <a:t>FcεR</a:t>
            </a:r>
            <a:r>
              <a:rPr lang="en-US" sz="2400" dirty="0">
                <a:solidFill>
                  <a:srgbClr val="2E2E2E"/>
                </a:solidFill>
                <a:latin typeface="NexusSans"/>
              </a:rPr>
              <a:t> are characterized most extensively. </a:t>
            </a:r>
            <a:endParaRPr lang="en-US" sz="2400" dirty="0" smtClean="0">
              <a:solidFill>
                <a:srgbClr val="2E2E2E"/>
              </a:solidFill>
              <a:latin typeface="NexusSans"/>
            </a:endParaRPr>
          </a:p>
          <a:p>
            <a:pPr lvl="0"/>
            <a:r>
              <a:rPr lang="en-US" sz="2400" dirty="0" smtClean="0">
                <a:solidFill>
                  <a:srgbClr val="2E2E2E"/>
                </a:solidFill>
                <a:latin typeface="NexusSans"/>
              </a:rPr>
              <a:t>Structurally</a:t>
            </a:r>
            <a:r>
              <a:rPr lang="en-US" sz="2400" dirty="0">
                <a:solidFill>
                  <a:srgbClr val="2E2E2E"/>
                </a:solidFill>
                <a:latin typeface="NexusSans"/>
              </a:rPr>
              <a:t>, all known Fc receptors belong to the immunoglobulin superfamily, except for </a:t>
            </a:r>
            <a:r>
              <a:rPr lang="en-US" sz="2400" dirty="0" err="1">
                <a:solidFill>
                  <a:srgbClr val="2E2E2E"/>
                </a:solidFill>
                <a:latin typeface="NexusSans"/>
              </a:rPr>
              <a:t>FcRn</a:t>
            </a:r>
            <a:r>
              <a:rPr lang="en-US" sz="2400" dirty="0">
                <a:solidFill>
                  <a:srgbClr val="2E2E2E"/>
                </a:solidFill>
                <a:latin typeface="NexusSans"/>
              </a:rPr>
              <a:t> and </a:t>
            </a:r>
            <a:r>
              <a:rPr lang="en-US" sz="2400" dirty="0" err="1">
                <a:solidFill>
                  <a:srgbClr val="2E2E2E"/>
                </a:solidFill>
                <a:latin typeface="NexusSans"/>
              </a:rPr>
              <a:t>FcεRII</a:t>
            </a:r>
            <a:r>
              <a:rPr lang="en-US" sz="2400" dirty="0">
                <a:solidFill>
                  <a:srgbClr val="2E2E2E"/>
                </a:solidFill>
                <a:latin typeface="NexusSans"/>
              </a:rPr>
              <a:t>, </a:t>
            </a:r>
            <a:endParaRPr lang="en-US" sz="2400" dirty="0"/>
          </a:p>
        </p:txBody>
      </p:sp>
    </p:spTree>
    <p:extLst>
      <p:ext uri="{BB962C8B-B14F-4D97-AF65-F5344CB8AC3E}">
        <p14:creationId xmlns:p14="http://schemas.microsoft.com/office/powerpoint/2010/main" val="2592603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solidFill>
                  <a:srgbClr val="2E2E2E"/>
                </a:solidFill>
                <a:latin typeface="NexusSans"/>
              </a:rPr>
              <a:t>Among them, </a:t>
            </a:r>
            <a:r>
              <a:rPr lang="en-US" dirty="0" err="1">
                <a:solidFill>
                  <a:srgbClr val="2E2E2E"/>
                </a:solidFill>
                <a:latin typeface="NexusSans"/>
              </a:rPr>
              <a:t>FcγRI</a:t>
            </a:r>
            <a:r>
              <a:rPr lang="en-US" dirty="0">
                <a:solidFill>
                  <a:srgbClr val="2E2E2E"/>
                </a:solidFill>
                <a:latin typeface="NexusSans"/>
              </a:rPr>
              <a:t> and </a:t>
            </a:r>
            <a:r>
              <a:rPr lang="en-US" dirty="0" err="1">
                <a:solidFill>
                  <a:srgbClr val="2E2E2E"/>
                </a:solidFill>
                <a:latin typeface="NexusSans"/>
              </a:rPr>
              <a:t>FcεRI</a:t>
            </a:r>
            <a:r>
              <a:rPr lang="en-US" dirty="0">
                <a:solidFill>
                  <a:srgbClr val="2E2E2E"/>
                </a:solidFill>
                <a:latin typeface="NexusSans"/>
              </a:rPr>
              <a:t> are high-affinity Fc receptors with dissociation constants ranging </a:t>
            </a:r>
            <a:r>
              <a:rPr lang="en-US" dirty="0" smtClean="0">
                <a:solidFill>
                  <a:srgbClr val="2E2E2E"/>
                </a:solidFill>
                <a:latin typeface="NexusSans"/>
              </a:rPr>
              <a:t>high.</a:t>
            </a:r>
            <a:r>
              <a:rPr lang="en-US" dirty="0">
                <a:solidFill>
                  <a:srgbClr val="2E2E2E"/>
                </a:solidFill>
                <a:latin typeface="NexusSans"/>
              </a:rPr>
              <a:t> </a:t>
            </a:r>
            <a:endParaRPr lang="en-US" dirty="0" smtClean="0">
              <a:solidFill>
                <a:srgbClr val="2E2E2E"/>
              </a:solidFill>
              <a:latin typeface="NexusSans"/>
            </a:endParaRPr>
          </a:p>
          <a:p>
            <a:pPr lvl="0"/>
            <a:r>
              <a:rPr lang="en-US" dirty="0" smtClean="0">
                <a:solidFill>
                  <a:srgbClr val="2E2E2E"/>
                </a:solidFill>
                <a:latin typeface="NexusSans"/>
              </a:rPr>
              <a:t>All </a:t>
            </a:r>
            <a:r>
              <a:rPr lang="en-US" dirty="0">
                <a:solidFill>
                  <a:srgbClr val="2E2E2E"/>
                </a:solidFill>
                <a:latin typeface="NexusSans"/>
              </a:rPr>
              <a:t>other IgG receptors, such as </a:t>
            </a:r>
            <a:r>
              <a:rPr lang="en-US" dirty="0" err="1">
                <a:solidFill>
                  <a:srgbClr val="2E2E2E"/>
                </a:solidFill>
                <a:latin typeface="NexusSans"/>
              </a:rPr>
              <a:t>FcγRII</a:t>
            </a:r>
            <a:r>
              <a:rPr lang="en-US" dirty="0">
                <a:solidFill>
                  <a:srgbClr val="2E2E2E"/>
                </a:solidFill>
                <a:latin typeface="NexusSans"/>
              </a:rPr>
              <a:t> and FcγRIII, are low-affinity receptors with dissociation </a:t>
            </a:r>
            <a:r>
              <a:rPr lang="en-US" dirty="0" smtClean="0">
                <a:solidFill>
                  <a:srgbClr val="2E2E2E"/>
                </a:solidFill>
                <a:latin typeface="NexusSans"/>
              </a:rPr>
              <a:t>constants are low. </a:t>
            </a:r>
          </a:p>
        </p:txBody>
      </p:sp>
    </p:spTree>
    <p:extLst>
      <p:ext uri="{BB962C8B-B14F-4D97-AF65-F5344CB8AC3E}">
        <p14:creationId xmlns:p14="http://schemas.microsoft.com/office/powerpoint/2010/main" val="3417020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err="1">
                <a:solidFill>
                  <a:srgbClr val="2E2E2E"/>
                </a:solidFill>
                <a:latin typeface="NexusSans"/>
                <a:ea typeface="+mn-ea"/>
                <a:cs typeface="+mn-cs"/>
              </a:rPr>
              <a:t>FcγR</a:t>
            </a:r>
            <a:endParaRPr lang="en-US" sz="3600" dirty="0"/>
          </a:p>
        </p:txBody>
      </p:sp>
      <p:sp>
        <p:nvSpPr>
          <p:cNvPr id="3" name="Content Placeholder 2"/>
          <p:cNvSpPr>
            <a:spLocks noGrp="1"/>
          </p:cNvSpPr>
          <p:nvPr>
            <p:ph idx="1"/>
          </p:nvPr>
        </p:nvSpPr>
        <p:spPr/>
        <p:txBody>
          <a:bodyPr/>
          <a:lstStyle/>
          <a:p>
            <a:pPr lvl="0"/>
            <a:r>
              <a:rPr lang="en-US" sz="2800" dirty="0" smtClean="0">
                <a:solidFill>
                  <a:srgbClr val="2E2E2E"/>
                </a:solidFill>
                <a:latin typeface="NexusSans"/>
              </a:rPr>
              <a:t>In </a:t>
            </a:r>
            <a:r>
              <a:rPr lang="en-US" sz="2800" dirty="0">
                <a:solidFill>
                  <a:srgbClr val="2E2E2E"/>
                </a:solidFill>
                <a:latin typeface="NexusSans"/>
              </a:rPr>
              <a:t>addition to the affinity variations among the receptors, each </a:t>
            </a:r>
            <a:r>
              <a:rPr lang="en-US" sz="2800" dirty="0" err="1">
                <a:solidFill>
                  <a:srgbClr val="2E2E2E"/>
                </a:solidFill>
                <a:latin typeface="NexusSans"/>
              </a:rPr>
              <a:t>Fcγ</a:t>
            </a:r>
            <a:r>
              <a:rPr lang="en-US" sz="2800" dirty="0">
                <a:solidFill>
                  <a:srgbClr val="2E2E2E"/>
                </a:solidFill>
                <a:latin typeface="NexusSans"/>
              </a:rPr>
              <a:t> receptor displays distinct IgG subtype specificities; for example, </a:t>
            </a:r>
            <a:endParaRPr lang="en-US" sz="2800" dirty="0" smtClean="0">
              <a:solidFill>
                <a:srgbClr val="2E2E2E"/>
              </a:solidFill>
              <a:latin typeface="NexusSans"/>
            </a:endParaRPr>
          </a:p>
          <a:p>
            <a:pPr lvl="1"/>
            <a:r>
              <a:rPr lang="en-US" sz="2400" dirty="0" smtClean="0">
                <a:solidFill>
                  <a:srgbClr val="2E2E2E"/>
                </a:solidFill>
                <a:latin typeface="NexusSans"/>
              </a:rPr>
              <a:t>FcγRIII and</a:t>
            </a:r>
            <a:r>
              <a:rPr lang="en-US" sz="2400" dirty="0">
                <a:solidFill>
                  <a:srgbClr val="2E2E2E"/>
                </a:solidFill>
                <a:latin typeface="NexusSans"/>
              </a:rPr>
              <a:t> </a:t>
            </a:r>
            <a:r>
              <a:rPr lang="en-US" sz="2400" dirty="0" err="1" smtClean="0">
                <a:solidFill>
                  <a:srgbClr val="2E2E2E"/>
                </a:solidFill>
                <a:latin typeface="NexusSans"/>
              </a:rPr>
              <a:t>FcγRI</a:t>
            </a:r>
            <a:r>
              <a:rPr lang="en-US" sz="2400" dirty="0" smtClean="0">
                <a:solidFill>
                  <a:srgbClr val="2E2E2E"/>
                </a:solidFill>
                <a:latin typeface="NexusSans"/>
              </a:rPr>
              <a:t> binds </a:t>
            </a:r>
            <a:r>
              <a:rPr lang="en-US" sz="2400" dirty="0">
                <a:solidFill>
                  <a:srgbClr val="2E2E2E"/>
                </a:solidFill>
                <a:latin typeface="NexusSans"/>
              </a:rPr>
              <a:t>IgG</a:t>
            </a:r>
            <a:r>
              <a:rPr lang="en-US" sz="2400" baseline="-25000" dirty="0">
                <a:solidFill>
                  <a:srgbClr val="2E2E2E"/>
                </a:solidFill>
                <a:latin typeface="NexusSans"/>
              </a:rPr>
              <a:t>1</a:t>
            </a:r>
            <a:r>
              <a:rPr lang="en-US" sz="2400" dirty="0">
                <a:solidFill>
                  <a:srgbClr val="2E2E2E"/>
                </a:solidFill>
                <a:latin typeface="NexusSans"/>
              </a:rPr>
              <a:t> and IgG</a:t>
            </a:r>
            <a:r>
              <a:rPr lang="en-US" sz="2400" baseline="-25000" dirty="0">
                <a:solidFill>
                  <a:srgbClr val="2E2E2E"/>
                </a:solidFill>
                <a:latin typeface="NexusSans"/>
              </a:rPr>
              <a:t>3</a:t>
            </a:r>
            <a:r>
              <a:rPr lang="en-US" sz="2400" dirty="0">
                <a:solidFill>
                  <a:srgbClr val="2E2E2E"/>
                </a:solidFill>
                <a:latin typeface="NexusSans"/>
              </a:rPr>
              <a:t> better than IgG</a:t>
            </a:r>
            <a:r>
              <a:rPr lang="en-US" sz="2400" baseline="-25000" dirty="0">
                <a:solidFill>
                  <a:srgbClr val="2E2E2E"/>
                </a:solidFill>
                <a:latin typeface="NexusSans"/>
              </a:rPr>
              <a:t>2</a:t>
            </a:r>
            <a:r>
              <a:rPr lang="en-US" sz="2400" dirty="0">
                <a:solidFill>
                  <a:srgbClr val="2E2E2E"/>
                </a:solidFill>
                <a:latin typeface="NexusSans"/>
              </a:rPr>
              <a:t> and IgG</a:t>
            </a:r>
            <a:r>
              <a:rPr lang="en-US" sz="2400" baseline="-25000" dirty="0">
                <a:solidFill>
                  <a:srgbClr val="2E2E2E"/>
                </a:solidFill>
                <a:latin typeface="NexusSans"/>
              </a:rPr>
              <a:t>4</a:t>
            </a:r>
            <a:r>
              <a:rPr lang="en-US" sz="2400" dirty="0">
                <a:solidFill>
                  <a:srgbClr val="2E2E2E"/>
                </a:solidFill>
                <a:latin typeface="NexusSans"/>
              </a:rPr>
              <a:t>. </a:t>
            </a:r>
            <a:endParaRPr lang="en-US" sz="2400" dirty="0" smtClean="0">
              <a:solidFill>
                <a:srgbClr val="2E2E2E"/>
              </a:solidFill>
              <a:latin typeface="NexusSans"/>
            </a:endParaRPr>
          </a:p>
          <a:p>
            <a:pPr lvl="0"/>
            <a:r>
              <a:rPr lang="en-US" sz="2800" dirty="0" smtClean="0">
                <a:solidFill>
                  <a:srgbClr val="2E2E2E"/>
                </a:solidFill>
                <a:latin typeface="NexusSans"/>
              </a:rPr>
              <a:t>Structural </a:t>
            </a:r>
            <a:r>
              <a:rPr lang="en-US" sz="2800" dirty="0">
                <a:solidFill>
                  <a:srgbClr val="2E2E2E"/>
                </a:solidFill>
                <a:latin typeface="NexusSans"/>
              </a:rPr>
              <a:t>knowledge regarding antibody recognition by Fc receptors is critically important to antibody-mediated immune therapeutics. </a:t>
            </a:r>
            <a:endParaRPr lang="en-US" dirty="0"/>
          </a:p>
        </p:txBody>
      </p:sp>
    </p:spTree>
    <p:extLst>
      <p:ext uri="{BB962C8B-B14F-4D97-AF65-F5344CB8AC3E}">
        <p14:creationId xmlns:p14="http://schemas.microsoft.com/office/powerpoint/2010/main" val="2384697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solidFill>
                  <a:srgbClr val="2E2E2E"/>
                </a:solidFill>
                <a:latin typeface="NexusSans"/>
                <a:ea typeface="+mn-ea"/>
                <a:cs typeface="+mn-cs"/>
              </a:rPr>
              <a:t>FcγR</a:t>
            </a:r>
            <a:endParaRPr lang="en-US" sz="3600" dirty="0"/>
          </a:p>
        </p:txBody>
      </p:sp>
      <p:sp>
        <p:nvSpPr>
          <p:cNvPr id="3" name="Content Placeholder 2"/>
          <p:cNvSpPr>
            <a:spLocks noGrp="1"/>
          </p:cNvSpPr>
          <p:nvPr>
            <p:ph idx="1"/>
          </p:nvPr>
        </p:nvSpPr>
        <p:spPr/>
        <p:txBody>
          <a:bodyPr/>
          <a:lstStyle/>
          <a:p>
            <a:r>
              <a:rPr lang="en-US" sz="2400" dirty="0" err="1" smtClean="0"/>
              <a:t>FcγRII</a:t>
            </a:r>
            <a:r>
              <a:rPr lang="en-US" sz="2400" dirty="0" smtClean="0"/>
              <a:t> A, B, and C. These isoforms have similar extracellular domains and ligand specificities but differ in cytoplasmic tail structure, cell distribution, and functions</a:t>
            </a:r>
          </a:p>
          <a:p>
            <a:r>
              <a:rPr lang="en-US" sz="2400" dirty="0" err="1" smtClean="0">
                <a:solidFill>
                  <a:prstClr val="black"/>
                </a:solidFill>
              </a:rPr>
              <a:t>FcγRI</a:t>
            </a:r>
            <a:r>
              <a:rPr lang="en-US" sz="2400" dirty="0" smtClean="0">
                <a:solidFill>
                  <a:prstClr val="black"/>
                </a:solidFill>
              </a:rPr>
              <a:t> and </a:t>
            </a:r>
            <a:r>
              <a:rPr lang="en-US" sz="2400" dirty="0" err="1" smtClean="0">
                <a:solidFill>
                  <a:prstClr val="black"/>
                </a:solidFill>
              </a:rPr>
              <a:t>FcγRII</a:t>
            </a:r>
            <a:r>
              <a:rPr lang="en-US" sz="2400" dirty="0" smtClean="0">
                <a:solidFill>
                  <a:prstClr val="black"/>
                </a:solidFill>
              </a:rPr>
              <a:t> A and C, do </a:t>
            </a:r>
            <a:r>
              <a:rPr lang="en-US" sz="2400" dirty="0" err="1" smtClean="0">
                <a:solidFill>
                  <a:prstClr val="black"/>
                </a:solidFill>
              </a:rPr>
              <a:t>opsonization</a:t>
            </a:r>
            <a:r>
              <a:rPr lang="en-US" sz="2400" dirty="0" smtClean="0">
                <a:solidFill>
                  <a:prstClr val="black"/>
                </a:solidFill>
              </a:rPr>
              <a:t> function</a:t>
            </a:r>
            <a:endParaRPr lang="en-US" sz="2400" dirty="0" smtClean="0"/>
          </a:p>
          <a:p>
            <a:r>
              <a:rPr lang="en-US" sz="2400" dirty="0" err="1" smtClean="0"/>
              <a:t>FcγRIIB</a:t>
            </a:r>
            <a:r>
              <a:rPr lang="en-US" sz="2400" dirty="0" smtClean="0"/>
              <a:t> deliver inhibitory signals to B lymphocytes and </a:t>
            </a:r>
            <a:r>
              <a:rPr lang="en-US" sz="2400" dirty="0">
                <a:solidFill>
                  <a:prstClr val="black"/>
                </a:solidFill>
              </a:rPr>
              <a:t>IVIG (intravenous immunoglobulin) may </a:t>
            </a:r>
            <a:r>
              <a:rPr lang="en-US" sz="2400" dirty="0" smtClean="0">
                <a:solidFill>
                  <a:prstClr val="black"/>
                </a:solidFill>
              </a:rPr>
              <a:t>use this mechanism to treat B cell cancer</a:t>
            </a:r>
          </a:p>
          <a:p>
            <a:r>
              <a:rPr lang="en-US" sz="2400" dirty="0">
                <a:solidFill>
                  <a:prstClr val="black"/>
                </a:solidFill>
              </a:rPr>
              <a:t>FcγR1 and 2 and 3 on phagocytes help in phagocytosis</a:t>
            </a:r>
            <a:r>
              <a:rPr lang="en-US" sz="2400" dirty="0" smtClean="0">
                <a:solidFill>
                  <a:prstClr val="black"/>
                </a:solidFill>
              </a:rPr>
              <a:t>,</a:t>
            </a:r>
          </a:p>
          <a:p>
            <a:endParaRPr lang="en-US" sz="2400" dirty="0" smtClean="0">
              <a:solidFill>
                <a:prstClr val="black"/>
              </a:solidFill>
            </a:endParaRPr>
          </a:p>
        </p:txBody>
      </p:sp>
    </p:spTree>
    <p:extLst>
      <p:ext uri="{BB962C8B-B14F-4D97-AF65-F5344CB8AC3E}">
        <p14:creationId xmlns:p14="http://schemas.microsoft.com/office/powerpoint/2010/main" val="34755673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faculty.ccbcmd.edu/courses/bio141/lecguide/unit5/humoral/abydefense/opsonization/images/u3fg18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396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4" descr="http://t3.gstatic.com/images?q=tbn:ANd9GcRrW4GBOZsCabJFYDAHlwEh94VxP4nr1FBB9GFZykaGrEjnav6C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762000"/>
            <a:ext cx="396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1551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4525963"/>
          </a:xfrm>
        </p:spPr>
        <p:txBody>
          <a:bodyPr/>
          <a:lstStyle/>
          <a:p>
            <a:r>
              <a:rPr lang="en-US" sz="2800" dirty="0" smtClean="0"/>
              <a:t>Natural killer (NK) cells and </a:t>
            </a:r>
            <a:r>
              <a:rPr lang="en-US" sz="2800" dirty="0" err="1" smtClean="0"/>
              <a:t>eosinophils</a:t>
            </a:r>
            <a:r>
              <a:rPr lang="en-US" sz="2800" dirty="0" smtClean="0"/>
              <a:t> bind to antibody-coated cells by Fc receptors and destroy these cells. This process is called antibody-dependent cell mediated cytotoxicity (ADCC). </a:t>
            </a:r>
          </a:p>
          <a:p>
            <a:r>
              <a:rPr lang="en-US" sz="2800" dirty="0" smtClean="0"/>
              <a:t>It was first described as a function of NK cells, which use their Fc receptor, low affinity </a:t>
            </a:r>
            <a:r>
              <a:rPr lang="en-US" sz="2800" dirty="0" err="1" smtClean="0"/>
              <a:t>FcγRIIIA</a:t>
            </a:r>
            <a:r>
              <a:rPr lang="en-US" sz="2800" dirty="0" smtClean="0"/>
              <a:t> (CD16), to bind to antibody-coated cells. </a:t>
            </a:r>
          </a:p>
          <a:p>
            <a:r>
              <a:rPr lang="en-US" sz="2800" dirty="0" smtClean="0"/>
              <a:t>After binding the receptors, NK secrete cytokines such as IFN-γ as well as to discharge the contents of their granules, which mediate the killing functions</a:t>
            </a:r>
          </a:p>
          <a:p>
            <a:r>
              <a:rPr lang="en-US" sz="2800" dirty="0">
                <a:solidFill>
                  <a:prstClr val="black"/>
                </a:solidFill>
              </a:rPr>
              <a:t>anti-CD20 </a:t>
            </a:r>
            <a:r>
              <a:rPr lang="en-US" sz="2800" dirty="0" smtClean="0">
                <a:solidFill>
                  <a:prstClr val="black"/>
                </a:solidFill>
              </a:rPr>
              <a:t>antibody kill </a:t>
            </a:r>
            <a:r>
              <a:rPr lang="en-US" sz="2800" dirty="0" smtClean="0"/>
              <a:t>B cell–derived tumor cells by NK cells by ADCC</a:t>
            </a:r>
            <a:endParaRPr lang="en-US" sz="2800" dirty="0"/>
          </a:p>
        </p:txBody>
      </p:sp>
    </p:spTree>
    <p:extLst>
      <p:ext uri="{BB962C8B-B14F-4D97-AF65-F5344CB8AC3E}">
        <p14:creationId xmlns:p14="http://schemas.microsoft.com/office/powerpoint/2010/main" val="15152661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400px-AD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6215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6"/>
          <p:cNvSpPr>
            <a:spLocks noGrp="1"/>
          </p:cNvSpPr>
          <p:nvPr>
            <p:ph type="title"/>
          </p:nvPr>
        </p:nvSpPr>
        <p:spPr/>
        <p:txBody>
          <a:bodyPr/>
          <a:lstStyle/>
          <a:p>
            <a:pPr eaLnBrk="1" hangingPunct="1"/>
            <a:r>
              <a:rPr lang="en-US" smtClean="0"/>
              <a:t>ADCC by NK cells</a:t>
            </a:r>
          </a:p>
        </p:txBody>
      </p:sp>
    </p:spTree>
    <p:extLst>
      <p:ext uri="{BB962C8B-B14F-4D97-AF65-F5344CB8AC3E}">
        <p14:creationId xmlns:p14="http://schemas.microsoft.com/office/powerpoint/2010/main" val="2565614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ea typeface="+mn-ea"/>
                <a:cs typeface="+mn-cs"/>
              </a:rPr>
              <a:t>Fc</a:t>
            </a:r>
            <a:r>
              <a:rPr lang="el-GR" sz="3600" dirty="0">
                <a:solidFill>
                  <a:prstClr val="black"/>
                </a:solidFill>
                <a:ea typeface="+mn-ea"/>
                <a:cs typeface="+mn-cs"/>
              </a:rPr>
              <a:t>ε</a:t>
            </a:r>
            <a:r>
              <a:rPr lang="en-US" sz="3600" dirty="0" smtClean="0">
                <a:solidFill>
                  <a:prstClr val="black"/>
                </a:solidFill>
                <a:ea typeface="+mn-ea"/>
                <a:cs typeface="+mn-cs"/>
              </a:rPr>
              <a:t>R</a:t>
            </a:r>
            <a:endParaRPr lang="en-US" sz="3600" dirty="0"/>
          </a:p>
        </p:txBody>
      </p:sp>
      <p:sp>
        <p:nvSpPr>
          <p:cNvPr id="3" name="Content Placeholder 2"/>
          <p:cNvSpPr>
            <a:spLocks noGrp="1"/>
          </p:cNvSpPr>
          <p:nvPr>
            <p:ph idx="1"/>
          </p:nvPr>
        </p:nvSpPr>
        <p:spPr/>
        <p:txBody>
          <a:bodyPr/>
          <a:lstStyle/>
          <a:p>
            <a:pPr lvl="0"/>
            <a:r>
              <a:rPr lang="en-US" sz="2400" dirty="0" smtClean="0">
                <a:solidFill>
                  <a:prstClr val="black"/>
                </a:solidFill>
              </a:rPr>
              <a:t>Fc</a:t>
            </a:r>
            <a:r>
              <a:rPr lang="el-GR" sz="2400" dirty="0">
                <a:solidFill>
                  <a:prstClr val="black"/>
                </a:solidFill>
              </a:rPr>
              <a:t>ε</a:t>
            </a:r>
            <a:r>
              <a:rPr lang="en-US" sz="2400" dirty="0" smtClean="0">
                <a:solidFill>
                  <a:prstClr val="black"/>
                </a:solidFill>
              </a:rPr>
              <a:t>RI on </a:t>
            </a:r>
            <a:r>
              <a:rPr lang="en-US" sz="2400" dirty="0" smtClean="0"/>
              <a:t>eosinophils, function to mediate the killing and expulsion of some helminthic Parasites carrying </a:t>
            </a:r>
            <a:r>
              <a:rPr lang="en-US" sz="2400" dirty="0" err="1" smtClean="0"/>
              <a:t>IgE</a:t>
            </a:r>
            <a:r>
              <a:rPr lang="en-US" sz="2400" dirty="0" smtClean="0"/>
              <a:t> by ADCC</a:t>
            </a:r>
          </a:p>
          <a:p>
            <a:r>
              <a:rPr lang="en-US" sz="2400" dirty="0" smtClean="0"/>
              <a:t>Killing molecules are secreted out side from </a:t>
            </a:r>
            <a:r>
              <a:rPr lang="en-US" sz="2400" dirty="0" err="1" smtClean="0"/>
              <a:t>eosinophils</a:t>
            </a:r>
            <a:r>
              <a:rPr lang="en-US" sz="2400" dirty="0" smtClean="0"/>
              <a:t> as major basic protein</a:t>
            </a:r>
          </a:p>
          <a:p>
            <a:r>
              <a:rPr lang="en-US" sz="2400" dirty="0" smtClean="0">
                <a:solidFill>
                  <a:prstClr val="black"/>
                </a:solidFill>
              </a:rPr>
              <a:t>Binding of Fc</a:t>
            </a:r>
            <a:r>
              <a:rPr lang="el-GR" sz="2400" dirty="0">
                <a:solidFill>
                  <a:prstClr val="black"/>
                </a:solidFill>
              </a:rPr>
              <a:t>ε</a:t>
            </a:r>
            <a:r>
              <a:rPr lang="en-US" sz="2400" dirty="0">
                <a:solidFill>
                  <a:prstClr val="black"/>
                </a:solidFill>
              </a:rPr>
              <a:t>RI on </a:t>
            </a:r>
            <a:r>
              <a:rPr lang="en-US" sz="2400" dirty="0" smtClean="0"/>
              <a:t>Mast cell with an allergen mediate a rapid release of mediators ( Histamine) that may induce bronchoconstriction and increased local motility, contributing to the formation of hypersensitivity reaction 1</a:t>
            </a:r>
          </a:p>
          <a:p>
            <a:endParaRPr lang="en-US" sz="2400" dirty="0"/>
          </a:p>
        </p:txBody>
      </p:sp>
    </p:spTree>
    <p:extLst>
      <p:ext uri="{BB962C8B-B14F-4D97-AF65-F5344CB8AC3E}">
        <p14:creationId xmlns:p14="http://schemas.microsoft.com/office/powerpoint/2010/main" val="38284498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helmin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85800"/>
            <a:ext cx="69342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63603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p:txBody>
          <a:bodyPr/>
          <a:lstStyle/>
          <a:p>
            <a:r>
              <a:rPr lang="en-US" smtClean="0"/>
              <a:t>Effecter phase</a:t>
            </a:r>
          </a:p>
        </p:txBody>
      </p:sp>
      <p:pic>
        <p:nvPicPr>
          <p:cNvPr id="8195" name="Picture 8" descr="Bh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6838"/>
            <a:ext cx="8459788"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7578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General structure</a:t>
            </a:r>
          </a:p>
        </p:txBody>
      </p:sp>
      <p:sp>
        <p:nvSpPr>
          <p:cNvPr id="17410" name="Content Placeholder 2"/>
          <p:cNvSpPr>
            <a:spLocks noGrp="1"/>
          </p:cNvSpPr>
          <p:nvPr>
            <p:ph idx="1"/>
          </p:nvPr>
        </p:nvSpPr>
        <p:spPr>
          <a:xfrm>
            <a:off x="457200" y="1143000"/>
            <a:ext cx="8229600" cy="4525963"/>
          </a:xfrm>
        </p:spPr>
        <p:txBody>
          <a:bodyPr/>
          <a:lstStyle/>
          <a:p>
            <a:r>
              <a:rPr lang="en-US" sz="2800" dirty="0" smtClean="0"/>
              <a:t>4 polypeptide chains, 2 identical heavy chains and 2 identical light chains combined by di-</a:t>
            </a:r>
            <a:r>
              <a:rPr lang="en-US" sz="2800" dirty="0" err="1" smtClean="0"/>
              <a:t>sulphide</a:t>
            </a:r>
            <a:r>
              <a:rPr lang="en-US" sz="2800" dirty="0" smtClean="0"/>
              <a:t> bonds</a:t>
            </a:r>
          </a:p>
          <a:p>
            <a:r>
              <a:rPr lang="en-US" sz="2800" dirty="0" smtClean="0"/>
              <a:t>Heavy chain constitute of one variable and 3-4 constant domains depending on the class of immunoglobulin</a:t>
            </a:r>
          </a:p>
          <a:p>
            <a:r>
              <a:rPr lang="en-US" sz="2800" dirty="0"/>
              <a:t>Constant domains Differ with in heavy chains only between 5 classes of </a:t>
            </a:r>
            <a:r>
              <a:rPr lang="en-US" sz="2800" dirty="0" err="1"/>
              <a:t>IgM</a:t>
            </a:r>
            <a:r>
              <a:rPr lang="en-US" sz="2800" dirty="0"/>
              <a:t>, </a:t>
            </a:r>
            <a:r>
              <a:rPr lang="en-US" sz="2800" dirty="0" err="1"/>
              <a:t>IgD</a:t>
            </a:r>
            <a:r>
              <a:rPr lang="en-US" sz="2800" dirty="0"/>
              <a:t>, </a:t>
            </a:r>
            <a:r>
              <a:rPr lang="en-US" sz="2800" dirty="0" err="1"/>
              <a:t>IgE</a:t>
            </a:r>
            <a:r>
              <a:rPr lang="en-US" sz="2800" dirty="0"/>
              <a:t>, </a:t>
            </a:r>
            <a:r>
              <a:rPr lang="en-US" sz="2800" dirty="0" err="1"/>
              <a:t>IgG</a:t>
            </a:r>
            <a:r>
              <a:rPr lang="en-US" sz="2800" dirty="0"/>
              <a:t>, </a:t>
            </a:r>
            <a:r>
              <a:rPr lang="en-US" sz="2800" dirty="0" smtClean="0"/>
              <a:t>IgA</a:t>
            </a:r>
          </a:p>
          <a:p>
            <a:r>
              <a:rPr lang="en-US" sz="2800" dirty="0" smtClean="0"/>
              <a:t>Light chain have one variable and one constant domains and the constant is between </a:t>
            </a:r>
            <a:r>
              <a:rPr lang="en-US" sz="2800" dirty="0"/>
              <a:t>the 2 types Kappa and lambda (κ, λ) both of which can associate with the 5 types of heavy chains. </a:t>
            </a:r>
          </a:p>
          <a:p>
            <a:endParaRPr lang="en-US" dirty="0" smtClean="0"/>
          </a:p>
          <a:p>
            <a:endParaRPr lang="en-US" dirty="0" smtClean="0"/>
          </a:p>
        </p:txBody>
      </p:sp>
    </p:spTree>
    <p:extLst>
      <p:ext uri="{BB962C8B-B14F-4D97-AF65-F5344CB8AC3E}">
        <p14:creationId xmlns:p14="http://schemas.microsoft.com/office/powerpoint/2010/main" val="16071550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pPr algn="l" rtl="0"/>
            <a:r>
              <a:rPr lang="en-US" sz="2400" dirty="0">
                <a:solidFill>
                  <a:srgbClr val="2E2E2E"/>
                </a:solidFill>
                <a:latin typeface="NexusSans"/>
              </a:rPr>
              <a:t>Some data suggest the existence of </a:t>
            </a:r>
            <a:r>
              <a:rPr lang="en-US" sz="2400" dirty="0" err="1">
                <a:solidFill>
                  <a:srgbClr val="2E2E2E"/>
                </a:solidFill>
                <a:latin typeface="NexusSans"/>
              </a:rPr>
              <a:t>FcRs</a:t>
            </a:r>
            <a:r>
              <a:rPr lang="en-US" sz="2400" dirty="0">
                <a:solidFill>
                  <a:srgbClr val="2E2E2E"/>
                </a:solidFill>
                <a:latin typeface="NexusSans"/>
              </a:rPr>
              <a:t> for </a:t>
            </a:r>
            <a:r>
              <a:rPr lang="en-US" sz="2400" dirty="0" err="1">
                <a:solidFill>
                  <a:srgbClr val="2E2E2E"/>
                </a:solidFill>
                <a:latin typeface="NexusSans"/>
              </a:rPr>
              <a:t>IgM</a:t>
            </a:r>
            <a:r>
              <a:rPr lang="en-US" sz="2400" dirty="0">
                <a:solidFill>
                  <a:srgbClr val="2E2E2E"/>
                </a:solidFill>
                <a:latin typeface="NexusSans"/>
              </a:rPr>
              <a:t> and </a:t>
            </a:r>
            <a:r>
              <a:rPr lang="en-US" sz="2400" dirty="0" err="1">
                <a:solidFill>
                  <a:srgbClr val="2E2E2E"/>
                </a:solidFill>
                <a:latin typeface="NexusSans"/>
              </a:rPr>
              <a:t>IgD</a:t>
            </a:r>
            <a:r>
              <a:rPr lang="en-US" sz="2400" dirty="0">
                <a:solidFill>
                  <a:srgbClr val="2E2E2E"/>
                </a:solidFill>
                <a:latin typeface="NexusSans"/>
              </a:rPr>
              <a:t> on leukocytes, although structural entities for such receptors have not been well defined</a:t>
            </a:r>
            <a:r>
              <a:rPr lang="en-US" sz="2400" dirty="0" smtClean="0">
                <a:solidFill>
                  <a:srgbClr val="2E2E2E"/>
                </a:solidFill>
                <a:latin typeface="NexusSans"/>
              </a:rPr>
              <a:t>.</a:t>
            </a:r>
          </a:p>
          <a:p>
            <a:pPr algn="l" rtl="0"/>
            <a:r>
              <a:rPr lang="en-US" sz="2400" dirty="0" smtClean="0">
                <a:solidFill>
                  <a:srgbClr val="2E2E2E"/>
                </a:solidFill>
                <a:latin typeface="NexusSans"/>
              </a:rPr>
              <a:t> </a:t>
            </a:r>
            <a:r>
              <a:rPr lang="en-US" sz="2400" dirty="0">
                <a:solidFill>
                  <a:srgbClr val="2E2E2E"/>
                </a:solidFill>
                <a:latin typeface="NexusSans"/>
              </a:rPr>
              <a:t>In addition, two epithelial cell </a:t>
            </a:r>
            <a:r>
              <a:rPr lang="en-US" sz="2400" dirty="0" err="1">
                <a:solidFill>
                  <a:srgbClr val="2E2E2E"/>
                </a:solidFill>
                <a:latin typeface="NexusSans"/>
              </a:rPr>
              <a:t>FcRs</a:t>
            </a:r>
            <a:r>
              <a:rPr lang="en-US" sz="2400" dirty="0">
                <a:solidFill>
                  <a:srgbClr val="2E2E2E"/>
                </a:solidFill>
                <a:latin typeface="NexusSans"/>
              </a:rPr>
              <a:t> have been well characterized: </a:t>
            </a:r>
            <a:endParaRPr lang="en-US" sz="2400" dirty="0" smtClean="0">
              <a:solidFill>
                <a:srgbClr val="2E2E2E"/>
              </a:solidFill>
              <a:latin typeface="NexusSans"/>
            </a:endParaRPr>
          </a:p>
          <a:p>
            <a:pPr lvl="1" algn="l" rtl="0"/>
            <a:r>
              <a:rPr lang="en-US" sz="2400" dirty="0" err="1" smtClean="0">
                <a:solidFill>
                  <a:srgbClr val="2E2E2E"/>
                </a:solidFill>
                <a:latin typeface="NexusSans"/>
              </a:rPr>
              <a:t>FcRn</a:t>
            </a:r>
            <a:r>
              <a:rPr lang="en-US" sz="2400" dirty="0" smtClean="0">
                <a:solidFill>
                  <a:srgbClr val="2E2E2E"/>
                </a:solidFill>
                <a:latin typeface="NexusSans"/>
              </a:rPr>
              <a:t> </a:t>
            </a:r>
            <a:r>
              <a:rPr lang="en-US" sz="2400" dirty="0">
                <a:solidFill>
                  <a:srgbClr val="2E2E2E"/>
                </a:solidFill>
                <a:latin typeface="NexusSans"/>
              </a:rPr>
              <a:t>which mediates both </a:t>
            </a:r>
            <a:r>
              <a:rPr lang="en-US" sz="2400" dirty="0" err="1">
                <a:solidFill>
                  <a:srgbClr val="2E2E2E"/>
                </a:solidFill>
                <a:latin typeface="NexusSans"/>
              </a:rPr>
              <a:t>IgG</a:t>
            </a:r>
            <a:r>
              <a:rPr lang="en-US" sz="2400" dirty="0">
                <a:solidFill>
                  <a:srgbClr val="2E2E2E"/>
                </a:solidFill>
                <a:latin typeface="NexusSans"/>
              </a:rPr>
              <a:t> transport across the placenta and </a:t>
            </a:r>
            <a:r>
              <a:rPr lang="en-US" sz="2400" dirty="0" err="1">
                <a:solidFill>
                  <a:srgbClr val="2E2E2E"/>
                </a:solidFill>
                <a:latin typeface="NexusSans"/>
              </a:rPr>
              <a:t>IgG</a:t>
            </a:r>
            <a:r>
              <a:rPr lang="en-US" sz="2400" dirty="0">
                <a:solidFill>
                  <a:srgbClr val="2E2E2E"/>
                </a:solidFill>
                <a:latin typeface="NexusSans"/>
              </a:rPr>
              <a:t> uptake by neonatal intestinal epithelium, </a:t>
            </a:r>
            <a:endParaRPr lang="en-US" sz="2400" dirty="0" smtClean="0">
              <a:solidFill>
                <a:srgbClr val="2E2E2E"/>
              </a:solidFill>
              <a:latin typeface="NexusSans"/>
            </a:endParaRPr>
          </a:p>
          <a:p>
            <a:pPr lvl="1" algn="l" rtl="0"/>
            <a:r>
              <a:rPr lang="en-US" sz="2400" dirty="0" smtClean="0">
                <a:solidFill>
                  <a:srgbClr val="2E2E2E"/>
                </a:solidFill>
                <a:latin typeface="NexusSans"/>
              </a:rPr>
              <a:t>and </a:t>
            </a:r>
            <a:r>
              <a:rPr lang="en-US" sz="2400" dirty="0">
                <a:solidFill>
                  <a:srgbClr val="2E2E2E"/>
                </a:solidFill>
                <a:latin typeface="NexusSans"/>
              </a:rPr>
              <a:t>the </a:t>
            </a:r>
            <a:r>
              <a:rPr lang="en-US" sz="2400" dirty="0" err="1">
                <a:solidFill>
                  <a:srgbClr val="2E2E2E"/>
                </a:solidFill>
                <a:latin typeface="NexusSans"/>
              </a:rPr>
              <a:t>pIgR</a:t>
            </a:r>
            <a:r>
              <a:rPr lang="en-US" sz="2400" dirty="0">
                <a:solidFill>
                  <a:srgbClr val="2E2E2E"/>
                </a:solidFill>
                <a:latin typeface="NexusSans"/>
              </a:rPr>
              <a:t> (poly </a:t>
            </a:r>
            <a:r>
              <a:rPr lang="en-US" sz="2400" dirty="0" err="1">
                <a:solidFill>
                  <a:srgbClr val="2E2E2E"/>
                </a:solidFill>
                <a:latin typeface="NexusSans"/>
              </a:rPr>
              <a:t>Ig</a:t>
            </a:r>
            <a:r>
              <a:rPr lang="en-US" sz="2400" dirty="0">
                <a:solidFill>
                  <a:srgbClr val="2E2E2E"/>
                </a:solidFill>
                <a:latin typeface="NexusSans"/>
              </a:rPr>
              <a:t> receptor, also known as secretory component) which transports IgA into mucosal secretions.</a:t>
            </a:r>
            <a:endParaRPr lang="en-US" sz="2400" dirty="0"/>
          </a:p>
        </p:txBody>
      </p:sp>
    </p:spTree>
    <p:extLst>
      <p:ext uri="{BB962C8B-B14F-4D97-AF65-F5344CB8AC3E}">
        <p14:creationId xmlns:p14="http://schemas.microsoft.com/office/powerpoint/2010/main" val="4236240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Neonatal Fc receptors</a:t>
            </a:r>
            <a:endParaRPr lang="en-US" dirty="0"/>
          </a:p>
        </p:txBody>
      </p:sp>
      <p:sp>
        <p:nvSpPr>
          <p:cNvPr id="3" name="Content Placeholder 2"/>
          <p:cNvSpPr>
            <a:spLocks noGrp="1"/>
          </p:cNvSpPr>
          <p:nvPr>
            <p:ph idx="1"/>
          </p:nvPr>
        </p:nvSpPr>
        <p:spPr/>
        <p:txBody>
          <a:bodyPr/>
          <a:lstStyle/>
          <a:p>
            <a:r>
              <a:rPr lang="en-US" sz="2400" dirty="0" smtClean="0"/>
              <a:t>Neonatal mammals are protected from infection by maternally produced antibodies transported across the placenta into the fetal circulation and by antibodies in ingested milk transported across the gut epithelium of newborns by a specialized process known as </a:t>
            </a:r>
            <a:r>
              <a:rPr lang="en-US" sz="2400" dirty="0" err="1" smtClean="0"/>
              <a:t>transcytosis</a:t>
            </a:r>
            <a:r>
              <a:rPr lang="en-US" sz="2400" dirty="0" smtClean="0"/>
              <a:t>.</a:t>
            </a:r>
          </a:p>
          <a:p>
            <a:r>
              <a:rPr lang="en-US" sz="2400" dirty="0" smtClean="0"/>
              <a:t>Transport of maternal </a:t>
            </a:r>
            <a:r>
              <a:rPr lang="en-US" sz="2400" dirty="0" err="1" smtClean="0"/>
              <a:t>IgG</a:t>
            </a:r>
            <a:r>
              <a:rPr lang="en-US" sz="2400" dirty="0" smtClean="0"/>
              <a:t> across the placenta and across the neonatal intestinal epithelium is mediated by an </a:t>
            </a:r>
            <a:r>
              <a:rPr lang="en-US" sz="2400" dirty="0" err="1" smtClean="0"/>
              <a:t>IgG</a:t>
            </a:r>
            <a:r>
              <a:rPr lang="en-US" sz="2400" dirty="0" smtClean="0"/>
              <a:t>-specific Fc receptor called the neonatal Fc receptor (</a:t>
            </a:r>
            <a:r>
              <a:rPr lang="en-US" sz="2400" dirty="0" err="1" smtClean="0"/>
              <a:t>FcRn</a:t>
            </a:r>
            <a:r>
              <a:rPr lang="en-US" sz="2400" dirty="0" smtClean="0"/>
              <a:t>). </a:t>
            </a:r>
          </a:p>
          <a:p>
            <a:r>
              <a:rPr lang="en-US" sz="2400" dirty="0" smtClean="0"/>
              <a:t>The </a:t>
            </a:r>
            <a:r>
              <a:rPr lang="en-US" sz="2400" dirty="0" err="1" smtClean="0"/>
              <a:t>FcRn</a:t>
            </a:r>
            <a:r>
              <a:rPr lang="en-US" sz="2400" dirty="0" smtClean="0"/>
              <a:t> is unique among Fc receptors in that it resembles a class I major histocompatibility complex (MHC) </a:t>
            </a:r>
          </a:p>
        </p:txBody>
      </p:sp>
    </p:spTree>
    <p:extLst>
      <p:ext uri="{BB962C8B-B14F-4D97-AF65-F5344CB8AC3E}">
        <p14:creationId xmlns:p14="http://schemas.microsoft.com/office/powerpoint/2010/main" val="16193666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614795"/>
            <a:ext cx="8486775"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7995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abcam.com/ps/CMS/Images/ab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0"/>
            <a:ext cx="8077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323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p:cNvSpPr>
          <p:nvPr>
            <p:ph type="body" idx="1"/>
          </p:nvPr>
        </p:nvSpPr>
        <p:spPr>
          <a:xfrm>
            <a:off x="457200" y="381000"/>
            <a:ext cx="8229600" cy="6172200"/>
          </a:xfrm>
        </p:spPr>
        <p:txBody>
          <a:bodyPr/>
          <a:lstStyle/>
          <a:p>
            <a:pPr>
              <a:lnSpc>
                <a:spcPct val="90000"/>
              </a:lnSpc>
            </a:pPr>
            <a:r>
              <a:rPr lang="en-US" sz="2800" dirty="0" smtClean="0"/>
              <a:t>The N-terminal part; 2 identical antigen binding sites. Each is formed by one variable domain of light and one of heavy domains</a:t>
            </a:r>
          </a:p>
          <a:p>
            <a:pPr>
              <a:lnSpc>
                <a:spcPct val="90000"/>
              </a:lnSpc>
            </a:pPr>
            <a:r>
              <a:rPr lang="en-US" sz="2800" dirty="0" smtClean="0"/>
              <a:t>Variable domain contribute to variability in antigen receptors with different antigenic specificities</a:t>
            </a:r>
          </a:p>
          <a:p>
            <a:pPr>
              <a:lnSpc>
                <a:spcPct val="90000"/>
              </a:lnSpc>
              <a:buFont typeface="Arial" pitchFamily="34" charset="0"/>
              <a:buNone/>
            </a:pPr>
            <a:endParaRPr lang="en-US" sz="2800" dirty="0" smtClean="0"/>
          </a:p>
          <a:p>
            <a:pPr>
              <a:lnSpc>
                <a:spcPct val="90000"/>
              </a:lnSpc>
            </a:pPr>
            <a:r>
              <a:rPr lang="en-US" sz="2800" dirty="0" smtClean="0"/>
              <a:t>The </a:t>
            </a:r>
            <a:r>
              <a:rPr lang="en-US" sz="2800" dirty="0" err="1" smtClean="0"/>
              <a:t>carboxy</a:t>
            </a:r>
            <a:r>
              <a:rPr lang="en-US" sz="2800" dirty="0" smtClean="0"/>
              <a:t> terminal consist only constant of heavy chain (Fc part). </a:t>
            </a:r>
          </a:p>
          <a:p>
            <a:pPr>
              <a:lnSpc>
                <a:spcPct val="90000"/>
              </a:lnSpc>
            </a:pPr>
            <a:r>
              <a:rPr lang="en-US" sz="2800" dirty="0" smtClean="0"/>
              <a:t>Heavy chain determine</a:t>
            </a:r>
          </a:p>
          <a:p>
            <a:pPr lvl="1">
              <a:lnSpc>
                <a:spcPct val="90000"/>
              </a:lnSpc>
            </a:pPr>
            <a:r>
              <a:rPr lang="en-US" dirty="0" smtClean="0"/>
              <a:t> the type of antibody </a:t>
            </a:r>
          </a:p>
          <a:p>
            <a:pPr lvl="1">
              <a:lnSpc>
                <a:spcPct val="90000"/>
              </a:lnSpc>
            </a:pPr>
            <a:r>
              <a:rPr lang="en-US" dirty="0" smtClean="0"/>
              <a:t>and do the functional effect of </a:t>
            </a:r>
            <a:r>
              <a:rPr lang="en-US" dirty="0" err="1" smtClean="0"/>
              <a:t>Ab</a:t>
            </a:r>
            <a:r>
              <a:rPr lang="en-US" dirty="0" smtClean="0"/>
              <a:t>; </a:t>
            </a:r>
          </a:p>
          <a:p>
            <a:pPr lvl="1">
              <a:lnSpc>
                <a:spcPct val="90000"/>
              </a:lnSpc>
            </a:pPr>
            <a:r>
              <a:rPr lang="en-US" dirty="0" smtClean="0"/>
              <a:t>bind to Fc receptors on innate cells</a:t>
            </a:r>
          </a:p>
        </p:txBody>
      </p:sp>
    </p:spTree>
    <p:extLst>
      <p:ext uri="{BB962C8B-B14F-4D97-AF65-F5344CB8AC3E}">
        <p14:creationId xmlns:p14="http://schemas.microsoft.com/office/powerpoint/2010/main" val="1649636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457200" y="0"/>
            <a:ext cx="8229600" cy="1143000"/>
          </a:xfrm>
        </p:spPr>
        <p:txBody>
          <a:bodyPr/>
          <a:lstStyle/>
          <a:p>
            <a:r>
              <a:rPr lang="en-US" smtClean="0"/>
              <a:t>Antigen binding site</a:t>
            </a:r>
          </a:p>
        </p:txBody>
      </p:sp>
      <p:sp>
        <p:nvSpPr>
          <p:cNvPr id="3" name="Content Placeholder 2"/>
          <p:cNvSpPr>
            <a:spLocks noGrp="1"/>
          </p:cNvSpPr>
          <p:nvPr>
            <p:ph idx="4294967295"/>
          </p:nvPr>
        </p:nvSpPr>
        <p:spPr>
          <a:xfrm>
            <a:off x="457200" y="838200"/>
            <a:ext cx="8229600" cy="6019800"/>
          </a:xfrm>
        </p:spPr>
        <p:txBody>
          <a:bodyPr>
            <a:normAutofit fontScale="70000" lnSpcReduction="20000"/>
          </a:bodyPr>
          <a:lstStyle/>
          <a:p>
            <a:pPr>
              <a:lnSpc>
                <a:spcPct val="120000"/>
              </a:lnSpc>
            </a:pPr>
            <a:r>
              <a:rPr lang="en-US" sz="2900" dirty="0" smtClean="0">
                <a:latin typeface="Times New Roman" pitchFamily="18" charset="0"/>
                <a:cs typeface="Times New Roman" pitchFamily="18" charset="0"/>
              </a:rPr>
              <a:t>Much of the variation between </a:t>
            </a:r>
            <a:r>
              <a:rPr lang="en-US" sz="2900" dirty="0" err="1" smtClean="0">
                <a:latin typeface="Times New Roman" pitchFamily="18" charset="0"/>
                <a:cs typeface="Times New Roman" pitchFamily="18" charset="0"/>
              </a:rPr>
              <a:t>Igs</a:t>
            </a:r>
            <a:r>
              <a:rPr lang="en-US" sz="2900" dirty="0" smtClean="0">
                <a:latin typeface="Times New Roman" pitchFamily="18" charset="0"/>
                <a:cs typeface="Times New Roman" pitchFamily="18" charset="0"/>
              </a:rPr>
              <a:t> located in 3 hot spots of </a:t>
            </a:r>
            <a:r>
              <a:rPr lang="en-US" sz="2900" dirty="0" err="1" smtClean="0">
                <a:latin typeface="Times New Roman" pitchFamily="18" charset="0"/>
                <a:cs typeface="Times New Roman" pitchFamily="18" charset="0"/>
              </a:rPr>
              <a:t>hypervariable</a:t>
            </a:r>
            <a:r>
              <a:rPr lang="en-US" sz="2900" dirty="0" smtClean="0">
                <a:latin typeface="Times New Roman" pitchFamily="18" charset="0"/>
                <a:cs typeface="Times New Roman" pitchFamily="18" charset="0"/>
              </a:rPr>
              <a:t> regions ( HVR1, 2, 3) or called  CDR1, 2, 3  found in variable region. </a:t>
            </a:r>
            <a:r>
              <a:rPr lang="en-US" sz="2900" dirty="0">
                <a:latin typeface="Times New Roman" pitchFamily="18" charset="0"/>
                <a:cs typeface="Times New Roman" pitchFamily="18" charset="0"/>
              </a:rPr>
              <a:t>Because they </a:t>
            </a:r>
            <a:r>
              <a:rPr lang="en-US" sz="2900" dirty="0" smtClean="0">
                <a:latin typeface="Times New Roman" pitchFamily="18" charset="0"/>
                <a:cs typeface="Times New Roman" pitchFamily="18" charset="0"/>
              </a:rPr>
              <a:t>determine </a:t>
            </a:r>
            <a:r>
              <a:rPr lang="en-US" sz="2900" dirty="0">
                <a:latin typeface="Times New Roman" pitchFamily="18" charset="0"/>
                <a:cs typeface="Times New Roman" pitchFamily="18" charset="0"/>
              </a:rPr>
              <a:t>the complementary fit of antibody to antigen</a:t>
            </a:r>
            <a:r>
              <a:rPr lang="en-US" sz="2900" dirty="0" smtClean="0">
                <a:latin typeface="Times New Roman" pitchFamily="18" charset="0"/>
                <a:cs typeface="Times New Roman" pitchFamily="18" charset="0"/>
              </a:rPr>
              <a:t>,</a:t>
            </a:r>
          </a:p>
          <a:p>
            <a:pPr marL="0" indent="0">
              <a:lnSpc>
                <a:spcPct val="120000"/>
              </a:lnSpc>
              <a:buNone/>
            </a:pPr>
            <a:r>
              <a:rPr lang="en-US" sz="2900" dirty="0" smtClean="0">
                <a:latin typeface="Times New Roman" pitchFamily="18" charset="0"/>
                <a:cs typeface="Times New Roman" pitchFamily="18" charset="0"/>
              </a:rPr>
              <a:t> </a:t>
            </a:r>
            <a:r>
              <a:rPr lang="en-US" sz="2900" dirty="0">
                <a:latin typeface="Times New Roman" pitchFamily="18" charset="0"/>
                <a:cs typeface="Times New Roman" pitchFamily="18" charset="0"/>
              </a:rPr>
              <a:t>they are referred to as complementarily determining </a:t>
            </a:r>
            <a:r>
              <a:rPr lang="en-US" sz="2900" dirty="0" smtClean="0">
                <a:latin typeface="Times New Roman" pitchFamily="18" charset="0"/>
                <a:cs typeface="Times New Roman" pitchFamily="18" charset="0"/>
              </a:rPr>
              <a:t>regions </a:t>
            </a:r>
            <a:r>
              <a:rPr lang="en-US" sz="2900" dirty="0">
                <a:latin typeface="Times New Roman" pitchFamily="18" charset="0"/>
                <a:cs typeface="Times New Roman" pitchFamily="18" charset="0"/>
              </a:rPr>
              <a:t>or CDR (i.e., CDR1, CDR2, and CDR3).</a:t>
            </a:r>
            <a:endParaRPr lang="en-US" sz="2900" dirty="0" smtClean="0">
              <a:latin typeface="Times New Roman" pitchFamily="18" charset="0"/>
              <a:cs typeface="Times New Roman" pitchFamily="18" charset="0"/>
            </a:endParaRPr>
          </a:p>
          <a:p>
            <a:pPr>
              <a:lnSpc>
                <a:spcPct val="120000"/>
              </a:lnSpc>
            </a:pPr>
            <a:r>
              <a:rPr lang="en-US" sz="2900" dirty="0" smtClean="0">
                <a:latin typeface="Times New Roman" pitchFamily="18" charset="0"/>
                <a:cs typeface="Times New Roman" pitchFamily="18" charset="0"/>
              </a:rPr>
              <a:t>antigen combining sites consist of 3 HVR from light and 3HVR from heavy chains</a:t>
            </a:r>
          </a:p>
          <a:p>
            <a:pPr>
              <a:lnSpc>
                <a:spcPct val="120000"/>
              </a:lnSpc>
            </a:pPr>
            <a:r>
              <a:rPr lang="en-US" sz="2900" dirty="0" smtClean="0">
                <a:latin typeface="Times New Roman" pitchFamily="18" charset="0"/>
                <a:cs typeface="Times New Roman" pitchFamily="18" charset="0"/>
              </a:rPr>
              <a:t>The most variable is CDR3 of heavy chain on antibody and BCR and on beta  chain on TCR</a:t>
            </a:r>
          </a:p>
          <a:p>
            <a:pPr>
              <a:lnSpc>
                <a:spcPct val="120000"/>
              </a:lnSpc>
            </a:pPr>
            <a:r>
              <a:rPr lang="en-US" sz="2900" dirty="0" smtClean="0">
                <a:latin typeface="Times New Roman" pitchFamily="18" charset="0"/>
                <a:cs typeface="Times New Roman" pitchFamily="18" charset="0"/>
              </a:rPr>
              <a:t>Each HVR is about 10 amino acid residues in length. </a:t>
            </a:r>
            <a:r>
              <a:rPr lang="en-US" sz="2900" dirty="0">
                <a:latin typeface="Times New Roman" pitchFamily="18" charset="0"/>
                <a:cs typeface="Times New Roman" pitchFamily="18" charset="0"/>
              </a:rPr>
              <a:t>The </a:t>
            </a:r>
            <a:r>
              <a:rPr lang="en-US" sz="2900" dirty="0" err="1">
                <a:latin typeface="Times New Roman" pitchFamily="18" charset="0"/>
                <a:cs typeface="Times New Roman" pitchFamily="18" charset="0"/>
              </a:rPr>
              <a:t>hypervariable</a:t>
            </a:r>
            <a:r>
              <a:rPr lang="en-US" sz="2900" dirty="0">
                <a:latin typeface="Times New Roman" pitchFamily="18" charset="0"/>
                <a:cs typeface="Times New Roman" pitchFamily="18" charset="0"/>
              </a:rPr>
              <a:t> regions make up about 15–20% of a variable domain, with the remaining 80–85% being made up of four framework regions</a:t>
            </a:r>
            <a:endParaRPr lang="en-US" sz="2900" dirty="0" smtClean="0">
              <a:latin typeface="Times New Roman" pitchFamily="18" charset="0"/>
              <a:cs typeface="Times New Roman" pitchFamily="18" charset="0"/>
            </a:endParaRPr>
          </a:p>
          <a:p>
            <a:pPr>
              <a:lnSpc>
                <a:spcPct val="120000"/>
              </a:lnSpc>
            </a:pPr>
            <a:r>
              <a:rPr lang="en-US" sz="2900" dirty="0" smtClean="0">
                <a:latin typeface="Times New Roman" pitchFamily="18" charset="0"/>
                <a:cs typeface="Times New Roman" pitchFamily="18" charset="0"/>
              </a:rPr>
              <a:t>Intervening sequences between the CDRs have restricted variability and show little difference in amino acid sequence between chains. These invariant segments make up the </a:t>
            </a:r>
            <a:r>
              <a:rPr lang="en-US" sz="2900" b="1" dirty="0" smtClean="0">
                <a:latin typeface="Times New Roman" pitchFamily="18" charset="0"/>
                <a:cs typeface="Times New Roman" pitchFamily="18" charset="0"/>
              </a:rPr>
              <a:t>framework residues</a:t>
            </a:r>
          </a:p>
          <a:p>
            <a:pPr>
              <a:lnSpc>
                <a:spcPct val="80000"/>
              </a:lnSpc>
            </a:pPr>
            <a:endParaRPr lang="en-US" sz="2000" dirty="0" smtClean="0"/>
          </a:p>
          <a:p>
            <a:pPr>
              <a:lnSpc>
                <a:spcPct val="80000"/>
              </a:lnSpc>
            </a:pPr>
            <a:endParaRPr lang="en-US" sz="2000" dirty="0" smtClean="0"/>
          </a:p>
          <a:p>
            <a:pPr>
              <a:lnSpc>
                <a:spcPct val="80000"/>
              </a:lnSpc>
            </a:pPr>
            <a:endParaRPr lang="en-US" sz="2200" dirty="0" smtClean="0"/>
          </a:p>
        </p:txBody>
      </p:sp>
    </p:spTree>
    <p:extLst>
      <p:ext uri="{BB962C8B-B14F-4D97-AF65-F5344CB8AC3E}">
        <p14:creationId xmlns:p14="http://schemas.microsoft.com/office/powerpoint/2010/main" val="571863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hypervariable region 3 tc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371599"/>
            <a:ext cx="4906297" cy="49062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smtClean="0"/>
              <a:t>Hypervariable</a:t>
            </a:r>
            <a:r>
              <a:rPr lang="en-US" dirty="0" smtClean="0"/>
              <a:t> regions</a:t>
            </a:r>
            <a:endParaRPr lang="en-US" dirty="0"/>
          </a:p>
        </p:txBody>
      </p:sp>
    </p:spTree>
    <p:extLst>
      <p:ext uri="{BB962C8B-B14F-4D97-AF65-F5344CB8AC3E}">
        <p14:creationId xmlns:p14="http://schemas.microsoft.com/office/powerpoint/2010/main" val="1465146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2651</Words>
  <Application>Microsoft Office PowerPoint</Application>
  <PresentationFormat>On-screen Show (4:3)</PresentationFormat>
  <Paragraphs>203</Paragraphs>
  <Slides>52</Slides>
  <Notes>1</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52</vt:i4>
      </vt:variant>
    </vt:vector>
  </HeadingPairs>
  <TitlesOfParts>
    <vt:vector size="63" baseType="lpstr">
      <vt:lpstr>Arial</vt:lpstr>
      <vt:lpstr>Calibri</vt:lpstr>
      <vt:lpstr>NexusSans</vt:lpstr>
      <vt:lpstr>Times New Roman</vt:lpstr>
      <vt:lpstr>Office Theme</vt:lpstr>
      <vt:lpstr>2_Office Theme</vt:lpstr>
      <vt:lpstr>13_Office Theme</vt:lpstr>
      <vt:lpstr>12_Office Theme</vt:lpstr>
      <vt:lpstr>Default Design</vt:lpstr>
      <vt:lpstr>5_Office Theme</vt:lpstr>
      <vt:lpstr>1_Office Theme</vt:lpstr>
      <vt:lpstr>Antibody structure and Humoral Immunity</vt:lpstr>
      <vt:lpstr>PowerPoint Presentation</vt:lpstr>
      <vt:lpstr>Antibody structure</vt:lpstr>
      <vt:lpstr>PowerPoint Presentation</vt:lpstr>
      <vt:lpstr>General structure</vt:lpstr>
      <vt:lpstr>PowerPoint Presentation</vt:lpstr>
      <vt:lpstr>PowerPoint Presentation</vt:lpstr>
      <vt:lpstr>Antigen binding site</vt:lpstr>
      <vt:lpstr>Hypervariable regions</vt:lpstr>
      <vt:lpstr>follow</vt:lpstr>
      <vt:lpstr>Further additions on the structure</vt:lpstr>
      <vt:lpstr>PowerPoint Presentation</vt:lpstr>
      <vt:lpstr>PowerPoint Presentation</vt:lpstr>
      <vt:lpstr>Generation of antibody fragments</vt:lpstr>
      <vt:lpstr>PowerPoint Presentation</vt:lpstr>
      <vt:lpstr>Classes and subclasses</vt:lpstr>
      <vt:lpstr>PowerPoint Presentation</vt:lpstr>
      <vt:lpstr>PowerPoint Presentation</vt:lpstr>
      <vt:lpstr>IGM</vt:lpstr>
      <vt:lpstr>Natural antibodies</vt:lpstr>
      <vt:lpstr>Natural antibodies</vt:lpstr>
      <vt:lpstr>IGG</vt:lpstr>
      <vt:lpstr>PowerPoint Presentation</vt:lpstr>
      <vt:lpstr>PowerPoint Presentation</vt:lpstr>
      <vt:lpstr>PowerPoint Presentation</vt:lpstr>
      <vt:lpstr>IGA</vt:lpstr>
      <vt:lpstr>IGD</vt:lpstr>
      <vt:lpstr>IGE</vt:lpstr>
      <vt:lpstr>Monoclonal antibodies</vt:lpstr>
      <vt:lpstr>PowerPoint Presentation</vt:lpstr>
      <vt:lpstr>FC receptors </vt:lpstr>
      <vt:lpstr>Fc receptors and antibody functions</vt:lpstr>
      <vt:lpstr>Fc receptors and antibody functions</vt:lpstr>
      <vt:lpstr>PowerPoint Presentation</vt:lpstr>
      <vt:lpstr>Serology</vt:lpstr>
      <vt:lpstr>PowerPoint Presentation</vt:lpstr>
      <vt:lpstr>PowerPoint Presentation</vt:lpstr>
      <vt:lpstr>PowerPoint Presentation</vt:lpstr>
      <vt:lpstr>PowerPoint Presentation</vt:lpstr>
      <vt:lpstr>PowerPoint Presentation</vt:lpstr>
      <vt:lpstr>PowerPoint Presentation</vt:lpstr>
      <vt:lpstr>FcγR</vt:lpstr>
      <vt:lpstr>FcγR</vt:lpstr>
      <vt:lpstr>PowerPoint Presentation</vt:lpstr>
      <vt:lpstr>PowerPoint Presentation</vt:lpstr>
      <vt:lpstr>ADCC by NK cells</vt:lpstr>
      <vt:lpstr>FcεR</vt:lpstr>
      <vt:lpstr>PowerPoint Presentation</vt:lpstr>
      <vt:lpstr>Effecter phase</vt:lpstr>
      <vt:lpstr>PowerPoint Presentation</vt:lpstr>
      <vt:lpstr>Neonatal Fc receptors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Antibody structure and Humoral Immunity</dc:title>
  <dc:creator>TOSHIBA</dc:creator>
  <cp:lastModifiedBy>user</cp:lastModifiedBy>
  <cp:revision>30</cp:revision>
  <dcterms:created xsi:type="dcterms:W3CDTF">2018-10-10T05:40:18Z</dcterms:created>
  <dcterms:modified xsi:type="dcterms:W3CDTF">2019-10-09T12:22:48Z</dcterms:modified>
</cp:coreProperties>
</file>