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83"/>
  </p:notesMasterIdLst>
  <p:sldIdLst>
    <p:sldId id="256"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271" r:id="rId36"/>
    <p:sldId id="278" r:id="rId37"/>
    <p:sldId id="280" r:id="rId38"/>
    <p:sldId id="272" r:id="rId39"/>
    <p:sldId id="273" r:id="rId40"/>
    <p:sldId id="274" r:id="rId41"/>
    <p:sldId id="281" r:id="rId42"/>
    <p:sldId id="282" r:id="rId43"/>
    <p:sldId id="283" r:id="rId44"/>
    <p:sldId id="284" r:id="rId45"/>
    <p:sldId id="285" r:id="rId46"/>
    <p:sldId id="286" r:id="rId47"/>
    <p:sldId id="275" r:id="rId48"/>
    <p:sldId id="289" r:id="rId49"/>
    <p:sldId id="276" r:id="rId50"/>
    <p:sldId id="287" r:id="rId51"/>
    <p:sldId id="288" r:id="rId52"/>
    <p:sldId id="353" r:id="rId53"/>
    <p:sldId id="354" r:id="rId54"/>
    <p:sldId id="277" r:id="rId55"/>
    <p:sldId id="279" r:id="rId56"/>
    <p:sldId id="292" r:id="rId57"/>
    <p:sldId id="350" r:id="rId58"/>
    <p:sldId id="351" r:id="rId59"/>
    <p:sldId id="352" r:id="rId60"/>
    <p:sldId id="329" r:id="rId61"/>
    <p:sldId id="330" r:id="rId62"/>
    <p:sldId id="331" r:id="rId63"/>
    <p:sldId id="332" r:id="rId64"/>
    <p:sldId id="335" r:id="rId65"/>
    <p:sldId id="336" r:id="rId66"/>
    <p:sldId id="337" r:id="rId67"/>
    <p:sldId id="339" r:id="rId68"/>
    <p:sldId id="338" r:id="rId69"/>
    <p:sldId id="340" r:id="rId70"/>
    <p:sldId id="341" r:id="rId71"/>
    <p:sldId id="349" r:id="rId72"/>
    <p:sldId id="342" r:id="rId73"/>
    <p:sldId id="347" r:id="rId74"/>
    <p:sldId id="385" r:id="rId75"/>
    <p:sldId id="333" r:id="rId76"/>
    <p:sldId id="334" r:id="rId77"/>
    <p:sldId id="346" r:id="rId78"/>
    <p:sldId id="348" r:id="rId79"/>
    <p:sldId id="344" r:id="rId80"/>
    <p:sldId id="345" r:id="rId81"/>
    <p:sldId id="29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98C06C-80F6-495A-A600-07D0AB2803D7}">
          <p14:sldIdLst>
            <p14:sldId id="256"/>
          </p14:sldIdLst>
        </p14:section>
        <p14:section name="Rami" id="{B707B15E-0FB6-4353-9131-6162BB38E4AF}">
          <p14:sldIdLst>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Lst>
        </p14:section>
        <p14:section name="Jameel" id="{93003757-CD24-40B5-ACAD-8A5DD8649B88}">
          <p14:sldIdLst>
            <p14:sldId id="271"/>
            <p14:sldId id="278"/>
            <p14:sldId id="280"/>
            <p14:sldId id="272"/>
            <p14:sldId id="273"/>
            <p14:sldId id="274"/>
            <p14:sldId id="281"/>
            <p14:sldId id="282"/>
            <p14:sldId id="283"/>
            <p14:sldId id="284"/>
            <p14:sldId id="285"/>
            <p14:sldId id="286"/>
            <p14:sldId id="275"/>
            <p14:sldId id="289"/>
            <p14:sldId id="276"/>
            <p14:sldId id="287"/>
            <p14:sldId id="288"/>
            <p14:sldId id="353"/>
            <p14:sldId id="354"/>
            <p14:sldId id="277"/>
            <p14:sldId id="279"/>
            <p14:sldId id="292"/>
            <p14:sldId id="350"/>
            <p14:sldId id="351"/>
            <p14:sldId id="352"/>
          </p14:sldIdLst>
        </p14:section>
        <p14:section name="Teeba" id="{9E3DA38D-4FD2-470E-A698-03B3174DBB18}">
          <p14:sldIdLst>
            <p14:sldId id="329"/>
            <p14:sldId id="330"/>
            <p14:sldId id="331"/>
            <p14:sldId id="332"/>
            <p14:sldId id="335"/>
            <p14:sldId id="336"/>
            <p14:sldId id="337"/>
            <p14:sldId id="339"/>
            <p14:sldId id="338"/>
            <p14:sldId id="340"/>
            <p14:sldId id="341"/>
            <p14:sldId id="349"/>
            <p14:sldId id="342"/>
            <p14:sldId id="347"/>
            <p14:sldId id="385"/>
            <p14:sldId id="333"/>
            <p14:sldId id="334"/>
            <p14:sldId id="346"/>
            <p14:sldId id="348"/>
            <p14:sldId id="344"/>
            <p14:sldId id="345"/>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33" autoAdjust="0"/>
  </p:normalViewPr>
  <p:slideViewPr>
    <p:cSldViewPr>
      <p:cViewPr>
        <p:scale>
          <a:sx n="50" d="100"/>
          <a:sy n="50" d="100"/>
        </p:scale>
        <p:origin x="-1736" y="-2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407808-0D82-4FBD-ADD7-19EBAFB20C35}" type="datetimeFigureOut">
              <a:rPr lang="ar-JO" smtClean="0"/>
              <a:pPr/>
              <a:t>09/02/1443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907B111-488A-4B38-93CD-7DA655619416}" type="slidenum">
              <a:rPr lang="ar-JO" smtClean="0"/>
              <a:pPr/>
              <a:t>‹#›</a:t>
            </a:fld>
            <a:endParaRPr lang="ar-JO"/>
          </a:p>
        </p:txBody>
      </p:sp>
    </p:spTree>
    <p:extLst>
      <p:ext uri="{BB962C8B-B14F-4D97-AF65-F5344CB8AC3E}">
        <p14:creationId xmlns:p14="http://schemas.microsoft.com/office/powerpoint/2010/main" val="17431230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any pyrexia associated with tachycardia merits investigation.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Common drugs causing fever alpha methyldopa and </a:t>
            </a:r>
            <a:r>
              <a:rPr lang="en-US" sz="1200" kern="1200" baseline="0" dirty="0" err="1" smtClean="0">
                <a:solidFill>
                  <a:schemeClr val="tx1"/>
                </a:solidFill>
                <a:latin typeface="+mn-lt"/>
                <a:ea typeface="+mn-ea"/>
                <a:cs typeface="+mn-cs"/>
              </a:rPr>
              <a:t>nifidipine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tropical country like India you should exclude malaria . </a:t>
            </a:r>
            <a:endParaRPr lang="ar-JO" dirty="0" smtClean="0"/>
          </a:p>
          <a:p>
            <a:pPr algn="l" rtl="0"/>
            <a:endParaRPr lang="en-US" sz="1200" kern="1200" baseline="0" dirty="0" smtClean="0">
              <a:solidFill>
                <a:schemeClr val="tx1"/>
              </a:solidFill>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33</a:t>
            </a:fld>
            <a:endParaRPr lang="ar-J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a:r>
              <a:rPr lang="en-US" sz="1200" b="0" i="0" kern="1200" dirty="0" smtClean="0">
                <a:solidFill>
                  <a:schemeClr val="tx1"/>
                </a:solidFill>
                <a:latin typeface="+mn-lt"/>
                <a:ea typeface="+mn-ea"/>
                <a:cs typeface="+mn-cs"/>
              </a:rPr>
              <a:t>. Eighty to 90% occur in the right side due to the </a:t>
            </a:r>
            <a:r>
              <a:rPr lang="en-US" sz="1200" b="0" i="0" kern="1200" dirty="0" err="1" smtClean="0">
                <a:solidFill>
                  <a:schemeClr val="tx1"/>
                </a:solidFill>
                <a:latin typeface="+mn-lt"/>
                <a:ea typeface="+mn-ea"/>
                <a:cs typeface="+mn-cs"/>
              </a:rPr>
              <a:t>dextrotorsion</a:t>
            </a:r>
            <a:r>
              <a:rPr lang="en-US" sz="1200" b="0" i="0" kern="1200" dirty="0" smtClean="0">
                <a:solidFill>
                  <a:schemeClr val="tx1"/>
                </a:solidFill>
                <a:latin typeface="+mn-lt"/>
                <a:ea typeface="+mn-ea"/>
                <a:cs typeface="+mn-cs"/>
              </a:rPr>
              <a:t> of enlarging uterus with compression of right ovarian vein.</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46</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Septic thrombophlebitis may result in the migration of small septic thrombi into the pulmonary circulation, resulting in effusions, infections, and abscesses. Only rarely is a thrombus large enough to cause death</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47</a:t>
            </a:fld>
            <a:endParaRPr 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dirty="0" smtClean="0"/>
              <a:t>Surgical management is reserved for the rare Rx </a:t>
            </a:r>
            <a:r>
              <a:rPr lang="en-US" dirty="0" err="1" smtClean="0"/>
              <a:t>faliure</a:t>
            </a:r>
            <a:r>
              <a:rPr lang="en-US" dirty="0" smtClean="0"/>
              <a:t> or massive PE </a:t>
            </a:r>
            <a:r>
              <a:rPr lang="en-US" dirty="0" err="1" smtClean="0"/>
              <a:t>reqiuring</a:t>
            </a:r>
            <a:r>
              <a:rPr lang="en-US" dirty="0" smtClean="0"/>
              <a:t> IVC or ovarian vein placation or insertion of filter like device </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48</a:t>
            </a:fld>
            <a:endParaRPr lang="ar-J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b="0" i="0" dirty="0" smtClean="0">
                <a:solidFill>
                  <a:srgbClr val="232323"/>
                </a:solidFill>
                <a:effectLst/>
                <a:latin typeface="Arial" panose="020B0604020202020204" pitchFamily="34" charset="0"/>
              </a:rPr>
              <a:t>The affected area varies from primarily </a:t>
            </a:r>
            <a:r>
              <a:rPr lang="en-US" b="0" i="0" dirty="0" err="1" smtClean="0">
                <a:solidFill>
                  <a:srgbClr val="232323"/>
                </a:solidFill>
                <a:effectLst/>
                <a:latin typeface="Arial" panose="020B0604020202020204" pitchFamily="34" charset="0"/>
              </a:rPr>
              <a:t>areolar</a:t>
            </a:r>
            <a:r>
              <a:rPr lang="en-US" b="0" i="0" dirty="0" smtClean="0">
                <a:solidFill>
                  <a:srgbClr val="232323"/>
                </a:solidFill>
                <a:effectLst/>
                <a:latin typeface="Arial" panose="020B0604020202020204" pitchFamily="34" charset="0"/>
              </a:rPr>
              <a:t> involvement in some mothers, more peripheral involvement in others, and, in some mothers, both peripheral and </a:t>
            </a:r>
            <a:r>
              <a:rPr lang="en-US" b="0" i="0" dirty="0" err="1" smtClean="0">
                <a:solidFill>
                  <a:srgbClr val="232323"/>
                </a:solidFill>
                <a:effectLst/>
                <a:latin typeface="Arial" panose="020B0604020202020204" pitchFamily="34" charset="0"/>
              </a:rPr>
              <a:t>areolar</a:t>
            </a:r>
            <a:r>
              <a:rPr lang="en-US" b="0" i="0" dirty="0" smtClean="0">
                <a:solidFill>
                  <a:srgbClr val="232323"/>
                </a:solidFill>
                <a:effectLst/>
                <a:latin typeface="Arial" panose="020B0604020202020204" pitchFamily="34" charset="0"/>
              </a:rPr>
              <a:t> involvement.</a:t>
            </a:r>
          </a:p>
          <a:p>
            <a:pPr algn="l" rtl="0"/>
            <a:endParaRPr lang="en-US" b="0" i="0" dirty="0" smtClean="0">
              <a:solidFill>
                <a:srgbClr val="232323"/>
              </a:solidFill>
              <a:effectLst/>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treatment of breast engorgement, such as manual expression, firm support, cabbage leaves, ice bags and electric breast pumps, have all been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recommended in the past, but allowing the baby easy access to the breast is the most effective method of treatment and prevention</a:t>
            </a:r>
          </a:p>
          <a:p>
            <a:pPr algn="l" rtl="0"/>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49</a:t>
            </a:fld>
            <a:endParaRPr lang="ar-J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contrast to breast engorgement, the pyrexia with infective mastitis develops later (typically third to fourth postpartum week) and persists for longer.</a:t>
            </a:r>
            <a:endParaRPr lang="ar-J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algn="l" rtl="0"/>
            <a:endParaRPr lang="en-US" sz="1200" kern="1200" baseline="0" dirty="0" smtClean="0">
              <a:solidFill>
                <a:schemeClr val="tx1"/>
              </a:solidFill>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51</a:t>
            </a:fld>
            <a:endParaRPr 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sz="1200" b="1" dirty="0" smtClean="0"/>
              <a:t>Because the majority of staphylococcal organisms are penicillinase-producing, a penicillinase-resistant antibiotic, such as </a:t>
            </a:r>
            <a:r>
              <a:rPr lang="en-US" sz="1200" b="1" dirty="0" err="1" smtClean="0"/>
              <a:t>dicloxacillin</a:t>
            </a:r>
            <a:r>
              <a:rPr lang="en-US" sz="1200" b="1" dirty="0" smtClean="0"/>
              <a:t>, should be used. )</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52</a:t>
            </a:fld>
            <a:endParaRPr lang="ar-J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prothrombotic</a:t>
            </a:r>
            <a:r>
              <a:rPr lang="en-US" sz="1200" b="0" i="0" kern="1200" dirty="0" smtClean="0">
                <a:solidFill>
                  <a:schemeClr val="tx1"/>
                </a:solidFill>
                <a:latin typeface="+mn-lt"/>
                <a:ea typeface="+mn-ea"/>
                <a:cs typeface="+mn-cs"/>
              </a:rPr>
              <a:t> changes associated with pregnancy do not revert completely to normal until several weeks after delivery</a:t>
            </a:r>
          </a:p>
          <a:p>
            <a:pPr algn="l" rtl="0"/>
            <a:r>
              <a:rPr lang="en-US" sz="1200" b="0" i="0" kern="1200" dirty="0" smtClean="0">
                <a:solidFill>
                  <a:schemeClr val="tx1"/>
                </a:solidFill>
                <a:latin typeface="+mn-lt"/>
                <a:ea typeface="+mn-ea"/>
                <a:cs typeface="+mn-cs"/>
              </a:rPr>
              <a:t>Most cases occurred during the first 4 weeks postpartum (95%) </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53</a:t>
            </a:fld>
            <a:endParaRPr lang="ar-J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The most important individual risk factor for VTE is a personal history of thrombosis particularly when unprovoked or associated with oral contraceptive use or VTE in pregnancy.</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54</a:t>
            </a:fld>
            <a:endParaRPr lang="ar-J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1"/>
            <a:r>
              <a:rPr lang="en-US" sz="1200" b="0" i="0" kern="1200" dirty="0" smtClean="0">
                <a:solidFill>
                  <a:schemeClr val="tx1"/>
                </a:solidFill>
                <a:latin typeface="+mn-lt"/>
                <a:ea typeface="+mn-ea"/>
                <a:cs typeface="+mn-cs"/>
              </a:rPr>
              <a:t>D dimer is a degradation products of cross-linked fibrin by </a:t>
            </a:r>
            <a:r>
              <a:rPr lang="en-US" sz="1200" b="0" i="0" kern="1200" dirty="0" err="1" smtClean="0">
                <a:solidFill>
                  <a:schemeClr val="tx1"/>
                </a:solidFill>
                <a:latin typeface="+mn-lt"/>
                <a:ea typeface="+mn-ea"/>
                <a:cs typeface="+mn-cs"/>
              </a:rPr>
              <a:t>plasmin</a:t>
            </a:r>
            <a:endParaRPr lang="en-US" sz="1200" b="0" i="0" kern="1200" dirty="0" smtClean="0">
              <a:solidFill>
                <a:schemeClr val="tx1"/>
              </a:solidFill>
              <a:latin typeface="+mn-lt"/>
              <a:ea typeface="+mn-ea"/>
              <a:cs typeface="+mn-cs"/>
            </a:endParaRPr>
          </a:p>
          <a:p>
            <a:pPr algn="l" rtl="1"/>
            <a:r>
              <a:rPr lang="en-US" sz="1200" b="0" i="0" kern="1200" dirty="0" smtClean="0">
                <a:solidFill>
                  <a:schemeClr val="tx1"/>
                </a:solidFill>
                <a:latin typeface="+mn-lt"/>
                <a:ea typeface="+mn-ea"/>
                <a:cs typeface="+mn-cs"/>
              </a:rPr>
              <a:t> A prolonged </a:t>
            </a:r>
            <a:r>
              <a:rPr lang="en-US" sz="1200" b="0" i="0" kern="1200" dirty="0" err="1" smtClean="0">
                <a:solidFill>
                  <a:schemeClr val="tx1"/>
                </a:solidFill>
                <a:latin typeface="+mn-lt"/>
                <a:ea typeface="+mn-ea"/>
                <a:cs typeface="+mn-cs"/>
              </a:rPr>
              <a:t>prothrombin</a:t>
            </a:r>
            <a:r>
              <a:rPr lang="en-US" sz="1200" b="0" i="0" kern="1200" dirty="0" smtClean="0">
                <a:solidFill>
                  <a:schemeClr val="tx1"/>
                </a:solidFill>
                <a:latin typeface="+mn-lt"/>
                <a:ea typeface="+mn-ea"/>
                <a:cs typeface="+mn-cs"/>
              </a:rPr>
              <a:t> time or activated partial </a:t>
            </a:r>
            <a:r>
              <a:rPr lang="en-US" sz="1200" b="0" i="0" kern="1200" dirty="0" err="1" smtClean="0">
                <a:solidFill>
                  <a:schemeClr val="tx1"/>
                </a:solidFill>
                <a:latin typeface="+mn-lt"/>
                <a:ea typeface="+mn-ea"/>
                <a:cs typeface="+mn-cs"/>
              </a:rPr>
              <a:t>thromboplastin</a:t>
            </a:r>
            <a:r>
              <a:rPr lang="en-US" sz="1200" b="0" i="0" kern="1200" dirty="0" smtClean="0">
                <a:solidFill>
                  <a:schemeClr val="tx1"/>
                </a:solidFill>
                <a:latin typeface="+mn-lt"/>
                <a:ea typeface="+mn-ea"/>
                <a:cs typeface="+mn-cs"/>
              </a:rPr>
              <a:t> time does not imply a lower risk of new thrombosis.</a:t>
            </a:r>
          </a:p>
          <a:p>
            <a:pPr algn="l" rtl="1"/>
            <a:r>
              <a:rPr lang="en-US" sz="1200" b="0" i="0" kern="1200" dirty="0" smtClean="0">
                <a:solidFill>
                  <a:schemeClr val="tx1"/>
                </a:solidFill>
                <a:latin typeface="+mn-lt"/>
                <a:ea typeface="+mn-ea"/>
                <a:cs typeface="+mn-cs"/>
              </a:rPr>
              <a:t>The criterion standard to diagnostic imaging for DVT remains venography with pedal vein cannulation, intravenous contrast injection, and serial limb radiographs.</a:t>
            </a:r>
            <a:r>
              <a:rPr lang="ar-JO" sz="1200" b="0" i="0" kern="1200" dirty="0" smtClean="0">
                <a:solidFill>
                  <a:schemeClr val="tx1"/>
                </a:solidFill>
                <a:latin typeface="+mn-lt"/>
                <a:ea typeface="+mn-ea"/>
                <a:cs typeface="+mn-cs"/>
              </a:rPr>
              <a:t> </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55</a:t>
            </a:fld>
            <a:endParaRPr lang="ar-J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Heparin products used in the treatment of DVT include the following:</a:t>
            </a:r>
          </a:p>
          <a:p>
            <a:pPr algn="l" rtl="0"/>
            <a:r>
              <a:rPr lang="en-US" sz="1200" b="0" i="0" kern="1200" dirty="0" smtClean="0">
                <a:solidFill>
                  <a:schemeClr val="tx1"/>
                </a:solidFill>
                <a:latin typeface="+mn-lt"/>
                <a:ea typeface="+mn-ea"/>
                <a:cs typeface="+mn-cs"/>
              </a:rPr>
              <a:t>Low-molecular-weight heparin (LMWH; </a:t>
            </a:r>
            <a:r>
              <a:rPr lang="en-US" sz="1200" b="0" i="0" kern="1200" dirty="0" err="1" smtClean="0">
                <a:solidFill>
                  <a:schemeClr val="tx1"/>
                </a:solidFill>
                <a:latin typeface="+mn-lt"/>
                <a:ea typeface="+mn-ea"/>
                <a:cs typeface="+mn-cs"/>
              </a:rPr>
              <a:t>eg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enoxaparin</a:t>
            </a:r>
            <a:r>
              <a:rPr lang="en-US" sz="1200" b="0" i="0" kern="1200" dirty="0" smtClean="0">
                <a:solidFill>
                  <a:schemeClr val="tx1"/>
                </a:solidFill>
                <a:latin typeface="+mn-lt"/>
                <a:ea typeface="+mn-ea"/>
                <a:cs typeface="+mn-cs"/>
              </a:rPr>
              <a:t>)</a:t>
            </a:r>
          </a:p>
          <a:p>
            <a:pPr algn="l" rtl="0"/>
            <a:r>
              <a:rPr lang="en-US" sz="1200" b="0" i="0" kern="1200" dirty="0" err="1" smtClean="0">
                <a:solidFill>
                  <a:schemeClr val="tx1"/>
                </a:solidFill>
                <a:latin typeface="+mn-lt"/>
                <a:ea typeface="+mn-ea"/>
                <a:cs typeface="+mn-cs"/>
              </a:rPr>
              <a:t>Unfractionated</a:t>
            </a:r>
            <a:r>
              <a:rPr lang="en-US" sz="1200" b="0" i="0" kern="1200" dirty="0" smtClean="0">
                <a:solidFill>
                  <a:schemeClr val="tx1"/>
                </a:solidFill>
                <a:latin typeface="+mn-lt"/>
                <a:ea typeface="+mn-ea"/>
                <a:cs typeface="+mn-cs"/>
              </a:rPr>
              <a:t> heparin (UFH)</a:t>
            </a:r>
          </a:p>
          <a:p>
            <a:pPr algn="l" rtl="0"/>
            <a:endParaRPr lang="en-US" sz="1200" b="0" i="0" kern="1200" dirty="0" smtClean="0">
              <a:solidFill>
                <a:schemeClr val="tx1"/>
              </a:solidFill>
              <a:latin typeface="+mn-lt"/>
              <a:ea typeface="+mn-ea"/>
              <a:cs typeface="+mn-cs"/>
            </a:endParaRPr>
          </a:p>
          <a:p>
            <a:pPr algn="l" rtl="0"/>
            <a:r>
              <a:rPr lang="en-US" sz="1200" b="0" i="0" kern="1200" dirty="0" smtClean="0">
                <a:solidFill>
                  <a:schemeClr val="tx1"/>
                </a:solidFill>
                <a:latin typeface="+mn-lt"/>
                <a:ea typeface="+mn-ea"/>
                <a:cs typeface="+mn-cs"/>
              </a:rPr>
              <a:t>Endovascular therapy is performed to reduce the severity and duration of lower-extremity symptoms, prevent PE, diminish the risk of recurrent VTE, and prevent PTS</a:t>
            </a:r>
          </a:p>
          <a:p>
            <a:pPr algn="l" rtl="0"/>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56</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dirty="0" smtClean="0"/>
              <a:t>CXR are unnecessary </a:t>
            </a:r>
            <a:endParaRPr lang="ar-JO"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35</a:t>
            </a:fld>
            <a:endParaRPr lang="ar-J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AFC20-8EBE-461D-86B2-F9DA003D4B55}" type="slidenum">
              <a:rPr lang="en-US" smtClean="0"/>
              <a:pPr/>
              <a:t>57</a:t>
            </a:fld>
            <a:endParaRPr lang="en-US" dirty="0"/>
          </a:p>
        </p:txBody>
      </p:sp>
    </p:spTree>
    <p:extLst>
      <p:ext uri="{BB962C8B-B14F-4D97-AF65-F5344CB8AC3E}">
        <p14:creationId xmlns:p14="http://schemas.microsoft.com/office/powerpoint/2010/main" val="125106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Number</a:t>
            </a:r>
            <a:r>
              <a:rPr lang="en-US" baseline="0" dirty="0" smtClean="0"/>
              <a:t> one reason for maternal morbidity and mortality</a:t>
            </a:r>
            <a:endParaRPr lang="en-US"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58</a:t>
            </a:fld>
            <a:endParaRPr lang="ar-JO"/>
          </a:p>
        </p:txBody>
      </p:sp>
    </p:spTree>
    <p:extLst>
      <p:ext uri="{BB962C8B-B14F-4D97-AF65-F5344CB8AC3E}">
        <p14:creationId xmlns:p14="http://schemas.microsoft.com/office/powerpoint/2010/main" val="3599567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1" i="0" kern="1200" dirty="0" smtClean="0">
                <a:solidFill>
                  <a:schemeClr val="tx1"/>
                </a:solidFill>
                <a:effectLst/>
                <a:latin typeface="+mn-lt"/>
                <a:ea typeface="+mn-ea"/>
                <a:cs typeface="+mn-cs"/>
              </a:rPr>
              <a:t>…when bleeding is not observed, such as intra-abdominal bleeding after a vaginal delivery or after closure of the abdomen in a cesarean delivery. </a:t>
            </a:r>
            <a:r>
              <a:rPr lang="en-US" sz="1200" b="0" i="0" kern="1200" dirty="0" smtClean="0">
                <a:solidFill>
                  <a:schemeClr val="tx1"/>
                </a:solidFill>
                <a:effectLst/>
                <a:latin typeface="+mn-lt"/>
                <a:ea typeface="+mn-ea"/>
                <a:cs typeface="+mn-cs"/>
              </a:rPr>
              <a:t>(internal bleeding/</a:t>
            </a:r>
            <a:r>
              <a:rPr lang="en-US" sz="1200" b="0" i="0" kern="1200" baseline="0" dirty="0" smtClean="0">
                <a:solidFill>
                  <a:schemeClr val="tx1"/>
                </a:solidFill>
                <a:effectLst/>
                <a:latin typeface="+mn-lt"/>
                <a:ea typeface="+mn-ea"/>
                <a:cs typeface="+mn-cs"/>
              </a:rPr>
              <a:t>hematoma: mass or collection of blood gone unnoticed for hours after delivery; severe pain and persistent bright red vaginal bleeding </a:t>
            </a:r>
            <a:r>
              <a:rPr lang="en-US" sz="1200" b="0" i="0" kern="1200" baseline="0" dirty="0" err="1" smtClean="0">
                <a:solidFill>
                  <a:schemeClr val="tx1"/>
                </a:solidFill>
                <a:effectLst/>
                <a:latin typeface="+mn-lt"/>
                <a:ea typeface="+mn-ea"/>
                <a:cs typeface="+mn-cs"/>
              </a:rPr>
              <a:t>inspite</a:t>
            </a:r>
            <a:r>
              <a:rPr lang="en-US" sz="1200" b="0" i="0" kern="1200" baseline="0" dirty="0" smtClean="0">
                <a:solidFill>
                  <a:schemeClr val="tx1"/>
                </a:solidFill>
                <a:effectLst/>
                <a:latin typeface="+mn-lt"/>
                <a:ea typeface="+mn-ea"/>
                <a:cs typeface="+mn-cs"/>
              </a:rPr>
              <a:t> of a firmly contracted uterus)</a:t>
            </a:r>
            <a:endParaRPr lang="en-US" sz="1200" b="0" i="0" kern="1200" dirty="0" smtClean="0">
              <a:solidFill>
                <a:schemeClr val="tx1"/>
              </a:solidFill>
              <a:effectLst/>
              <a:latin typeface="+mn-lt"/>
              <a:ea typeface="+mn-ea"/>
              <a:cs typeface="+mn-cs"/>
            </a:endParaRPr>
          </a:p>
          <a:p>
            <a:pPr marL="171450" indent="-171450" algn="l" rtl="0">
              <a:buFont typeface="Arial" pitchFamily="34" charset="0"/>
              <a:buChar char="•"/>
            </a:pPr>
            <a:r>
              <a:rPr lang="en-US" b="0" dirty="0" smtClean="0"/>
              <a:t>Not measured!</a:t>
            </a:r>
            <a:r>
              <a:rPr lang="en-US" b="0" baseline="0" dirty="0" smtClean="0"/>
              <a:t> So we depend of the d</a:t>
            </a:r>
            <a:r>
              <a:rPr lang="en-US" b="0" dirty="0" smtClean="0"/>
              <a:t>ecrease in 10% or more of hematocrit from baseline,</a:t>
            </a:r>
            <a:r>
              <a:rPr lang="en-US" b="0" baseline="0" dirty="0" smtClean="0"/>
              <a:t> changes in mother heart rate, blood pressure and oxygen saturation</a:t>
            </a:r>
            <a:endParaRPr lang="en-US" b="0"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59</a:t>
            </a:fld>
            <a:endParaRPr lang="ar-JO"/>
          </a:p>
        </p:txBody>
      </p:sp>
    </p:spTree>
    <p:extLst>
      <p:ext uri="{BB962C8B-B14F-4D97-AF65-F5344CB8AC3E}">
        <p14:creationId xmlns:p14="http://schemas.microsoft.com/office/powerpoint/2010/main" val="971089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b="0" i="0" kern="1200" dirty="0" smtClean="0">
                <a:solidFill>
                  <a:schemeClr val="tx1"/>
                </a:solidFill>
                <a:effectLst/>
                <a:latin typeface="+mn-lt"/>
                <a:ea typeface="+mn-ea"/>
                <a:cs typeface="+mn-cs"/>
              </a:rPr>
              <a:t>Contraction of the myometrium (3</a:t>
            </a:r>
            <a:r>
              <a:rPr lang="en-US" sz="1200" b="0" i="0" kern="1200" baseline="0" dirty="0" smtClean="0">
                <a:solidFill>
                  <a:schemeClr val="tx1"/>
                </a:solidFill>
                <a:effectLst/>
                <a:latin typeface="+mn-lt"/>
                <a:ea typeface="+mn-ea"/>
                <a:cs typeface="+mn-cs"/>
              </a:rPr>
              <a:t> layers of smooth muscle)</a:t>
            </a:r>
            <a:r>
              <a:rPr lang="en-US" sz="1200" b="0" i="0" kern="1200" dirty="0" smtClean="0">
                <a:solidFill>
                  <a:schemeClr val="tx1"/>
                </a:solidFill>
                <a:effectLst/>
                <a:latin typeface="+mn-lt"/>
                <a:ea typeface="+mn-ea"/>
                <a:cs typeface="+mn-cs"/>
              </a:rPr>
              <a:t>, which </a:t>
            </a:r>
            <a:r>
              <a:rPr lang="en-US" sz="1200" b="1" i="0" kern="1200" dirty="0" smtClean="0">
                <a:solidFill>
                  <a:schemeClr val="tx1"/>
                </a:solidFill>
                <a:effectLst/>
                <a:latin typeface="+mn-lt"/>
                <a:ea typeface="+mn-ea"/>
                <a:cs typeface="+mn-cs"/>
              </a:rPr>
              <a:t>compresses the blood vessels supplying the placental bed</a:t>
            </a:r>
            <a:r>
              <a:rPr lang="en-US" sz="1200" b="0" i="0" kern="1200" dirty="0" smtClean="0">
                <a:solidFill>
                  <a:schemeClr val="tx1"/>
                </a:solidFill>
                <a:effectLst/>
                <a:latin typeface="+mn-lt"/>
                <a:ea typeface="+mn-ea"/>
                <a:cs typeface="+mn-cs"/>
              </a:rPr>
              <a:t> and causes mechanical hemostasis</a:t>
            </a:r>
            <a:r>
              <a:rPr lang="en-US" sz="1200" b="0" i="0" kern="1200" baseline="0" dirty="0" smtClean="0">
                <a:solidFill>
                  <a:schemeClr val="tx1"/>
                </a:solidFill>
                <a:effectLst/>
                <a:latin typeface="+mn-lt"/>
                <a:ea typeface="+mn-ea"/>
                <a:cs typeface="+mn-cs"/>
              </a:rPr>
              <a:t> = continue for a few weeks after delivery</a:t>
            </a:r>
            <a:endParaRPr lang="en-US" sz="1200" b="0" i="0" kern="1200" dirty="0" smtClean="0">
              <a:solidFill>
                <a:schemeClr val="tx1"/>
              </a:solidFill>
              <a:effectLst/>
              <a:latin typeface="+mn-lt"/>
              <a:ea typeface="+mn-ea"/>
              <a:cs typeface="+mn-cs"/>
            </a:endParaRPr>
          </a:p>
          <a:p>
            <a:pPr marL="171450" indent="-171450" algn="l" rtl="0">
              <a:buFont typeface="Arial" pitchFamily="34" charset="0"/>
              <a:buChar char="•"/>
            </a:pPr>
            <a:r>
              <a:rPr lang="en-US" sz="1200" b="0" i="0" kern="1200" dirty="0" smtClean="0">
                <a:solidFill>
                  <a:schemeClr val="tx1"/>
                </a:solidFill>
                <a:effectLst/>
                <a:latin typeface="+mn-lt"/>
                <a:ea typeface="+mn-ea"/>
                <a:cs typeface="+mn-cs"/>
              </a:rPr>
              <a:t>Local </a:t>
            </a:r>
            <a:r>
              <a:rPr lang="en-US" sz="1200" b="0" i="0" kern="1200" dirty="0" err="1" smtClean="0">
                <a:solidFill>
                  <a:schemeClr val="tx1"/>
                </a:solidFill>
                <a:effectLst/>
                <a:latin typeface="+mn-lt"/>
                <a:ea typeface="+mn-ea"/>
                <a:cs typeface="+mn-cs"/>
              </a:rPr>
              <a:t>decidual</a:t>
            </a:r>
            <a:r>
              <a:rPr lang="en-US" sz="1200" b="0" i="0" kern="1200" dirty="0" smtClean="0">
                <a:solidFill>
                  <a:schemeClr val="tx1"/>
                </a:solidFill>
                <a:effectLst/>
                <a:latin typeface="+mn-lt"/>
                <a:ea typeface="+mn-ea"/>
                <a:cs typeface="+mn-cs"/>
              </a:rPr>
              <a:t> hemostatic factors (tissue factor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type-1 plasminogen activator inhibitor, systemic coagulation factors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platelets, circulating clotting factors]), which cause clotting.</a:t>
            </a:r>
          </a:p>
          <a:p>
            <a:pPr algn="l" rtl="0"/>
            <a:r>
              <a:rPr lang="en-US" sz="1200" b="1" i="0" kern="1200" dirty="0" smtClean="0">
                <a:solidFill>
                  <a:schemeClr val="tx1"/>
                </a:solidFill>
                <a:effectLst/>
                <a:latin typeface="+mn-lt"/>
                <a:ea typeface="+mn-ea"/>
                <a:cs typeface="+mn-cs"/>
              </a:rPr>
              <a:t>…. in late pregnancy, uterine artery blood flow is 500 to 700 mL/min and accounts for approximately 15 percent of cardiac output.</a:t>
            </a:r>
          </a:p>
          <a:p>
            <a:endParaRPr lang="en-US"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60</a:t>
            </a:fld>
            <a:endParaRPr lang="ar-JO"/>
          </a:p>
        </p:txBody>
      </p:sp>
    </p:spTree>
    <p:extLst>
      <p:ext uri="{BB962C8B-B14F-4D97-AF65-F5344CB8AC3E}">
        <p14:creationId xmlns:p14="http://schemas.microsoft.com/office/powerpoint/2010/main" val="1250415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gn="l" rtl="0">
              <a:buFont typeface="Arial" pitchFamily="34" charset="0"/>
              <a:buNone/>
            </a:pPr>
            <a:r>
              <a:rPr lang="en-US" dirty="0" smtClean="0"/>
              <a:t>Slow and steady loss of blood</a:t>
            </a:r>
          </a:p>
          <a:p>
            <a:pPr marL="171450" indent="-171450" algn="l" rtl="0">
              <a:buFont typeface="Arial" pitchFamily="34" charset="0"/>
              <a:buChar char="•"/>
            </a:pPr>
            <a:r>
              <a:rPr lang="en-US" dirty="0" smtClean="0"/>
              <a:t>Cause: muscle fatigue,</a:t>
            </a:r>
            <a:r>
              <a:rPr lang="en-US" baseline="0" dirty="0" smtClean="0"/>
              <a:t> too much stretching, unable to empty bladder (push against uterus)</a:t>
            </a:r>
          </a:p>
          <a:p>
            <a:pPr marL="0" indent="0" algn="l" rtl="0">
              <a:buFont typeface="Arial" pitchFamily="34" charset="0"/>
              <a:buNone/>
            </a:pPr>
            <a:r>
              <a:rPr lang="en-US" baseline="0" dirty="0" smtClean="0"/>
              <a:t>Fundus is the upper section of uterus which is near umbilicus typically after birth (contracts and </a:t>
            </a:r>
            <a:r>
              <a:rPr lang="en-US" baseline="0" dirty="0" err="1" smtClean="0"/>
              <a:t>harderns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57AFC20-8EBE-461D-86B2-F9DA003D4B55}" type="slidenum">
              <a:rPr lang="en-US" smtClean="0"/>
              <a:pPr/>
              <a:t>62</a:t>
            </a:fld>
            <a:endParaRPr lang="en-US"/>
          </a:p>
        </p:txBody>
      </p:sp>
    </p:spTree>
    <p:extLst>
      <p:ext uri="{BB962C8B-B14F-4D97-AF65-F5344CB8AC3E}">
        <p14:creationId xmlns:p14="http://schemas.microsoft.com/office/powerpoint/2010/main" val="2823517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dirty="0" smtClean="0"/>
              <a:t>To</a:t>
            </a:r>
            <a:r>
              <a:rPr lang="en-US" baseline="0" dirty="0" smtClean="0"/>
              <a:t> the uterus, vagina, cervix and perineum</a:t>
            </a:r>
            <a:endParaRPr lang="en-US" dirty="0"/>
          </a:p>
        </p:txBody>
      </p:sp>
      <p:sp>
        <p:nvSpPr>
          <p:cNvPr id="4" name="Slide Number Placeholder 3"/>
          <p:cNvSpPr>
            <a:spLocks noGrp="1"/>
          </p:cNvSpPr>
          <p:nvPr>
            <p:ph type="sldNum" sz="quarter" idx="10"/>
          </p:nvPr>
        </p:nvSpPr>
        <p:spPr/>
        <p:txBody>
          <a:bodyPr/>
          <a:lstStyle/>
          <a:p>
            <a:fld id="{757AFC20-8EBE-461D-86B2-F9DA003D4B55}" type="slidenum">
              <a:rPr lang="en-US" smtClean="0"/>
              <a:pPr/>
              <a:t>63</a:t>
            </a:fld>
            <a:endParaRPr lang="en-US"/>
          </a:p>
        </p:txBody>
      </p:sp>
    </p:spTree>
    <p:extLst>
      <p:ext uri="{BB962C8B-B14F-4D97-AF65-F5344CB8AC3E}">
        <p14:creationId xmlns:p14="http://schemas.microsoft.com/office/powerpoint/2010/main" val="4205321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Make sure placenta</a:t>
            </a:r>
            <a:r>
              <a:rPr lang="en-US" baseline="0" dirty="0" smtClean="0"/>
              <a:t> comes out completely intact</a:t>
            </a:r>
            <a:endParaRPr lang="en-US"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64</a:t>
            </a:fld>
            <a:endParaRPr lang="ar-JO"/>
          </a:p>
        </p:txBody>
      </p:sp>
    </p:spTree>
    <p:extLst>
      <p:ext uri="{BB962C8B-B14F-4D97-AF65-F5344CB8AC3E}">
        <p14:creationId xmlns:p14="http://schemas.microsoft.com/office/powerpoint/2010/main" val="355336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sz="1200" b="1" i="0" kern="1200" dirty="0" smtClean="0">
                <a:solidFill>
                  <a:schemeClr val="tx1"/>
                </a:solidFill>
                <a:effectLst/>
                <a:latin typeface="+mn-lt"/>
                <a:ea typeface="+mn-ea"/>
                <a:cs typeface="+mn-cs"/>
              </a:rPr>
              <a:t>Women with von </a:t>
            </a:r>
            <a:r>
              <a:rPr lang="en-US" sz="1200" b="1" i="0" kern="1200" dirty="0" err="1" smtClean="0">
                <a:solidFill>
                  <a:schemeClr val="tx1"/>
                </a:solidFill>
                <a:effectLst/>
                <a:latin typeface="+mn-lt"/>
                <a:ea typeface="+mn-ea"/>
                <a:cs typeface="+mn-cs"/>
              </a:rPr>
              <a:t>Willebrand</a:t>
            </a:r>
            <a:r>
              <a:rPr lang="en-US" sz="1200" b="1" i="0" kern="1200" dirty="0" smtClean="0">
                <a:solidFill>
                  <a:schemeClr val="tx1"/>
                </a:solidFill>
                <a:effectLst/>
                <a:latin typeface="+mn-lt"/>
                <a:ea typeface="+mn-ea"/>
                <a:cs typeface="+mn-cs"/>
              </a:rPr>
              <a:t> disease are especially at risk for PPH because von </a:t>
            </a:r>
            <a:r>
              <a:rPr lang="en-US" sz="1200" b="1" i="0" kern="1200" dirty="0" err="1" smtClean="0">
                <a:solidFill>
                  <a:schemeClr val="tx1"/>
                </a:solidFill>
                <a:effectLst/>
                <a:latin typeface="+mn-lt"/>
                <a:ea typeface="+mn-ea"/>
                <a:cs typeface="+mn-cs"/>
              </a:rPr>
              <a:t>Willebrand</a:t>
            </a:r>
            <a:r>
              <a:rPr lang="en-US" sz="1200" b="1" i="0" kern="1200" dirty="0" smtClean="0">
                <a:solidFill>
                  <a:schemeClr val="tx1"/>
                </a:solidFill>
                <a:effectLst/>
                <a:latin typeface="+mn-lt"/>
                <a:ea typeface="+mn-ea"/>
                <a:cs typeface="+mn-cs"/>
              </a:rPr>
              <a:t> factor levels, which typically increase during pregnancy, decline rapidly after delivery.</a:t>
            </a:r>
            <a:endParaRPr lang="en-US" b="1" dirty="0"/>
          </a:p>
        </p:txBody>
      </p:sp>
      <p:sp>
        <p:nvSpPr>
          <p:cNvPr id="4" name="Slide Number Placeholder 3"/>
          <p:cNvSpPr>
            <a:spLocks noGrp="1"/>
          </p:cNvSpPr>
          <p:nvPr>
            <p:ph type="sldNum" sz="quarter" idx="10"/>
          </p:nvPr>
        </p:nvSpPr>
        <p:spPr/>
        <p:txBody>
          <a:bodyPr/>
          <a:lstStyle/>
          <a:p>
            <a:fld id="{757AFC20-8EBE-461D-86B2-F9DA003D4B55}" type="slidenum">
              <a:rPr lang="en-US" smtClean="0"/>
              <a:pPr/>
              <a:t>65</a:t>
            </a:fld>
            <a:endParaRPr lang="en-US"/>
          </a:p>
        </p:txBody>
      </p:sp>
    </p:spTree>
    <p:extLst>
      <p:ext uri="{BB962C8B-B14F-4D97-AF65-F5344CB8AC3E}">
        <p14:creationId xmlns:p14="http://schemas.microsoft.com/office/powerpoint/2010/main" val="1133180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FFP; contains fibrinogen &amp; some clotting factors. Each unit increases fibrinogen by 25mg/dl. FFP is given in cases of DIC.</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Angiographic Selective Embolization seems to be indicated in patients with birth canal trauma or uterine </a:t>
            </a:r>
            <a:r>
              <a:rPr lang="en-US" altLang="en-US" dirty="0" err="1" smtClean="0"/>
              <a:t>atony</a:t>
            </a:r>
            <a:r>
              <a:rPr lang="en-US" altLang="en-US" dirty="0" smtClean="0"/>
              <a:t> or DIC:</a:t>
            </a:r>
            <a:r>
              <a:rPr lang="en-US" altLang="en-US" baseline="0" dirty="0" smtClean="0"/>
              <a:t> d</a:t>
            </a:r>
            <a:r>
              <a:rPr lang="en-US" altLang="en-US" dirty="0" smtClean="0"/>
              <a:t>one in centers with interventional radiologists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mn-lt"/>
                <a:cs typeface="+mn-cs"/>
              </a:rPr>
              <a:t>DIC:</a:t>
            </a:r>
            <a:r>
              <a:rPr lang="en-US" altLang="en-US" sz="1200" b="0" baseline="0" dirty="0" smtClean="0">
                <a:latin typeface="+mn-lt"/>
                <a:cs typeface="+mn-cs"/>
              </a:rPr>
              <a:t> </a:t>
            </a:r>
            <a:r>
              <a:rPr lang="en-US" altLang="en-US" sz="1200" dirty="0" smtClean="0">
                <a:latin typeface="+mn-lt"/>
                <a:cs typeface="+mn-cs"/>
              </a:rPr>
              <a:t>Transfuse</a:t>
            </a:r>
            <a:r>
              <a:rPr lang="en-US" altLang="en-US" sz="1200" baseline="0" dirty="0" smtClean="0">
                <a:latin typeface="+mn-lt"/>
                <a:cs typeface="+mn-cs"/>
              </a:rPr>
              <a:t> </a:t>
            </a:r>
            <a:r>
              <a:rPr lang="en-US" altLang="en-US" sz="1200" dirty="0" smtClean="0">
                <a:latin typeface="+mn-lt"/>
                <a:cs typeface="+mn-cs"/>
              </a:rPr>
              <a:t>crystalloids,</a:t>
            </a:r>
            <a:r>
              <a:rPr lang="en-US" altLang="en-US" sz="1200" baseline="0" dirty="0" smtClean="0">
                <a:latin typeface="+mn-lt"/>
                <a:cs typeface="+mn-cs"/>
              </a:rPr>
              <a:t> </a:t>
            </a:r>
            <a:r>
              <a:rPr lang="en-US" altLang="en-US" sz="1200" dirty="0" smtClean="0">
                <a:latin typeface="+mn-lt"/>
                <a:cs typeface="+mn-cs"/>
              </a:rPr>
              <a:t>blood,</a:t>
            </a:r>
            <a:r>
              <a:rPr lang="en-US" altLang="en-US" sz="1200" baseline="0" dirty="0" smtClean="0">
                <a:latin typeface="+mn-lt"/>
                <a:cs typeface="+mn-cs"/>
              </a:rPr>
              <a:t> r</a:t>
            </a:r>
            <a:r>
              <a:rPr lang="en-US" altLang="en-US" sz="1200" dirty="0" smtClean="0">
                <a:latin typeface="+mn-lt"/>
                <a:cs typeface="+mn-cs"/>
              </a:rPr>
              <a:t>eplace clotting factors.</a:t>
            </a:r>
            <a:endParaRPr lang="en-GB" altLang="en-US" sz="120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7AFC20-8EBE-461D-86B2-F9DA003D4B55}" type="slidenum">
              <a:rPr lang="en-US" smtClean="0"/>
              <a:pPr/>
              <a:t>66</a:t>
            </a:fld>
            <a:endParaRPr lang="en-US"/>
          </a:p>
        </p:txBody>
      </p:sp>
    </p:spTree>
    <p:extLst>
      <p:ext uri="{BB962C8B-B14F-4D97-AF65-F5344CB8AC3E}">
        <p14:creationId xmlns:p14="http://schemas.microsoft.com/office/powerpoint/2010/main" val="1432591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67</a:t>
            </a:fld>
            <a:endParaRPr lang="ar-JO"/>
          </a:p>
        </p:txBody>
      </p:sp>
    </p:spTree>
    <p:extLst>
      <p:ext uri="{BB962C8B-B14F-4D97-AF65-F5344CB8AC3E}">
        <p14:creationId xmlns:p14="http://schemas.microsoft.com/office/powerpoint/2010/main" val="314234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commonest organism for UTI is </a:t>
            </a:r>
            <a:r>
              <a:rPr lang="en-US" sz="1200" i="1" kern="1200" baseline="0" dirty="0" smtClean="0">
                <a:solidFill>
                  <a:schemeClr val="tx1"/>
                </a:solidFill>
                <a:latin typeface="+mn-lt"/>
                <a:ea typeface="+mn-ea"/>
                <a:cs typeface="+mn-cs"/>
              </a:rPr>
              <a:t>Escherichia coli; less commonly </a:t>
            </a:r>
            <a:r>
              <a:rPr lang="en-US" sz="1200" kern="1200" baseline="0" dirty="0" smtClean="0">
                <a:solidFill>
                  <a:schemeClr val="tx1"/>
                </a:solidFill>
                <a:latin typeface="+mn-lt"/>
                <a:ea typeface="+mn-ea"/>
                <a:cs typeface="+mn-cs"/>
              </a:rPr>
              <a:t>implicated are streptococci, </a:t>
            </a:r>
            <a:r>
              <a:rPr lang="en-US" sz="1200" i="1" kern="1200" baseline="0" dirty="0" smtClean="0">
                <a:solidFill>
                  <a:schemeClr val="tx1"/>
                </a:solidFill>
                <a:latin typeface="+mn-lt"/>
                <a:ea typeface="+mn-ea"/>
                <a:cs typeface="+mn-cs"/>
              </a:rPr>
              <a:t>Proteus, Pseudomonas and </a:t>
            </a:r>
            <a:r>
              <a:rPr lang="en-US" sz="1200" i="1" kern="1200" baseline="0" dirty="0" err="1" smtClean="0">
                <a:solidFill>
                  <a:schemeClr val="tx1"/>
                </a:solidFill>
                <a:latin typeface="+mn-lt"/>
                <a:ea typeface="+mn-ea"/>
                <a:cs typeface="+mn-cs"/>
              </a:rPr>
              <a:t>Klebsiella</a:t>
            </a:r>
            <a:r>
              <a:rPr lang="en-US" sz="1200" i="1" kern="1200" baseline="0" dirty="0" smtClean="0">
                <a:solidFill>
                  <a:schemeClr val="tx1"/>
                </a:solidFill>
                <a:latin typeface="+mn-lt"/>
                <a:ea typeface="+mn-ea"/>
                <a:cs typeface="+mn-cs"/>
              </a:rPr>
              <a:t> spp. Many </a:t>
            </a:r>
            <a:r>
              <a:rPr lang="en-US" sz="1200" kern="1200" baseline="0" dirty="0" smtClean="0">
                <a:solidFill>
                  <a:schemeClr val="tx1"/>
                </a:solidFill>
                <a:latin typeface="+mn-lt"/>
                <a:ea typeface="+mn-ea"/>
                <a:cs typeface="+mn-cs"/>
              </a:rPr>
              <a:t>laboratories define a UTI as the presence of &gt;105 colony forming units (</a:t>
            </a:r>
            <a:r>
              <a:rPr lang="en-US" sz="1200" kern="1200" baseline="0" dirty="0" err="1" smtClean="0">
                <a:solidFill>
                  <a:schemeClr val="tx1"/>
                </a:solidFill>
                <a:latin typeface="+mn-lt"/>
                <a:ea typeface="+mn-ea"/>
                <a:cs typeface="+mn-cs"/>
              </a:rPr>
              <a:t>cfu</a:t>
            </a:r>
            <a:r>
              <a:rPr lang="en-US" sz="1200" kern="1200" baseline="0" dirty="0" smtClean="0">
                <a:solidFill>
                  <a:schemeClr val="tx1"/>
                </a:solidFill>
                <a:latin typeface="+mn-lt"/>
                <a:ea typeface="+mn-ea"/>
                <a:cs typeface="+mn-cs"/>
              </a:rPr>
              <a:t>)/ml.</a:t>
            </a:r>
            <a:endParaRPr lang="ar-J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a:p>
            <a:pPr algn="l" rtl="0"/>
            <a:endParaRPr lang="en-US" sz="1200" i="1" kern="1200" baseline="0" dirty="0" smtClean="0">
              <a:solidFill>
                <a:schemeClr val="tx1"/>
              </a:solidFill>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36</a:t>
            </a:fld>
            <a:endParaRPr lang="ar-J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baseline="0" dirty="0"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nitial management must focus on reversing the uterus immediately: </a:t>
            </a:r>
            <a:r>
              <a:rPr lang="en-US" sz="1200" b="1" i="0" kern="1200" dirty="0" smtClean="0">
                <a:solidFill>
                  <a:schemeClr val="tx1"/>
                </a:solidFill>
                <a:effectLst/>
                <a:latin typeface="+mn-lt"/>
                <a:ea typeface="+mn-ea"/>
                <a:cs typeface="+mn-cs"/>
              </a:rPr>
              <a:t>Prior to detaching the placenta, (removing the placenta prior to replacement increases blood loss) a hand is placed inside the vagina and pressure is applied along the axis of the vagina towards the umbilicus.</a:t>
            </a:r>
            <a:endParaRPr lang="en-US" b="1"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68</a:t>
            </a:fld>
            <a:endParaRPr lang="ar-JO"/>
          </a:p>
        </p:txBody>
      </p:sp>
    </p:spTree>
    <p:extLst>
      <p:ext uri="{BB962C8B-B14F-4D97-AF65-F5344CB8AC3E}">
        <p14:creationId xmlns:p14="http://schemas.microsoft.com/office/powerpoint/2010/main" val="1321552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eaLnBrk="1" hangingPunct="1">
              <a:defRPr/>
            </a:pPr>
            <a:r>
              <a:rPr lang="en-US" altLang="en-US" sz="1200" b="1" dirty="0" smtClean="0"/>
              <a:t>In high risk patients</a:t>
            </a:r>
            <a:r>
              <a:rPr lang="en-US" altLang="en-US" sz="1200" b="1" dirty="0" smtClean="0"/>
              <a:t>????? </a:t>
            </a:r>
            <a:r>
              <a:rPr lang="en-US" altLang="en-US" sz="1200" dirty="0" smtClean="0"/>
              <a:t>Obtain large-bore (18 gauge) IV access before delivery,</a:t>
            </a:r>
            <a:r>
              <a:rPr lang="en-US" altLang="en-US" sz="1200" baseline="0" dirty="0" smtClean="0"/>
              <a:t> h</a:t>
            </a:r>
            <a:r>
              <a:rPr lang="en-US" altLang="en-US" sz="1200" dirty="0" smtClean="0"/>
              <a:t>ydrate patient,</a:t>
            </a:r>
            <a:r>
              <a:rPr lang="en-US" altLang="en-US" sz="1200" baseline="0" dirty="0" smtClean="0"/>
              <a:t> o</a:t>
            </a:r>
            <a:r>
              <a:rPr lang="en-US" altLang="en-US" sz="1200" dirty="0" smtClean="0"/>
              <a:t>xytocic agents readily available in delivery room,</a:t>
            </a:r>
            <a:r>
              <a:rPr lang="en-US" altLang="en-US" sz="1200" baseline="0" dirty="0" smtClean="0"/>
              <a:t> c</a:t>
            </a:r>
            <a:r>
              <a:rPr lang="en-US" altLang="en-US" sz="1200" dirty="0" smtClean="0"/>
              <a:t>ross-match blood &amp; prepare 2 units </a:t>
            </a:r>
            <a:endParaRPr lang="en-US" altLang="en-US" sz="1200" b="1" dirty="0" smtClean="0"/>
          </a:p>
        </p:txBody>
      </p:sp>
      <p:sp>
        <p:nvSpPr>
          <p:cNvPr id="4" name="Slide Number Placeholder 3"/>
          <p:cNvSpPr>
            <a:spLocks noGrp="1"/>
          </p:cNvSpPr>
          <p:nvPr>
            <p:ph type="sldNum" sz="quarter" idx="10"/>
          </p:nvPr>
        </p:nvSpPr>
        <p:spPr/>
        <p:txBody>
          <a:bodyPr/>
          <a:lstStyle/>
          <a:p>
            <a:fld id="{757AFC20-8EBE-461D-86B2-F9DA003D4B55}" type="slidenum">
              <a:rPr lang="en-US" smtClean="0"/>
              <a:pPr/>
              <a:t>69</a:t>
            </a:fld>
            <a:endParaRPr lang="en-US"/>
          </a:p>
        </p:txBody>
      </p:sp>
    </p:spTree>
    <p:extLst>
      <p:ext uri="{BB962C8B-B14F-4D97-AF65-F5344CB8AC3E}">
        <p14:creationId xmlns:p14="http://schemas.microsoft.com/office/powerpoint/2010/main" val="2559555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ffectLst/>
              </a:rPr>
              <a:t>1. Ensure IV access, restore circulating volume (crystalloids or colloids) and transfusion,</a:t>
            </a:r>
            <a:r>
              <a:rPr lang="en-US" altLang="en-US" sz="1200" baseline="0" dirty="0" smtClean="0">
                <a:effectLst/>
              </a:rPr>
              <a:t> </a:t>
            </a:r>
            <a:r>
              <a:rPr lang="en-US" altLang="en-US" sz="1200" dirty="0" smtClean="0">
                <a:effectLst/>
              </a:rPr>
              <a:t>O2 by mask,</a:t>
            </a:r>
            <a:r>
              <a:rPr lang="en-US" altLang="en-US" sz="1200" baseline="0" dirty="0" smtClean="0">
                <a:effectLst/>
              </a:rPr>
              <a:t> </a:t>
            </a:r>
            <a:r>
              <a:rPr lang="en-US" altLang="en-US" sz="1200" dirty="0" smtClean="0">
                <a:effectLst/>
              </a:rPr>
              <a:t>Monitor BP, P, R,</a:t>
            </a:r>
            <a:r>
              <a:rPr lang="en-US" altLang="en-US" sz="1200" baseline="0" dirty="0" smtClean="0">
                <a:effectLst/>
              </a:rPr>
              <a:t> electrolytes, </a:t>
            </a:r>
            <a:r>
              <a:rPr lang="en-US" altLang="en-US" sz="1200" baseline="0" dirty="0" err="1" smtClean="0">
                <a:effectLst/>
              </a:rPr>
              <a:t>foleys</a:t>
            </a:r>
            <a:r>
              <a:rPr lang="en-US" altLang="en-US" sz="1200" baseline="0" dirty="0" smtClean="0">
                <a:effectLst/>
              </a:rPr>
              <a:t> catheter and u</a:t>
            </a:r>
            <a:r>
              <a:rPr lang="en-US" altLang="en-US" sz="1200" dirty="0" smtClean="0">
                <a:effectLst/>
              </a:rPr>
              <a:t>rine output (&gt;30ml/</a:t>
            </a:r>
            <a:r>
              <a:rPr lang="en-US" altLang="en-US" sz="1200" dirty="0" err="1" smtClean="0">
                <a:effectLst/>
              </a:rPr>
              <a:t>hr</a:t>
            </a:r>
            <a:r>
              <a:rPr lang="en-US" altLang="en-US" sz="12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2.</a:t>
            </a:r>
            <a:r>
              <a:rPr lang="en-US" sz="1200" b="0" i="0" kern="1200" baseline="0" dirty="0" smtClean="0">
                <a:solidFill>
                  <a:schemeClr val="tx1"/>
                </a:solidFill>
                <a:effectLst/>
                <a:latin typeface="+mn-lt"/>
                <a:ea typeface="+mn-ea"/>
                <a:cs typeface="+mn-cs"/>
              </a:rPr>
              <a:t> </a:t>
            </a:r>
            <a:r>
              <a:rPr lang="en-US" altLang="en-US" sz="1200" dirty="0" smtClean="0">
                <a:effectLst/>
              </a:rPr>
              <a:t>Palpate uterine fundus,</a:t>
            </a:r>
            <a:r>
              <a:rPr lang="en-US" altLang="en-US" sz="1200" baseline="0" dirty="0" smtClean="0">
                <a:effectLst/>
              </a:rPr>
              <a:t> e</a:t>
            </a:r>
            <a:r>
              <a:rPr lang="en-US" altLang="en-US" sz="1200" dirty="0" smtClean="0">
                <a:effectLst/>
              </a:rPr>
              <a:t>xplore birth canal &amp; uterine cavity.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ffectLst/>
              </a:rPr>
              <a:t>3. CBC, coagulation screen,</a:t>
            </a:r>
            <a:r>
              <a:rPr lang="en-US" altLang="en-US" sz="1200" baseline="0" dirty="0" smtClean="0">
                <a:effectLst/>
              </a:rPr>
              <a:t> g</a:t>
            </a:r>
            <a:r>
              <a:rPr lang="en-US" altLang="en-US" sz="1200" dirty="0" smtClean="0">
                <a:effectLst/>
              </a:rPr>
              <a:t>roup &amp; Rh</a:t>
            </a:r>
            <a:r>
              <a:rPr lang="en-US" altLang="en-US" sz="1200" baseline="0" dirty="0" smtClean="0">
                <a:effectLst/>
              </a:rPr>
              <a:t>- </a:t>
            </a:r>
            <a:r>
              <a:rPr lang="en-US" altLang="en-US" sz="1200" dirty="0" smtClean="0">
                <a:effectLst/>
              </a:rPr>
              <a:t>match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ffectLst/>
              </a:rPr>
              <a:t>4.</a:t>
            </a:r>
            <a:r>
              <a:rPr lang="en-US" altLang="en-US" sz="1200" baseline="0" dirty="0" smtClean="0">
                <a:effectLst/>
              </a:rPr>
              <a:t> Directed therapy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effectLst/>
              </a:rPr>
              <a:t>5. </a:t>
            </a:r>
            <a:r>
              <a:rPr lang="en-US" altLang="en-US" sz="1200" b="0" dirty="0" smtClean="0">
                <a:effectLst/>
              </a:rPr>
              <a:t>Get Help f</a:t>
            </a:r>
            <a:r>
              <a:rPr lang="en-US" altLang="en-US" sz="1200" b="0" baseline="0" dirty="0" smtClean="0">
                <a:effectLst/>
              </a:rPr>
              <a:t>rom m</a:t>
            </a:r>
            <a:r>
              <a:rPr lang="en-US" altLang="en-US" sz="1200" b="0" dirty="0" smtClean="0">
                <a:effectLst/>
              </a:rPr>
              <a:t>ost experienced OBGYN, </a:t>
            </a:r>
            <a:r>
              <a:rPr lang="en-US" altLang="en-US" sz="1200" b="0" dirty="0" err="1" smtClean="0">
                <a:effectLst/>
              </a:rPr>
              <a:t>anaesthesiologist</a:t>
            </a:r>
            <a:r>
              <a:rPr lang="en-US" altLang="en-US" sz="1200" b="0" dirty="0" smtClean="0">
                <a:effectLst/>
              </a:rPr>
              <a:t>,</a:t>
            </a:r>
            <a:r>
              <a:rPr lang="en-US" altLang="en-US" sz="1200" b="0" baseline="0" dirty="0" smtClean="0">
                <a:effectLst/>
              </a:rPr>
              <a:t> l</a:t>
            </a:r>
            <a:r>
              <a:rPr lang="en-US" altLang="en-US" sz="1200" b="0" dirty="0" smtClean="0">
                <a:effectLst/>
              </a:rPr>
              <a:t>ab &amp; ICU</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effectLst/>
              </a:rPr>
              <a:t>6. </a:t>
            </a:r>
            <a:r>
              <a:rPr lang="en-US" altLang="en-US" sz="1200" b="0" dirty="0" smtClean="0">
                <a:effectLst/>
              </a:rPr>
              <a:t>Local Control,</a:t>
            </a:r>
            <a:r>
              <a:rPr lang="en-US" altLang="en-US" sz="1200" b="0" baseline="0" dirty="0" smtClean="0">
                <a:effectLst/>
              </a:rPr>
              <a:t> m</a:t>
            </a:r>
            <a:r>
              <a:rPr lang="en-US" altLang="en-US" sz="1200" b="0" dirty="0" smtClean="0">
                <a:effectLst/>
              </a:rPr>
              <a:t>anual compression,</a:t>
            </a:r>
            <a:r>
              <a:rPr lang="en-US" altLang="en-US" sz="1200" b="0" baseline="0" dirty="0" smtClean="0">
                <a:effectLst/>
              </a:rPr>
              <a:t> </a:t>
            </a:r>
            <a:r>
              <a:rPr lang="en-US" altLang="en-US" sz="1200" b="0" dirty="0" smtClean="0">
                <a:effectLst/>
              </a:rPr>
              <a:t>+/- pack uterus, +/- hydrostatic </a:t>
            </a:r>
            <a:r>
              <a:rPr lang="en-US" altLang="en-US" sz="1200" b="0" dirty="0" err="1" smtClean="0">
                <a:effectLst/>
              </a:rPr>
              <a:t>tamponade</a:t>
            </a:r>
            <a:r>
              <a:rPr lang="en-US" altLang="en-US" sz="1200" b="0" dirty="0" smtClean="0">
                <a:effectLst/>
              </a:rPr>
              <a:t> </a:t>
            </a:r>
            <a:endParaRPr lang="en-GB" altLang="en-US" sz="1200" b="0" dirty="0" smtClean="0">
              <a:effectLst/>
            </a:endParaRPr>
          </a:p>
          <a:p>
            <a:pPr marL="0" indent="0" algn="l" rtl="0" eaLnBrk="1" hangingPunct="1">
              <a:spcBef>
                <a:spcPts val="0"/>
              </a:spcBef>
              <a:buClr>
                <a:schemeClr val="hlink"/>
              </a:buClr>
              <a:buFont typeface="Arial" pitchFamily="34" charset="0"/>
              <a:buNone/>
              <a:defRPr/>
            </a:pPr>
            <a:r>
              <a:rPr lang="en-US" altLang="en-US" sz="1200" b="0" dirty="0" smtClean="0">
                <a:effectLst/>
              </a:rPr>
              <a:t>7. </a:t>
            </a:r>
            <a:r>
              <a:rPr lang="en-US" altLang="en-US" sz="1200" b="0" dirty="0" smtClean="0">
                <a:latin typeface="+mn-lt"/>
                <a:cs typeface="+mn-cs"/>
              </a:rPr>
              <a:t>Repair Lacerations</a:t>
            </a:r>
            <a:r>
              <a:rPr lang="en-US" altLang="en-US" sz="1200" b="0" baseline="0" dirty="0" smtClean="0">
                <a:latin typeface="+mn-lt"/>
                <a:cs typeface="+mn-cs"/>
              </a:rPr>
              <a:t> v</a:t>
            </a:r>
            <a:r>
              <a:rPr lang="en-US" altLang="en-US" sz="1200" b="0" dirty="0" smtClean="0">
                <a:latin typeface="+mn-lt"/>
                <a:cs typeface="+mn-cs"/>
              </a:rPr>
              <a:t>aginally &amp; if needed Laparotomy.</a:t>
            </a:r>
          </a:p>
          <a:p>
            <a:pPr marL="0" indent="0" algn="l" rtl="0" eaLnBrk="1" hangingPunct="1">
              <a:spcBef>
                <a:spcPts val="0"/>
              </a:spcBef>
              <a:buClr>
                <a:schemeClr val="hlink"/>
              </a:buClr>
              <a:buFont typeface="Arial" pitchFamily="34" charset="0"/>
              <a:buNone/>
              <a:defRPr/>
            </a:pPr>
            <a:r>
              <a:rPr lang="en-US" altLang="en-US" sz="1200" b="0" dirty="0" smtClean="0">
                <a:latin typeface="+mn-lt"/>
                <a:cs typeface="+mn-cs"/>
              </a:rPr>
              <a:t>8. Ligate Vessels</a:t>
            </a:r>
            <a:r>
              <a:rPr lang="en-US" altLang="en-US" sz="1200" b="0" baseline="0" dirty="0" smtClean="0">
                <a:latin typeface="+mn-lt"/>
                <a:cs typeface="+mn-cs"/>
              </a:rPr>
              <a:t> of</a:t>
            </a:r>
            <a:r>
              <a:rPr lang="en-US" altLang="en-US" sz="1200" b="0" dirty="0" smtClean="0">
                <a:latin typeface="+mn-lt"/>
                <a:cs typeface="+mn-cs"/>
              </a:rPr>
              <a:t> uterine &amp; </a:t>
            </a:r>
            <a:r>
              <a:rPr lang="en-US" altLang="en-US" sz="1200" b="0" dirty="0" err="1" smtClean="0">
                <a:latin typeface="+mn-lt"/>
                <a:cs typeface="+mn-cs"/>
              </a:rPr>
              <a:t>Ovarians</a:t>
            </a:r>
            <a:r>
              <a:rPr lang="en-US" altLang="en-US" sz="1200" b="0" dirty="0" smtClean="0">
                <a:latin typeface="+mn-lt"/>
                <a:cs typeface="+mn-cs"/>
              </a:rPr>
              <a:t>,</a:t>
            </a:r>
            <a:r>
              <a:rPr lang="en-US" altLang="en-US" sz="1200" b="0" baseline="0" dirty="0" smtClean="0">
                <a:latin typeface="+mn-lt"/>
                <a:cs typeface="+mn-cs"/>
              </a:rPr>
              <a:t> i</a:t>
            </a:r>
            <a:r>
              <a:rPr lang="en-US" altLang="en-US" sz="1200" b="0" dirty="0" smtClean="0">
                <a:latin typeface="+mn-lt"/>
                <a:cs typeface="+mn-cs"/>
              </a:rPr>
              <a:t>nternal </a:t>
            </a:r>
            <a:r>
              <a:rPr lang="en-US" altLang="en-US" sz="1200" b="0" dirty="0" err="1" smtClean="0">
                <a:latin typeface="+mn-lt"/>
                <a:cs typeface="+mn-cs"/>
              </a:rPr>
              <a:t>iliacs</a:t>
            </a:r>
            <a:endParaRPr lang="en-US" altLang="en-US" sz="1200" b="0" dirty="0" smtClean="0">
              <a:latin typeface="+mn-lt"/>
              <a:cs typeface="+mn-cs"/>
            </a:endParaRPr>
          </a:p>
          <a:p>
            <a:pPr marL="0" indent="0" algn="l" rtl="0" eaLnBrk="1" hangingPunct="1">
              <a:spcBef>
                <a:spcPts val="0"/>
              </a:spcBef>
              <a:buClr>
                <a:schemeClr val="hlink"/>
              </a:buClr>
              <a:buFont typeface="Arial" pitchFamily="34" charset="0"/>
              <a:buNone/>
              <a:defRPr/>
            </a:pPr>
            <a:r>
              <a:rPr lang="en-US" altLang="en-US" sz="1200" b="0" dirty="0" smtClean="0">
                <a:latin typeface="+mn-lt"/>
                <a:cs typeface="+mn-cs"/>
              </a:rPr>
              <a:t>9. </a:t>
            </a:r>
            <a:r>
              <a:rPr lang="en-US" altLang="en-US" sz="1200" b="0" dirty="0" err="1" smtClean="0">
                <a:latin typeface="+mn-lt"/>
                <a:cs typeface="+mn-cs"/>
              </a:rPr>
              <a:t>Hystrectomy</a:t>
            </a:r>
            <a:endParaRPr lang="en-GB" altLang="en-US" sz="1200" b="0" dirty="0" smtClean="0">
              <a:latin typeface="+mn-lt"/>
              <a:cs typeface="+mn-cs"/>
            </a:endParaRPr>
          </a:p>
          <a:p>
            <a:pPr marL="0" indent="0" algn="l" rtl="0" eaLnBrk="1" hangingPunct="1">
              <a:spcBef>
                <a:spcPct val="20000"/>
              </a:spcBef>
              <a:buClr>
                <a:schemeClr val="hlink"/>
              </a:buClr>
              <a:buFont typeface="Arial" pitchFamily="34" charset="0"/>
              <a:buNone/>
              <a:defRPr/>
            </a:pPr>
            <a:r>
              <a:rPr lang="en-US" altLang="en-US" sz="1200" dirty="0" smtClean="0">
                <a:effectLst/>
              </a:rPr>
              <a:t>10. Post </a:t>
            </a:r>
            <a:r>
              <a:rPr lang="en-US" altLang="en-US" sz="1200" dirty="0" err="1" smtClean="0">
                <a:effectLst/>
              </a:rPr>
              <a:t>hystrectomy</a:t>
            </a:r>
            <a:r>
              <a:rPr lang="en-US" altLang="en-US" sz="1200" dirty="0" smtClean="0">
                <a:effectLst/>
              </a:rPr>
              <a:t> bleeding: </a:t>
            </a:r>
            <a:r>
              <a:rPr lang="en-US" altLang="en-US" sz="1200" b="0" dirty="0" smtClean="0">
                <a:effectLst/>
                <a:latin typeface="+mn-lt"/>
                <a:cs typeface="+mn-cs"/>
              </a:rPr>
              <a:t>a</a:t>
            </a:r>
            <a:r>
              <a:rPr lang="en-US" altLang="en-US" sz="1200" b="0" dirty="0" smtClean="0">
                <a:latin typeface="+mn-lt"/>
                <a:cs typeface="+mn-cs"/>
              </a:rPr>
              <a:t>bdominal packing,</a:t>
            </a:r>
            <a:r>
              <a:rPr lang="en-US" altLang="en-US" sz="1200" b="0" baseline="0" dirty="0" smtClean="0">
                <a:latin typeface="+mn-lt"/>
                <a:cs typeface="+mn-cs"/>
              </a:rPr>
              <a:t> a</a:t>
            </a:r>
            <a:r>
              <a:rPr lang="en-US" altLang="en-US" sz="1200" b="0" dirty="0" smtClean="0">
                <a:latin typeface="+mn-lt"/>
                <a:cs typeface="+mn-cs"/>
              </a:rPr>
              <a:t>ngiographic embolization,</a:t>
            </a:r>
            <a:r>
              <a:rPr lang="en-US" altLang="en-US" sz="1200" b="0" baseline="0" dirty="0" smtClean="0">
                <a:latin typeface="+mn-lt"/>
                <a:cs typeface="+mn-cs"/>
              </a:rPr>
              <a:t> a</a:t>
            </a:r>
            <a:r>
              <a:rPr lang="en-US" altLang="en-US" sz="1200" b="0" dirty="0" smtClean="0">
                <a:latin typeface="+mn-lt"/>
                <a:cs typeface="+mn-cs"/>
              </a:rPr>
              <a:t>rterial balloon occlusion of </a:t>
            </a:r>
            <a:r>
              <a:rPr lang="en-US" altLang="en-US" sz="1200" b="0" dirty="0" err="1" smtClean="0">
                <a:latin typeface="+mn-lt"/>
                <a:cs typeface="+mn-cs"/>
              </a:rPr>
              <a:t>hypogastric</a:t>
            </a:r>
            <a:r>
              <a:rPr lang="en-US" altLang="en-US" sz="1200" b="0" dirty="0" smtClean="0">
                <a:latin typeface="+mn-lt"/>
                <a:cs typeface="+mn-cs"/>
              </a:rPr>
              <a:t> arteries.</a:t>
            </a:r>
            <a:endParaRPr lang="en-GB" altLang="en-US" sz="1200" b="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effectLst/>
            </a:endParaRPr>
          </a:p>
          <a:p>
            <a:pPr algn="l" rtl="0"/>
            <a:endParaRPr lang="en-US" sz="1200" b="0" i="0" kern="1200" dirty="0" smtClean="0">
              <a:solidFill>
                <a:schemeClr val="tx1"/>
              </a:solidFill>
              <a:effectLst/>
              <a:latin typeface="+mn-lt"/>
              <a:ea typeface="+mn-ea"/>
              <a:cs typeface="+mn-cs"/>
            </a:endParaRPr>
          </a:p>
          <a:p>
            <a:pPr algn="l" rtl="0"/>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Persistent </a:t>
            </a:r>
            <a:r>
              <a:rPr lang="en-US" sz="1200" b="1" i="0" kern="1200" dirty="0" smtClean="0">
                <a:solidFill>
                  <a:schemeClr val="tx1"/>
                </a:solidFill>
                <a:effectLst/>
                <a:latin typeface="+mn-lt"/>
                <a:ea typeface="+mn-ea"/>
                <a:cs typeface="+mn-cs"/>
              </a:rPr>
              <a:t>vaginal bleeding</a:t>
            </a:r>
            <a:r>
              <a:rPr lang="en-US" sz="1200" b="0" i="0" kern="1200" dirty="0" smtClean="0">
                <a:solidFill>
                  <a:schemeClr val="tx1"/>
                </a:solidFill>
                <a:effectLst/>
                <a:latin typeface="+mn-lt"/>
                <a:ea typeface="+mn-ea"/>
                <a:cs typeface="+mn-cs"/>
              </a:rPr>
              <a:t> — Vaginal bleeding that persists for more than approximately eight weeks after delivery is unusual and may be due to infection, retained products of conception, a bleeding diathesis, or, rarely, </a:t>
            </a:r>
            <a:r>
              <a:rPr lang="en-US" sz="1200" b="0" i="0" kern="1200" dirty="0" err="1" smtClean="0">
                <a:solidFill>
                  <a:schemeClr val="tx1"/>
                </a:solidFill>
                <a:effectLst/>
                <a:latin typeface="+mn-lt"/>
                <a:ea typeface="+mn-ea"/>
                <a:cs typeface="+mn-cs"/>
              </a:rPr>
              <a:t>choriocarcinoma</a:t>
            </a:r>
            <a:r>
              <a:rPr lang="en-US" sz="1200" b="0" i="0" kern="1200" dirty="0" smtClean="0">
                <a:solidFill>
                  <a:schemeClr val="tx1"/>
                </a:solidFill>
                <a:effectLst/>
                <a:latin typeface="+mn-lt"/>
                <a:ea typeface="+mn-ea"/>
                <a:cs typeface="+mn-cs"/>
              </a:rPr>
              <a:t> or a uterine vascular anomaly, as well as other causes. A temporary increase in bleeding at this time may represent menses; in such cases, bleeding should stop within a few days. New bleeding several weeks after delivery could also be related to a new pregnancy. The evaluation and management of excessive or prolonged late postpartum bleeding are reviewed separately.</a:t>
            </a:r>
            <a:endParaRPr lang="en-US"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70</a:t>
            </a:fld>
            <a:endParaRPr lang="ar-JO"/>
          </a:p>
        </p:txBody>
      </p:sp>
    </p:spTree>
    <p:extLst>
      <p:ext uri="{BB962C8B-B14F-4D97-AF65-F5344CB8AC3E}">
        <p14:creationId xmlns:p14="http://schemas.microsoft.com/office/powerpoint/2010/main" val="2603059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Maternal mortality after PPH averages approximately 2 percent</a:t>
            </a:r>
          </a:p>
          <a:p>
            <a:pPr algn="l" rtl="0"/>
            <a:endParaRPr lang="en-US" sz="1200" b="0" i="0" kern="1200" dirty="0" smtClean="0">
              <a:solidFill>
                <a:schemeClr val="tx1"/>
              </a:solidFill>
              <a:effectLst/>
              <a:latin typeface="+mn-lt"/>
              <a:ea typeface="+mn-ea"/>
              <a:cs typeface="+mn-cs"/>
            </a:endParaRPr>
          </a:p>
          <a:p>
            <a:pPr algn="l" rtl="0"/>
            <a:r>
              <a:rPr lang="en-US" sz="1200" b="1" i="0" kern="1200" dirty="0" smtClean="0">
                <a:solidFill>
                  <a:schemeClr val="tx1"/>
                </a:solidFill>
                <a:effectLst/>
                <a:latin typeface="+mn-lt"/>
                <a:ea typeface="+mn-ea"/>
                <a:cs typeface="+mn-cs"/>
              </a:rPr>
              <a:t>Sheehan syndrome: </a:t>
            </a:r>
            <a:r>
              <a:rPr lang="en-US" sz="1200" b="1" i="0" u="sng" kern="1200" dirty="0" smtClean="0">
                <a:solidFill>
                  <a:schemeClr val="tx1"/>
                </a:solidFill>
                <a:effectLst/>
                <a:latin typeface="+mn-lt"/>
                <a:ea typeface="+mn-ea"/>
                <a:cs typeface="+mn-cs"/>
              </a:rPr>
              <a:t>The pituitary gland is enlarged in pregnancy and prone to infarction from hypovolemic shock</a:t>
            </a:r>
            <a:endParaRPr lang="en-US" b="1" u="sng" dirty="0"/>
          </a:p>
        </p:txBody>
      </p:sp>
      <p:sp>
        <p:nvSpPr>
          <p:cNvPr id="4" name="Slide Number Placeholder 3"/>
          <p:cNvSpPr>
            <a:spLocks noGrp="1"/>
          </p:cNvSpPr>
          <p:nvPr>
            <p:ph type="sldNum" sz="quarter" idx="10"/>
          </p:nvPr>
        </p:nvSpPr>
        <p:spPr/>
        <p:txBody>
          <a:bodyPr/>
          <a:lstStyle/>
          <a:p>
            <a:fld id="{757AFC20-8EBE-461D-86B2-F9DA003D4B55}" type="slidenum">
              <a:rPr lang="en-US" smtClean="0"/>
              <a:pPr/>
              <a:t>72</a:t>
            </a:fld>
            <a:endParaRPr lang="en-US"/>
          </a:p>
        </p:txBody>
      </p:sp>
    </p:spTree>
    <p:extLst>
      <p:ext uri="{BB962C8B-B14F-4D97-AF65-F5344CB8AC3E}">
        <p14:creationId xmlns:p14="http://schemas.microsoft.com/office/powerpoint/2010/main" val="2422959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 Of note, the normal postpartum patient after cesarean delivery has been reported to have an </a:t>
            </a:r>
            <a:r>
              <a:rPr lang="en-US" sz="1200" b="0" i="0" kern="1200" dirty="0" err="1" smtClean="0">
                <a:solidFill>
                  <a:schemeClr val="tx1"/>
                </a:solidFill>
                <a:effectLst/>
                <a:latin typeface="+mn-lt"/>
                <a:ea typeface="+mn-ea"/>
                <a:cs typeface="+mn-cs"/>
              </a:rPr>
              <a:t>intraabdominal</a:t>
            </a:r>
            <a:r>
              <a:rPr lang="en-US" sz="1200" b="0" i="0" kern="1200" dirty="0" smtClean="0">
                <a:solidFill>
                  <a:schemeClr val="tx1"/>
                </a:solidFill>
                <a:effectLst/>
                <a:latin typeface="+mn-lt"/>
                <a:ea typeface="+mn-ea"/>
                <a:cs typeface="+mn-cs"/>
              </a:rPr>
              <a:t> pressure that approaches that seen in abdominal compartment syndrome in </a:t>
            </a:r>
            <a:r>
              <a:rPr lang="en-US" sz="1200" b="0" i="0" kern="1200" dirty="0" err="1" smtClean="0">
                <a:solidFill>
                  <a:schemeClr val="tx1"/>
                </a:solidFill>
                <a:effectLst/>
                <a:latin typeface="+mn-lt"/>
                <a:ea typeface="+mn-ea"/>
                <a:cs typeface="+mn-cs"/>
              </a:rPr>
              <a:t>nonpregnant</a:t>
            </a:r>
            <a:r>
              <a:rPr lang="en-US" sz="1200" b="0" i="0" kern="1200" dirty="0" smtClean="0">
                <a:solidFill>
                  <a:schemeClr val="tx1"/>
                </a:solidFill>
                <a:effectLst/>
                <a:latin typeface="+mn-lt"/>
                <a:ea typeface="+mn-ea"/>
                <a:cs typeface="+mn-cs"/>
              </a:rPr>
              <a:t> individuals</a:t>
            </a:r>
            <a:endParaRPr lang="en-US" dirty="0"/>
          </a:p>
        </p:txBody>
      </p:sp>
      <p:sp>
        <p:nvSpPr>
          <p:cNvPr id="4" name="Slide Number Placeholder 3"/>
          <p:cNvSpPr>
            <a:spLocks noGrp="1"/>
          </p:cNvSpPr>
          <p:nvPr>
            <p:ph type="sldNum" sz="quarter" idx="10"/>
          </p:nvPr>
        </p:nvSpPr>
        <p:spPr/>
        <p:txBody>
          <a:bodyPr/>
          <a:lstStyle/>
          <a:p>
            <a:fld id="{757AFC20-8EBE-461D-86B2-F9DA003D4B55}" type="slidenum">
              <a:rPr lang="en-US" smtClean="0"/>
              <a:pPr/>
              <a:t>73</a:t>
            </a:fld>
            <a:endParaRPr lang="en-US"/>
          </a:p>
        </p:txBody>
      </p:sp>
    </p:spTree>
    <p:extLst>
      <p:ext uri="{BB962C8B-B14F-4D97-AF65-F5344CB8AC3E}">
        <p14:creationId xmlns:p14="http://schemas.microsoft.com/office/powerpoint/2010/main" val="928721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74</a:t>
            </a:fld>
            <a:endParaRPr lang="ar-JO"/>
          </a:p>
        </p:txBody>
      </p:sp>
    </p:spTree>
    <p:extLst>
      <p:ext uri="{BB962C8B-B14F-4D97-AF65-F5344CB8AC3E}">
        <p14:creationId xmlns:p14="http://schemas.microsoft.com/office/powerpoint/2010/main" val="3318314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b="0" i="0" kern="1200" dirty="0" smtClean="0">
                <a:solidFill>
                  <a:schemeClr val="tx1"/>
                </a:solidFill>
                <a:effectLst/>
                <a:latin typeface="+mn-lt"/>
                <a:ea typeface="+mn-ea"/>
                <a:cs typeface="+mn-cs"/>
              </a:rPr>
              <a:t>The time to return to fertility in </a:t>
            </a:r>
            <a:r>
              <a:rPr lang="en-US" sz="1200" b="1" i="0" kern="1200" dirty="0" err="1" smtClean="0">
                <a:solidFill>
                  <a:schemeClr val="tx1"/>
                </a:solidFill>
                <a:effectLst/>
                <a:latin typeface="+mn-lt"/>
                <a:ea typeface="+mn-ea"/>
                <a:cs typeface="+mn-cs"/>
              </a:rPr>
              <a:t>nonlactating</a:t>
            </a:r>
            <a:r>
              <a:rPr lang="en-US" sz="1200" b="1" i="0" kern="1200" dirty="0" smtClean="0">
                <a:solidFill>
                  <a:schemeClr val="tx1"/>
                </a:solidFill>
                <a:effectLst/>
                <a:latin typeface="+mn-lt"/>
                <a:ea typeface="+mn-ea"/>
                <a:cs typeface="+mn-cs"/>
              </a:rPr>
              <a:t> postpartum women</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average time to first ovulation varied from </a:t>
            </a:r>
            <a:r>
              <a:rPr lang="en-US" sz="1200" b="0" i="0" u="sng" kern="1200" dirty="0" smtClean="0">
                <a:solidFill>
                  <a:schemeClr val="tx1"/>
                </a:solidFill>
                <a:effectLst/>
                <a:latin typeface="+mn-lt"/>
                <a:ea typeface="+mn-ea"/>
                <a:cs typeface="+mn-cs"/>
              </a:rPr>
              <a:t>45 to 94 days postpartum</a:t>
            </a:r>
            <a:r>
              <a:rPr lang="en-US" sz="1200" b="0" i="0" kern="1200" dirty="0" smtClean="0">
                <a:solidFill>
                  <a:schemeClr val="tx1"/>
                </a:solidFill>
                <a:effectLst/>
                <a:latin typeface="+mn-lt"/>
                <a:ea typeface="+mn-ea"/>
                <a:cs typeface="+mn-cs"/>
              </a:rPr>
              <a:t>, with the earliest reported ovulations at 25 and 27 days postpartum..</a:t>
            </a:r>
            <a:r>
              <a:rPr lang="en-US" sz="1200" b="0"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lactational</a:t>
            </a:r>
            <a:r>
              <a:rPr lang="en-US" sz="1200" b="1" i="0" kern="1200" dirty="0" smtClean="0">
                <a:solidFill>
                  <a:schemeClr val="tx1"/>
                </a:solidFill>
                <a:effectLst/>
                <a:latin typeface="+mn-lt"/>
                <a:ea typeface="+mn-ea"/>
                <a:cs typeface="+mn-cs"/>
              </a:rPr>
              <a:t> amenorrhea method (LAM) </a:t>
            </a:r>
            <a:r>
              <a:rPr lang="en-US" sz="1200" b="0" i="0" kern="1200" dirty="0" smtClean="0">
                <a:solidFill>
                  <a:schemeClr val="tx1"/>
                </a:solidFill>
                <a:effectLst/>
                <a:latin typeface="+mn-lt"/>
                <a:ea typeface="+mn-ea"/>
                <a:cs typeface="+mn-cs"/>
              </a:rPr>
              <a:t>is defined as the educated use of breastfeeding as a contraceptive method by a woman who is </a:t>
            </a:r>
            <a:r>
              <a:rPr lang="en-US" sz="1200" b="0" i="0" kern="1200" dirty="0" err="1" smtClean="0">
                <a:solidFill>
                  <a:schemeClr val="tx1"/>
                </a:solidFill>
                <a:effectLst/>
                <a:latin typeface="+mn-lt"/>
                <a:ea typeface="+mn-ea"/>
                <a:cs typeface="+mn-cs"/>
              </a:rPr>
              <a:t>amenorrheic</a:t>
            </a:r>
            <a:r>
              <a:rPr lang="en-US" sz="1200" b="0" i="0" kern="1200" dirty="0" smtClean="0">
                <a:solidFill>
                  <a:schemeClr val="tx1"/>
                </a:solidFill>
                <a:effectLst/>
                <a:latin typeface="+mn-lt"/>
                <a:ea typeface="+mn-ea"/>
                <a:cs typeface="+mn-cs"/>
              </a:rPr>
              <a:t> and is not using supplementary feeding or breast pumps for up to six months after delivery. It is thought that infant suckling results in a reduction of pulsatile secretion of gonadotropin-releasing hormone (</a:t>
            </a:r>
            <a:r>
              <a:rPr lang="en-US" sz="1200" b="0" i="0" kern="1200" dirty="0" err="1" smtClean="0">
                <a:solidFill>
                  <a:schemeClr val="tx1"/>
                </a:solidFill>
                <a:effectLst/>
                <a:latin typeface="+mn-lt"/>
                <a:ea typeface="+mn-ea"/>
                <a:cs typeface="+mn-cs"/>
              </a:rPr>
              <a:t>GnRH</a:t>
            </a:r>
            <a:r>
              <a:rPr lang="en-US" sz="1200" b="0" i="0" kern="1200" dirty="0" smtClean="0">
                <a:solidFill>
                  <a:schemeClr val="tx1"/>
                </a:solidFill>
                <a:effectLst/>
                <a:latin typeface="+mn-lt"/>
                <a:ea typeface="+mn-ea"/>
                <a:cs typeface="+mn-cs"/>
              </a:rPr>
              <a:t>) and luteinizing hormone (LH), which in turn suppresses ovarian activity. </a:t>
            </a:r>
          </a:p>
          <a:p>
            <a:pPr marL="171450" indent="-171450" algn="l" rtl="0">
              <a:buFont typeface="Arial" pitchFamily="34" charset="0"/>
              <a:buChar char="•"/>
            </a:pPr>
            <a:r>
              <a:rPr lang="en-US" sz="1200" b="1" i="0" kern="1200" dirty="0" smtClean="0">
                <a:solidFill>
                  <a:schemeClr val="tx1"/>
                </a:solidFill>
                <a:effectLst/>
                <a:latin typeface="+mn-lt"/>
                <a:ea typeface="+mn-ea"/>
                <a:cs typeface="+mn-cs"/>
              </a:rPr>
              <a:t>Complications</a:t>
            </a:r>
            <a:r>
              <a:rPr lang="en-US" sz="1200" b="1" i="0" kern="1200" baseline="0" dirty="0" smtClean="0">
                <a:solidFill>
                  <a:schemeClr val="tx1"/>
                </a:solidFill>
                <a:effectLst/>
                <a:latin typeface="+mn-lt"/>
                <a:ea typeface="+mn-ea"/>
                <a:cs typeface="+mn-cs"/>
              </a:rPr>
              <a:t> of IUD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expulsion, malposition, perforation,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missing string</a:t>
            </a:r>
          </a:p>
          <a:p>
            <a:pPr marL="171450" indent="-171450" algn="l" rtl="0">
              <a:buFont typeface="Arial" pitchFamily="34" charset="0"/>
              <a:buChar char="•"/>
            </a:pPr>
            <a:r>
              <a:rPr lang="en-US" sz="1200" b="0" i="0" kern="1200" dirty="0" smtClean="0">
                <a:solidFill>
                  <a:schemeClr val="tx1"/>
                </a:solidFill>
                <a:effectLst/>
                <a:latin typeface="+mn-lt"/>
                <a:ea typeface="+mn-ea"/>
                <a:cs typeface="+mn-cs"/>
              </a:rPr>
              <a:t>The World Health Organization advises an interval of at least 24 months based on studies reporting adverse maternal, perinatal, and infant outcomes with shorter </a:t>
            </a:r>
            <a:r>
              <a:rPr lang="en-US" sz="1200" b="0" i="0" kern="1200" dirty="0" err="1" smtClean="0">
                <a:solidFill>
                  <a:schemeClr val="tx1"/>
                </a:solidFill>
                <a:effectLst/>
                <a:latin typeface="+mn-lt"/>
                <a:ea typeface="+mn-ea"/>
                <a:cs typeface="+mn-cs"/>
              </a:rPr>
              <a:t>interpregnancy</a:t>
            </a:r>
            <a:r>
              <a:rPr lang="en-US" sz="1200" b="0" i="0" kern="1200" dirty="0" smtClean="0">
                <a:solidFill>
                  <a:schemeClr val="tx1"/>
                </a:solidFill>
                <a:effectLst/>
                <a:latin typeface="+mn-lt"/>
                <a:ea typeface="+mn-ea"/>
                <a:cs typeface="+mn-cs"/>
              </a:rPr>
              <a:t> intervals</a:t>
            </a:r>
            <a:endParaRPr lang="en-US" dirty="0"/>
          </a:p>
        </p:txBody>
      </p:sp>
      <p:sp>
        <p:nvSpPr>
          <p:cNvPr id="4" name="Slide Number Placeholder 3"/>
          <p:cNvSpPr>
            <a:spLocks noGrp="1"/>
          </p:cNvSpPr>
          <p:nvPr>
            <p:ph type="sldNum" sz="quarter" idx="10"/>
          </p:nvPr>
        </p:nvSpPr>
        <p:spPr/>
        <p:txBody>
          <a:bodyPr/>
          <a:lstStyle/>
          <a:p>
            <a:fld id="{C907B111-488A-4B38-93CD-7DA655619416}" type="slidenum">
              <a:rPr lang="ar-JO" smtClean="0"/>
              <a:pPr/>
              <a:t>76</a:t>
            </a:fld>
            <a:endParaRPr lang="ar-JO"/>
          </a:p>
        </p:txBody>
      </p:sp>
    </p:spTree>
    <p:extLst>
      <p:ext uri="{BB962C8B-B14F-4D97-AF65-F5344CB8AC3E}">
        <p14:creationId xmlns:p14="http://schemas.microsoft.com/office/powerpoint/2010/main" val="402202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dirty="0" smtClean="0"/>
              <a:t>The</a:t>
            </a:r>
            <a:r>
              <a:rPr lang="en-US" baseline="0" dirty="0" smtClean="0"/>
              <a:t> term puerperal sepsis was firstly recognized at the mid-nineteenth century that the high maternal morbidity and mortality was due to poor hygiene </a:t>
            </a:r>
          </a:p>
          <a:p>
            <a:pPr algn="l" rtl="0"/>
            <a:r>
              <a:rPr lang="en-US" baseline="0" dirty="0" smtClean="0"/>
              <a:t>Until 1937 puerperal sepsis was the major cause of maternal mortality .</a:t>
            </a:r>
          </a:p>
          <a:p>
            <a:pPr algn="l" rtl="0"/>
            <a:endParaRPr lang="en-US" baseline="0" dirty="0" smtClean="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37</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dirty="0" smtClean="0"/>
              <a:t>Severity of infection depend on:  – virulence of invading organism</a:t>
            </a:r>
          </a:p>
          <a:p>
            <a:pPr algn="l" rtl="0"/>
            <a:r>
              <a:rPr lang="en-US" dirty="0" smtClean="0"/>
              <a:t>                                               _</a:t>
            </a:r>
            <a:r>
              <a:rPr lang="en-US" baseline="0" dirty="0" smtClean="0"/>
              <a:t> # of bacteria </a:t>
            </a:r>
          </a:p>
          <a:p>
            <a:pPr algn="l" rtl="0"/>
            <a:r>
              <a:rPr lang="en-US" baseline="0" dirty="0" smtClean="0"/>
              <a:t>                                               _ host resistance </a:t>
            </a:r>
            <a:endParaRPr lang="en-US"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38</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dirty="0" smtClean="0"/>
              <a:t>Most infections are mild and resolve with abs therapy </a:t>
            </a:r>
            <a:endParaRPr lang="en-US"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39</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dirty="0" smtClean="0"/>
              <a:t>Pelvic abscess : symptoms high grade fever with chills ,frequent passage of loose stool ,lower abdominal pain ,difficulty in passing urine or retention of urine</a:t>
            </a:r>
            <a:r>
              <a:rPr lang="en-US" baseline="0" dirty="0" smtClean="0"/>
              <a:t> </a:t>
            </a:r>
          </a:p>
          <a:p>
            <a:pPr algn="l" rtl="0"/>
            <a:r>
              <a:rPr lang="en-US" baseline="0" dirty="0" smtClean="0"/>
              <a:t>Signs : abdomen ( tenderness and rigidity in lower abdomen , suprapubic mass  )</a:t>
            </a:r>
          </a:p>
          <a:p>
            <a:pPr algn="l" rtl="0"/>
            <a:r>
              <a:rPr lang="en-US" baseline="0" dirty="0" smtClean="0"/>
              <a:t>           PV ( bogginess ,, tender fluctuant mass in </a:t>
            </a:r>
            <a:r>
              <a:rPr lang="en-US" baseline="0" dirty="0" err="1" smtClean="0"/>
              <a:t>doglus</a:t>
            </a:r>
            <a:r>
              <a:rPr lang="en-US" baseline="0" dirty="0" smtClean="0"/>
              <a:t> pouch ) </a:t>
            </a:r>
            <a:endParaRPr lang="en-US"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40</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dirty="0" smtClean="0"/>
              <a:t>.Other combination </a:t>
            </a:r>
            <a:r>
              <a:rPr lang="en-US" dirty="0" err="1" smtClean="0"/>
              <a:t>genta</a:t>
            </a:r>
            <a:r>
              <a:rPr lang="en-US" dirty="0" smtClean="0"/>
              <a:t>, </a:t>
            </a:r>
            <a:r>
              <a:rPr lang="en-US" dirty="0" err="1" smtClean="0"/>
              <a:t>ampicillin</a:t>
            </a:r>
            <a:r>
              <a:rPr lang="en-US" dirty="0" smtClean="0"/>
              <a:t> ,</a:t>
            </a:r>
            <a:r>
              <a:rPr lang="en-US" dirty="0" err="1" smtClean="0"/>
              <a:t>metronedazole</a:t>
            </a:r>
            <a:r>
              <a:rPr lang="en-US" dirty="0" smtClean="0"/>
              <a:t> .</a:t>
            </a:r>
          </a:p>
          <a:p>
            <a:pPr algn="l" rtl="0"/>
            <a:endParaRPr lang="en-US" dirty="0" smtClean="0"/>
          </a:p>
          <a:p>
            <a:pPr algn="l" rtl="0"/>
            <a:r>
              <a:rPr lang="en-US" dirty="0" err="1" smtClean="0"/>
              <a:t>Genta</a:t>
            </a:r>
            <a:r>
              <a:rPr lang="en-US" dirty="0" smtClean="0"/>
              <a:t> cover gram –</a:t>
            </a:r>
            <a:r>
              <a:rPr lang="en-US" dirty="0" err="1" smtClean="0"/>
              <a:t>ve</a:t>
            </a:r>
            <a:r>
              <a:rPr lang="en-US" dirty="0" smtClean="0"/>
              <a:t>      </a:t>
            </a:r>
            <a:r>
              <a:rPr lang="en-US" dirty="0" err="1" smtClean="0"/>
              <a:t>metronedazole</a:t>
            </a:r>
            <a:r>
              <a:rPr lang="en-US" baseline="0" dirty="0" smtClean="0"/>
              <a:t> cover anaerobes      penicillin and </a:t>
            </a:r>
            <a:r>
              <a:rPr lang="en-US" baseline="0" dirty="0" err="1" smtClean="0"/>
              <a:t>cephalo</a:t>
            </a:r>
            <a:r>
              <a:rPr lang="en-US" baseline="0" dirty="0" smtClean="0"/>
              <a:t> cover gram +</a:t>
            </a:r>
            <a:r>
              <a:rPr lang="en-US" baseline="0" dirty="0" err="1" smtClean="0"/>
              <a:t>ve</a:t>
            </a:r>
            <a:endParaRPr lang="en-US" baseline="0" dirty="0" smtClean="0"/>
          </a:p>
          <a:p>
            <a:pPr algn="l" rtl="0"/>
            <a:endParaRPr lang="en-US" baseline="0" dirty="0" smtClean="0"/>
          </a:p>
          <a:p>
            <a:pPr algn="l" rtl="0"/>
            <a:r>
              <a:rPr lang="en-US" baseline="0" dirty="0" smtClean="0"/>
              <a:t>Duration of therapy : a response to initial antibiotic regimen should be evident within 24h to 48h </a:t>
            </a:r>
          </a:p>
          <a:p>
            <a:pPr algn="l" rtl="0"/>
            <a:r>
              <a:rPr lang="en-US" baseline="0" dirty="0" smtClean="0"/>
              <a:t>                              IV treatment is typically continued until the patient is </a:t>
            </a:r>
            <a:r>
              <a:rPr lang="en-US" baseline="0" dirty="0" err="1" smtClean="0"/>
              <a:t>clinicaly</a:t>
            </a:r>
            <a:r>
              <a:rPr lang="en-US" baseline="0" dirty="0" smtClean="0"/>
              <a:t> improved ( no </a:t>
            </a:r>
            <a:r>
              <a:rPr lang="en-US" baseline="0" dirty="0" err="1" smtClean="0"/>
              <a:t>fundal</a:t>
            </a:r>
            <a:r>
              <a:rPr lang="en-US" baseline="0" dirty="0" smtClean="0"/>
              <a:t> tenderness ) and </a:t>
            </a:r>
            <a:r>
              <a:rPr lang="en-US" baseline="0" dirty="0" err="1" smtClean="0"/>
              <a:t>afebrile</a:t>
            </a:r>
            <a:r>
              <a:rPr lang="en-US" baseline="0" dirty="0" smtClean="0"/>
              <a:t> for 24 to 48 h</a:t>
            </a:r>
          </a:p>
          <a:p>
            <a:pPr algn="l" rtl="0"/>
            <a:r>
              <a:rPr lang="en-US" baseline="0" dirty="0" smtClean="0"/>
              <a:t> </a:t>
            </a:r>
          </a:p>
          <a:p>
            <a:pPr algn="l" rtl="0"/>
            <a:r>
              <a:rPr lang="en-US" dirty="0" smtClean="0"/>
              <a:t> </a:t>
            </a:r>
            <a:endParaRPr lang="en-US"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43</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Known risk factors include diabetes, hypertension, obesity, treatment with corticosteroids, </a:t>
            </a:r>
            <a:r>
              <a:rPr lang="en-US" sz="1200" b="0" i="0" kern="1200" dirty="0" err="1" smtClean="0">
                <a:solidFill>
                  <a:schemeClr val="tx1"/>
                </a:solidFill>
                <a:latin typeface="+mn-lt"/>
                <a:ea typeface="+mn-ea"/>
                <a:cs typeface="+mn-cs"/>
              </a:rPr>
              <a:t>immunosuppression</a:t>
            </a:r>
            <a:r>
              <a:rPr lang="en-US" sz="1200" b="0" i="0" kern="1200" dirty="0" smtClean="0">
                <a:solidFill>
                  <a:schemeClr val="tx1"/>
                </a:solidFill>
                <a:latin typeface="+mn-lt"/>
                <a:ea typeface="+mn-ea"/>
                <a:cs typeface="+mn-cs"/>
              </a:rPr>
              <a:t>, anemia, development of a hematoma, chorioamnionitis, prolonged labor, prolonged rupture of membranes, prolonged operating time, abdominal twin delivery, and excessive blood loss.</a:t>
            </a:r>
            <a:endParaRPr lang="en-US" dirty="0"/>
          </a:p>
        </p:txBody>
      </p:sp>
      <p:sp>
        <p:nvSpPr>
          <p:cNvPr id="4" name="عنصر نائب لرقم الشريحة 3"/>
          <p:cNvSpPr>
            <a:spLocks noGrp="1"/>
          </p:cNvSpPr>
          <p:nvPr>
            <p:ph type="sldNum" sz="quarter" idx="10"/>
          </p:nvPr>
        </p:nvSpPr>
        <p:spPr/>
        <p:txBody>
          <a:bodyPr/>
          <a:lstStyle/>
          <a:p>
            <a:fld id="{C907B111-488A-4B38-93CD-7DA655619416}" type="slidenum">
              <a:rPr lang="ar-JO" smtClean="0"/>
              <a:pPr/>
              <a:t>44</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A6B8F-94FA-4E7F-8E48-65DD712D0CCF}"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373220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A6B8F-94FA-4E7F-8E48-65DD712D0CCF}"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3184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A6B8F-94FA-4E7F-8E48-65DD712D0CCF}"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265241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1BB59-1BB2-4F80-87FE-60AFE22DFF9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4B50A28-4BC8-4814-8273-B7DFC4D5E3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1D4E23B-A25F-48D4-B537-D0F1DBF6A05D}"/>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C8B8FBC-A763-4185-814B-1BC3F4AD85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94139B-9D6D-459A-A25A-41AB38F253B1}"/>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564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547DF-7391-41F1-8BA2-B223D30AC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6C240E-4625-4448-9369-B84CF05F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86C473-DE28-45BB-A3A0-9A9B07C33692}"/>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24AB62-8EBA-46A4-8963-148348AA0D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A03C39-5865-4DEC-8F14-D06D14CB9833}"/>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448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EA2E3-CAA2-4251-968F-B9638E829974}"/>
              </a:ext>
            </a:extLst>
          </p:cNvPr>
          <p:cNvSpPr>
            <a:spLocks noGrp="1"/>
          </p:cNvSpPr>
          <p:nvPr>
            <p:ph type="title"/>
          </p:nvPr>
        </p:nvSpPr>
        <p:spPr>
          <a:xfrm>
            <a:off x="623888" y="170975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D041927-7B9E-467D-862E-E714FFDB9F52}"/>
              </a:ext>
            </a:extLst>
          </p:cNvPr>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EC3AB8-A001-4E05-83CB-763763EAAA91}"/>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80B38C9-FF57-425B-B907-1885063277D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BE30164-7534-4BA8-A592-E0632BF8B9FC}"/>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00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B4D85-D037-42A5-9F98-E8135CF5A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1B6A72-9972-42EA-97F7-3C2A0B79712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3C35D4-3CD7-4D50-9121-0CBE6A9E483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BD178E4-53C8-4B63-8271-65AC03DA5B7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F157E8F-BA23-46F5-B918-6E2B8C34FAE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6C62DF6-59BB-4E4E-9123-696ABE4DB9B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20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5F242-8ED9-473B-BD60-F7421D50550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7A39D3A-C659-4092-A173-2D315C1668E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0DA419-852C-43DF-9853-E8B8EBE3CA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C02678-853C-442C-8F6A-98E27A98B2A7}"/>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7833B7-946D-461D-83F0-58E3E2629B25}"/>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B865D5D-76D0-46D0-9EAF-524067ACDDC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A729B0F-70C3-47DB-AAD0-FB04E38C09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D011BC91-31C6-40DD-91BF-C792353E2B0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59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2A395-77B7-417A-92C8-FF3E3A441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B96D60C-5CD0-48D4-AD41-3ECBC7E70D0C}"/>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EB81EDC2-70C0-41FB-A80A-8702619A11A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452D339-2FA7-44DB-9AE5-5EE593A9D28A}"/>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224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EF3F6B-2E49-495D-97F3-CD0A92A7A0E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CA5731CC-1746-4DCD-92E4-DC289C67D46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4D78027-E231-4FF1-BB7A-92AB6B660103}"/>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81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01622-B619-45A1-818E-A3E704D1BB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49F1E72-569C-4786-9576-8BA057CDB7F8}"/>
              </a:ext>
            </a:extLst>
          </p:cNvPr>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995288-2F5B-443A-BF7D-D80F2E8728B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E0EEB9-0513-4455-9307-9AC3EB45328B}"/>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E9A1528-91A8-4F5B-AFE9-0AB409F66C6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6967986-992B-4E15-904A-433E0E48252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4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A6B8F-94FA-4E7F-8E48-65DD712D0CCF}"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409308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086FD-2D7B-4BA4-8D1E-39F494BFFA9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D19FB1-A772-47A1-9485-F59DA671A3EE}"/>
              </a:ext>
            </a:extLst>
          </p:cNvPr>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977AB94-10B3-41AB-9402-7FEDA48F5A8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2F8F46-13BE-4AE1-A064-4A34253B4B12}"/>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089A239-A2D9-4682-ACA0-00CB607A971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7EF4DE0-CC15-49C8-830B-E604C32FF5D0}"/>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79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B9DE6-47BE-4BE9-A052-CFDCA975E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6EC919F-C239-49BB-A0CC-8FC0A5694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F1A9F4-C716-48AA-8A05-1C49D63AA721}"/>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38B22D5-E35B-4077-9FB9-A827485BDC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C28D578-E190-4926-8887-091186CA1795}"/>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716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1CEF52-E92B-4682-9ADB-99196A9172AB}"/>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EA1CDF-CA02-4091-B83F-15DC577FF256}"/>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20426E-C045-4E29-B172-CA0C8A603FEE}"/>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A5DD9E3-74DD-4B91-9BF4-BCD93CC2795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C43E984-193D-49DC-B498-1EB1A3A8074F}"/>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077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1BB59-1BB2-4F80-87FE-60AFE22DFF9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4B50A28-4BC8-4814-8273-B7DFC4D5E3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1D4E23B-A25F-48D4-B537-D0F1DBF6A05D}"/>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C8B8FBC-A763-4185-814B-1BC3F4AD85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94139B-9D6D-459A-A25A-41AB38F253B1}"/>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21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547DF-7391-41F1-8BA2-B223D30AC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6C240E-4625-4448-9369-B84CF05F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86C473-DE28-45BB-A3A0-9A9B07C33692}"/>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24AB62-8EBA-46A4-8963-148348AA0D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A03C39-5865-4DEC-8F14-D06D14CB9833}"/>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946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EA2E3-CAA2-4251-968F-B9638E829974}"/>
              </a:ext>
            </a:extLst>
          </p:cNvPr>
          <p:cNvSpPr>
            <a:spLocks noGrp="1"/>
          </p:cNvSpPr>
          <p:nvPr>
            <p:ph type="title"/>
          </p:nvPr>
        </p:nvSpPr>
        <p:spPr>
          <a:xfrm>
            <a:off x="623888" y="1709747"/>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D041927-7B9E-467D-862E-E714FFDB9F52}"/>
              </a:ext>
            </a:extLst>
          </p:cNvPr>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EC3AB8-A001-4E05-83CB-763763EAAA91}"/>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80B38C9-FF57-425B-B907-1885063277D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BE30164-7534-4BA8-A592-E0632BF8B9FC}"/>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48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B4D85-D037-42A5-9F98-E8135CF5A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1B6A72-9972-42EA-97F7-3C2A0B79712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3C35D4-3CD7-4D50-9121-0CBE6A9E483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BD178E4-53C8-4B63-8271-65AC03DA5B7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F157E8F-BA23-46F5-B918-6E2B8C34FAE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6C62DF6-59BB-4E4E-9123-696ABE4DB9B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871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5F242-8ED9-473B-BD60-F7421D50550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7A39D3A-C659-4092-A173-2D315C1668E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0DA419-852C-43DF-9853-E8B8EBE3CA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C02678-853C-442C-8F6A-98E27A98B2A7}"/>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7833B7-946D-461D-83F0-58E3E2629B25}"/>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B865D5D-76D0-46D0-9EAF-524067ACDDC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A729B0F-70C3-47DB-AAD0-FB04E38C09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D011BC91-31C6-40DD-91BF-C792353E2B0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9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2A395-77B7-417A-92C8-FF3E3A441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B96D60C-5CD0-48D4-AD41-3ECBC7E70D0C}"/>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EB81EDC2-70C0-41FB-A80A-8702619A11A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452D339-2FA7-44DB-9AE5-5EE593A9D28A}"/>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969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EF3F6B-2E49-495D-97F3-CD0A92A7A0E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CA5731CC-1746-4DCD-92E4-DC289C67D46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4D78027-E231-4FF1-BB7A-92AB6B660103}"/>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26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A6B8F-94FA-4E7F-8E48-65DD712D0CCF}" type="datetimeFigureOut">
              <a:rPr lang="en-US" smtClean="0"/>
              <a:pPr/>
              <a:t>16-Sep-21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2158336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01622-B619-45A1-818E-A3E704D1BB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49F1E72-569C-4786-9576-8BA057CDB7F8}"/>
              </a:ext>
            </a:extLst>
          </p:cNvPr>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995288-2F5B-443A-BF7D-D80F2E8728B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E0EEB9-0513-4455-9307-9AC3EB45328B}"/>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E9A1528-91A8-4F5B-AFE9-0AB409F66C6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6967986-992B-4E15-904A-433E0E48252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47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086FD-2D7B-4BA4-8D1E-39F494BFFA9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D19FB1-A772-47A1-9485-F59DA671A3EE}"/>
              </a:ext>
            </a:extLst>
          </p:cNvPr>
          <p:cNvSpPr>
            <a:spLocks noGrp="1"/>
          </p:cNvSpPr>
          <p:nvPr>
            <p:ph type="pic" idx="1"/>
          </p:nvPr>
        </p:nvSpPr>
        <p:spPr>
          <a:xfrm>
            <a:off x="3887391" y="9874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977AB94-10B3-41AB-9402-7FEDA48F5A8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2F8F46-13BE-4AE1-A064-4A34253B4B12}"/>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089A239-A2D9-4682-ACA0-00CB607A971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7EF4DE0-CC15-49C8-830B-E604C32FF5D0}"/>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889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B9DE6-47BE-4BE9-A052-CFDCA975E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6EC919F-C239-49BB-A0CC-8FC0A5694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F1A9F4-C716-48AA-8A05-1C49D63AA721}"/>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38B22D5-E35B-4077-9FB9-A827485BDC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C28D578-E190-4926-8887-091186CA1795}"/>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10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1CEF52-E92B-4682-9ADB-99196A9172AB}"/>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EA1CDF-CA02-4091-B83F-15DC577FF256}"/>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20426E-C045-4E29-B172-CA0C8A603FEE}"/>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A5DD9E3-74DD-4B91-9BF4-BCD93CC2795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C43E984-193D-49DC-B498-1EB1A3A8074F}"/>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816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1BB59-1BB2-4F80-87FE-60AFE22DFF9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4B50A28-4BC8-4814-8273-B7DFC4D5E3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1D4E23B-A25F-48D4-B537-D0F1DBF6A05D}"/>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C8B8FBC-A763-4185-814B-1BC3F4AD85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94139B-9D6D-459A-A25A-41AB38F253B1}"/>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682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547DF-7391-41F1-8BA2-B223D30AC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6C240E-4625-4448-9369-B84CF05F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86C473-DE28-45BB-A3A0-9A9B07C33692}"/>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24AB62-8EBA-46A4-8963-148348AA0D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A03C39-5865-4DEC-8F14-D06D14CB9833}"/>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44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EA2E3-CAA2-4251-968F-B9638E82997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D041927-7B9E-467D-862E-E714FFDB9F5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EC3AB8-A001-4E05-83CB-763763EAAA91}"/>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80B38C9-FF57-425B-B907-1885063277D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BE30164-7534-4BA8-A592-E0632BF8B9FC}"/>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888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B4D85-D037-42A5-9F98-E8135CF5A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1B6A72-9972-42EA-97F7-3C2A0B79712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3C35D4-3CD7-4D50-9121-0CBE6A9E483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BD178E4-53C8-4B63-8271-65AC03DA5B7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F157E8F-BA23-46F5-B918-6E2B8C34FAE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6C62DF6-59BB-4E4E-9123-696ABE4DB9B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34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5F242-8ED9-473B-BD60-F7421D50550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7A39D3A-C659-4092-A173-2D315C1668E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0DA419-852C-43DF-9853-E8B8EBE3CA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C02678-853C-442C-8F6A-98E27A98B2A7}"/>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7833B7-946D-461D-83F0-58E3E2629B2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B865D5D-76D0-46D0-9EAF-524067ACDDC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A729B0F-70C3-47DB-AAD0-FB04E38C09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D011BC91-31C6-40DD-91BF-C792353E2B0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39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2A395-77B7-417A-92C8-FF3E3A441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B96D60C-5CD0-48D4-AD41-3ECBC7E70D0C}"/>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EB81EDC2-70C0-41FB-A80A-8702619A11A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452D339-2FA7-44DB-9AE5-5EE593A9D28A}"/>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43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A6B8F-94FA-4E7F-8E48-65DD712D0CCF}" type="datetimeFigureOut">
              <a:rPr lang="en-US" smtClean="0"/>
              <a:pPr/>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3959839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EF3F6B-2E49-495D-97F3-CD0A92A7A0E4}"/>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CA5731CC-1746-4DCD-92E4-DC289C67D46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4D78027-E231-4FF1-BB7A-92AB6B660103}"/>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851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01622-B619-45A1-818E-A3E704D1BB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49F1E72-569C-4786-9576-8BA057CDB7F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995288-2F5B-443A-BF7D-D80F2E8728B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E0EEB9-0513-4455-9307-9AC3EB45328B}"/>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E9A1528-91A8-4F5B-AFE9-0AB409F66C6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6967986-992B-4E15-904A-433E0E48252E}"/>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722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086FD-2D7B-4BA4-8D1E-39F494BFFA9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D19FB1-A772-47A1-9485-F59DA671A3E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977AB94-10B3-41AB-9402-7FEDA48F5A8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2F8F46-13BE-4AE1-A064-4A34253B4B12}"/>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089A239-A2D9-4682-ACA0-00CB607A971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7EF4DE0-CC15-49C8-830B-E604C32FF5D0}"/>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012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B9DE6-47BE-4BE9-A052-CFDCA975E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6EC919F-C239-49BB-A0CC-8FC0A5694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F1A9F4-C716-48AA-8A05-1C49D63AA721}"/>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38B22D5-E35B-4077-9FB9-A827485BDC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C28D578-E190-4926-8887-091186CA1795}"/>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838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1CEF52-E92B-4682-9ADB-99196A9172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EA1CDF-CA02-4091-B83F-15DC577FF2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20426E-C045-4E29-B172-CA0C8A603FEE}"/>
              </a:ext>
            </a:extLst>
          </p:cNvPr>
          <p:cNvSpPr>
            <a:spLocks noGrp="1"/>
          </p:cNvSpPr>
          <p:nvPr>
            <p:ph type="dt" sz="half" idx="10"/>
          </p:nvPr>
        </p:nvSpPr>
        <p:spPr/>
        <p:txBody>
          <a:body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A5DD9E3-74DD-4B91-9BF4-BCD93CC2795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C43E984-193D-49DC-B498-1EB1A3A8074F}"/>
              </a:ext>
            </a:extLst>
          </p:cNvPr>
          <p:cNvSpPr>
            <a:spLocks noGrp="1"/>
          </p:cNvSpPr>
          <p:nvPr>
            <p:ph type="sldNum" sz="quarter" idx="12"/>
          </p:nvPr>
        </p:nvSpPr>
        <p:spPr/>
        <p:txBody>
          <a:body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0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A6B8F-94FA-4E7F-8E48-65DD712D0CCF}" type="datetimeFigureOut">
              <a:rPr lang="en-US" smtClean="0"/>
              <a:pPr/>
              <a:t>16-Sep-21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323201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A6B8F-94FA-4E7F-8E48-65DD712D0CCF}" type="datetimeFigureOut">
              <a:rPr lang="en-US" smtClean="0"/>
              <a:pPr/>
              <a:t>16-Sep-21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411526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A6B8F-94FA-4E7F-8E48-65DD712D0CCF}" type="datetimeFigureOut">
              <a:rPr lang="en-US" smtClean="0"/>
              <a:pPr/>
              <a:t>16-Sep-21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209711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A6B8F-94FA-4E7F-8E48-65DD712D0CCF}" type="datetimeFigureOut">
              <a:rPr lang="en-US" smtClean="0"/>
              <a:pPr/>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169981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A6B8F-94FA-4E7F-8E48-65DD712D0CCF}" type="datetimeFigureOut">
              <a:rPr lang="en-US" smtClean="0"/>
              <a:pPr/>
              <a:t>16-Sep-21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83944-2009-47FC-9AE3-50742B86312A}" type="slidenum">
              <a:rPr lang="en-US" smtClean="0"/>
              <a:pPr/>
              <a:t>‹#›</a:t>
            </a:fld>
            <a:endParaRPr lang="en-US"/>
          </a:p>
        </p:txBody>
      </p:sp>
    </p:spTree>
    <p:extLst>
      <p:ext uri="{BB962C8B-B14F-4D97-AF65-F5344CB8AC3E}">
        <p14:creationId xmlns:p14="http://schemas.microsoft.com/office/powerpoint/2010/main" val="3678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A6B8F-94FA-4E7F-8E48-65DD712D0CCF}" type="datetimeFigureOut">
              <a:rPr lang="en-US" smtClean="0"/>
              <a:pPr/>
              <a:t>16-Sep-21</a:t>
            </a:fld>
            <a:endParaRPr lang="en-US"/>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83944-2009-47FC-9AE3-50742B86312A}" type="slidenum">
              <a:rPr lang="en-US" smtClean="0"/>
              <a:pPr/>
              <a:t>‹#›</a:t>
            </a:fld>
            <a:endParaRPr lang="en-US"/>
          </a:p>
        </p:txBody>
      </p:sp>
    </p:spTree>
    <p:extLst>
      <p:ext uri="{BB962C8B-B14F-4D97-AF65-F5344CB8AC3E}">
        <p14:creationId xmlns:p14="http://schemas.microsoft.com/office/powerpoint/2010/main" val="299740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5349AD-792B-415B-83B4-4B32C9CFE4B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4B66DF-4536-4E69-9101-BE751A6C56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72671B-29FD-400A-9A11-C98E8071D1CD}"/>
              </a:ext>
            </a:extLst>
          </p:cNvPr>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2385079-9004-4690-8AB2-164C6D8F44CF}"/>
              </a:ext>
            </a:extLst>
          </p:cNvPr>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37F7AD7-70BD-499D-AB93-4BACEB140708}"/>
              </a:ext>
            </a:extLst>
          </p:cNvPr>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57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5349AD-792B-415B-83B4-4B32C9CFE4B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4B66DF-4536-4E69-9101-BE751A6C56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72671B-29FD-400A-9A11-C98E8071D1CD}"/>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2385079-9004-4690-8AB2-164C6D8F44CF}"/>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37F7AD7-70BD-499D-AB93-4BACEB140708}"/>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545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5349AD-792B-415B-83B4-4B32C9CFE4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4B66DF-4536-4E69-9101-BE751A6C56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72671B-29FD-400A-9A11-C98E8071D1C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3B7AD-944F-4676-93E4-E2294D3C03C4}" type="datetimeFigureOut">
              <a:rPr lang="en-US" smtClean="0">
                <a:solidFill>
                  <a:prstClr val="black">
                    <a:tint val="75000"/>
                  </a:prstClr>
                </a:solidFill>
              </a:rPr>
              <a:pPr/>
              <a:t>16-Sep-21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2385079-9004-4690-8AB2-164C6D8F44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37F7AD7-70BD-499D-AB93-4BACEB14070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DEE2F-0EB5-430A-A901-A040277543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659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Peurperium</a:t>
            </a:r>
            <a:r>
              <a:rPr lang="en-US" dirty="0" smtClean="0"/>
              <a:t> and It’s Complication</a:t>
            </a:r>
            <a:endParaRPr lang="en-US" dirty="0"/>
          </a:p>
        </p:txBody>
      </p:sp>
      <p:sp>
        <p:nvSpPr>
          <p:cNvPr id="3" name="Subtitle 2"/>
          <p:cNvSpPr>
            <a:spLocks noGrp="1"/>
          </p:cNvSpPr>
          <p:nvPr>
            <p:ph type="subTitle" idx="1"/>
          </p:nvPr>
        </p:nvSpPr>
        <p:spPr/>
        <p:txBody>
          <a:bodyPr>
            <a:normAutofit fontScale="47500" lnSpcReduction="20000"/>
          </a:bodyPr>
          <a:lstStyle/>
          <a:p>
            <a:r>
              <a:rPr lang="en-US" u="sng" dirty="0" smtClean="0"/>
              <a:t>Prepared by: </a:t>
            </a:r>
          </a:p>
          <a:p>
            <a:r>
              <a:rPr lang="en-US" dirty="0" smtClean="0"/>
              <a:t>Rami </a:t>
            </a:r>
            <a:r>
              <a:rPr lang="en-US" dirty="0" err="1" smtClean="0"/>
              <a:t>Salim</a:t>
            </a:r>
            <a:endParaRPr lang="en-US" dirty="0" smtClean="0"/>
          </a:p>
          <a:p>
            <a:r>
              <a:rPr lang="en-US" dirty="0" err="1" smtClean="0"/>
              <a:t>Jameel</a:t>
            </a:r>
            <a:r>
              <a:rPr lang="en-US" dirty="0" smtClean="0"/>
              <a:t> </a:t>
            </a:r>
            <a:r>
              <a:rPr lang="en-US" dirty="0" err="1" smtClean="0"/>
              <a:t>Alsawalhi</a:t>
            </a:r>
            <a:endParaRPr lang="en-US" dirty="0" smtClean="0"/>
          </a:p>
          <a:p>
            <a:r>
              <a:rPr lang="en-US" dirty="0" err="1" smtClean="0"/>
              <a:t>Teeba</a:t>
            </a:r>
            <a:r>
              <a:rPr lang="en-US" dirty="0" smtClean="0"/>
              <a:t> </a:t>
            </a:r>
            <a:r>
              <a:rPr lang="en-US" dirty="0" err="1" smtClean="0"/>
              <a:t>Mubaydeen</a:t>
            </a:r>
            <a:r>
              <a:rPr lang="en-US" dirty="0" smtClean="0"/>
              <a:t> </a:t>
            </a:r>
          </a:p>
          <a:p>
            <a:endParaRPr lang="en-US" dirty="0"/>
          </a:p>
          <a:p>
            <a:r>
              <a:rPr lang="en-US" u="sng" dirty="0" smtClean="0"/>
              <a:t>Supervised by:</a:t>
            </a:r>
          </a:p>
          <a:p>
            <a:r>
              <a:rPr lang="en-US" dirty="0" smtClean="0"/>
              <a:t>Dr. </a:t>
            </a:r>
            <a:r>
              <a:rPr lang="en-US" dirty="0" err="1" smtClean="0"/>
              <a:t>Ahlam</a:t>
            </a:r>
            <a:r>
              <a:rPr lang="en-US" dirty="0" smtClean="0"/>
              <a:t> </a:t>
            </a:r>
            <a:r>
              <a:rPr lang="en-US" dirty="0" err="1" smtClean="0"/>
              <a:t>Alkarabsheh</a:t>
            </a:r>
            <a:endParaRPr lang="en-US" dirty="0"/>
          </a:p>
        </p:txBody>
      </p:sp>
    </p:spTree>
    <p:extLst>
      <p:ext uri="{BB962C8B-B14F-4D97-AF65-F5344CB8AC3E}">
        <p14:creationId xmlns:p14="http://schemas.microsoft.com/office/powerpoint/2010/main" val="38835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2423D-6AFD-4DFA-901A-1BC5E0119BED}"/>
              </a:ext>
            </a:extLst>
          </p:cNvPr>
          <p:cNvSpPr>
            <a:spLocks noGrp="1"/>
          </p:cNvSpPr>
          <p:nvPr>
            <p:ph type="title"/>
          </p:nvPr>
        </p:nvSpPr>
        <p:spPr>
          <a:xfrm>
            <a:off x="628650" y="209771"/>
            <a:ext cx="7886700" cy="942565"/>
          </a:xfrm>
        </p:spPr>
        <p:txBody>
          <a:bodyPr/>
          <a:lstStyle/>
          <a:p>
            <a:pPr algn="ctr"/>
            <a:r>
              <a:rPr lang="en-US" b="1" dirty="0">
                <a:solidFill>
                  <a:srgbClr val="0070C0"/>
                </a:solidFill>
              </a:rPr>
              <a:t>5- Genital tract changes</a:t>
            </a:r>
            <a:endParaRPr lang="en-US" dirty="0"/>
          </a:p>
        </p:txBody>
      </p:sp>
      <p:sp>
        <p:nvSpPr>
          <p:cNvPr id="3" name="Content Placeholder 2">
            <a:extLst>
              <a:ext uri="{FF2B5EF4-FFF2-40B4-BE49-F238E27FC236}">
                <a16:creationId xmlns:a16="http://schemas.microsoft.com/office/drawing/2014/main" xmlns="" id="{98FD2C7F-1B1D-4F5C-81CB-8DCEE067D5FD}"/>
              </a:ext>
            </a:extLst>
          </p:cNvPr>
          <p:cNvSpPr>
            <a:spLocks noGrp="1"/>
          </p:cNvSpPr>
          <p:nvPr>
            <p:ph idx="1"/>
          </p:nvPr>
        </p:nvSpPr>
        <p:spPr>
          <a:xfrm>
            <a:off x="628650" y="1229032"/>
            <a:ext cx="7886700" cy="5419214"/>
          </a:xfrm>
        </p:spPr>
        <p:txBody>
          <a:bodyPr>
            <a:normAutofit fontScale="85000" lnSpcReduction="20000"/>
          </a:bodyPr>
          <a:lstStyle/>
          <a:p>
            <a:r>
              <a:rPr lang="en-US" sz="2400" b="1" i="0" dirty="0">
                <a:solidFill>
                  <a:srgbClr val="232323"/>
                </a:solidFill>
                <a:effectLst/>
                <a:latin typeface="Arial" panose="020B0604020202020204" pitchFamily="34" charset="0"/>
              </a:rPr>
              <a:t>Cervix</a:t>
            </a:r>
            <a:r>
              <a:rPr lang="en-US" sz="2400" b="0" i="0" dirty="0">
                <a:solidFill>
                  <a:srgbClr val="232323"/>
                </a:solidFill>
                <a:effectLst/>
                <a:latin typeface="Arial" panose="020B0604020202020204" pitchFamily="34" charset="0"/>
              </a:rPr>
              <a:t> — After delivery, the cervix is soft and floppy. Small lacerations can be found at the margins of the external os. The cervix remains 2 to 3 cm dilated for the first few postpartum days and is less than 1 cm dilated at one week, and by the end of the second week the internal os should be closed. The external os never resumes its pregravid shape; the small, smooth, regular circular opening of the nulligravida becomes a large, transverse, stellate slit after childbirth</a:t>
            </a:r>
          </a:p>
          <a:p>
            <a:pPr algn="l"/>
            <a:r>
              <a:rPr lang="en-US" sz="2400" b="1" i="0" dirty="0">
                <a:solidFill>
                  <a:srgbClr val="232323"/>
                </a:solidFill>
                <a:effectLst/>
                <a:latin typeface="Arial" panose="020B0604020202020204" pitchFamily="34" charset="0"/>
              </a:rPr>
              <a:t>Vagina, hymen, pelvic muscles</a:t>
            </a:r>
            <a:r>
              <a:rPr lang="en-US" sz="2400" b="0" i="0" dirty="0">
                <a:solidFill>
                  <a:srgbClr val="232323"/>
                </a:solidFill>
                <a:effectLst/>
                <a:latin typeface="Arial" panose="020B0604020202020204" pitchFamily="34" charset="0"/>
              </a:rPr>
              <a:t> — The vagina is capacious and smooth immediately after delivery. It slowly contracts, but not to its nulligravid size; rugae are restored in the third week as edema and vascularity subside.</a:t>
            </a:r>
          </a:p>
          <a:p>
            <a:pPr algn="l"/>
            <a:r>
              <a:rPr lang="en-US" sz="2400" dirty="0">
                <a:solidFill>
                  <a:srgbClr val="232323"/>
                </a:solidFill>
                <a:latin typeface="Arial" panose="020B0604020202020204" pitchFamily="34" charset="0"/>
              </a:rPr>
              <a:t>Vaginal dryness occurs due to drop in estrogen levels making sexual activity painful. (it is recommended to avoid sexual activity for 6 weeks PP)</a:t>
            </a:r>
            <a:endParaRPr lang="en-US" sz="2400" b="0" i="0" dirty="0">
              <a:solidFill>
                <a:srgbClr val="232323"/>
              </a:solidFill>
              <a:effectLst/>
              <a:latin typeface="Arial" panose="020B0604020202020204" pitchFamily="34" charset="0"/>
            </a:endParaRPr>
          </a:p>
          <a:p>
            <a:pPr algn="l"/>
            <a:r>
              <a:rPr lang="en-US" sz="2400" b="0" i="0" dirty="0">
                <a:solidFill>
                  <a:srgbClr val="232323"/>
                </a:solidFill>
                <a:effectLst/>
                <a:latin typeface="Arial" panose="020B0604020202020204" pitchFamily="34" charset="0"/>
              </a:rPr>
              <a:t>The hymen is replaced by multiple tags of tissue called the carunculae hymenales </a:t>
            </a:r>
          </a:p>
          <a:p>
            <a:pPr algn="l"/>
            <a:r>
              <a:rPr lang="en-US" sz="2400" b="0" i="0" dirty="0">
                <a:solidFill>
                  <a:srgbClr val="232323"/>
                </a:solidFill>
                <a:effectLst/>
                <a:latin typeface="Arial" panose="020B0604020202020204" pitchFamily="34" charset="0"/>
              </a:rPr>
              <a:t>Fascial stretching and trauma during childbirth result in pelvic muscle relaxation, which may not return to the pregravid state (Kegel exercises)</a:t>
            </a:r>
          </a:p>
          <a:p>
            <a:endParaRPr lang="en-US" sz="2400" dirty="0"/>
          </a:p>
        </p:txBody>
      </p:sp>
    </p:spTree>
    <p:extLst>
      <p:ext uri="{BB962C8B-B14F-4D97-AF65-F5344CB8AC3E}">
        <p14:creationId xmlns:p14="http://schemas.microsoft.com/office/powerpoint/2010/main" val="238867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E4434E1-74CE-461D-890A-5FB2E6FB8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938" y="68827"/>
            <a:ext cx="5700251" cy="6577780"/>
          </a:xfrm>
        </p:spPr>
      </p:pic>
    </p:spTree>
    <p:extLst>
      <p:ext uri="{BB962C8B-B14F-4D97-AF65-F5344CB8AC3E}">
        <p14:creationId xmlns:p14="http://schemas.microsoft.com/office/powerpoint/2010/main" val="76669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6EA024-ED41-40B1-B2EA-A5FFEA3CB4CD}"/>
              </a:ext>
            </a:extLst>
          </p:cNvPr>
          <p:cNvSpPr>
            <a:spLocks noGrp="1"/>
          </p:cNvSpPr>
          <p:nvPr>
            <p:ph type="title"/>
          </p:nvPr>
        </p:nvSpPr>
        <p:spPr>
          <a:xfrm>
            <a:off x="628650" y="195006"/>
            <a:ext cx="7886700" cy="972062"/>
          </a:xfrm>
        </p:spPr>
        <p:txBody>
          <a:bodyPr/>
          <a:lstStyle/>
          <a:p>
            <a:pPr algn="ctr"/>
            <a:r>
              <a:rPr lang="en-US" b="1" i="0" dirty="0">
                <a:solidFill>
                  <a:srgbClr val="0070C0"/>
                </a:solidFill>
                <a:effectLst/>
              </a:rPr>
              <a:t>6- Abdominal wall </a:t>
            </a:r>
            <a:endParaRPr lang="en-US" b="1" dirty="0">
              <a:solidFill>
                <a:srgbClr val="0070C0"/>
              </a:solidFill>
            </a:endParaRPr>
          </a:p>
        </p:txBody>
      </p:sp>
      <p:sp>
        <p:nvSpPr>
          <p:cNvPr id="3" name="Content Placeholder 2">
            <a:extLst>
              <a:ext uri="{FF2B5EF4-FFF2-40B4-BE49-F238E27FC236}">
                <a16:creationId xmlns:a16="http://schemas.microsoft.com/office/drawing/2014/main" xmlns="" id="{77BFFA0D-3243-4CEB-B309-6E605EB1035A}"/>
              </a:ext>
            </a:extLst>
          </p:cNvPr>
          <p:cNvSpPr>
            <a:spLocks noGrp="1"/>
          </p:cNvSpPr>
          <p:nvPr>
            <p:ph idx="1"/>
          </p:nvPr>
        </p:nvSpPr>
        <p:spPr>
          <a:xfrm>
            <a:off x="628650" y="1167070"/>
            <a:ext cx="7886700" cy="5009895"/>
          </a:xfrm>
        </p:spPr>
        <p:txBody>
          <a:bodyPr/>
          <a:lstStyle/>
          <a:p>
            <a:r>
              <a:rPr lang="en-US" b="0" i="0" dirty="0">
                <a:solidFill>
                  <a:srgbClr val="232323"/>
                </a:solidFill>
                <a:effectLst/>
                <a:latin typeface="Arial" panose="020B0604020202020204" pitchFamily="34" charset="0"/>
              </a:rPr>
              <a:t>The abdominal wall is lax postpartum but regains most, if not all, of its normal muscular tone over several weeks; however, separation (diastasis) of the rectus abdominis muscles may persist. Long-term sequelae may include abdominal discomfort and cosmetic issues, which may be managed conservatively or surgically.</a:t>
            </a:r>
            <a:endParaRPr lang="en-US" dirty="0"/>
          </a:p>
        </p:txBody>
      </p:sp>
    </p:spTree>
    <p:extLst>
      <p:ext uri="{BB962C8B-B14F-4D97-AF65-F5344CB8AC3E}">
        <p14:creationId xmlns:p14="http://schemas.microsoft.com/office/powerpoint/2010/main" val="309179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83C69-6641-448F-ACE0-B6135AB78883}"/>
              </a:ext>
            </a:extLst>
          </p:cNvPr>
          <p:cNvSpPr>
            <a:spLocks noGrp="1"/>
          </p:cNvSpPr>
          <p:nvPr>
            <p:ph type="title"/>
          </p:nvPr>
        </p:nvSpPr>
        <p:spPr>
          <a:xfrm>
            <a:off x="628650" y="188161"/>
            <a:ext cx="7886700" cy="913069"/>
          </a:xfrm>
        </p:spPr>
        <p:txBody>
          <a:bodyPr>
            <a:noAutofit/>
          </a:bodyPr>
          <a:lstStyle/>
          <a:p>
            <a:r>
              <a:rPr lang="en-US" b="1" dirty="0">
                <a:solidFill>
                  <a:srgbClr val="0070C0"/>
                </a:solidFill>
              </a:rPr>
              <a:t>7- </a:t>
            </a:r>
            <a:r>
              <a:rPr lang="en-US" b="1" i="0" dirty="0">
                <a:solidFill>
                  <a:srgbClr val="0070C0"/>
                </a:solidFill>
                <a:effectLst/>
              </a:rPr>
              <a:t>hCG, hot flashes, resumption of ovulation</a:t>
            </a:r>
            <a:endParaRPr lang="en-US" b="1" dirty="0">
              <a:solidFill>
                <a:srgbClr val="0070C0"/>
              </a:solidFill>
            </a:endParaRPr>
          </a:p>
        </p:txBody>
      </p:sp>
      <p:sp>
        <p:nvSpPr>
          <p:cNvPr id="3" name="Content Placeholder 2">
            <a:extLst>
              <a:ext uri="{FF2B5EF4-FFF2-40B4-BE49-F238E27FC236}">
                <a16:creationId xmlns:a16="http://schemas.microsoft.com/office/drawing/2014/main" xmlns="" id="{9F22C47D-7685-411C-B52C-0819565D7DF4}"/>
              </a:ext>
            </a:extLst>
          </p:cNvPr>
          <p:cNvSpPr>
            <a:spLocks noGrp="1"/>
          </p:cNvSpPr>
          <p:nvPr>
            <p:ph idx="1"/>
          </p:nvPr>
        </p:nvSpPr>
        <p:spPr>
          <a:xfrm>
            <a:off x="628650" y="1229031"/>
            <a:ext cx="7886700" cy="5211098"/>
          </a:xfrm>
        </p:spPr>
        <p:txBody>
          <a:bodyPr>
            <a:normAutofit/>
          </a:bodyPr>
          <a:lstStyle/>
          <a:p>
            <a:r>
              <a:rPr lang="en-US" sz="2400" b="1" i="0" dirty="0">
                <a:solidFill>
                  <a:srgbClr val="232323"/>
                </a:solidFill>
                <a:effectLst/>
                <a:latin typeface="Arial" panose="020B0604020202020204" pitchFamily="34" charset="0"/>
              </a:rPr>
              <a:t>Human chorionic gonadotropin (hCG) levels</a:t>
            </a:r>
            <a:r>
              <a:rPr lang="en-US" sz="2400" b="0" i="0" dirty="0">
                <a:solidFill>
                  <a:srgbClr val="232323"/>
                </a:solidFill>
                <a:effectLst/>
                <a:latin typeface="Arial" panose="020B0604020202020204" pitchFamily="34" charset="0"/>
              </a:rPr>
              <a:t> – The fall and disappearance of hCG postpartum follows a biexponential curve. hCG values typically return to normal, nonpregnant levels two to four weeks after a term delivery, but this can take longer. The most serious concern in women with rising hCG levels postpartum is gestational trophoblastic disease</a:t>
            </a:r>
          </a:p>
          <a:p>
            <a:r>
              <a:rPr lang="en-US" sz="2400" b="1" i="0" dirty="0">
                <a:solidFill>
                  <a:srgbClr val="232323"/>
                </a:solidFill>
                <a:effectLst/>
                <a:latin typeface="Arial" panose="020B0604020202020204" pitchFamily="34" charset="0"/>
              </a:rPr>
              <a:t>Hot flashes</a:t>
            </a:r>
            <a:r>
              <a:rPr lang="en-US" sz="2400" b="0" i="0" dirty="0">
                <a:solidFill>
                  <a:srgbClr val="232323"/>
                </a:solidFill>
                <a:effectLst/>
                <a:latin typeface="Arial" panose="020B0604020202020204" pitchFamily="34" charset="0"/>
              </a:rPr>
              <a:t> – Caused by estrogen withdrawal after placental delivery.</a:t>
            </a:r>
            <a:endParaRPr lang="en-US" sz="2400" dirty="0"/>
          </a:p>
        </p:txBody>
      </p:sp>
    </p:spTree>
    <p:extLst>
      <p:ext uri="{BB962C8B-B14F-4D97-AF65-F5344CB8AC3E}">
        <p14:creationId xmlns:p14="http://schemas.microsoft.com/office/powerpoint/2010/main" val="272811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81CBA-BB35-4B1D-A60A-B4551F4630D1}"/>
              </a:ext>
            </a:extLst>
          </p:cNvPr>
          <p:cNvSpPr>
            <a:spLocks noGrp="1"/>
          </p:cNvSpPr>
          <p:nvPr>
            <p:ph type="title"/>
          </p:nvPr>
        </p:nvSpPr>
        <p:spPr>
          <a:xfrm>
            <a:off x="628650" y="187860"/>
            <a:ext cx="7886700" cy="885177"/>
          </a:xfrm>
        </p:spPr>
        <p:txBody>
          <a:bodyPr>
            <a:normAutofit fontScale="90000"/>
          </a:bodyPr>
          <a:lstStyle/>
          <a:p>
            <a:pPr algn="ctr"/>
            <a:r>
              <a:rPr lang="en-US" sz="4000" b="1" dirty="0">
                <a:solidFill>
                  <a:srgbClr val="0070C0"/>
                </a:solidFill>
              </a:rPr>
              <a:t>7- </a:t>
            </a:r>
            <a:r>
              <a:rPr lang="en-US" sz="4000" b="1" i="0" dirty="0">
                <a:solidFill>
                  <a:srgbClr val="0070C0"/>
                </a:solidFill>
                <a:effectLst/>
              </a:rPr>
              <a:t>hCG, hot flashes, resumption of ovulation (Cont.)</a:t>
            </a:r>
            <a:endParaRPr lang="en-US" sz="4000" dirty="0">
              <a:solidFill>
                <a:srgbClr val="0070C0"/>
              </a:solidFill>
            </a:endParaRPr>
          </a:p>
        </p:txBody>
      </p:sp>
      <p:sp>
        <p:nvSpPr>
          <p:cNvPr id="3" name="Content Placeholder 2">
            <a:extLst>
              <a:ext uri="{FF2B5EF4-FFF2-40B4-BE49-F238E27FC236}">
                <a16:creationId xmlns:a16="http://schemas.microsoft.com/office/drawing/2014/main" xmlns="" id="{C99EEF7B-0684-4EA0-86A8-861285342653}"/>
              </a:ext>
            </a:extLst>
          </p:cNvPr>
          <p:cNvSpPr>
            <a:spLocks noGrp="1"/>
          </p:cNvSpPr>
          <p:nvPr>
            <p:ph idx="1"/>
          </p:nvPr>
        </p:nvSpPr>
        <p:spPr>
          <a:xfrm>
            <a:off x="628650" y="1315618"/>
            <a:ext cx="7886700" cy="5242573"/>
          </a:xfrm>
        </p:spPr>
        <p:txBody>
          <a:bodyPr>
            <a:normAutofit fontScale="77500" lnSpcReduction="20000"/>
          </a:bodyPr>
          <a:lstStyle/>
          <a:p>
            <a:r>
              <a:rPr lang="en-US" sz="2800" b="1" i="0" dirty="0">
                <a:solidFill>
                  <a:srgbClr val="232323"/>
                </a:solidFill>
                <a:effectLst/>
                <a:latin typeface="Arial" panose="020B0604020202020204" pitchFamily="34" charset="0"/>
              </a:rPr>
              <a:t>Resumption of ovulation</a:t>
            </a:r>
            <a:r>
              <a:rPr lang="en-US" sz="2800" b="0" i="0" dirty="0">
                <a:solidFill>
                  <a:srgbClr val="232323"/>
                </a:solidFill>
                <a:effectLst/>
                <a:latin typeface="Arial" panose="020B0604020202020204" pitchFamily="34" charset="0"/>
              </a:rPr>
              <a:t> </a:t>
            </a:r>
          </a:p>
          <a:p>
            <a:pPr>
              <a:buSzPct val="75000"/>
              <a:buFont typeface="Wingdings" panose="05000000000000000000" pitchFamily="2" charset="2"/>
              <a:buChar char="ü"/>
            </a:pPr>
            <a:r>
              <a:rPr lang="en-US" sz="2800" b="0" i="0" dirty="0">
                <a:solidFill>
                  <a:srgbClr val="232323"/>
                </a:solidFill>
                <a:effectLst/>
                <a:latin typeface="Arial" panose="020B0604020202020204" pitchFamily="34" charset="0"/>
              </a:rPr>
              <a:t>Gonadotropins and sex steroids are at low levels for the first two to three weeks postpartum.</a:t>
            </a:r>
          </a:p>
          <a:p>
            <a:pPr>
              <a:buSzPct val="75000"/>
              <a:buFont typeface="Wingdings" panose="05000000000000000000" pitchFamily="2" charset="2"/>
              <a:buChar char="ü"/>
            </a:pPr>
            <a:r>
              <a:rPr lang="en-US" sz="2800" b="0" i="0" dirty="0">
                <a:solidFill>
                  <a:srgbClr val="232323"/>
                </a:solidFill>
                <a:effectLst/>
                <a:latin typeface="Arial" panose="020B0604020202020204" pitchFamily="34" charset="0"/>
              </a:rPr>
              <a:t>70% of women will menstruate by the 12</a:t>
            </a:r>
            <a:r>
              <a:rPr lang="en-US" sz="2800" b="0" i="0" baseline="30000" dirty="0">
                <a:solidFill>
                  <a:srgbClr val="232323"/>
                </a:solidFill>
                <a:effectLst/>
                <a:latin typeface="Arial" panose="020B0604020202020204" pitchFamily="34" charset="0"/>
              </a:rPr>
              <a:t>th</a:t>
            </a:r>
            <a:r>
              <a:rPr lang="en-US" sz="2800" b="0" i="0" dirty="0">
                <a:solidFill>
                  <a:srgbClr val="232323"/>
                </a:solidFill>
                <a:effectLst/>
                <a:latin typeface="Arial" panose="020B0604020202020204" pitchFamily="34" charset="0"/>
              </a:rPr>
              <a:t> postpartum week, and 20 to 71 percent of first menstruations are preceded by ovulation; thus, the cycle is potentially fertile.</a:t>
            </a:r>
          </a:p>
          <a:p>
            <a:pPr>
              <a:buSzPct val="75000"/>
              <a:buFont typeface="Wingdings" panose="05000000000000000000" pitchFamily="2" charset="2"/>
              <a:buChar char="ü"/>
            </a:pPr>
            <a:r>
              <a:rPr lang="en-US" dirty="0">
                <a:solidFill>
                  <a:srgbClr val="232323"/>
                </a:solidFill>
                <a:latin typeface="Arial" panose="020B0604020202020204" pitchFamily="34" charset="0"/>
              </a:rPr>
              <a:t>B</a:t>
            </a:r>
            <a:r>
              <a:rPr lang="en-US" sz="2800" b="0" i="0" dirty="0">
                <a:solidFill>
                  <a:srgbClr val="232323"/>
                </a:solidFill>
                <a:effectLst/>
                <a:latin typeface="Arial" panose="020B0604020202020204" pitchFamily="34" charset="0"/>
              </a:rPr>
              <a:t>reastfeeding suppresses gonadotropin-releasing hormone (GnRH) secretion</a:t>
            </a:r>
          </a:p>
          <a:p>
            <a:pPr>
              <a:buSzPct val="75000"/>
              <a:buFont typeface="Wingdings" panose="05000000000000000000" pitchFamily="2" charset="2"/>
              <a:buChar char="ü"/>
            </a:pPr>
            <a:r>
              <a:rPr lang="en-US" sz="2800" b="0" i="0" dirty="0">
                <a:solidFill>
                  <a:srgbClr val="232323"/>
                </a:solidFill>
                <a:effectLst/>
                <a:latin typeface="Arial" panose="020B0604020202020204" pitchFamily="34" charset="0"/>
              </a:rPr>
              <a:t>The degree to which breastfeeding suppresses gonadotropin-releasing hormone (GnRH) secretion is modulated by the intensity of the breastfeeding and maternal nutritional status and body mass.</a:t>
            </a:r>
          </a:p>
          <a:p>
            <a:pPr>
              <a:buSzPct val="75000"/>
              <a:buFont typeface="Wingdings" panose="05000000000000000000" pitchFamily="2" charset="2"/>
              <a:buChar char="ü"/>
            </a:pPr>
            <a:r>
              <a:rPr lang="en-US" sz="2800" b="0" i="0" dirty="0">
                <a:solidFill>
                  <a:srgbClr val="232323"/>
                </a:solidFill>
                <a:effectLst/>
                <a:latin typeface="Arial" panose="020B0604020202020204" pitchFamily="34" charset="0"/>
              </a:rPr>
              <a:t>Amenorrhea during breastfeeding may be related, in part, to higher prolactin levels, since prolactin inhibits pulsatile GnRH release from the hypothalamus</a:t>
            </a:r>
          </a:p>
          <a:p>
            <a:pPr>
              <a:buSzPct val="75000"/>
              <a:buFont typeface="Wingdings" panose="05000000000000000000" pitchFamily="2" charset="2"/>
              <a:buChar char="ü"/>
            </a:pPr>
            <a:r>
              <a:rPr lang="en-US" sz="2800" b="0" i="0" dirty="0">
                <a:solidFill>
                  <a:srgbClr val="232323"/>
                </a:solidFill>
                <a:effectLst/>
                <a:latin typeface="Arial" panose="020B0604020202020204" pitchFamily="34" charset="0"/>
              </a:rPr>
              <a:t>During exclusive breastfeeding, approximately 40 percent of women will remain amenorrheic at six months postpartum.</a:t>
            </a:r>
            <a:endParaRPr lang="en-US" sz="2800" b="1" i="0" dirty="0">
              <a:solidFill>
                <a:srgbClr val="23232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13145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1335B-A5B8-489B-A828-99BEC3C20BD2}"/>
              </a:ext>
            </a:extLst>
          </p:cNvPr>
          <p:cNvSpPr>
            <a:spLocks noGrp="1"/>
          </p:cNvSpPr>
          <p:nvPr>
            <p:ph type="title"/>
          </p:nvPr>
        </p:nvSpPr>
        <p:spPr>
          <a:xfrm>
            <a:off x="628650" y="188161"/>
            <a:ext cx="7886700" cy="854075"/>
          </a:xfrm>
        </p:spPr>
        <p:txBody>
          <a:bodyPr/>
          <a:lstStyle/>
          <a:p>
            <a:pPr algn="ctr"/>
            <a:r>
              <a:rPr lang="en-US" b="1" dirty="0">
                <a:solidFill>
                  <a:srgbClr val="0070C0"/>
                </a:solidFill>
              </a:rPr>
              <a:t>8- Skin and hair</a:t>
            </a:r>
          </a:p>
        </p:txBody>
      </p:sp>
      <p:sp>
        <p:nvSpPr>
          <p:cNvPr id="3" name="Content Placeholder 2">
            <a:extLst>
              <a:ext uri="{FF2B5EF4-FFF2-40B4-BE49-F238E27FC236}">
                <a16:creationId xmlns:a16="http://schemas.microsoft.com/office/drawing/2014/main" xmlns="" id="{D289101C-E6B2-4C55-BAFF-23CFCB54AE57}"/>
              </a:ext>
            </a:extLst>
          </p:cNvPr>
          <p:cNvSpPr>
            <a:spLocks noGrp="1"/>
          </p:cNvSpPr>
          <p:nvPr>
            <p:ph idx="1"/>
          </p:nvPr>
        </p:nvSpPr>
        <p:spPr>
          <a:xfrm>
            <a:off x="628650" y="1179875"/>
            <a:ext cx="7886700" cy="5046253"/>
          </a:xfrm>
        </p:spPr>
        <p:txBody>
          <a:bodyPr>
            <a:normAutofit fontScale="92500" lnSpcReduction="10000"/>
          </a:bodyPr>
          <a:lstStyle/>
          <a:p>
            <a:pPr algn="l"/>
            <a:r>
              <a:rPr lang="en-US" b="0" i="0" dirty="0">
                <a:solidFill>
                  <a:srgbClr val="232323"/>
                </a:solidFill>
                <a:effectLst/>
                <a:latin typeface="Arial" panose="020B0604020202020204" pitchFamily="34" charset="0"/>
              </a:rPr>
              <a:t>Striae, if present, fade from red to silvery but are permanent.</a:t>
            </a:r>
          </a:p>
          <a:p>
            <a:pPr algn="l"/>
            <a:r>
              <a:rPr lang="en-US" b="0" i="0" dirty="0">
                <a:solidFill>
                  <a:srgbClr val="232323"/>
                </a:solidFill>
                <a:effectLst/>
                <a:latin typeface="Arial" panose="020B0604020202020204" pitchFamily="34" charset="0"/>
              </a:rPr>
              <a:t>Abdominal skin may remain lax if extensive rupture of elastic fibers occurred during pregnancy.</a:t>
            </a:r>
          </a:p>
          <a:p>
            <a:pPr algn="l"/>
            <a:r>
              <a:rPr lang="en-US" b="0" i="0" dirty="0">
                <a:solidFill>
                  <a:srgbClr val="232323"/>
                </a:solidFill>
                <a:effectLst/>
                <a:latin typeface="Arial" panose="020B0604020202020204" pitchFamily="34" charset="0"/>
              </a:rPr>
              <a:t>Chloasma resolves, although the timing is not known.</a:t>
            </a:r>
          </a:p>
          <a:p>
            <a:pPr algn="l"/>
            <a:r>
              <a:rPr lang="en-US" b="0" i="0" dirty="0">
                <a:solidFill>
                  <a:srgbClr val="232323"/>
                </a:solidFill>
                <a:effectLst/>
                <a:latin typeface="Arial" panose="020B0604020202020204" pitchFamily="34" charset="0"/>
              </a:rPr>
              <a:t>The increase in the ratio of "growing" or anagen hair relative to the "resting" or telogen hair during pregnancy reverses in the puerperium. Telogen effluvium is the hair loss commonly noted one to five months after delivery. It is usually self-limited with restoration of normal hair patterns by 6 to 15 months after delivery.</a:t>
            </a:r>
          </a:p>
          <a:p>
            <a:endParaRPr lang="en-US" dirty="0"/>
          </a:p>
        </p:txBody>
      </p:sp>
    </p:spTree>
    <p:extLst>
      <p:ext uri="{BB962C8B-B14F-4D97-AF65-F5344CB8AC3E}">
        <p14:creationId xmlns:p14="http://schemas.microsoft.com/office/powerpoint/2010/main" val="75241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BA117-B8EB-4526-B9D3-FEDA9ED207F7}"/>
              </a:ext>
            </a:extLst>
          </p:cNvPr>
          <p:cNvSpPr>
            <a:spLocks noGrp="1"/>
          </p:cNvSpPr>
          <p:nvPr>
            <p:ph type="title"/>
          </p:nvPr>
        </p:nvSpPr>
        <p:spPr>
          <a:xfrm>
            <a:off x="628650" y="228764"/>
            <a:ext cx="7886700" cy="904567"/>
          </a:xfrm>
        </p:spPr>
        <p:txBody>
          <a:bodyPr/>
          <a:lstStyle/>
          <a:p>
            <a:pPr algn="ctr"/>
            <a:r>
              <a:rPr lang="en-US" b="1" i="0" dirty="0">
                <a:solidFill>
                  <a:srgbClr val="0070C0"/>
                </a:solidFill>
                <a:effectLst/>
              </a:rPr>
              <a:t>9- Physiologic weight loss</a:t>
            </a:r>
            <a:endParaRPr lang="en-US" dirty="0">
              <a:solidFill>
                <a:srgbClr val="0070C0"/>
              </a:solidFill>
            </a:endParaRPr>
          </a:p>
        </p:txBody>
      </p:sp>
      <p:sp>
        <p:nvSpPr>
          <p:cNvPr id="3" name="Content Placeholder 2">
            <a:extLst>
              <a:ext uri="{FF2B5EF4-FFF2-40B4-BE49-F238E27FC236}">
                <a16:creationId xmlns:a16="http://schemas.microsoft.com/office/drawing/2014/main" xmlns="" id="{1955779F-CCEA-45FC-9DA6-DA627A7CD3FE}"/>
              </a:ext>
            </a:extLst>
          </p:cNvPr>
          <p:cNvSpPr>
            <a:spLocks noGrp="1"/>
          </p:cNvSpPr>
          <p:nvPr>
            <p:ph idx="1"/>
          </p:nvPr>
        </p:nvSpPr>
        <p:spPr>
          <a:xfrm>
            <a:off x="628650" y="1327355"/>
            <a:ext cx="7886700" cy="4849608"/>
          </a:xfrm>
        </p:spPr>
        <p:txBody>
          <a:bodyPr/>
          <a:lstStyle/>
          <a:p>
            <a:r>
              <a:rPr lang="en-US" b="0" i="0" dirty="0">
                <a:solidFill>
                  <a:srgbClr val="232323"/>
                </a:solidFill>
                <a:effectLst/>
                <a:latin typeface="Arial" panose="020B0604020202020204" pitchFamily="34" charset="0"/>
              </a:rPr>
              <a:t>The mean weight loss from delivery of the fetus, placenta, and amniotic fluid is 13 pounds (6 kg). Contraction of the uterus and loss of lochial fluid and excess intra- and extracellular fluid leads to an additional loss of 5 to 15 pounds (2 to 7 kg) during the puerperium. Approximately one-half of gestational weight gain is lost in the first six weeks after delivery, with a slower rate of loss through the first six months postpartum.</a:t>
            </a:r>
            <a:endParaRPr lang="en-US" dirty="0"/>
          </a:p>
        </p:txBody>
      </p:sp>
    </p:spTree>
    <p:extLst>
      <p:ext uri="{BB962C8B-B14F-4D97-AF65-F5344CB8AC3E}">
        <p14:creationId xmlns:p14="http://schemas.microsoft.com/office/powerpoint/2010/main" val="204263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36783-EF87-453F-A501-FA697FC167B3}"/>
              </a:ext>
            </a:extLst>
          </p:cNvPr>
          <p:cNvSpPr>
            <a:spLocks noGrp="1"/>
          </p:cNvSpPr>
          <p:nvPr>
            <p:ph type="title"/>
          </p:nvPr>
        </p:nvSpPr>
        <p:spPr>
          <a:xfrm>
            <a:off x="628650" y="199922"/>
            <a:ext cx="7886700" cy="962230"/>
          </a:xfrm>
        </p:spPr>
        <p:txBody>
          <a:bodyPr/>
          <a:lstStyle/>
          <a:p>
            <a:pPr algn="ctr"/>
            <a:r>
              <a:rPr lang="en-US" b="1" dirty="0">
                <a:solidFill>
                  <a:srgbClr val="0070C0"/>
                </a:solidFill>
              </a:rPr>
              <a:t>10- </a:t>
            </a:r>
            <a:r>
              <a:rPr lang="en-US" b="1" i="0" dirty="0">
                <a:solidFill>
                  <a:srgbClr val="0070C0"/>
                </a:solidFill>
                <a:effectLst/>
              </a:rPr>
              <a:t>Cardiovascular system</a:t>
            </a:r>
            <a:endParaRPr lang="en-US" b="1" dirty="0">
              <a:solidFill>
                <a:srgbClr val="0070C0"/>
              </a:solidFill>
            </a:endParaRPr>
          </a:p>
        </p:txBody>
      </p:sp>
      <p:sp>
        <p:nvSpPr>
          <p:cNvPr id="3" name="Content Placeholder 2">
            <a:extLst>
              <a:ext uri="{FF2B5EF4-FFF2-40B4-BE49-F238E27FC236}">
                <a16:creationId xmlns:a16="http://schemas.microsoft.com/office/drawing/2014/main" xmlns="" id="{74FDF071-647E-4361-BAE3-BDCD34DFD6CE}"/>
              </a:ext>
            </a:extLst>
          </p:cNvPr>
          <p:cNvSpPr>
            <a:spLocks noGrp="1"/>
          </p:cNvSpPr>
          <p:nvPr>
            <p:ph idx="1"/>
          </p:nvPr>
        </p:nvSpPr>
        <p:spPr>
          <a:xfrm>
            <a:off x="628650" y="1278194"/>
            <a:ext cx="7886700" cy="5379884"/>
          </a:xfrm>
        </p:spPr>
        <p:txBody>
          <a:bodyPr>
            <a:normAutofit fontScale="92500" lnSpcReduction="20000"/>
          </a:bodyPr>
          <a:lstStyle/>
          <a:p>
            <a:r>
              <a:rPr lang="en-US" dirty="0"/>
              <a:t>Immediately after delivery, both stroke volume and cardiac output increase significantly because of </a:t>
            </a:r>
            <a:r>
              <a:rPr lang="en-US" b="0" i="0" dirty="0">
                <a:solidFill>
                  <a:srgbClr val="232323"/>
                </a:solidFill>
                <a:effectLst/>
              </a:rPr>
              <a:t>improved cardiac preload from auto transfusion of utero placental blood to the intravascular space, and due to reduction in the mechanical compression of the vena cava.</a:t>
            </a:r>
          </a:p>
          <a:p>
            <a:r>
              <a:rPr lang="en-US" dirty="0">
                <a:solidFill>
                  <a:srgbClr val="232323"/>
                </a:solidFill>
              </a:rPr>
              <a:t>Later in the puerperium, the stroke volume and cardiac output decreases gradually as less blood supply is now needed since the placental vessels are no longer there to supply. (8 L/min immediately postpartum to 5 L/min at 24 weeks)</a:t>
            </a:r>
          </a:p>
          <a:p>
            <a:r>
              <a:rPr lang="en-US" dirty="0">
                <a:solidFill>
                  <a:srgbClr val="232323"/>
                </a:solidFill>
              </a:rPr>
              <a:t>Blood pressure should stay unchanged during the puerperium.</a:t>
            </a:r>
          </a:p>
          <a:p>
            <a:r>
              <a:rPr lang="en-US" dirty="0">
                <a:solidFill>
                  <a:srgbClr val="232323"/>
                </a:solidFill>
              </a:rPr>
              <a:t>Hypercoagulable state is also present during puerperium because of high plasma fibrinogen levels (DVT, PE)</a:t>
            </a:r>
            <a:endParaRPr lang="en-US" dirty="0"/>
          </a:p>
        </p:txBody>
      </p:sp>
    </p:spTree>
    <p:extLst>
      <p:ext uri="{BB962C8B-B14F-4D97-AF65-F5344CB8AC3E}">
        <p14:creationId xmlns:p14="http://schemas.microsoft.com/office/powerpoint/2010/main" val="353598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36783-EF87-453F-A501-FA697FC167B3}"/>
              </a:ext>
            </a:extLst>
          </p:cNvPr>
          <p:cNvSpPr>
            <a:spLocks noGrp="1"/>
          </p:cNvSpPr>
          <p:nvPr>
            <p:ph type="title"/>
          </p:nvPr>
        </p:nvSpPr>
        <p:spPr>
          <a:xfrm>
            <a:off x="628650" y="199922"/>
            <a:ext cx="7886700" cy="962230"/>
          </a:xfrm>
        </p:spPr>
        <p:txBody>
          <a:bodyPr/>
          <a:lstStyle/>
          <a:p>
            <a:pPr algn="ctr"/>
            <a:r>
              <a:rPr lang="en-US" b="1" dirty="0">
                <a:solidFill>
                  <a:srgbClr val="0070C0"/>
                </a:solidFill>
              </a:rPr>
              <a:t>11- Urinary System</a:t>
            </a:r>
          </a:p>
        </p:txBody>
      </p:sp>
      <p:sp>
        <p:nvSpPr>
          <p:cNvPr id="3" name="Content Placeholder 2">
            <a:extLst>
              <a:ext uri="{FF2B5EF4-FFF2-40B4-BE49-F238E27FC236}">
                <a16:creationId xmlns:a16="http://schemas.microsoft.com/office/drawing/2014/main" xmlns="" id="{74FDF071-647E-4361-BAE3-BDCD34DFD6CE}"/>
              </a:ext>
            </a:extLst>
          </p:cNvPr>
          <p:cNvSpPr>
            <a:spLocks noGrp="1"/>
          </p:cNvSpPr>
          <p:nvPr>
            <p:ph idx="1"/>
          </p:nvPr>
        </p:nvSpPr>
        <p:spPr>
          <a:xfrm>
            <a:off x="628650" y="1278194"/>
            <a:ext cx="7886700" cy="2150806"/>
          </a:xfrm>
        </p:spPr>
        <p:txBody>
          <a:bodyPr>
            <a:normAutofit fontScale="92500"/>
          </a:bodyPr>
          <a:lstStyle/>
          <a:p>
            <a:r>
              <a:rPr lang="en-US" dirty="0"/>
              <a:t>Women have issues with voiding postpartum due to decreased bladder sensation leading to urine retention.</a:t>
            </a:r>
          </a:p>
          <a:p>
            <a:r>
              <a:rPr lang="en-US" dirty="0"/>
              <a:t>Hydroureter and hydronephrosis may persist until 6-12 weeks postpartum.</a:t>
            </a:r>
          </a:p>
          <a:p>
            <a:r>
              <a:rPr lang="en-US" dirty="0"/>
              <a:t>Normal voiding returns spontaneously.</a:t>
            </a:r>
          </a:p>
        </p:txBody>
      </p:sp>
      <p:sp>
        <p:nvSpPr>
          <p:cNvPr id="4" name="Title 1">
            <a:extLst>
              <a:ext uri="{FF2B5EF4-FFF2-40B4-BE49-F238E27FC236}">
                <a16:creationId xmlns:a16="http://schemas.microsoft.com/office/drawing/2014/main" xmlns="" id="{AF0C4AAC-89DD-4C41-AAB7-9E400AE6035A}"/>
              </a:ext>
            </a:extLst>
          </p:cNvPr>
          <p:cNvSpPr txBox="1">
            <a:spLocks/>
          </p:cNvSpPr>
          <p:nvPr/>
        </p:nvSpPr>
        <p:spPr>
          <a:xfrm>
            <a:off x="628650" y="3571382"/>
            <a:ext cx="7886700" cy="96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rPr>
              <a:t>12- GI System</a:t>
            </a:r>
          </a:p>
        </p:txBody>
      </p:sp>
      <p:sp>
        <p:nvSpPr>
          <p:cNvPr id="5" name="Content Placeholder 2">
            <a:extLst>
              <a:ext uri="{FF2B5EF4-FFF2-40B4-BE49-F238E27FC236}">
                <a16:creationId xmlns:a16="http://schemas.microsoft.com/office/drawing/2014/main" xmlns="" id="{4ED81F42-D1A9-4E8F-BE0C-A4E4F0A6CDCF}"/>
              </a:ext>
            </a:extLst>
          </p:cNvPr>
          <p:cNvSpPr txBox="1">
            <a:spLocks/>
          </p:cNvSpPr>
          <p:nvPr/>
        </p:nvSpPr>
        <p:spPr>
          <a:xfrm>
            <a:off x="628650" y="4477725"/>
            <a:ext cx="7886700" cy="21508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Hungry, constipation (encourage fluids)</a:t>
            </a:r>
          </a:p>
          <a:p>
            <a:r>
              <a:rPr lang="en-US" dirty="0">
                <a:solidFill>
                  <a:prstClr val="black"/>
                </a:solidFill>
              </a:rPr>
              <a:t>Bowel movement should occur within 4-7 days after delivery </a:t>
            </a:r>
          </a:p>
          <a:p>
            <a:r>
              <a:rPr lang="en-US" dirty="0">
                <a:solidFill>
                  <a:prstClr val="black"/>
                </a:solidFill>
              </a:rPr>
              <a:t>Analgesics, opioids, etc… are constipating so we may use stool softening agents</a:t>
            </a:r>
          </a:p>
        </p:txBody>
      </p:sp>
    </p:spTree>
    <p:extLst>
      <p:ext uri="{BB962C8B-B14F-4D97-AF65-F5344CB8AC3E}">
        <p14:creationId xmlns:p14="http://schemas.microsoft.com/office/powerpoint/2010/main" val="94720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A3466-5F09-421D-8592-1D5D6BE516B2}"/>
              </a:ext>
            </a:extLst>
          </p:cNvPr>
          <p:cNvSpPr>
            <a:spLocks noGrp="1"/>
          </p:cNvSpPr>
          <p:nvPr>
            <p:ph type="title"/>
          </p:nvPr>
        </p:nvSpPr>
        <p:spPr>
          <a:xfrm>
            <a:off x="628650" y="2184104"/>
            <a:ext cx="7886700" cy="1325563"/>
          </a:xfrm>
        </p:spPr>
        <p:txBody>
          <a:bodyPr/>
          <a:lstStyle/>
          <a:p>
            <a:pPr algn="ctr"/>
            <a:r>
              <a:rPr lang="en-US" b="1" dirty="0">
                <a:solidFill>
                  <a:srgbClr val="0070C0"/>
                </a:solidFill>
              </a:rPr>
              <a:t>Psychiatric conditions in puerperium</a:t>
            </a:r>
            <a:endParaRPr lang="en-US" dirty="0"/>
          </a:p>
        </p:txBody>
      </p:sp>
    </p:spTree>
    <p:extLst>
      <p:ext uri="{BB962C8B-B14F-4D97-AF65-F5344CB8AC3E}">
        <p14:creationId xmlns:p14="http://schemas.microsoft.com/office/powerpoint/2010/main" val="24146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F12EB-15BD-4F96-8CD3-8C01DEB7501B}"/>
              </a:ext>
            </a:extLst>
          </p:cNvPr>
          <p:cNvSpPr>
            <a:spLocks noGrp="1"/>
          </p:cNvSpPr>
          <p:nvPr>
            <p:ph type="title"/>
          </p:nvPr>
        </p:nvSpPr>
        <p:spPr>
          <a:xfrm>
            <a:off x="628650" y="247155"/>
            <a:ext cx="7886700" cy="1080217"/>
          </a:xfrm>
        </p:spPr>
        <p:txBody>
          <a:bodyPr/>
          <a:lstStyle/>
          <a:p>
            <a:pPr algn="ctr"/>
            <a:r>
              <a:rPr lang="en-US" dirty="0"/>
              <a:t>Puerperium (Introduction)</a:t>
            </a:r>
          </a:p>
        </p:txBody>
      </p:sp>
      <p:sp>
        <p:nvSpPr>
          <p:cNvPr id="3" name="Content Placeholder 2">
            <a:extLst>
              <a:ext uri="{FF2B5EF4-FFF2-40B4-BE49-F238E27FC236}">
                <a16:creationId xmlns:a16="http://schemas.microsoft.com/office/drawing/2014/main" xmlns="" id="{6DA05B47-E6B2-4BD8-8201-4647B0FD33F9}"/>
              </a:ext>
            </a:extLst>
          </p:cNvPr>
          <p:cNvSpPr>
            <a:spLocks noGrp="1"/>
          </p:cNvSpPr>
          <p:nvPr>
            <p:ph idx="1"/>
          </p:nvPr>
        </p:nvSpPr>
        <p:spPr>
          <a:xfrm>
            <a:off x="628650" y="1415845"/>
            <a:ext cx="7886700" cy="4761118"/>
          </a:xfrm>
        </p:spPr>
        <p:txBody>
          <a:bodyPr>
            <a:normAutofit/>
          </a:bodyPr>
          <a:lstStyle/>
          <a:p>
            <a:r>
              <a:rPr lang="en-US" u="sng" dirty="0">
                <a:latin typeface="Arial" panose="020B0604020202020204" pitchFamily="34" charset="0"/>
                <a:cs typeface="Arial" panose="020B0604020202020204" pitchFamily="34" charset="0"/>
              </a:rPr>
              <a:t>Puerperium</a:t>
            </a:r>
            <a:r>
              <a:rPr lang="en-US" dirty="0">
                <a:latin typeface="Arial" panose="020B0604020202020204" pitchFamily="34" charset="0"/>
                <a:cs typeface="Arial" panose="020B0604020202020204" pitchFamily="34" charset="0"/>
              </a:rPr>
              <a:t> or </a:t>
            </a:r>
            <a:r>
              <a:rPr lang="en-US" u="sng" dirty="0">
                <a:latin typeface="Arial" panose="020B0604020202020204" pitchFamily="34" charset="0"/>
                <a:cs typeface="Arial" panose="020B0604020202020204" pitchFamily="34" charset="0"/>
              </a:rPr>
              <a:t>postpartum period </a:t>
            </a:r>
            <a:r>
              <a:rPr lang="en-US" b="0" i="0" dirty="0">
                <a:solidFill>
                  <a:srgbClr val="232323"/>
                </a:solidFill>
                <a:effectLst/>
                <a:latin typeface="Arial" panose="020B0604020202020204" pitchFamily="34" charset="0"/>
                <a:cs typeface="Arial" panose="020B0604020202020204" pitchFamily="34" charset="0"/>
              </a:rPr>
              <a:t>refers to the time after delivery until 6-8 weeks when maternal physiologic changes related to pregnancy return to the nonpregnant state</a:t>
            </a:r>
          </a:p>
          <a:p>
            <a:r>
              <a:rPr lang="en-US" b="0" i="0" dirty="0">
                <a:solidFill>
                  <a:srgbClr val="232323"/>
                </a:solidFill>
                <a:effectLst/>
                <a:latin typeface="Arial" panose="020B0604020202020204" pitchFamily="34" charset="0"/>
              </a:rPr>
              <a:t>However, all organ systems do not return to baseline within this period, and the return to baseline is not necessarily linear over time. For this reason, the American College of Obstetricians and Gynecologists considers postpartum care to extend up to 12 weeks after delivery</a:t>
            </a:r>
            <a:endParaRPr lang="en-US" dirty="0"/>
          </a:p>
        </p:txBody>
      </p:sp>
    </p:spTree>
    <p:extLst>
      <p:ext uri="{BB962C8B-B14F-4D97-AF65-F5344CB8AC3E}">
        <p14:creationId xmlns:p14="http://schemas.microsoft.com/office/powerpoint/2010/main" val="300699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FDEB7-4572-43C4-B3D1-7B3B902A3E51}"/>
              </a:ext>
            </a:extLst>
          </p:cNvPr>
          <p:cNvSpPr>
            <a:spLocks noGrp="1"/>
          </p:cNvSpPr>
          <p:nvPr>
            <p:ph type="title"/>
          </p:nvPr>
        </p:nvSpPr>
        <p:spPr>
          <a:xfrm>
            <a:off x="628650" y="215122"/>
            <a:ext cx="7886700" cy="931830"/>
          </a:xfrm>
        </p:spPr>
        <p:txBody>
          <a:bodyPr/>
          <a:lstStyle/>
          <a:p>
            <a:pPr algn="ctr"/>
            <a:r>
              <a:rPr lang="en-US" b="1" dirty="0">
                <a:solidFill>
                  <a:srgbClr val="0070C0"/>
                </a:solidFill>
              </a:rPr>
              <a:t>1- Postpartum blues (Baby blues)</a:t>
            </a:r>
          </a:p>
        </p:txBody>
      </p:sp>
      <p:sp>
        <p:nvSpPr>
          <p:cNvPr id="3" name="Content Placeholder 2">
            <a:extLst>
              <a:ext uri="{FF2B5EF4-FFF2-40B4-BE49-F238E27FC236}">
                <a16:creationId xmlns:a16="http://schemas.microsoft.com/office/drawing/2014/main" xmlns="" id="{E3435748-8044-4E13-92F7-6973A00AADFF}"/>
              </a:ext>
            </a:extLst>
          </p:cNvPr>
          <p:cNvSpPr>
            <a:spLocks noGrp="1"/>
          </p:cNvSpPr>
          <p:nvPr>
            <p:ph idx="1"/>
          </p:nvPr>
        </p:nvSpPr>
        <p:spPr>
          <a:xfrm>
            <a:off x="628650" y="1306286"/>
            <a:ext cx="7886700" cy="5131836"/>
          </a:xfrm>
        </p:spPr>
        <p:txBody>
          <a:bodyPr>
            <a:normAutofit lnSpcReduction="10000"/>
          </a:bodyPr>
          <a:lstStyle/>
          <a:p>
            <a:r>
              <a:rPr lang="en-US" dirty="0"/>
              <a:t>Epidemiology: 50-80 % of pregnancies</a:t>
            </a:r>
          </a:p>
          <a:p>
            <a:r>
              <a:rPr lang="en-US" dirty="0"/>
              <a:t>Onset: Birth – 2 weeks</a:t>
            </a:r>
          </a:p>
          <a:p>
            <a:r>
              <a:rPr lang="en-US" dirty="0"/>
              <a:t>Cause: Hormonal changes (Sudden drop in estrogen and progesterone levels after delivery)</a:t>
            </a:r>
          </a:p>
          <a:p>
            <a:r>
              <a:rPr lang="en-US" dirty="0"/>
              <a:t>Treatment: Resolves spontaneously</a:t>
            </a:r>
          </a:p>
          <a:p>
            <a:r>
              <a:rPr lang="en-US" dirty="0"/>
              <a:t>Symptoms: Guilt, crying, overwhelmed</a:t>
            </a:r>
          </a:p>
          <a:p>
            <a:r>
              <a:rPr lang="en-US" dirty="0"/>
              <a:t>- Feel angry, sad, cry a lot        - Feel moody, anxious or lonely</a:t>
            </a:r>
          </a:p>
          <a:p>
            <a:pPr marL="0" indent="0">
              <a:buNone/>
            </a:pPr>
            <a:r>
              <a:rPr lang="en-US" dirty="0"/>
              <a:t>   - Have trouble sleeping, eating, concentrating or making decisions   </a:t>
            </a:r>
          </a:p>
          <a:p>
            <a:pPr marL="0" indent="0">
              <a:buNone/>
            </a:pPr>
            <a:r>
              <a:rPr lang="en-US" dirty="0"/>
              <a:t>   - Feeling overwhelmed and that you cant take care of the baby           </a:t>
            </a:r>
          </a:p>
        </p:txBody>
      </p:sp>
    </p:spTree>
    <p:extLst>
      <p:ext uri="{BB962C8B-B14F-4D97-AF65-F5344CB8AC3E}">
        <p14:creationId xmlns:p14="http://schemas.microsoft.com/office/powerpoint/2010/main" val="420656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ED488-6349-4FF8-B0A9-6254F504335F}"/>
              </a:ext>
            </a:extLst>
          </p:cNvPr>
          <p:cNvSpPr>
            <a:spLocks noGrp="1"/>
          </p:cNvSpPr>
          <p:nvPr>
            <p:ph type="title"/>
          </p:nvPr>
        </p:nvSpPr>
        <p:spPr>
          <a:xfrm>
            <a:off x="628650" y="197988"/>
            <a:ext cx="7886700" cy="1021223"/>
          </a:xfrm>
        </p:spPr>
        <p:txBody>
          <a:bodyPr/>
          <a:lstStyle/>
          <a:p>
            <a:pPr algn="ctr"/>
            <a:r>
              <a:rPr lang="en-US" b="1" dirty="0">
                <a:solidFill>
                  <a:srgbClr val="0070C0"/>
                </a:solidFill>
              </a:rPr>
              <a:t>2- Postpartum Depressive Illness</a:t>
            </a:r>
            <a:endParaRPr lang="en-US" dirty="0"/>
          </a:p>
        </p:txBody>
      </p:sp>
      <p:sp>
        <p:nvSpPr>
          <p:cNvPr id="3" name="Content Placeholder 2">
            <a:extLst>
              <a:ext uri="{FF2B5EF4-FFF2-40B4-BE49-F238E27FC236}">
                <a16:creationId xmlns:a16="http://schemas.microsoft.com/office/drawing/2014/main" xmlns="" id="{2C93D53A-F525-445B-8441-FFD6B575718F}"/>
              </a:ext>
            </a:extLst>
          </p:cNvPr>
          <p:cNvSpPr>
            <a:spLocks noGrp="1"/>
          </p:cNvSpPr>
          <p:nvPr>
            <p:ph idx="1"/>
          </p:nvPr>
        </p:nvSpPr>
        <p:spPr>
          <a:xfrm>
            <a:off x="628650" y="1219200"/>
            <a:ext cx="7886700" cy="5440823"/>
          </a:xfrm>
        </p:spPr>
        <p:txBody>
          <a:bodyPr>
            <a:normAutofit fontScale="92500" lnSpcReduction="20000"/>
          </a:bodyPr>
          <a:lstStyle/>
          <a:p>
            <a:r>
              <a:rPr lang="en-US" b="1" dirty="0"/>
              <a:t>Introduction</a:t>
            </a:r>
            <a:endParaRPr lang="en-US" dirty="0"/>
          </a:p>
          <a:p>
            <a:pPr>
              <a:buSzPct val="75000"/>
              <a:buFont typeface="Wingdings" panose="05000000000000000000" pitchFamily="2" charset="2"/>
              <a:buChar char="ü"/>
            </a:pPr>
            <a:r>
              <a:rPr lang="en-US" dirty="0"/>
              <a:t>Between 10% and 15% of women will suffer with some form of depression from 2 weeks till the first year after the delivery of their baby.</a:t>
            </a:r>
          </a:p>
          <a:p>
            <a:pPr>
              <a:buSzPct val="75000"/>
              <a:buFont typeface="Wingdings" panose="05000000000000000000" pitchFamily="2" charset="2"/>
              <a:buChar char="ü"/>
            </a:pPr>
            <a:r>
              <a:rPr lang="en-US" dirty="0"/>
              <a:t> Without treatment, most women will recover spontaneously within 3–6 months; however, 1 in 10 will remain depressed at 1 year.</a:t>
            </a:r>
          </a:p>
          <a:p>
            <a:pPr>
              <a:buSzPct val="75000"/>
              <a:buFont typeface="Wingdings" panose="05000000000000000000" pitchFamily="2" charset="2"/>
              <a:buChar char="ü"/>
            </a:pPr>
            <a:r>
              <a:rPr lang="en-US" dirty="0"/>
              <a:t> Women with a history of severe depression are at even higher risk. Those with a history of depression not related to pregnancy carry between a 1:3 and 1:5 risk of a major postpartum depressive illness, while the recurrence rate of postnatal depression is as high as 50%. </a:t>
            </a:r>
          </a:p>
          <a:p>
            <a:pPr>
              <a:buSzPct val="75000"/>
              <a:buFont typeface="Wingdings" panose="05000000000000000000" pitchFamily="2" charset="2"/>
              <a:buChar char="ü"/>
            </a:pPr>
            <a:r>
              <a:rPr lang="en-US" dirty="0"/>
              <a:t>In women with postpartum depression that begins after delivery, onset appears to occur most often within the first few months of parturition (</a:t>
            </a:r>
            <a:r>
              <a:rPr lang="en-US" b="1" dirty="0"/>
              <a:t>month 1: </a:t>
            </a:r>
            <a:r>
              <a:rPr lang="en-US" dirty="0">
                <a:solidFill>
                  <a:srgbClr val="FF0000"/>
                </a:solidFill>
              </a:rPr>
              <a:t>54%</a:t>
            </a:r>
            <a:r>
              <a:rPr lang="en-US" dirty="0"/>
              <a:t>, </a:t>
            </a:r>
            <a:r>
              <a:rPr lang="en-US" b="1" dirty="0"/>
              <a:t>month 2-4: </a:t>
            </a:r>
            <a:r>
              <a:rPr lang="en-US" dirty="0">
                <a:solidFill>
                  <a:srgbClr val="FF0000"/>
                </a:solidFill>
              </a:rPr>
              <a:t>40%</a:t>
            </a:r>
            <a:r>
              <a:rPr lang="en-US" dirty="0"/>
              <a:t>, </a:t>
            </a:r>
            <a:r>
              <a:rPr lang="en-US" b="1" dirty="0"/>
              <a:t>month 5-12: </a:t>
            </a:r>
            <a:r>
              <a:rPr lang="en-US" dirty="0">
                <a:solidFill>
                  <a:srgbClr val="FF0000"/>
                </a:solidFill>
              </a:rPr>
              <a:t>6%</a:t>
            </a:r>
            <a:r>
              <a:rPr lang="en-US" dirty="0"/>
              <a:t>)</a:t>
            </a:r>
          </a:p>
          <a:p>
            <a:pPr marL="0" indent="0">
              <a:buSzPct val="75000"/>
              <a:buNone/>
            </a:pPr>
            <a:endParaRPr lang="en-US" dirty="0"/>
          </a:p>
        </p:txBody>
      </p:sp>
    </p:spTree>
    <p:extLst>
      <p:ext uri="{BB962C8B-B14F-4D97-AF65-F5344CB8AC3E}">
        <p14:creationId xmlns:p14="http://schemas.microsoft.com/office/powerpoint/2010/main" val="333351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1677E-0B0B-40A4-B21E-9FF083B13ADB}"/>
              </a:ext>
            </a:extLst>
          </p:cNvPr>
          <p:cNvSpPr>
            <a:spLocks noGrp="1"/>
          </p:cNvSpPr>
          <p:nvPr>
            <p:ph type="title"/>
          </p:nvPr>
        </p:nvSpPr>
        <p:spPr>
          <a:xfrm>
            <a:off x="628650" y="217642"/>
            <a:ext cx="7886700" cy="1158876"/>
          </a:xfrm>
        </p:spPr>
        <p:txBody>
          <a:bodyPr>
            <a:normAutofit fontScale="90000"/>
          </a:bodyPr>
          <a:lstStyle/>
          <a:p>
            <a:pPr algn="ctr"/>
            <a:r>
              <a:rPr lang="en-US" b="1" dirty="0">
                <a:solidFill>
                  <a:srgbClr val="0070C0"/>
                </a:solidFill>
              </a:rPr>
              <a:t>2- Postpartum Depressive Illness (Cont.)</a:t>
            </a:r>
          </a:p>
        </p:txBody>
      </p:sp>
      <p:sp>
        <p:nvSpPr>
          <p:cNvPr id="3" name="Content Placeholder 2">
            <a:extLst>
              <a:ext uri="{FF2B5EF4-FFF2-40B4-BE49-F238E27FC236}">
                <a16:creationId xmlns:a16="http://schemas.microsoft.com/office/drawing/2014/main" xmlns="" id="{0B9BBF71-A7FC-428E-86D6-9902E4199493}"/>
              </a:ext>
            </a:extLst>
          </p:cNvPr>
          <p:cNvSpPr>
            <a:spLocks noGrp="1"/>
          </p:cNvSpPr>
          <p:nvPr>
            <p:ph idx="1"/>
          </p:nvPr>
        </p:nvSpPr>
        <p:spPr>
          <a:xfrm>
            <a:off x="628650" y="1297858"/>
            <a:ext cx="7886700" cy="5342500"/>
          </a:xfrm>
        </p:spPr>
        <p:txBody>
          <a:bodyPr/>
          <a:lstStyle/>
          <a:p>
            <a:r>
              <a:rPr lang="en-US" b="1" dirty="0"/>
              <a:t>Pathogenesis</a:t>
            </a:r>
          </a:p>
          <a:p>
            <a:pPr>
              <a:buSzPct val="75000"/>
              <a:buFont typeface="Wingdings" panose="05000000000000000000" pitchFamily="2" charset="2"/>
              <a:buChar char="ü"/>
            </a:pPr>
            <a:r>
              <a:rPr lang="en-US" dirty="0"/>
              <a:t>Factors involved in postpartum depression may include genetic susceptibility, hormonal changes, as well as psychological and social problems and stressful life events</a:t>
            </a:r>
          </a:p>
          <a:p>
            <a:pPr>
              <a:buSzPct val="75000"/>
              <a:buFont typeface="Wingdings" panose="05000000000000000000" pitchFamily="2" charset="2"/>
              <a:buChar char="ü"/>
            </a:pPr>
            <a:r>
              <a:rPr lang="en-US" dirty="0"/>
              <a:t>Hormonal factors: Changes in serum concentrations of several hormones are associated with postpartum depression, including </a:t>
            </a:r>
            <a:r>
              <a:rPr lang="en-US" b="1" dirty="0"/>
              <a:t>decreases in estrogen and progesterone</a:t>
            </a:r>
            <a:r>
              <a:rPr lang="en-US" dirty="0"/>
              <a:t>; other changes involve cortisol, melatonin, oxytocin, and </a:t>
            </a:r>
            <a:r>
              <a:rPr lang="en-US" b="1" dirty="0"/>
              <a:t>thyroid hormone (postpartum thyroiditis)</a:t>
            </a:r>
          </a:p>
        </p:txBody>
      </p:sp>
    </p:spTree>
    <p:extLst>
      <p:ext uri="{BB962C8B-B14F-4D97-AF65-F5344CB8AC3E}">
        <p14:creationId xmlns:p14="http://schemas.microsoft.com/office/powerpoint/2010/main" val="268627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CD30C-4D10-4931-9EBC-A720B1D310D1}"/>
              </a:ext>
            </a:extLst>
          </p:cNvPr>
          <p:cNvSpPr>
            <a:spLocks noGrp="1"/>
          </p:cNvSpPr>
          <p:nvPr>
            <p:ph type="title"/>
          </p:nvPr>
        </p:nvSpPr>
        <p:spPr>
          <a:xfrm>
            <a:off x="628650" y="214681"/>
            <a:ext cx="7886700" cy="932733"/>
          </a:xfrm>
        </p:spPr>
        <p:txBody>
          <a:bodyPr>
            <a:normAutofit fontScale="90000"/>
          </a:bodyPr>
          <a:lstStyle/>
          <a:p>
            <a:pPr algn="ctr"/>
            <a:r>
              <a:rPr lang="en-US" b="1" dirty="0">
                <a:solidFill>
                  <a:srgbClr val="0070C0"/>
                </a:solidFill>
              </a:rPr>
              <a:t>2- Postpartum Depressive Illness (Cont.)</a:t>
            </a:r>
            <a:endParaRPr lang="en-US" dirty="0"/>
          </a:p>
        </p:txBody>
      </p:sp>
      <p:sp>
        <p:nvSpPr>
          <p:cNvPr id="3" name="Content Placeholder 2">
            <a:extLst>
              <a:ext uri="{FF2B5EF4-FFF2-40B4-BE49-F238E27FC236}">
                <a16:creationId xmlns:a16="http://schemas.microsoft.com/office/drawing/2014/main" xmlns="" id="{0B6555F2-F41A-4ECA-943E-B052C5DA9BBB}"/>
              </a:ext>
            </a:extLst>
          </p:cNvPr>
          <p:cNvSpPr>
            <a:spLocks noGrp="1"/>
          </p:cNvSpPr>
          <p:nvPr>
            <p:ph idx="1"/>
          </p:nvPr>
        </p:nvSpPr>
        <p:spPr>
          <a:xfrm>
            <a:off x="628650" y="1278194"/>
            <a:ext cx="7886700" cy="5365136"/>
          </a:xfrm>
        </p:spPr>
        <p:txBody>
          <a:bodyPr>
            <a:normAutofit fontScale="92500" lnSpcReduction="20000"/>
          </a:bodyPr>
          <a:lstStyle/>
          <a:p>
            <a:r>
              <a:rPr lang="en-US" sz="3000" b="1" dirty="0"/>
              <a:t>Symptoms:</a:t>
            </a:r>
          </a:p>
          <a:p>
            <a:pPr>
              <a:buSzPct val="75000"/>
              <a:buFont typeface="Wingdings" panose="05000000000000000000" pitchFamily="2" charset="2"/>
              <a:buChar char="ü"/>
            </a:pPr>
            <a:r>
              <a:rPr lang="en-US" dirty="0"/>
              <a:t>Early-morning wakening. </a:t>
            </a:r>
          </a:p>
          <a:p>
            <a:pPr>
              <a:buSzPct val="75000"/>
              <a:buFont typeface="Wingdings" panose="05000000000000000000" pitchFamily="2" charset="2"/>
              <a:buChar char="ü"/>
            </a:pPr>
            <a:r>
              <a:rPr lang="en-US" dirty="0"/>
              <a:t>Poor appetite. </a:t>
            </a:r>
          </a:p>
          <a:p>
            <a:pPr>
              <a:buSzPct val="75000"/>
              <a:buFont typeface="Wingdings" panose="05000000000000000000" pitchFamily="2" charset="2"/>
              <a:buChar char="ü"/>
            </a:pPr>
            <a:r>
              <a:rPr lang="en-US" dirty="0"/>
              <a:t>Diurnal mood variation (worse in the mornings). </a:t>
            </a:r>
          </a:p>
          <a:p>
            <a:pPr>
              <a:buSzPct val="75000"/>
              <a:buFont typeface="Wingdings" panose="05000000000000000000" pitchFamily="2" charset="2"/>
              <a:buChar char="ü"/>
            </a:pPr>
            <a:r>
              <a:rPr lang="en-US" dirty="0"/>
              <a:t>Low energy and libido. </a:t>
            </a:r>
          </a:p>
          <a:p>
            <a:pPr>
              <a:buSzPct val="75000"/>
              <a:buFont typeface="Wingdings" panose="05000000000000000000" pitchFamily="2" charset="2"/>
              <a:buChar char="ü"/>
            </a:pPr>
            <a:r>
              <a:rPr lang="en-US" dirty="0"/>
              <a:t>Loss of enjoyment. </a:t>
            </a:r>
          </a:p>
          <a:p>
            <a:pPr>
              <a:buSzPct val="75000"/>
              <a:buFont typeface="Wingdings" panose="05000000000000000000" pitchFamily="2" charset="2"/>
              <a:buChar char="ü"/>
            </a:pPr>
            <a:r>
              <a:rPr lang="en-US" dirty="0"/>
              <a:t>Lack of interest. </a:t>
            </a:r>
          </a:p>
          <a:p>
            <a:pPr>
              <a:buSzPct val="75000"/>
              <a:buFont typeface="Wingdings" panose="05000000000000000000" pitchFamily="2" charset="2"/>
              <a:buChar char="ü"/>
            </a:pPr>
            <a:r>
              <a:rPr lang="en-US" dirty="0"/>
              <a:t>Impaired concentration. </a:t>
            </a:r>
          </a:p>
          <a:p>
            <a:pPr>
              <a:buSzPct val="75000"/>
              <a:buFont typeface="Wingdings" panose="05000000000000000000" pitchFamily="2" charset="2"/>
              <a:buChar char="ü"/>
            </a:pPr>
            <a:r>
              <a:rPr lang="en-US" dirty="0"/>
              <a:t>Tearfulness. </a:t>
            </a:r>
          </a:p>
          <a:p>
            <a:pPr>
              <a:buSzPct val="75000"/>
              <a:buFont typeface="Wingdings" panose="05000000000000000000" pitchFamily="2" charset="2"/>
              <a:buChar char="ü"/>
            </a:pPr>
            <a:r>
              <a:rPr lang="en-US" dirty="0"/>
              <a:t>Feelings of guilt and failure. </a:t>
            </a:r>
          </a:p>
          <a:p>
            <a:pPr>
              <a:buSzPct val="75000"/>
              <a:buFont typeface="Wingdings" panose="05000000000000000000" pitchFamily="2" charset="2"/>
              <a:buChar char="ü"/>
            </a:pPr>
            <a:r>
              <a:rPr lang="en-US" dirty="0"/>
              <a:t>Anxiety. </a:t>
            </a:r>
          </a:p>
          <a:p>
            <a:pPr>
              <a:buSzPct val="75000"/>
              <a:buFont typeface="Wingdings" panose="05000000000000000000" pitchFamily="2" charset="2"/>
              <a:buChar char="ü"/>
            </a:pPr>
            <a:r>
              <a:rPr lang="en-US" dirty="0"/>
              <a:t>Thoughts of self-harm/suicide. </a:t>
            </a:r>
          </a:p>
          <a:p>
            <a:pPr>
              <a:buSzPct val="75000"/>
              <a:buFont typeface="Wingdings" panose="05000000000000000000" pitchFamily="2" charset="2"/>
              <a:buChar char="ü"/>
            </a:pPr>
            <a:r>
              <a:rPr lang="en-US" dirty="0"/>
              <a:t>Thoughts of harm to the baby.</a:t>
            </a:r>
          </a:p>
        </p:txBody>
      </p:sp>
    </p:spTree>
    <p:extLst>
      <p:ext uri="{BB962C8B-B14F-4D97-AF65-F5344CB8AC3E}">
        <p14:creationId xmlns:p14="http://schemas.microsoft.com/office/powerpoint/2010/main" val="282407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CD30C-4D10-4931-9EBC-A720B1D310D1}"/>
              </a:ext>
            </a:extLst>
          </p:cNvPr>
          <p:cNvSpPr>
            <a:spLocks noGrp="1"/>
          </p:cNvSpPr>
          <p:nvPr>
            <p:ph type="title"/>
          </p:nvPr>
        </p:nvSpPr>
        <p:spPr>
          <a:xfrm>
            <a:off x="628650" y="214681"/>
            <a:ext cx="7886700" cy="932733"/>
          </a:xfrm>
        </p:spPr>
        <p:txBody>
          <a:bodyPr>
            <a:normAutofit fontScale="90000"/>
          </a:bodyPr>
          <a:lstStyle/>
          <a:p>
            <a:pPr algn="ctr"/>
            <a:r>
              <a:rPr lang="en-US" b="1" dirty="0">
                <a:solidFill>
                  <a:srgbClr val="0070C0"/>
                </a:solidFill>
              </a:rPr>
              <a:t>2- Postpartum Depressive Illness (Cont.)</a:t>
            </a:r>
            <a:endParaRPr lang="en-US" dirty="0"/>
          </a:p>
        </p:txBody>
      </p:sp>
      <p:sp>
        <p:nvSpPr>
          <p:cNvPr id="3" name="Content Placeholder 2">
            <a:extLst>
              <a:ext uri="{FF2B5EF4-FFF2-40B4-BE49-F238E27FC236}">
                <a16:creationId xmlns:a16="http://schemas.microsoft.com/office/drawing/2014/main" xmlns="" id="{0B6555F2-F41A-4ECA-943E-B052C5DA9BBB}"/>
              </a:ext>
            </a:extLst>
          </p:cNvPr>
          <p:cNvSpPr>
            <a:spLocks noGrp="1"/>
          </p:cNvSpPr>
          <p:nvPr>
            <p:ph idx="1"/>
          </p:nvPr>
        </p:nvSpPr>
        <p:spPr>
          <a:xfrm>
            <a:off x="628650" y="1278194"/>
            <a:ext cx="7886700" cy="5132438"/>
          </a:xfrm>
        </p:spPr>
        <p:txBody>
          <a:bodyPr/>
          <a:lstStyle/>
          <a:p>
            <a:r>
              <a:rPr lang="en-US" b="1" dirty="0"/>
              <a:t>Risk factors for postnatal depressive illness:</a:t>
            </a:r>
          </a:p>
          <a:p>
            <a:pPr>
              <a:buSzPct val="75000"/>
              <a:buFont typeface="Wingdings" panose="05000000000000000000" pitchFamily="2" charset="2"/>
              <a:buChar char="ü"/>
            </a:pPr>
            <a:r>
              <a:rPr lang="en-US" dirty="0"/>
              <a:t>Past history of psychiatric illness. </a:t>
            </a:r>
          </a:p>
          <a:p>
            <a:pPr>
              <a:buSzPct val="75000"/>
              <a:buFont typeface="Wingdings" panose="05000000000000000000" pitchFamily="2" charset="2"/>
              <a:buChar char="ü"/>
            </a:pPr>
            <a:r>
              <a:rPr lang="en-US" dirty="0"/>
              <a:t>Depression during pregnancy. </a:t>
            </a:r>
          </a:p>
          <a:p>
            <a:pPr>
              <a:buSzPct val="75000"/>
              <a:buFont typeface="Wingdings" panose="05000000000000000000" pitchFamily="2" charset="2"/>
              <a:buChar char="ü"/>
            </a:pPr>
            <a:r>
              <a:rPr lang="en-US" dirty="0"/>
              <a:t>Obstetric factors (e.g. caesarean section/fetal or neonatal loss). </a:t>
            </a:r>
          </a:p>
          <a:p>
            <a:pPr>
              <a:buSzPct val="75000"/>
              <a:buFont typeface="Wingdings" panose="05000000000000000000" pitchFamily="2" charset="2"/>
              <a:buChar char="ü"/>
            </a:pPr>
            <a:r>
              <a:rPr lang="en-US" dirty="0"/>
              <a:t>Social isolation and deprivation. </a:t>
            </a:r>
          </a:p>
          <a:p>
            <a:pPr>
              <a:buSzPct val="75000"/>
              <a:buFont typeface="Wingdings" panose="05000000000000000000" pitchFamily="2" charset="2"/>
              <a:buChar char="ü"/>
            </a:pPr>
            <a:r>
              <a:rPr lang="en-US" dirty="0"/>
              <a:t>Poor relationships. </a:t>
            </a:r>
          </a:p>
          <a:p>
            <a:pPr>
              <a:buSzPct val="75000"/>
              <a:buFont typeface="Wingdings" panose="05000000000000000000" pitchFamily="2" charset="2"/>
              <a:buChar char="ü"/>
            </a:pPr>
            <a:r>
              <a:rPr lang="en-US" dirty="0"/>
              <a:t>Recent adverse life events .</a:t>
            </a:r>
          </a:p>
          <a:p>
            <a:pPr>
              <a:buSzPct val="75000"/>
              <a:buFont typeface="Wingdings" panose="05000000000000000000" pitchFamily="2" charset="2"/>
              <a:buChar char="ü"/>
            </a:pPr>
            <a:r>
              <a:rPr lang="en-US" dirty="0"/>
              <a:t>Severe postnatal ‘blues’.</a:t>
            </a:r>
            <a:endParaRPr lang="en-US" b="1" dirty="0"/>
          </a:p>
        </p:txBody>
      </p:sp>
    </p:spTree>
    <p:extLst>
      <p:ext uri="{BB962C8B-B14F-4D97-AF65-F5344CB8AC3E}">
        <p14:creationId xmlns:p14="http://schemas.microsoft.com/office/powerpoint/2010/main" val="20501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CD30C-4D10-4931-9EBC-A720B1D310D1}"/>
              </a:ext>
            </a:extLst>
          </p:cNvPr>
          <p:cNvSpPr>
            <a:spLocks noGrp="1"/>
          </p:cNvSpPr>
          <p:nvPr>
            <p:ph type="title"/>
          </p:nvPr>
        </p:nvSpPr>
        <p:spPr>
          <a:xfrm>
            <a:off x="628650" y="214681"/>
            <a:ext cx="7886700" cy="932733"/>
          </a:xfrm>
        </p:spPr>
        <p:txBody>
          <a:bodyPr>
            <a:normAutofit fontScale="90000"/>
          </a:bodyPr>
          <a:lstStyle/>
          <a:p>
            <a:pPr algn="ctr"/>
            <a:r>
              <a:rPr lang="en-US" b="1" dirty="0">
                <a:solidFill>
                  <a:srgbClr val="0070C0"/>
                </a:solidFill>
              </a:rPr>
              <a:t>2- Postpartum Depressive Illness (Cont.)</a:t>
            </a:r>
            <a:endParaRPr lang="en-US" dirty="0"/>
          </a:p>
        </p:txBody>
      </p:sp>
      <p:sp>
        <p:nvSpPr>
          <p:cNvPr id="3" name="Content Placeholder 2">
            <a:extLst>
              <a:ext uri="{FF2B5EF4-FFF2-40B4-BE49-F238E27FC236}">
                <a16:creationId xmlns:a16="http://schemas.microsoft.com/office/drawing/2014/main" xmlns="" id="{0B6555F2-F41A-4ECA-943E-B052C5DA9BBB}"/>
              </a:ext>
            </a:extLst>
          </p:cNvPr>
          <p:cNvSpPr>
            <a:spLocks noGrp="1"/>
          </p:cNvSpPr>
          <p:nvPr>
            <p:ph idx="1"/>
          </p:nvPr>
        </p:nvSpPr>
        <p:spPr>
          <a:xfrm>
            <a:off x="628650" y="1278194"/>
            <a:ext cx="7886700" cy="5365136"/>
          </a:xfrm>
        </p:spPr>
        <p:txBody>
          <a:bodyPr>
            <a:normAutofit fontScale="92500" lnSpcReduction="10000"/>
          </a:bodyPr>
          <a:lstStyle/>
          <a:p>
            <a:r>
              <a:rPr lang="en-US" b="1" dirty="0"/>
              <a:t>Adverse sequelae of postnatal depressive illness:</a:t>
            </a:r>
          </a:p>
          <a:p>
            <a:pPr>
              <a:buSzPct val="100000"/>
              <a:buFont typeface="Wingdings" panose="05000000000000000000" pitchFamily="2" charset="2"/>
              <a:buChar char="Ø"/>
            </a:pPr>
            <a:r>
              <a:rPr lang="en-US" dirty="0">
                <a:solidFill>
                  <a:srgbClr val="FF0000"/>
                </a:solidFill>
              </a:rPr>
              <a:t>Immediate </a:t>
            </a:r>
          </a:p>
          <a:p>
            <a:pPr>
              <a:buSzPct val="75000"/>
              <a:buFont typeface="Wingdings" panose="05000000000000000000" pitchFamily="2" charset="2"/>
              <a:buChar char="ü"/>
            </a:pPr>
            <a:r>
              <a:rPr lang="en-US" dirty="0"/>
              <a:t>Physical morbidity. </a:t>
            </a:r>
          </a:p>
          <a:p>
            <a:pPr>
              <a:buSzPct val="75000"/>
              <a:buFont typeface="Wingdings" panose="05000000000000000000" pitchFamily="2" charset="2"/>
              <a:buChar char="ü"/>
            </a:pPr>
            <a:r>
              <a:rPr lang="en-US" dirty="0"/>
              <a:t>Suicide/infanticide. </a:t>
            </a:r>
          </a:p>
          <a:p>
            <a:pPr>
              <a:buSzPct val="75000"/>
              <a:buFont typeface="Wingdings" panose="05000000000000000000" pitchFamily="2" charset="2"/>
              <a:buChar char="ü"/>
            </a:pPr>
            <a:r>
              <a:rPr lang="en-US" dirty="0"/>
              <a:t>Prolonged psychiatric morbidity. </a:t>
            </a:r>
          </a:p>
          <a:p>
            <a:pPr>
              <a:buSzPct val="75000"/>
              <a:buFont typeface="Wingdings" panose="05000000000000000000" pitchFamily="2" charset="2"/>
              <a:buChar char="ü"/>
            </a:pPr>
            <a:r>
              <a:rPr lang="en-US" dirty="0"/>
              <a:t>Damaged social attachment to infant. </a:t>
            </a:r>
          </a:p>
          <a:p>
            <a:pPr>
              <a:buSzPct val="75000"/>
              <a:buFont typeface="Wingdings" panose="05000000000000000000" pitchFamily="2" charset="2"/>
              <a:buChar char="ü"/>
            </a:pPr>
            <a:r>
              <a:rPr lang="en-US" dirty="0"/>
              <a:t>Disrupted emotional development of infant. </a:t>
            </a:r>
          </a:p>
          <a:p>
            <a:pPr>
              <a:buSzPct val="100000"/>
              <a:buFont typeface="Wingdings" panose="05000000000000000000" pitchFamily="2" charset="2"/>
              <a:buChar char="Ø"/>
            </a:pPr>
            <a:r>
              <a:rPr lang="en-US" dirty="0">
                <a:solidFill>
                  <a:srgbClr val="FF0000"/>
                </a:solidFill>
              </a:rPr>
              <a:t>Later </a:t>
            </a:r>
          </a:p>
          <a:p>
            <a:pPr>
              <a:buSzPct val="75000"/>
              <a:buFont typeface="Wingdings" panose="05000000000000000000" pitchFamily="2" charset="2"/>
              <a:buChar char="ü"/>
            </a:pPr>
            <a:r>
              <a:rPr lang="en-US" dirty="0"/>
              <a:t>Social/cognitive effects on the child. </a:t>
            </a:r>
          </a:p>
          <a:p>
            <a:pPr>
              <a:buSzPct val="75000"/>
              <a:buFont typeface="Wingdings" panose="05000000000000000000" pitchFamily="2" charset="2"/>
              <a:buChar char="ü"/>
            </a:pPr>
            <a:r>
              <a:rPr lang="en-US" dirty="0"/>
              <a:t>Psychiatric morbidity in the child. </a:t>
            </a:r>
          </a:p>
          <a:p>
            <a:pPr>
              <a:buSzPct val="75000"/>
              <a:buFont typeface="Wingdings" panose="05000000000000000000" pitchFamily="2" charset="2"/>
              <a:buChar char="ü"/>
            </a:pPr>
            <a:r>
              <a:rPr lang="en-US" dirty="0"/>
              <a:t>Marital breakdown. </a:t>
            </a:r>
          </a:p>
          <a:p>
            <a:pPr>
              <a:buSzPct val="75000"/>
              <a:buFont typeface="Wingdings" panose="05000000000000000000" pitchFamily="2" charset="2"/>
              <a:buChar char="ü"/>
            </a:pPr>
            <a:r>
              <a:rPr lang="en-US" dirty="0"/>
              <a:t>Future mental health problems. </a:t>
            </a:r>
          </a:p>
        </p:txBody>
      </p:sp>
    </p:spTree>
    <p:extLst>
      <p:ext uri="{BB962C8B-B14F-4D97-AF65-F5344CB8AC3E}">
        <p14:creationId xmlns:p14="http://schemas.microsoft.com/office/powerpoint/2010/main" val="2143544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CD30C-4D10-4931-9EBC-A720B1D310D1}"/>
              </a:ext>
            </a:extLst>
          </p:cNvPr>
          <p:cNvSpPr>
            <a:spLocks noGrp="1"/>
          </p:cNvSpPr>
          <p:nvPr>
            <p:ph type="title"/>
          </p:nvPr>
        </p:nvSpPr>
        <p:spPr>
          <a:xfrm>
            <a:off x="628650" y="214681"/>
            <a:ext cx="7886700" cy="932733"/>
          </a:xfrm>
        </p:spPr>
        <p:txBody>
          <a:bodyPr>
            <a:normAutofit fontScale="90000"/>
          </a:bodyPr>
          <a:lstStyle/>
          <a:p>
            <a:pPr algn="ctr"/>
            <a:r>
              <a:rPr lang="en-US" b="1" dirty="0">
                <a:solidFill>
                  <a:srgbClr val="0070C0"/>
                </a:solidFill>
              </a:rPr>
              <a:t>2- Postpartum Depressive Illness (Cont.)</a:t>
            </a:r>
            <a:endParaRPr lang="en-US" dirty="0"/>
          </a:p>
        </p:txBody>
      </p:sp>
      <p:sp>
        <p:nvSpPr>
          <p:cNvPr id="3" name="Content Placeholder 2">
            <a:extLst>
              <a:ext uri="{FF2B5EF4-FFF2-40B4-BE49-F238E27FC236}">
                <a16:creationId xmlns:a16="http://schemas.microsoft.com/office/drawing/2014/main" xmlns="" id="{0B6555F2-F41A-4ECA-943E-B052C5DA9BBB}"/>
              </a:ext>
            </a:extLst>
          </p:cNvPr>
          <p:cNvSpPr>
            <a:spLocks noGrp="1"/>
          </p:cNvSpPr>
          <p:nvPr>
            <p:ph idx="1"/>
          </p:nvPr>
        </p:nvSpPr>
        <p:spPr>
          <a:xfrm>
            <a:off x="628650" y="1278194"/>
            <a:ext cx="7886700" cy="5365136"/>
          </a:xfrm>
        </p:spPr>
        <p:txBody>
          <a:bodyPr>
            <a:normAutofit lnSpcReduction="10000"/>
          </a:bodyPr>
          <a:lstStyle/>
          <a:p>
            <a:r>
              <a:rPr lang="en-US" sz="3000" b="1" dirty="0"/>
              <a:t>Screening:</a:t>
            </a:r>
          </a:p>
          <a:p>
            <a:pPr>
              <a:buSzPct val="75000"/>
              <a:buFont typeface="Wingdings" panose="05000000000000000000" pitchFamily="2" charset="2"/>
              <a:buChar char="ü"/>
            </a:pPr>
            <a:r>
              <a:rPr lang="en-US" dirty="0"/>
              <a:t>Its suggested that postpartum patients should be screened at least once, which is consistent with the recommendation of the American College of Obstetricians and Gynecologists that clinicians screen perinatal patients at least once</a:t>
            </a:r>
          </a:p>
          <a:p>
            <a:pPr>
              <a:buSzPct val="75000"/>
              <a:buFont typeface="Wingdings" panose="05000000000000000000" pitchFamily="2" charset="2"/>
              <a:buChar char="ü"/>
            </a:pPr>
            <a:r>
              <a:rPr lang="en-US" dirty="0"/>
              <a:t>The most widely used instrument to screen postpartum women for major depression is the self report, 10-item Edinburgh Postnatal Depression Scale, which can be completed in less than five minutes</a:t>
            </a:r>
          </a:p>
          <a:p>
            <a:pPr>
              <a:buSzPct val="75000"/>
              <a:buFont typeface="Wingdings" panose="05000000000000000000" pitchFamily="2" charset="2"/>
              <a:buChar char="ü"/>
            </a:pPr>
            <a:r>
              <a:rPr lang="en-US" b="0" i="0" dirty="0">
                <a:solidFill>
                  <a:srgbClr val="232323"/>
                </a:solidFill>
                <a:effectLst/>
              </a:rPr>
              <a:t>The cutoff score is 11, score above that suggests that the women has postpartum depression and should be seen by a psychiatrist.</a:t>
            </a:r>
            <a:endParaRPr lang="en-US" dirty="0"/>
          </a:p>
        </p:txBody>
      </p:sp>
    </p:spTree>
    <p:extLst>
      <p:ext uri="{BB962C8B-B14F-4D97-AF65-F5344CB8AC3E}">
        <p14:creationId xmlns:p14="http://schemas.microsoft.com/office/powerpoint/2010/main" val="379503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986A7BF-3B8D-43AB-901C-A3141941AD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7597"/>
            <a:ext cx="4572000" cy="6282813"/>
          </a:xfrm>
        </p:spPr>
      </p:pic>
      <p:pic>
        <p:nvPicPr>
          <p:cNvPr id="7" name="Picture 6">
            <a:extLst>
              <a:ext uri="{FF2B5EF4-FFF2-40B4-BE49-F238E27FC236}">
                <a16:creationId xmlns:a16="http://schemas.microsoft.com/office/drawing/2014/main" xmlns="" id="{93E0E3CE-938F-43A9-A4CA-E43A919A9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497" y="287594"/>
            <a:ext cx="4365521" cy="6282812"/>
          </a:xfrm>
          <a:prstGeom prst="rect">
            <a:avLst/>
          </a:prstGeom>
        </p:spPr>
      </p:pic>
    </p:spTree>
    <p:extLst>
      <p:ext uri="{BB962C8B-B14F-4D97-AF65-F5344CB8AC3E}">
        <p14:creationId xmlns:p14="http://schemas.microsoft.com/office/powerpoint/2010/main" val="400195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CD30C-4D10-4931-9EBC-A720B1D310D1}"/>
              </a:ext>
            </a:extLst>
          </p:cNvPr>
          <p:cNvSpPr>
            <a:spLocks noGrp="1"/>
          </p:cNvSpPr>
          <p:nvPr>
            <p:ph type="title"/>
          </p:nvPr>
        </p:nvSpPr>
        <p:spPr>
          <a:xfrm>
            <a:off x="628650" y="214673"/>
            <a:ext cx="7886700" cy="932733"/>
          </a:xfrm>
        </p:spPr>
        <p:txBody>
          <a:bodyPr>
            <a:normAutofit fontScale="90000"/>
          </a:bodyPr>
          <a:lstStyle/>
          <a:p>
            <a:pPr algn="ctr"/>
            <a:r>
              <a:rPr lang="en-US" b="1" dirty="0">
                <a:solidFill>
                  <a:srgbClr val="0070C0"/>
                </a:solidFill>
              </a:rPr>
              <a:t>2- Postpartum Depressive Illness (Cont.)</a:t>
            </a:r>
            <a:endParaRPr lang="en-US" dirty="0"/>
          </a:p>
        </p:txBody>
      </p:sp>
      <p:sp>
        <p:nvSpPr>
          <p:cNvPr id="3" name="Content Placeholder 2">
            <a:extLst>
              <a:ext uri="{FF2B5EF4-FFF2-40B4-BE49-F238E27FC236}">
                <a16:creationId xmlns:a16="http://schemas.microsoft.com/office/drawing/2014/main" xmlns="" id="{0B6555F2-F41A-4ECA-943E-B052C5DA9BBB}"/>
              </a:ext>
            </a:extLst>
          </p:cNvPr>
          <p:cNvSpPr>
            <a:spLocks noGrp="1"/>
          </p:cNvSpPr>
          <p:nvPr>
            <p:ph idx="1"/>
          </p:nvPr>
        </p:nvSpPr>
        <p:spPr>
          <a:xfrm>
            <a:off x="628650" y="1278194"/>
            <a:ext cx="7886700" cy="5365136"/>
          </a:xfrm>
        </p:spPr>
        <p:txBody>
          <a:bodyPr>
            <a:normAutofit/>
          </a:bodyPr>
          <a:lstStyle/>
          <a:p>
            <a:r>
              <a:rPr lang="en-US" sz="3000" b="1" dirty="0"/>
              <a:t>Treatment:</a:t>
            </a:r>
          </a:p>
          <a:p>
            <a:pPr>
              <a:buSzPct val="75000"/>
              <a:buFont typeface="Wingdings" panose="05000000000000000000" pitchFamily="2" charset="2"/>
              <a:buChar char="ü"/>
            </a:pPr>
            <a:r>
              <a:rPr lang="en-US" dirty="0"/>
              <a:t>Treatment options include: </a:t>
            </a:r>
          </a:p>
          <a:p>
            <a:pPr>
              <a:buSzPct val="75000"/>
              <a:buFont typeface="Wingdings" panose="05000000000000000000" pitchFamily="2" charset="2"/>
              <a:buChar char="ü"/>
            </a:pPr>
            <a:r>
              <a:rPr lang="en-US" dirty="0"/>
              <a:t>Remedy of social factors. </a:t>
            </a:r>
          </a:p>
          <a:p>
            <a:pPr>
              <a:buSzPct val="75000"/>
              <a:buFont typeface="Wingdings" panose="05000000000000000000" pitchFamily="2" charset="2"/>
              <a:buChar char="ü"/>
            </a:pPr>
            <a:r>
              <a:rPr lang="en-US" dirty="0"/>
              <a:t>Non-directive counselling. </a:t>
            </a:r>
          </a:p>
          <a:p>
            <a:pPr>
              <a:buSzPct val="75000"/>
              <a:buFont typeface="Wingdings" panose="05000000000000000000" pitchFamily="2" charset="2"/>
              <a:buChar char="ü"/>
            </a:pPr>
            <a:r>
              <a:rPr lang="en-US" dirty="0"/>
              <a:t>Interpersonal psychotherapy. </a:t>
            </a:r>
          </a:p>
          <a:p>
            <a:pPr>
              <a:buSzPct val="75000"/>
              <a:buFont typeface="Wingdings" panose="05000000000000000000" pitchFamily="2" charset="2"/>
              <a:buChar char="ü"/>
            </a:pPr>
            <a:r>
              <a:rPr lang="en-US" dirty="0"/>
              <a:t>Cognitive–behavioral therapy. </a:t>
            </a:r>
          </a:p>
          <a:p>
            <a:pPr>
              <a:buSzPct val="75000"/>
              <a:buFont typeface="Wingdings" panose="05000000000000000000" pitchFamily="2" charset="2"/>
              <a:buChar char="ü"/>
            </a:pPr>
            <a:r>
              <a:rPr lang="en-US" dirty="0"/>
              <a:t>Drug therapy: (TCA or SSRI’s)</a:t>
            </a:r>
          </a:p>
        </p:txBody>
      </p:sp>
    </p:spTree>
    <p:extLst>
      <p:ext uri="{BB962C8B-B14F-4D97-AF65-F5344CB8AC3E}">
        <p14:creationId xmlns:p14="http://schemas.microsoft.com/office/powerpoint/2010/main" val="24743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A86FB-E51F-4DBB-AC24-FA98315ECC10}"/>
              </a:ext>
            </a:extLst>
          </p:cNvPr>
          <p:cNvSpPr>
            <a:spLocks noGrp="1"/>
          </p:cNvSpPr>
          <p:nvPr>
            <p:ph type="title"/>
          </p:nvPr>
        </p:nvSpPr>
        <p:spPr>
          <a:xfrm>
            <a:off x="628650" y="207810"/>
            <a:ext cx="7886700" cy="962230"/>
          </a:xfrm>
        </p:spPr>
        <p:txBody>
          <a:bodyPr/>
          <a:lstStyle/>
          <a:p>
            <a:pPr algn="ctr"/>
            <a:r>
              <a:rPr lang="en-US" b="1" dirty="0">
                <a:solidFill>
                  <a:srgbClr val="0070C0"/>
                </a:solidFill>
              </a:rPr>
              <a:t>3- Puerperal psychosis</a:t>
            </a:r>
          </a:p>
        </p:txBody>
      </p:sp>
      <p:sp>
        <p:nvSpPr>
          <p:cNvPr id="3" name="Content Placeholder 2">
            <a:extLst>
              <a:ext uri="{FF2B5EF4-FFF2-40B4-BE49-F238E27FC236}">
                <a16:creationId xmlns:a16="http://schemas.microsoft.com/office/drawing/2014/main" xmlns="" id="{644A40E9-3E3A-4769-B806-42873D73C79F}"/>
              </a:ext>
            </a:extLst>
          </p:cNvPr>
          <p:cNvSpPr>
            <a:spLocks noGrp="1"/>
          </p:cNvSpPr>
          <p:nvPr>
            <p:ph idx="1"/>
          </p:nvPr>
        </p:nvSpPr>
        <p:spPr>
          <a:xfrm>
            <a:off x="628650" y="1297858"/>
            <a:ext cx="7886700" cy="5171767"/>
          </a:xfrm>
        </p:spPr>
        <p:txBody>
          <a:bodyPr>
            <a:normAutofit fontScale="92500" lnSpcReduction="20000"/>
          </a:bodyPr>
          <a:lstStyle/>
          <a:p>
            <a:r>
              <a:rPr lang="en-US" b="1" dirty="0"/>
              <a:t>Introduction:</a:t>
            </a:r>
          </a:p>
          <a:p>
            <a:pPr>
              <a:buSzPct val="75000"/>
              <a:buFont typeface="Wingdings" panose="05000000000000000000" pitchFamily="2" charset="2"/>
              <a:buChar char="ü"/>
            </a:pPr>
            <a:r>
              <a:rPr lang="en-US" sz="2800" dirty="0"/>
              <a:t>This very severe disorder affects between 1:500 and 1:1,000 women after delivery. It rarely presents before the 3rd postpartum day (most commonly the 5th), but usually does so before 4 weeks. The onset is characteristically abrupt, with a rapidly changing clinical picture. </a:t>
            </a:r>
            <a:endParaRPr lang="en-US" b="1" dirty="0"/>
          </a:p>
          <a:p>
            <a:r>
              <a:rPr lang="en-US" b="1" dirty="0"/>
              <a:t>Symptoms:</a:t>
            </a:r>
          </a:p>
          <a:p>
            <a:pPr marL="0" indent="0">
              <a:buNone/>
            </a:pPr>
            <a:r>
              <a:rPr lang="en-US" dirty="0"/>
              <a:t>   1- Restless agitation.           2- Insomnia.            3-Perplexity/confusion.</a:t>
            </a:r>
          </a:p>
          <a:p>
            <a:pPr marL="0" indent="0">
              <a:buNone/>
            </a:pPr>
            <a:r>
              <a:rPr lang="en-US" dirty="0"/>
              <a:t>   4- Fear/suspicion.                  5-Delusions/hallucinations. </a:t>
            </a:r>
          </a:p>
          <a:p>
            <a:pPr marL="0" indent="0">
              <a:buNone/>
            </a:pPr>
            <a:r>
              <a:rPr lang="en-US" dirty="0"/>
              <a:t>   6- Failure to eat and drink.      7-Thoughts of self-harm. </a:t>
            </a:r>
          </a:p>
          <a:p>
            <a:pPr marL="0" indent="0">
              <a:buNone/>
            </a:pPr>
            <a:r>
              <a:rPr lang="en-US" dirty="0"/>
              <a:t>   8- Depressive symptoms (guilt, self-worthlessness, hopelessness). </a:t>
            </a:r>
          </a:p>
          <a:p>
            <a:pPr marL="0" indent="0">
              <a:buNone/>
            </a:pPr>
            <a:r>
              <a:rPr lang="en-US" dirty="0"/>
              <a:t>   9- Loss of insight</a:t>
            </a:r>
            <a:endParaRPr lang="en-US" b="1" dirty="0"/>
          </a:p>
        </p:txBody>
      </p:sp>
    </p:spTree>
    <p:extLst>
      <p:ext uri="{BB962C8B-B14F-4D97-AF65-F5344CB8AC3E}">
        <p14:creationId xmlns:p14="http://schemas.microsoft.com/office/powerpoint/2010/main" val="226034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15A05-AA66-404E-9EE8-3DF486C7A8C1}"/>
              </a:ext>
            </a:extLst>
          </p:cNvPr>
          <p:cNvSpPr>
            <a:spLocks noGrp="1"/>
          </p:cNvSpPr>
          <p:nvPr>
            <p:ph type="title"/>
          </p:nvPr>
        </p:nvSpPr>
        <p:spPr>
          <a:xfrm>
            <a:off x="628650" y="237306"/>
            <a:ext cx="7886700" cy="873740"/>
          </a:xfrm>
        </p:spPr>
        <p:txBody>
          <a:bodyPr/>
          <a:lstStyle/>
          <a:p>
            <a:pPr algn="ctr"/>
            <a:r>
              <a:rPr lang="en-US" b="1" dirty="0"/>
              <a:t>Hormonal changes in puerperium</a:t>
            </a:r>
          </a:p>
        </p:txBody>
      </p:sp>
      <p:pic>
        <p:nvPicPr>
          <p:cNvPr id="5" name="Content Placeholder 4">
            <a:extLst>
              <a:ext uri="{FF2B5EF4-FFF2-40B4-BE49-F238E27FC236}">
                <a16:creationId xmlns:a16="http://schemas.microsoft.com/office/drawing/2014/main" xmlns="" id="{1E421236-55E5-4A7E-BB3F-AD24B04A5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665" y="1537417"/>
            <a:ext cx="5294670" cy="5083277"/>
          </a:xfrm>
        </p:spPr>
      </p:pic>
    </p:spTree>
    <p:extLst>
      <p:ext uri="{BB962C8B-B14F-4D97-AF65-F5344CB8AC3E}">
        <p14:creationId xmlns:p14="http://schemas.microsoft.com/office/powerpoint/2010/main" val="414950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A86FB-E51F-4DBB-AC24-FA98315ECC10}"/>
              </a:ext>
            </a:extLst>
          </p:cNvPr>
          <p:cNvSpPr>
            <a:spLocks noGrp="1"/>
          </p:cNvSpPr>
          <p:nvPr>
            <p:ph type="title"/>
          </p:nvPr>
        </p:nvSpPr>
        <p:spPr>
          <a:xfrm>
            <a:off x="628650" y="207810"/>
            <a:ext cx="7886700" cy="962230"/>
          </a:xfrm>
        </p:spPr>
        <p:txBody>
          <a:bodyPr/>
          <a:lstStyle/>
          <a:p>
            <a:pPr algn="ctr"/>
            <a:r>
              <a:rPr lang="en-US" b="1" dirty="0">
                <a:solidFill>
                  <a:srgbClr val="0070C0"/>
                </a:solidFill>
              </a:rPr>
              <a:t>3- Puerperal psychosis (Cont.)</a:t>
            </a:r>
          </a:p>
        </p:txBody>
      </p:sp>
      <p:sp>
        <p:nvSpPr>
          <p:cNvPr id="3" name="Content Placeholder 2">
            <a:extLst>
              <a:ext uri="{FF2B5EF4-FFF2-40B4-BE49-F238E27FC236}">
                <a16:creationId xmlns:a16="http://schemas.microsoft.com/office/drawing/2014/main" xmlns="" id="{644A40E9-3E3A-4769-B806-42873D73C79F}"/>
              </a:ext>
            </a:extLst>
          </p:cNvPr>
          <p:cNvSpPr>
            <a:spLocks noGrp="1"/>
          </p:cNvSpPr>
          <p:nvPr>
            <p:ph idx="1"/>
          </p:nvPr>
        </p:nvSpPr>
        <p:spPr>
          <a:xfrm>
            <a:off x="628650" y="1297858"/>
            <a:ext cx="7886700" cy="5352332"/>
          </a:xfrm>
        </p:spPr>
        <p:txBody>
          <a:bodyPr>
            <a:normAutofit fontScale="77500" lnSpcReduction="20000"/>
          </a:bodyPr>
          <a:lstStyle/>
          <a:p>
            <a:r>
              <a:rPr lang="en-US" b="1" dirty="0"/>
              <a:t>Management:</a:t>
            </a:r>
          </a:p>
          <a:p>
            <a:pPr>
              <a:buSzPct val="75000"/>
              <a:buFont typeface="Wingdings" panose="05000000000000000000" pitchFamily="2" charset="2"/>
              <a:buChar char="ü"/>
            </a:pPr>
            <a:r>
              <a:rPr lang="en-US" dirty="0"/>
              <a:t>The patient should be referred urgently to a psychiatrist and will usually require admission to a psychiatric unit. If possible, this should be a mother-and-baby unit under the supervision of a specialist perinatal mental healthcare team. These units prevent separation of the baby from its mother and this may help with bonding and the future relationship. </a:t>
            </a:r>
          </a:p>
          <a:p>
            <a:pPr>
              <a:buSzPct val="75000"/>
              <a:buFont typeface="Wingdings" panose="05000000000000000000" pitchFamily="2" charset="2"/>
              <a:buChar char="ü"/>
            </a:pPr>
            <a:endParaRPr lang="en-US" dirty="0"/>
          </a:p>
          <a:p>
            <a:pPr>
              <a:buSzPct val="100000"/>
            </a:pPr>
            <a:r>
              <a:rPr lang="en-US" b="1" dirty="0"/>
              <a:t>Treatments include:</a:t>
            </a:r>
          </a:p>
          <a:p>
            <a:pPr>
              <a:buSzPct val="75000"/>
              <a:buFont typeface="Wingdings" panose="05000000000000000000" pitchFamily="2" charset="2"/>
              <a:buChar char="ü"/>
            </a:pPr>
            <a:r>
              <a:rPr lang="en-US" dirty="0"/>
              <a:t>Acute pharmacotherapy with neuroleptics, such as chlorpromazine or haloperidol. </a:t>
            </a:r>
          </a:p>
          <a:p>
            <a:pPr>
              <a:buSzPct val="75000"/>
              <a:buFont typeface="Wingdings" panose="05000000000000000000" pitchFamily="2" charset="2"/>
              <a:buChar char="ü"/>
            </a:pPr>
            <a:r>
              <a:rPr lang="en-US" dirty="0"/>
              <a:t>Treatment of mania with lithium carbonate. </a:t>
            </a:r>
          </a:p>
          <a:p>
            <a:pPr>
              <a:buSzPct val="75000"/>
              <a:buFont typeface="Wingdings" panose="05000000000000000000" pitchFamily="2" charset="2"/>
              <a:buChar char="ü"/>
            </a:pPr>
            <a:r>
              <a:rPr lang="en-US" dirty="0"/>
              <a:t>Electroconvulsive therapy, particularly for severe depressive psychoses.</a:t>
            </a:r>
          </a:p>
          <a:p>
            <a:pPr>
              <a:buSzPct val="75000"/>
              <a:buFont typeface="Wingdings" panose="05000000000000000000" pitchFamily="2" charset="2"/>
              <a:buChar char="ü"/>
            </a:pPr>
            <a:r>
              <a:rPr lang="en-US" dirty="0"/>
              <a:t> Antidepressants (which will take 10–14 days to be effective) as a second-line treatment. </a:t>
            </a:r>
            <a:endParaRPr lang="en-US" b="1" dirty="0"/>
          </a:p>
          <a:p>
            <a:pPr marL="0" indent="0">
              <a:buNone/>
            </a:pPr>
            <a:r>
              <a:rPr lang="en-US" dirty="0"/>
              <a:t>   </a:t>
            </a:r>
            <a:endParaRPr lang="en-US" b="1" dirty="0"/>
          </a:p>
        </p:txBody>
      </p:sp>
    </p:spTree>
    <p:extLst>
      <p:ext uri="{BB962C8B-B14F-4D97-AF65-F5344CB8AC3E}">
        <p14:creationId xmlns:p14="http://schemas.microsoft.com/office/powerpoint/2010/main" val="970307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A86FB-E51F-4DBB-AC24-FA98315ECC10}"/>
              </a:ext>
            </a:extLst>
          </p:cNvPr>
          <p:cNvSpPr>
            <a:spLocks noGrp="1"/>
          </p:cNvSpPr>
          <p:nvPr>
            <p:ph type="title"/>
          </p:nvPr>
        </p:nvSpPr>
        <p:spPr>
          <a:xfrm>
            <a:off x="628650" y="207810"/>
            <a:ext cx="7886700" cy="962230"/>
          </a:xfrm>
        </p:spPr>
        <p:txBody>
          <a:bodyPr/>
          <a:lstStyle/>
          <a:p>
            <a:pPr algn="ctr"/>
            <a:r>
              <a:rPr lang="en-US" b="1" dirty="0">
                <a:solidFill>
                  <a:srgbClr val="0070C0"/>
                </a:solidFill>
              </a:rPr>
              <a:t>3- Puerperal psychosis (Cont.)</a:t>
            </a:r>
          </a:p>
        </p:txBody>
      </p:sp>
      <p:sp>
        <p:nvSpPr>
          <p:cNvPr id="3" name="Content Placeholder 2">
            <a:extLst>
              <a:ext uri="{FF2B5EF4-FFF2-40B4-BE49-F238E27FC236}">
                <a16:creationId xmlns:a16="http://schemas.microsoft.com/office/drawing/2014/main" xmlns="" id="{644A40E9-3E3A-4769-B806-42873D73C79F}"/>
              </a:ext>
            </a:extLst>
          </p:cNvPr>
          <p:cNvSpPr>
            <a:spLocks noGrp="1"/>
          </p:cNvSpPr>
          <p:nvPr>
            <p:ph idx="1"/>
          </p:nvPr>
        </p:nvSpPr>
        <p:spPr>
          <a:xfrm>
            <a:off x="628650" y="1297858"/>
            <a:ext cx="7886700" cy="5352332"/>
          </a:xfrm>
        </p:spPr>
        <p:txBody>
          <a:bodyPr>
            <a:normAutofit/>
          </a:bodyPr>
          <a:lstStyle/>
          <a:p>
            <a:r>
              <a:rPr lang="en-US" b="1" dirty="0"/>
              <a:t>Recovery:</a:t>
            </a:r>
          </a:p>
          <a:p>
            <a:pPr>
              <a:buSzPct val="75000"/>
              <a:buFont typeface="Wingdings" panose="05000000000000000000" pitchFamily="2" charset="2"/>
              <a:buChar char="ü"/>
            </a:pPr>
            <a:r>
              <a:rPr lang="en-US" dirty="0"/>
              <a:t>Recovery usually occurs over 4–6 weeks, although treatment with antidepressants will be needed for at least 6 months. These women remain at high risk of pregnancy-related and non-pregnancy-related recurrences. The risk of recurrence in a future pregnancy is approximately 1 in 2, particularly if the next pregnancy occurs within 2 years of the one complicated by puerperal psychosis. Women with a previous history of puerperal psychosis should be considered for prophylactic lithium, started on the first postpartum day.</a:t>
            </a:r>
          </a:p>
          <a:p>
            <a:pPr marL="0" indent="0">
              <a:buNone/>
            </a:pPr>
            <a:r>
              <a:rPr lang="en-US" dirty="0"/>
              <a:t>   </a:t>
            </a:r>
            <a:endParaRPr lang="en-US" b="1" dirty="0"/>
          </a:p>
        </p:txBody>
      </p:sp>
    </p:spTree>
    <p:extLst>
      <p:ext uri="{BB962C8B-B14F-4D97-AF65-F5344CB8AC3E}">
        <p14:creationId xmlns:p14="http://schemas.microsoft.com/office/powerpoint/2010/main" val="1287889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Puerperal Pyrexia </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63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0" y="16"/>
            <a:ext cx="9144000" cy="4893647"/>
          </a:xfrm>
          <a:prstGeom prst="rect">
            <a:avLst/>
          </a:prstGeom>
          <a:noFill/>
        </p:spPr>
        <p:txBody>
          <a:bodyPr wrap="square" rtlCol="1">
            <a:spAutoFit/>
          </a:bodyPr>
          <a:lstStyle/>
          <a:p>
            <a:r>
              <a:rPr lang="en-US" sz="2400" b="1" u="sng" dirty="0" smtClean="0"/>
              <a:t>Puerperal Pyrexia : </a:t>
            </a:r>
            <a:r>
              <a:rPr lang="en-US" sz="2400" dirty="0" smtClean="0"/>
              <a:t>is defined as a temperature of 38°C or higher on any 2 of the first 10 days postpartum, exclusive of the first 24 hours.</a:t>
            </a:r>
          </a:p>
          <a:p>
            <a:endParaRPr lang="en-US" sz="2400" b="1" u="sng" dirty="0" smtClean="0"/>
          </a:p>
          <a:p>
            <a:r>
              <a:rPr lang="en-US" sz="2400" dirty="0" smtClean="0"/>
              <a:t>Fever in the first 24 hours after delivery often resolve spontaneously and cant be explained by an identifiable infection.</a:t>
            </a:r>
          </a:p>
          <a:p>
            <a:endParaRPr lang="en-US" sz="2400" dirty="0" smtClean="0"/>
          </a:p>
          <a:p>
            <a:r>
              <a:rPr lang="en-US" sz="2400" b="1" u="sng" dirty="0" smtClean="0"/>
              <a:t>7Ws of puerperal pyrexia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ar-JO" sz="2400" b="1" u="sng" dirty="0"/>
          </a:p>
        </p:txBody>
      </p:sp>
      <p:graphicFrame>
        <p:nvGraphicFramePr>
          <p:cNvPr id="7" name="جدول 6"/>
          <p:cNvGraphicFramePr>
            <a:graphicFrameLocks noGrp="1"/>
          </p:cNvGraphicFramePr>
          <p:nvPr/>
        </p:nvGraphicFramePr>
        <p:xfrm>
          <a:off x="1285853" y="2926897"/>
          <a:ext cx="7858149" cy="3931119"/>
        </p:xfrm>
        <a:graphic>
          <a:graphicData uri="http://schemas.openxmlformats.org/drawingml/2006/table">
            <a:tbl>
              <a:tblPr rtl="1" firstRow="1" bandRow="1">
                <a:tableStyleId>{073A0DAA-6AF3-43AB-8588-CEC1D06C72B9}</a:tableStyleId>
              </a:tblPr>
              <a:tblGrid>
                <a:gridCol w="4928941"/>
                <a:gridCol w="1464604"/>
                <a:gridCol w="1464604"/>
              </a:tblGrid>
              <a:tr h="363706">
                <a:tc>
                  <a:txBody>
                    <a:bodyPr/>
                    <a:lstStyle/>
                    <a:p>
                      <a:pPr rtl="1"/>
                      <a:r>
                        <a:rPr lang="en-US" dirty="0" smtClean="0"/>
                        <a:t>Causal condition </a:t>
                      </a:r>
                      <a:endParaRPr lang="ar-JO" dirty="0"/>
                    </a:p>
                  </a:txBody>
                  <a:tcPr/>
                </a:tc>
                <a:tc>
                  <a:txBody>
                    <a:bodyPr/>
                    <a:lstStyle/>
                    <a:p>
                      <a:pPr rtl="1"/>
                      <a:r>
                        <a:rPr lang="en-US" dirty="0" smtClean="0"/>
                        <a:t>PPD</a:t>
                      </a:r>
                      <a:endParaRPr lang="ar-JO" dirty="0"/>
                    </a:p>
                  </a:txBody>
                  <a:tcPr/>
                </a:tc>
                <a:tc>
                  <a:txBody>
                    <a:bodyPr/>
                    <a:lstStyle/>
                    <a:p>
                      <a:pPr rtl="1"/>
                      <a:r>
                        <a:rPr lang="en-US" dirty="0" smtClean="0"/>
                        <a:t>7W</a:t>
                      </a:r>
                      <a:endParaRPr lang="ar-JO" dirty="0"/>
                    </a:p>
                  </a:txBody>
                  <a:tcPr/>
                </a:tc>
              </a:tr>
              <a:tr h="509337">
                <a:tc>
                  <a:txBody>
                    <a:bodyPr/>
                    <a:lstStyle/>
                    <a:p>
                      <a:pPr algn="l" rtl="1"/>
                      <a:r>
                        <a:rPr lang="en-US" dirty="0" smtClean="0"/>
                        <a:t>Atelectasis or pneumonia</a:t>
                      </a:r>
                      <a:endParaRPr lang="ar-JO" dirty="0"/>
                    </a:p>
                  </a:txBody>
                  <a:tcPr/>
                </a:tc>
                <a:tc>
                  <a:txBody>
                    <a:bodyPr/>
                    <a:lstStyle/>
                    <a:p>
                      <a:pPr rtl="1"/>
                      <a:r>
                        <a:rPr lang="en-US" dirty="0" smtClean="0"/>
                        <a:t>0 </a:t>
                      </a:r>
                      <a:endParaRPr lang="ar-JO" dirty="0"/>
                    </a:p>
                  </a:txBody>
                  <a:tcPr/>
                </a:tc>
                <a:tc>
                  <a:txBody>
                    <a:bodyPr/>
                    <a:lstStyle/>
                    <a:p>
                      <a:pPr rtl="1"/>
                      <a:r>
                        <a:rPr lang="en-US" b="1" u="sng" dirty="0" smtClean="0"/>
                        <a:t>W</a:t>
                      </a:r>
                      <a:r>
                        <a:rPr lang="en-US" dirty="0" smtClean="0"/>
                        <a:t>ind </a:t>
                      </a:r>
                      <a:endParaRPr lang="ar-JO" dirty="0"/>
                    </a:p>
                  </a:txBody>
                  <a:tcPr/>
                </a:tc>
              </a:tr>
              <a:tr h="509337">
                <a:tc>
                  <a:txBody>
                    <a:bodyPr/>
                    <a:lstStyle/>
                    <a:p>
                      <a:pPr rtl="1"/>
                      <a:r>
                        <a:rPr lang="en-US" dirty="0" smtClean="0"/>
                        <a:t>UTI</a:t>
                      </a:r>
                      <a:endParaRPr lang="ar-JO" dirty="0"/>
                    </a:p>
                  </a:txBody>
                  <a:tcPr/>
                </a:tc>
                <a:tc>
                  <a:txBody>
                    <a:bodyPr/>
                    <a:lstStyle/>
                    <a:p>
                      <a:pPr rtl="1"/>
                      <a:r>
                        <a:rPr lang="en-US" dirty="0" smtClean="0"/>
                        <a:t>1-2</a:t>
                      </a:r>
                      <a:endParaRPr lang="ar-JO" dirty="0"/>
                    </a:p>
                  </a:txBody>
                  <a:tcPr/>
                </a:tc>
                <a:tc>
                  <a:txBody>
                    <a:bodyPr/>
                    <a:lstStyle/>
                    <a:p>
                      <a:pPr rtl="1"/>
                      <a:r>
                        <a:rPr lang="en-US" b="1" u="sng" dirty="0" smtClean="0"/>
                        <a:t>W</a:t>
                      </a:r>
                      <a:r>
                        <a:rPr lang="en-US" dirty="0" smtClean="0"/>
                        <a:t>ater </a:t>
                      </a:r>
                      <a:endParaRPr lang="ar-JO" dirty="0"/>
                    </a:p>
                  </a:txBody>
                  <a:tcPr/>
                </a:tc>
              </a:tr>
              <a:tr h="509337">
                <a:tc>
                  <a:txBody>
                    <a:bodyPr/>
                    <a:lstStyle/>
                    <a:p>
                      <a:pPr rtl="1"/>
                      <a:r>
                        <a:rPr lang="en-US" dirty="0" smtClean="0"/>
                        <a:t>Endometritis </a:t>
                      </a:r>
                      <a:endParaRPr lang="ar-JO" dirty="0"/>
                    </a:p>
                  </a:txBody>
                  <a:tcPr/>
                </a:tc>
                <a:tc>
                  <a:txBody>
                    <a:bodyPr/>
                    <a:lstStyle/>
                    <a:p>
                      <a:pPr rtl="1"/>
                      <a:r>
                        <a:rPr lang="en-US" dirty="0" smtClean="0"/>
                        <a:t>2-3 </a:t>
                      </a:r>
                      <a:endParaRPr lang="ar-JO" dirty="0"/>
                    </a:p>
                  </a:txBody>
                  <a:tcPr/>
                </a:tc>
                <a:tc>
                  <a:txBody>
                    <a:bodyPr/>
                    <a:lstStyle/>
                    <a:p>
                      <a:pPr rtl="1"/>
                      <a:r>
                        <a:rPr lang="en-US" b="1" u="sng" dirty="0" smtClean="0"/>
                        <a:t>W</a:t>
                      </a:r>
                      <a:r>
                        <a:rPr lang="en-US" dirty="0" smtClean="0"/>
                        <a:t>omb </a:t>
                      </a:r>
                      <a:endParaRPr lang="ar-JO" dirty="0"/>
                    </a:p>
                  </a:txBody>
                  <a:tcPr/>
                </a:tc>
              </a:tr>
              <a:tr h="509337">
                <a:tc>
                  <a:txBody>
                    <a:bodyPr/>
                    <a:lstStyle/>
                    <a:p>
                      <a:pPr rtl="1"/>
                      <a:r>
                        <a:rPr lang="en-US" dirty="0" smtClean="0"/>
                        <a:t>Wound infection</a:t>
                      </a:r>
                    </a:p>
                  </a:txBody>
                  <a:tcPr/>
                </a:tc>
                <a:tc>
                  <a:txBody>
                    <a:bodyPr/>
                    <a:lstStyle/>
                    <a:p>
                      <a:pPr rtl="1"/>
                      <a:r>
                        <a:rPr lang="en-US" dirty="0" smtClean="0"/>
                        <a:t>4-5 </a:t>
                      </a:r>
                      <a:endParaRPr lang="ar-JO" dirty="0"/>
                    </a:p>
                  </a:txBody>
                  <a:tcPr/>
                </a:tc>
                <a:tc>
                  <a:txBody>
                    <a:bodyPr/>
                    <a:lstStyle/>
                    <a:p>
                      <a:pPr rtl="1"/>
                      <a:r>
                        <a:rPr lang="en-US" b="1" u="sng" dirty="0" smtClean="0"/>
                        <a:t>W</a:t>
                      </a:r>
                      <a:r>
                        <a:rPr lang="en-US" dirty="0" smtClean="0"/>
                        <a:t>ound</a:t>
                      </a:r>
                      <a:endParaRPr lang="ar-JO" dirty="0"/>
                    </a:p>
                  </a:txBody>
                  <a:tcPr/>
                </a:tc>
              </a:tr>
              <a:tr h="509337">
                <a:tc>
                  <a:txBody>
                    <a:bodyPr/>
                    <a:lstStyle/>
                    <a:p>
                      <a:pPr rtl="1"/>
                      <a:r>
                        <a:rPr lang="en-US" dirty="0" smtClean="0"/>
                        <a:t>Septic pelvic thrombophlebitis</a:t>
                      </a:r>
                      <a:r>
                        <a:rPr lang="en-US" baseline="0" dirty="0" smtClean="0"/>
                        <a:t> </a:t>
                      </a:r>
                      <a:endParaRPr lang="ar-JO" dirty="0"/>
                    </a:p>
                  </a:txBody>
                  <a:tcPr/>
                </a:tc>
                <a:tc>
                  <a:txBody>
                    <a:bodyPr/>
                    <a:lstStyle/>
                    <a:p>
                      <a:pPr rtl="1"/>
                      <a:r>
                        <a:rPr lang="en-US" dirty="0" smtClean="0"/>
                        <a:t>5-6 </a:t>
                      </a:r>
                      <a:endParaRPr lang="ar-JO" dirty="0"/>
                    </a:p>
                  </a:txBody>
                  <a:tcPr/>
                </a:tc>
                <a:tc>
                  <a:txBody>
                    <a:bodyPr/>
                    <a:lstStyle/>
                    <a:p>
                      <a:pPr rtl="1"/>
                      <a:r>
                        <a:rPr lang="en-US" b="1" u="sng" dirty="0" smtClean="0"/>
                        <a:t>W</a:t>
                      </a:r>
                      <a:r>
                        <a:rPr lang="en-US" dirty="0" smtClean="0"/>
                        <a:t>alking</a:t>
                      </a:r>
                      <a:r>
                        <a:rPr lang="en-US" baseline="0" dirty="0" smtClean="0"/>
                        <a:t> </a:t>
                      </a:r>
                      <a:endParaRPr lang="ar-JO" dirty="0"/>
                    </a:p>
                  </a:txBody>
                  <a:tcPr/>
                </a:tc>
              </a:tr>
              <a:tr h="509337">
                <a:tc>
                  <a:txBody>
                    <a:bodyPr/>
                    <a:lstStyle/>
                    <a:p>
                      <a:pPr rtl="1"/>
                      <a:r>
                        <a:rPr lang="en-US" dirty="0" smtClean="0"/>
                        <a:t>Mastitis </a:t>
                      </a:r>
                      <a:r>
                        <a:rPr lang="en-US" baseline="0" dirty="0" smtClean="0"/>
                        <a:t>or breast abscess</a:t>
                      </a:r>
                      <a:endParaRPr lang="ar-JO" dirty="0"/>
                    </a:p>
                  </a:txBody>
                  <a:tcPr/>
                </a:tc>
                <a:tc>
                  <a:txBody>
                    <a:bodyPr/>
                    <a:lstStyle/>
                    <a:p>
                      <a:pPr rtl="1"/>
                      <a:r>
                        <a:rPr lang="en-US" dirty="0" smtClean="0"/>
                        <a:t>7-21 </a:t>
                      </a:r>
                      <a:endParaRPr lang="ar-JO" dirty="0"/>
                    </a:p>
                  </a:txBody>
                  <a:tcPr/>
                </a:tc>
                <a:tc>
                  <a:txBody>
                    <a:bodyPr/>
                    <a:lstStyle/>
                    <a:p>
                      <a:pPr rtl="1"/>
                      <a:r>
                        <a:rPr lang="en-US" b="1" u="sng" dirty="0" smtClean="0"/>
                        <a:t>W</a:t>
                      </a:r>
                      <a:r>
                        <a:rPr lang="en-US" dirty="0" smtClean="0"/>
                        <a:t>eaning </a:t>
                      </a:r>
                      <a:endParaRPr lang="ar-JO" dirty="0"/>
                    </a:p>
                  </a:txBody>
                  <a:tcPr/>
                </a:tc>
              </a:tr>
              <a:tr h="509337">
                <a:tc>
                  <a:txBody>
                    <a:bodyPr/>
                    <a:lstStyle/>
                    <a:p>
                      <a:pPr rtl="1"/>
                      <a:r>
                        <a:rPr lang="en-US" dirty="0" smtClean="0"/>
                        <a:t>Drug </a:t>
                      </a:r>
                      <a:endParaRPr lang="ar-JO" dirty="0"/>
                    </a:p>
                  </a:txBody>
                  <a:tcPr/>
                </a:tc>
                <a:tc>
                  <a:txBody>
                    <a:bodyPr/>
                    <a:lstStyle/>
                    <a:p>
                      <a:pPr rtl="1"/>
                      <a:r>
                        <a:rPr lang="en-US" dirty="0" smtClean="0"/>
                        <a:t>At any time </a:t>
                      </a:r>
                      <a:endParaRPr lang="ar-JO" dirty="0"/>
                    </a:p>
                  </a:txBody>
                  <a:tcPr/>
                </a:tc>
                <a:tc>
                  <a:txBody>
                    <a:bodyPr/>
                    <a:lstStyle/>
                    <a:p>
                      <a:pPr rtl="1"/>
                      <a:r>
                        <a:rPr lang="en-US" b="1" u="sng" dirty="0" smtClean="0"/>
                        <a:t>W</a:t>
                      </a:r>
                      <a:r>
                        <a:rPr lang="en-US" dirty="0" smtClean="0"/>
                        <a:t>onder drug</a:t>
                      </a:r>
                      <a:r>
                        <a:rPr lang="en-US" baseline="0" dirty="0" smtClean="0"/>
                        <a:t> </a:t>
                      </a:r>
                      <a:endParaRPr lang="ar-JO"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Untitled.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b="1" u="sng" dirty="0" smtClean="0"/>
              <a:t>Atelectasis</a:t>
            </a:r>
            <a:endParaRPr lang="en-US" b="1" u="sng" dirty="0"/>
          </a:p>
        </p:txBody>
      </p:sp>
      <p:sp>
        <p:nvSpPr>
          <p:cNvPr id="6" name="مربع نص 5"/>
          <p:cNvSpPr txBox="1"/>
          <p:nvPr/>
        </p:nvSpPr>
        <p:spPr>
          <a:xfrm>
            <a:off x="0" y="1428744"/>
            <a:ext cx="9144000" cy="5847755"/>
          </a:xfrm>
          <a:prstGeom prst="rect">
            <a:avLst/>
          </a:prstGeom>
          <a:noFill/>
        </p:spPr>
        <p:txBody>
          <a:bodyPr wrap="square" rtlCol="1">
            <a:spAutoFit/>
          </a:bodyPr>
          <a:lstStyle/>
          <a:p>
            <a:r>
              <a:rPr lang="en-US" sz="2200" b="1" dirty="0" smtClean="0"/>
              <a:t>Causes</a:t>
            </a:r>
            <a:r>
              <a:rPr lang="en-US" sz="2200" dirty="0" smtClean="0"/>
              <a:t> : general anesthesia with incisional pain </a:t>
            </a:r>
            <a:r>
              <a:rPr lang="en-US" sz="2200" b="1" u="sng" dirty="0" smtClean="0">
                <a:solidFill>
                  <a:srgbClr val="FF0000"/>
                </a:solidFill>
              </a:rPr>
              <a:t>( most common </a:t>
            </a:r>
            <a:r>
              <a:rPr lang="en-US" sz="2200" dirty="0" smtClean="0"/>
              <a:t>) and cigarette smoking</a:t>
            </a:r>
          </a:p>
          <a:p>
            <a:endParaRPr lang="en-US" sz="2200" dirty="0" smtClean="0"/>
          </a:p>
          <a:p>
            <a:endParaRPr lang="en-US" sz="2200" dirty="0" smtClean="0"/>
          </a:p>
          <a:p>
            <a:r>
              <a:rPr lang="en-US" sz="2200" dirty="0" smtClean="0"/>
              <a:t>Patient  presented with </a:t>
            </a:r>
            <a:r>
              <a:rPr lang="en-US" sz="2200" b="1" u="sng" dirty="0" smtClean="0">
                <a:solidFill>
                  <a:srgbClr val="FF0000"/>
                </a:solidFill>
              </a:rPr>
              <a:t>mild fever  </a:t>
            </a:r>
            <a:r>
              <a:rPr lang="en-US" sz="2200" dirty="0" smtClean="0"/>
              <a:t>, mild </a:t>
            </a:r>
            <a:r>
              <a:rPr lang="en-US" sz="2200" b="1" u="sng" dirty="0" smtClean="0">
                <a:solidFill>
                  <a:srgbClr val="FF0000"/>
                </a:solidFill>
              </a:rPr>
              <a:t>rales</a:t>
            </a:r>
            <a:r>
              <a:rPr lang="en-US" sz="2200" dirty="0" smtClean="0"/>
              <a:t> on chest auscultation patient </a:t>
            </a:r>
            <a:r>
              <a:rPr lang="en-US" sz="2200" b="1" u="sng" dirty="0" smtClean="0">
                <a:solidFill>
                  <a:srgbClr val="FF0000"/>
                </a:solidFill>
              </a:rPr>
              <a:t>unable to take deep breath </a:t>
            </a:r>
          </a:p>
          <a:p>
            <a:endParaRPr lang="en-US" sz="2200" dirty="0" smtClean="0"/>
          </a:p>
          <a:p>
            <a:endParaRPr lang="en-US" sz="2200" dirty="0" smtClean="0"/>
          </a:p>
          <a:p>
            <a:r>
              <a:rPr lang="en-US" sz="2200" dirty="0" smtClean="0"/>
              <a:t>Management:  </a:t>
            </a:r>
            <a:r>
              <a:rPr lang="en-US" sz="2200" b="1" u="sng" dirty="0" smtClean="0"/>
              <a:t>pulmonary exercise </a:t>
            </a:r>
            <a:r>
              <a:rPr lang="en-US" sz="2200" dirty="0" smtClean="0"/>
              <a:t>( deep breaths , incentive spirometry) and </a:t>
            </a:r>
            <a:r>
              <a:rPr lang="en-US" sz="2200" b="1" u="sng" dirty="0" smtClean="0"/>
              <a:t>ambulation .</a:t>
            </a:r>
          </a:p>
          <a:p>
            <a:endParaRPr lang="en-US" sz="2200" dirty="0" smtClean="0"/>
          </a:p>
          <a:p>
            <a:r>
              <a:rPr lang="en-US" sz="2200" b="1" u="sng" dirty="0" smtClean="0"/>
              <a:t>Aspiration pneumonia (Mendelson’s syndrome) </a:t>
            </a:r>
            <a:r>
              <a:rPr lang="en-US" sz="2200" dirty="0" smtClean="0"/>
              <a:t>must be suspected if there is a spiking temperature associated with wheezing, dyspnea or evidence of hypoxia following a general anaesthesia. </a:t>
            </a:r>
          </a:p>
          <a:p>
            <a:endParaRPr lang="en-US" sz="2200" dirty="0" smtClean="0"/>
          </a:p>
          <a:p>
            <a:endParaRPr lang="en-US" sz="2200" dirty="0" smtClean="0"/>
          </a:p>
          <a:p>
            <a:endParaRPr lang="ar-JO" sz="2200" dirty="0"/>
          </a:p>
        </p:txBody>
      </p:sp>
    </p:spTree>
    <p:extLst>
      <p:ext uri="{BB962C8B-B14F-4D97-AF65-F5344CB8AC3E}">
        <p14:creationId xmlns:p14="http://schemas.microsoft.com/office/powerpoint/2010/main" val="4246189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txBody>
          <a:bodyPr/>
          <a:lstStyle/>
          <a:p>
            <a:r>
              <a:rPr lang="en-US" b="1" u="sng" dirty="0" smtClean="0"/>
              <a:t>Urinary Tract Infection</a:t>
            </a:r>
            <a:endParaRPr lang="en-US" b="1" u="sng" dirty="0"/>
          </a:p>
        </p:txBody>
      </p:sp>
      <p:sp>
        <p:nvSpPr>
          <p:cNvPr id="5" name="مربع نص 4"/>
          <p:cNvSpPr txBox="1"/>
          <p:nvPr/>
        </p:nvSpPr>
        <p:spPr>
          <a:xfrm>
            <a:off x="0" y="1142984"/>
            <a:ext cx="9144000" cy="6124754"/>
          </a:xfrm>
          <a:prstGeom prst="rect">
            <a:avLst/>
          </a:prstGeom>
          <a:noFill/>
        </p:spPr>
        <p:txBody>
          <a:bodyPr wrap="square" rtlCol="1">
            <a:spAutoFit/>
          </a:bodyPr>
          <a:lstStyle/>
          <a:p>
            <a:r>
              <a:rPr lang="en-US" sz="2400" b="1" u="sng" dirty="0" smtClean="0"/>
              <a:t>Cause</a:t>
            </a:r>
            <a:r>
              <a:rPr lang="en-US" sz="2400" dirty="0" smtClean="0"/>
              <a:t> : multiple Intrapartum catheterization and vaginal examination duo to prolonged labor</a:t>
            </a:r>
          </a:p>
          <a:p>
            <a:endParaRPr lang="en-US" sz="2400" dirty="0" smtClean="0"/>
          </a:p>
          <a:p>
            <a:r>
              <a:rPr lang="en-US" sz="2400" b="1" u="sng" dirty="0" smtClean="0">
                <a:latin typeface="+mj-lt"/>
              </a:rPr>
              <a:t>Clinical findings </a:t>
            </a:r>
            <a:r>
              <a:rPr lang="en-US" sz="2400" dirty="0" smtClean="0">
                <a:latin typeface="+mj-lt"/>
              </a:rPr>
              <a:t>: High grade fever , CVA tenderness ,flank pain , general malaise, the classic presentation of frequency, dysuria and haematuria is not often seen</a:t>
            </a:r>
            <a:r>
              <a:rPr lang="en-US" sz="2400" dirty="0" smtClean="0">
                <a:latin typeface="+mj-lt"/>
                <a:cs typeface="Andalus" pitchFamily="18" charset="-78"/>
              </a:rPr>
              <a:t>, </a:t>
            </a:r>
            <a:r>
              <a:rPr lang="en-US" altLang="en-US" sz="2400" dirty="0" smtClean="0">
                <a:latin typeface="+mj-lt"/>
                <a:cs typeface="Andalus" pitchFamily="18" charset="-78"/>
              </a:rPr>
              <a:t>Pyuria is a typical finding.</a:t>
            </a:r>
            <a:endParaRPr lang="en-US" sz="2400" dirty="0" smtClean="0">
              <a:latin typeface="+mj-lt"/>
              <a:cs typeface="Andalus" pitchFamily="18" charset="-78"/>
            </a:endParaRPr>
          </a:p>
          <a:p>
            <a:endParaRPr lang="en-US" sz="2400" dirty="0" smtClean="0"/>
          </a:p>
          <a:p>
            <a:endParaRPr lang="en-US" sz="2400" dirty="0" smtClean="0"/>
          </a:p>
          <a:p>
            <a:r>
              <a:rPr lang="en-US" sz="2400" b="1" u="sng" dirty="0" smtClean="0"/>
              <a:t>Management : </a:t>
            </a:r>
          </a:p>
          <a:p>
            <a:pPr>
              <a:buFont typeface="Arial" pitchFamily="34" charset="0"/>
              <a:buChar char="•"/>
            </a:pPr>
            <a:r>
              <a:rPr lang="en-US" sz="2400" dirty="0" smtClean="0"/>
              <a:t>Hospital admission </a:t>
            </a:r>
          </a:p>
          <a:p>
            <a:pPr>
              <a:buFont typeface="Arial" pitchFamily="34" charset="0"/>
              <a:buChar char="•"/>
            </a:pPr>
            <a:r>
              <a:rPr lang="en-US" sz="2400" dirty="0" smtClean="0"/>
              <a:t>IV fluids </a:t>
            </a:r>
          </a:p>
          <a:p>
            <a:pPr>
              <a:buFont typeface="Arial" pitchFamily="34" charset="0"/>
              <a:buChar char="•"/>
            </a:pPr>
            <a:r>
              <a:rPr lang="en-US" sz="2400" dirty="0" smtClean="0"/>
              <a:t>Analgesia / Antipyretic</a:t>
            </a:r>
          </a:p>
          <a:p>
            <a:pPr>
              <a:buFont typeface="Arial" pitchFamily="34" charset="0"/>
              <a:buChar char="•"/>
            </a:pPr>
            <a:r>
              <a:rPr lang="en-US" sz="2400" dirty="0" smtClean="0"/>
              <a:t>IV antibiotic </a:t>
            </a:r>
          </a:p>
          <a:p>
            <a:endParaRPr lang="en-US" sz="2000" dirty="0" smtClean="0"/>
          </a:p>
          <a:p>
            <a:endParaRPr lang="en-US" sz="2000" dirty="0" smtClean="0"/>
          </a:p>
          <a:p>
            <a:endParaRPr lang="en-US" sz="2000" dirty="0" smtClean="0"/>
          </a:p>
          <a:p>
            <a:r>
              <a:rPr lang="en-US" sz="2000" dirty="0" smtClean="0"/>
              <a:t>  </a:t>
            </a:r>
            <a:endParaRPr lang="ar-JO" sz="2000" dirty="0"/>
          </a:p>
        </p:txBody>
      </p:sp>
    </p:spTree>
    <p:extLst>
      <p:ext uri="{BB962C8B-B14F-4D97-AF65-F5344CB8AC3E}">
        <p14:creationId xmlns:p14="http://schemas.microsoft.com/office/powerpoint/2010/main" val="712372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u="sng" dirty="0" smtClean="0"/>
              <a:t> Puerperal sepsis </a:t>
            </a:r>
            <a:br>
              <a:rPr lang="en-US" b="1" u="sng" dirty="0" smtClean="0"/>
            </a:br>
            <a:r>
              <a:rPr lang="en-US" b="1" dirty="0" smtClean="0"/>
              <a:t>( genital tract infection) </a:t>
            </a:r>
            <a:endParaRPr lang="en-US" b="1" dirty="0"/>
          </a:p>
        </p:txBody>
      </p:sp>
      <p:sp>
        <p:nvSpPr>
          <p:cNvPr id="5" name="مربع نص 4"/>
          <p:cNvSpPr txBox="1"/>
          <p:nvPr/>
        </p:nvSpPr>
        <p:spPr>
          <a:xfrm>
            <a:off x="0" y="1357314"/>
            <a:ext cx="9144000" cy="6524863"/>
          </a:xfrm>
          <a:prstGeom prst="rect">
            <a:avLst/>
          </a:prstGeom>
          <a:noFill/>
        </p:spPr>
        <p:txBody>
          <a:bodyPr wrap="square" rtlCol="0">
            <a:spAutoFit/>
          </a:bodyPr>
          <a:lstStyle/>
          <a:p>
            <a:r>
              <a:rPr lang="en-US" sz="2200" dirty="0" smtClean="0"/>
              <a:t>Puerperal sepsis is any bacterial infection of the genital tract which occurs as a complication of delivery or miscarriage.</a:t>
            </a:r>
          </a:p>
          <a:p>
            <a:endParaRPr lang="en-US" sz="2200" dirty="0" smtClean="0"/>
          </a:p>
          <a:p>
            <a:r>
              <a:rPr lang="en-US" sz="2200" b="1" dirty="0" smtClean="0"/>
              <a:t>Incidence</a:t>
            </a:r>
            <a:r>
              <a:rPr lang="en-US" sz="2200" dirty="0" smtClean="0"/>
              <a:t> : </a:t>
            </a:r>
          </a:p>
          <a:p>
            <a:pPr>
              <a:buFont typeface="Arial" pitchFamily="34" charset="0"/>
              <a:buChar char="•"/>
            </a:pPr>
            <a:r>
              <a:rPr lang="en-US" sz="2200" dirty="0" smtClean="0"/>
              <a:t> 0.1 -0.6  per 1000 deliveries in high income countries .</a:t>
            </a:r>
          </a:p>
          <a:p>
            <a:pPr>
              <a:buFont typeface="Arial" pitchFamily="34" charset="0"/>
              <a:buChar char="•"/>
            </a:pPr>
            <a:r>
              <a:rPr lang="en-US" sz="2200" dirty="0" smtClean="0"/>
              <a:t>2-10  per 1000 deliveries in low income countries </a:t>
            </a:r>
          </a:p>
          <a:p>
            <a:pPr>
              <a:buFont typeface="Arial" pitchFamily="34" charset="0"/>
              <a:buChar char="•"/>
            </a:pPr>
            <a:r>
              <a:rPr lang="en-US" sz="2200" dirty="0" smtClean="0"/>
              <a:t> risk of infection is 5-10 times higher in cesarean delivery .</a:t>
            </a:r>
          </a:p>
          <a:p>
            <a:endParaRPr lang="en-US" sz="2200" dirty="0" smtClean="0"/>
          </a:p>
          <a:p>
            <a:r>
              <a:rPr lang="en-US" sz="2200" b="1" dirty="0" smtClean="0"/>
              <a:t>Etiology</a:t>
            </a:r>
            <a:r>
              <a:rPr lang="en-US" sz="2200" dirty="0" smtClean="0"/>
              <a:t> :</a:t>
            </a:r>
          </a:p>
          <a:p>
            <a:pPr marL="342900" indent="-342900">
              <a:buFont typeface="+mj-lt"/>
              <a:buAutoNum type="arabicPeriod"/>
            </a:pPr>
            <a:r>
              <a:rPr lang="en-US" sz="2200" b="1" dirty="0" smtClean="0"/>
              <a:t>Predisposing factors : </a:t>
            </a:r>
          </a:p>
          <a:p>
            <a:pPr marL="342900" indent="-342900"/>
            <a:r>
              <a:rPr lang="en-US" sz="2200" b="1" dirty="0" smtClean="0"/>
              <a:t>      </a:t>
            </a:r>
            <a:r>
              <a:rPr lang="en-US" sz="2000" dirty="0" smtClean="0"/>
              <a:t>- General( anemia , DM , decreased immunity ,obesity  )</a:t>
            </a:r>
          </a:p>
          <a:p>
            <a:pPr marL="342900" indent="-342900"/>
            <a:r>
              <a:rPr lang="en-US" sz="2200" dirty="0" smtClean="0"/>
              <a:t>      - Antenatal ( chorioamnionitis, prolonged ROM , cervical </a:t>
            </a:r>
            <a:r>
              <a:rPr lang="en-US" sz="2200" dirty="0" err="1" smtClean="0"/>
              <a:t>carclage</a:t>
            </a:r>
            <a:r>
              <a:rPr lang="en-US" sz="2200" dirty="0" smtClean="0"/>
              <a:t> for cervical incompetence ) </a:t>
            </a:r>
          </a:p>
          <a:p>
            <a:pPr marL="342900" indent="-342900"/>
            <a:r>
              <a:rPr lang="en-US" sz="2200" dirty="0" smtClean="0"/>
              <a:t>     - Intrapartum : prolonged labor, multiple vaginal examination, instrumental delivery ,CS , manual removal of the placenta , retained products of conception  </a:t>
            </a:r>
          </a:p>
          <a:p>
            <a:pPr marL="342900" indent="-342900"/>
            <a:endParaRPr lang="en-US" sz="2200" dirty="0" smtClean="0"/>
          </a:p>
          <a:p>
            <a:pPr>
              <a:buFont typeface="Arial" pitchFamily="34" charset="0"/>
              <a:buChar char="•"/>
            </a:pPr>
            <a:endParaRPr lang="en-US" sz="2200" dirty="0" smtClean="0"/>
          </a:p>
          <a:p>
            <a:endParaRPr lang="en-US" sz="2200" dirty="0"/>
          </a:p>
        </p:txBody>
      </p:sp>
    </p:spTree>
    <p:extLst>
      <p:ext uri="{BB962C8B-B14F-4D97-AF65-F5344CB8AC3E}">
        <p14:creationId xmlns:p14="http://schemas.microsoft.com/office/powerpoint/2010/main" val="3217878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6"/>
            <a:ext cx="9144000" cy="3139321"/>
          </a:xfrm>
          <a:prstGeom prst="rect">
            <a:avLst/>
          </a:prstGeom>
          <a:noFill/>
        </p:spPr>
        <p:txBody>
          <a:bodyPr wrap="square" rtlCol="0">
            <a:spAutoFit/>
          </a:bodyPr>
          <a:lstStyle/>
          <a:p>
            <a:pPr marL="342900" indent="-342900">
              <a:buAutoNum type="arabicPeriod" startAt="2"/>
            </a:pPr>
            <a:r>
              <a:rPr lang="en-US" sz="2200" b="1" dirty="0" smtClean="0"/>
              <a:t>Organisms : puerperal sepsis is a polymicrobial infection </a:t>
            </a:r>
          </a:p>
          <a:p>
            <a:pPr marL="342900" indent="-342900">
              <a:buFontTx/>
              <a:buChar char="-"/>
            </a:pPr>
            <a:r>
              <a:rPr lang="en-US" sz="2200" dirty="0" smtClean="0"/>
              <a:t>Gram +</a:t>
            </a:r>
            <a:r>
              <a:rPr lang="en-US" sz="2200" dirty="0" err="1" smtClean="0"/>
              <a:t>ve</a:t>
            </a:r>
            <a:r>
              <a:rPr lang="en-US" sz="2200" dirty="0" smtClean="0"/>
              <a:t> : beta heamolytic streptococci ,S.aureus and </a:t>
            </a:r>
            <a:r>
              <a:rPr lang="en-US" sz="2200" dirty="0" err="1" smtClean="0"/>
              <a:t>epidermidis,enterococci</a:t>
            </a:r>
            <a:endParaRPr lang="en-US" sz="2200" dirty="0" smtClean="0"/>
          </a:p>
          <a:p>
            <a:pPr marL="342900" indent="-342900">
              <a:buFontTx/>
              <a:buChar char="-"/>
            </a:pPr>
            <a:r>
              <a:rPr lang="en-US" sz="2200" dirty="0" smtClean="0"/>
              <a:t>Gram –</a:t>
            </a:r>
            <a:r>
              <a:rPr lang="en-US" sz="2200" dirty="0" err="1" smtClean="0"/>
              <a:t>ve</a:t>
            </a:r>
            <a:r>
              <a:rPr lang="en-US" sz="2200" dirty="0" smtClean="0"/>
              <a:t>: </a:t>
            </a:r>
            <a:r>
              <a:rPr lang="en-US" sz="2200" dirty="0" err="1" smtClean="0"/>
              <a:t>E.coli</a:t>
            </a:r>
            <a:r>
              <a:rPr lang="en-US" sz="2200" dirty="0" smtClean="0"/>
              <a:t> ,</a:t>
            </a:r>
            <a:r>
              <a:rPr lang="en-US" sz="2200" dirty="0" err="1" smtClean="0"/>
              <a:t>klepsiella</a:t>
            </a:r>
            <a:r>
              <a:rPr lang="en-US" sz="2200" dirty="0" smtClean="0"/>
              <a:t> ,h.inflenzae,  …</a:t>
            </a:r>
          </a:p>
          <a:p>
            <a:pPr marL="342900" indent="-342900">
              <a:buFontTx/>
              <a:buChar char="-"/>
            </a:pPr>
            <a:r>
              <a:rPr lang="en-US" sz="2200" dirty="0" smtClean="0"/>
              <a:t>Gram variable: gardenella </a:t>
            </a:r>
            <a:r>
              <a:rPr lang="en-US" sz="2200" dirty="0" err="1" smtClean="0"/>
              <a:t>vaginalis</a:t>
            </a:r>
            <a:endParaRPr lang="en-US" sz="2200" dirty="0" smtClean="0"/>
          </a:p>
          <a:p>
            <a:pPr marL="342900" indent="-342900">
              <a:buFontTx/>
              <a:buChar char="-"/>
            </a:pPr>
            <a:r>
              <a:rPr lang="en-US" sz="2200" dirty="0" smtClean="0"/>
              <a:t>Anaerobes : </a:t>
            </a:r>
            <a:r>
              <a:rPr lang="en-US" sz="2200" dirty="0" err="1" smtClean="0"/>
              <a:t>peptococcus</a:t>
            </a:r>
            <a:r>
              <a:rPr lang="en-US" sz="2200" dirty="0" smtClean="0"/>
              <a:t> , </a:t>
            </a:r>
            <a:r>
              <a:rPr lang="en-US" sz="2200" dirty="0" err="1" smtClean="0"/>
              <a:t>peptostreptococcus</a:t>
            </a:r>
            <a:r>
              <a:rPr lang="en-US" sz="2200" dirty="0" smtClean="0"/>
              <a:t>, </a:t>
            </a:r>
            <a:r>
              <a:rPr lang="en-US" sz="2200" dirty="0" err="1" smtClean="0"/>
              <a:t>bacteriodes</a:t>
            </a:r>
            <a:r>
              <a:rPr lang="en-US" sz="2200" dirty="0" smtClean="0"/>
              <a:t>( </a:t>
            </a:r>
            <a:r>
              <a:rPr lang="en-US" sz="2200" dirty="0" err="1" smtClean="0"/>
              <a:t>B.fragilis</a:t>
            </a:r>
            <a:r>
              <a:rPr lang="en-US" sz="2200" dirty="0" smtClean="0"/>
              <a:t>) , </a:t>
            </a:r>
            <a:r>
              <a:rPr lang="en-US" sz="2200" dirty="0" err="1" smtClean="0"/>
              <a:t>fusobacterium</a:t>
            </a:r>
            <a:r>
              <a:rPr lang="en-US" sz="2200" dirty="0" smtClean="0"/>
              <a:t>,.</a:t>
            </a:r>
          </a:p>
          <a:p>
            <a:pPr marL="342900" indent="-342900"/>
            <a:r>
              <a:rPr lang="en-US" sz="2200" dirty="0" smtClean="0"/>
              <a:t>-    Miscellaneous : </a:t>
            </a:r>
            <a:r>
              <a:rPr lang="en-US" sz="2200" dirty="0" err="1" smtClean="0"/>
              <a:t>chlamedia</a:t>
            </a:r>
            <a:r>
              <a:rPr lang="en-US" sz="2200" dirty="0" smtClean="0"/>
              <a:t> trachomatos , </a:t>
            </a:r>
            <a:r>
              <a:rPr lang="en-US" sz="2200" dirty="0" err="1" smtClean="0"/>
              <a:t>mycoplasma</a:t>
            </a:r>
            <a:r>
              <a:rPr lang="en-US" sz="2200" dirty="0" smtClean="0"/>
              <a:t> </a:t>
            </a:r>
            <a:r>
              <a:rPr lang="en-US" sz="2200" dirty="0" err="1" smtClean="0"/>
              <a:t>hominis</a:t>
            </a:r>
            <a:endParaRPr lang="en-US" sz="2200" dirty="0" smtClean="0"/>
          </a:p>
          <a:p>
            <a:pPr marL="342900" indent="-342900"/>
            <a:r>
              <a:rPr lang="en-US" sz="2200" b="1" dirty="0" smtClean="0"/>
              <a:t>3. Mode of infection :   </a:t>
            </a:r>
            <a:endParaRPr lang="en-US" sz="2200" b="1" dirty="0"/>
          </a:p>
        </p:txBody>
      </p:sp>
      <p:sp>
        <p:nvSpPr>
          <p:cNvPr id="6" name="مربع نص 5"/>
          <p:cNvSpPr txBox="1"/>
          <p:nvPr/>
        </p:nvSpPr>
        <p:spPr>
          <a:xfrm>
            <a:off x="1" y="3500438"/>
            <a:ext cx="4000496" cy="1815882"/>
          </a:xfrm>
          <a:prstGeom prst="rect">
            <a:avLst/>
          </a:prstGeom>
          <a:noFill/>
        </p:spPr>
        <p:txBody>
          <a:bodyPr wrap="square" rtlCol="0">
            <a:spAutoFit/>
          </a:bodyPr>
          <a:lstStyle/>
          <a:p>
            <a:pPr algn="ctr"/>
            <a:r>
              <a:rPr lang="en-US" sz="2400" b="1" dirty="0" smtClean="0"/>
              <a:t>Endogenous </a:t>
            </a:r>
          </a:p>
          <a:p>
            <a:r>
              <a:rPr lang="en-US" sz="2200" dirty="0" smtClean="0"/>
              <a:t>Due to organisms present in vagina and cervix which become pathological in presence of devitalized tissues </a:t>
            </a:r>
            <a:endParaRPr lang="en-US" sz="2200" dirty="0"/>
          </a:p>
        </p:txBody>
      </p:sp>
      <p:sp>
        <p:nvSpPr>
          <p:cNvPr id="7" name="مربع نص 6"/>
          <p:cNvSpPr txBox="1"/>
          <p:nvPr/>
        </p:nvSpPr>
        <p:spPr>
          <a:xfrm>
            <a:off x="5072067" y="3500439"/>
            <a:ext cx="4071934" cy="1477328"/>
          </a:xfrm>
          <a:prstGeom prst="rect">
            <a:avLst/>
          </a:prstGeom>
          <a:noFill/>
        </p:spPr>
        <p:txBody>
          <a:bodyPr wrap="square" rtlCol="0">
            <a:spAutoFit/>
          </a:bodyPr>
          <a:lstStyle/>
          <a:p>
            <a:pPr algn="ctr"/>
            <a:r>
              <a:rPr lang="en-US" sz="2400" b="1" dirty="0" smtClean="0"/>
              <a:t>Autogenous</a:t>
            </a:r>
          </a:p>
          <a:p>
            <a:r>
              <a:rPr lang="en-US" sz="2200" dirty="0" smtClean="0"/>
              <a:t>Bacteria from other part of the body Boils ,Sore throat ,Teeth decay  </a:t>
            </a:r>
            <a:endParaRPr lang="en-US" sz="2200" dirty="0"/>
          </a:p>
        </p:txBody>
      </p:sp>
      <p:sp>
        <p:nvSpPr>
          <p:cNvPr id="8" name="مربع نص 7"/>
          <p:cNvSpPr txBox="1"/>
          <p:nvPr/>
        </p:nvSpPr>
        <p:spPr>
          <a:xfrm>
            <a:off x="0" y="5750020"/>
            <a:ext cx="3857652" cy="1138773"/>
          </a:xfrm>
          <a:prstGeom prst="rect">
            <a:avLst/>
          </a:prstGeom>
          <a:noFill/>
        </p:spPr>
        <p:txBody>
          <a:bodyPr wrap="square" rtlCol="0">
            <a:spAutoFit/>
          </a:bodyPr>
          <a:lstStyle/>
          <a:p>
            <a:pPr algn="ctr"/>
            <a:r>
              <a:rPr lang="en-US" sz="2400" b="1" dirty="0" smtClean="0"/>
              <a:t>Exogenous </a:t>
            </a:r>
          </a:p>
          <a:p>
            <a:r>
              <a:rPr lang="en-US" sz="2200" dirty="0" smtClean="0"/>
              <a:t>Infection from Infected attendants Dust Instruments </a:t>
            </a:r>
            <a:endParaRPr lang="en-U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2"/>
            <a:ext cx="9144000" cy="7294305"/>
          </a:xfrm>
          <a:prstGeom prst="rect">
            <a:avLst/>
          </a:prstGeom>
          <a:noFill/>
        </p:spPr>
        <p:txBody>
          <a:bodyPr wrap="square" rtlCol="0">
            <a:spAutoFit/>
          </a:bodyPr>
          <a:lstStyle/>
          <a:p>
            <a:r>
              <a:rPr lang="en-US" sz="2400" b="1" u="sng" dirty="0" smtClean="0"/>
              <a:t>Pathology</a:t>
            </a:r>
            <a:r>
              <a:rPr lang="en-US" sz="2400" dirty="0" smtClean="0"/>
              <a:t> :</a:t>
            </a:r>
          </a:p>
          <a:p>
            <a:endParaRPr lang="en-US" sz="2400" dirty="0" smtClean="0"/>
          </a:p>
          <a:p>
            <a:pPr>
              <a:buFont typeface="Wingdings" pitchFamily="2" charset="2"/>
              <a:buChar char="v"/>
            </a:pPr>
            <a:r>
              <a:rPr lang="en-US" sz="2400" dirty="0" smtClean="0"/>
              <a:t> primary site :Symptoms appear 2-3 days after delivery </a:t>
            </a:r>
          </a:p>
          <a:p>
            <a:r>
              <a:rPr lang="en-US" sz="2400" dirty="0" smtClean="0"/>
              <a:t>Uterus ( endomyometrium), cervix , vagina </a:t>
            </a:r>
          </a:p>
          <a:p>
            <a:endParaRPr lang="en-US" sz="2400" dirty="0" smtClean="0"/>
          </a:p>
          <a:p>
            <a:pPr>
              <a:buFont typeface="Wingdings" pitchFamily="2" charset="2"/>
              <a:buChar char="v"/>
            </a:pPr>
            <a:r>
              <a:rPr lang="en-US" sz="2400" dirty="0" smtClean="0"/>
              <a:t> secondary site: Symptoms appear late 7-10 days after delivery </a:t>
            </a:r>
          </a:p>
          <a:p>
            <a:r>
              <a:rPr lang="en-US" sz="2400" dirty="0" smtClean="0"/>
              <a:t> parametritis , salpingo oopheritis ,peritonitis and septic pelvic thrombophlebitis</a:t>
            </a:r>
          </a:p>
          <a:p>
            <a:endParaRPr lang="en-US" sz="2400" dirty="0" smtClean="0"/>
          </a:p>
          <a:p>
            <a:pPr>
              <a:buFont typeface="Wingdings" pitchFamily="2" charset="2"/>
              <a:buChar char="v"/>
            </a:pPr>
            <a:r>
              <a:rPr lang="en-US" sz="2400" dirty="0" smtClean="0"/>
              <a:t> Tertiary site : If disseminated to blood stream causing </a:t>
            </a:r>
            <a:r>
              <a:rPr lang="en-US" sz="2400" b="1" u="sng" dirty="0" smtClean="0"/>
              <a:t>septicemia</a:t>
            </a:r>
          </a:p>
          <a:p>
            <a:pPr>
              <a:buFont typeface="Wingdings" pitchFamily="2" charset="2"/>
              <a:buChar char="v"/>
            </a:pPr>
            <a:endParaRPr lang="en-US" sz="2400" b="1" u="sng" dirty="0" smtClean="0"/>
          </a:p>
          <a:p>
            <a:r>
              <a:rPr lang="en-US" sz="2400" b="1" u="sng" dirty="0" smtClean="0"/>
              <a:t>Clinical </a:t>
            </a:r>
            <a:r>
              <a:rPr lang="en-US" sz="2400" b="1" u="sng" dirty="0" err="1" smtClean="0"/>
              <a:t>featuers</a:t>
            </a:r>
            <a:r>
              <a:rPr lang="en-US" sz="2400" b="1" u="sng" dirty="0" smtClean="0"/>
              <a:t> : </a:t>
            </a:r>
          </a:p>
          <a:p>
            <a:r>
              <a:rPr lang="en-US" sz="2400" b="1" dirty="0" smtClean="0"/>
              <a:t>SYMPTOMS</a:t>
            </a:r>
            <a:r>
              <a:rPr lang="en-US" sz="2400" b="1" u="sng" dirty="0" smtClean="0"/>
              <a:t> : </a:t>
            </a:r>
          </a:p>
          <a:p>
            <a:pPr>
              <a:buFont typeface="Wingdings" pitchFamily="2" charset="2"/>
              <a:buChar char="§"/>
            </a:pPr>
            <a:r>
              <a:rPr lang="en-US" sz="2400" u="sng" dirty="0" smtClean="0">
                <a:solidFill>
                  <a:srgbClr val="FF0000"/>
                </a:solidFill>
              </a:rPr>
              <a:t> </a:t>
            </a:r>
            <a:r>
              <a:rPr lang="en-US" sz="2400" b="1" dirty="0" smtClean="0">
                <a:solidFill>
                  <a:srgbClr val="FF0000"/>
                </a:solidFill>
              </a:rPr>
              <a:t>fever</a:t>
            </a:r>
            <a:r>
              <a:rPr lang="en-US" sz="2400" dirty="0" smtClean="0"/>
              <a:t>, chills ,rigors </a:t>
            </a:r>
          </a:p>
          <a:p>
            <a:pPr>
              <a:buFont typeface="Wingdings" pitchFamily="2" charset="2"/>
              <a:buChar char="§"/>
            </a:pPr>
            <a:r>
              <a:rPr lang="en-US" sz="2400" dirty="0" err="1" smtClean="0"/>
              <a:t>Maliase</a:t>
            </a:r>
            <a:r>
              <a:rPr lang="en-US" sz="2400" dirty="0" smtClean="0"/>
              <a:t> ,headache ,</a:t>
            </a:r>
            <a:r>
              <a:rPr lang="en-US" sz="2400" b="1" dirty="0" smtClean="0">
                <a:solidFill>
                  <a:srgbClr val="FF0000"/>
                </a:solidFill>
              </a:rPr>
              <a:t>persistent lower abdominal pain </a:t>
            </a:r>
            <a:r>
              <a:rPr lang="en-US" sz="2400" dirty="0" smtClean="0"/>
              <a:t>,nausea and vomiting</a:t>
            </a:r>
          </a:p>
          <a:p>
            <a:pPr>
              <a:buFont typeface="Wingdings" pitchFamily="2" charset="2"/>
              <a:buChar char="§"/>
            </a:pPr>
            <a:r>
              <a:rPr lang="en-US" sz="2400" b="1" dirty="0" smtClean="0">
                <a:solidFill>
                  <a:srgbClr val="FF0000"/>
                </a:solidFill>
              </a:rPr>
              <a:t>Foul smelling discharge ( lochia).</a:t>
            </a:r>
          </a:p>
          <a:p>
            <a:pPr>
              <a:buFont typeface="Wingdings" pitchFamily="2" charset="2"/>
              <a:buChar char="§"/>
            </a:pPr>
            <a:r>
              <a:rPr lang="en-US" sz="2400" dirty="0" smtClean="0"/>
              <a:t> edematous white limbs ( SPT ) </a:t>
            </a:r>
            <a:endParaRPr lang="en-US" sz="2400" u="sng"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341AC-0F0B-4040-B2D2-6D1075BEFF9A}"/>
              </a:ext>
            </a:extLst>
          </p:cNvPr>
          <p:cNvSpPr>
            <a:spLocks noGrp="1"/>
          </p:cNvSpPr>
          <p:nvPr>
            <p:ph type="title"/>
          </p:nvPr>
        </p:nvSpPr>
        <p:spPr>
          <a:xfrm>
            <a:off x="628650" y="365126"/>
            <a:ext cx="7886700" cy="1031056"/>
          </a:xfrm>
        </p:spPr>
        <p:txBody>
          <a:bodyPr>
            <a:normAutofit fontScale="90000"/>
          </a:bodyPr>
          <a:lstStyle/>
          <a:p>
            <a:r>
              <a:rPr lang="en-US" dirty="0"/>
              <a:t>Puerperium (Normal physiological changes)</a:t>
            </a:r>
          </a:p>
        </p:txBody>
      </p:sp>
      <p:sp>
        <p:nvSpPr>
          <p:cNvPr id="3" name="Content Placeholder 2">
            <a:extLst>
              <a:ext uri="{FF2B5EF4-FFF2-40B4-BE49-F238E27FC236}">
                <a16:creationId xmlns:a16="http://schemas.microsoft.com/office/drawing/2014/main" xmlns="" id="{4AB069B7-E856-426D-9641-AD8C955AD041}"/>
              </a:ext>
            </a:extLst>
          </p:cNvPr>
          <p:cNvSpPr>
            <a:spLocks noGrp="1"/>
          </p:cNvSpPr>
          <p:nvPr>
            <p:ph idx="1"/>
          </p:nvPr>
        </p:nvSpPr>
        <p:spPr>
          <a:xfrm>
            <a:off x="628650" y="1396187"/>
            <a:ext cx="7886700" cy="4780781"/>
          </a:xfrm>
        </p:spPr>
        <p:txBody>
          <a:bodyPr/>
          <a:lstStyle/>
          <a:p>
            <a:pPr algn="l"/>
            <a:r>
              <a:rPr lang="en-US" b="1" dirty="0">
                <a:solidFill>
                  <a:schemeClr val="accent1"/>
                </a:solidFill>
              </a:rPr>
              <a:t>1- Postpartum shivering: </a:t>
            </a:r>
            <a:r>
              <a:rPr lang="en-US" sz="2400" b="0" i="0" dirty="0">
                <a:solidFill>
                  <a:srgbClr val="232323"/>
                </a:solidFill>
                <a:effectLst/>
                <a:latin typeface="Arial" panose="020B0604020202020204" pitchFamily="34" charset="0"/>
              </a:rPr>
              <a:t>Postpartum shivering or chills are observed in 25 to 50 percent of women. Shivering usually starts 1 to 30 minutes postdelivery and lasts for 2 to 60 minutes. The cause is unknown; it may be a response to a fall in body temperature following labor, fetal-maternal bleeding, micro-amniotic emboli, placental separation, anesthesia, bacteremia, or administration of certain drugs (e.g., </a:t>
            </a:r>
            <a:r>
              <a:rPr lang="en-US" sz="2400" dirty="0">
                <a:latin typeface="Arial" panose="020B0604020202020204" pitchFamily="34" charset="0"/>
              </a:rPr>
              <a:t>misoprostol</a:t>
            </a:r>
            <a:r>
              <a:rPr lang="en-US" sz="2400" b="0" i="0" dirty="0">
                <a:effectLst/>
                <a:latin typeface="Arial" panose="020B0604020202020204" pitchFamily="34" charset="0"/>
              </a:rPr>
              <a:t>)</a:t>
            </a:r>
            <a:r>
              <a:rPr lang="en-US" sz="2400" b="0" i="0" dirty="0">
                <a:solidFill>
                  <a:srgbClr val="232323"/>
                </a:solidFill>
                <a:effectLst/>
                <a:latin typeface="Arial" panose="020B0604020202020204" pitchFamily="34" charset="0"/>
              </a:rPr>
              <a:t>.</a:t>
            </a:r>
          </a:p>
          <a:p>
            <a:pPr algn="l"/>
            <a:r>
              <a:rPr lang="en-US" sz="2400" b="0" i="0" dirty="0">
                <a:solidFill>
                  <a:srgbClr val="232323"/>
                </a:solidFill>
                <a:effectLst/>
                <a:latin typeface="Arial" panose="020B0604020202020204" pitchFamily="34" charset="0"/>
              </a:rPr>
              <a:t>Treatment is supportive with warm blankets and/or warm air.</a:t>
            </a:r>
          </a:p>
          <a:p>
            <a:pPr algn="l"/>
            <a:endParaRPr lang="en-US" sz="2400" b="0" i="0" dirty="0">
              <a:solidFill>
                <a:srgbClr val="232323"/>
              </a:solidFill>
              <a:effectLst/>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88390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0" y="0"/>
            <a:ext cx="9144000" cy="3385542"/>
          </a:xfrm>
          <a:prstGeom prst="rect">
            <a:avLst/>
          </a:prstGeom>
          <a:noFill/>
        </p:spPr>
        <p:txBody>
          <a:bodyPr wrap="square" rtlCol="0">
            <a:spAutoFit/>
          </a:bodyPr>
          <a:lstStyle/>
          <a:p>
            <a:r>
              <a:rPr lang="en-US" sz="2400" b="1" dirty="0" smtClean="0"/>
              <a:t>SIGNS</a:t>
            </a:r>
            <a:r>
              <a:rPr lang="en-US" dirty="0" smtClean="0"/>
              <a:t> :</a:t>
            </a:r>
          </a:p>
          <a:p>
            <a:endParaRPr lang="en-US" dirty="0" smtClean="0"/>
          </a:p>
          <a:p>
            <a:pPr>
              <a:buFont typeface="Arial" pitchFamily="34" charset="0"/>
              <a:buChar char="•"/>
            </a:pPr>
            <a:r>
              <a:rPr lang="en-US" sz="2200" dirty="0" smtClean="0"/>
              <a:t> GE : toxic look , fever, pallor , tachycardia, hypotension .( look to calf tenderness to rule out DVT) </a:t>
            </a:r>
          </a:p>
          <a:p>
            <a:pPr>
              <a:buFont typeface="Arial" pitchFamily="34" charset="0"/>
              <a:buChar char="•"/>
            </a:pPr>
            <a:r>
              <a:rPr lang="en-US" sz="2200" dirty="0" smtClean="0"/>
              <a:t>Abdomen : tenderness,  guarding ,subinvluoted uterus.</a:t>
            </a:r>
          </a:p>
          <a:p>
            <a:pPr>
              <a:buFont typeface="Arial" pitchFamily="34" charset="0"/>
              <a:buChar char="•"/>
            </a:pPr>
            <a:r>
              <a:rPr lang="en-US" sz="2200" dirty="0" smtClean="0"/>
              <a:t>PV: foul smelling purulent discharge ( maybe blood stained ) and jumping sign</a:t>
            </a:r>
          </a:p>
          <a:p>
            <a:pPr>
              <a:buFont typeface="Arial" pitchFamily="34" charset="0"/>
              <a:buChar char="•"/>
            </a:pPr>
            <a:r>
              <a:rPr lang="en-US" sz="2200" dirty="0" smtClean="0"/>
              <a:t> LL affection : swollen white painful limbs </a:t>
            </a:r>
          </a:p>
          <a:p>
            <a:pPr>
              <a:buFont typeface="Arial" pitchFamily="34" charset="0"/>
              <a:buChar char="•"/>
            </a:pPr>
            <a:r>
              <a:rPr lang="en-US" sz="2200" dirty="0" smtClean="0"/>
              <a:t> examine episiotomy / CS wound to rule out infection.</a:t>
            </a:r>
          </a:p>
          <a:p>
            <a:endParaRPr lang="en-US" sz="2200" dirty="0" smtClean="0"/>
          </a:p>
          <a:p>
            <a:r>
              <a:rPr lang="en-US" dirty="0" smtClean="0"/>
              <a:t> </a:t>
            </a:r>
            <a:endParaRPr lang="en-US" dirty="0"/>
          </a:p>
        </p:txBody>
      </p:sp>
      <p:sp>
        <p:nvSpPr>
          <p:cNvPr id="6" name="مربع نص 5"/>
          <p:cNvSpPr txBox="1"/>
          <p:nvPr/>
        </p:nvSpPr>
        <p:spPr>
          <a:xfrm>
            <a:off x="1" y="3286124"/>
            <a:ext cx="3571868" cy="523220"/>
          </a:xfrm>
          <a:prstGeom prst="rect">
            <a:avLst/>
          </a:prstGeom>
          <a:noFill/>
        </p:spPr>
        <p:txBody>
          <a:bodyPr wrap="square" rtlCol="0">
            <a:spAutoFit/>
          </a:bodyPr>
          <a:lstStyle/>
          <a:p>
            <a:r>
              <a:rPr lang="en-US" sz="2800" b="1" u="sng" dirty="0" smtClean="0"/>
              <a:t>Complication</a:t>
            </a:r>
            <a:r>
              <a:rPr lang="en-US" sz="2400" b="1" u="sng" dirty="0" smtClean="0"/>
              <a:t>: </a:t>
            </a:r>
            <a:endParaRPr lang="en-US" sz="2400" b="1" u="sng" dirty="0"/>
          </a:p>
        </p:txBody>
      </p:sp>
      <p:sp>
        <p:nvSpPr>
          <p:cNvPr id="7" name="مربع نص 6"/>
          <p:cNvSpPr txBox="1"/>
          <p:nvPr/>
        </p:nvSpPr>
        <p:spPr>
          <a:xfrm>
            <a:off x="0" y="4765135"/>
            <a:ext cx="4714876" cy="2092881"/>
          </a:xfrm>
          <a:prstGeom prst="rect">
            <a:avLst/>
          </a:prstGeom>
          <a:noFill/>
        </p:spPr>
        <p:txBody>
          <a:bodyPr wrap="square" rtlCol="0">
            <a:spAutoFit/>
          </a:bodyPr>
          <a:lstStyle/>
          <a:p>
            <a:r>
              <a:rPr lang="en-US" sz="2400" b="1" dirty="0" smtClean="0"/>
              <a:t>Immediate </a:t>
            </a:r>
          </a:p>
          <a:p>
            <a:endParaRPr lang="en-US" dirty="0" smtClean="0"/>
          </a:p>
          <a:p>
            <a:pPr>
              <a:buFont typeface="Wingdings" pitchFamily="2" charset="2"/>
              <a:buChar char="Ø"/>
            </a:pPr>
            <a:r>
              <a:rPr lang="en-US" dirty="0" smtClean="0"/>
              <a:t> </a:t>
            </a:r>
            <a:r>
              <a:rPr lang="en-US" sz="2200" dirty="0" err="1" smtClean="0"/>
              <a:t>peritonitis,septicemia</a:t>
            </a:r>
            <a:r>
              <a:rPr lang="en-US" sz="2200" dirty="0" smtClean="0"/>
              <a:t> and shock </a:t>
            </a:r>
          </a:p>
          <a:p>
            <a:pPr>
              <a:buFont typeface="Wingdings" pitchFamily="2" charset="2"/>
              <a:buChar char="Ø"/>
            </a:pPr>
            <a:r>
              <a:rPr lang="en-US" sz="2200" dirty="0" smtClean="0"/>
              <a:t>Abscess: pelvic ,</a:t>
            </a:r>
            <a:r>
              <a:rPr lang="en-US" sz="2200" dirty="0" err="1" smtClean="0"/>
              <a:t>subphrenic</a:t>
            </a:r>
            <a:endParaRPr lang="en-US" sz="2200" dirty="0" smtClean="0"/>
          </a:p>
          <a:p>
            <a:pPr>
              <a:buFont typeface="Wingdings" pitchFamily="2" charset="2"/>
              <a:buChar char="Ø"/>
            </a:pPr>
            <a:r>
              <a:rPr lang="en-US" sz="2200" dirty="0" smtClean="0"/>
              <a:t>Septic pelvic thrombophlebitis </a:t>
            </a:r>
          </a:p>
          <a:p>
            <a:pPr>
              <a:buFont typeface="Wingdings" pitchFamily="2" charset="2"/>
              <a:buChar char="Ø"/>
            </a:pPr>
            <a:r>
              <a:rPr lang="en-US" sz="2200" dirty="0" smtClean="0"/>
              <a:t>Death from septicemia </a:t>
            </a:r>
            <a:endParaRPr lang="en-US" sz="2200" dirty="0"/>
          </a:p>
        </p:txBody>
      </p:sp>
      <p:sp>
        <p:nvSpPr>
          <p:cNvPr id="8" name="مربع نص 7"/>
          <p:cNvSpPr txBox="1"/>
          <p:nvPr/>
        </p:nvSpPr>
        <p:spPr>
          <a:xfrm>
            <a:off x="4429125" y="3786198"/>
            <a:ext cx="4714876" cy="2092881"/>
          </a:xfrm>
          <a:prstGeom prst="rect">
            <a:avLst/>
          </a:prstGeom>
          <a:noFill/>
        </p:spPr>
        <p:txBody>
          <a:bodyPr wrap="square" rtlCol="0">
            <a:spAutoFit/>
          </a:bodyPr>
          <a:lstStyle/>
          <a:p>
            <a:r>
              <a:rPr lang="en-US" sz="2400" b="1" dirty="0" smtClean="0"/>
              <a:t>Delayed </a:t>
            </a:r>
          </a:p>
          <a:p>
            <a:endParaRPr lang="en-US" dirty="0" smtClean="0"/>
          </a:p>
          <a:p>
            <a:pPr>
              <a:buFont typeface="Wingdings" pitchFamily="2" charset="2"/>
              <a:buChar char="Ø"/>
            </a:pPr>
            <a:r>
              <a:rPr lang="en-US" sz="2200" dirty="0" smtClean="0"/>
              <a:t>Infertility : chronic </a:t>
            </a:r>
            <a:r>
              <a:rPr lang="en-US" sz="2200" dirty="0" err="1" smtClean="0"/>
              <a:t>tubo</a:t>
            </a:r>
            <a:r>
              <a:rPr lang="en-US" sz="2200" dirty="0" smtClean="0"/>
              <a:t>-ovarian mass. </a:t>
            </a:r>
          </a:p>
          <a:p>
            <a:pPr>
              <a:buFont typeface="Wingdings" pitchFamily="2" charset="2"/>
              <a:buChar char="Ø"/>
            </a:pPr>
            <a:r>
              <a:rPr lang="en-US" sz="2200" dirty="0" smtClean="0"/>
              <a:t>Ectopic pregnancy.</a:t>
            </a:r>
          </a:p>
          <a:p>
            <a:pPr>
              <a:buFont typeface="Wingdings" pitchFamily="2" charset="2"/>
              <a:buChar char="Ø"/>
            </a:pPr>
            <a:r>
              <a:rPr lang="en-US" sz="2200" dirty="0" smtClean="0"/>
              <a:t>Intestinal obstruction following adhesion .</a:t>
            </a:r>
            <a:endParaRPr lang="en-US" sz="2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
            <a:ext cx="9144000" cy="6571030"/>
          </a:xfrm>
          <a:prstGeom prst="rect">
            <a:avLst/>
          </a:prstGeom>
          <a:noFill/>
        </p:spPr>
        <p:txBody>
          <a:bodyPr wrap="square" rtlCol="0">
            <a:spAutoFit/>
          </a:bodyPr>
          <a:lstStyle/>
          <a:p>
            <a:r>
              <a:rPr lang="en-US" sz="2800" b="1" dirty="0" smtClean="0"/>
              <a:t>Investigation</a:t>
            </a:r>
          </a:p>
          <a:p>
            <a:endParaRPr lang="en-US" sz="2800" dirty="0" smtClean="0"/>
          </a:p>
          <a:p>
            <a:pPr>
              <a:buFont typeface="Arial" pitchFamily="34" charset="0"/>
              <a:buChar char="•"/>
            </a:pPr>
            <a:r>
              <a:rPr lang="en-US" sz="2200" dirty="0" smtClean="0"/>
              <a:t> CBC </a:t>
            </a:r>
          </a:p>
          <a:p>
            <a:pPr>
              <a:buFont typeface="Arial" pitchFamily="34" charset="0"/>
              <a:buChar char="•"/>
            </a:pPr>
            <a:r>
              <a:rPr lang="en-US" sz="2200" dirty="0" smtClean="0"/>
              <a:t>URINE ( routine and microscopy , culture and sensitivity )</a:t>
            </a:r>
          </a:p>
          <a:p>
            <a:pPr>
              <a:buFont typeface="Arial" pitchFamily="34" charset="0"/>
              <a:buChar char="•"/>
            </a:pPr>
            <a:r>
              <a:rPr lang="en-US" sz="2200" dirty="0" smtClean="0"/>
              <a:t>High vaginal / cervical swab</a:t>
            </a:r>
          </a:p>
          <a:p>
            <a:pPr>
              <a:buFont typeface="Arial" pitchFamily="34" charset="0"/>
              <a:buChar char="•"/>
            </a:pPr>
            <a:r>
              <a:rPr lang="en-US" sz="2200" dirty="0" smtClean="0"/>
              <a:t>US Pelvis ( to rule out retained placental bits )</a:t>
            </a:r>
          </a:p>
          <a:p>
            <a:pPr>
              <a:buFont typeface="Arial" pitchFamily="34" charset="0"/>
              <a:buChar char="•"/>
            </a:pPr>
            <a:r>
              <a:rPr lang="en-US" sz="2200" dirty="0" smtClean="0"/>
              <a:t>Chest x-ray  </a:t>
            </a:r>
          </a:p>
          <a:p>
            <a:pPr>
              <a:buFont typeface="Arial" pitchFamily="34" charset="0"/>
              <a:buChar char="•"/>
            </a:pPr>
            <a:r>
              <a:rPr lang="en-US" sz="2200" dirty="0" smtClean="0"/>
              <a:t>Peripheral blood smear to R/O malaria </a:t>
            </a:r>
          </a:p>
          <a:p>
            <a:pPr>
              <a:buFont typeface="Arial" pitchFamily="34" charset="0"/>
              <a:buChar char="•"/>
            </a:pPr>
            <a:r>
              <a:rPr lang="en-US" sz="2200" dirty="0" smtClean="0"/>
              <a:t>Blood culture </a:t>
            </a:r>
          </a:p>
          <a:p>
            <a:pPr>
              <a:buFont typeface="Arial" pitchFamily="34" charset="0"/>
              <a:buChar char="•"/>
            </a:pPr>
            <a:r>
              <a:rPr lang="en-US" sz="2200" dirty="0" smtClean="0"/>
              <a:t>CT/MRI  ( to R/O SPT ) .</a:t>
            </a:r>
          </a:p>
          <a:p>
            <a:endParaRPr lang="en-US" sz="2200" dirty="0" smtClean="0"/>
          </a:p>
          <a:p>
            <a:r>
              <a:rPr lang="en-US" sz="2800" b="1" dirty="0" smtClean="0"/>
              <a:t>Treatment </a:t>
            </a:r>
          </a:p>
          <a:p>
            <a:r>
              <a:rPr lang="en-US" sz="2400" b="1" u="sng" dirty="0" smtClean="0">
                <a:solidFill>
                  <a:srgbClr val="FF0000"/>
                </a:solidFill>
              </a:rPr>
              <a:t>      puerperal sepsis is a preventable postpartum complication</a:t>
            </a:r>
            <a:r>
              <a:rPr lang="en-US" sz="2400" u="sng" dirty="0" smtClean="0"/>
              <a:t> </a:t>
            </a:r>
          </a:p>
          <a:p>
            <a:endParaRPr lang="en-US" sz="2200" dirty="0" smtClean="0"/>
          </a:p>
          <a:p>
            <a:r>
              <a:rPr lang="en-US" sz="2500" dirty="0" smtClean="0"/>
              <a:t>                prevention </a:t>
            </a:r>
          </a:p>
          <a:p>
            <a:r>
              <a:rPr lang="en-US" sz="2500" dirty="0" smtClean="0"/>
              <a:t> </a:t>
            </a:r>
          </a:p>
          <a:p>
            <a:r>
              <a:rPr lang="en-US" sz="2500" dirty="0" smtClean="0"/>
              <a:t>               Active treatment </a:t>
            </a:r>
          </a:p>
          <a:p>
            <a:endParaRPr lang="en-US" dirty="0"/>
          </a:p>
        </p:txBody>
      </p:sp>
      <p:cxnSp>
        <p:nvCxnSpPr>
          <p:cNvPr id="10" name="رابط كسهم مستقيم 9"/>
          <p:cNvCxnSpPr/>
          <p:nvPr/>
        </p:nvCxnSpPr>
        <p:spPr>
          <a:xfrm>
            <a:off x="285721" y="5286388"/>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a:off x="285720" y="5929330"/>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رابط مستقيم 15"/>
          <p:cNvCxnSpPr/>
          <p:nvPr/>
        </p:nvCxnSpPr>
        <p:spPr>
          <a:xfrm rot="5400000">
            <a:off x="-535817" y="5107801"/>
            <a:ext cx="1643074"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6"/>
            <a:ext cx="9144000" cy="584775"/>
          </a:xfrm>
          <a:prstGeom prst="rect">
            <a:avLst/>
          </a:prstGeom>
          <a:noFill/>
        </p:spPr>
        <p:txBody>
          <a:bodyPr wrap="square" rtlCol="0">
            <a:spAutoFit/>
          </a:bodyPr>
          <a:lstStyle/>
          <a:p>
            <a:r>
              <a:rPr lang="en-US" sz="3200" b="1" u="sng" dirty="0" smtClean="0"/>
              <a:t>PREVENTION </a:t>
            </a:r>
            <a:endParaRPr lang="en-US" sz="3200" b="1" u="sng" dirty="0"/>
          </a:p>
        </p:txBody>
      </p:sp>
      <p:sp>
        <p:nvSpPr>
          <p:cNvPr id="5" name="مربع نص 4"/>
          <p:cNvSpPr txBox="1"/>
          <p:nvPr/>
        </p:nvSpPr>
        <p:spPr>
          <a:xfrm>
            <a:off x="0" y="928670"/>
            <a:ext cx="4500562" cy="2339102"/>
          </a:xfrm>
          <a:prstGeom prst="rect">
            <a:avLst/>
          </a:prstGeom>
          <a:noFill/>
        </p:spPr>
        <p:txBody>
          <a:bodyPr wrap="square" rtlCol="0">
            <a:spAutoFit/>
          </a:bodyPr>
          <a:lstStyle/>
          <a:p>
            <a:r>
              <a:rPr lang="en-US" sz="2600" b="1" dirty="0" smtClean="0"/>
              <a:t>Antenatal measures </a:t>
            </a:r>
          </a:p>
          <a:p>
            <a:endParaRPr lang="en-US" sz="2400" dirty="0" smtClean="0"/>
          </a:p>
          <a:p>
            <a:pPr>
              <a:buFont typeface="Arial" pitchFamily="34" charset="0"/>
              <a:buChar char="•"/>
            </a:pPr>
            <a:r>
              <a:rPr lang="en-US" sz="2400" dirty="0" smtClean="0"/>
              <a:t>Control DM</a:t>
            </a:r>
          </a:p>
          <a:p>
            <a:pPr>
              <a:buFont typeface="Arial" pitchFamily="34" charset="0"/>
              <a:buChar char="•"/>
            </a:pPr>
            <a:r>
              <a:rPr lang="en-US" sz="2400" dirty="0" smtClean="0"/>
              <a:t>Prevent anemia </a:t>
            </a:r>
          </a:p>
          <a:p>
            <a:pPr>
              <a:buFont typeface="Arial" pitchFamily="34" charset="0"/>
              <a:buChar char="•"/>
            </a:pPr>
            <a:r>
              <a:rPr lang="en-US" sz="2400" dirty="0" smtClean="0"/>
              <a:t>Treat any septic focus :</a:t>
            </a:r>
          </a:p>
          <a:p>
            <a:r>
              <a:rPr lang="en-US" sz="2400" dirty="0" smtClean="0"/>
              <a:t>  (   skin, throat, teeth )</a:t>
            </a:r>
            <a:endParaRPr lang="en-US" sz="2400" dirty="0"/>
          </a:p>
        </p:txBody>
      </p:sp>
      <p:sp>
        <p:nvSpPr>
          <p:cNvPr id="6" name="مربع نص 5"/>
          <p:cNvSpPr txBox="1"/>
          <p:nvPr/>
        </p:nvSpPr>
        <p:spPr>
          <a:xfrm>
            <a:off x="4429125" y="2786058"/>
            <a:ext cx="4714876" cy="1785104"/>
          </a:xfrm>
          <a:prstGeom prst="rect">
            <a:avLst/>
          </a:prstGeom>
          <a:noFill/>
        </p:spPr>
        <p:txBody>
          <a:bodyPr wrap="square" rtlCol="0">
            <a:spAutoFit/>
          </a:bodyPr>
          <a:lstStyle/>
          <a:p>
            <a:r>
              <a:rPr lang="en-US" sz="2600" b="1" dirty="0" smtClean="0"/>
              <a:t>Intranatal measures</a:t>
            </a:r>
          </a:p>
          <a:p>
            <a:endParaRPr lang="en-US" dirty="0" smtClean="0"/>
          </a:p>
          <a:p>
            <a:pPr>
              <a:buFont typeface="Arial" pitchFamily="34" charset="0"/>
              <a:buChar char="•"/>
            </a:pPr>
            <a:r>
              <a:rPr lang="en-US" sz="2400" dirty="0" smtClean="0"/>
              <a:t>Aseptic precautions during delivery</a:t>
            </a:r>
          </a:p>
          <a:p>
            <a:pPr>
              <a:buFont typeface="Arial" pitchFamily="34" charset="0"/>
              <a:buChar char="•"/>
            </a:pPr>
            <a:r>
              <a:rPr lang="en-US" sz="2400" dirty="0" smtClean="0"/>
              <a:t>Fewer PV examination </a:t>
            </a:r>
          </a:p>
          <a:p>
            <a:r>
              <a:rPr lang="en-US" dirty="0" smtClean="0"/>
              <a:t> </a:t>
            </a:r>
            <a:endParaRPr lang="en-US" dirty="0"/>
          </a:p>
        </p:txBody>
      </p:sp>
      <p:sp>
        <p:nvSpPr>
          <p:cNvPr id="8" name="مربع نص 7"/>
          <p:cNvSpPr txBox="1"/>
          <p:nvPr/>
        </p:nvSpPr>
        <p:spPr>
          <a:xfrm>
            <a:off x="0" y="4714900"/>
            <a:ext cx="5572132" cy="1877437"/>
          </a:xfrm>
          <a:prstGeom prst="rect">
            <a:avLst/>
          </a:prstGeom>
          <a:noFill/>
        </p:spPr>
        <p:txBody>
          <a:bodyPr wrap="square" rtlCol="0">
            <a:spAutoFit/>
          </a:bodyPr>
          <a:lstStyle/>
          <a:p>
            <a:r>
              <a:rPr lang="en-US" sz="2600" b="1" dirty="0" smtClean="0"/>
              <a:t>Postnatal measures </a:t>
            </a:r>
          </a:p>
          <a:p>
            <a:endParaRPr lang="en-US" dirty="0" smtClean="0"/>
          </a:p>
          <a:p>
            <a:pPr>
              <a:buFont typeface="Arial" pitchFamily="34" charset="0"/>
              <a:buChar char="•"/>
            </a:pPr>
            <a:r>
              <a:rPr lang="en-US" sz="2400" dirty="0" smtClean="0"/>
              <a:t>Maintain personal hygiene </a:t>
            </a:r>
          </a:p>
          <a:p>
            <a:pPr>
              <a:buFont typeface="Arial" pitchFamily="34" charset="0"/>
              <a:buChar char="•"/>
            </a:pPr>
            <a:r>
              <a:rPr lang="en-US" sz="2400" dirty="0" smtClean="0"/>
              <a:t>Precaution during micuration / defecation</a:t>
            </a:r>
          </a:p>
          <a:p>
            <a:pPr>
              <a:buFont typeface="Arial" pitchFamily="34" charset="0"/>
              <a:buChar char="•"/>
            </a:pPr>
            <a:r>
              <a:rPr lang="en-US" sz="2400" dirty="0" smtClean="0"/>
              <a:t>Use sterile pads </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0"/>
            <a:ext cx="3857620" cy="523220"/>
          </a:xfrm>
          <a:prstGeom prst="rect">
            <a:avLst/>
          </a:prstGeom>
          <a:noFill/>
        </p:spPr>
        <p:txBody>
          <a:bodyPr wrap="square" rtlCol="0">
            <a:spAutoFit/>
          </a:bodyPr>
          <a:lstStyle/>
          <a:p>
            <a:r>
              <a:rPr lang="en-US" sz="2800" b="1" dirty="0" smtClean="0"/>
              <a:t>Active treatment </a:t>
            </a:r>
            <a:endParaRPr lang="en-US" sz="2800" b="1" dirty="0"/>
          </a:p>
        </p:txBody>
      </p:sp>
      <p:sp>
        <p:nvSpPr>
          <p:cNvPr id="5" name="مربع نص 4"/>
          <p:cNvSpPr txBox="1"/>
          <p:nvPr/>
        </p:nvSpPr>
        <p:spPr>
          <a:xfrm>
            <a:off x="0" y="642918"/>
            <a:ext cx="9144000" cy="7140416"/>
          </a:xfrm>
          <a:prstGeom prst="rect">
            <a:avLst/>
          </a:prstGeom>
          <a:noFill/>
        </p:spPr>
        <p:txBody>
          <a:bodyPr wrap="square" rtlCol="0">
            <a:spAutoFit/>
          </a:bodyPr>
          <a:lstStyle/>
          <a:p>
            <a:r>
              <a:rPr lang="en-US" sz="2600" b="1" dirty="0" smtClean="0"/>
              <a:t>Baby</a:t>
            </a:r>
            <a:r>
              <a:rPr lang="en-US" dirty="0" smtClean="0"/>
              <a:t>:  </a:t>
            </a:r>
          </a:p>
          <a:p>
            <a:pPr>
              <a:buFont typeface="Arial" pitchFamily="34" charset="0"/>
              <a:buChar char="•"/>
            </a:pPr>
            <a:r>
              <a:rPr lang="en-US" sz="2000" dirty="0" smtClean="0"/>
              <a:t>Isol</a:t>
            </a:r>
            <a:r>
              <a:rPr lang="en-US" sz="2400" dirty="0" smtClean="0"/>
              <a:t>ate if mother severely ill ,otherwise can be with mother.</a:t>
            </a:r>
          </a:p>
          <a:p>
            <a:pPr>
              <a:buFont typeface="Arial" pitchFamily="34" charset="0"/>
              <a:buChar char="•"/>
            </a:pPr>
            <a:r>
              <a:rPr lang="en-US" sz="2400" dirty="0" smtClean="0"/>
              <a:t>Expressed breast milk can be given to the baby</a:t>
            </a:r>
          </a:p>
          <a:p>
            <a:endParaRPr lang="en-US" dirty="0" smtClean="0"/>
          </a:p>
          <a:p>
            <a:endParaRPr lang="en-US" dirty="0" smtClean="0"/>
          </a:p>
          <a:p>
            <a:r>
              <a:rPr lang="en-US" sz="2600" b="1" dirty="0" smtClean="0"/>
              <a:t>Mother </a:t>
            </a:r>
          </a:p>
          <a:p>
            <a:pPr>
              <a:buFont typeface="Arial" pitchFamily="34" charset="0"/>
              <a:buChar char="•"/>
            </a:pPr>
            <a:r>
              <a:rPr lang="en-US" sz="2400" dirty="0" smtClean="0"/>
              <a:t>Bed rest </a:t>
            </a:r>
          </a:p>
          <a:p>
            <a:pPr>
              <a:buFont typeface="Arial" pitchFamily="34" charset="0"/>
              <a:buChar char="•"/>
            </a:pPr>
            <a:r>
              <a:rPr lang="en-US" sz="2400" dirty="0" smtClean="0"/>
              <a:t>Tepid sponging</a:t>
            </a:r>
          </a:p>
          <a:p>
            <a:pPr>
              <a:buFont typeface="Arial" pitchFamily="34" charset="0"/>
              <a:buChar char="•"/>
            </a:pPr>
            <a:r>
              <a:rPr lang="en-US" sz="2400" dirty="0" smtClean="0"/>
              <a:t>Increase oral fluid intake / IV fluid </a:t>
            </a:r>
          </a:p>
          <a:p>
            <a:pPr>
              <a:buFont typeface="Arial" pitchFamily="34" charset="0"/>
              <a:buChar char="•"/>
            </a:pPr>
            <a:r>
              <a:rPr lang="en-US" sz="2400" dirty="0" smtClean="0"/>
              <a:t>Analgesia , antipyretics </a:t>
            </a:r>
          </a:p>
          <a:p>
            <a:pPr>
              <a:buFont typeface="Arial" pitchFamily="34" charset="0"/>
              <a:buChar char="•"/>
            </a:pPr>
            <a:r>
              <a:rPr lang="en-US" sz="2400" dirty="0" smtClean="0"/>
              <a:t>IV antibiotics  </a:t>
            </a:r>
          </a:p>
          <a:p>
            <a:r>
              <a:rPr lang="en-US" sz="2000" dirty="0" smtClean="0"/>
              <a:t>                  preferred initial regimen ( no GBS colonization ) (normal renal function) </a:t>
            </a:r>
          </a:p>
          <a:p>
            <a:r>
              <a:rPr lang="en-US" sz="2000" dirty="0" smtClean="0"/>
              <a:t>        clindamycin 900mg every 8 h plus gentamicin 5mg/kg every 24h</a:t>
            </a:r>
          </a:p>
          <a:p>
            <a:endParaRPr lang="en-US" sz="2000" dirty="0" smtClean="0"/>
          </a:p>
          <a:p>
            <a:r>
              <a:rPr lang="en-US" sz="2000" dirty="0" smtClean="0"/>
              <a:t>                  preferred initial regimen ( GBS colonization ) </a:t>
            </a:r>
          </a:p>
          <a:p>
            <a:r>
              <a:rPr lang="en-US" sz="2000" dirty="0" smtClean="0"/>
              <a:t>    as above plus </a:t>
            </a:r>
            <a:r>
              <a:rPr lang="en-US" sz="2000" dirty="0" err="1" smtClean="0"/>
              <a:t>ampicillin</a:t>
            </a:r>
            <a:r>
              <a:rPr lang="en-US" sz="2000" dirty="0" smtClean="0"/>
              <a:t> 2g IV every 6h or </a:t>
            </a:r>
            <a:r>
              <a:rPr lang="en-US" sz="2000" dirty="0" err="1" smtClean="0"/>
              <a:t>ampicillin</a:t>
            </a:r>
            <a:r>
              <a:rPr lang="en-US" sz="2000" dirty="0" smtClean="0"/>
              <a:t>- </a:t>
            </a:r>
            <a:r>
              <a:rPr lang="en-US" sz="2000" dirty="0" err="1" smtClean="0"/>
              <a:t>sulbactam</a:t>
            </a:r>
            <a:r>
              <a:rPr lang="en-US" sz="2000" dirty="0" smtClean="0"/>
              <a:t> 3 g iv every 6h </a:t>
            </a:r>
          </a:p>
          <a:p>
            <a:endParaRPr lang="en-US" sz="2000" dirty="0" smtClean="0"/>
          </a:p>
          <a:p>
            <a:endParaRPr lang="en-US" sz="2000" dirty="0" smtClean="0"/>
          </a:p>
          <a:p>
            <a:r>
              <a:rPr lang="en-US" sz="2000" dirty="0" smtClean="0"/>
              <a:t>                   </a:t>
            </a:r>
          </a:p>
          <a:p>
            <a:r>
              <a:rPr lang="en-US" sz="2400" dirty="0" smtClean="0"/>
              <a:t>  </a:t>
            </a:r>
          </a:p>
          <a:p>
            <a:endParaRPr lang="en-US" dirty="0"/>
          </a:p>
        </p:txBody>
      </p:sp>
      <p:cxnSp>
        <p:nvCxnSpPr>
          <p:cNvPr id="7" name="رابط مستقيم 6"/>
          <p:cNvCxnSpPr/>
          <p:nvPr/>
        </p:nvCxnSpPr>
        <p:spPr>
          <a:xfrm rot="5400000">
            <a:off x="-320709" y="5107007"/>
            <a:ext cx="1071570" cy="1588"/>
          </a:xfrm>
          <a:prstGeom prst="line">
            <a:avLst/>
          </a:prstGeom>
        </p:spPr>
        <p:style>
          <a:lnRef idx="3">
            <a:schemeClr val="dk1"/>
          </a:lnRef>
          <a:fillRef idx="0">
            <a:schemeClr val="dk1"/>
          </a:fillRef>
          <a:effectRef idx="2">
            <a:schemeClr val="dk1"/>
          </a:effectRef>
          <a:fontRef idx="minor">
            <a:schemeClr val="tx1"/>
          </a:fontRef>
        </p:style>
      </p:cxnSp>
      <p:cxnSp>
        <p:nvCxnSpPr>
          <p:cNvPr id="9" name="رابط مستقيم 8"/>
          <p:cNvCxnSpPr/>
          <p:nvPr/>
        </p:nvCxnSpPr>
        <p:spPr>
          <a:xfrm>
            <a:off x="214282" y="4786322"/>
            <a:ext cx="785786" cy="1588"/>
          </a:xfrm>
          <a:prstGeom prst="line">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a:off x="214284" y="5643578"/>
            <a:ext cx="785818" cy="1588"/>
          </a:xfrm>
          <a:prstGeom prst="line">
            <a:avLst/>
          </a:prstGeom>
        </p:spPr>
        <p:style>
          <a:lnRef idx="3">
            <a:schemeClr val="dk1"/>
          </a:lnRef>
          <a:fillRef idx="0">
            <a:schemeClr val="dk1"/>
          </a:fillRef>
          <a:effectRef idx="2">
            <a:schemeClr val="dk1"/>
          </a:effectRef>
          <a:fontRef idx="minor">
            <a:schemeClr val="tx1"/>
          </a:fontRef>
        </p:style>
      </p:cxnSp>
      <p:sp>
        <p:nvSpPr>
          <p:cNvPr id="14" name="مربع نص 13"/>
          <p:cNvSpPr txBox="1"/>
          <p:nvPr/>
        </p:nvSpPr>
        <p:spPr>
          <a:xfrm>
            <a:off x="4500562" y="1928802"/>
            <a:ext cx="4643438" cy="1600438"/>
          </a:xfrm>
          <a:prstGeom prst="rect">
            <a:avLst/>
          </a:prstGeom>
          <a:noFill/>
        </p:spPr>
        <p:txBody>
          <a:bodyPr wrap="square" rtlCol="0">
            <a:spAutoFit/>
          </a:bodyPr>
          <a:lstStyle/>
          <a:p>
            <a:r>
              <a:rPr lang="en-US" sz="2200" b="1" dirty="0" smtClean="0">
                <a:solidFill>
                  <a:srgbClr val="FF0000"/>
                </a:solidFill>
              </a:rPr>
              <a:t>Monitoring </a:t>
            </a:r>
          </a:p>
          <a:p>
            <a:endParaRPr lang="en-US" dirty="0" smtClean="0"/>
          </a:p>
          <a:p>
            <a:pPr>
              <a:buFont typeface="Arial" pitchFamily="34" charset="0"/>
              <a:buChar char="•"/>
            </a:pPr>
            <a:r>
              <a:rPr lang="en-US" sz="2000" b="1" dirty="0" smtClean="0">
                <a:solidFill>
                  <a:srgbClr val="FF0000"/>
                </a:solidFill>
              </a:rPr>
              <a:t>Vitals 2 hourly ( BP, PULSE Temperature )  </a:t>
            </a:r>
          </a:p>
          <a:p>
            <a:pPr>
              <a:buFont typeface="Arial" pitchFamily="34" charset="0"/>
              <a:buChar char="•"/>
            </a:pPr>
            <a:r>
              <a:rPr lang="en-US" sz="2000" b="1" dirty="0" smtClean="0">
                <a:solidFill>
                  <a:srgbClr val="FF0000"/>
                </a:solidFill>
              </a:rPr>
              <a:t>Clinical ( uterine involution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lstStyle/>
          <a:p>
            <a:r>
              <a:rPr lang="en-US" b="1" u="sng" dirty="0" smtClean="0"/>
              <a:t>Wound Infection</a:t>
            </a:r>
            <a:endParaRPr lang="en-US" b="1" u="sng" dirty="0"/>
          </a:p>
        </p:txBody>
      </p:sp>
      <p:sp>
        <p:nvSpPr>
          <p:cNvPr id="5" name="مربع نص 4"/>
          <p:cNvSpPr txBox="1"/>
          <p:nvPr/>
        </p:nvSpPr>
        <p:spPr>
          <a:xfrm>
            <a:off x="0" y="857240"/>
            <a:ext cx="9144000" cy="7848302"/>
          </a:xfrm>
          <a:prstGeom prst="rect">
            <a:avLst/>
          </a:prstGeom>
          <a:noFill/>
        </p:spPr>
        <p:txBody>
          <a:bodyPr wrap="square" rtlCol="0">
            <a:spAutoFit/>
          </a:bodyPr>
          <a:lstStyle/>
          <a:p>
            <a:r>
              <a:rPr lang="en-US" sz="2400" dirty="0" smtClean="0"/>
              <a:t>Wound infections in the postpartum period include infections of the perineum developing at the site of an episiotomy or laceration, as well as infection of the abdominal incision after a cesarean birth.</a:t>
            </a:r>
          </a:p>
          <a:p>
            <a:endParaRPr lang="en-US" sz="2400" dirty="0" smtClean="0"/>
          </a:p>
          <a:p>
            <a:r>
              <a:rPr lang="en-US" sz="2400" b="1" dirty="0" smtClean="0"/>
              <a:t>Morbidity and mortality</a:t>
            </a:r>
          </a:p>
          <a:p>
            <a:r>
              <a:rPr lang="en-US" sz="2400" dirty="0" smtClean="0"/>
              <a:t>The most common consequence of wound infection is increased length of hospital stay or hospital readmission.</a:t>
            </a:r>
          </a:p>
          <a:p>
            <a:endParaRPr lang="en-US" sz="2400" dirty="0" smtClean="0"/>
          </a:p>
          <a:p>
            <a:r>
              <a:rPr lang="en-US" sz="2400" dirty="0" smtClean="0"/>
              <a:t>About 7% of abdominal wound infections are further complicated by wound dehiscence. </a:t>
            </a:r>
          </a:p>
          <a:p>
            <a:endParaRPr lang="en-US" sz="2400" dirty="0" smtClean="0"/>
          </a:p>
          <a:p>
            <a:r>
              <a:rPr lang="en-US" sz="2400" b="1" dirty="0" smtClean="0"/>
              <a:t>History</a:t>
            </a:r>
          </a:p>
          <a:p>
            <a:r>
              <a:rPr lang="en-US" sz="2400" dirty="0" smtClean="0"/>
              <a:t> perineal infections:  inordinate amount of pain, malodorous discharge, or Vulvar edema. </a:t>
            </a:r>
          </a:p>
          <a:p>
            <a:r>
              <a:rPr lang="en-US" sz="2400" dirty="0" smtClean="0"/>
              <a:t>On PE erythematous and edematous wound , wound </a:t>
            </a:r>
            <a:r>
              <a:rPr lang="en-US" sz="2400" dirty="0" err="1" smtClean="0"/>
              <a:t>dehisince</a:t>
            </a:r>
            <a:r>
              <a:rPr lang="en-US" sz="2400" dirty="0" smtClean="0"/>
              <a:t> and may be accompanied by purulent discharge.  </a:t>
            </a:r>
          </a:p>
          <a:p>
            <a:endParaRPr lang="en-US" sz="2400" dirty="0" smtClean="0"/>
          </a:p>
          <a:p>
            <a:endParaRPr lang="en-US" sz="2400" dirty="0" smtClean="0"/>
          </a:p>
          <a:p>
            <a:endParaRPr lang="en-US" sz="2400" b="1" dirty="0" smtClean="0"/>
          </a:p>
          <a:p>
            <a:endParaRPr lang="en-US" sz="2400" b="1" dirty="0" smtClean="0"/>
          </a:p>
          <a:p>
            <a:endParaRPr lang="en-US" sz="2400" b="1" dirty="0" smtClean="0"/>
          </a:p>
        </p:txBody>
      </p:sp>
    </p:spTree>
    <p:extLst>
      <p:ext uri="{BB962C8B-B14F-4D97-AF65-F5344CB8AC3E}">
        <p14:creationId xmlns:p14="http://schemas.microsoft.com/office/powerpoint/2010/main" val="3422649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0"/>
            <a:ext cx="9144000" cy="6463308"/>
          </a:xfrm>
          <a:prstGeom prst="rect">
            <a:avLst/>
          </a:prstGeom>
          <a:noFill/>
        </p:spPr>
        <p:txBody>
          <a:bodyPr wrap="square" rtlCol="0">
            <a:spAutoFit/>
          </a:bodyPr>
          <a:lstStyle/>
          <a:p>
            <a:r>
              <a:rPr lang="en-US" sz="2400" dirty="0" smtClean="0"/>
              <a:t>Abdominal wound infections develop around postoperative day 4 and are often preceded by endometritis. These patients present with persistent fever despite antibiotic treatment.</a:t>
            </a:r>
          </a:p>
          <a:p>
            <a:endParaRPr lang="en-US" sz="2400" dirty="0" smtClean="0"/>
          </a:p>
          <a:p>
            <a:r>
              <a:rPr lang="en-US" sz="2400" b="1" dirty="0" smtClean="0"/>
              <a:t>On PE </a:t>
            </a:r>
            <a:r>
              <a:rPr lang="en-US" sz="2400" dirty="0" smtClean="0"/>
              <a:t>Infected incisions may be erythematous, warm, tender, and indurated. Purulent or serosanguineous may or may not be obvious.</a:t>
            </a:r>
            <a:r>
              <a:rPr lang="en-US" sz="2400" b="1" dirty="0" smtClean="0"/>
              <a:t> </a:t>
            </a:r>
          </a:p>
          <a:p>
            <a:endParaRPr lang="en-US" sz="2400" b="1" dirty="0" smtClean="0"/>
          </a:p>
          <a:p>
            <a:r>
              <a:rPr lang="en-US" sz="3600" b="1" dirty="0" smtClean="0"/>
              <a:t>Treatment </a:t>
            </a:r>
          </a:p>
          <a:p>
            <a:endParaRPr lang="en-US" sz="3600" b="1" dirty="0" smtClean="0"/>
          </a:p>
          <a:p>
            <a:pPr>
              <a:buFont typeface="Wingdings" pitchFamily="2" charset="2"/>
              <a:buChar char="§"/>
            </a:pPr>
            <a:r>
              <a:rPr lang="en-US" sz="2400" b="1" dirty="0" smtClean="0"/>
              <a:t> </a:t>
            </a:r>
            <a:r>
              <a:rPr lang="en-US" sz="2400" dirty="0" smtClean="0"/>
              <a:t>remove suture under tension </a:t>
            </a:r>
          </a:p>
          <a:p>
            <a:pPr>
              <a:buFont typeface="Wingdings" pitchFamily="2" charset="2"/>
              <a:buChar char="§"/>
            </a:pPr>
            <a:r>
              <a:rPr lang="en-US" sz="2400" dirty="0" smtClean="0"/>
              <a:t>Clean and dress with antiseptic solution </a:t>
            </a:r>
          </a:p>
          <a:p>
            <a:pPr>
              <a:buFont typeface="Wingdings" pitchFamily="2" charset="2"/>
              <a:buChar char="§"/>
            </a:pPr>
            <a:r>
              <a:rPr lang="en-US" sz="2400" dirty="0" smtClean="0"/>
              <a:t>Analgesia + Abs </a:t>
            </a:r>
          </a:p>
          <a:p>
            <a:pPr>
              <a:buFont typeface="Wingdings" pitchFamily="2" charset="2"/>
              <a:buChar char="§"/>
            </a:pPr>
            <a:r>
              <a:rPr lang="en-US" sz="2400" dirty="0" smtClean="0"/>
              <a:t>Sitz bath </a:t>
            </a:r>
          </a:p>
          <a:p>
            <a:pPr>
              <a:buFont typeface="Wingdings" pitchFamily="2" charset="2"/>
              <a:buChar char="§"/>
            </a:pPr>
            <a:r>
              <a:rPr lang="en-US" sz="2400" dirty="0" smtClean="0"/>
              <a:t>Healing by primary intension or secondary suturing</a:t>
            </a:r>
          </a:p>
          <a:p>
            <a:endParaRPr lang="en-US" dirty="0" smtClean="0"/>
          </a:p>
          <a:p>
            <a:endParaRPr lang="en-US"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fontScale="90000"/>
          </a:bodyPr>
          <a:lstStyle/>
          <a:p>
            <a:r>
              <a:rPr lang="en-US" b="1" u="sng" dirty="0" smtClean="0"/>
              <a:t>Septic pelvic Thrombophlebitis</a:t>
            </a:r>
            <a:endParaRPr lang="en-US" b="1" u="sng" dirty="0"/>
          </a:p>
        </p:txBody>
      </p:sp>
      <p:sp>
        <p:nvSpPr>
          <p:cNvPr id="5" name="مربع نص 4"/>
          <p:cNvSpPr txBox="1"/>
          <p:nvPr/>
        </p:nvSpPr>
        <p:spPr>
          <a:xfrm>
            <a:off x="0" y="642918"/>
            <a:ext cx="9144000" cy="6586418"/>
          </a:xfrm>
          <a:prstGeom prst="rect">
            <a:avLst/>
          </a:prstGeom>
          <a:noFill/>
        </p:spPr>
        <p:txBody>
          <a:bodyPr wrap="square" rtlCol="0">
            <a:spAutoFit/>
          </a:bodyPr>
          <a:lstStyle/>
          <a:p>
            <a:r>
              <a:rPr lang="en-US" sz="2200" dirty="0" smtClean="0"/>
              <a:t>SPT is defined as venous inflammation in the abdomen /pelvis with thrombus formation </a:t>
            </a:r>
          </a:p>
          <a:p>
            <a:endParaRPr lang="en-US" sz="2200" dirty="0" smtClean="0"/>
          </a:p>
          <a:p>
            <a:r>
              <a:rPr lang="en-US" sz="2200" dirty="0" smtClean="0"/>
              <a:t>It’s ass with fever and is unresponsive to antibiotic therapy .</a:t>
            </a:r>
          </a:p>
          <a:p>
            <a:endParaRPr lang="en-US" sz="2200" dirty="0" smtClean="0"/>
          </a:p>
          <a:p>
            <a:r>
              <a:rPr lang="en-US" sz="2200" dirty="0" smtClean="0"/>
              <a:t>Bacterial infection of the endometrium seeds organisms into venous circulation which damages  the vascular endothelium and in turn results  in thrombus formation.</a:t>
            </a:r>
          </a:p>
          <a:p>
            <a:endParaRPr lang="en-US" sz="2200" dirty="0" smtClean="0"/>
          </a:p>
          <a:p>
            <a:r>
              <a:rPr lang="en-US" sz="2200" dirty="0" smtClean="0"/>
              <a:t>The thrombus acts as a suitable medium for proliferation of anaerobic bacteria </a:t>
            </a:r>
          </a:p>
          <a:p>
            <a:endParaRPr lang="en-US" sz="2200" dirty="0" smtClean="0"/>
          </a:p>
          <a:p>
            <a:r>
              <a:rPr lang="en-US" sz="2200" dirty="0" smtClean="0"/>
              <a:t>Ovarian veins are often involved because they drain the upper half of the uterus ( when the ovarian veins are involved , the infection is most often unilateral Rt &gt; Lt ). </a:t>
            </a:r>
            <a:r>
              <a:rPr lang="en-US" sz="2400" dirty="0" smtClean="0"/>
              <a:t>Occasionally, the thrombus has been noted to extend to the vena cava or to the left renal vein</a:t>
            </a:r>
            <a:endParaRPr lang="en-US" sz="2200" dirty="0" smtClean="0"/>
          </a:p>
          <a:p>
            <a:endParaRPr lang="en-US" sz="2200" dirty="0" smtClean="0"/>
          </a:p>
          <a:p>
            <a:r>
              <a:rPr lang="en-US" sz="2200" b="1" u="sng" dirty="0" smtClean="0"/>
              <a:t>Risk factor </a:t>
            </a:r>
            <a:r>
              <a:rPr lang="en-US" sz="2200" dirty="0" smtClean="0"/>
              <a:t>: low socioeconomic status , cesarean delivery, PROM and excessive blood loss.</a:t>
            </a:r>
          </a:p>
          <a:p>
            <a:endParaRPr lang="en-US" sz="2200" dirty="0" smtClean="0"/>
          </a:p>
        </p:txBody>
      </p:sp>
    </p:spTree>
    <p:extLst>
      <p:ext uri="{BB962C8B-B14F-4D97-AF65-F5344CB8AC3E}">
        <p14:creationId xmlns:p14="http://schemas.microsoft.com/office/powerpoint/2010/main" val="349752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2"/>
            <a:ext cx="9144000" cy="7078861"/>
          </a:xfrm>
          <a:prstGeom prst="rect">
            <a:avLst/>
          </a:prstGeom>
          <a:noFill/>
        </p:spPr>
        <p:txBody>
          <a:bodyPr wrap="square" rtlCol="0">
            <a:spAutoFit/>
          </a:bodyPr>
          <a:lstStyle/>
          <a:p>
            <a:r>
              <a:rPr lang="en-US" sz="2800" b="1" dirty="0" smtClean="0"/>
              <a:t>I</a:t>
            </a:r>
            <a:r>
              <a:rPr lang="en-US" sz="2800" b="1" u="sng" dirty="0" smtClean="0"/>
              <a:t>ncidence</a:t>
            </a:r>
            <a:r>
              <a:rPr lang="en-US" sz="2400" b="1" u="sng" dirty="0" smtClean="0"/>
              <a:t> </a:t>
            </a:r>
            <a:r>
              <a:rPr lang="en-US" sz="2400" dirty="0" smtClean="0"/>
              <a:t>: it’s 10 times more common after CS ( 1 PER 800) than after vaginal delivery ( 1 PER 9000) , the condition affect less than  1% of patient with endometritis</a:t>
            </a:r>
          </a:p>
          <a:p>
            <a:endParaRPr lang="en-US" sz="2200" dirty="0" smtClean="0"/>
          </a:p>
          <a:p>
            <a:r>
              <a:rPr lang="en-US" sz="2400" b="1" dirty="0" smtClean="0"/>
              <a:t>Clinical features : </a:t>
            </a:r>
          </a:p>
          <a:p>
            <a:r>
              <a:rPr lang="en-US" sz="2400" dirty="0" smtClean="0"/>
              <a:t>Patients with ovarian vein thrombosis may describe lower abdominal pain, with or without radiation to the flank, groin, or upper abdomen. </a:t>
            </a:r>
          </a:p>
          <a:p>
            <a:endParaRPr lang="en-US" sz="2400" dirty="0" smtClean="0"/>
          </a:p>
          <a:p>
            <a:r>
              <a:rPr lang="en-US" sz="2400" dirty="0" smtClean="0"/>
              <a:t>Other symptoms include nausea, vomiting, and bloating. </a:t>
            </a:r>
          </a:p>
          <a:p>
            <a:r>
              <a:rPr lang="en-US" sz="2400" dirty="0" smtClean="0"/>
              <a:t>Picket fence fever</a:t>
            </a:r>
          </a:p>
          <a:p>
            <a:endParaRPr lang="en-US" sz="2400" dirty="0" smtClean="0"/>
          </a:p>
          <a:p>
            <a:r>
              <a:rPr lang="en-US" sz="2800" b="1" u="sng" dirty="0" smtClean="0"/>
              <a:t>PE</a:t>
            </a:r>
            <a:r>
              <a:rPr lang="en-US" sz="2400" dirty="0" smtClean="0"/>
              <a:t>: fever greater than 38°C( picket fence fever) ,, tachycardia</a:t>
            </a:r>
          </a:p>
          <a:p>
            <a:r>
              <a:rPr lang="en-US" sz="2400" dirty="0" smtClean="0"/>
              <a:t>pulmonary involvement is significant, the patient may be </a:t>
            </a:r>
            <a:r>
              <a:rPr lang="en-US" sz="2400" dirty="0" err="1" smtClean="0"/>
              <a:t>tachypneic</a:t>
            </a:r>
            <a:r>
              <a:rPr lang="en-US" sz="2400" dirty="0" smtClean="0"/>
              <a:t> and stridulous,,, </a:t>
            </a:r>
          </a:p>
          <a:p>
            <a:r>
              <a:rPr lang="en-US" sz="2400" dirty="0" smtClean="0"/>
              <a:t>On abdominal examination, 50-70% of patients with ovarian vein thrombosis have a tender, palpable, ropelike mass extending cephalic beyond the uterine </a:t>
            </a:r>
            <a:r>
              <a:rPr lang="en-US" sz="2400" dirty="0" err="1" smtClean="0"/>
              <a:t>cornu</a:t>
            </a:r>
            <a:r>
              <a:rPr lang="en-US" sz="2400" dirty="0" smtClean="0"/>
              <a:t>.</a:t>
            </a:r>
          </a:p>
          <a:p>
            <a:endParaRPr lang="en-US" sz="2200"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4"/>
            <a:ext cx="9144000" cy="7448193"/>
          </a:xfrm>
          <a:prstGeom prst="rect">
            <a:avLst/>
          </a:prstGeom>
          <a:noFill/>
        </p:spPr>
        <p:txBody>
          <a:bodyPr wrap="square" rtlCol="0">
            <a:spAutoFit/>
          </a:bodyPr>
          <a:lstStyle/>
          <a:p>
            <a:r>
              <a:rPr lang="en-US" sz="2800" b="1" dirty="0" smtClean="0"/>
              <a:t>INVESTIGATION</a:t>
            </a:r>
            <a:r>
              <a:rPr lang="en-US" sz="2400" dirty="0" smtClean="0"/>
              <a:t> :</a:t>
            </a:r>
          </a:p>
          <a:p>
            <a:endParaRPr lang="en-US" sz="2400" dirty="0" smtClean="0"/>
          </a:p>
          <a:p>
            <a:r>
              <a:rPr lang="en-US" sz="2400" dirty="0" smtClean="0"/>
              <a:t>Important laboratory studies included urinalysis, urine culture, and CBC count with differential.</a:t>
            </a:r>
          </a:p>
          <a:p>
            <a:r>
              <a:rPr lang="en-US" sz="2400" dirty="0" smtClean="0"/>
              <a:t/>
            </a:r>
            <a:br>
              <a:rPr lang="en-US" sz="2400" dirty="0" smtClean="0"/>
            </a:br>
            <a:r>
              <a:rPr lang="en-US" sz="2400" dirty="0" smtClean="0"/>
              <a:t>Imaging: </a:t>
            </a:r>
            <a:r>
              <a:rPr lang="en-US" sz="2400" b="1" u="sng" dirty="0" smtClean="0"/>
              <a:t>CT scan and MRI are the studies of choice </a:t>
            </a:r>
            <a:r>
              <a:rPr lang="en-US" sz="2400" dirty="0" smtClean="0"/>
              <a:t>for the diagnosis of septic pelvic thrombophlebitis</a:t>
            </a:r>
          </a:p>
          <a:p>
            <a:endParaRPr lang="en-US" dirty="0" smtClean="0"/>
          </a:p>
          <a:p>
            <a:r>
              <a:rPr lang="en-US" sz="3200" b="1" dirty="0" smtClean="0"/>
              <a:t>Treatment</a:t>
            </a:r>
            <a:endParaRPr lang="en-US" sz="2200" dirty="0" smtClean="0"/>
          </a:p>
          <a:p>
            <a:r>
              <a:rPr lang="en-US" sz="2200" dirty="0" smtClean="0"/>
              <a:t>The standard therapy after diagnosis of septic pelvic thrombophlebitis includes anticoagulation with intravenous heparin to an aPTT that is twice normal and continued antibiotic therapy.</a:t>
            </a:r>
          </a:p>
          <a:p>
            <a:endParaRPr lang="en-US" sz="2200" dirty="0" smtClean="0"/>
          </a:p>
          <a:p>
            <a:r>
              <a:rPr lang="en-US" sz="2200" dirty="0" smtClean="0"/>
              <a:t>A therapeutic aPTT is usually reached within 24 hours, and heparin is continued for 7-10 days.</a:t>
            </a:r>
          </a:p>
          <a:p>
            <a:endParaRPr lang="en-US" sz="2200" dirty="0" smtClean="0"/>
          </a:p>
          <a:p>
            <a:r>
              <a:rPr lang="en-US" sz="2200" dirty="0" smtClean="0"/>
              <a:t> Initially, it was thought that patients defervesce within 24-28 hours</a:t>
            </a:r>
          </a:p>
          <a:p>
            <a:endParaRPr lang="en-US" sz="2200" dirty="0" smtClean="0"/>
          </a:p>
          <a:p>
            <a:r>
              <a:rPr lang="en-US" sz="2200" dirty="0" smtClean="0"/>
              <a:t>More recent studies show that it takes 5-6 days for the fevers to resolve.</a:t>
            </a:r>
            <a:r>
              <a:rPr lang="en-US" sz="2200" baseline="30000" dirty="0" smtClean="0"/>
              <a:t> [</a:t>
            </a:r>
            <a:endParaRPr lang="en-US" sz="2200" dirty="0" smtClean="0"/>
          </a:p>
          <a:p>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4D240-33A0-4B02-8A04-96B2B716FC71}"/>
              </a:ext>
            </a:extLst>
          </p:cNvPr>
          <p:cNvSpPr>
            <a:spLocks noGrp="1"/>
          </p:cNvSpPr>
          <p:nvPr>
            <p:ph type="title"/>
          </p:nvPr>
        </p:nvSpPr>
        <p:spPr>
          <a:xfrm>
            <a:off x="0" y="0"/>
            <a:ext cx="9144000" cy="1088410"/>
          </a:xfrm>
        </p:spPr>
        <p:txBody>
          <a:bodyPr/>
          <a:lstStyle/>
          <a:p>
            <a:pPr algn="ctr"/>
            <a:r>
              <a:rPr lang="en-US" b="1" i="0" dirty="0" smtClean="0">
                <a:effectLst/>
              </a:rPr>
              <a:t>Breast </a:t>
            </a:r>
            <a:r>
              <a:rPr lang="en-US" b="1" i="0" dirty="0">
                <a:effectLst/>
              </a:rPr>
              <a:t>engorgement</a:t>
            </a:r>
            <a:endParaRPr lang="en-US" b="1" dirty="0"/>
          </a:p>
        </p:txBody>
      </p:sp>
      <p:sp>
        <p:nvSpPr>
          <p:cNvPr id="3" name="Content Placeholder 2">
            <a:extLst>
              <a:ext uri="{FF2B5EF4-FFF2-40B4-BE49-F238E27FC236}">
                <a16:creationId xmlns:a16="http://schemas.microsoft.com/office/drawing/2014/main" xmlns="" id="{39405932-AA75-496D-A379-CCF6341601E2}"/>
              </a:ext>
            </a:extLst>
          </p:cNvPr>
          <p:cNvSpPr>
            <a:spLocks noGrp="1"/>
          </p:cNvSpPr>
          <p:nvPr>
            <p:ph idx="1"/>
          </p:nvPr>
        </p:nvSpPr>
        <p:spPr>
          <a:xfrm>
            <a:off x="628650" y="1347018"/>
            <a:ext cx="7886700" cy="5122607"/>
          </a:xfrm>
        </p:spPr>
        <p:txBody>
          <a:bodyPr>
            <a:normAutofit fontScale="70000" lnSpcReduction="20000"/>
          </a:bodyPr>
          <a:lstStyle/>
          <a:p>
            <a:pPr algn="l"/>
            <a:r>
              <a:rPr lang="en-US" b="0" i="0" dirty="0">
                <a:solidFill>
                  <a:srgbClr val="232323"/>
                </a:solidFill>
                <a:effectLst/>
                <a:latin typeface="Arial" panose="020B0604020202020204" pitchFamily="34" charset="0"/>
              </a:rPr>
              <a:t> Breast engorgement results in breast fullness and firmness, which is accompanied by pain and </a:t>
            </a:r>
            <a:r>
              <a:rPr lang="en-US" b="0" i="0" dirty="0" smtClean="0">
                <a:solidFill>
                  <a:srgbClr val="232323"/>
                </a:solidFill>
                <a:effectLst/>
                <a:latin typeface="Arial" panose="020B0604020202020204" pitchFamily="34" charset="0"/>
              </a:rPr>
              <a:t>tenderness.</a:t>
            </a:r>
          </a:p>
          <a:p>
            <a:pPr algn="l"/>
            <a:endParaRPr lang="en-US" b="0" i="0" dirty="0" smtClean="0">
              <a:solidFill>
                <a:srgbClr val="232323"/>
              </a:solidFill>
              <a:effectLst/>
              <a:latin typeface="Arial" panose="020B0604020202020204" pitchFamily="34" charset="0"/>
            </a:endParaRPr>
          </a:p>
          <a:p>
            <a:pPr algn="l"/>
            <a:r>
              <a:rPr lang="en-US" b="0" i="0" dirty="0" smtClean="0">
                <a:solidFill>
                  <a:srgbClr val="232323"/>
                </a:solidFill>
                <a:effectLst/>
                <a:latin typeface="Arial" panose="020B0604020202020204" pitchFamily="34" charset="0"/>
              </a:rPr>
              <a:t>Primary </a:t>
            </a:r>
            <a:r>
              <a:rPr lang="en-US" b="0" i="0" dirty="0">
                <a:solidFill>
                  <a:srgbClr val="232323"/>
                </a:solidFill>
                <a:effectLst/>
                <a:latin typeface="Arial" panose="020B0604020202020204" pitchFamily="34" charset="0"/>
              </a:rPr>
              <a:t>engorgement is due to interstitial edema and onset of copious milk production. It typically occurs between 24 and 72 hours postpartum, with a normal range of one to seven days; peak symptomatology averages three to five days postpartum. </a:t>
            </a:r>
            <a:endParaRPr lang="en-US" b="0" i="0" dirty="0" smtClean="0">
              <a:solidFill>
                <a:srgbClr val="232323"/>
              </a:solidFill>
              <a:effectLst/>
              <a:latin typeface="Arial" panose="020B0604020202020204" pitchFamily="34" charset="0"/>
            </a:endParaRPr>
          </a:p>
          <a:p>
            <a:pPr algn="l"/>
            <a:endParaRPr lang="en-US" dirty="0" smtClean="0">
              <a:solidFill>
                <a:srgbClr val="232323"/>
              </a:solidFill>
              <a:latin typeface="Arial" panose="020B0604020202020204" pitchFamily="34" charset="0"/>
            </a:endParaRPr>
          </a:p>
          <a:p>
            <a:pPr algn="l"/>
            <a:r>
              <a:rPr lang="en-US" b="0" i="0" dirty="0" smtClean="0">
                <a:solidFill>
                  <a:srgbClr val="232323"/>
                </a:solidFill>
                <a:effectLst/>
                <a:latin typeface="Arial" panose="020B0604020202020204" pitchFamily="34" charset="0"/>
              </a:rPr>
              <a:t>Secondary </a:t>
            </a:r>
            <a:r>
              <a:rPr lang="en-US" b="0" i="0" dirty="0">
                <a:solidFill>
                  <a:srgbClr val="232323"/>
                </a:solidFill>
                <a:effectLst/>
                <a:latin typeface="Arial" panose="020B0604020202020204" pitchFamily="34" charset="0"/>
              </a:rPr>
              <a:t>engorgement typically occurs later if the mother's milk supply exceeds the amount of milk removed by her infant</a:t>
            </a:r>
            <a:r>
              <a:rPr lang="en-US" b="0" i="0" dirty="0" smtClean="0">
                <a:solidFill>
                  <a:srgbClr val="232323"/>
                </a:solidFill>
                <a:effectLst/>
                <a:latin typeface="Arial" panose="020B0604020202020204" pitchFamily="34" charset="0"/>
              </a:rPr>
              <a:t>.</a:t>
            </a:r>
          </a:p>
          <a:p>
            <a:pPr algn="l">
              <a:buNone/>
            </a:pPr>
            <a:endParaRPr lang="en-US" b="0" i="0" dirty="0">
              <a:solidFill>
                <a:srgbClr val="232323"/>
              </a:solidFill>
              <a:effectLst/>
              <a:latin typeface="Arial" panose="020B0604020202020204" pitchFamily="34" charset="0"/>
            </a:endParaRPr>
          </a:p>
          <a:p>
            <a:pPr algn="l"/>
            <a:r>
              <a:rPr lang="en-US" b="0" i="0" dirty="0">
                <a:solidFill>
                  <a:srgbClr val="232323"/>
                </a:solidFill>
                <a:effectLst/>
                <a:latin typeface="Arial" panose="020B0604020202020204" pitchFamily="34" charset="0"/>
              </a:rPr>
              <a:t>Breast engorgement is uncomfortable and may give rise to a mild temperature elevation for a short time; however, any fever should prompt an investigation to rule out an infectious </a:t>
            </a:r>
            <a:r>
              <a:rPr lang="en-US" b="0" i="0" dirty="0" smtClean="0">
                <a:solidFill>
                  <a:srgbClr val="232323"/>
                </a:solidFill>
                <a:effectLst/>
                <a:latin typeface="Arial" panose="020B0604020202020204" pitchFamily="34" charset="0"/>
              </a:rPr>
              <a:t>source</a:t>
            </a:r>
            <a:endParaRPr lang="en-US" b="0" i="0" dirty="0">
              <a:solidFill>
                <a:srgbClr val="23232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52106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B7D81-B520-40BB-B408-14DF89E3D7F3}"/>
              </a:ext>
            </a:extLst>
          </p:cNvPr>
          <p:cNvSpPr>
            <a:spLocks noGrp="1"/>
          </p:cNvSpPr>
          <p:nvPr>
            <p:ph type="title"/>
          </p:nvPr>
        </p:nvSpPr>
        <p:spPr>
          <a:xfrm>
            <a:off x="628650" y="237323"/>
            <a:ext cx="7886700" cy="1099881"/>
          </a:xfrm>
        </p:spPr>
        <p:txBody>
          <a:bodyPr/>
          <a:lstStyle/>
          <a:p>
            <a:pPr algn="ctr"/>
            <a:r>
              <a:rPr lang="en-US" b="1" dirty="0">
                <a:solidFill>
                  <a:srgbClr val="0070C0"/>
                </a:solidFill>
              </a:rPr>
              <a:t>2- Uterine Involution</a:t>
            </a:r>
          </a:p>
        </p:txBody>
      </p:sp>
      <p:sp>
        <p:nvSpPr>
          <p:cNvPr id="3" name="Content Placeholder 2">
            <a:extLst>
              <a:ext uri="{FF2B5EF4-FFF2-40B4-BE49-F238E27FC236}">
                <a16:creationId xmlns:a16="http://schemas.microsoft.com/office/drawing/2014/main" xmlns="" id="{D8504D17-ADDE-4DC1-A7C5-343175E5D046}"/>
              </a:ext>
            </a:extLst>
          </p:cNvPr>
          <p:cNvSpPr>
            <a:spLocks noGrp="1"/>
          </p:cNvSpPr>
          <p:nvPr>
            <p:ph idx="1"/>
          </p:nvPr>
        </p:nvSpPr>
        <p:spPr>
          <a:xfrm>
            <a:off x="628650" y="1337186"/>
            <a:ext cx="7886700" cy="5283507"/>
          </a:xfrm>
        </p:spPr>
        <p:txBody>
          <a:bodyPr>
            <a:normAutofit fontScale="92500" lnSpcReduction="20000"/>
          </a:bodyPr>
          <a:lstStyle/>
          <a:p>
            <a:r>
              <a:rPr lang="en-US" b="0" i="0" dirty="0">
                <a:solidFill>
                  <a:srgbClr val="232323"/>
                </a:solidFill>
                <a:effectLst/>
                <a:latin typeface="Arial" panose="020B0604020202020204" pitchFamily="34" charset="0"/>
              </a:rPr>
              <a:t>Immediately after delivery of the placenta, the uterus begins to return to its nonpregnant size and condition, a process termed uterine involution</a:t>
            </a:r>
            <a:endParaRPr lang="en-US" dirty="0">
              <a:solidFill>
                <a:srgbClr val="232323"/>
              </a:solidFill>
              <a:latin typeface="Arial" panose="020B0604020202020204" pitchFamily="34" charset="0"/>
            </a:endParaRPr>
          </a:p>
          <a:p>
            <a:r>
              <a:rPr lang="en-US" b="0" i="0" dirty="0">
                <a:solidFill>
                  <a:srgbClr val="232323"/>
                </a:solidFill>
                <a:effectLst/>
                <a:latin typeface="Arial" panose="020B0604020202020204" pitchFamily="34" charset="0"/>
              </a:rPr>
              <a:t>Myometrial retraction (brachystasis) is a unique characteristic of the uterine muscle that enables it to maintain its shortened length following successive contractions. </a:t>
            </a:r>
          </a:p>
          <a:p>
            <a:r>
              <a:rPr lang="en-US" b="0" i="0" dirty="0">
                <a:solidFill>
                  <a:srgbClr val="232323"/>
                </a:solidFill>
                <a:effectLst/>
                <a:latin typeface="Arial" panose="020B0604020202020204" pitchFamily="34" charset="0"/>
              </a:rPr>
              <a:t>Inadequate myometrial contraction will result in atony (i.e., a soft, boggy uterus), which is the most common cause of early postpartum hemorrhage. </a:t>
            </a:r>
          </a:p>
          <a:p>
            <a:r>
              <a:rPr lang="en-US" b="0" i="0" dirty="0">
                <a:solidFill>
                  <a:srgbClr val="232323"/>
                </a:solidFill>
                <a:effectLst/>
                <a:latin typeface="Arial" panose="020B0604020202020204" pitchFamily="34" charset="0"/>
              </a:rPr>
              <a:t>Contraction of the interlacing myometrial muscle bundles constricts the intramyometrial vessels and impedes blood flow, which is the major mechanism preventing hemorrhage at the placental site. </a:t>
            </a:r>
          </a:p>
          <a:p>
            <a:r>
              <a:rPr lang="en-US" dirty="0">
                <a:solidFill>
                  <a:srgbClr val="232323"/>
                </a:solidFill>
                <a:latin typeface="Arial" panose="020B0604020202020204" pitchFamily="34" charset="0"/>
              </a:rPr>
              <a:t>Pitocin</a:t>
            </a:r>
            <a:endParaRPr lang="en-US" b="0" i="0" dirty="0">
              <a:solidFill>
                <a:srgbClr val="23232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497251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714372"/>
            <a:ext cx="9144000" cy="5324535"/>
          </a:xfrm>
          <a:prstGeom prst="rect">
            <a:avLst/>
          </a:prstGeom>
          <a:noFill/>
        </p:spPr>
        <p:txBody>
          <a:bodyPr wrap="square" rtlCol="1">
            <a:spAutoFit/>
          </a:bodyPr>
          <a:lstStyle/>
          <a:p>
            <a:pPr>
              <a:buFont typeface="Arial" pitchFamily="34" charset="0"/>
              <a:buChar char="•"/>
            </a:pPr>
            <a:r>
              <a:rPr lang="en-US" sz="2300" dirty="0" smtClean="0">
                <a:solidFill>
                  <a:srgbClr val="232323"/>
                </a:solidFill>
                <a:latin typeface="Arial" panose="020B0604020202020204" pitchFamily="34" charset="0"/>
              </a:rPr>
              <a:t>The condition spontaneously resolves over a few days, but supportive care (warm compresses or a warm shower before feeding to enhance let-down and facilitate milk removal, cool compresses after or between feedings, mild analgesics such as </a:t>
            </a:r>
            <a:r>
              <a:rPr lang="en-US" sz="2300" dirty="0" smtClean="0">
                <a:latin typeface="Arial" panose="020B0604020202020204" pitchFamily="34" charset="0"/>
              </a:rPr>
              <a:t>acetaminophen</a:t>
            </a:r>
            <a:r>
              <a:rPr lang="en-US" sz="2300" dirty="0" smtClean="0">
                <a:solidFill>
                  <a:srgbClr val="232323"/>
                </a:solidFill>
                <a:latin typeface="Arial" panose="020B0604020202020204" pitchFamily="34" charset="0"/>
              </a:rPr>
              <a:t> [paracetamol] or </a:t>
            </a:r>
            <a:r>
              <a:rPr lang="en-US" sz="2300" dirty="0" smtClean="0">
                <a:latin typeface="Arial" panose="020B0604020202020204" pitchFamily="34" charset="0"/>
              </a:rPr>
              <a:t>ibuprofen</a:t>
            </a:r>
            <a:r>
              <a:rPr lang="en-US" sz="2300" dirty="0" smtClean="0">
                <a:solidFill>
                  <a:srgbClr val="232323"/>
                </a:solidFill>
                <a:latin typeface="Arial" panose="020B0604020202020204" pitchFamily="34" charset="0"/>
              </a:rPr>
              <a:t>) is appropriate and reviewed separately</a:t>
            </a:r>
          </a:p>
          <a:p>
            <a:endParaRPr lang="en-US" sz="2300" dirty="0" smtClean="0">
              <a:solidFill>
                <a:srgbClr val="232323"/>
              </a:solidFill>
              <a:latin typeface="Arial" panose="020B0604020202020204" pitchFamily="34" charset="0"/>
            </a:endParaRPr>
          </a:p>
          <a:p>
            <a:endParaRPr lang="en-US" sz="2300" dirty="0" smtClean="0">
              <a:solidFill>
                <a:srgbClr val="232323"/>
              </a:solidFill>
              <a:latin typeface="Arial" panose="020B0604020202020204" pitchFamily="34" charset="0"/>
            </a:endParaRPr>
          </a:p>
          <a:p>
            <a:endParaRPr lang="en-US" sz="2300" dirty="0" smtClean="0">
              <a:solidFill>
                <a:srgbClr val="232323"/>
              </a:solidFill>
              <a:latin typeface="Arial" panose="020B0604020202020204" pitchFamily="34" charset="0"/>
            </a:endParaRPr>
          </a:p>
          <a:p>
            <a:pPr>
              <a:buFont typeface="Arial" pitchFamily="34" charset="0"/>
              <a:buChar char="•"/>
            </a:pPr>
            <a:r>
              <a:rPr lang="en-US" sz="2300" dirty="0" smtClean="0">
                <a:solidFill>
                  <a:srgbClr val="232323"/>
                </a:solidFill>
                <a:latin typeface="Arial" panose="020B0604020202020204" pitchFamily="34" charset="0"/>
              </a:rPr>
              <a:t>In women who are not breastfeeding, the use of a tight brassiere and avoidance of breast stimulation suppresses lactation in 60 to 70 percent of patients and is the recommended treatment; there are no high-quality studies comparing use of nondrug approaches with no treatment</a:t>
            </a:r>
          </a:p>
          <a:p>
            <a:r>
              <a:rPr lang="en-US" dirty="0" smtClean="0">
                <a:solidFill>
                  <a:srgbClr val="232323"/>
                </a:solidFill>
                <a:latin typeface="Arial" panose="020B0604020202020204" pitchFamily="34" charset="0"/>
              </a:rPr>
              <a:t>.</a:t>
            </a:r>
            <a:endParaRPr lang="ar-J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fontScale="90000"/>
          </a:bodyPr>
          <a:lstStyle/>
          <a:p>
            <a:r>
              <a:rPr lang="en-US" b="1" u="sng" dirty="0" smtClean="0"/>
              <a:t>Infectious Mastitis</a:t>
            </a:r>
            <a:endParaRPr lang="en-US" b="1" u="sng" dirty="0"/>
          </a:p>
        </p:txBody>
      </p:sp>
      <p:sp>
        <p:nvSpPr>
          <p:cNvPr id="4" name="مربع نص 3"/>
          <p:cNvSpPr txBox="1"/>
          <p:nvPr/>
        </p:nvSpPr>
        <p:spPr>
          <a:xfrm>
            <a:off x="0" y="928678"/>
            <a:ext cx="9144000" cy="8894743"/>
          </a:xfrm>
          <a:prstGeom prst="rect">
            <a:avLst/>
          </a:prstGeom>
          <a:noFill/>
        </p:spPr>
        <p:txBody>
          <a:bodyPr wrap="square" rtlCol="1">
            <a:spAutoFit/>
          </a:bodyPr>
          <a:lstStyle/>
          <a:p>
            <a:r>
              <a:rPr lang="en-US" sz="2200" dirty="0" smtClean="0"/>
              <a:t>Mastitis is commonly related to breastfeeding problems, and occurs when a blocked duct obstructs the flow of milk and distends the alveoli. If this pressure persists, the milk </a:t>
            </a:r>
            <a:r>
              <a:rPr lang="en-US" sz="2200" dirty="0" err="1" smtClean="0"/>
              <a:t>extravasates</a:t>
            </a:r>
            <a:r>
              <a:rPr lang="en-US" sz="2200" dirty="0" smtClean="0"/>
              <a:t> into the </a:t>
            </a:r>
            <a:r>
              <a:rPr lang="en-US" sz="2200" dirty="0" err="1" smtClean="0"/>
              <a:t>perilobular</a:t>
            </a:r>
            <a:r>
              <a:rPr lang="en-US" sz="2200" dirty="0" smtClean="0"/>
              <a:t> tissue, initiating an inflammatory process</a:t>
            </a:r>
          </a:p>
          <a:p>
            <a:endParaRPr lang="en-US" sz="2200" dirty="0" smtClean="0"/>
          </a:p>
          <a:p>
            <a:r>
              <a:rPr lang="en-US" sz="2200" dirty="0" smtClean="0"/>
              <a:t>The affected segment of the breast is painful and appears red and oedematous. </a:t>
            </a:r>
          </a:p>
          <a:p>
            <a:endParaRPr lang="en-US" sz="2200" dirty="0" smtClean="0"/>
          </a:p>
          <a:p>
            <a:r>
              <a:rPr lang="en-US" sz="2200" dirty="0" smtClean="0"/>
              <a:t>The woman also experiences flu-like symptoms with a tachycardia and pyrexia.</a:t>
            </a:r>
          </a:p>
          <a:p>
            <a:endParaRPr lang="en-US" sz="2200" dirty="0" smtClean="0"/>
          </a:p>
          <a:p>
            <a:r>
              <a:rPr lang="en-US" sz="2200" dirty="0" smtClean="0"/>
              <a:t>The most common infecting organism is </a:t>
            </a:r>
            <a:r>
              <a:rPr lang="en-US" sz="2200" i="1" dirty="0" smtClean="0"/>
              <a:t>S. </a:t>
            </a:r>
            <a:r>
              <a:rPr lang="en-US" sz="2200" i="1" dirty="0" err="1" smtClean="0"/>
              <a:t>aureus</a:t>
            </a:r>
            <a:r>
              <a:rPr lang="en-US" sz="2200" i="1" dirty="0" smtClean="0"/>
              <a:t>, which is found in 40% of women with </a:t>
            </a:r>
            <a:r>
              <a:rPr lang="en-US" sz="2200" dirty="0" smtClean="0"/>
              <a:t>mastitis.(</a:t>
            </a:r>
            <a:r>
              <a:rPr lang="en-US" sz="2200" b="1" dirty="0" smtClean="0"/>
              <a:t>which originates from the infant’s oral pharynx. )  </a:t>
            </a:r>
            <a:r>
              <a:rPr lang="en-US" sz="2200" dirty="0" smtClean="0"/>
              <a:t>(Other bacteria include </a:t>
            </a:r>
            <a:r>
              <a:rPr lang="en-US" sz="2200" dirty="0" err="1" smtClean="0"/>
              <a:t>coagulase</a:t>
            </a:r>
            <a:r>
              <a:rPr lang="en-US" sz="2200" dirty="0" smtClean="0"/>
              <a:t>-negative staphylococci and </a:t>
            </a:r>
            <a:r>
              <a:rPr lang="en-US" sz="2200" i="1" dirty="0" smtClean="0"/>
              <a:t>Streptococcus</a:t>
            </a:r>
          </a:p>
          <a:p>
            <a:r>
              <a:rPr lang="en-US" sz="2200" i="1" dirty="0" err="1" smtClean="0"/>
              <a:t>Viridans</a:t>
            </a:r>
            <a:r>
              <a:rPr lang="en-US" sz="2200" i="1" dirty="0" smtClean="0"/>
              <a:t>)</a:t>
            </a:r>
          </a:p>
          <a:p>
            <a:endParaRPr lang="en-US" sz="2200" i="1" dirty="0" smtClean="0"/>
          </a:p>
          <a:p>
            <a:endParaRPr lang="en-US" sz="2200" i="1"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ar-JO" sz="2200" dirty="0"/>
          </a:p>
        </p:txBody>
      </p:sp>
    </p:spTree>
    <p:extLst>
      <p:ext uri="{BB962C8B-B14F-4D97-AF65-F5344CB8AC3E}">
        <p14:creationId xmlns:p14="http://schemas.microsoft.com/office/powerpoint/2010/main" val="1444066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0"/>
            <a:ext cx="9144000" cy="7294305"/>
          </a:xfrm>
          <a:prstGeom prst="rect">
            <a:avLst/>
          </a:prstGeom>
          <a:noFill/>
        </p:spPr>
        <p:txBody>
          <a:bodyPr wrap="square" rtlCol="1">
            <a:spAutoFit/>
          </a:bodyPr>
          <a:lstStyle/>
          <a:p>
            <a:r>
              <a:rPr lang="en-US" sz="2800" b="1" dirty="0" smtClean="0"/>
              <a:t>Management: </a:t>
            </a:r>
          </a:p>
          <a:p>
            <a:r>
              <a:rPr lang="en-US" sz="2200" i="1" dirty="0" smtClean="0"/>
              <a:t>1- </a:t>
            </a:r>
            <a:r>
              <a:rPr lang="en-US" sz="2200" dirty="0" smtClean="0"/>
              <a:t>Early localized mastitis can be managed with massage of the breast (towards the nipple) and analgesia.</a:t>
            </a:r>
          </a:p>
          <a:p>
            <a:endParaRPr lang="en-US" sz="2200" dirty="0" smtClean="0"/>
          </a:p>
          <a:p>
            <a:r>
              <a:rPr lang="en-US" sz="2200" dirty="0" smtClean="0"/>
              <a:t>2- If the mastitis worsens, then a sample of the milk should be taken for microbiological culture and </a:t>
            </a:r>
            <a:r>
              <a:rPr lang="en-US" sz="2200" dirty="0" err="1" smtClean="0"/>
              <a:t>flucloxacillin</a:t>
            </a:r>
            <a:r>
              <a:rPr lang="en-US" sz="2200" dirty="0" smtClean="0"/>
              <a:t> commenced while awaiting sensitivity results</a:t>
            </a:r>
          </a:p>
          <a:p>
            <a:endParaRPr lang="en-US" sz="2200" b="1" dirty="0" smtClean="0"/>
          </a:p>
          <a:p>
            <a:r>
              <a:rPr lang="en-US" sz="2200" dirty="0" smtClean="0"/>
              <a:t>An appropriate antibiotic should be continued for 7 to 10 days </a:t>
            </a:r>
          </a:p>
          <a:p>
            <a:endParaRPr lang="en-US" sz="2200" dirty="0" smtClean="0"/>
          </a:p>
          <a:p>
            <a:endParaRPr lang="en-US" sz="2200" dirty="0" smtClean="0"/>
          </a:p>
          <a:p>
            <a:r>
              <a:rPr lang="en-US" sz="2200" dirty="0" smtClean="0"/>
              <a:t>Breastfeeding may be discontinued but is not contraindicated. A breast pump can be used to maintain lactation until the infection has cleared if lactation is discontinued. </a:t>
            </a:r>
          </a:p>
          <a:p>
            <a:endParaRPr lang="en-US" sz="2200" dirty="0" smtClean="0"/>
          </a:p>
          <a:p>
            <a:r>
              <a:rPr lang="en-US" sz="2200" dirty="0" smtClean="0"/>
              <a:t>About 10% of women with mastitis develop a breast abscess (diagnosed</a:t>
            </a:r>
          </a:p>
          <a:p>
            <a:r>
              <a:rPr lang="en-US" sz="2200" dirty="0" smtClean="0"/>
              <a:t>using ultrasound). Treatment is by a radial surgical incision and drainage under</a:t>
            </a:r>
          </a:p>
          <a:p>
            <a:r>
              <a:rPr lang="en-US" sz="2200" dirty="0" smtClean="0"/>
              <a:t>general anaesthesia.</a:t>
            </a:r>
          </a:p>
          <a:p>
            <a:endParaRPr lang="en-US" sz="2200" dirty="0" smtClean="0"/>
          </a:p>
          <a:p>
            <a:endParaRPr lang="en-US" sz="2200" dirty="0" smtClean="0"/>
          </a:p>
          <a:p>
            <a:endParaRPr lang="en-US" sz="22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00108"/>
          </a:xfrm>
        </p:spPr>
        <p:txBody>
          <a:bodyPr/>
          <a:lstStyle/>
          <a:p>
            <a:r>
              <a:rPr lang="en-US" b="1" dirty="0" smtClean="0"/>
              <a:t>VTE and PE </a:t>
            </a:r>
            <a:endParaRPr lang="en-US" b="1" dirty="0"/>
          </a:p>
        </p:txBody>
      </p:sp>
      <p:sp>
        <p:nvSpPr>
          <p:cNvPr id="3" name="مربع نص 2"/>
          <p:cNvSpPr txBox="1"/>
          <p:nvPr/>
        </p:nvSpPr>
        <p:spPr>
          <a:xfrm>
            <a:off x="0" y="1071552"/>
            <a:ext cx="9144000" cy="5632311"/>
          </a:xfrm>
          <a:prstGeom prst="rect">
            <a:avLst/>
          </a:prstGeom>
          <a:noFill/>
        </p:spPr>
        <p:txBody>
          <a:bodyPr wrap="square" rtlCol="1">
            <a:spAutoFit/>
          </a:bodyPr>
          <a:lstStyle/>
          <a:p>
            <a:pPr>
              <a:buFont typeface="Wingdings" pitchFamily="2" charset="2"/>
              <a:buChar char="v"/>
            </a:pPr>
            <a:r>
              <a:rPr lang="en-US" sz="2400" dirty="0" smtClean="0"/>
              <a:t>Pregnant women have a four- to five fold increased risk of symptomatic venous thromboembolism (VTE) compared with nonpregnant women, with an estimated incidence of one to two per 1000 pregnancies.</a:t>
            </a:r>
          </a:p>
          <a:p>
            <a:endParaRPr lang="en-US" sz="2400" dirty="0" smtClean="0"/>
          </a:p>
          <a:p>
            <a:pPr>
              <a:buFont typeface="Wingdings" pitchFamily="2" charset="2"/>
              <a:buChar char="v"/>
            </a:pPr>
            <a:r>
              <a:rPr lang="en-US" sz="2400" dirty="0" smtClean="0"/>
              <a:t>In developed countries, pulmonary embolism remains one of the most common causes of maternal mortality</a:t>
            </a:r>
          </a:p>
          <a:p>
            <a:endParaRPr lang="en-US" sz="2400" dirty="0" smtClean="0"/>
          </a:p>
          <a:p>
            <a:pPr>
              <a:buFont typeface="Wingdings" pitchFamily="2" charset="2"/>
              <a:buChar char="v"/>
            </a:pPr>
            <a:r>
              <a:rPr lang="en-US" sz="2400" dirty="0" smtClean="0"/>
              <a:t> VTE accounts for 1.1 deaths per 100 000 deliveries</a:t>
            </a:r>
          </a:p>
          <a:p>
            <a:endParaRPr lang="en-US" sz="2400" dirty="0" smtClean="0"/>
          </a:p>
          <a:p>
            <a:pPr>
              <a:buFont typeface="Wingdings" pitchFamily="2" charset="2"/>
              <a:buChar char="v"/>
            </a:pPr>
            <a:r>
              <a:rPr lang="en-US" sz="2400" dirty="0" smtClean="0"/>
              <a:t>The last trimester and immediate postpartum were considered the highest risk periods for deep vein thrombosis (DVT) and pulmonary embolism (PE).</a:t>
            </a:r>
          </a:p>
          <a:p>
            <a:endParaRPr lang="en-US" sz="2400" dirty="0" smtClean="0"/>
          </a:p>
          <a:p>
            <a:endParaRPr lang="ar-JO"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6"/>
            <a:ext cx="9144000" cy="5262979"/>
          </a:xfrm>
          <a:prstGeom prst="rect">
            <a:avLst/>
          </a:prstGeom>
          <a:noFill/>
        </p:spPr>
        <p:txBody>
          <a:bodyPr wrap="square" rtlCol="1">
            <a:spAutoFit/>
          </a:bodyPr>
          <a:lstStyle/>
          <a:p>
            <a:r>
              <a:rPr lang="en-US" sz="2800" b="1" cap="all" dirty="0" smtClean="0"/>
              <a:t> RISK FACTORS FOR VTE POSTPARTUM:</a:t>
            </a:r>
          </a:p>
          <a:p>
            <a:endParaRPr lang="en-US" i="1" cap="all" dirty="0" smtClean="0"/>
          </a:p>
          <a:p>
            <a:pPr>
              <a:buFont typeface="Wingdings" pitchFamily="2" charset="2"/>
              <a:buChar char="v"/>
            </a:pPr>
            <a:r>
              <a:rPr lang="en-US" sz="2000" i="1" cap="all" dirty="0" smtClean="0"/>
              <a:t> </a:t>
            </a:r>
            <a:r>
              <a:rPr lang="en-US" sz="2000" dirty="0" smtClean="0"/>
              <a:t> age &gt;35 years, operative delivery, blood group A, hypertension, and postpartum bleeding.</a:t>
            </a:r>
          </a:p>
          <a:p>
            <a:pPr>
              <a:buFont typeface="Wingdings" pitchFamily="2" charset="2"/>
              <a:buChar char="v"/>
            </a:pPr>
            <a:endParaRPr lang="en-US" sz="2000" i="1" cap="all" dirty="0" smtClean="0"/>
          </a:p>
          <a:p>
            <a:pPr>
              <a:buFont typeface="Wingdings" pitchFamily="2" charset="2"/>
              <a:buChar char="v"/>
            </a:pPr>
            <a:r>
              <a:rPr lang="en-US" sz="2000" dirty="0" smtClean="0"/>
              <a:t>Previous VTE </a:t>
            </a:r>
          </a:p>
          <a:p>
            <a:pPr>
              <a:buFont typeface="Wingdings" pitchFamily="2" charset="2"/>
              <a:buChar char="v"/>
            </a:pPr>
            <a:endParaRPr lang="en-US" sz="2000" i="1" cap="all" dirty="0" smtClean="0"/>
          </a:p>
          <a:p>
            <a:pPr fontAlgn="base">
              <a:buFont typeface="Wingdings" pitchFamily="2" charset="2"/>
              <a:buChar char="v"/>
            </a:pPr>
            <a:r>
              <a:rPr lang="en-US" sz="2000" dirty="0" smtClean="0"/>
              <a:t>Hereditary </a:t>
            </a:r>
            <a:r>
              <a:rPr lang="en-US" sz="2000" dirty="0" err="1" smtClean="0"/>
              <a:t>thrombophilia</a:t>
            </a:r>
            <a:endParaRPr lang="en-US" sz="2000" dirty="0" smtClean="0"/>
          </a:p>
          <a:p>
            <a:pPr fontAlgn="base">
              <a:buFont typeface="Wingdings" pitchFamily="2" charset="2"/>
              <a:buChar char="v"/>
            </a:pPr>
            <a:endParaRPr lang="en-US" sz="2000" dirty="0" smtClean="0"/>
          </a:p>
          <a:p>
            <a:pPr fontAlgn="base">
              <a:buFont typeface="Wingdings" pitchFamily="2" charset="2"/>
              <a:buChar char="v"/>
            </a:pPr>
            <a:r>
              <a:rPr lang="en-US" sz="2000" b="1" u="sng" dirty="0" smtClean="0"/>
              <a:t>High body mass index </a:t>
            </a:r>
            <a:r>
              <a:rPr lang="en-US" sz="2000" dirty="0" smtClean="0"/>
              <a:t>/ immobilization</a:t>
            </a:r>
          </a:p>
          <a:p>
            <a:pPr fontAlgn="base">
              <a:buFont typeface="Wingdings" pitchFamily="2" charset="2"/>
              <a:buChar char="v"/>
            </a:pPr>
            <a:endParaRPr lang="en-US" sz="2000" dirty="0" smtClean="0"/>
          </a:p>
          <a:p>
            <a:pPr fontAlgn="base">
              <a:buFont typeface="Wingdings" pitchFamily="2" charset="2"/>
              <a:buChar char="v"/>
            </a:pPr>
            <a:r>
              <a:rPr lang="en-US" sz="2000" dirty="0" smtClean="0"/>
              <a:t>Caesarean delivery</a:t>
            </a:r>
          </a:p>
          <a:p>
            <a:r>
              <a:rPr lang="en-US" dirty="0" smtClean="0"/>
              <a:t/>
            </a:r>
            <a:br>
              <a:rPr lang="en-US" dirty="0" smtClean="0"/>
            </a:br>
            <a:endParaRPr lang="en-US" dirty="0" smtClean="0"/>
          </a:p>
          <a:p>
            <a:r>
              <a:rPr lang="en-US" dirty="0" smtClean="0"/>
              <a:t/>
            </a:r>
            <a:br>
              <a:rPr lang="en-US" dirty="0" smtClean="0"/>
            </a:br>
            <a:endParaRPr lang="en-US" i="1" cap="all" dirty="0" smtClean="0"/>
          </a:p>
          <a:p>
            <a:endParaRPr lang="ar-JO" dirty="0"/>
          </a:p>
        </p:txBody>
      </p:sp>
      <p:sp>
        <p:nvSpPr>
          <p:cNvPr id="5" name="مربع نص 4"/>
          <p:cNvSpPr txBox="1"/>
          <p:nvPr/>
        </p:nvSpPr>
        <p:spPr>
          <a:xfrm>
            <a:off x="0" y="4143380"/>
            <a:ext cx="9144000" cy="2523768"/>
          </a:xfrm>
          <a:prstGeom prst="rect">
            <a:avLst/>
          </a:prstGeom>
          <a:noFill/>
        </p:spPr>
        <p:txBody>
          <a:bodyPr wrap="square" rtlCol="1">
            <a:spAutoFit/>
          </a:bodyPr>
          <a:lstStyle/>
          <a:p>
            <a:r>
              <a:rPr lang="en-US" b="1" dirty="0" smtClean="0"/>
              <a:t> </a:t>
            </a:r>
            <a:r>
              <a:rPr lang="en-US" sz="2400" b="1" dirty="0" smtClean="0"/>
              <a:t>Symptoms of DVT may include the following: </a:t>
            </a:r>
          </a:p>
          <a:p>
            <a:endParaRPr lang="en-US" sz="2400" b="1" dirty="0" smtClean="0"/>
          </a:p>
          <a:p>
            <a:r>
              <a:rPr lang="en-US" sz="2200" b="1" dirty="0" smtClean="0"/>
              <a:t>Edema          Leg pain              Tenderness           Warmth or erythema of the skin over the area of thrombosis</a:t>
            </a:r>
          </a:p>
          <a:p>
            <a:endParaRPr lang="en-US" sz="2200" dirty="0" smtClean="0"/>
          </a:p>
          <a:p>
            <a:r>
              <a:rPr lang="en-US" sz="2200" b="1" u="sng" dirty="0" smtClean="0"/>
              <a:t>Pulmonary embolism </a:t>
            </a:r>
            <a:r>
              <a:rPr lang="en-US" sz="2200" dirty="0" smtClean="0"/>
              <a:t>should be suspected in patients with one or more of the following symptoms: </a:t>
            </a:r>
            <a:r>
              <a:rPr lang="en-US" sz="2200" u="sng" dirty="0" smtClean="0"/>
              <a:t>acute-onset dyspnea, pleuritic pain, and hemoptysis</a:t>
            </a:r>
            <a:r>
              <a:rPr lang="en-US" sz="2200" dirty="0" smtClean="0"/>
              <a:t>. </a:t>
            </a:r>
            <a:endParaRPr lang="ar-JO" sz="2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1"/>
            <a:ext cx="9144000" cy="8002191"/>
          </a:xfrm>
          <a:prstGeom prst="rect">
            <a:avLst/>
          </a:prstGeom>
          <a:noFill/>
        </p:spPr>
        <p:txBody>
          <a:bodyPr wrap="square" rtlCol="1">
            <a:spAutoFit/>
          </a:bodyPr>
          <a:lstStyle/>
          <a:p>
            <a:r>
              <a:rPr lang="en-US" sz="3000" dirty="0" smtClean="0"/>
              <a:t>Physical examination in DVT may include :</a:t>
            </a:r>
          </a:p>
          <a:p>
            <a:endParaRPr lang="en-US" sz="2400" dirty="0" smtClean="0"/>
          </a:p>
          <a:p>
            <a:pPr>
              <a:buFont typeface="Wingdings" pitchFamily="2" charset="2"/>
              <a:buChar char="q"/>
            </a:pPr>
            <a:r>
              <a:rPr lang="en-US" sz="2400" dirty="0" smtClean="0"/>
              <a:t>Calf pain on dorsiflexion of the foot (</a:t>
            </a:r>
            <a:r>
              <a:rPr lang="en-US" sz="2400" dirty="0" err="1" smtClean="0"/>
              <a:t>Homans</a:t>
            </a:r>
            <a:r>
              <a:rPr lang="en-US" sz="2400" dirty="0" smtClean="0"/>
              <a:t> sign)</a:t>
            </a:r>
          </a:p>
          <a:p>
            <a:endParaRPr lang="en-US" sz="2400" dirty="0" smtClean="0"/>
          </a:p>
          <a:p>
            <a:pPr>
              <a:buFont typeface="Wingdings" pitchFamily="2" charset="2"/>
              <a:buChar char="q"/>
            </a:pPr>
            <a:r>
              <a:rPr lang="en-US" sz="2400" dirty="0" smtClean="0"/>
              <a:t>A palpable, indurated, cordlike, tender subcutaneous venous segment</a:t>
            </a:r>
          </a:p>
          <a:p>
            <a:pPr>
              <a:buFont typeface="Wingdings" pitchFamily="2" charset="2"/>
              <a:buChar char="q"/>
            </a:pPr>
            <a:endParaRPr lang="en-US" sz="2400" dirty="0" smtClean="0"/>
          </a:p>
          <a:p>
            <a:pPr>
              <a:buFont typeface="Wingdings" pitchFamily="2" charset="2"/>
              <a:buChar char="q"/>
            </a:pPr>
            <a:r>
              <a:rPr lang="en-US" sz="2400" dirty="0" smtClean="0"/>
              <a:t>Variable discoloration of the lower extremity</a:t>
            </a:r>
          </a:p>
          <a:p>
            <a:endParaRPr lang="en-US" sz="2400" dirty="0" smtClean="0"/>
          </a:p>
          <a:p>
            <a:endParaRPr lang="en-US" sz="2400" dirty="0" smtClean="0"/>
          </a:p>
          <a:p>
            <a:r>
              <a:rPr lang="en-US" sz="2800" dirty="0" smtClean="0"/>
              <a:t>Investigation : </a:t>
            </a:r>
          </a:p>
          <a:p>
            <a:endParaRPr lang="en-US" sz="2400" dirty="0" smtClean="0"/>
          </a:p>
          <a:p>
            <a:pPr>
              <a:buFont typeface="Wingdings" pitchFamily="2" charset="2"/>
              <a:buChar char="§"/>
            </a:pPr>
            <a:r>
              <a:rPr lang="en-US" sz="2400" dirty="0" smtClean="0"/>
              <a:t>D-Dimer Testing</a:t>
            </a:r>
          </a:p>
          <a:p>
            <a:pPr>
              <a:buFont typeface="Arial" pitchFamily="34" charset="0"/>
              <a:buChar char="•"/>
            </a:pPr>
            <a:r>
              <a:rPr lang="en-US" sz="2400" dirty="0" smtClean="0"/>
              <a:t>Coagulation Profile  to evaluate for a hypercoagulable state</a:t>
            </a:r>
          </a:p>
          <a:p>
            <a:pPr>
              <a:buFont typeface="Arial" pitchFamily="34" charset="0"/>
              <a:buChar char="•"/>
            </a:pPr>
            <a:r>
              <a:rPr lang="en-US" sz="2400" dirty="0" smtClean="0"/>
              <a:t>Imaging studies used in deep venous thrombosis (DVT) include  </a:t>
            </a:r>
            <a:r>
              <a:rPr lang="en-US" sz="2400" dirty="0" err="1" smtClean="0"/>
              <a:t>doppler</a:t>
            </a:r>
            <a:r>
              <a:rPr lang="en-US" sz="2400" dirty="0" smtClean="0"/>
              <a:t> ultrasonography, venography, MRI.</a:t>
            </a:r>
          </a:p>
          <a:p>
            <a:endParaRPr lang="en-US" sz="2400" dirty="0" smtClean="0"/>
          </a:p>
          <a:p>
            <a:endParaRPr lang="en-US" sz="2400" dirty="0" smtClean="0"/>
          </a:p>
          <a:p>
            <a:r>
              <a:rPr lang="en-US" sz="2400" dirty="0" smtClean="0"/>
              <a:t/>
            </a:r>
            <a:br>
              <a:rPr lang="en-US" sz="2400" dirty="0" smtClean="0"/>
            </a:br>
            <a:endParaRPr lang="en-US" sz="2400" dirty="0" smtClean="0"/>
          </a:p>
          <a:p>
            <a:endParaRPr lang="en-US" sz="2400" dirty="0" smtClean="0"/>
          </a:p>
          <a:p>
            <a:endParaRPr lang="ar-JO"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7143776"/>
          </a:xfrm>
        </p:spPr>
        <p:txBody>
          <a:bodyPr>
            <a:normAutofit/>
          </a:bodyPr>
          <a:lstStyle/>
          <a:p>
            <a:pPr>
              <a:buNone/>
            </a:pPr>
            <a:endParaRPr lang="en-US" dirty="0" smtClean="0"/>
          </a:p>
          <a:p>
            <a:pPr>
              <a:buNone/>
            </a:pPr>
            <a:r>
              <a:rPr lang="en-US" b="1" dirty="0" smtClean="0"/>
              <a:t>Treatment options for DVT include the following:</a:t>
            </a:r>
          </a:p>
          <a:p>
            <a:r>
              <a:rPr lang="en-US" sz="2400" dirty="0" smtClean="0"/>
              <a:t>Anticoagulation (mainstay of therapy) - Heparins, </a:t>
            </a:r>
            <a:r>
              <a:rPr lang="en-US" sz="2400" dirty="0" err="1" smtClean="0"/>
              <a:t>warfarin</a:t>
            </a:r>
            <a:r>
              <a:rPr lang="en-US" sz="2400" dirty="0" smtClean="0"/>
              <a:t>, factor </a:t>
            </a:r>
            <a:r>
              <a:rPr lang="en-US" sz="2400" dirty="0" err="1" smtClean="0"/>
              <a:t>Xa</a:t>
            </a:r>
            <a:r>
              <a:rPr lang="en-US" sz="2400" dirty="0" smtClean="0"/>
              <a:t> inhibitors, and various emerging anticoagulants</a:t>
            </a:r>
          </a:p>
          <a:p>
            <a:r>
              <a:rPr lang="en-US" sz="2400" dirty="0" smtClean="0"/>
              <a:t>Pharmacologic </a:t>
            </a:r>
            <a:r>
              <a:rPr lang="en-US" sz="2400" dirty="0" err="1" smtClean="0"/>
              <a:t>thrombolysis</a:t>
            </a:r>
            <a:endParaRPr lang="en-US" sz="2400" dirty="0" smtClean="0"/>
          </a:p>
          <a:p>
            <a:r>
              <a:rPr lang="en-US" sz="2400" dirty="0" smtClean="0"/>
              <a:t>Endovascular and surgical interventions</a:t>
            </a:r>
          </a:p>
          <a:p>
            <a:r>
              <a:rPr lang="en-US" sz="2400" dirty="0" smtClean="0"/>
              <a:t>Physical measures (</a:t>
            </a:r>
            <a:r>
              <a:rPr lang="en-US" sz="2400" dirty="0" err="1" smtClean="0"/>
              <a:t>eg</a:t>
            </a:r>
            <a:r>
              <a:rPr lang="en-US" sz="2400" dirty="0" smtClean="0"/>
              <a:t>, elastic compression stockings and ambulation)</a:t>
            </a:r>
          </a:p>
          <a:p>
            <a:endParaRPr lang="en-US" sz="2400" dirty="0" smtClean="0"/>
          </a:p>
          <a:p>
            <a:pPr>
              <a:buNone/>
            </a:pPr>
            <a:r>
              <a:rPr lang="en-US" sz="2800" dirty="0" smtClean="0"/>
              <a:t> Percutanous transcatheter treatment of DVT includes the following:</a:t>
            </a:r>
          </a:p>
          <a:p>
            <a:r>
              <a:rPr lang="en-US" sz="2400" dirty="0" smtClean="0"/>
              <a:t>Thrombus removal with catheter-directed </a:t>
            </a:r>
            <a:r>
              <a:rPr lang="en-US" sz="2400" dirty="0" err="1" smtClean="0"/>
              <a:t>thrombolysis</a:t>
            </a:r>
            <a:endParaRPr lang="en-US" sz="2400" dirty="0" smtClean="0"/>
          </a:p>
          <a:p>
            <a:r>
              <a:rPr lang="en-US" sz="2400" dirty="0" smtClean="0"/>
              <a:t>Mechanical </a:t>
            </a:r>
            <a:r>
              <a:rPr lang="en-US" sz="2400" dirty="0" err="1" smtClean="0"/>
              <a:t>thrombectomy</a:t>
            </a:r>
            <a:endParaRPr lang="en-US" sz="2400" dirty="0" smtClean="0"/>
          </a:p>
          <a:p>
            <a:r>
              <a:rPr lang="en-US" sz="2400" dirty="0" smtClean="0"/>
              <a:t>Angioplasty</a:t>
            </a:r>
          </a:p>
          <a:p>
            <a:r>
              <a:rPr lang="en-US" sz="2400" dirty="0" smtClean="0"/>
              <a:t>Stenting of venous obstructions</a:t>
            </a:r>
          </a:p>
          <a:p>
            <a:endParaRPr lang="en-US" sz="2400" dirty="0" smtClean="0"/>
          </a:p>
          <a:p>
            <a:pPr>
              <a:buNone/>
            </a:pPr>
            <a:endParaRPr lang="en-US" sz="2400" dirty="0" smtClean="0"/>
          </a:p>
          <a:p>
            <a:pPr>
              <a:buNone/>
            </a:pPr>
            <a:endParaRPr lang="ar-JO"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Postpartum Hemorrhage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737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a:t>
            </a:r>
            <a:endParaRPr lang="en-US" dirty="0"/>
          </a:p>
        </p:txBody>
      </p:sp>
      <p:sp>
        <p:nvSpPr>
          <p:cNvPr id="5" name="Content Placeholder 4"/>
          <p:cNvSpPr>
            <a:spLocks noGrp="1"/>
          </p:cNvSpPr>
          <p:nvPr>
            <p:ph idx="1"/>
          </p:nvPr>
        </p:nvSpPr>
        <p:spPr/>
        <p:txBody>
          <a:bodyPr>
            <a:normAutofit/>
          </a:bodyPr>
          <a:lstStyle/>
          <a:p>
            <a:r>
              <a:rPr lang="en-US" dirty="0" smtClean="0"/>
              <a:t>An </a:t>
            </a:r>
            <a:r>
              <a:rPr lang="en-US" dirty="0"/>
              <a:t>obstetric </a:t>
            </a:r>
            <a:r>
              <a:rPr lang="en-US" dirty="0" smtClean="0"/>
              <a:t>emergency</a:t>
            </a:r>
          </a:p>
          <a:p>
            <a:endParaRPr lang="en-US" dirty="0" smtClean="0"/>
          </a:p>
          <a:p>
            <a:r>
              <a:rPr lang="en-US" dirty="0" smtClean="0"/>
              <a:t>1 to 3 percent of deliveries</a:t>
            </a:r>
            <a:endParaRPr lang="en-US" b="1" dirty="0" smtClean="0"/>
          </a:p>
          <a:p>
            <a:endParaRPr lang="en-US" dirty="0" smtClean="0"/>
          </a:p>
          <a:p>
            <a:r>
              <a:rPr lang="en-US" dirty="0"/>
              <a:t>PPH occurring in the </a:t>
            </a:r>
            <a:r>
              <a:rPr lang="en-US" u="sng" dirty="0"/>
              <a:t>first 24 hours</a:t>
            </a:r>
            <a:r>
              <a:rPr lang="en-US" dirty="0"/>
              <a:t> after </a:t>
            </a:r>
            <a:r>
              <a:rPr lang="en-US" dirty="0" smtClean="0"/>
              <a:t>delivery: </a:t>
            </a:r>
            <a:r>
              <a:rPr lang="en-US" b="1" dirty="0" smtClean="0"/>
              <a:t>primary </a:t>
            </a:r>
            <a:r>
              <a:rPr lang="en-US" b="1" dirty="0"/>
              <a:t>or early </a:t>
            </a:r>
            <a:r>
              <a:rPr lang="en-US" b="1" dirty="0" smtClean="0"/>
              <a:t>PPH</a:t>
            </a:r>
            <a:endParaRPr lang="en-US" dirty="0" smtClean="0"/>
          </a:p>
          <a:p>
            <a:r>
              <a:rPr lang="en-US" dirty="0" smtClean="0"/>
              <a:t>PPH </a:t>
            </a:r>
            <a:r>
              <a:rPr lang="en-US" dirty="0"/>
              <a:t>occurring from 24 hours to 12 weeks </a:t>
            </a:r>
            <a:r>
              <a:rPr lang="en-US" u="sng" dirty="0"/>
              <a:t>after</a:t>
            </a:r>
            <a:r>
              <a:rPr lang="en-US" dirty="0"/>
              <a:t> </a:t>
            </a:r>
            <a:r>
              <a:rPr lang="en-US" dirty="0" smtClean="0"/>
              <a:t>delivery: </a:t>
            </a:r>
            <a:r>
              <a:rPr lang="en-US" b="1" dirty="0" smtClean="0"/>
              <a:t>secondary</a:t>
            </a:r>
            <a:r>
              <a:rPr lang="en-US" b="1" dirty="0"/>
              <a:t>, late, or delayed </a:t>
            </a:r>
            <a:r>
              <a:rPr lang="en-US" b="1" dirty="0" smtClean="0"/>
              <a:t>PPH.</a:t>
            </a:r>
          </a:p>
          <a:p>
            <a:pPr marL="0" indent="0">
              <a:buNone/>
            </a:pPr>
            <a:endParaRPr lang="en-US" dirty="0" smtClean="0"/>
          </a:p>
        </p:txBody>
      </p:sp>
    </p:spTree>
    <p:extLst>
      <p:ext uri="{BB962C8B-B14F-4D97-AF65-F5344CB8AC3E}">
        <p14:creationId xmlns:p14="http://schemas.microsoft.com/office/powerpoint/2010/main" val="4183761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a:bodyPr>
          <a:lstStyle/>
          <a:p>
            <a:r>
              <a:rPr lang="en-US" dirty="0" smtClean="0"/>
              <a:t>Classically defined </a:t>
            </a:r>
            <a:r>
              <a:rPr lang="en-US" dirty="0"/>
              <a:t>by the volume of blood loss (ie, estimated blood loss </a:t>
            </a:r>
            <a:r>
              <a:rPr lang="en-US" b="1" dirty="0"/>
              <a:t>≥500 mL </a:t>
            </a:r>
            <a:r>
              <a:rPr lang="en-US" dirty="0"/>
              <a:t>after </a:t>
            </a:r>
            <a:r>
              <a:rPr lang="en-US" u="sng" dirty="0"/>
              <a:t>vaginal birth</a:t>
            </a:r>
            <a:r>
              <a:rPr lang="en-US" dirty="0"/>
              <a:t> or </a:t>
            </a:r>
            <a:r>
              <a:rPr lang="en-US" b="1" dirty="0"/>
              <a:t>≥1000 mL </a:t>
            </a:r>
            <a:r>
              <a:rPr lang="en-US" u="sng" dirty="0"/>
              <a:t>after cesarean </a:t>
            </a:r>
            <a:r>
              <a:rPr lang="en-US" u="sng" dirty="0" smtClean="0"/>
              <a:t>delivery</a:t>
            </a:r>
            <a:r>
              <a:rPr lang="en-US" dirty="0" smtClean="0"/>
              <a:t>)</a:t>
            </a:r>
          </a:p>
          <a:p>
            <a:r>
              <a:rPr lang="en-US" dirty="0" smtClean="0"/>
              <a:t>Results </a:t>
            </a:r>
            <a:r>
              <a:rPr lang="en-US" dirty="0"/>
              <a:t>in signs and/or symptoms of </a:t>
            </a:r>
            <a:r>
              <a:rPr lang="en-US" dirty="0" smtClean="0"/>
              <a:t>hypovolemia</a:t>
            </a:r>
          </a:p>
          <a:p>
            <a:endParaRPr lang="en-US" dirty="0" smtClean="0"/>
          </a:p>
          <a:p>
            <a:r>
              <a:rPr lang="en-US" dirty="0" smtClean="0"/>
              <a:t>May </a:t>
            </a:r>
            <a:r>
              <a:rPr lang="en-US" dirty="0"/>
              <a:t>be delayed (why?) </a:t>
            </a:r>
          </a:p>
          <a:p>
            <a:endParaRPr lang="en-US" u="sng" dirty="0" smtClean="0"/>
          </a:p>
          <a:p>
            <a:endParaRPr lang="en-US" u="sng" dirty="0"/>
          </a:p>
        </p:txBody>
      </p:sp>
    </p:spTree>
    <p:extLst>
      <p:ext uri="{BB962C8B-B14F-4D97-AF65-F5344CB8AC3E}">
        <p14:creationId xmlns:p14="http://schemas.microsoft.com/office/powerpoint/2010/main" val="301694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25C76E-8CA6-4EF8-A530-C986EFD26F9A}"/>
              </a:ext>
            </a:extLst>
          </p:cNvPr>
          <p:cNvSpPr>
            <a:spLocks noGrp="1"/>
          </p:cNvSpPr>
          <p:nvPr>
            <p:ph type="title"/>
          </p:nvPr>
        </p:nvSpPr>
        <p:spPr>
          <a:xfrm>
            <a:off x="628650" y="265488"/>
            <a:ext cx="7886700" cy="1071717"/>
          </a:xfrm>
        </p:spPr>
        <p:txBody>
          <a:bodyPr/>
          <a:lstStyle/>
          <a:p>
            <a:pPr algn="ctr"/>
            <a:r>
              <a:rPr lang="en-US" b="1" dirty="0">
                <a:solidFill>
                  <a:srgbClr val="0070C0"/>
                </a:solidFill>
              </a:rPr>
              <a:t>2- Uterine involution (Cont.)</a:t>
            </a:r>
          </a:p>
        </p:txBody>
      </p:sp>
      <p:sp>
        <p:nvSpPr>
          <p:cNvPr id="3" name="Content Placeholder 2">
            <a:extLst>
              <a:ext uri="{FF2B5EF4-FFF2-40B4-BE49-F238E27FC236}">
                <a16:creationId xmlns:a16="http://schemas.microsoft.com/office/drawing/2014/main" xmlns="" id="{8F45674F-C2F1-4FE2-8E0E-A79E66F87E5A}"/>
              </a:ext>
            </a:extLst>
          </p:cNvPr>
          <p:cNvSpPr>
            <a:spLocks noGrp="1"/>
          </p:cNvSpPr>
          <p:nvPr>
            <p:ph idx="1"/>
          </p:nvPr>
        </p:nvSpPr>
        <p:spPr>
          <a:xfrm>
            <a:off x="296820" y="1337188"/>
            <a:ext cx="5521427" cy="5053780"/>
          </a:xfrm>
        </p:spPr>
        <p:txBody>
          <a:bodyPr>
            <a:normAutofit fontScale="77500" lnSpcReduction="20000"/>
          </a:bodyPr>
          <a:lstStyle/>
          <a:p>
            <a:r>
              <a:rPr lang="en-US" b="0" i="0" dirty="0">
                <a:solidFill>
                  <a:srgbClr val="232323"/>
                </a:solidFill>
                <a:effectLst/>
                <a:latin typeface="Arial" panose="020B0604020202020204" pitchFamily="34" charset="0"/>
              </a:rPr>
              <a:t>Immediately after delivery, the fundus is normally firm, nontender, globular, and located midway between the symphysis pubis and umbilicus. </a:t>
            </a:r>
          </a:p>
          <a:p>
            <a:r>
              <a:rPr lang="en-US" b="0" i="0" dirty="0">
                <a:solidFill>
                  <a:srgbClr val="232323"/>
                </a:solidFill>
                <a:effectLst/>
                <a:latin typeface="Arial" panose="020B0604020202020204" pitchFamily="34" charset="0"/>
              </a:rPr>
              <a:t>In the next 12 hours, it rises to just above or below the umbilicus, then recedes by approximately 1 cm/day to again lie midway between the symphysis pubis and umbilicus by the end of the first postpartum week. </a:t>
            </a:r>
          </a:p>
          <a:p>
            <a:r>
              <a:rPr lang="en-US" b="0" i="0" dirty="0">
                <a:solidFill>
                  <a:srgbClr val="232323"/>
                </a:solidFill>
                <a:effectLst/>
                <a:latin typeface="Arial" panose="020B0604020202020204" pitchFamily="34" charset="0"/>
              </a:rPr>
              <a:t>It is not palpable abdominally by two weeks postpartum and attains its normal nonpregnant size by six to eight weeks postpartum.</a:t>
            </a:r>
          </a:p>
          <a:p>
            <a:r>
              <a:rPr lang="en-US" b="0" i="0" dirty="0">
                <a:solidFill>
                  <a:srgbClr val="232323"/>
                </a:solidFill>
                <a:effectLst/>
                <a:latin typeface="Arial" panose="020B0604020202020204" pitchFamily="34" charset="0"/>
              </a:rPr>
              <a:t>The weight of the uterus decreases from approximately 1000 g immediately postpartum to 60 g six to eight weeks later.</a:t>
            </a:r>
            <a:endParaRPr lang="en-US" dirty="0"/>
          </a:p>
        </p:txBody>
      </p:sp>
      <p:pic>
        <p:nvPicPr>
          <p:cNvPr id="7" name="Picture 6">
            <a:extLst>
              <a:ext uri="{FF2B5EF4-FFF2-40B4-BE49-F238E27FC236}">
                <a16:creationId xmlns:a16="http://schemas.microsoft.com/office/drawing/2014/main" xmlns="" id="{F0C08FDC-01A9-4101-B94E-B7DFAC775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241" y="1337189"/>
            <a:ext cx="3134493" cy="5122605"/>
          </a:xfrm>
          <a:prstGeom prst="rect">
            <a:avLst/>
          </a:prstGeom>
        </p:spPr>
      </p:pic>
    </p:spTree>
    <p:extLst>
      <p:ext uri="{BB962C8B-B14F-4D97-AF65-F5344CB8AC3E}">
        <p14:creationId xmlns:p14="http://schemas.microsoft.com/office/powerpoint/2010/main" val="1844561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Physiologic Mechanisms That Limit Postpartum Blood Loss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Normally</a:t>
            </a:r>
            <a:r>
              <a:rPr lang="en-US" dirty="0"/>
              <a:t>, hemostasis occurs upon placental </a:t>
            </a:r>
            <a:r>
              <a:rPr lang="en-US" dirty="0" smtClean="0"/>
              <a:t>separation and uterine bleeding is controlled:</a:t>
            </a:r>
            <a:endParaRPr lang="en-US" u="sng" dirty="0"/>
          </a:p>
          <a:p>
            <a:pPr marL="514350" indent="-514350">
              <a:buFont typeface="+mj-lt"/>
              <a:buAutoNum type="arabicPeriod"/>
            </a:pPr>
            <a:r>
              <a:rPr lang="en-US" u="sng" dirty="0" smtClean="0"/>
              <a:t>Contraction </a:t>
            </a:r>
            <a:r>
              <a:rPr lang="en-US" u="sng" dirty="0"/>
              <a:t>of the myometrium</a:t>
            </a:r>
            <a:r>
              <a:rPr lang="en-US" dirty="0"/>
              <a:t>, </a:t>
            </a:r>
            <a:r>
              <a:rPr lang="en-US" dirty="0" smtClean="0"/>
              <a:t>causes mechanical hemostasis; </a:t>
            </a:r>
            <a:r>
              <a:rPr lang="en-US" dirty="0" smtClean="0"/>
              <a:t>((?))</a:t>
            </a:r>
          </a:p>
          <a:p>
            <a:pPr marL="514350" indent="-514350">
              <a:buFont typeface="+mj-lt"/>
              <a:buAutoNum type="arabicPeriod"/>
            </a:pPr>
            <a:r>
              <a:rPr lang="en-US" u="sng" dirty="0" smtClean="0"/>
              <a:t>Local </a:t>
            </a:r>
            <a:r>
              <a:rPr lang="en-US" u="sng" dirty="0"/>
              <a:t>decidual hemostatic factors</a:t>
            </a:r>
            <a:r>
              <a:rPr lang="en-US" dirty="0"/>
              <a:t> </a:t>
            </a:r>
            <a:r>
              <a:rPr lang="en-US" dirty="0" smtClean="0"/>
              <a:t>causing </a:t>
            </a:r>
            <a:r>
              <a:rPr lang="en-US" dirty="0"/>
              <a:t>clotting</a:t>
            </a:r>
            <a:r>
              <a:rPr lang="en-US" dirty="0" smtClean="0"/>
              <a:t>.</a:t>
            </a:r>
          </a:p>
          <a:p>
            <a:pPr marL="514350" indent="-514350">
              <a:buFont typeface="+mj-lt"/>
              <a:buAutoNum type="arabicPeriod"/>
            </a:pPr>
            <a:endParaRPr lang="en-US" dirty="0"/>
          </a:p>
          <a:p>
            <a:r>
              <a:rPr lang="en-US" dirty="0" smtClean="0"/>
              <a:t>The </a:t>
            </a:r>
            <a:r>
              <a:rPr lang="en-US" dirty="0"/>
              <a:t>pathogenesis for most of the remaining </a:t>
            </a:r>
            <a:r>
              <a:rPr lang="en-US" dirty="0" smtClean="0"/>
              <a:t>cases </a:t>
            </a:r>
            <a:r>
              <a:rPr lang="en-US" dirty="0"/>
              <a:t>is loss of intact vasculature (ie, trauma</a:t>
            </a:r>
            <a:r>
              <a:rPr lang="en-US" dirty="0" smtClean="0"/>
              <a:t>).</a:t>
            </a:r>
          </a:p>
          <a:p>
            <a:endParaRPr lang="en-US" dirty="0"/>
          </a:p>
          <a:p>
            <a:r>
              <a:rPr lang="en-US" dirty="0"/>
              <a:t>The potential for massive hemorrhage from pathology in normal physiologic mechanisms at delivery is </a:t>
            </a:r>
            <a:r>
              <a:rPr lang="en-US" dirty="0" smtClean="0"/>
              <a:t>high </a:t>
            </a:r>
            <a:r>
              <a:rPr lang="en-US" dirty="0" smtClean="0"/>
              <a:t>(??)</a:t>
            </a:r>
            <a:endParaRPr lang="en-US" dirty="0"/>
          </a:p>
        </p:txBody>
      </p:sp>
    </p:spTree>
    <p:extLst>
      <p:ext uri="{BB962C8B-B14F-4D97-AF65-F5344CB8AC3E}">
        <p14:creationId xmlns:p14="http://schemas.microsoft.com/office/powerpoint/2010/main" val="2972235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Primary PPH</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Uterine </a:t>
            </a:r>
          </a:p>
          <a:p>
            <a:pPr marL="514350" indent="-514350">
              <a:buFont typeface="+mj-lt"/>
              <a:buAutoNum type="arabicPeriod"/>
            </a:pPr>
            <a:r>
              <a:rPr lang="en-US" dirty="0" smtClean="0"/>
              <a:t>Uterine </a:t>
            </a:r>
            <a:r>
              <a:rPr lang="en-US" dirty="0" err="1" smtClean="0"/>
              <a:t>atony</a:t>
            </a:r>
            <a:r>
              <a:rPr lang="en-US" dirty="0" smtClean="0"/>
              <a:t> </a:t>
            </a:r>
          </a:p>
          <a:p>
            <a:pPr marL="514350" indent="-514350">
              <a:buFont typeface="+mj-lt"/>
              <a:buAutoNum type="arabicPeriod"/>
            </a:pPr>
            <a:r>
              <a:rPr lang="en-US" dirty="0" smtClean="0"/>
              <a:t>Retained placental </a:t>
            </a:r>
            <a:r>
              <a:rPr lang="en-US" dirty="0" smtClean="0"/>
              <a:t>products and abnormal </a:t>
            </a:r>
            <a:r>
              <a:rPr lang="en-US" dirty="0" smtClean="0"/>
              <a:t>placentation</a:t>
            </a:r>
          </a:p>
          <a:p>
            <a:pPr marL="514350" indent="-514350">
              <a:buFont typeface="+mj-lt"/>
              <a:buAutoNum type="arabicPeriod"/>
            </a:pPr>
            <a:r>
              <a:rPr lang="en-US" dirty="0" smtClean="0"/>
              <a:t>Uterine rupture</a:t>
            </a:r>
          </a:p>
          <a:p>
            <a:pPr marL="514350" indent="-514350">
              <a:buFont typeface="+mj-lt"/>
              <a:buAutoNum type="arabicPeriod"/>
            </a:pPr>
            <a:r>
              <a:rPr lang="en-US" dirty="0" smtClean="0"/>
              <a:t>Uterine inversion</a:t>
            </a:r>
          </a:p>
          <a:p>
            <a:pPr marL="514350" indent="-514350">
              <a:buFont typeface="+mj-lt"/>
              <a:buAutoNum type="arabicPeriod"/>
            </a:pPr>
            <a:endParaRPr lang="en-US" dirty="0"/>
          </a:p>
          <a:p>
            <a:pPr>
              <a:defRPr/>
            </a:pPr>
            <a:r>
              <a:rPr lang="en-US" altLang="en-US" dirty="0" smtClean="0"/>
              <a:t>Non-uterine </a:t>
            </a:r>
            <a:endParaRPr lang="en-US" altLang="en-US" dirty="0"/>
          </a:p>
          <a:p>
            <a:pPr marL="514350" indent="-514350">
              <a:buFont typeface="+mj-lt"/>
              <a:buAutoNum type="arabicPeriod"/>
              <a:defRPr/>
            </a:pPr>
            <a:r>
              <a:rPr lang="en-US" altLang="en-US" dirty="0"/>
              <a:t>Lower genital tract lacerations</a:t>
            </a:r>
          </a:p>
          <a:p>
            <a:pPr marL="514350" indent="-514350">
              <a:buFont typeface="+mj-lt"/>
              <a:buAutoNum type="arabicPeriod"/>
              <a:defRPr/>
            </a:pPr>
            <a:r>
              <a:rPr lang="en-US" altLang="en-US" dirty="0"/>
              <a:t>Pelvic hematomas</a:t>
            </a:r>
          </a:p>
          <a:p>
            <a:pPr marL="514350" indent="-514350">
              <a:buFont typeface="+mj-lt"/>
              <a:buAutoNum type="arabicPeriod"/>
              <a:defRPr/>
            </a:pPr>
            <a:r>
              <a:rPr lang="en-US" altLang="en-US" dirty="0"/>
              <a:t>Coagulation </a:t>
            </a:r>
            <a:r>
              <a:rPr lang="en-US" altLang="en-US" dirty="0" smtClean="0"/>
              <a:t>disorders</a:t>
            </a:r>
          </a:p>
          <a:p>
            <a:pPr marL="514350" indent="-514350">
              <a:buFont typeface="+mj-lt"/>
              <a:buAutoNum type="arabicPeriod"/>
              <a:defRPr/>
            </a:pPr>
            <a:r>
              <a:rPr lang="en-US" altLang="en-US" dirty="0" err="1" smtClean="0"/>
              <a:t>Abruptio</a:t>
            </a:r>
            <a:r>
              <a:rPr lang="en-US" altLang="en-US" dirty="0" smtClean="0"/>
              <a:t> placentae</a:t>
            </a:r>
          </a:p>
          <a:p>
            <a:pPr marL="514350" indent="-514350">
              <a:buFont typeface="+mj-lt"/>
              <a:buAutoNum type="arabicPeriod"/>
              <a:defRPr/>
            </a:pPr>
            <a:r>
              <a:rPr lang="en-US" altLang="en-US" dirty="0" smtClean="0"/>
              <a:t>Retained </a:t>
            </a:r>
            <a:r>
              <a:rPr lang="en-US" altLang="en-US" dirty="0"/>
              <a:t>dead </a:t>
            </a:r>
            <a:r>
              <a:rPr lang="en-US" altLang="en-US" dirty="0" smtClean="0"/>
              <a:t>fetus</a:t>
            </a:r>
          </a:p>
          <a:p>
            <a:pPr marL="514350" indent="-514350">
              <a:buFont typeface="+mj-lt"/>
              <a:buAutoNum type="arabicPeriod"/>
              <a:defRPr/>
            </a:pPr>
            <a:r>
              <a:rPr lang="en-US" altLang="en-US" dirty="0" smtClean="0"/>
              <a:t>Amniotic </a:t>
            </a:r>
            <a:r>
              <a:rPr lang="en-US" altLang="en-US" dirty="0"/>
              <a:t>fluid </a:t>
            </a:r>
            <a:r>
              <a:rPr lang="en-US" altLang="en-US" dirty="0" smtClean="0"/>
              <a:t>embolism</a:t>
            </a:r>
          </a:p>
          <a:p>
            <a:pPr marL="514350" indent="-514350">
              <a:buFont typeface="+mj-lt"/>
              <a:buAutoNum type="arabicPeriod"/>
              <a:defRPr/>
            </a:pPr>
            <a:r>
              <a:rPr lang="en-US" altLang="en-US" dirty="0" smtClean="0"/>
              <a:t>Inherited coagulopathy</a:t>
            </a:r>
            <a:endParaRPr lang="en-GB" altLang="en-US" dirty="0"/>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3819825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Focal or Diffuse Uterine </a:t>
            </a:r>
            <a:r>
              <a:rPr lang="en-US" dirty="0" err="1" smtClean="0"/>
              <a:t>Atony</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The most common cause of excessive postpartum bleeding (80%)</a:t>
            </a:r>
          </a:p>
          <a:p>
            <a:endParaRPr lang="en-US" dirty="0" smtClean="0"/>
          </a:p>
          <a:p>
            <a:r>
              <a:rPr lang="en-US" b="1" dirty="0" smtClean="0"/>
              <a:t>Risk factors</a:t>
            </a:r>
            <a:r>
              <a:rPr lang="en-US" dirty="0" smtClean="0"/>
              <a:t>: rapid or protracted labor, </a:t>
            </a:r>
            <a:r>
              <a:rPr lang="en-US" dirty="0" err="1" smtClean="0"/>
              <a:t>chorioamionitis</a:t>
            </a:r>
            <a:r>
              <a:rPr lang="en-US" dirty="0" smtClean="0"/>
              <a:t>, medications (</a:t>
            </a:r>
            <a:r>
              <a:rPr lang="en-US" dirty="0" err="1" smtClean="0"/>
              <a:t>eg</a:t>
            </a:r>
            <a:r>
              <a:rPr lang="en-US" dirty="0" smtClean="0"/>
              <a:t>. MgSO4, </a:t>
            </a:r>
            <a:r>
              <a:rPr lang="en-US" dirty="0" smtClean="0"/>
              <a:t>beta </a:t>
            </a:r>
            <a:r>
              <a:rPr lang="en-US" dirty="0" smtClean="0"/>
              <a:t>adrenergic agonists, </a:t>
            </a:r>
            <a:r>
              <a:rPr lang="en-US" dirty="0" smtClean="0"/>
              <a:t>halothane) </a:t>
            </a:r>
            <a:r>
              <a:rPr lang="en-US" dirty="0" smtClean="0"/>
              <a:t>and over distended uterus (multiple gestations, fetal </a:t>
            </a:r>
            <a:r>
              <a:rPr lang="en-US" dirty="0" err="1" smtClean="0"/>
              <a:t>macrosomia</a:t>
            </a:r>
            <a:r>
              <a:rPr lang="en-US" dirty="0" smtClean="0"/>
              <a:t>, </a:t>
            </a:r>
            <a:r>
              <a:rPr lang="en-US" dirty="0" err="1" smtClean="0"/>
              <a:t>polyhydramnios</a:t>
            </a:r>
            <a:r>
              <a:rPr lang="en-US" dirty="0" smtClean="0"/>
              <a:t>, </a:t>
            </a:r>
            <a:r>
              <a:rPr lang="en-US" dirty="0" err="1" smtClean="0"/>
              <a:t>grandmultiparity</a:t>
            </a:r>
            <a:r>
              <a:rPr lang="en-US" dirty="0" smtClean="0"/>
              <a:t> </a:t>
            </a:r>
            <a:r>
              <a:rPr lang="en-US" dirty="0" smtClean="0"/>
              <a:t>&gt;5), uterine </a:t>
            </a:r>
            <a:r>
              <a:rPr lang="en-US" dirty="0" err="1" smtClean="0"/>
              <a:t>leiomyomata</a:t>
            </a:r>
            <a:r>
              <a:rPr lang="en-US" dirty="0" smtClean="0"/>
              <a:t>, </a:t>
            </a:r>
            <a:r>
              <a:rPr lang="en-US" u="sng" dirty="0" smtClean="0"/>
              <a:t>prior PPH</a:t>
            </a:r>
          </a:p>
          <a:p>
            <a:endParaRPr lang="en-US" dirty="0" smtClean="0"/>
          </a:p>
          <a:p>
            <a:r>
              <a:rPr lang="en-US" b="1" dirty="0" smtClean="0"/>
              <a:t>Clinical findings</a:t>
            </a:r>
            <a:r>
              <a:rPr lang="en-US" dirty="0" smtClean="0"/>
              <a:t>: a </a:t>
            </a:r>
            <a:r>
              <a:rPr lang="en-US" u="sng" dirty="0" smtClean="0"/>
              <a:t>soft </a:t>
            </a:r>
            <a:r>
              <a:rPr lang="en-US" u="sng" dirty="0" smtClean="0"/>
              <a:t>spongy boggy uterus</a:t>
            </a:r>
            <a:r>
              <a:rPr lang="en-US" dirty="0" smtClean="0"/>
              <a:t> </a:t>
            </a:r>
            <a:r>
              <a:rPr lang="en-US" dirty="0" smtClean="0"/>
              <a:t>(feels </a:t>
            </a:r>
            <a:r>
              <a:rPr lang="en-US" u="sng" dirty="0" smtClean="0"/>
              <a:t>like dough</a:t>
            </a:r>
            <a:r>
              <a:rPr lang="en-US" dirty="0" smtClean="0"/>
              <a:t>)</a:t>
            </a:r>
          </a:p>
          <a:p>
            <a:endParaRPr lang="en-US" dirty="0" smtClean="0"/>
          </a:p>
          <a:p>
            <a:r>
              <a:rPr lang="en-US" b="1" dirty="0" smtClean="0"/>
              <a:t>Management</a:t>
            </a:r>
            <a:r>
              <a:rPr lang="en-US" dirty="0" smtClean="0"/>
              <a:t>: </a:t>
            </a:r>
            <a:r>
              <a:rPr lang="en-US" u="sng" dirty="0" smtClean="0"/>
              <a:t>uterine </a:t>
            </a:r>
            <a:r>
              <a:rPr lang="en-US" u="sng" dirty="0" smtClean="0"/>
              <a:t>massage</a:t>
            </a:r>
            <a:r>
              <a:rPr lang="en-US" dirty="0"/>
              <a:t> </a:t>
            </a:r>
            <a:r>
              <a:rPr lang="en-US" dirty="0" smtClean="0"/>
              <a:t>of fundus and </a:t>
            </a:r>
            <a:r>
              <a:rPr lang="en-US" dirty="0" err="1" smtClean="0"/>
              <a:t>uterotonic</a:t>
            </a:r>
            <a:r>
              <a:rPr lang="en-US" dirty="0" smtClean="0"/>
              <a:t> agents (e.g. </a:t>
            </a:r>
            <a:r>
              <a:rPr lang="en-US" u="sng" dirty="0" smtClean="0"/>
              <a:t>oxytocin</a:t>
            </a:r>
            <a:r>
              <a:rPr lang="en-US" dirty="0" smtClean="0"/>
              <a:t>, </a:t>
            </a:r>
            <a:r>
              <a:rPr lang="en-US" dirty="0" err="1" smtClean="0"/>
              <a:t>methylergonovine</a:t>
            </a:r>
            <a:r>
              <a:rPr lang="en-US" dirty="0" smtClean="0"/>
              <a:t>, or </a:t>
            </a:r>
            <a:r>
              <a:rPr lang="en-US" dirty="0" err="1" smtClean="0"/>
              <a:t>carboprost</a:t>
            </a:r>
            <a:r>
              <a:rPr lang="en-US" dirty="0" smtClean="0"/>
              <a:t>)</a:t>
            </a:r>
          </a:p>
        </p:txBody>
      </p:sp>
    </p:spTree>
    <p:extLst>
      <p:ext uri="{BB962C8B-B14F-4D97-AF65-F5344CB8AC3E}">
        <p14:creationId xmlns:p14="http://schemas.microsoft.com/office/powerpoint/2010/main" val="3803881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Trauma-Related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15%</a:t>
            </a:r>
          </a:p>
          <a:p>
            <a:r>
              <a:rPr lang="en-US" dirty="0" smtClean="0"/>
              <a:t>Due </a:t>
            </a:r>
            <a:r>
              <a:rPr lang="en-US" dirty="0"/>
              <a:t>to lacerations (including uterine rupture) or surgical </a:t>
            </a:r>
            <a:r>
              <a:rPr lang="en-US" dirty="0" smtClean="0"/>
              <a:t>incisions</a:t>
            </a:r>
          </a:p>
          <a:p>
            <a:endParaRPr lang="en-US" dirty="0" smtClean="0"/>
          </a:p>
          <a:p>
            <a:r>
              <a:rPr lang="en-US" b="1" dirty="0" smtClean="0"/>
              <a:t>Risk factors</a:t>
            </a:r>
            <a:r>
              <a:rPr lang="en-US" dirty="0" smtClean="0"/>
              <a:t>: uncontrolled vaginal </a:t>
            </a:r>
            <a:r>
              <a:rPr lang="en-US" dirty="0" smtClean="0"/>
              <a:t>delivery causing incidental injury, </a:t>
            </a:r>
            <a:r>
              <a:rPr lang="en-US" dirty="0" smtClean="0"/>
              <a:t>difficult delivery, and operative vaginal </a:t>
            </a:r>
            <a:r>
              <a:rPr lang="en-US" dirty="0" smtClean="0"/>
              <a:t>delivery (medical instruments like forceps, vacuum extraction or episiotomy), incision from CS delivery</a:t>
            </a:r>
            <a:endParaRPr lang="en-US" dirty="0" smtClean="0"/>
          </a:p>
          <a:p>
            <a:endParaRPr lang="en-US" dirty="0" smtClean="0"/>
          </a:p>
          <a:p>
            <a:r>
              <a:rPr lang="en-US" b="1" dirty="0" smtClean="0"/>
              <a:t>Clinical findings</a:t>
            </a:r>
            <a:r>
              <a:rPr lang="en-US" dirty="0" smtClean="0"/>
              <a:t>: Identifiable lacerations (cervix, vagina, perineum) in the presence of a contracted </a:t>
            </a:r>
            <a:r>
              <a:rPr lang="en-US" dirty="0" smtClean="0"/>
              <a:t>uterus; uterine rupture ((cessation of contractions, abrupt and severe pain, </a:t>
            </a:r>
            <a:r>
              <a:rPr lang="en-US" u="sng" dirty="0" smtClean="0"/>
              <a:t>sudden appearance of fetal distress during </a:t>
            </a:r>
            <a:r>
              <a:rPr lang="en-US" dirty="0" smtClean="0"/>
              <a:t>labor, hypovolemic shock))</a:t>
            </a:r>
            <a:endParaRPr lang="en-US" dirty="0" smtClean="0"/>
          </a:p>
          <a:p>
            <a:endParaRPr lang="en-US" dirty="0" smtClean="0"/>
          </a:p>
          <a:p>
            <a:r>
              <a:rPr lang="en-US" b="1" dirty="0" smtClean="0"/>
              <a:t>Management</a:t>
            </a:r>
            <a:r>
              <a:rPr lang="en-US" dirty="0" smtClean="0"/>
              <a:t>: </a:t>
            </a:r>
            <a:r>
              <a:rPr lang="en-US" dirty="0" smtClean="0"/>
              <a:t>applying pressure, surgical repair by stiches </a:t>
            </a:r>
            <a:endParaRPr lang="en-US" dirty="0"/>
          </a:p>
        </p:txBody>
      </p:sp>
    </p:spTree>
    <p:extLst>
      <p:ext uri="{BB962C8B-B14F-4D97-AF65-F5344CB8AC3E}">
        <p14:creationId xmlns:p14="http://schemas.microsoft.com/office/powerpoint/2010/main" val="2740482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Retained Placenta/Membranes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Risk factors</a:t>
            </a:r>
            <a:r>
              <a:rPr lang="en-US" dirty="0" smtClean="0"/>
              <a:t>: accessory placental lobe and abnormal trophoblastic uterine invasion (e.g. cervix, vagina, perineum</a:t>
            </a:r>
            <a:r>
              <a:rPr lang="en-US" dirty="0" smtClean="0"/>
              <a:t>), placenta </a:t>
            </a:r>
            <a:r>
              <a:rPr lang="en-US" dirty="0" err="1" smtClean="0"/>
              <a:t>accreta</a:t>
            </a:r>
            <a:r>
              <a:rPr lang="en-US" dirty="0" smtClean="0"/>
              <a:t> spectrum, too much traction on umbilical cord</a:t>
            </a:r>
            <a:endParaRPr lang="en-US" dirty="0" smtClean="0"/>
          </a:p>
          <a:p>
            <a:endParaRPr lang="en-US" dirty="0" smtClean="0"/>
          </a:p>
          <a:p>
            <a:r>
              <a:rPr lang="en-US" b="1" dirty="0" smtClean="0"/>
              <a:t>Classical findings</a:t>
            </a:r>
            <a:r>
              <a:rPr lang="en-US" dirty="0" smtClean="0"/>
              <a:t>: missing placental cotyledons in the presence of a contracted uterus</a:t>
            </a:r>
          </a:p>
          <a:p>
            <a:endParaRPr lang="en-US" dirty="0" smtClean="0"/>
          </a:p>
          <a:p>
            <a:r>
              <a:rPr lang="en-US" b="1" dirty="0" smtClean="0"/>
              <a:t>Management</a:t>
            </a:r>
            <a:r>
              <a:rPr lang="en-US" dirty="0" smtClean="0"/>
              <a:t>: manual removal or uterine </a:t>
            </a:r>
            <a:r>
              <a:rPr lang="en-US" dirty="0" smtClean="0"/>
              <a:t>curettage </a:t>
            </a:r>
            <a:r>
              <a:rPr lang="en-US" dirty="0" smtClean="0"/>
              <a:t>under ultrasound guidance</a:t>
            </a:r>
            <a:endParaRPr lang="en-US" dirty="0"/>
          </a:p>
        </p:txBody>
      </p:sp>
    </p:spTree>
    <p:extLst>
      <p:ext uri="{BB962C8B-B14F-4D97-AF65-F5344CB8AC3E}">
        <p14:creationId xmlns:p14="http://schemas.microsoft.com/office/powerpoint/2010/main" val="2268461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Coagulopathy or </a:t>
            </a:r>
            <a:r>
              <a:rPr lang="en-US" dirty="0" smtClean="0"/>
              <a:t>Other Bleeding Diathesis</a:t>
            </a:r>
            <a:r>
              <a:rPr lang="en-US" dirty="0"/>
              <a:t> </a:t>
            </a:r>
          </a:p>
        </p:txBody>
      </p:sp>
      <p:sp>
        <p:nvSpPr>
          <p:cNvPr id="3" name="Content Placeholder 2"/>
          <p:cNvSpPr>
            <a:spLocks noGrp="1"/>
          </p:cNvSpPr>
          <p:nvPr>
            <p:ph idx="1"/>
          </p:nvPr>
        </p:nvSpPr>
        <p:spPr/>
        <p:txBody>
          <a:bodyPr>
            <a:normAutofit fontScale="85000" lnSpcReduction="20000"/>
          </a:bodyPr>
          <a:lstStyle/>
          <a:p>
            <a:r>
              <a:rPr lang="en-US" dirty="0"/>
              <a:t>Coagulopathy or platelet dysfunction </a:t>
            </a:r>
            <a:r>
              <a:rPr lang="en-US" dirty="0" smtClean="0"/>
              <a:t>in </a:t>
            </a:r>
            <a:r>
              <a:rPr lang="en-US" dirty="0"/>
              <a:t>women with an inherited or acquired bleeding diathesis. </a:t>
            </a:r>
            <a:endParaRPr lang="en-US" dirty="0" smtClean="0"/>
          </a:p>
          <a:p>
            <a:endParaRPr lang="en-US" dirty="0"/>
          </a:p>
          <a:p>
            <a:r>
              <a:rPr lang="en-US" dirty="0"/>
              <a:t>C</a:t>
            </a:r>
            <a:r>
              <a:rPr lang="en-US" dirty="0" smtClean="0"/>
              <a:t>an </a:t>
            </a:r>
            <a:r>
              <a:rPr lang="en-US" dirty="0"/>
              <a:t>also be a result </a:t>
            </a:r>
            <a:r>
              <a:rPr lang="en-US" dirty="0" smtClean="0"/>
              <a:t>when </a:t>
            </a:r>
            <a:r>
              <a:rPr lang="en-US" dirty="0"/>
              <a:t>there is a severe reduction of clotting factors due to </a:t>
            </a:r>
            <a:r>
              <a:rPr lang="en-US" u="sng" dirty="0"/>
              <a:t>persistent heavy bleeding and </a:t>
            </a:r>
            <a:r>
              <a:rPr lang="en-US" u="sng" dirty="0" err="1"/>
              <a:t>hemodilution</a:t>
            </a:r>
            <a:r>
              <a:rPr lang="en-US" u="sng" dirty="0"/>
              <a:t> of the remaining clotting factors</a:t>
            </a:r>
            <a:r>
              <a:rPr lang="en-US" dirty="0"/>
              <a:t> (</a:t>
            </a:r>
            <a:r>
              <a:rPr lang="en-US" dirty="0" err="1"/>
              <a:t>eg</a:t>
            </a:r>
            <a:r>
              <a:rPr lang="en-US" dirty="0"/>
              <a:t>, placenta </a:t>
            </a:r>
            <a:r>
              <a:rPr lang="en-US" dirty="0" err="1"/>
              <a:t>accreta</a:t>
            </a:r>
            <a:r>
              <a:rPr lang="en-US" dirty="0"/>
              <a:t> spectrum</a:t>
            </a:r>
            <a:r>
              <a:rPr lang="en-US" dirty="0" smtClean="0"/>
              <a:t>).</a:t>
            </a:r>
          </a:p>
          <a:p>
            <a:endParaRPr lang="en-US" dirty="0"/>
          </a:p>
          <a:p>
            <a:r>
              <a:rPr lang="en-US" dirty="0" smtClean="0"/>
              <a:t>Can be caused </a:t>
            </a:r>
            <a:r>
              <a:rPr lang="en-US" dirty="0"/>
              <a:t>by </a:t>
            </a:r>
            <a:r>
              <a:rPr lang="en-US" u="sng" dirty="0"/>
              <a:t>amniotic fluid embolism, placental abruption, preeclampsia with severe features, or HELLP syndrome</a:t>
            </a:r>
            <a:r>
              <a:rPr lang="en-US" dirty="0"/>
              <a:t> </a:t>
            </a:r>
            <a:r>
              <a:rPr lang="en-US" dirty="0" smtClean="0"/>
              <a:t>(hemolysis</a:t>
            </a:r>
            <a:r>
              <a:rPr lang="en-US" dirty="0"/>
              <a:t>, </a:t>
            </a:r>
            <a:r>
              <a:rPr lang="en-US" dirty="0" smtClean="0"/>
              <a:t>elevated </a:t>
            </a:r>
            <a:r>
              <a:rPr lang="en-US" dirty="0"/>
              <a:t>l</a:t>
            </a:r>
            <a:r>
              <a:rPr lang="en-US" dirty="0" smtClean="0"/>
              <a:t>iver </a:t>
            </a:r>
            <a:r>
              <a:rPr lang="en-US" dirty="0"/>
              <a:t>enzymes, </a:t>
            </a:r>
            <a:r>
              <a:rPr lang="en-US" dirty="0" smtClean="0"/>
              <a:t>low </a:t>
            </a:r>
            <a:r>
              <a:rPr lang="en-US" dirty="0"/>
              <a:t>p</a:t>
            </a:r>
            <a:r>
              <a:rPr lang="en-US" dirty="0" smtClean="0"/>
              <a:t>latelets</a:t>
            </a:r>
            <a:r>
              <a:rPr lang="en-US" dirty="0"/>
              <a:t>).</a:t>
            </a:r>
            <a:endParaRPr lang="en-US" dirty="0" smtClean="0"/>
          </a:p>
          <a:p>
            <a:endParaRPr lang="en-US" dirty="0"/>
          </a:p>
          <a:p>
            <a:endParaRPr lang="en-US" dirty="0"/>
          </a:p>
        </p:txBody>
      </p:sp>
    </p:spTree>
    <p:extLst>
      <p:ext uri="{BB962C8B-B14F-4D97-AF65-F5344CB8AC3E}">
        <p14:creationId xmlns:p14="http://schemas.microsoft.com/office/powerpoint/2010/main" val="3135634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Disseminated Intravascular Coagulation (DIC)</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Rare</a:t>
            </a:r>
          </a:p>
          <a:p>
            <a:endParaRPr lang="en-US" dirty="0" smtClean="0"/>
          </a:p>
          <a:p>
            <a:r>
              <a:rPr lang="en-US" b="1" dirty="0" smtClean="0"/>
              <a:t>Risk factors</a:t>
            </a:r>
            <a:r>
              <a:rPr lang="en-US" dirty="0" smtClean="0"/>
              <a:t>: </a:t>
            </a:r>
            <a:r>
              <a:rPr lang="en-US" dirty="0" err="1" smtClean="0"/>
              <a:t>abruptio</a:t>
            </a:r>
            <a:r>
              <a:rPr lang="en-US" dirty="0" smtClean="0"/>
              <a:t> placenta, severe preeclampsia, amniotic fluid embolism and prolonged retention of dead fetus</a:t>
            </a:r>
          </a:p>
          <a:p>
            <a:endParaRPr lang="en-US" dirty="0" smtClean="0"/>
          </a:p>
          <a:p>
            <a:r>
              <a:rPr lang="en-US" b="1" dirty="0" smtClean="0"/>
              <a:t>Clinical findings</a:t>
            </a:r>
            <a:r>
              <a:rPr lang="en-US" dirty="0" smtClean="0"/>
              <a:t>: </a:t>
            </a:r>
            <a:r>
              <a:rPr lang="en-US" u="sng" dirty="0" smtClean="0"/>
              <a:t>generalized oozing or bleeding from IV sites or lacerations in the presence of a contracted uterus</a:t>
            </a:r>
          </a:p>
          <a:p>
            <a:endParaRPr lang="en-US" dirty="0" smtClean="0"/>
          </a:p>
          <a:p>
            <a:r>
              <a:rPr lang="en-US" b="1" dirty="0" smtClean="0"/>
              <a:t>Management</a:t>
            </a:r>
            <a:r>
              <a:rPr lang="en-US" dirty="0" smtClean="0"/>
              <a:t>: removal of pregnancy tissues from the uterus, intensive care unit support</a:t>
            </a:r>
            <a:r>
              <a:rPr lang="en-US" dirty="0" smtClean="0"/>
              <a:t>, identify deficits and selective </a:t>
            </a:r>
            <a:r>
              <a:rPr lang="en-US" dirty="0" smtClean="0"/>
              <a:t>blood-product replacement</a:t>
            </a:r>
            <a:endParaRPr lang="en-US" dirty="0"/>
          </a:p>
        </p:txBody>
      </p:sp>
    </p:spTree>
    <p:extLst>
      <p:ext uri="{BB962C8B-B14F-4D97-AF65-F5344CB8AC3E}">
        <p14:creationId xmlns:p14="http://schemas.microsoft.com/office/powerpoint/2010/main" val="2565765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Uterine Inversion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Rare</a:t>
            </a:r>
          </a:p>
          <a:p>
            <a:r>
              <a:rPr lang="en-US" dirty="0" smtClean="0"/>
              <a:t>Collapse </a:t>
            </a:r>
            <a:r>
              <a:rPr lang="en-US" dirty="0"/>
              <a:t>of the uterine fundus into the endometrial cavity turning the uterus partially or completely inside </a:t>
            </a:r>
            <a:r>
              <a:rPr lang="en-US" dirty="0" smtClean="0"/>
              <a:t>out</a:t>
            </a:r>
            <a:endParaRPr lang="en-US" dirty="0"/>
          </a:p>
          <a:p>
            <a:pPr marL="0" indent="0">
              <a:buNone/>
            </a:pPr>
            <a:endParaRPr lang="en-US" dirty="0" smtClean="0"/>
          </a:p>
          <a:p>
            <a:r>
              <a:rPr lang="en-US" b="1" dirty="0" smtClean="0"/>
              <a:t>Risk factors</a:t>
            </a:r>
            <a:r>
              <a:rPr lang="en-US" dirty="0" smtClean="0"/>
              <a:t>: </a:t>
            </a:r>
            <a:r>
              <a:rPr lang="en-US" dirty="0" err="1" smtClean="0"/>
              <a:t>myometrial</a:t>
            </a:r>
            <a:r>
              <a:rPr lang="en-US" dirty="0" smtClean="0"/>
              <a:t> weakness and previous uterine inversion</a:t>
            </a:r>
          </a:p>
          <a:p>
            <a:endParaRPr lang="en-US" dirty="0" smtClean="0"/>
          </a:p>
          <a:p>
            <a:r>
              <a:rPr lang="en-US" b="1" dirty="0" smtClean="0"/>
              <a:t>Clinical findings</a:t>
            </a:r>
            <a:r>
              <a:rPr lang="en-US" dirty="0" smtClean="0"/>
              <a:t>: beefy-appearing bleeding mass in the vagina and </a:t>
            </a:r>
            <a:r>
              <a:rPr lang="en-US" u="sng" dirty="0" smtClean="0"/>
              <a:t>failure to palpate the uterus abdominally</a:t>
            </a:r>
          </a:p>
          <a:p>
            <a:endParaRPr lang="en-US" u="sng" dirty="0" smtClean="0"/>
          </a:p>
          <a:p>
            <a:r>
              <a:rPr lang="en-US" b="1" dirty="0" smtClean="0"/>
              <a:t>Management</a:t>
            </a:r>
            <a:r>
              <a:rPr lang="en-US" dirty="0" smtClean="0"/>
              <a:t>: uterine replacement by </a:t>
            </a:r>
            <a:r>
              <a:rPr lang="en-US" u="sng" dirty="0" smtClean="0"/>
              <a:t>elevating the vaginal </a:t>
            </a:r>
            <a:r>
              <a:rPr lang="en-US" u="sng" dirty="0" err="1" smtClean="0"/>
              <a:t>fornices</a:t>
            </a:r>
            <a:r>
              <a:rPr lang="en-US" dirty="0" smtClean="0"/>
              <a:t> and lifting the uterus back into its normal anatomic position, followed by </a:t>
            </a:r>
            <a:r>
              <a:rPr lang="en-US" u="sng" dirty="0" smtClean="0"/>
              <a:t>IV oxytocin </a:t>
            </a:r>
            <a:endParaRPr lang="en-US" u="sng" dirty="0"/>
          </a:p>
        </p:txBody>
      </p:sp>
    </p:spTree>
    <p:extLst>
      <p:ext uri="{BB962C8B-B14F-4D97-AF65-F5344CB8AC3E}">
        <p14:creationId xmlns:p14="http://schemas.microsoft.com/office/powerpoint/2010/main" val="2827908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6" y="404664"/>
            <a:ext cx="6984776" cy="613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511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PPH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Active management of 3rd stage of labor:</a:t>
            </a:r>
          </a:p>
          <a:p>
            <a:pPr marL="514350" indent="-514350">
              <a:buFont typeface="+mj-lt"/>
              <a:buAutoNum type="arabicPeriod"/>
            </a:pPr>
            <a:r>
              <a:rPr lang="en-US" u="sng" dirty="0" smtClean="0"/>
              <a:t>Administration of a utero-tonic</a:t>
            </a:r>
            <a:r>
              <a:rPr lang="en-US" dirty="0" smtClean="0"/>
              <a:t> </a:t>
            </a:r>
            <a:r>
              <a:rPr lang="en-US" dirty="0" smtClean="0"/>
              <a:t>(IM slowly) with </a:t>
            </a:r>
            <a:r>
              <a:rPr lang="en-US" dirty="0" smtClean="0"/>
              <a:t>delivery of anterior shoulder or within 1 min of birth</a:t>
            </a:r>
          </a:p>
          <a:p>
            <a:pPr marL="514350" indent="-514350">
              <a:buFont typeface="+mj-lt"/>
              <a:buAutoNum type="arabicPeriod"/>
            </a:pPr>
            <a:r>
              <a:rPr lang="en-US" u="sng" dirty="0" smtClean="0"/>
              <a:t>Early cord clamping </a:t>
            </a:r>
            <a:r>
              <a:rPr lang="en-US" u="sng" dirty="0" smtClean="0"/>
              <a:t> </a:t>
            </a:r>
            <a:r>
              <a:rPr lang="en-US" dirty="0" smtClean="0"/>
              <a:t>by </a:t>
            </a:r>
            <a:r>
              <a:rPr lang="en-US" dirty="0" smtClean="0"/>
              <a:t>two </a:t>
            </a:r>
            <a:r>
              <a:rPr lang="en-US" dirty="0" smtClean="0"/>
              <a:t>sponge forceps with 2-3 cm in between and cutting (delay of 1 minute is advisable)</a:t>
            </a:r>
            <a:endParaRPr lang="en-US" u="sng" dirty="0" smtClean="0"/>
          </a:p>
          <a:p>
            <a:pPr marL="514350" indent="-514350">
              <a:buFont typeface="+mj-lt"/>
              <a:buAutoNum type="arabicPeriod"/>
            </a:pPr>
            <a:r>
              <a:rPr lang="en-US" dirty="0" smtClean="0"/>
              <a:t>Applying </a:t>
            </a:r>
            <a:r>
              <a:rPr lang="en-US" u="sng" dirty="0" smtClean="0"/>
              <a:t>controlled cord traction </a:t>
            </a:r>
            <a:r>
              <a:rPr lang="en-US" dirty="0" smtClean="0"/>
              <a:t>while applying counter-traction on </a:t>
            </a:r>
            <a:r>
              <a:rPr lang="en-US" dirty="0" smtClean="0"/>
              <a:t>uterus by pressing one hand just above the mothers pubic bone (don’t pull immediately, maintain tension until next uterine strong contraction ((round uterus)), to not dislodge the placenta)</a:t>
            </a:r>
            <a:endParaRPr lang="en-US" dirty="0" smtClean="0"/>
          </a:p>
          <a:p>
            <a:pPr marL="514350" indent="-514350">
              <a:buFont typeface="+mj-lt"/>
              <a:buAutoNum type="arabicPeriod"/>
            </a:pPr>
            <a:r>
              <a:rPr lang="en-US" dirty="0" smtClean="0"/>
              <a:t>Inspection of </a:t>
            </a:r>
            <a:r>
              <a:rPr lang="en-US" dirty="0" smtClean="0"/>
              <a:t>placenta and </a:t>
            </a:r>
          </a:p>
          <a:p>
            <a:pPr marL="514350" indent="-514350">
              <a:buFont typeface="+mj-lt"/>
              <a:buAutoNum type="arabicPeriod"/>
            </a:pPr>
            <a:r>
              <a:rPr lang="en-US" dirty="0"/>
              <a:t>Exploration of cervix &amp; upper vagina and make sure there’s no active </a:t>
            </a:r>
            <a:r>
              <a:rPr lang="en-US" dirty="0" smtClean="0"/>
              <a:t>bleeding</a:t>
            </a:r>
            <a:endParaRPr lang="en-US" dirty="0" smtClean="0"/>
          </a:p>
          <a:p>
            <a:pPr marL="514350" indent="-514350">
              <a:buFont typeface="+mj-lt"/>
              <a:buAutoNum type="arabicPeriod"/>
            </a:pPr>
            <a:r>
              <a:rPr lang="en-US" dirty="0" smtClean="0"/>
              <a:t>Massage the abdomen for a few minutes every 15 minutes for the first two hours to help the uterus to continue to </a:t>
            </a:r>
            <a:r>
              <a:rPr lang="en-US" dirty="0" err="1" smtClean="0"/>
              <a:t>contarct</a:t>
            </a:r>
            <a:endParaRPr lang="en-US" dirty="0" smtClean="0"/>
          </a:p>
        </p:txBody>
      </p:sp>
    </p:spTree>
    <p:extLst>
      <p:ext uri="{BB962C8B-B14F-4D97-AF65-F5344CB8AC3E}">
        <p14:creationId xmlns:p14="http://schemas.microsoft.com/office/powerpoint/2010/main" val="233151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289DB-6FC6-472E-B56C-D02C8395BEEA}"/>
              </a:ext>
            </a:extLst>
          </p:cNvPr>
          <p:cNvSpPr>
            <a:spLocks noGrp="1"/>
          </p:cNvSpPr>
          <p:nvPr>
            <p:ph type="title"/>
          </p:nvPr>
        </p:nvSpPr>
        <p:spPr>
          <a:xfrm>
            <a:off x="628650" y="178514"/>
            <a:ext cx="7886700" cy="847854"/>
          </a:xfrm>
        </p:spPr>
        <p:txBody>
          <a:bodyPr/>
          <a:lstStyle/>
          <a:p>
            <a:pPr algn="ctr"/>
            <a:r>
              <a:rPr lang="en-US" b="1" dirty="0">
                <a:solidFill>
                  <a:srgbClr val="0070C0"/>
                </a:solidFill>
              </a:rPr>
              <a:t>3- Afterpains</a:t>
            </a:r>
          </a:p>
        </p:txBody>
      </p:sp>
      <p:sp>
        <p:nvSpPr>
          <p:cNvPr id="3" name="Content Placeholder 2">
            <a:extLst>
              <a:ext uri="{FF2B5EF4-FFF2-40B4-BE49-F238E27FC236}">
                <a16:creationId xmlns:a16="http://schemas.microsoft.com/office/drawing/2014/main" xmlns="" id="{AF67F380-E041-44F0-8587-1990448B9F56}"/>
              </a:ext>
            </a:extLst>
          </p:cNvPr>
          <p:cNvSpPr>
            <a:spLocks noGrp="1"/>
          </p:cNvSpPr>
          <p:nvPr>
            <p:ph idx="1"/>
          </p:nvPr>
        </p:nvSpPr>
        <p:spPr>
          <a:xfrm>
            <a:off x="628650" y="1203649"/>
            <a:ext cx="7886700" cy="5309118"/>
          </a:xfrm>
        </p:spPr>
        <p:txBody>
          <a:bodyPr/>
          <a:lstStyle/>
          <a:p>
            <a:r>
              <a:rPr lang="en-US" dirty="0"/>
              <a:t>These are pains associated with postpartum uterine contractions.</a:t>
            </a:r>
          </a:p>
          <a:p>
            <a:r>
              <a:rPr lang="en-US" dirty="0"/>
              <a:t>They generally occur in the first 4 days postpartum.</a:t>
            </a:r>
          </a:p>
          <a:p>
            <a:r>
              <a:rPr lang="en-US" dirty="0"/>
              <a:t>As parity increases, the pain will increase.</a:t>
            </a:r>
          </a:p>
          <a:p>
            <a:r>
              <a:rPr lang="en-US" dirty="0"/>
              <a:t>More spacing between children reduces these pains.</a:t>
            </a:r>
          </a:p>
          <a:p>
            <a:r>
              <a:rPr lang="en-US" dirty="0"/>
              <a:t>Breastfeeding increases afterpains and ibuprofen may be used if the pain is severe.</a:t>
            </a:r>
          </a:p>
        </p:txBody>
      </p:sp>
    </p:spTree>
    <p:extLst>
      <p:ext uri="{BB962C8B-B14F-4D97-AF65-F5344CB8AC3E}">
        <p14:creationId xmlns:p14="http://schemas.microsoft.com/office/powerpoint/2010/main" val="40372185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Protocol</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Initial Assessment </a:t>
            </a:r>
            <a:r>
              <a:rPr lang="en-US" dirty="0" smtClean="0"/>
              <a:t>(</a:t>
            </a:r>
            <a:r>
              <a:rPr lang="en-US" dirty="0"/>
              <a:t>r</a:t>
            </a:r>
            <a:r>
              <a:rPr lang="en-US" dirty="0" smtClean="0"/>
              <a:t>esuscitation</a:t>
            </a:r>
            <a:r>
              <a:rPr lang="en-US" dirty="0" smtClean="0"/>
              <a:t>, etiology, </a:t>
            </a:r>
            <a:r>
              <a:rPr lang="en-US" dirty="0" smtClean="0"/>
              <a:t>la</a:t>
            </a:r>
            <a:r>
              <a:rPr lang="en-US" dirty="0" smtClean="0"/>
              <a:t>b </a:t>
            </a:r>
            <a:r>
              <a:rPr lang="en-US" dirty="0" smtClean="0"/>
              <a:t>tests)</a:t>
            </a:r>
          </a:p>
          <a:p>
            <a:pPr marL="514350" indent="-514350">
              <a:buFont typeface="+mj-lt"/>
              <a:buAutoNum type="arabicPeriod"/>
            </a:pPr>
            <a:r>
              <a:rPr lang="en-US" dirty="0"/>
              <a:t>Directed therapy </a:t>
            </a:r>
            <a:endParaRPr lang="en-US" dirty="0" smtClean="0"/>
          </a:p>
          <a:p>
            <a:pPr marL="514350" indent="-514350">
              <a:buFont typeface="+mj-lt"/>
              <a:buAutoNum type="arabicPeriod"/>
            </a:pPr>
            <a:r>
              <a:rPr lang="en-US" altLang="en-US" dirty="0" smtClean="0"/>
              <a:t>Intractable PPH (get help, local control)</a:t>
            </a:r>
          </a:p>
          <a:p>
            <a:pPr marL="514350" indent="-514350">
              <a:buFont typeface="+mj-lt"/>
              <a:buAutoNum type="arabicPeriod"/>
            </a:pPr>
            <a:r>
              <a:rPr lang="en-US" b="1" dirty="0" smtClean="0"/>
              <a:t>SURGERY???</a:t>
            </a:r>
            <a:endParaRPr lang="en-US" b="1" dirty="0"/>
          </a:p>
          <a:p>
            <a:pPr marL="514350" indent="-514350">
              <a:buFont typeface="+mj-lt"/>
              <a:buAutoNum type="arabicPeriod"/>
            </a:pPr>
            <a:endParaRPr lang="en-US" dirty="0"/>
          </a:p>
        </p:txBody>
      </p:sp>
    </p:spTree>
    <p:extLst>
      <p:ext uri="{BB962C8B-B14F-4D97-AF65-F5344CB8AC3E}">
        <p14:creationId xmlns:p14="http://schemas.microsoft.com/office/powerpoint/2010/main" val="33112503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0162"/>
          <a:stretch/>
        </p:blipFill>
        <p:spPr bwMode="auto">
          <a:xfrm>
            <a:off x="0" y="116632"/>
            <a:ext cx="5364648"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srcRect t="59994" b="5178"/>
          <a:stretch/>
        </p:blipFill>
        <p:spPr>
          <a:xfrm>
            <a:off x="3276848" y="2220156"/>
            <a:ext cx="5867152" cy="4521212"/>
          </a:xfrm>
          <a:prstGeom prst="rect">
            <a:avLst/>
          </a:prstGeom>
        </p:spPr>
      </p:pic>
    </p:spTree>
    <p:extLst>
      <p:ext uri="{BB962C8B-B14F-4D97-AF65-F5344CB8AC3E}">
        <p14:creationId xmlns:p14="http://schemas.microsoft.com/office/powerpoint/2010/main" val="3497731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Morbidity of PPH</a:t>
            </a:r>
            <a:endParaRPr lang="en-US" dirty="0"/>
          </a:p>
        </p:txBody>
      </p:sp>
      <p:sp>
        <p:nvSpPr>
          <p:cNvPr id="3" name="Content Placeholder 2"/>
          <p:cNvSpPr>
            <a:spLocks noGrp="1"/>
          </p:cNvSpPr>
          <p:nvPr>
            <p:ph idx="1"/>
          </p:nvPr>
        </p:nvSpPr>
        <p:spPr>
          <a:xfrm>
            <a:off x="457200" y="1600206"/>
            <a:ext cx="8229600" cy="5069154"/>
          </a:xfrm>
        </p:spPr>
        <p:txBody>
          <a:bodyPr>
            <a:normAutofit fontScale="47500" lnSpcReduction="20000"/>
          </a:bodyPr>
          <a:lstStyle/>
          <a:p>
            <a:r>
              <a:rPr lang="en-US" sz="4400" b="1" dirty="0" smtClean="0"/>
              <a:t>Transfusion</a:t>
            </a:r>
            <a:r>
              <a:rPr lang="en-US" sz="4400" dirty="0" smtClean="0"/>
              <a:t>: infection</a:t>
            </a:r>
            <a:r>
              <a:rPr lang="en-US" sz="4400" dirty="0"/>
              <a:t>, electrolyte abnormalities, allergic reactions, alloimmunization, and volume </a:t>
            </a:r>
            <a:r>
              <a:rPr lang="en-US" sz="4400" dirty="0" smtClean="0"/>
              <a:t>overload</a:t>
            </a:r>
          </a:p>
          <a:p>
            <a:endParaRPr lang="en-US" sz="4400" dirty="0" smtClean="0"/>
          </a:p>
          <a:p>
            <a:r>
              <a:rPr lang="en-US" sz="4400" b="1" dirty="0" smtClean="0"/>
              <a:t>Hysterectomy</a:t>
            </a:r>
            <a:r>
              <a:rPr lang="en-US" sz="4400" dirty="0"/>
              <a:t> </a:t>
            </a:r>
            <a:endParaRPr lang="en-US" sz="4400" dirty="0" smtClean="0"/>
          </a:p>
          <a:p>
            <a:endParaRPr lang="en-US" sz="4400" dirty="0"/>
          </a:p>
          <a:p>
            <a:r>
              <a:rPr lang="en-US" sz="4400" b="1" dirty="0" smtClean="0"/>
              <a:t>Thromboembolism</a:t>
            </a:r>
            <a:r>
              <a:rPr lang="en-US" sz="4400" dirty="0"/>
              <a:t> </a:t>
            </a:r>
            <a:r>
              <a:rPr lang="en-US" sz="4400" dirty="0" smtClean="0"/>
              <a:t>: deep </a:t>
            </a:r>
            <a:r>
              <a:rPr lang="en-US" sz="4400" dirty="0"/>
              <a:t>vein thrombosis, pulmonary embolus, stroke, myocardial </a:t>
            </a:r>
            <a:r>
              <a:rPr lang="en-US" sz="4400" dirty="0" smtClean="0"/>
              <a:t>infarction</a:t>
            </a:r>
          </a:p>
          <a:p>
            <a:endParaRPr lang="en-US" sz="4400" dirty="0" smtClean="0"/>
          </a:p>
          <a:p>
            <a:r>
              <a:rPr lang="en-US" sz="4400" b="1" dirty="0" smtClean="0"/>
              <a:t>Hemodynamic </a:t>
            </a:r>
            <a:r>
              <a:rPr lang="en-US" sz="4400" b="1" dirty="0"/>
              <a:t>instability and organ </a:t>
            </a:r>
            <a:r>
              <a:rPr lang="en-US" sz="4400" b="1" dirty="0" smtClean="0"/>
              <a:t>failure</a:t>
            </a:r>
            <a:r>
              <a:rPr lang="en-US" sz="4400" dirty="0" smtClean="0"/>
              <a:t>: </a:t>
            </a:r>
            <a:r>
              <a:rPr lang="en-US" sz="4400" dirty="0" smtClean="0"/>
              <a:t>developing </a:t>
            </a:r>
            <a:r>
              <a:rPr lang="en-US" sz="4400" dirty="0"/>
              <a:t>renal failure, heart failure, respiratory failure, or hepatic </a:t>
            </a:r>
            <a:r>
              <a:rPr lang="en-US" sz="4400" dirty="0" smtClean="0"/>
              <a:t>failure. </a:t>
            </a:r>
            <a:r>
              <a:rPr lang="en-US" sz="4400" u="sng" dirty="0"/>
              <a:t>Treatment </a:t>
            </a:r>
            <a:r>
              <a:rPr lang="en-US" sz="4400" u="sng" dirty="0" smtClean="0"/>
              <a:t>with </a:t>
            </a:r>
            <a:r>
              <a:rPr lang="en-US" sz="4400" u="sng" dirty="0"/>
              <a:t>fluids and blood can lead to volume overload, resulting in pulmonary edema and </a:t>
            </a:r>
            <a:r>
              <a:rPr lang="en-US" sz="4400" u="sng" dirty="0" err="1"/>
              <a:t>dilutional</a:t>
            </a:r>
            <a:r>
              <a:rPr lang="en-US" sz="4400" u="sng" dirty="0"/>
              <a:t> </a:t>
            </a:r>
            <a:r>
              <a:rPr lang="en-US" sz="4400" u="sng" dirty="0" smtClean="0"/>
              <a:t>coagulopathy..</a:t>
            </a:r>
          </a:p>
          <a:p>
            <a:endParaRPr lang="en-US" sz="4400" u="sng" dirty="0"/>
          </a:p>
          <a:p>
            <a:r>
              <a:rPr lang="en-US" sz="4400" b="1" dirty="0"/>
              <a:t>Sheehan syndrome</a:t>
            </a:r>
            <a:r>
              <a:rPr lang="en-US" sz="4400" dirty="0"/>
              <a:t> :</a:t>
            </a:r>
            <a:r>
              <a:rPr lang="en-US" sz="4400" dirty="0" smtClean="0"/>
              <a:t> postpartum hypopituitarism; failure </a:t>
            </a:r>
            <a:r>
              <a:rPr lang="en-US" sz="4400" dirty="0"/>
              <a:t>to lactate </a:t>
            </a:r>
            <a:r>
              <a:rPr lang="en-US" sz="4400" dirty="0" err="1" smtClean="0"/>
              <a:t>postdelivery</a:t>
            </a:r>
            <a:r>
              <a:rPr lang="en-US" sz="4400" dirty="0" smtClean="0"/>
              <a:t>, amenorrhea </a:t>
            </a:r>
            <a:r>
              <a:rPr lang="en-US" sz="4400" dirty="0"/>
              <a:t>or </a:t>
            </a:r>
            <a:r>
              <a:rPr lang="en-US" sz="4400" dirty="0" err="1"/>
              <a:t>oligomenorrhea</a:t>
            </a:r>
            <a:r>
              <a:rPr lang="en-US" sz="4400" dirty="0"/>
              <a:t>, </a:t>
            </a:r>
            <a:r>
              <a:rPr lang="en-US" sz="4400" dirty="0" smtClean="0"/>
              <a:t>manifestations </a:t>
            </a:r>
            <a:r>
              <a:rPr lang="en-US" sz="4400" dirty="0"/>
              <a:t>of hypopituitarism (</a:t>
            </a:r>
            <a:r>
              <a:rPr lang="en-US" sz="4400" dirty="0" err="1"/>
              <a:t>eg</a:t>
            </a:r>
            <a:r>
              <a:rPr lang="en-US" sz="4400" dirty="0"/>
              <a:t>, hypotension, </a:t>
            </a:r>
            <a:r>
              <a:rPr lang="en-US" sz="4400" dirty="0" err="1"/>
              <a:t>hyponatremia</a:t>
            </a:r>
            <a:r>
              <a:rPr lang="en-US" sz="4400" dirty="0"/>
              <a:t>, hypothyroidism) </a:t>
            </a:r>
            <a:endParaRPr lang="en-US" sz="4400" dirty="0" smtClean="0"/>
          </a:p>
        </p:txBody>
      </p:sp>
    </p:spTree>
    <p:extLst>
      <p:ext uri="{BB962C8B-B14F-4D97-AF65-F5344CB8AC3E}">
        <p14:creationId xmlns:p14="http://schemas.microsoft.com/office/powerpoint/2010/main" val="3386717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Morbidity of PPH</a:t>
            </a:r>
          </a:p>
        </p:txBody>
      </p:sp>
      <p:sp>
        <p:nvSpPr>
          <p:cNvPr id="3" name="Content Placeholder 2"/>
          <p:cNvSpPr>
            <a:spLocks noGrp="1"/>
          </p:cNvSpPr>
          <p:nvPr>
            <p:ph idx="1"/>
          </p:nvPr>
        </p:nvSpPr>
        <p:spPr/>
        <p:txBody>
          <a:bodyPr>
            <a:normAutofit fontScale="55000" lnSpcReduction="20000"/>
          </a:bodyPr>
          <a:lstStyle/>
          <a:p>
            <a:r>
              <a:rPr lang="en-US" sz="3600" b="1" dirty="0"/>
              <a:t>Abdominal compartment syndrome:</a:t>
            </a:r>
            <a:r>
              <a:rPr lang="en-US" sz="3600" dirty="0"/>
              <a:t> organ dysfunction caused by </a:t>
            </a:r>
            <a:r>
              <a:rPr lang="en-US" sz="3600" dirty="0" err="1"/>
              <a:t>intraabdominal</a:t>
            </a:r>
            <a:r>
              <a:rPr lang="en-US" sz="3600" dirty="0"/>
              <a:t> hypertension; in patients with a tensely distended abdomen and progressive oliguria who are developing </a:t>
            </a:r>
            <a:r>
              <a:rPr lang="en-US" sz="3600" dirty="0" err="1"/>
              <a:t>multiorgan</a:t>
            </a:r>
            <a:r>
              <a:rPr lang="en-US" sz="3600" dirty="0"/>
              <a:t> </a:t>
            </a:r>
            <a:r>
              <a:rPr lang="en-US" sz="3600" dirty="0" smtClean="0"/>
              <a:t>failure</a:t>
            </a:r>
            <a:endParaRPr lang="en-US" sz="3600" dirty="0"/>
          </a:p>
          <a:p>
            <a:endParaRPr lang="en-US" dirty="0"/>
          </a:p>
          <a:p>
            <a:r>
              <a:rPr lang="en-US" sz="3400" b="1" dirty="0" err="1" smtClean="0"/>
              <a:t>Asherman</a:t>
            </a:r>
            <a:r>
              <a:rPr lang="en-US" sz="3400" b="1" dirty="0" smtClean="0"/>
              <a:t> syndrome</a:t>
            </a:r>
            <a:r>
              <a:rPr lang="en-US" sz="3400" dirty="0" smtClean="0"/>
              <a:t>: </a:t>
            </a:r>
            <a:r>
              <a:rPr lang="en-US" sz="3400" dirty="0" smtClean="0"/>
              <a:t>intrauterine adhesions; can </a:t>
            </a:r>
            <a:r>
              <a:rPr lang="en-US" sz="3400" dirty="0" smtClean="0"/>
              <a:t>lead to menstrual abnormalities and </a:t>
            </a:r>
            <a:r>
              <a:rPr lang="en-US" sz="3400" dirty="0" smtClean="0"/>
              <a:t>infertility.. </a:t>
            </a:r>
            <a:r>
              <a:rPr lang="en-US" sz="3400" dirty="0" smtClean="0"/>
              <a:t>m</a:t>
            </a:r>
            <a:r>
              <a:rPr lang="en-US" sz="3400" dirty="0" smtClean="0"/>
              <a:t>ostly </a:t>
            </a:r>
            <a:r>
              <a:rPr lang="en-US" sz="3400" dirty="0" smtClean="0"/>
              <a:t>related to uterine </a:t>
            </a:r>
            <a:r>
              <a:rPr lang="en-US" sz="3400" dirty="0" smtClean="0"/>
              <a:t>curettage and uterine </a:t>
            </a:r>
            <a:r>
              <a:rPr lang="en-US" sz="3400" dirty="0" smtClean="0"/>
              <a:t>compression </a:t>
            </a:r>
            <a:r>
              <a:rPr lang="en-US" sz="3400" dirty="0" smtClean="0"/>
              <a:t>sutures</a:t>
            </a:r>
          </a:p>
          <a:p>
            <a:endParaRPr lang="en-US" sz="3400" dirty="0" smtClean="0"/>
          </a:p>
          <a:p>
            <a:r>
              <a:rPr lang="en-US" sz="3400" b="1" dirty="0" smtClean="0"/>
              <a:t>Postpartum anemia</a:t>
            </a:r>
            <a:r>
              <a:rPr lang="en-US" sz="3400" dirty="0" smtClean="0"/>
              <a:t>: </a:t>
            </a:r>
            <a:r>
              <a:rPr lang="en-US" sz="3400" dirty="0" smtClean="0"/>
              <a:t>common</a:t>
            </a:r>
            <a:r>
              <a:rPr lang="en-US" sz="3400" dirty="0"/>
              <a:t>;</a:t>
            </a:r>
            <a:r>
              <a:rPr lang="en-US" sz="3400" dirty="0" smtClean="0"/>
              <a:t> </a:t>
            </a:r>
            <a:r>
              <a:rPr lang="en-US" sz="3400" u="sng" dirty="0" smtClean="0"/>
              <a:t>o</a:t>
            </a:r>
            <a:r>
              <a:rPr lang="en-US" sz="3400" u="sng" dirty="0" smtClean="0"/>
              <a:t>ne </a:t>
            </a:r>
            <a:r>
              <a:rPr lang="en-US" sz="3400" u="sng" dirty="0" smtClean="0"/>
              <a:t>classic criterion for PPH was a 10-point decline in postpartum hematocrit concentration from antepartum </a:t>
            </a:r>
            <a:r>
              <a:rPr lang="en-US" sz="3400" u="sng" dirty="0" smtClean="0"/>
              <a:t>levels,</a:t>
            </a:r>
            <a:r>
              <a:rPr lang="en-US" sz="3400" dirty="0" smtClean="0"/>
              <a:t> can </a:t>
            </a:r>
            <a:r>
              <a:rPr lang="en-US" sz="3400" dirty="0" smtClean="0"/>
              <a:t>be defined as a hemoglobin level of &lt;11 g/</a:t>
            </a:r>
            <a:r>
              <a:rPr lang="en-US" sz="3400" dirty="0" err="1" smtClean="0"/>
              <a:t>dL</a:t>
            </a:r>
            <a:r>
              <a:rPr lang="en-US" sz="3400" dirty="0" smtClean="0"/>
              <a:t> at one week postpartum and &lt;12 g/</a:t>
            </a:r>
            <a:r>
              <a:rPr lang="en-US" sz="3400" dirty="0" err="1" smtClean="0"/>
              <a:t>dL</a:t>
            </a:r>
            <a:r>
              <a:rPr lang="en-US" sz="3400" dirty="0" smtClean="0"/>
              <a:t> at eight weeks </a:t>
            </a:r>
            <a:r>
              <a:rPr lang="en-US" sz="3400" dirty="0" smtClean="0"/>
              <a:t>postpartum</a:t>
            </a:r>
          </a:p>
          <a:p>
            <a:endParaRPr lang="ar-JO" sz="3400" dirty="0" smtClean="0"/>
          </a:p>
          <a:p>
            <a:r>
              <a:rPr lang="en-US" sz="3400" dirty="0" smtClean="0"/>
              <a:t>Abscess formation </a:t>
            </a:r>
            <a:r>
              <a:rPr lang="en-US" sz="3400" dirty="0" smtClean="0"/>
              <a:t>secondary </a:t>
            </a:r>
            <a:r>
              <a:rPr lang="en-US" sz="3400" dirty="0" smtClean="0"/>
              <a:t>to infection of pelvic </a:t>
            </a:r>
            <a:r>
              <a:rPr lang="en-US" sz="3400" dirty="0" smtClean="0"/>
              <a:t>hematomas</a:t>
            </a:r>
          </a:p>
          <a:p>
            <a:endParaRPr lang="en-US" sz="3400" dirty="0" smtClean="0"/>
          </a:p>
          <a:p>
            <a:r>
              <a:rPr lang="en-US" sz="3400" dirty="0" smtClean="0"/>
              <a:t>Frequent need for additional surgical </a:t>
            </a:r>
            <a:r>
              <a:rPr lang="en-US" sz="3400" dirty="0" smtClean="0"/>
              <a:t>procedures</a:t>
            </a:r>
            <a:endParaRPr lang="en-US" sz="3400" dirty="0" smtClean="0"/>
          </a:p>
        </p:txBody>
      </p:sp>
    </p:spTree>
    <p:extLst>
      <p:ext uri="{BB962C8B-B14F-4D97-AF65-F5344CB8AC3E}">
        <p14:creationId xmlns:p14="http://schemas.microsoft.com/office/powerpoint/2010/main" val="4243872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Complications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537705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Headache</a:t>
            </a:r>
          </a:p>
          <a:p>
            <a:r>
              <a:rPr lang="en-US" dirty="0" smtClean="0"/>
              <a:t>Hypertension </a:t>
            </a:r>
            <a:r>
              <a:rPr lang="en-US" dirty="0" smtClean="0"/>
              <a:t>and/or seizures</a:t>
            </a:r>
            <a:endParaRPr lang="en-US" dirty="0" smtClean="0"/>
          </a:p>
          <a:p>
            <a:r>
              <a:rPr lang="en-US" dirty="0" smtClean="0"/>
              <a:t>Fulminant Colitis</a:t>
            </a:r>
          </a:p>
          <a:p>
            <a:r>
              <a:rPr lang="en-US" dirty="0" smtClean="0"/>
              <a:t>Vulvar Edema</a:t>
            </a:r>
          </a:p>
          <a:p>
            <a:r>
              <a:rPr lang="en-US" dirty="0"/>
              <a:t>Pelvic girdle and other musculoskeletal pain</a:t>
            </a:r>
            <a:endParaRPr lang="en-US" dirty="0" smtClean="0"/>
          </a:p>
          <a:p>
            <a:r>
              <a:rPr lang="en-US" dirty="0"/>
              <a:t>Complications of </a:t>
            </a:r>
            <a:r>
              <a:rPr lang="en-US" dirty="0" err="1"/>
              <a:t>neuraxial</a:t>
            </a:r>
            <a:r>
              <a:rPr lang="en-US" dirty="0"/>
              <a:t> </a:t>
            </a:r>
            <a:r>
              <a:rPr lang="en-US" dirty="0" smtClean="0"/>
              <a:t>anesthesia</a:t>
            </a:r>
          </a:p>
          <a:p>
            <a:r>
              <a:rPr lang="en-US" dirty="0"/>
              <a:t>Vaginal dryness </a:t>
            </a:r>
            <a:endParaRPr lang="en-US" dirty="0" smtClean="0"/>
          </a:p>
          <a:p>
            <a:r>
              <a:rPr lang="en-US" dirty="0"/>
              <a:t>Symptomatic lower extremity varicose </a:t>
            </a:r>
            <a:r>
              <a:rPr lang="en-US" dirty="0" smtClean="0"/>
              <a:t>veins</a:t>
            </a:r>
          </a:p>
          <a:p>
            <a:r>
              <a:rPr lang="en-US" dirty="0" smtClean="0"/>
              <a:t>Incontinence</a:t>
            </a:r>
          </a:p>
          <a:p>
            <a:r>
              <a:rPr lang="en-US" dirty="0" smtClean="0"/>
              <a:t>Sexual dysfunction</a:t>
            </a:r>
          </a:p>
          <a:p>
            <a:r>
              <a:rPr lang="en-US" dirty="0"/>
              <a:t>Postpartum weight </a:t>
            </a:r>
            <a:r>
              <a:rPr lang="en-US" dirty="0" smtClean="0"/>
              <a:t>retention</a:t>
            </a:r>
          </a:p>
          <a:p>
            <a:r>
              <a:rPr lang="en-US" dirty="0" err="1" smtClean="0"/>
              <a:t>Interpregnancy</a:t>
            </a:r>
            <a:r>
              <a:rPr lang="en-US" dirty="0" smtClean="0"/>
              <a:t> weight gain</a:t>
            </a:r>
          </a:p>
          <a:p>
            <a:r>
              <a:rPr lang="en-US" dirty="0"/>
              <a:t>Thyroid disease </a:t>
            </a:r>
          </a:p>
          <a:p>
            <a:endParaRPr lang="en-US" dirty="0" smtClean="0"/>
          </a:p>
          <a:p>
            <a:endParaRPr lang="en-US" dirty="0"/>
          </a:p>
        </p:txBody>
      </p:sp>
    </p:spTree>
    <p:extLst>
      <p:ext uri="{BB962C8B-B14F-4D97-AF65-F5344CB8AC3E}">
        <p14:creationId xmlns:p14="http://schemas.microsoft.com/office/powerpoint/2010/main" val="4059217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Postpartum Contraception Planning</a:t>
            </a:r>
            <a:endParaRPr lang="en-US" dirty="0"/>
          </a:p>
        </p:txBody>
      </p:sp>
      <p:sp>
        <p:nvSpPr>
          <p:cNvPr id="5" name="Content Placeholder 4"/>
          <p:cNvSpPr>
            <a:spLocks noGrp="1"/>
          </p:cNvSpPr>
          <p:nvPr>
            <p:ph idx="1"/>
          </p:nvPr>
        </p:nvSpPr>
        <p:spPr/>
        <p:txBody>
          <a:bodyPr>
            <a:normAutofit fontScale="55000" lnSpcReduction="20000"/>
          </a:bodyPr>
          <a:lstStyle/>
          <a:p>
            <a:r>
              <a:rPr lang="en-US" b="1" dirty="0" smtClean="0"/>
              <a:t>Sterilization:</a:t>
            </a:r>
            <a:r>
              <a:rPr lang="en-US" dirty="0" smtClean="0"/>
              <a:t> </a:t>
            </a:r>
            <a:r>
              <a:rPr lang="en-US" dirty="0"/>
              <a:t>may be performed via bilateral partial salpingectomy or bilateral complete </a:t>
            </a:r>
            <a:r>
              <a:rPr lang="en-US" dirty="0" smtClean="0"/>
              <a:t>salpingectomy</a:t>
            </a:r>
            <a:r>
              <a:rPr lang="en-US" dirty="0"/>
              <a:t>,</a:t>
            </a:r>
            <a:r>
              <a:rPr lang="en-US" dirty="0" smtClean="0"/>
              <a:t> </a:t>
            </a:r>
            <a:r>
              <a:rPr lang="en-US" u="sng" dirty="0"/>
              <a:t>w</a:t>
            </a:r>
            <a:r>
              <a:rPr lang="en-US" u="sng" dirty="0" smtClean="0"/>
              <a:t>hen?</a:t>
            </a:r>
          </a:p>
          <a:p>
            <a:endParaRPr lang="en-US" b="1" dirty="0" smtClean="0"/>
          </a:p>
          <a:p>
            <a:r>
              <a:rPr lang="en-US" b="1" dirty="0" smtClean="0"/>
              <a:t>Breast Feeding: </a:t>
            </a:r>
            <a:r>
              <a:rPr lang="en-US" dirty="0" smtClean="0"/>
              <a:t>lactation is associated with temporary anovulation for almost 3 months afterwards, a definitive method should be used.</a:t>
            </a:r>
            <a:endParaRPr lang="en-US" b="1" dirty="0" smtClean="0"/>
          </a:p>
          <a:p>
            <a:endParaRPr lang="en-US" dirty="0" smtClean="0"/>
          </a:p>
          <a:p>
            <a:r>
              <a:rPr lang="en-US" b="1" dirty="0" smtClean="0"/>
              <a:t>Vaginal Diaphragm</a:t>
            </a:r>
            <a:r>
              <a:rPr lang="en-US" dirty="0" smtClean="0"/>
              <a:t>: </a:t>
            </a:r>
            <a:r>
              <a:rPr lang="en-US" u="sng" dirty="0" smtClean="0"/>
              <a:t>beginning date?</a:t>
            </a:r>
            <a:endParaRPr lang="en-US" u="sng" dirty="0" smtClean="0"/>
          </a:p>
          <a:p>
            <a:endParaRPr lang="en-US" dirty="0" smtClean="0"/>
          </a:p>
          <a:p>
            <a:r>
              <a:rPr lang="en-US" b="1" dirty="0" smtClean="0"/>
              <a:t>Intrauterine Device (</a:t>
            </a:r>
            <a:r>
              <a:rPr lang="en-US" b="1" dirty="0" smtClean="0"/>
              <a:t>IUD): </a:t>
            </a:r>
            <a:r>
              <a:rPr lang="en-US" u="sng" dirty="0" smtClean="0"/>
              <a:t>complications? </a:t>
            </a:r>
            <a:r>
              <a:rPr lang="en-US" u="sng" dirty="0"/>
              <a:t>b</a:t>
            </a:r>
            <a:r>
              <a:rPr lang="en-US" u="sng" dirty="0" smtClean="0"/>
              <a:t>eginning date?</a:t>
            </a:r>
            <a:endParaRPr lang="en-US" u="sng" dirty="0" smtClean="0"/>
          </a:p>
          <a:p>
            <a:endParaRPr lang="en-US" dirty="0" smtClean="0"/>
          </a:p>
          <a:p>
            <a:r>
              <a:rPr lang="en-US" b="1" dirty="0" smtClean="0"/>
              <a:t>Combination </a:t>
            </a:r>
            <a:r>
              <a:rPr lang="en-US" b="1" dirty="0" smtClean="0"/>
              <a:t>Modalities</a:t>
            </a:r>
            <a:r>
              <a:rPr lang="en-US" dirty="0" smtClean="0"/>
              <a:t>: combined estrogen-progestin formulations (e.g., pills, patch, vaginal ring); </a:t>
            </a:r>
            <a:r>
              <a:rPr lang="en-US" u="sng" dirty="0"/>
              <a:t>effect on milk production? safety during lactation? beginning date</a:t>
            </a:r>
            <a:r>
              <a:rPr lang="en-US" u="sng" dirty="0" smtClean="0"/>
              <a:t>? </a:t>
            </a:r>
            <a:r>
              <a:rPr lang="en-US" u="sng" dirty="0"/>
              <a:t>c</a:t>
            </a:r>
            <a:r>
              <a:rPr lang="en-US" u="sng" dirty="0" smtClean="0"/>
              <a:t>omplications?</a:t>
            </a:r>
            <a:endParaRPr lang="en-US" u="sng" dirty="0"/>
          </a:p>
          <a:p>
            <a:pPr marL="0" indent="0">
              <a:buNone/>
            </a:pPr>
            <a:endParaRPr lang="en-US" dirty="0" smtClean="0"/>
          </a:p>
          <a:p>
            <a:r>
              <a:rPr lang="en-US" b="1" dirty="0" smtClean="0"/>
              <a:t>Progestin-only </a:t>
            </a:r>
            <a:r>
              <a:rPr lang="en-US" b="1" dirty="0" smtClean="0"/>
              <a:t>Contraception: </a:t>
            </a:r>
            <a:r>
              <a:rPr lang="en-US" dirty="0" smtClean="0"/>
              <a:t>progestin </a:t>
            </a:r>
            <a:r>
              <a:rPr lang="en-US" dirty="0" err="1" smtClean="0"/>
              <a:t>steriods</a:t>
            </a:r>
            <a:r>
              <a:rPr lang="en-US" dirty="0" smtClean="0"/>
              <a:t> (e.g., mini-pill, </a:t>
            </a:r>
            <a:r>
              <a:rPr lang="en-US" dirty="0" err="1" smtClean="0"/>
              <a:t>depo-provera</a:t>
            </a:r>
            <a:r>
              <a:rPr lang="en-US" dirty="0" smtClean="0"/>
              <a:t>, </a:t>
            </a:r>
            <a:r>
              <a:rPr lang="en-US" dirty="0" err="1" smtClean="0"/>
              <a:t>nexplanon</a:t>
            </a:r>
            <a:r>
              <a:rPr lang="en-US" dirty="0" smtClean="0"/>
              <a:t>)</a:t>
            </a:r>
            <a:r>
              <a:rPr lang="en-US" dirty="0" smtClean="0"/>
              <a:t>; </a:t>
            </a:r>
            <a:r>
              <a:rPr lang="en-US" u="sng" dirty="0" smtClean="0"/>
              <a:t>effect on milk production? safety during lactation? beginning date?</a:t>
            </a:r>
            <a:endParaRPr lang="en-US" u="sng" dirty="0" smtClean="0"/>
          </a:p>
        </p:txBody>
      </p:sp>
    </p:spTree>
    <p:extLst>
      <p:ext uri="{BB962C8B-B14F-4D97-AF65-F5344CB8AC3E}">
        <p14:creationId xmlns:p14="http://schemas.microsoft.com/office/powerpoint/2010/main" val="8472356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Postpartum Immunizations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smtClean="0"/>
              <a:t>RhoGAM</a:t>
            </a:r>
            <a:r>
              <a:rPr lang="en-US" dirty="0" smtClean="0"/>
              <a:t>: if the mother is Rh(D) negative, and her baby is Rh(D) positive, she should be </a:t>
            </a:r>
            <a:r>
              <a:rPr lang="en-US" u="sng" dirty="0" smtClean="0"/>
              <a:t>administered 300 microgram of </a:t>
            </a:r>
            <a:r>
              <a:rPr lang="en-US" u="sng" dirty="0" err="1" smtClean="0"/>
              <a:t>RhoGAM</a:t>
            </a:r>
            <a:r>
              <a:rPr lang="en-US" u="sng" dirty="0" smtClean="0"/>
              <a:t> IM within 72h of delivery</a:t>
            </a:r>
          </a:p>
          <a:p>
            <a:endParaRPr lang="en-US" dirty="0" smtClean="0"/>
          </a:p>
          <a:p>
            <a:r>
              <a:rPr lang="en-US" b="1" dirty="0" smtClean="0"/>
              <a:t>Rubella</a:t>
            </a:r>
            <a:r>
              <a:rPr lang="en-US" dirty="0" smtClean="0"/>
              <a:t>: if the mother is rubella </a:t>
            </a:r>
            <a:r>
              <a:rPr lang="en-US" dirty="0" err="1" smtClean="0"/>
              <a:t>IgG</a:t>
            </a:r>
            <a:r>
              <a:rPr lang="en-US" dirty="0" smtClean="0"/>
              <a:t> negative, she should be administered </a:t>
            </a:r>
            <a:r>
              <a:rPr lang="en-US" u="sng" dirty="0" smtClean="0"/>
              <a:t>active immunization with the live-attenuated rubella </a:t>
            </a:r>
            <a:r>
              <a:rPr lang="en-US" u="sng" dirty="0" smtClean="0"/>
              <a:t>virus</a:t>
            </a:r>
            <a:r>
              <a:rPr lang="en-US" dirty="0" smtClean="0"/>
              <a:t>; </a:t>
            </a:r>
            <a:r>
              <a:rPr lang="en-US" dirty="0"/>
              <a:t>s</a:t>
            </a:r>
            <a:r>
              <a:rPr lang="en-US" dirty="0" smtClean="0"/>
              <a:t>he </a:t>
            </a:r>
            <a:r>
              <a:rPr lang="en-US" dirty="0" smtClean="0"/>
              <a:t>should avoid pregnancy for 1 month to avoid potential fetal infection</a:t>
            </a:r>
            <a:endParaRPr lang="en-US" dirty="0"/>
          </a:p>
        </p:txBody>
      </p:sp>
    </p:spTree>
    <p:extLst>
      <p:ext uri="{BB962C8B-B14F-4D97-AF65-F5344CB8AC3E}">
        <p14:creationId xmlns:p14="http://schemas.microsoft.com/office/powerpoint/2010/main" val="22885988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err="1" smtClean="0"/>
              <a:t>UpToDate</a:t>
            </a:r>
            <a:endParaRPr lang="en-US" dirty="0" smtClean="0"/>
          </a:p>
          <a:p>
            <a:r>
              <a:rPr lang="en-US" dirty="0" smtClean="0"/>
              <a:t>Medscape</a:t>
            </a:r>
          </a:p>
          <a:p>
            <a:r>
              <a:rPr lang="en-US" dirty="0" smtClean="0"/>
              <a:t>Obstetrics by Ten Teaches</a:t>
            </a:r>
          </a:p>
          <a:p>
            <a:r>
              <a:rPr lang="en-US" dirty="0" smtClean="0"/>
              <a:t>USMLE Step 2 CK Obstetrics &amp;Gynecology Lecture Notes</a:t>
            </a:r>
          </a:p>
        </p:txBody>
      </p:sp>
    </p:spTree>
    <p:extLst>
      <p:ext uri="{BB962C8B-B14F-4D97-AF65-F5344CB8AC3E}">
        <p14:creationId xmlns:p14="http://schemas.microsoft.com/office/powerpoint/2010/main" val="407430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E6A6B-16AA-4B7F-9605-8CC1671AE5EA}"/>
              </a:ext>
            </a:extLst>
          </p:cNvPr>
          <p:cNvSpPr>
            <a:spLocks noGrp="1"/>
          </p:cNvSpPr>
          <p:nvPr>
            <p:ph type="title"/>
          </p:nvPr>
        </p:nvSpPr>
        <p:spPr>
          <a:xfrm>
            <a:off x="628650" y="114403"/>
            <a:ext cx="7886700" cy="1050720"/>
          </a:xfrm>
        </p:spPr>
        <p:txBody>
          <a:bodyPr/>
          <a:lstStyle/>
          <a:p>
            <a:pPr algn="ctr"/>
            <a:r>
              <a:rPr lang="en-US" b="1" dirty="0">
                <a:solidFill>
                  <a:srgbClr val="0070C0"/>
                </a:solidFill>
              </a:rPr>
              <a:t>4- Lochia</a:t>
            </a:r>
          </a:p>
        </p:txBody>
      </p:sp>
      <p:sp>
        <p:nvSpPr>
          <p:cNvPr id="3" name="Content Placeholder 2">
            <a:extLst>
              <a:ext uri="{FF2B5EF4-FFF2-40B4-BE49-F238E27FC236}">
                <a16:creationId xmlns:a16="http://schemas.microsoft.com/office/drawing/2014/main" xmlns="" id="{E72CB892-BEB3-4EA7-9C12-B5D416A7094E}"/>
              </a:ext>
            </a:extLst>
          </p:cNvPr>
          <p:cNvSpPr>
            <a:spLocks noGrp="1"/>
          </p:cNvSpPr>
          <p:nvPr>
            <p:ph idx="1"/>
          </p:nvPr>
        </p:nvSpPr>
        <p:spPr>
          <a:xfrm>
            <a:off x="506056" y="1277090"/>
            <a:ext cx="8131892" cy="5254338"/>
          </a:xfrm>
        </p:spPr>
        <p:txBody>
          <a:bodyPr>
            <a:normAutofit fontScale="70000" lnSpcReduction="20000"/>
          </a:bodyPr>
          <a:lstStyle/>
          <a:p>
            <a:r>
              <a:rPr lang="en-US" dirty="0"/>
              <a:t>It’s odorless vaginal discharge after delivery, containing blood, mucus, parts of necrotic decidua and some bacteria.</a:t>
            </a:r>
          </a:p>
          <a:p>
            <a:pPr>
              <a:buFont typeface="Wingdings" panose="05000000000000000000" pitchFamily="2" charset="2"/>
              <a:buChar char="Ø"/>
            </a:pPr>
            <a:r>
              <a:rPr lang="en-US" dirty="0"/>
              <a:t>3 types:</a:t>
            </a:r>
          </a:p>
          <a:p>
            <a:r>
              <a:rPr lang="en-US" dirty="0"/>
              <a:t>- Lochia Rubra: Blood and decidua, bright red or red-brown, heaviest during 1</a:t>
            </a:r>
            <a:r>
              <a:rPr lang="en-US" baseline="30000" dirty="0"/>
              <a:t>st</a:t>
            </a:r>
            <a:r>
              <a:rPr lang="en-US" dirty="0"/>
              <a:t> 2 hours after delivery, lasts for 1-3 days, may have clots</a:t>
            </a:r>
          </a:p>
          <a:p>
            <a:r>
              <a:rPr lang="en-US" dirty="0"/>
              <a:t>- Lochia Serosa: The discharge becomes increasingly watery, Pinkish brown ,lasts 2-3 weeks after delivery, no clots</a:t>
            </a:r>
          </a:p>
          <a:p>
            <a:r>
              <a:rPr lang="en-US" dirty="0"/>
              <a:t>- Lochia Alba: Yellowish white, it can last till 6 weeks postpartum.</a:t>
            </a:r>
          </a:p>
          <a:p>
            <a:r>
              <a:rPr lang="en-US" dirty="0"/>
              <a:t>Persistent red lochia suggests delayed involution that is usually associated with infection or a retained piece of placental tissue.</a:t>
            </a:r>
            <a:endParaRPr lang="en-US" b="0" i="0" dirty="0">
              <a:solidFill>
                <a:srgbClr val="232323"/>
              </a:solidFill>
              <a:effectLst/>
            </a:endParaRPr>
          </a:p>
          <a:p>
            <a:r>
              <a:rPr lang="en-US" b="0" i="0" dirty="0">
                <a:solidFill>
                  <a:srgbClr val="232323"/>
                </a:solidFill>
                <a:effectLst/>
              </a:rPr>
              <a:t>The total volume of postpartum lochial secretion is 200 to 500 mL, which is discharged over a mean duration of one month. Up to 15 percent of women continue to pass lochia when seen for a routine postpartum visit six to eight weeks after delivery. The duration of lochia does not appear to be related to lactation or to the use of either estrogen-containing or progesterone-only contraceptives, but women with bleeding diatheses may be prone to a longer duration of passing lochia</a:t>
            </a:r>
            <a:endParaRPr lang="en-US" dirty="0"/>
          </a:p>
        </p:txBody>
      </p:sp>
    </p:spTree>
    <p:extLst>
      <p:ext uri="{BB962C8B-B14F-4D97-AF65-F5344CB8AC3E}">
        <p14:creationId xmlns:p14="http://schemas.microsoft.com/office/powerpoint/2010/main" val="133455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D1D5EEB-9160-4F96-B1E7-F8A7F746FE0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403" y="523130"/>
            <a:ext cx="6193194" cy="5811740"/>
          </a:xfrm>
        </p:spPr>
      </p:pic>
    </p:spTree>
    <p:extLst>
      <p:ext uri="{BB962C8B-B14F-4D97-AF65-F5344CB8AC3E}">
        <p14:creationId xmlns:p14="http://schemas.microsoft.com/office/powerpoint/2010/main" val="2433535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2539</TotalTime>
  <Words>6191</Words>
  <Application>Microsoft Office PowerPoint</Application>
  <PresentationFormat>On-screen Show (4:3)</PresentationFormat>
  <Paragraphs>789</Paragraphs>
  <Slides>78</Slides>
  <Notes>36</Notes>
  <HiddenSlides>0</HiddenSlides>
  <MMClips>0</MMClips>
  <ScaleCrop>false</ScaleCrop>
  <HeadingPairs>
    <vt:vector size="4" baseType="variant">
      <vt:variant>
        <vt:lpstr>Theme</vt:lpstr>
      </vt:variant>
      <vt:variant>
        <vt:i4>4</vt:i4>
      </vt:variant>
      <vt:variant>
        <vt:lpstr>Slide Titles</vt:lpstr>
      </vt:variant>
      <vt:variant>
        <vt:i4>78</vt:i4>
      </vt:variant>
    </vt:vector>
  </HeadingPairs>
  <TitlesOfParts>
    <vt:vector size="82" baseType="lpstr">
      <vt:lpstr>Office Theme</vt:lpstr>
      <vt:lpstr>1_Office Theme</vt:lpstr>
      <vt:lpstr>2_Office Theme</vt:lpstr>
      <vt:lpstr>3_Office Theme</vt:lpstr>
      <vt:lpstr>Peurperium and It’s Complication</vt:lpstr>
      <vt:lpstr>Puerperium (Introduction)</vt:lpstr>
      <vt:lpstr>Hormonal changes in puerperium</vt:lpstr>
      <vt:lpstr>Puerperium (Normal physiological changes)</vt:lpstr>
      <vt:lpstr>2- Uterine Involution</vt:lpstr>
      <vt:lpstr>2- Uterine involution (Cont.)</vt:lpstr>
      <vt:lpstr>3- Afterpains</vt:lpstr>
      <vt:lpstr>4- Lochia</vt:lpstr>
      <vt:lpstr>PowerPoint Presentation</vt:lpstr>
      <vt:lpstr>5- Genital tract changes</vt:lpstr>
      <vt:lpstr>PowerPoint Presentation</vt:lpstr>
      <vt:lpstr>6- Abdominal wall </vt:lpstr>
      <vt:lpstr>7- hCG, hot flashes, resumption of ovulation</vt:lpstr>
      <vt:lpstr>7- hCG, hot flashes, resumption of ovulation (Cont.)</vt:lpstr>
      <vt:lpstr>8- Skin and hair</vt:lpstr>
      <vt:lpstr>9- Physiologic weight loss</vt:lpstr>
      <vt:lpstr>10- Cardiovascular system</vt:lpstr>
      <vt:lpstr>11- Urinary System</vt:lpstr>
      <vt:lpstr>Psychiatric conditions in puerperium</vt:lpstr>
      <vt:lpstr>1- Postpartum blues (Baby blues)</vt:lpstr>
      <vt:lpstr>2- Postpartum Depressive Illness</vt:lpstr>
      <vt:lpstr>2- Postpartum Depressive Illness (Cont.)</vt:lpstr>
      <vt:lpstr>2- Postpartum Depressive Illness (Cont.)</vt:lpstr>
      <vt:lpstr>2- Postpartum Depressive Illness (Cont.)</vt:lpstr>
      <vt:lpstr>2- Postpartum Depressive Illness (Cont.)</vt:lpstr>
      <vt:lpstr>2- Postpartum Depressive Illness (Cont.)</vt:lpstr>
      <vt:lpstr>PowerPoint Presentation</vt:lpstr>
      <vt:lpstr>2- Postpartum Depressive Illness (Cont.)</vt:lpstr>
      <vt:lpstr>3- Puerperal psychosis</vt:lpstr>
      <vt:lpstr>3- Puerperal psychosis (Cont.)</vt:lpstr>
      <vt:lpstr>3- Puerperal psychosis (Cont.)</vt:lpstr>
      <vt:lpstr>Puerperal Pyrexia </vt:lpstr>
      <vt:lpstr>PowerPoint Presentation</vt:lpstr>
      <vt:lpstr>PowerPoint Presentation</vt:lpstr>
      <vt:lpstr>Atelectasis</vt:lpstr>
      <vt:lpstr>Urinary Tract Infection</vt:lpstr>
      <vt:lpstr> Puerperal sepsis  ( genital tract infection) </vt:lpstr>
      <vt:lpstr>PowerPoint Presentation</vt:lpstr>
      <vt:lpstr>PowerPoint Presentation</vt:lpstr>
      <vt:lpstr>PowerPoint Presentation</vt:lpstr>
      <vt:lpstr>PowerPoint Presentation</vt:lpstr>
      <vt:lpstr>PowerPoint Presentation</vt:lpstr>
      <vt:lpstr>PowerPoint Presentation</vt:lpstr>
      <vt:lpstr>Wound Infection</vt:lpstr>
      <vt:lpstr>PowerPoint Presentation</vt:lpstr>
      <vt:lpstr>Septic pelvic Thrombophlebitis</vt:lpstr>
      <vt:lpstr>PowerPoint Presentation</vt:lpstr>
      <vt:lpstr>PowerPoint Presentation</vt:lpstr>
      <vt:lpstr>Breast engorgement</vt:lpstr>
      <vt:lpstr>PowerPoint Presentation</vt:lpstr>
      <vt:lpstr>Infectious Mastitis</vt:lpstr>
      <vt:lpstr>PowerPoint Presentation</vt:lpstr>
      <vt:lpstr>VTE and PE </vt:lpstr>
      <vt:lpstr>PowerPoint Presentation</vt:lpstr>
      <vt:lpstr>PowerPoint Presentation</vt:lpstr>
      <vt:lpstr>PowerPoint Presentation</vt:lpstr>
      <vt:lpstr>Postpartum Hemorrhage</vt:lpstr>
      <vt:lpstr>Definition</vt:lpstr>
      <vt:lpstr>Diagnosis</vt:lpstr>
      <vt:lpstr>Physiologic Mechanisms That Limit Postpartum Blood Loss</vt:lpstr>
      <vt:lpstr>Causes of Primary PPH</vt:lpstr>
      <vt:lpstr>Focal or Diffuse Uterine Atony</vt:lpstr>
      <vt:lpstr>Trauma-Related</vt:lpstr>
      <vt:lpstr>Retained Placenta/Membranes</vt:lpstr>
      <vt:lpstr>Coagulopathy or Other Bleeding Diathesis </vt:lpstr>
      <vt:lpstr>Disseminated Intravascular Coagulation (DIC)</vt:lpstr>
      <vt:lpstr>Uterine Inversion</vt:lpstr>
      <vt:lpstr>PowerPoint Presentation</vt:lpstr>
      <vt:lpstr>Prevention of PPH</vt:lpstr>
      <vt:lpstr>Management Protocol</vt:lpstr>
      <vt:lpstr>PowerPoint Presentation</vt:lpstr>
      <vt:lpstr>Maternal Morbidity of PPH</vt:lpstr>
      <vt:lpstr>Maternal Morbidity of PPH</vt:lpstr>
      <vt:lpstr>Other Complications</vt:lpstr>
      <vt:lpstr>PowerPoint Presentation</vt:lpstr>
      <vt:lpstr>Postpartum Contraception Planning</vt:lpstr>
      <vt:lpstr>Postpartum Immunizations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Peurperium and It’s Complication</dc:title>
  <dc:creator>Teeba</dc:creator>
  <cp:lastModifiedBy>Teeba</cp:lastModifiedBy>
  <cp:revision>53</cp:revision>
  <dcterms:created xsi:type="dcterms:W3CDTF">2021-09-13T12:38:54Z</dcterms:created>
  <dcterms:modified xsi:type="dcterms:W3CDTF">2021-09-16T04:38:45Z</dcterms:modified>
</cp:coreProperties>
</file>