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74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DF22AB4-8B6E-4AF2-9B3C-19FF1570611B}" type="datetimeFigureOut">
              <a:rPr lang="ar-EG" smtClean="0"/>
              <a:t>20/10/1443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062B4CB-0928-476E-AC60-FD6FCF88E53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8489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2B4CB-0928-476E-AC60-FD6FCF88E531}" type="slidenum">
              <a:rPr lang="ar-EG" smtClean="0"/>
              <a:t>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6479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 FOOT</a:t>
            </a:r>
            <a:endParaRPr lang="ar-E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581400"/>
            <a:ext cx="4498975" cy="3048000"/>
          </a:xfrm>
        </p:spPr>
        <p:txBody>
          <a:bodyPr/>
          <a:lstStyle/>
          <a:p>
            <a:pPr marL="82296" indent="0" algn="ctr">
              <a:buNone/>
            </a:pP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</a:p>
          <a:p>
            <a:pPr marL="82296" indent="0" algn="ctr">
              <a:buNone/>
            </a:pP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Dr Abulmaaty Mohamed</a:t>
            </a:r>
            <a:b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Assistant professor Anatomy &amp; Embryology </a:t>
            </a:r>
            <a:b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Mutah University</a:t>
            </a:r>
            <a:endParaRPr lang="ar-SA" dirty="0">
              <a:latin typeface="Algerian" panose="04020705040A02060702" pitchFamily="82" charset="0"/>
              <a:ea typeface="Verdana" panose="020B0604030504040204" pitchFamily="34" charset="0"/>
              <a:cs typeface="Andalus" panose="02020603050405020304" pitchFamily="18" charset="-78"/>
            </a:endParaRPr>
          </a:p>
          <a:p>
            <a:endParaRPr lang="ar-EG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33400"/>
            <a:ext cx="2895600" cy="6172200"/>
          </a:xfrm>
        </p:spPr>
      </p:pic>
    </p:spTree>
    <p:extLst>
      <p:ext uri="{BB962C8B-B14F-4D97-AF65-F5344CB8AC3E}">
        <p14:creationId xmlns:p14="http://schemas.microsoft.com/office/powerpoint/2010/main" val="29787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1000"/>
            <a:ext cx="3825603" cy="6324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Lateral plantar nerve</a:t>
            </a:r>
            <a:r>
              <a:rPr lang="ar-EG" dirty="0"/>
              <a:t/>
            </a:r>
            <a:br>
              <a:rPr lang="ar-EG" dirty="0"/>
            </a:b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533400"/>
            <a:ext cx="61722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 terminal branch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post. tibial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to flexor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retinaculum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r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(runs with the artery on its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-Pass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to abductor hallucis.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-then deep to flexor digitorum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brevis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i.e. ( ) FDB &amp; flexor digitorum accessories to base of 5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metatarsal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divide into superficial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deep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-the deep br. runs medially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3rd layer (adductor hallucis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4th layer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tendons of peroneus longus &amp; tibialis post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40106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Lateral plantar nerve</a:t>
            </a:r>
            <a:r>
              <a:rPr lang="ar-EG" dirty="0"/>
              <a:t/>
            </a:r>
            <a:br>
              <a:rPr lang="ar-EG" dirty="0"/>
            </a:b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57150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ar-EG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اجمالا </a:t>
            </a:r>
            <a:r>
              <a:rPr lang="ar-EG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هيدى باقى الجلد </a:t>
            </a:r>
            <a:r>
              <a:rPr lang="ar-EG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 باقى العضلات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Cutaneous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lateral 1 /3 of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of plantar surface of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1 ½ toes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Muscular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abductor digiti minimi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Flexor digitorum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accessories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-lateral 3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lumbricals</a:t>
            </a:r>
            <a:endParaRPr lang="en-US" b="1" dirty="0">
              <a:solidFill>
                <a:srgbClr val="00B1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-flexor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digiti minimi brevis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adductor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hallucis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-all interossei </a:t>
            </a:r>
          </a:p>
        </p:txBody>
      </p:sp>
    </p:spTree>
    <p:extLst>
      <p:ext uri="{BB962C8B-B14F-4D97-AF65-F5344CB8AC3E}">
        <p14:creationId xmlns:p14="http://schemas.microsoft.com/office/powerpoint/2010/main" val="41916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6202362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Algerian" panose="04020705040A02060702" pitchFamily="82" charset="0"/>
              </a:rPr>
              <a:t>Cutaneous innervation of the foot</a:t>
            </a:r>
            <a:r>
              <a:rPr lang="ar-EG" sz="7200" dirty="0"/>
              <a:t/>
            </a:r>
            <a:br>
              <a:rPr lang="ar-EG" sz="7200" dirty="0"/>
            </a:br>
            <a:endParaRPr lang="ar-EG" sz="7200" dirty="0"/>
          </a:p>
        </p:txBody>
      </p:sp>
    </p:spTree>
    <p:extLst>
      <p:ext uri="{BB962C8B-B14F-4D97-AF65-F5344CB8AC3E}">
        <p14:creationId xmlns:p14="http://schemas.microsoft.com/office/powerpoint/2010/main" val="24418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38200"/>
            <a:ext cx="4201132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61060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Algerian" panose="04020705040A02060702" pitchFamily="82" charset="0"/>
              </a:rPr>
              <a:t>CUTANOUS INNERVATION OF SOLE</a:t>
            </a:r>
            <a:br>
              <a:rPr lang="en-US" b="1" dirty="0">
                <a:latin typeface="Algerian" panose="04020705040A02060702" pitchFamily="82" charset="0"/>
              </a:rPr>
            </a:b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990600"/>
            <a:ext cx="66294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1 /3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lateral plantar nerve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medial 2 /3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 plantar nerve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3-medial side of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heel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medial calcaneal of posterior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tibial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medial border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saphenous nerve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lateral border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sural nerve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4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38200"/>
            <a:ext cx="41148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610600" cy="13716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>
                <a:latin typeface="Algerian" panose="04020705040A02060702" pitchFamily="82" charset="0"/>
              </a:rPr>
              <a:t>CUTANOUS INNERVATION OF </a:t>
            </a:r>
            <a:r>
              <a:rPr lang="en-US" sz="3800" b="1" dirty="0" smtClean="0">
                <a:latin typeface="Algerian" panose="04020705040A02060702" pitchFamily="82" charset="0"/>
              </a:rPr>
              <a:t>dorsum </a:t>
            </a:r>
            <a:r>
              <a:rPr lang="en-US" sz="3800" b="1" dirty="0">
                <a:latin typeface="Algerian" panose="04020705040A02060702" pitchFamily="82" charset="0"/>
              </a:rPr>
              <a:t/>
            </a:r>
            <a:br>
              <a:rPr lang="en-US" sz="3800" b="1" dirty="0">
                <a:latin typeface="Algerian" panose="04020705040A02060702" pitchFamily="82" charset="0"/>
              </a:rPr>
            </a:br>
            <a:endParaRPr lang="ar-EG" sz="3800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914400"/>
            <a:ext cx="86868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 dorsum of foot and toes is supplied by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Superficial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peroneal nerve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1-medial side of dorsum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till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of 1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metatarsal (by saphenous)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2-adjacent side of 1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2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(by deep peroneal)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3-lateral side of dorsum of foot &amp; little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(by sural) </a:t>
            </a:r>
          </a:p>
        </p:txBody>
      </p:sp>
    </p:spTree>
    <p:extLst>
      <p:ext uri="{BB962C8B-B14F-4D97-AF65-F5344CB8AC3E}">
        <p14:creationId xmlns:p14="http://schemas.microsoft.com/office/powerpoint/2010/main" val="279569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38862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THANQ</a:t>
            </a:r>
            <a:r>
              <a:rPr lang="ar-SA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/>
            </a:r>
            <a:br>
              <a:rPr lang="ar-SA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</a:br>
            <a:endParaRPr lang="ar-EG" sz="96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4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Deep fascia of the sole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838200"/>
            <a:ext cx="63246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fibrous flexor sheath 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Def.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thick deep fascia in planter aspect of toes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 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flexor hallucis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longus </a:t>
            </a:r>
          </a:p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other toes: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flexor digitorum longus &amp; brevis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tendons to bone preventing their bowing during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09600"/>
            <a:ext cx="3124200" cy="6096000"/>
          </a:xfrm>
        </p:spPr>
      </p:pic>
    </p:spTree>
    <p:extLst>
      <p:ext uri="{BB962C8B-B14F-4D97-AF65-F5344CB8AC3E}">
        <p14:creationId xmlns:p14="http://schemas.microsoft.com/office/powerpoint/2010/main" val="8263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0"/>
            <a:ext cx="3287486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Deep fascia of the sole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838200"/>
            <a:ext cx="63246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Plantar aponeurosis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 deep fascia in central part of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sole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Attachment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Apex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 to tubercle of calcaneus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solidFill>
                  <a:srgbClr val="00B1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5 slips that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 to fibrous flexor sheath of the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toes.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slips give passage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planter digital nerves &amp; vessels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lumbrical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muscles.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slips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interconnected by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transverse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metatarsal lig.     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Function: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deep structures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22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76200"/>
            <a:ext cx="3352800" cy="6324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Muscles of the sole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914400"/>
            <a:ext cx="91440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 layer: 3 muscles: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bductor </a:t>
            </a:r>
            <a:r>
              <a:rPr lang="en-US" b="1" dirty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hallucis: </a:t>
            </a:r>
            <a:endParaRPr lang="en-US" b="1" dirty="0" smtClean="0">
              <a:solidFill>
                <a:srgbClr val="0070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medial margin of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foot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Abduct the big toe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Abductor digiti minimi: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 the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 of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foot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Abduct the little toe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Flexor digitorum </a:t>
            </a:r>
            <a:r>
              <a:rPr lang="en-US" b="1" dirty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brevis</a:t>
            </a:r>
            <a:r>
              <a:rPr lang="en-US" b="1" dirty="0" smtClean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middle of foot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above plantar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aponeurosis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 the lateral 4 toes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Muscles of the sole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5638800" cy="6324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 layer: 2 tendons &amp; 2 muscles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1-tendon of flexor hallucis longus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2-tendon of flexor digitorum longus</a:t>
            </a:r>
            <a:r>
              <a:rPr lang="en-US" b="1" dirty="0" smtClean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superficial to flexor hallucis longus.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lateral side receive the insertion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flexor digitorum accessorius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middle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sole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gives 4 tendons that give origin to 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umbricals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pass ( ) the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slips of tendons of flexor digit. brevis to insert in plantar surface of bases of distal phalanges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3-flexor </a:t>
            </a:r>
            <a:r>
              <a:rPr lang="en-US" b="1" dirty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digitorum </a:t>
            </a:r>
            <a:r>
              <a:rPr lang="en-US" b="1" dirty="0" smtClean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accessorius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straighten the oblique line of pull of the tendon of flexor digitorum longus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4-lumbrical </a:t>
            </a:r>
            <a:r>
              <a:rPr lang="en-US" b="1" dirty="0" smtClean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 the M</a:t>
            </a:r>
            <a:r>
              <a:rPr lang="ar-E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joint&amp; extend the I </a:t>
            </a:r>
            <a:r>
              <a:rPr lang="ar-E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joint of the lateral 4 toes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838200"/>
            <a:ext cx="3505828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144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Muscles of the sole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838200"/>
            <a:ext cx="57912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3rd layer: 3 muscles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1-flexor hallucis </a:t>
            </a:r>
            <a:r>
              <a:rPr lang="en-US" b="1" dirty="0" smtClean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brevis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 the M</a:t>
            </a:r>
            <a:r>
              <a:rPr lang="ar-EG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 of the big toe</a:t>
            </a:r>
            <a:endParaRPr lang="en-US" b="1" dirty="0">
              <a:solidFill>
                <a:srgbClr val="0070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2-adductor </a:t>
            </a:r>
            <a:r>
              <a:rPr lang="en-US" b="1" dirty="0" smtClean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hallucis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Adduct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toes</a:t>
            </a:r>
            <a:endParaRPr lang="en-US" b="1" dirty="0">
              <a:solidFill>
                <a:srgbClr val="0070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3-flexor digiti minimi brevis</a:t>
            </a:r>
            <a:r>
              <a:rPr lang="en-US" b="1" dirty="0" smtClean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 the M</a:t>
            </a:r>
            <a:r>
              <a:rPr lang="ar-EG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joint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little  toe</a:t>
            </a:r>
            <a:endParaRPr lang="en-US" b="1" dirty="0">
              <a:solidFill>
                <a:srgbClr val="0070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762000"/>
            <a:ext cx="45535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81000"/>
            <a:ext cx="4638191" cy="647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668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Muscles of the sole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58674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4th layer:2tendons &amp;2 muscles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Peroneus longus: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Tibialis post. 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3-planer interossei </a:t>
            </a:r>
            <a:r>
              <a:rPr lang="en-US" b="1" dirty="0" smtClean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Adduct the toes 3-5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toward the axis of the 2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toe  PAD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4-dorsal interossei </a:t>
            </a:r>
            <a:r>
              <a:rPr lang="en-US" b="1" dirty="0" smtClean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Abduct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2-4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 the axis of the 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toe  DAB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381000"/>
            <a:ext cx="8763000" cy="57451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lgerian" panose="04020705040A02060702" pitchFamily="82" charset="0"/>
              </a:rPr>
              <a:t> </a:t>
            </a:r>
            <a:r>
              <a:rPr lang="en-US" dirty="0" smtClean="0">
                <a:latin typeface="Algerian" panose="04020705040A02060702" pitchFamily="82" charset="0"/>
              </a:rPr>
              <a:t> </a:t>
            </a:r>
          </a:p>
          <a:p>
            <a:pPr marL="0" indent="0" algn="ctr">
              <a:buNone/>
            </a:pPr>
            <a:endParaRPr lang="en-US" sz="8000" dirty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en-US" sz="6600" dirty="0" smtClean="0">
                <a:latin typeface="Algerian" panose="04020705040A02060702" pitchFamily="82" charset="0"/>
              </a:rPr>
              <a:t>NERVES of THE SOLE</a:t>
            </a:r>
            <a:endParaRPr lang="ar-EG" sz="6600" dirty="0"/>
          </a:p>
        </p:txBody>
      </p:sp>
    </p:spTree>
    <p:extLst>
      <p:ext uri="{BB962C8B-B14F-4D97-AF65-F5344CB8AC3E}">
        <p14:creationId xmlns:p14="http://schemas.microsoft.com/office/powerpoint/2010/main" val="35144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33400"/>
            <a:ext cx="4114800" cy="617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MEDIAL PLANTAR NERVE</a:t>
            </a:r>
            <a:r>
              <a:rPr lang="ar-EG" dirty="0"/>
              <a:t/>
            </a:r>
            <a:br>
              <a:rPr lang="ar-EG" dirty="0"/>
            </a:b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685800"/>
            <a:ext cx="5867400" cy="6096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O.: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terminal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br. of post. tibial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to flexor retinaculum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&amp; r: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(runs with the artery on its medial side)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pass deep to abductor hallucis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-then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)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abductor hallucis 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flexor digi.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Brevis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Cutaneous: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/3 of sole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plantar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of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 3 1</a:t>
            </a:r>
            <a:r>
              <a:rPr lang="ar-E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toes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N.B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medial plantar n.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distribution as median n. in hand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Muscular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layer) abductor hallucis &amp; flexor digitorum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brevis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layer) 1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lumbrical</a:t>
            </a:r>
          </a:p>
          <a:p>
            <a:pPr marL="0" indent="0">
              <a:buNone/>
            </a:pPr>
            <a:r>
              <a:rPr lang="da-DK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3-(3</a:t>
            </a:r>
            <a:r>
              <a:rPr lang="da-DK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 </a:t>
            </a:r>
            <a:r>
              <a:rPr lang="da-DK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layer) flexor hallucis brevis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0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360206BF95B459A374A5B79BB4F6F" ma:contentTypeVersion="2" ma:contentTypeDescription="Create a new document." ma:contentTypeScope="" ma:versionID="88e8acd4abe999bd7175713e3687d927">
  <xsd:schema xmlns:xsd="http://www.w3.org/2001/XMLSchema" xmlns:xs="http://www.w3.org/2001/XMLSchema" xmlns:p="http://schemas.microsoft.com/office/2006/metadata/properties" xmlns:ns2="45470c9e-c72c-460b-9d5f-b80e2a9e7a5a" targetNamespace="http://schemas.microsoft.com/office/2006/metadata/properties" ma:root="true" ma:fieldsID="0fa09ea065c4b498e18a9e412fd13ede" ns2:_="">
    <xsd:import namespace="45470c9e-c72c-460b-9d5f-b80e2a9e7a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70c9e-c72c-460b-9d5f-b80e2a9e7a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68F046-3FCC-4E4A-873B-6FFAB484D187}"/>
</file>

<file path=customXml/itemProps2.xml><?xml version="1.0" encoding="utf-8"?>
<ds:datastoreItem xmlns:ds="http://schemas.openxmlformats.org/officeDocument/2006/customXml" ds:itemID="{E85C2788-8F13-482D-9B76-ADE8FF41A5D0}"/>
</file>

<file path=customXml/itemProps3.xml><?xml version="1.0" encoding="utf-8"?>
<ds:datastoreItem xmlns:ds="http://schemas.openxmlformats.org/officeDocument/2006/customXml" ds:itemID="{5CBDBF9F-75ED-4CF8-973E-44114DFC53E8}"/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785</Words>
  <Application>Microsoft Office PowerPoint</Application>
  <PresentationFormat>On-screen Show (4:3)</PresentationFormat>
  <Paragraphs>127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FOOT</vt:lpstr>
      <vt:lpstr>Deep fascia of the sole</vt:lpstr>
      <vt:lpstr>Deep fascia of the sole</vt:lpstr>
      <vt:lpstr>Muscles of the sole</vt:lpstr>
      <vt:lpstr>Muscles of the sole</vt:lpstr>
      <vt:lpstr>Muscles of the sole</vt:lpstr>
      <vt:lpstr>Muscles of the sole</vt:lpstr>
      <vt:lpstr>PowerPoint Presentation</vt:lpstr>
      <vt:lpstr>MEDIAL PLANTAR NERVE </vt:lpstr>
      <vt:lpstr>Lateral plantar nerve </vt:lpstr>
      <vt:lpstr>Lateral plantar nerve </vt:lpstr>
      <vt:lpstr>Cutaneous innervation of the foot </vt:lpstr>
      <vt:lpstr>CUTANOUS INNERVATION OF SOLE </vt:lpstr>
      <vt:lpstr>CUTANOUS INNERVATION OF dorsum  </vt:lpstr>
      <vt:lpstr> THANQ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ANKLE JOINT &amp; JOINTS OF FOOT</dc:title>
  <dc:creator>A SDF</dc:creator>
  <cp:lastModifiedBy>A SDF</cp:lastModifiedBy>
  <cp:revision>55</cp:revision>
  <dcterms:created xsi:type="dcterms:W3CDTF">2006-08-16T00:00:00Z</dcterms:created>
  <dcterms:modified xsi:type="dcterms:W3CDTF">2022-05-21T19:29:45Z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0x0101000EB360206BF95B459A374A5B79BB4F6F</vt:lpwstr>
  </property>
</Properties>
</file>