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331" r:id="rId4"/>
    <p:sldId id="259" r:id="rId5"/>
    <p:sldId id="260" r:id="rId6"/>
    <p:sldId id="340" r:id="rId7"/>
    <p:sldId id="262" r:id="rId8"/>
    <p:sldId id="332" r:id="rId9"/>
    <p:sldId id="339" r:id="rId10"/>
    <p:sldId id="261" r:id="rId11"/>
    <p:sldId id="333" r:id="rId12"/>
    <p:sldId id="263" r:id="rId13"/>
    <p:sldId id="264" r:id="rId14"/>
    <p:sldId id="266" r:id="rId15"/>
    <p:sldId id="267" r:id="rId16"/>
    <p:sldId id="268" r:id="rId17"/>
    <p:sldId id="269" r:id="rId18"/>
    <p:sldId id="271" r:id="rId19"/>
    <p:sldId id="288" r:id="rId20"/>
    <p:sldId id="270" r:id="rId21"/>
    <p:sldId id="334" r:id="rId22"/>
    <p:sldId id="335" r:id="rId23"/>
    <p:sldId id="290" r:id="rId24"/>
    <p:sldId id="291" r:id="rId25"/>
    <p:sldId id="272" r:id="rId26"/>
    <p:sldId id="328" r:id="rId27"/>
    <p:sldId id="329" r:id="rId28"/>
    <p:sldId id="330" r:id="rId29"/>
    <p:sldId id="336" r:id="rId30"/>
    <p:sldId id="337" r:id="rId31"/>
    <p:sldId id="338" r:id="rId32"/>
    <p:sldId id="274" r:id="rId33"/>
    <p:sldId id="275" r:id="rId34"/>
    <p:sldId id="325" r:id="rId35"/>
    <p:sldId id="276" r:id="rId36"/>
    <p:sldId id="324" r:id="rId37"/>
    <p:sldId id="323" r:id="rId38"/>
    <p:sldId id="277" r:id="rId39"/>
    <p:sldId id="320" r:id="rId40"/>
    <p:sldId id="321" r:id="rId41"/>
    <p:sldId id="322" r:id="rId42"/>
    <p:sldId id="278" r:id="rId43"/>
    <p:sldId id="279" r:id="rId44"/>
    <p:sldId id="317" r:id="rId45"/>
    <p:sldId id="318" r:id="rId46"/>
    <p:sldId id="319" r:id="rId47"/>
    <p:sldId id="280" r:id="rId48"/>
    <p:sldId id="316" r:id="rId49"/>
    <p:sldId id="281" r:id="rId50"/>
    <p:sldId id="289" r:id="rId51"/>
    <p:sldId id="311" r:id="rId52"/>
    <p:sldId id="282" r:id="rId53"/>
    <p:sldId id="292" r:id="rId54"/>
    <p:sldId id="283" r:id="rId55"/>
    <p:sldId id="309" r:id="rId56"/>
    <p:sldId id="310" r:id="rId57"/>
    <p:sldId id="284" r:id="rId58"/>
    <p:sldId id="314" r:id="rId59"/>
    <p:sldId id="313" r:id="rId60"/>
    <p:sldId id="305" r:id="rId61"/>
    <p:sldId id="306" r:id="rId62"/>
    <p:sldId id="302" r:id="rId63"/>
    <p:sldId id="303" r:id="rId64"/>
    <p:sldId id="304" r:id="rId65"/>
    <p:sldId id="285" r:id="rId66"/>
    <p:sldId id="308" r:id="rId67"/>
    <p:sldId id="307" r:id="rId68"/>
    <p:sldId id="287" r:id="rId69"/>
    <p:sldId id="294" r:id="rId70"/>
    <p:sldId id="300" r:id="rId71"/>
    <p:sldId id="301" r:id="rId72"/>
    <p:sldId id="295" r:id="rId73"/>
    <p:sldId id="296" r:id="rId74"/>
    <p:sldId id="297" r:id="rId75"/>
    <p:sldId id="298" r:id="rId76"/>
    <p:sldId id="299" r:id="rId7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12" autoAdjust="0"/>
  </p:normalViewPr>
  <p:slideViewPr>
    <p:cSldViewPr>
      <p:cViewPr varScale="1">
        <p:scale>
          <a:sx n="71" d="100"/>
          <a:sy n="71" d="100"/>
        </p:scale>
        <p:origin x="17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157BFF-B2A3-47C4-9B28-C52307599663}" type="datetimeFigureOut">
              <a:rPr lang="ar-JO" smtClean="0"/>
              <a:pPr/>
              <a:t>21/12/1444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FA82A7-5ACB-4B82-B109-24FDC2639A58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5712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38</a:t>
            </a:fld>
            <a:endParaRPr 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56967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salute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42</a:t>
            </a:fld>
            <a:endParaRPr 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43</a:t>
            </a:fld>
            <a:endParaRPr lang="ar-J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ankyloglossia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3411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47</a:t>
            </a:fld>
            <a:endParaRPr lang="ar-J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Webbed </a:t>
            </a:r>
          </a:p>
          <a:p>
            <a:r>
              <a:rPr lang="en-US" dirty="0" err="1" smtClean="0"/>
              <a:t>torticollus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4807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57</a:t>
            </a:fld>
            <a:endParaRPr lang="ar-J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59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18</a:t>
            </a:fld>
            <a:endParaRPr lang="ar-J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70444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27387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68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25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6616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5282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2823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33</a:t>
            </a:fld>
            <a:endParaRPr 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35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1451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source=images&amp;cd=&amp;cad=rja&amp;uact=8&amp;ved=0ahUKEwjv26WD8sDOAhVTlxQKHe1PAfEQjRwIBw&amp;url=http://mynotes4usmle.tumblr.com/post/55004184045/tuberous-sclerosis&amp;psig=AFQjCNGHLd1ucE7kwraqto-snyazM-UboQ&amp;ust=1471263558843107" TargetMode="Externa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6939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Pediatric History</a:t>
            </a:r>
            <a:endParaRPr kumimoji="0" lang="ar-JO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28900" y="25908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mer LT Regular" pitchFamily="2" charset="-78"/>
                <a:ea typeface="+mn-ea"/>
                <a:cs typeface="Amer LT Regular" pitchFamily="2" charset="-78"/>
              </a:rPr>
              <a:t>Haitham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mer LT Regular" pitchFamily="2" charset="-78"/>
                <a:ea typeface="+mn-ea"/>
                <a:cs typeface="Amer LT Regular" pitchFamily="2" charset="-78"/>
              </a:rPr>
              <a:t> Al-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mer LT Regular" pitchFamily="2" charset="-78"/>
                <a:ea typeface="+mn-ea"/>
                <a:cs typeface="Amer LT Regular" pitchFamily="2" charset="-78"/>
              </a:rPr>
              <a:t>Dhmour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mer LT Regular" pitchFamily="2" charset="-78"/>
                <a:ea typeface="+mn-ea"/>
                <a:cs typeface="Amer LT Regular" pitchFamily="2" charset="-78"/>
              </a:rPr>
              <a:t>, MD</a:t>
            </a: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mer LT Regular" pitchFamily="2" charset="-78"/>
              <a:ea typeface="+mn-ea"/>
              <a:cs typeface="Amer LT Regula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medical illnesses  </a:t>
            </a:r>
          </a:p>
          <a:p>
            <a:r>
              <a:rPr lang="en-US" dirty="0" smtClean="0"/>
              <a:t>Major surgical illnesses-list operations and dates  </a:t>
            </a:r>
          </a:p>
          <a:p>
            <a:r>
              <a:rPr lang="en-US" dirty="0" smtClean="0"/>
              <a:t>Previous hospital admissions with dates and diagnoses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Vaccines given</a:t>
            </a:r>
          </a:p>
          <a:p>
            <a:r>
              <a:rPr lang="en-US" dirty="0" smtClean="0"/>
              <a:t>Side effects</a:t>
            </a:r>
          </a:p>
          <a:p>
            <a:r>
              <a:rPr lang="en-US" dirty="0" smtClean="0"/>
              <a:t>Extra vaccines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Gross</a:t>
            </a:r>
          </a:p>
          <a:p>
            <a:r>
              <a:rPr lang="en-US" dirty="0" smtClean="0"/>
              <a:t>Fine motor and vision</a:t>
            </a:r>
          </a:p>
          <a:p>
            <a:r>
              <a:rPr lang="en-US" dirty="0" smtClean="0"/>
              <a:t>Language and hearing</a:t>
            </a:r>
          </a:p>
          <a:p>
            <a:r>
              <a:rPr lang="en-US" dirty="0" smtClean="0"/>
              <a:t>Social</a:t>
            </a:r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Breast or bottle fed, types of formula</a:t>
            </a:r>
          </a:p>
          <a:p>
            <a:r>
              <a:rPr lang="en-US" dirty="0" smtClean="0"/>
              <a:t>Frequency and amount, reasons for any   changes in formula  </a:t>
            </a:r>
          </a:p>
          <a:p>
            <a:r>
              <a:rPr lang="en-US" dirty="0" smtClean="0"/>
              <a:t>Weaning</a:t>
            </a:r>
          </a:p>
          <a:p>
            <a:r>
              <a:rPr lang="en-US" dirty="0" smtClean="0"/>
              <a:t>Supplements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79362"/>
            <a:ext cx="8077200" cy="62568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Consanguinity</a:t>
            </a:r>
          </a:p>
          <a:p>
            <a:r>
              <a:rPr lang="en-US" dirty="0" smtClean="0"/>
              <a:t>Pedigree</a:t>
            </a:r>
          </a:p>
          <a:p>
            <a:r>
              <a:rPr lang="en-US" dirty="0" smtClean="0"/>
              <a:t>Any genetic disease</a:t>
            </a:r>
          </a:p>
          <a:p>
            <a:r>
              <a:rPr lang="en-US" dirty="0" smtClean="0"/>
              <a:t>Developmental delay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situation and conditions - daycare, safety issues </a:t>
            </a:r>
          </a:p>
          <a:p>
            <a:r>
              <a:rPr lang="en-US" dirty="0" smtClean="0"/>
              <a:t>Occupation of parents </a:t>
            </a:r>
            <a:endParaRPr lang="ar-J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inspection</a:t>
            </a:r>
          </a:p>
          <a:p>
            <a:r>
              <a:rPr lang="en-US" dirty="0" smtClean="0"/>
              <a:t>Vital signs</a:t>
            </a:r>
          </a:p>
          <a:p>
            <a:r>
              <a:rPr lang="en-US" dirty="0" smtClean="0"/>
              <a:t>Growth parameters</a:t>
            </a:r>
          </a:p>
          <a:p>
            <a:r>
              <a:rPr lang="en-US" dirty="0" smtClean="0"/>
              <a:t>General and systemic exam</a:t>
            </a:r>
            <a:endParaRPr lang="ar-J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Gather much information by observation</a:t>
            </a:r>
          </a:p>
          <a:p>
            <a:r>
              <a:rPr lang="en-US" dirty="0" smtClean="0"/>
              <a:t>Stay at the child level</a:t>
            </a:r>
          </a:p>
          <a:p>
            <a:r>
              <a:rPr lang="en-US" dirty="0" smtClean="0"/>
              <a:t>least distressing to most distressing 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inspection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Does the child looks well or ill?</a:t>
            </a:r>
          </a:p>
          <a:p>
            <a:r>
              <a:rPr lang="en-US" dirty="0" smtClean="0"/>
              <a:t>Level of consciousness</a:t>
            </a:r>
          </a:p>
          <a:p>
            <a:r>
              <a:rPr lang="en-US" dirty="0" smtClean="0"/>
              <a:t>Signs of dehydration</a:t>
            </a:r>
          </a:p>
          <a:p>
            <a:r>
              <a:rPr lang="en-US" dirty="0" smtClean="0"/>
              <a:t>Dysmorphic features</a:t>
            </a:r>
          </a:p>
          <a:p>
            <a:r>
              <a:rPr lang="en-US" dirty="0" smtClean="0"/>
              <a:t>Signs of respiratory distress</a:t>
            </a:r>
          </a:p>
          <a:p>
            <a:pPr marL="1347788" indent="0"/>
            <a:r>
              <a:rPr lang="en-US" dirty="0" smtClean="0"/>
              <a:t> </a:t>
            </a:r>
            <a:r>
              <a:rPr lang="en-US" dirty="0" err="1" smtClean="0"/>
              <a:t>Suprasternl</a:t>
            </a:r>
            <a:r>
              <a:rPr lang="en-US" dirty="0" smtClean="0"/>
              <a:t> retraction</a:t>
            </a:r>
          </a:p>
          <a:p>
            <a:pPr marL="1347788" indent="0"/>
            <a:r>
              <a:rPr lang="en-US" dirty="0" smtClean="0"/>
              <a:t> </a:t>
            </a:r>
            <a:r>
              <a:rPr lang="en-US" dirty="0" err="1" smtClean="0"/>
              <a:t>Intercostal</a:t>
            </a:r>
            <a:r>
              <a:rPr lang="en-US" dirty="0" smtClean="0"/>
              <a:t> retraction</a:t>
            </a:r>
          </a:p>
          <a:p>
            <a:pPr marL="1347788" indent="0"/>
            <a:r>
              <a:rPr lang="en-US" dirty="0" smtClean="0"/>
              <a:t> </a:t>
            </a:r>
            <a:r>
              <a:rPr lang="en-US" dirty="0" err="1" smtClean="0"/>
              <a:t>Subcostal</a:t>
            </a:r>
            <a:r>
              <a:rPr lang="en-US" dirty="0" smtClean="0"/>
              <a:t> retraction</a:t>
            </a:r>
          </a:p>
          <a:p>
            <a:pPr marL="1347788" indent="0"/>
            <a:r>
              <a:rPr lang="en-US" dirty="0" smtClean="0"/>
              <a:t> Nasal flaring</a:t>
            </a:r>
          </a:p>
          <a:p>
            <a:pPr marL="1347788" indent="0"/>
            <a:r>
              <a:rPr lang="en-US" dirty="0" smtClean="0"/>
              <a:t>Use of accessory muscles</a:t>
            </a:r>
          </a:p>
          <a:p>
            <a:pPr indent="-69850"/>
            <a:endParaRPr lang="en-US" dirty="0" smtClean="0"/>
          </a:p>
          <a:p>
            <a:r>
              <a:rPr lang="en-US" dirty="0" smtClean="0"/>
              <a:t>Behavior</a:t>
            </a:r>
          </a:p>
          <a:p>
            <a:r>
              <a:rPr lang="en-US" dirty="0" smtClean="0"/>
              <a:t>Cyanosis:</a:t>
            </a:r>
          </a:p>
          <a:p>
            <a:pPr indent="203200"/>
            <a:r>
              <a:rPr lang="en-US" dirty="0" smtClean="0"/>
              <a:t>Normal sat 95% or above</a:t>
            </a:r>
          </a:p>
          <a:p>
            <a:pPr indent="203200"/>
            <a:r>
              <a:rPr lang="en-US" dirty="0" smtClean="0"/>
              <a:t>Appear if sat les 85%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of a Pediatric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Prenatal and birth history  </a:t>
            </a:r>
          </a:p>
          <a:p>
            <a:r>
              <a:rPr lang="en-US" dirty="0" smtClean="0"/>
              <a:t>Developmental history</a:t>
            </a:r>
          </a:p>
          <a:p>
            <a:r>
              <a:rPr lang="en-US" dirty="0" err="1" smtClean="0"/>
              <a:t>Vaccineation</a:t>
            </a:r>
            <a:endParaRPr lang="en-US" dirty="0" smtClean="0"/>
          </a:p>
          <a:p>
            <a:r>
              <a:rPr lang="en-US" dirty="0" smtClean="0"/>
              <a:t>Feeding History</a:t>
            </a:r>
          </a:p>
          <a:p>
            <a:endParaRPr lang="en-US" dirty="0" smtClean="0"/>
          </a:p>
          <a:p>
            <a:r>
              <a:rPr lang="en-US" dirty="0" smtClean="0"/>
              <a:t>Parents are historians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signs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Temperature</a:t>
            </a:r>
          </a:p>
          <a:p>
            <a:pPr marL="722313" indent="0"/>
            <a:r>
              <a:rPr lang="en-US" dirty="0" smtClean="0"/>
              <a:t> Oral, rectal, </a:t>
            </a:r>
            <a:r>
              <a:rPr lang="en-US" dirty="0" err="1" smtClean="0"/>
              <a:t>axillary</a:t>
            </a:r>
            <a:endParaRPr lang="en-US" dirty="0" smtClean="0"/>
          </a:p>
          <a:p>
            <a:pPr marL="0" indent="0"/>
            <a:r>
              <a:rPr lang="en-US" dirty="0" smtClean="0"/>
              <a:t> HR</a:t>
            </a:r>
          </a:p>
          <a:p>
            <a:pPr marL="722313" indent="0"/>
            <a:r>
              <a:rPr lang="en-US" dirty="0" smtClean="0"/>
              <a:t> Apical or femoral for infants</a:t>
            </a:r>
          </a:p>
          <a:p>
            <a:pPr marL="722313" indent="0"/>
            <a:r>
              <a:rPr lang="en-US" dirty="0" smtClean="0"/>
              <a:t> </a:t>
            </a:r>
            <a:r>
              <a:rPr lang="en-US" dirty="0" err="1" smtClean="0"/>
              <a:t>Antecupital</a:t>
            </a:r>
            <a:r>
              <a:rPr lang="en-US" dirty="0" smtClean="0"/>
              <a:t> or radial pulse for older children</a:t>
            </a:r>
          </a:p>
          <a:p>
            <a:pPr marL="0" indent="0"/>
            <a:r>
              <a:rPr lang="en-US" dirty="0" smtClean="0"/>
              <a:t> Respiratory rate </a:t>
            </a:r>
          </a:p>
          <a:p>
            <a:pPr marL="722313" indent="0"/>
            <a:r>
              <a:rPr lang="en-US" dirty="0" smtClean="0"/>
              <a:t> Observe for a minute.</a:t>
            </a:r>
          </a:p>
          <a:p>
            <a:pPr marL="722313" indent="0"/>
            <a:endParaRPr lang="en-US" dirty="0" smtClean="0"/>
          </a:p>
          <a:p>
            <a:pPr marL="0" indent="0"/>
            <a:r>
              <a:rPr lang="en-US" dirty="0" smtClean="0"/>
              <a:t> Blood pressure   </a:t>
            </a:r>
          </a:p>
          <a:p>
            <a:pPr marL="722313" indent="0"/>
            <a:r>
              <a:rPr lang="en-US" dirty="0" smtClean="0"/>
              <a:t> Appropriate size cuff - 2/3 width of upper arm </a:t>
            </a:r>
          </a:p>
          <a:p>
            <a:pPr marL="0" indent="0"/>
            <a:endParaRPr lang="en-US" dirty="0" smtClean="0"/>
          </a:p>
          <a:p>
            <a:pPr marL="722313" indent="0"/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Capture B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924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0178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200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parameters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growth charts</a:t>
            </a:r>
          </a:p>
          <a:p>
            <a:pPr marL="722313" indent="0"/>
            <a:r>
              <a:rPr lang="en-US" dirty="0" smtClean="0"/>
              <a:t> Weight</a:t>
            </a:r>
          </a:p>
          <a:p>
            <a:pPr marL="722313" indent="0"/>
            <a:r>
              <a:rPr lang="en-US" dirty="0" smtClean="0"/>
              <a:t> Length/Height</a:t>
            </a:r>
          </a:p>
          <a:p>
            <a:pPr marL="722313" indent="0"/>
            <a:r>
              <a:rPr lang="en-US" dirty="0" smtClean="0"/>
              <a:t> Head circumference</a:t>
            </a:r>
          </a:p>
          <a:p>
            <a:pPr marL="722313" indent="0"/>
            <a:r>
              <a:rPr lang="en-US" dirty="0" smtClean="0"/>
              <a:t>BMI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98306" name="AutoShape 2" descr="نتيجة بحث الصور عن ‪growth char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28956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8308" name="Picture 4" descr="نتيجة بحث الصور عن ‪growth chart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9330" name="Picture 2" descr="نتيجة بحث الصور عن ‪growth chart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0354" name="Picture 2" descr="نتيجة بحث الصور عن ‪growth chart head circumferenc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FFT:</a:t>
            </a:r>
          </a:p>
          <a:p>
            <a:pPr marL="895350" indent="0">
              <a:buAutoNum type="arabicParenBoth"/>
            </a:pPr>
            <a:r>
              <a:rPr lang="en-US" dirty="0" smtClean="0"/>
              <a:t>fall over 2 or more percentile</a:t>
            </a:r>
          </a:p>
          <a:p>
            <a:pPr marL="895350" indent="0">
              <a:buAutoNum type="arabicParenBoth"/>
            </a:pPr>
            <a:r>
              <a:rPr lang="en-US" dirty="0" smtClean="0"/>
              <a:t>are persistently below the third or fifth percentiles</a:t>
            </a:r>
          </a:p>
          <a:p>
            <a:pPr marL="895350" indent="0">
              <a:buAutoNum type="arabicParenBoth"/>
            </a:pPr>
            <a:r>
              <a:rPr lang="en-US" dirty="0" smtClean="0"/>
              <a:t>are less than the 80th percentile of median weight for height measurement.</a:t>
            </a:r>
          </a:p>
          <a:p>
            <a:r>
              <a:rPr lang="en-US" dirty="0" smtClean="0"/>
              <a:t>Stunting: Low height for age</a:t>
            </a:r>
          </a:p>
          <a:p>
            <a:r>
              <a:rPr lang="en-US" dirty="0" smtClean="0"/>
              <a:t>Wasting: Low weight for height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Name, age sex, </a:t>
            </a:r>
          </a:p>
          <a:p>
            <a:r>
              <a:rPr lang="en-US" dirty="0" smtClean="0"/>
              <a:t>Historian relation to patient</a:t>
            </a:r>
          </a:p>
          <a:p>
            <a:r>
              <a:rPr lang="en-US" dirty="0" smtClean="0"/>
              <a:t>When admitted if inpatient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stature: less than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for age and sex</a:t>
            </a:r>
          </a:p>
          <a:p>
            <a:r>
              <a:rPr lang="en-US" dirty="0" err="1" smtClean="0"/>
              <a:t>Microcephaly</a:t>
            </a:r>
            <a:r>
              <a:rPr lang="en-US" dirty="0" smtClean="0"/>
              <a:t>: less than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for age and sex</a:t>
            </a:r>
          </a:p>
          <a:p>
            <a:r>
              <a:rPr lang="en-US" dirty="0" err="1" smtClean="0"/>
              <a:t>Macrocephaly</a:t>
            </a:r>
            <a:r>
              <a:rPr lang="en-US" dirty="0" smtClean="0"/>
              <a:t>: more than 97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for age and sex</a:t>
            </a:r>
            <a:endParaRPr lang="ar-JO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02" name="Picture 2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and </a:t>
            </a:r>
            <a:r>
              <a:rPr lang="en-US" dirty="0" err="1" smtClean="0"/>
              <a:t>Lymphatics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Birth marks - nevi, </a:t>
            </a:r>
            <a:r>
              <a:rPr lang="en-US" dirty="0" err="1" smtClean="0"/>
              <a:t>hemangiomas</a:t>
            </a:r>
            <a:r>
              <a:rPr lang="en-US" dirty="0" smtClean="0"/>
              <a:t>, </a:t>
            </a:r>
            <a:r>
              <a:rPr lang="en-US" dirty="0" err="1" smtClean="0"/>
              <a:t>mongolian</a:t>
            </a:r>
            <a:r>
              <a:rPr lang="en-US" dirty="0" smtClean="0"/>
              <a:t> spots etc  </a:t>
            </a:r>
          </a:p>
          <a:p>
            <a:r>
              <a:rPr lang="en-US" dirty="0" smtClean="0"/>
              <a:t>B.  Rashes, </a:t>
            </a:r>
            <a:r>
              <a:rPr lang="en-US" dirty="0" err="1" smtClean="0"/>
              <a:t>petechiae</a:t>
            </a:r>
            <a:r>
              <a:rPr lang="en-US" dirty="0" smtClean="0"/>
              <a:t>, desquamation, pigmentation, jaundice</a:t>
            </a:r>
          </a:p>
          <a:p>
            <a:r>
              <a:rPr lang="en-US" dirty="0" smtClean="0"/>
              <a:t>C.  </a:t>
            </a:r>
            <a:r>
              <a:rPr lang="en-US" dirty="0" smtClean="0">
                <a:solidFill>
                  <a:srgbClr val="FF0000"/>
                </a:solidFill>
              </a:rPr>
              <a:t>Lymph</a:t>
            </a:r>
            <a:r>
              <a:rPr lang="en-US" dirty="0" smtClean="0"/>
              <a:t> node enlargement, location, mobility, consistency  </a:t>
            </a:r>
          </a:p>
          <a:p>
            <a:r>
              <a:rPr lang="en-US" dirty="0" smtClean="0"/>
              <a:t>D.  Scars or injuries, especially in patterns suggestive of abuse </a:t>
            </a:r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Size and shape  </a:t>
            </a:r>
          </a:p>
          <a:p>
            <a:pPr marL="514350" indent="-514350"/>
            <a:r>
              <a:rPr lang="en-US" dirty="0" err="1" smtClean="0"/>
              <a:t>Fontanelle</a:t>
            </a:r>
            <a:r>
              <a:rPr lang="en-US" dirty="0" smtClean="0"/>
              <a:t>(s)   </a:t>
            </a:r>
          </a:p>
          <a:p>
            <a:pPr marL="514350" indent="287338"/>
            <a:r>
              <a:rPr lang="en-US" dirty="0" smtClean="0"/>
              <a:t>Size   </a:t>
            </a:r>
          </a:p>
          <a:p>
            <a:pPr marL="514350" indent="287338"/>
            <a:r>
              <a:rPr lang="en-US" dirty="0" smtClean="0"/>
              <a:t>Tension - calm and in the sitting up position  </a:t>
            </a:r>
          </a:p>
          <a:p>
            <a:pPr marL="514350" indent="287338"/>
            <a:r>
              <a:rPr lang="en-US" dirty="0" smtClean="0"/>
              <a:t>Sutures - overriding  </a:t>
            </a:r>
          </a:p>
          <a:p>
            <a:pPr marL="0" indent="0"/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5234" name="Picture 2" descr="https://www.aafp.org/afp/2014/0901/afp20140901p289-f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43815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Slant of </a:t>
            </a:r>
            <a:r>
              <a:rPr lang="en-US" dirty="0" err="1" smtClean="0"/>
              <a:t>palpebral</a:t>
            </a:r>
            <a:r>
              <a:rPr lang="en-US" dirty="0" smtClean="0"/>
              <a:t> fissures   </a:t>
            </a:r>
          </a:p>
          <a:p>
            <a:r>
              <a:rPr lang="en-US" dirty="0" err="1" smtClean="0"/>
              <a:t>Hypertelorism</a:t>
            </a:r>
            <a:r>
              <a:rPr lang="en-US" dirty="0" smtClean="0"/>
              <a:t> </a:t>
            </a:r>
          </a:p>
          <a:p>
            <a:r>
              <a:rPr lang="en-US" dirty="0" smtClean="0"/>
              <a:t>Pupils  </a:t>
            </a:r>
          </a:p>
          <a:p>
            <a:r>
              <a:rPr lang="en-US" dirty="0" smtClean="0"/>
              <a:t>Conjunctiva, sclera, cornea </a:t>
            </a:r>
          </a:p>
          <a:p>
            <a:r>
              <a:rPr lang="en-US" dirty="0" smtClean="0"/>
              <a:t>Red reflex </a:t>
            </a:r>
          </a:p>
          <a:p>
            <a:r>
              <a:rPr lang="en-US" dirty="0" smtClean="0"/>
              <a:t>Visual fields - gross exam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4210" name="AutoShape 2" descr="نتيجة بحث الصور عن ‪leukocoria‬‏"/>
          <p:cNvSpPr>
            <a:spLocks noChangeAspect="1" noChangeArrowheads="1"/>
          </p:cNvSpPr>
          <p:nvPr/>
        </p:nvSpPr>
        <p:spPr bwMode="auto">
          <a:xfrm>
            <a:off x="8701088" y="-623888"/>
            <a:ext cx="2857500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94212" name="AutoShape 4" descr="نتيجة بحث الصور عن ‪leukocoria‬‏"/>
          <p:cNvSpPr>
            <a:spLocks noChangeAspect="1" noChangeArrowheads="1"/>
          </p:cNvSpPr>
          <p:nvPr/>
        </p:nvSpPr>
        <p:spPr bwMode="auto">
          <a:xfrm>
            <a:off x="8701088" y="-623888"/>
            <a:ext cx="2857500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4214" name="Picture 6" descr="نتيجة بحث الصور عن ‪leukocoria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64008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3186" name="Picture 2" descr="face: hypertelor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4762500" cy="2019301"/>
          </a:xfrm>
          <a:prstGeom prst="rect">
            <a:avLst/>
          </a:prstGeom>
          <a:noFill/>
        </p:spPr>
      </p:pic>
      <p:pic>
        <p:nvPicPr>
          <p:cNvPr id="93188" name="Picture 4" descr="face: palpebral slant, downslan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4762500" cy="1981201"/>
          </a:xfrm>
          <a:prstGeom prst="rect">
            <a:avLst/>
          </a:prstGeom>
          <a:noFill/>
        </p:spPr>
      </p:pic>
      <p:pic>
        <p:nvPicPr>
          <p:cNvPr id="93190" name="Picture 6" descr="نتيجة بحث الصور عن ‪down syndrome‬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486149"/>
            <a:ext cx="327660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Ears  Position of ears   </a:t>
            </a:r>
          </a:p>
          <a:p>
            <a:r>
              <a:rPr lang="en-US" dirty="0" smtClean="0"/>
              <a:t>Tympanic membranes</a:t>
            </a:r>
          </a:p>
          <a:p>
            <a:pPr marL="801688" indent="0"/>
            <a:r>
              <a:rPr lang="en-US" dirty="0" smtClean="0"/>
              <a:t> In infants pull </a:t>
            </a:r>
            <a:r>
              <a:rPr lang="en-US" dirty="0" err="1" smtClean="0"/>
              <a:t>pinna</a:t>
            </a:r>
            <a:r>
              <a:rPr lang="en-US" dirty="0" smtClean="0"/>
              <a:t> downward, in older children pull it back and up</a:t>
            </a:r>
          </a:p>
          <a:p>
            <a:pPr marL="801688" indent="0"/>
            <a:r>
              <a:rPr lang="en-US" dirty="0" smtClean="0"/>
              <a:t> look for swelling, perforation, redness and dullness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8066" name="Picture 2" descr="https://www.peds.ufl.edu/divisions/genetics/_style/images/ear-face-diagram-with-bar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52462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own wards</a:t>
            </a:r>
          </a:p>
          <a:p>
            <a:r>
              <a:rPr lang="en-US" dirty="0" smtClean="0"/>
              <a:t>Duration</a:t>
            </a:r>
            <a:endParaRPr lang="ar-J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0114" name="AutoShape 2" descr="نتيجة بحث الصور عن ‪preauricular skin tags‬‏"/>
          <p:cNvSpPr>
            <a:spLocks noChangeAspect="1" noChangeArrowheads="1"/>
          </p:cNvSpPr>
          <p:nvPr/>
        </p:nvSpPr>
        <p:spPr bwMode="auto">
          <a:xfrm>
            <a:off x="8609013" y="-822325"/>
            <a:ext cx="3048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0116" name="Picture 4" descr="نتيجة بحث الصور عن ‪preauricular skin tag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95400"/>
            <a:ext cx="601980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1138" name="Picture 2" descr="نتيجة بحث الصور عن ‪otitis media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47800"/>
            <a:ext cx="3619500" cy="4791076"/>
          </a:xfrm>
          <a:prstGeom prst="rect">
            <a:avLst/>
          </a:prstGeom>
          <a:noFill/>
        </p:spPr>
      </p:pic>
      <p:pic>
        <p:nvPicPr>
          <p:cNvPr id="5" name="Picture 6" descr="normal ear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400" y="1447800"/>
            <a:ext cx="434657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 septum  </a:t>
            </a:r>
          </a:p>
          <a:p>
            <a:r>
              <a:rPr lang="en-US" dirty="0" smtClean="0"/>
              <a:t>Mucosa (color, polyps) </a:t>
            </a:r>
          </a:p>
          <a:p>
            <a:r>
              <a:rPr lang="en-US" dirty="0" smtClean="0"/>
              <a:t>Sinus tenderness </a:t>
            </a:r>
          </a:p>
          <a:p>
            <a:r>
              <a:rPr lang="en-US" dirty="0" smtClean="0"/>
              <a:t>Discharge </a:t>
            </a:r>
            <a:endParaRPr lang="ar-JO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Mouth and Throat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Lips  and </a:t>
            </a:r>
            <a:r>
              <a:rPr lang="en-US" dirty="0" err="1" smtClean="0"/>
              <a:t>buccal</a:t>
            </a:r>
            <a:endParaRPr lang="en-US" dirty="0" smtClean="0"/>
          </a:p>
          <a:p>
            <a:r>
              <a:rPr lang="en-US" dirty="0" smtClean="0"/>
              <a:t>Tongue</a:t>
            </a:r>
          </a:p>
          <a:p>
            <a:r>
              <a:rPr lang="en-US" dirty="0" smtClean="0"/>
              <a:t>Teeth and gums</a:t>
            </a:r>
          </a:p>
          <a:p>
            <a:r>
              <a:rPr lang="en-US" dirty="0" smtClean="0"/>
              <a:t>Palate (intact, arch) </a:t>
            </a:r>
          </a:p>
          <a:p>
            <a:r>
              <a:rPr lang="en-US" dirty="0" smtClean="0"/>
              <a:t>Tonsils (size, color, exudates)  </a:t>
            </a:r>
          </a:p>
          <a:p>
            <a:r>
              <a:rPr lang="en-US" dirty="0" smtClean="0"/>
              <a:t>Posterior pharyngeal wall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6018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5410200" cy="4800600"/>
          </a:xfrm>
          <a:prstGeom prst="rect">
            <a:avLst/>
          </a:prstGeom>
          <a:noFill/>
        </p:spPr>
      </p:pic>
      <p:sp>
        <p:nvSpPr>
          <p:cNvPr id="86020" name="AutoShape 4" descr="نتيجة بحث الصور عن ‪ankyloglossia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7042" name="Picture 2" descr="نتيجة بحث الصور عن ‪ankyloglossia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60769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8" descr="herpang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4191000" cy="5029200"/>
          </a:xfrm>
          <a:prstGeom prst="rect">
            <a:avLst/>
          </a:prstGeom>
          <a:noFill/>
        </p:spPr>
      </p:pic>
      <p:pic>
        <p:nvPicPr>
          <p:cNvPr id="5" name="Picture 3" descr="tonsilliti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81000"/>
            <a:ext cx="452952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 </a:t>
            </a:r>
          </a:p>
          <a:p>
            <a:r>
              <a:rPr lang="en-US" dirty="0" smtClean="0"/>
              <a:t>Trachea position  </a:t>
            </a:r>
          </a:p>
          <a:p>
            <a:r>
              <a:rPr lang="en-US" dirty="0" smtClean="0"/>
              <a:t>Masses (cysts, nodes)   </a:t>
            </a:r>
          </a:p>
          <a:p>
            <a:r>
              <a:rPr lang="en-US" dirty="0" smtClean="0"/>
              <a:t>Presence or absence of </a:t>
            </a:r>
            <a:r>
              <a:rPr lang="en-US" dirty="0" err="1" smtClean="0"/>
              <a:t>nuchal</a:t>
            </a:r>
            <a:r>
              <a:rPr lang="en-US" dirty="0" smtClean="0"/>
              <a:t> rigidity </a:t>
            </a:r>
            <a:endParaRPr lang="ar-JO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4994" name="Picture 2" descr="نتيجة بحث الصور عن ‪webbing of neck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4419600" cy="3657600"/>
          </a:xfrm>
          <a:prstGeom prst="rect">
            <a:avLst/>
          </a:prstGeom>
          <a:noFill/>
        </p:spPr>
      </p:pic>
      <p:pic>
        <p:nvPicPr>
          <p:cNvPr id="84996" name="Picture 4" descr="نتيجة بحث الصور عن ‪torticollis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81200"/>
            <a:ext cx="39624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Lungs/Thorax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Inspection   </a:t>
            </a:r>
          </a:p>
          <a:p>
            <a:pPr marL="514350" indent="-514350">
              <a:buAutoNum type="arabicPeriod"/>
            </a:pPr>
            <a:r>
              <a:rPr lang="en-US" dirty="0" smtClean="0"/>
              <a:t>Pattern of breathing    </a:t>
            </a:r>
          </a:p>
          <a:p>
            <a:pPr marL="546100" indent="0">
              <a:buAutoNum type="alphaLcPeriod"/>
            </a:pPr>
            <a:r>
              <a:rPr lang="en-US" dirty="0" smtClean="0"/>
              <a:t> Abdominal breathing is normal in infants    </a:t>
            </a:r>
          </a:p>
          <a:p>
            <a:pPr marL="546100" indent="0">
              <a:buAutoNum type="alphaLcPeriod"/>
            </a:pPr>
            <a:r>
              <a:rPr lang="en-US" dirty="0" smtClean="0"/>
              <a:t> Periodic  breathing is normal in infants (pause &lt; 15 seconds)  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Respiratory distress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Chest wall configuration</a:t>
            </a:r>
          </a:p>
          <a:p>
            <a:pPr marL="514350" indent="31750">
              <a:buAutoNum type="alphaLcPeriod"/>
            </a:pPr>
            <a:r>
              <a:rPr lang="en-US" dirty="0" err="1" smtClean="0"/>
              <a:t>Kyphosis</a:t>
            </a:r>
            <a:endParaRPr lang="en-US" dirty="0" smtClean="0"/>
          </a:p>
          <a:p>
            <a:pPr marL="514350" indent="3175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Scolisis</a:t>
            </a:r>
            <a:endParaRPr lang="en-US" dirty="0" smtClean="0"/>
          </a:p>
          <a:p>
            <a:pPr marL="514350" indent="31750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Pectus</a:t>
            </a:r>
            <a:r>
              <a:rPr lang="en-US" dirty="0" smtClean="0"/>
              <a:t> </a:t>
            </a:r>
            <a:r>
              <a:rPr lang="en-US" dirty="0" err="1" smtClean="0"/>
              <a:t>excavatum</a:t>
            </a:r>
            <a:r>
              <a:rPr lang="en-US" dirty="0" smtClean="0"/>
              <a:t> or </a:t>
            </a:r>
            <a:r>
              <a:rPr lang="en-US" dirty="0" err="1" smtClean="0"/>
              <a:t>carniatum</a:t>
            </a:r>
            <a:r>
              <a:rPr lang="en-US" dirty="0" smtClean="0"/>
              <a:t> </a:t>
            </a:r>
          </a:p>
          <a:p>
            <a:pPr marL="514350" indent="3175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Hyperinflated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Scars</a:t>
            </a:r>
          </a:p>
          <a:p>
            <a:pPr marL="514350" indent="-514350">
              <a:buAutoNum type="arabicPeriod" startAt="2"/>
            </a:pPr>
            <a:endParaRPr lang="ar-J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Concise chronological account of the illness, including any previous treatment  with full description of symptoms pertinent positives and pertinent negatives</a:t>
            </a:r>
            <a:endParaRPr lang="ar-JO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Lungs/Thorax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Palpation and percussion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Tracheal deviation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Apex beat</a:t>
            </a:r>
          </a:p>
          <a:p>
            <a:pPr marL="514350" indent="-514350">
              <a:buAutoNum type="arabicPeriod"/>
            </a:pPr>
            <a:r>
              <a:rPr lang="en-US" dirty="0" smtClean="0"/>
              <a:t>Chest expansion in older children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Auscultation   </a:t>
            </a:r>
          </a:p>
          <a:p>
            <a:pPr marL="514350" indent="-514350">
              <a:buAutoNum type="arabicPeriod"/>
            </a:pPr>
            <a:r>
              <a:rPr lang="en-US" dirty="0" smtClean="0"/>
              <a:t>Equality of breath sounds   </a:t>
            </a:r>
          </a:p>
          <a:p>
            <a:pPr marL="514350" indent="-514350">
              <a:buAutoNum type="arabicPeriod"/>
            </a:pPr>
            <a:r>
              <a:rPr lang="en-US" dirty="0" smtClean="0"/>
              <a:t>wheezes, crackles</a:t>
            </a:r>
          </a:p>
          <a:p>
            <a:pPr marL="514350" indent="-514350">
              <a:buAutoNum type="arabicPeriod"/>
            </a:pPr>
            <a:r>
              <a:rPr lang="en-US" dirty="0" smtClean="0"/>
              <a:t>Upper airway noise  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8850" name="Picture 2" descr="نتيجة بحث الصور عن ‪wide spaced nipple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5105400" cy="4114800"/>
          </a:xfrm>
          <a:prstGeom prst="rect">
            <a:avLst/>
          </a:prstGeom>
          <a:noFill/>
        </p:spPr>
      </p:pic>
      <p:pic>
        <p:nvPicPr>
          <p:cNvPr id="78852" name="Picture 4" descr="نتيجة بحث الصور عن ‪Supernumerary nipple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09800"/>
            <a:ext cx="38862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Vital signs</a:t>
            </a:r>
          </a:p>
          <a:p>
            <a:pPr marL="514350" indent="-514350">
              <a:buAutoNum type="alphaUcPeriod"/>
            </a:pPr>
            <a:r>
              <a:rPr lang="en-US" dirty="0" smtClean="0"/>
              <a:t>General Exam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 Central cyanosis + pallor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Hands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Respiratory distress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JVP for age &gt; 8 years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Pulse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 smtClean="0"/>
              <a:t>Radio </a:t>
            </a:r>
            <a:r>
              <a:rPr lang="en-US" dirty="0" smtClean="0">
                <a:solidFill>
                  <a:srgbClr val="FF0000"/>
                </a:solidFill>
              </a:rPr>
              <a:t>femoral</a:t>
            </a:r>
            <a:r>
              <a:rPr lang="en-US" dirty="0" smtClean="0"/>
              <a:t> delay in older children, or brachial femoral in infants</a:t>
            </a:r>
          </a:p>
          <a:p>
            <a:pPr marL="0" indent="0">
              <a:buNone/>
            </a:pPr>
            <a:r>
              <a:rPr lang="en-US" dirty="0" smtClean="0"/>
              <a:t>c. Heart auscultation</a:t>
            </a:r>
          </a:p>
          <a:p>
            <a:pPr marL="0" indent="0">
              <a:buNone/>
            </a:pPr>
            <a:r>
              <a:rPr lang="en-US" dirty="0" smtClean="0"/>
              <a:t>D. Liver and lung</a:t>
            </a:r>
          </a:p>
          <a:p>
            <a:pPr marL="1085850" indent="0">
              <a:buFont typeface="Wingdings" pitchFamily="2" charset="2"/>
              <a:buChar char="Ø"/>
            </a:pPr>
            <a:endParaRPr lang="en-US" dirty="0" smtClean="0"/>
          </a:p>
          <a:p>
            <a:pPr marL="1085850" indent="0"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Innocent murmur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1-3 </a:t>
            </a:r>
          </a:p>
          <a:p>
            <a:r>
              <a:rPr lang="en-US" dirty="0" smtClean="0"/>
              <a:t>Systolic</a:t>
            </a:r>
          </a:p>
          <a:p>
            <a:r>
              <a:rPr lang="en-US" dirty="0" smtClean="0"/>
              <a:t>Not conducted </a:t>
            </a:r>
            <a:r>
              <a:rPr lang="en-US" dirty="0" err="1" smtClean="0"/>
              <a:t>posteriorly</a:t>
            </a:r>
            <a:endParaRPr lang="en-US" dirty="0" smtClean="0"/>
          </a:p>
          <a:p>
            <a:r>
              <a:rPr lang="en-US" dirty="0" smtClean="0"/>
              <a:t>Variable with position and respiration</a:t>
            </a:r>
            <a:endParaRPr lang="ar-JO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Abdomen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Inspection   </a:t>
            </a:r>
          </a:p>
          <a:p>
            <a:pPr marL="514350" indent="-514350">
              <a:buAutoNum type="arabicPeriod"/>
            </a:pPr>
            <a:r>
              <a:rPr lang="en-US" dirty="0" smtClean="0"/>
              <a:t>Shape    </a:t>
            </a:r>
          </a:p>
          <a:p>
            <a:pPr marL="514350" indent="-514350">
              <a:buNone/>
            </a:pPr>
            <a:r>
              <a:rPr lang="en-US" dirty="0" smtClean="0"/>
              <a:t>        a.  Infants usually have </a:t>
            </a:r>
            <a:r>
              <a:rPr lang="en-US" dirty="0" smtClean="0">
                <a:solidFill>
                  <a:srgbClr val="FF0000"/>
                </a:solidFill>
              </a:rPr>
              <a:t>protuberant</a:t>
            </a:r>
            <a:r>
              <a:rPr lang="en-US" dirty="0" smtClean="0"/>
              <a:t> abdomens   </a:t>
            </a:r>
          </a:p>
          <a:p>
            <a:pPr marL="514350" indent="-514350">
              <a:buNone/>
            </a:pPr>
            <a:r>
              <a:rPr lang="en-US" dirty="0" smtClean="0"/>
              <a:t>        b.  Becomes more </a:t>
            </a:r>
            <a:r>
              <a:rPr lang="en-US" dirty="0" err="1" smtClean="0"/>
              <a:t>scaphoid</a:t>
            </a:r>
            <a:r>
              <a:rPr lang="en-US" dirty="0" smtClean="0"/>
              <a:t> as child matures   </a:t>
            </a:r>
          </a:p>
          <a:p>
            <a:pPr marL="514350" indent="-514350">
              <a:buNone/>
            </a:pPr>
            <a:r>
              <a:rPr lang="en-US" dirty="0" smtClean="0"/>
              <a:t>2.    Umbilicus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Palpation   </a:t>
            </a:r>
          </a:p>
          <a:p>
            <a:pPr marL="514350" indent="-514350">
              <a:buNone/>
            </a:pPr>
            <a:r>
              <a:rPr lang="en-US" dirty="0" smtClean="0"/>
              <a:t>1.  Tenderness - avoid tender area until end of exam  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Liver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spleen</a:t>
            </a:r>
            <a:r>
              <a:rPr lang="en-US" dirty="0" smtClean="0"/>
              <a:t>, kidneys:     May be palpable in normal setting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DRE is not routine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6802" name="Picture 2" descr="نتيجة بحث الصور عن ‪gastroschis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7826" name="AutoShape 2" descr="نتيجة بحث الصور عن ‪gastroschisis‬‏"/>
          <p:cNvSpPr>
            <a:spLocks noChangeAspect="1" noChangeArrowheads="1"/>
          </p:cNvSpPr>
          <p:nvPr/>
        </p:nvSpPr>
        <p:spPr bwMode="auto">
          <a:xfrm>
            <a:off x="8294688" y="-1500188"/>
            <a:ext cx="5057775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7828" name="AutoShape 4" descr="نتيجة بحث الصور عن ‪umbilical hernia‬‏"/>
          <p:cNvSpPr>
            <a:spLocks noChangeAspect="1" noChangeArrowheads="1"/>
          </p:cNvSpPr>
          <p:nvPr/>
        </p:nvSpPr>
        <p:spPr bwMode="auto">
          <a:xfrm>
            <a:off x="8288338" y="-1516063"/>
            <a:ext cx="5619750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7830" name="Picture 6" descr="نتيجة بحث الصور عن ‪umbilical hernia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70104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Sacral</a:t>
            </a:r>
            <a:r>
              <a:rPr lang="en-US" dirty="0" smtClean="0"/>
              <a:t> dimple  </a:t>
            </a:r>
          </a:p>
          <a:p>
            <a:r>
              <a:rPr lang="en-US" dirty="0" err="1" smtClean="0"/>
              <a:t>Kyphosis</a:t>
            </a:r>
            <a:r>
              <a:rPr lang="en-US" dirty="0" smtClean="0"/>
              <a:t>, </a:t>
            </a:r>
            <a:r>
              <a:rPr lang="en-US" dirty="0" err="1" smtClean="0"/>
              <a:t>lordosis</a:t>
            </a:r>
            <a:r>
              <a:rPr lang="en-US" dirty="0" smtClean="0"/>
              <a:t> or scoliosis </a:t>
            </a:r>
          </a:p>
          <a:p>
            <a:r>
              <a:rPr lang="en-US" dirty="0" smtClean="0"/>
              <a:t>Joints and muscles</a:t>
            </a:r>
          </a:p>
          <a:p>
            <a:r>
              <a:rPr lang="en-US" dirty="0" smtClean="0"/>
              <a:t>Extremities</a:t>
            </a:r>
          </a:p>
          <a:p>
            <a:pPr>
              <a:buNone/>
            </a:pPr>
            <a:r>
              <a:rPr lang="en-US" dirty="0" smtClean="0"/>
              <a:t>         1.  Deformity  </a:t>
            </a:r>
          </a:p>
          <a:p>
            <a:pPr>
              <a:buNone/>
            </a:pPr>
            <a:r>
              <a:rPr lang="en-US" dirty="0" smtClean="0"/>
              <a:t>         2.  Fingers</a:t>
            </a:r>
          </a:p>
          <a:p>
            <a:pPr>
              <a:buNone/>
            </a:pPr>
            <a:r>
              <a:rPr lang="en-US" dirty="0" smtClean="0"/>
              <a:t>         3.  Edema   </a:t>
            </a:r>
          </a:p>
          <a:p>
            <a:pPr>
              <a:buNone/>
            </a:pPr>
            <a:r>
              <a:rPr lang="en-US" dirty="0" smtClean="0"/>
              <a:t>         4.  Clubbing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1922" name="AutoShape 2" descr="نتيجة بحث الصور عن ‪sacral dimple‬‏"/>
          <p:cNvSpPr>
            <a:spLocks noChangeAspect="1" noChangeArrowheads="1"/>
          </p:cNvSpPr>
          <p:nvPr/>
        </p:nvSpPr>
        <p:spPr bwMode="auto">
          <a:xfrm>
            <a:off x="8220075" y="-1660525"/>
            <a:ext cx="56197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81924" name="Picture 4" descr="نتيجة بحث الصور عن ‪sacral dimp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4191000" cy="3009901"/>
          </a:xfrm>
          <a:prstGeom prst="rect">
            <a:avLst/>
          </a:prstGeom>
          <a:noFill/>
        </p:spPr>
      </p:pic>
      <p:pic>
        <p:nvPicPr>
          <p:cNvPr id="81926" name="Picture 6" descr="نتيجة بحث الصور عن ‪sacral dimpl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9874" name="Picture 2" descr="نتيجة بحث الصور عن ‪bowing of leg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223994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all possible symptoms either related or not related to chief complaint</a:t>
            </a:r>
          </a:p>
          <a:p>
            <a:r>
              <a:rPr lang="en-US" dirty="0" smtClean="0"/>
              <a:t>System by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74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foot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1682" name="AutoShape 2" descr="نتيجة بحث الصور عن ‪club foo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1684" name="AutoShape 4" descr="نتيجة بحث الصور عن ‪club foo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1686" name="Picture 6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51625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DDH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2706" name="Picture 2" descr="https://www.aafp.org/afp/2014/0901/afp20140901p297-f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725805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Postaxial (</a:t>
            </a:r>
            <a:r>
              <a:rPr lang="en-US" dirty="0" err="1" smtClean="0"/>
              <a:t>ulnar</a:t>
            </a:r>
            <a:r>
              <a:rPr lang="en-US" dirty="0" smtClean="0"/>
              <a:t>)                                     </a:t>
            </a:r>
            <a:r>
              <a:rPr lang="en-US" dirty="0" err="1" smtClean="0"/>
              <a:t>Preaxial</a:t>
            </a:r>
            <a:r>
              <a:rPr lang="en-US" dirty="0" smtClean="0"/>
              <a:t> (radial) : more associated with syndrome   </a:t>
            </a:r>
          </a:p>
          <a:p>
            <a:pPr>
              <a:buNone/>
            </a:pPr>
            <a:r>
              <a:rPr lang="en-US" dirty="0" smtClean="0"/>
              <a:t>Common       </a:t>
            </a:r>
            <a:endParaRPr lang="ar-JO" dirty="0"/>
          </a:p>
        </p:txBody>
      </p:sp>
      <p:pic>
        <p:nvPicPr>
          <p:cNvPr id="1026" name="Picture 2" descr="نتيجة بحث الصور عن ‪preaxial and postaxial polydactyly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371600"/>
            <a:ext cx="5010150" cy="3743325"/>
          </a:xfrm>
          <a:prstGeom prst="rect">
            <a:avLst/>
          </a:prstGeom>
          <a:noFill/>
        </p:spPr>
      </p:pic>
      <p:pic>
        <p:nvPicPr>
          <p:cNvPr id="1028" name="Picture 4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28956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Rocker bottom feet                       Overriding fingers</a:t>
            </a:r>
            <a:endParaRPr lang="ar-JO" dirty="0"/>
          </a:p>
        </p:txBody>
      </p:sp>
      <p:sp>
        <p:nvSpPr>
          <p:cNvPr id="69634" name="AutoShape 2" descr="نتيجة بحث الصور عن ‪rocker bottom foot‬‏"/>
          <p:cNvSpPr>
            <a:spLocks noChangeAspect="1" noChangeArrowheads="1"/>
          </p:cNvSpPr>
          <p:nvPr/>
        </p:nvSpPr>
        <p:spPr bwMode="auto">
          <a:xfrm>
            <a:off x="8570913" y="-906463"/>
            <a:ext cx="24955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9636" name="Picture 4" descr="نتيجة بحث الصور عن ‪rocker bottom foot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886200" cy="3352800"/>
          </a:xfrm>
          <a:prstGeom prst="rect">
            <a:avLst/>
          </a:prstGeom>
          <a:noFill/>
        </p:spPr>
      </p:pic>
      <p:sp>
        <p:nvSpPr>
          <p:cNvPr id="69638" name="AutoShape 6" descr="نتيجة بحث الصور عن ‪overriding fingers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32004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9640" name="Picture 8" descr="نتيجة بحث الصور عن ‪overriding finger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28800"/>
            <a:ext cx="3200400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4191000" cy="1249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3-10% of normal population</a:t>
            </a:r>
          </a:p>
          <a:p>
            <a:r>
              <a:rPr lang="en-US" dirty="0" smtClean="0"/>
              <a:t>May be associated with Down</a:t>
            </a:r>
            <a:endParaRPr lang="ar-JO" dirty="0"/>
          </a:p>
        </p:txBody>
      </p:sp>
      <p:pic>
        <p:nvPicPr>
          <p:cNvPr id="70658" name="Picture 2" descr="نتيجة بحث الصور عن ‪simian creas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810000" cy="3048001"/>
          </a:xfrm>
          <a:prstGeom prst="rect">
            <a:avLst/>
          </a:prstGeom>
          <a:noFill/>
        </p:spPr>
      </p:pic>
      <p:sp>
        <p:nvSpPr>
          <p:cNvPr id="70660" name="AutoShape 4" descr="نتيجة بحث الصور عن ‪Clinodactyly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36480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0662" name="Picture 6" descr="نتيجة بحث الصور عن ‪Clinodactyly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648075" cy="3362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9200" y="5334000"/>
            <a:ext cx="2895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Clinodactly</a:t>
            </a:r>
            <a:r>
              <a:rPr lang="en-US" dirty="0" smtClean="0"/>
              <a:t>: may be associated with Turner</a:t>
            </a:r>
            <a:endParaRPr lang="ar-JO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accomplished through observation alone</a:t>
            </a:r>
          </a:p>
          <a:p>
            <a:r>
              <a:rPr lang="en-US" dirty="0" smtClean="0"/>
              <a:t>Skin exam</a:t>
            </a:r>
          </a:p>
          <a:p>
            <a:r>
              <a:rPr lang="en-US" dirty="0" smtClean="0"/>
              <a:t>Tone, Power, DTR</a:t>
            </a:r>
          </a:p>
          <a:p>
            <a:r>
              <a:rPr lang="en-US" dirty="0" smtClean="0"/>
              <a:t>Sensory</a:t>
            </a:r>
          </a:p>
          <a:p>
            <a:r>
              <a:rPr lang="en-US" dirty="0" smtClean="0"/>
              <a:t>Cerebellum</a:t>
            </a:r>
          </a:p>
          <a:p>
            <a:r>
              <a:rPr lang="en-US" dirty="0" smtClean="0"/>
              <a:t>Cranial nerves</a:t>
            </a:r>
          </a:p>
          <a:p>
            <a:r>
              <a:rPr lang="en-US" dirty="0" smtClean="0"/>
              <a:t>Primitive reflexes</a:t>
            </a:r>
          </a:p>
          <a:p>
            <a:r>
              <a:rPr lang="en-US" dirty="0" smtClean="0"/>
              <a:t>Developmental evaluation</a:t>
            </a:r>
            <a:endParaRPr lang="ar-JO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0"/>
          <a:ext cx="4572000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Reflex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Moro reflex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Stepping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Rooting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Sucking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Asymmetrical tonic neck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grasp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Planter</a:t>
                      </a:r>
                      <a:r>
                        <a:rPr lang="en-US" b="1" baseline="0" dirty="0" smtClean="0"/>
                        <a:t> reflex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Galant</a:t>
                      </a:r>
                      <a:r>
                        <a:rPr lang="en-US" b="1" dirty="0" smtClean="0"/>
                        <a:t>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Babkin</a:t>
                      </a:r>
                      <a:r>
                        <a:rPr lang="en-US" b="1" dirty="0" smtClean="0"/>
                        <a:t>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7" descr="http://media.tumblr.com/tumblr_m6oegv2f4P1qb907y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524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39" descr="show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3812" y="1524000"/>
            <a:ext cx="4040188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 descr="Dscn5979"/>
          <p:cNvSpPr>
            <a:spLocks noGrp="1" noChangeAspect="1" noChangeArrowheads="1"/>
          </p:cNvSpPr>
          <p:nvPr isPhoto="1"/>
        </p:nvSpPr>
        <p:spPr bwMode="auto">
          <a:xfrm>
            <a:off x="5029201" y="4267200"/>
            <a:ext cx="4114800" cy="2590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Size of penis</a:t>
            </a:r>
          </a:p>
          <a:p>
            <a:r>
              <a:rPr lang="en-US" dirty="0" smtClean="0"/>
              <a:t>Urethral opening</a:t>
            </a:r>
          </a:p>
          <a:p>
            <a:r>
              <a:rPr lang="en-US" dirty="0" smtClean="0"/>
              <a:t>Scrotum and testicles </a:t>
            </a:r>
          </a:p>
          <a:p>
            <a:r>
              <a:rPr lang="en-US" dirty="0" smtClean="0"/>
              <a:t>Testicular volume </a:t>
            </a:r>
          </a:p>
          <a:p>
            <a:endParaRPr lang="en-US" dirty="0" smtClean="0"/>
          </a:p>
          <a:p>
            <a:r>
              <a:rPr lang="en-US" dirty="0" smtClean="0"/>
              <a:t>Term female newborns have prominent labia </a:t>
            </a:r>
            <a:r>
              <a:rPr lang="en-US" dirty="0" err="1" smtClean="0"/>
              <a:t>majora</a:t>
            </a:r>
            <a:r>
              <a:rPr lang="en-US" dirty="0" smtClean="0"/>
              <a:t>, whereas preterm female newborns have prominent labia </a:t>
            </a:r>
            <a:r>
              <a:rPr lang="en-US" dirty="0" err="1" smtClean="0"/>
              <a:t>minora</a:t>
            </a:r>
            <a:r>
              <a:rPr lang="en-US" dirty="0" smtClean="0"/>
              <a:t> and clitoris</a:t>
            </a:r>
          </a:p>
          <a:p>
            <a:endParaRPr lang="en-US" dirty="0" smtClean="0"/>
          </a:p>
          <a:p>
            <a:r>
              <a:rPr lang="en-US" dirty="0" smtClean="0"/>
              <a:t>Vaginal discharge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genitalia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Phallus length &lt; 1.9 cm</a:t>
            </a:r>
          </a:p>
          <a:p>
            <a:r>
              <a:rPr lang="en-US" dirty="0" err="1" smtClean="0"/>
              <a:t>Clitoromegaly</a:t>
            </a:r>
            <a:r>
              <a:rPr lang="en-US" dirty="0" smtClean="0"/>
              <a:t> ( length &gt; 1cm)</a:t>
            </a:r>
          </a:p>
          <a:p>
            <a:r>
              <a:rPr lang="en-US" dirty="0" smtClean="0"/>
              <a:t>Non palpable gonads in male</a:t>
            </a:r>
          </a:p>
          <a:p>
            <a:r>
              <a:rPr lang="en-US" dirty="0" err="1" smtClean="0"/>
              <a:t>Hypospadias</a:t>
            </a:r>
            <a:r>
              <a:rPr lang="en-US" dirty="0" smtClean="0"/>
              <a:t> associated with </a:t>
            </a:r>
            <a:r>
              <a:rPr lang="en-US" dirty="0" err="1" smtClean="0"/>
              <a:t>undescended</a:t>
            </a:r>
            <a:r>
              <a:rPr lang="en-US" dirty="0" smtClean="0"/>
              <a:t> testis or separation of scrotal sac</a:t>
            </a:r>
          </a:p>
          <a:p>
            <a:r>
              <a:rPr lang="en-US" dirty="0" err="1" smtClean="0"/>
              <a:t>Anogenital</a:t>
            </a:r>
            <a:r>
              <a:rPr lang="en-US" dirty="0" smtClean="0"/>
              <a:t> ratio &gt; 0.5 </a:t>
            </a:r>
            <a:endParaRPr lang="ar-JO" dirty="0"/>
          </a:p>
        </p:txBody>
      </p:sp>
      <p:pic>
        <p:nvPicPr>
          <p:cNvPr id="3074" name="Picture 2" descr="نتيجة بحث الصور عن ‪anogenital ratio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724400"/>
            <a:ext cx="4343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Maternal health during pregnancy: bleeding, trauma, hypertension,    fevers, infectious illnesses, medications, drugs, alcohol, smoking, Diabetes or any other disease   </a:t>
            </a:r>
          </a:p>
          <a:p>
            <a:r>
              <a:rPr lang="en-US" dirty="0"/>
              <a:t>R</a:t>
            </a:r>
            <a:r>
              <a:rPr lang="en-US" dirty="0" smtClean="0"/>
              <a:t>upture of membranes</a:t>
            </a:r>
          </a:p>
          <a:p>
            <a:r>
              <a:rPr lang="en-US" dirty="0" smtClean="0"/>
              <a:t>Antenatal visits and findings</a:t>
            </a:r>
          </a:p>
          <a:p>
            <a:r>
              <a:rPr lang="en-US" dirty="0" smtClean="0"/>
              <a:t>Supplements and drugs</a:t>
            </a:r>
          </a:p>
          <a:p>
            <a:r>
              <a:rPr lang="en-US" dirty="0" smtClean="0"/>
              <a:t>Investigations and blood group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Tanner stage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نتيجة بحث الصور عن ‪Tanner stag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772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Orchidometer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Pubertal testicle:</a:t>
            </a:r>
          </a:p>
          <a:p>
            <a:pPr indent="-69850"/>
            <a:r>
              <a:rPr lang="en-US" dirty="0" smtClean="0"/>
              <a:t> 4 ml </a:t>
            </a:r>
          </a:p>
          <a:p>
            <a:pPr indent="-69850"/>
            <a:r>
              <a:rPr lang="en-US" dirty="0" smtClean="0"/>
              <a:t>2.5 cm </a:t>
            </a:r>
            <a:r>
              <a:rPr lang="en-US" dirty="0" err="1" smtClean="0"/>
              <a:t>cm</a:t>
            </a:r>
            <a:r>
              <a:rPr lang="en-US" dirty="0" smtClean="0"/>
              <a:t> long axis</a:t>
            </a:r>
            <a:endParaRPr lang="ar-JO" dirty="0"/>
          </a:p>
        </p:txBody>
      </p:sp>
      <p:sp>
        <p:nvSpPr>
          <p:cNvPr id="67586" name="AutoShape 2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581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67588" name="AutoShape 4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581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67590" name="AutoShape 6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280400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7592" name="Picture 8" descr="نتيجة بحث الصور عن ‪orchidometer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90800"/>
            <a:ext cx="3476625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Stretched penile length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133600"/>
            <a:ext cx="3429000" cy="3992563"/>
          </a:xfrm>
        </p:spPr>
        <p:txBody>
          <a:bodyPr/>
          <a:lstStyle/>
          <a:p>
            <a:r>
              <a:rPr lang="en-US" dirty="0" smtClean="0"/>
              <a:t>Normally 2.5 cm or more in term newborn</a:t>
            </a:r>
            <a:endParaRPr lang="ar-JO" dirty="0"/>
          </a:p>
        </p:txBody>
      </p:sp>
      <p:pic>
        <p:nvPicPr>
          <p:cNvPr id="51202" name="Picture 2" descr="نتيجة بحث الصور عن ‪micropenis in newbor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572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Hypospadius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3490" name="Picture 2" descr="نتيجة بحث الصور عن ‪hypospadia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461962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4514" name="Picture 2" descr="نتيجة بحث الصور عن ‪hydrocele neonat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75438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Inguinal hernia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More in </a:t>
            </a:r>
            <a:r>
              <a:rPr lang="en-US" dirty="0" err="1" smtClean="0"/>
              <a:t>prematures</a:t>
            </a:r>
            <a:endParaRPr lang="en-US" dirty="0" smtClean="0"/>
          </a:p>
          <a:p>
            <a:r>
              <a:rPr lang="en-US" dirty="0" smtClean="0"/>
              <a:t>More at right side</a:t>
            </a:r>
          </a:p>
          <a:p>
            <a:r>
              <a:rPr lang="en-US" dirty="0" smtClean="0"/>
              <a:t>More in males </a:t>
            </a:r>
          </a:p>
          <a:p>
            <a:endParaRPr lang="ar-JO" dirty="0"/>
          </a:p>
        </p:txBody>
      </p:sp>
      <p:pic>
        <p:nvPicPr>
          <p:cNvPr id="65538" name="Picture 2" descr="نتيجة بحث الصور عن ‪inguinal hernia newbor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14600"/>
            <a:ext cx="3286125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Undescended</a:t>
            </a:r>
            <a:r>
              <a:rPr lang="en-US" dirty="0" smtClean="0"/>
              <a:t> testicles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More in </a:t>
            </a:r>
            <a:r>
              <a:rPr lang="en-US" dirty="0" err="1" smtClean="0"/>
              <a:t>prematures</a:t>
            </a:r>
            <a:endParaRPr lang="en-US" dirty="0" smtClean="0"/>
          </a:p>
          <a:p>
            <a:r>
              <a:rPr lang="en-US" dirty="0" smtClean="0"/>
              <a:t>Most descended by age of 1 year except 0.3%</a:t>
            </a:r>
          </a:p>
          <a:p>
            <a:endParaRPr lang="en-US" dirty="0" smtClean="0"/>
          </a:p>
          <a:p>
            <a:r>
              <a:rPr lang="en-US" dirty="0" smtClean="0"/>
              <a:t>Check if retractile testicles</a:t>
            </a:r>
          </a:p>
          <a:p>
            <a:endParaRPr lang="ar-JO" dirty="0"/>
          </a:p>
        </p:txBody>
      </p:sp>
      <p:sp>
        <p:nvSpPr>
          <p:cNvPr id="2050" name="AutoShape 2" descr="نتيجة بحث الصور عن ‪undescended testis‬‏"/>
          <p:cNvSpPr>
            <a:spLocks noChangeAspect="1" noChangeArrowheads="1"/>
          </p:cNvSpPr>
          <p:nvPr/>
        </p:nvSpPr>
        <p:spPr bwMode="auto">
          <a:xfrm>
            <a:off x="8583613" y="-876300"/>
            <a:ext cx="33337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2052" name="Picture 4" descr="نتيجة بحث الصور عن ‪undescended test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2438400"/>
            <a:ext cx="440055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Gestation age at delivery</a:t>
            </a:r>
          </a:p>
          <a:p>
            <a:r>
              <a:rPr lang="en-US" dirty="0" smtClean="0"/>
              <a:t>Birth weight</a:t>
            </a:r>
          </a:p>
          <a:p>
            <a:r>
              <a:rPr lang="en-US" dirty="0" smtClean="0"/>
              <a:t>Mode of delivery</a:t>
            </a:r>
          </a:p>
          <a:p>
            <a:r>
              <a:rPr lang="en-US" dirty="0" smtClean="0"/>
              <a:t>A/S</a:t>
            </a:r>
          </a:p>
          <a:p>
            <a:r>
              <a:rPr lang="en-US" dirty="0" smtClean="0"/>
              <a:t>NICU admission and coarse</a:t>
            </a:r>
          </a:p>
          <a:p>
            <a:r>
              <a:rPr lang="en-US" dirty="0" smtClean="0"/>
              <a:t>Jaundice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Apgar score | Nurse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308"/>
            <a:ext cx="8458200" cy="64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47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1053</Words>
  <Application>Microsoft Office PowerPoint</Application>
  <PresentationFormat>On-screen Show (4:3)</PresentationFormat>
  <Paragraphs>301</Paragraphs>
  <Slides>76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Amer LT Regular</vt:lpstr>
      <vt:lpstr>Arial</vt:lpstr>
      <vt:lpstr>Calibri</vt:lpstr>
      <vt:lpstr>Candara</vt:lpstr>
      <vt:lpstr>Times New Roman</vt:lpstr>
      <vt:lpstr>Wingdings</vt:lpstr>
      <vt:lpstr>Office Theme</vt:lpstr>
      <vt:lpstr>PowerPoint Presentation</vt:lpstr>
      <vt:lpstr>Differences of a Pediatric History</vt:lpstr>
      <vt:lpstr>Profile</vt:lpstr>
      <vt:lpstr>Chief complaint</vt:lpstr>
      <vt:lpstr>History of present illness</vt:lpstr>
      <vt:lpstr>Review of systems</vt:lpstr>
      <vt:lpstr>Prenatal </vt:lpstr>
      <vt:lpstr>Natal</vt:lpstr>
      <vt:lpstr>PowerPoint Presentation</vt:lpstr>
      <vt:lpstr>Past Medical History</vt:lpstr>
      <vt:lpstr>Immunization</vt:lpstr>
      <vt:lpstr>Developmental History</vt:lpstr>
      <vt:lpstr>Feeding History</vt:lpstr>
      <vt:lpstr>PowerPoint Presentation</vt:lpstr>
      <vt:lpstr>Family History</vt:lpstr>
      <vt:lpstr>Social</vt:lpstr>
      <vt:lpstr>Physical exam</vt:lpstr>
      <vt:lpstr>Differences</vt:lpstr>
      <vt:lpstr>General inspection </vt:lpstr>
      <vt:lpstr>Vital signs</vt:lpstr>
      <vt:lpstr>PowerPoint Presentation</vt:lpstr>
      <vt:lpstr>PowerPoint Presentation</vt:lpstr>
      <vt:lpstr>PowerPoint Presentation</vt:lpstr>
      <vt:lpstr>PowerPoint Presentation</vt:lpstr>
      <vt:lpstr>Growth parameters</vt:lpstr>
      <vt:lpstr>PowerPoint Presentation</vt:lpstr>
      <vt:lpstr>PowerPoint Presentation</vt:lpstr>
      <vt:lpstr>PowerPoint Presentation</vt:lpstr>
      <vt:lpstr>Terms</vt:lpstr>
      <vt:lpstr>PowerPoint Presentation</vt:lpstr>
      <vt:lpstr>PowerPoint Presentation</vt:lpstr>
      <vt:lpstr>Skin and Lymphatics  </vt:lpstr>
      <vt:lpstr>Head</vt:lpstr>
      <vt:lpstr>PowerPoint Presentation</vt:lpstr>
      <vt:lpstr>Eyes</vt:lpstr>
      <vt:lpstr>PowerPoint Presentation</vt:lpstr>
      <vt:lpstr>PowerPoint Presentation</vt:lpstr>
      <vt:lpstr>Ears</vt:lpstr>
      <vt:lpstr>PowerPoint Presentation</vt:lpstr>
      <vt:lpstr>PowerPoint Presentation</vt:lpstr>
      <vt:lpstr>PowerPoint Presentation</vt:lpstr>
      <vt:lpstr>Nose</vt:lpstr>
      <vt:lpstr> Mouth and Throat </vt:lpstr>
      <vt:lpstr>PowerPoint Presentation</vt:lpstr>
      <vt:lpstr>PowerPoint Presentation</vt:lpstr>
      <vt:lpstr>PowerPoint Presentation</vt:lpstr>
      <vt:lpstr>Neck</vt:lpstr>
      <vt:lpstr>PowerPoint Presentation</vt:lpstr>
      <vt:lpstr> Lungs/Thorax </vt:lpstr>
      <vt:lpstr> Lungs/Thorax </vt:lpstr>
      <vt:lpstr>PowerPoint Presentation</vt:lpstr>
      <vt:lpstr>Cardiovascular</vt:lpstr>
      <vt:lpstr>Innocent murmur</vt:lpstr>
      <vt:lpstr>Abdomen</vt:lpstr>
      <vt:lpstr>PowerPoint Presentation</vt:lpstr>
      <vt:lpstr>PowerPoint Presentation</vt:lpstr>
      <vt:lpstr>Musculoskeletal</vt:lpstr>
      <vt:lpstr>PowerPoint Presentation</vt:lpstr>
      <vt:lpstr>PowerPoint Presentation</vt:lpstr>
      <vt:lpstr>Club foot</vt:lpstr>
      <vt:lpstr>DDH</vt:lpstr>
      <vt:lpstr>PowerPoint Presentation</vt:lpstr>
      <vt:lpstr>PowerPoint Presentation</vt:lpstr>
      <vt:lpstr>PowerPoint Presentation</vt:lpstr>
      <vt:lpstr>Neurologic</vt:lpstr>
      <vt:lpstr>PowerPoint Presentation</vt:lpstr>
      <vt:lpstr>PowerPoint Presentation</vt:lpstr>
      <vt:lpstr>GU</vt:lpstr>
      <vt:lpstr>Ambiguous genitalia</vt:lpstr>
      <vt:lpstr>Tanner stage</vt:lpstr>
      <vt:lpstr>Orchidometer</vt:lpstr>
      <vt:lpstr>Stretched penile length </vt:lpstr>
      <vt:lpstr>Hypospadius</vt:lpstr>
      <vt:lpstr>PowerPoint Presentation</vt:lpstr>
      <vt:lpstr>Inguinal hernia</vt:lpstr>
      <vt:lpstr>Undescended testicles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haitham dmour</dc:creator>
  <cp:lastModifiedBy>Dr. Omar A. Nafi</cp:lastModifiedBy>
  <cp:revision>40</cp:revision>
  <dcterms:created xsi:type="dcterms:W3CDTF">2006-08-16T00:00:00Z</dcterms:created>
  <dcterms:modified xsi:type="dcterms:W3CDTF">2023-07-08T21:30:52Z</dcterms:modified>
</cp:coreProperties>
</file>