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0" r:id="rId21"/>
    <p:sldId id="275" r:id="rId22"/>
    <p:sldId id="276" r:id="rId23"/>
    <p:sldId id="278" r:id="rId24"/>
    <p:sldId id="277" r:id="rId25"/>
    <p:sldId id="279" r:id="rId26"/>
    <p:sldId id="281" r:id="rId27"/>
    <p:sldId id="282" r:id="rId28"/>
    <p:sldId id="28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535C-7D0E-41CF-97C8-836843D91C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26CBBD-1541-40EB-AEC5-17D19563ED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D9FEF8-83C6-4D2E-A66A-840AAC8541D5}"/>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5B3F471E-1B79-4F20-BEF8-950A60B59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33A169-B13E-494F-B29F-01CC474AD61D}"/>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1541330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94559-6A29-403D-AF3A-B4563AFFA1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4AFB3A-1F87-4C7A-99F2-6B44E3642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E684F2-8781-4594-8DC7-4B8424CDD6B7}"/>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2DB4AFE4-B178-487C-9916-59DA4B487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3147CA-E8E9-4368-8FC4-AF025F93DA1C}"/>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3683163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D937A6-FD8E-42C9-B00D-0ACAC3DAA8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09DEFA-73CF-4143-84B6-4FC9B8343A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B0C06C-B57B-476B-89DF-93F7C00016B7}"/>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DDC83EE7-6230-4DFD-B397-856677686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A8F132-1D04-40A1-B22C-5B6D177B536E}"/>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2821070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27A2D-9970-4DDF-8E93-6B544EA9BB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CFC99-F957-476A-A21F-9961E9578D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92CD1B-4693-4CB0-9CBD-E8DE0F52A559}"/>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A9170497-326A-4EF9-A07B-C93B9E0207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20E0CB-AAFE-43BA-B5A7-B64D2CB064D5}"/>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1896639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0380A-D821-44E8-B7D5-7D26BD1950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3B6D930-8E66-4288-AB86-E8A956624A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633106-D26A-4C09-B97E-660A547D592D}"/>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0F67D4A8-BD31-457C-AAEF-0AABD963E3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D7C53-68D7-42B4-B036-DBA9A1E7DF34}"/>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172718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73F9-ACBC-4322-A39F-CAB884B2F8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5B52A26-BF3A-43C8-8B1E-ABCA22FC2E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805FC3-1FBD-4231-85DE-0E47A0876B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C7A66-B5C1-4B71-A4A3-76946BD604A4}"/>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6" name="Footer Placeholder 5">
            <a:extLst>
              <a:ext uri="{FF2B5EF4-FFF2-40B4-BE49-F238E27FC236}">
                <a16:creationId xmlns:a16="http://schemas.microsoft.com/office/drawing/2014/main" id="{A149A5BD-A55B-4076-ACA1-93207B6C8B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5B7244-C14C-4CB9-B72D-9AA7498E0FA6}"/>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244280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A0AF-C60C-42F1-A76D-9D3BB5539C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D76193-503E-41D1-9623-F6F445F17C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5A954A-AAFC-4F30-8F57-1B7C92CDF1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4BE921-EF4A-467D-82F8-6C0127B310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2611DA0-A325-4CCC-981E-D43360ED2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732EF-42B3-487F-A28B-5EC9A31AAA17}"/>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8" name="Footer Placeholder 7">
            <a:extLst>
              <a:ext uri="{FF2B5EF4-FFF2-40B4-BE49-F238E27FC236}">
                <a16:creationId xmlns:a16="http://schemas.microsoft.com/office/drawing/2014/main" id="{C03522C5-DB00-4BD8-849C-EC7E7FC03C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8FB94B-B1AB-4DA5-A051-B610299A8439}"/>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2239490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C3888-E7BB-420F-A209-69926709DD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12FF71-ACB7-4EF8-829B-8905DC42FF04}"/>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4" name="Footer Placeholder 3">
            <a:extLst>
              <a:ext uri="{FF2B5EF4-FFF2-40B4-BE49-F238E27FC236}">
                <a16:creationId xmlns:a16="http://schemas.microsoft.com/office/drawing/2014/main" id="{31DBD2BD-C886-4FBF-80D5-B4FB489D00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F93F02-4013-4721-AF16-7248422BFF76}"/>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166459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4EC89-C2D7-4AE2-992D-FB0ED92AB463}"/>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3" name="Footer Placeholder 2">
            <a:extLst>
              <a:ext uri="{FF2B5EF4-FFF2-40B4-BE49-F238E27FC236}">
                <a16:creationId xmlns:a16="http://schemas.microsoft.com/office/drawing/2014/main" id="{5EDA91E8-DAEB-4E8E-9E20-1870B8319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2835E4-E055-436C-BE3F-FA3337DD687C}"/>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284610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13AF-FB7C-4293-927D-0FAF8272BC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7DE014-940E-41EB-93DC-5EDA2D2BF3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3C0BE7-2924-4A57-99E2-1DAB5B6162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7C2C2A-5D6A-4428-9588-8E049FB72DE2}"/>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6" name="Footer Placeholder 5">
            <a:extLst>
              <a:ext uri="{FF2B5EF4-FFF2-40B4-BE49-F238E27FC236}">
                <a16:creationId xmlns:a16="http://schemas.microsoft.com/office/drawing/2014/main" id="{1D58E5B9-96EC-43F0-AB4C-B153FC7EB7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382FCE-AAFD-4DB2-B725-2A6A6A5140E5}"/>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3764700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339D2-4A87-4F0D-9F4D-5F8F311AEE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FDA277-149D-44A1-A126-7797B0BF20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76820F-E54B-46FA-8C07-1F58FF77D3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15D6C-56D7-418B-ABC2-9F5D4081F7B8}"/>
              </a:ext>
            </a:extLst>
          </p:cNvPr>
          <p:cNvSpPr>
            <a:spLocks noGrp="1"/>
          </p:cNvSpPr>
          <p:nvPr>
            <p:ph type="dt" sz="half" idx="10"/>
          </p:nvPr>
        </p:nvSpPr>
        <p:spPr/>
        <p:txBody>
          <a:bodyPr/>
          <a:lstStyle/>
          <a:p>
            <a:fld id="{21176445-0907-4B1B-AB38-D15415BDD1E4}" type="datetimeFigureOut">
              <a:rPr lang="en-US" smtClean="0"/>
              <a:t>11/15/2021</a:t>
            </a:fld>
            <a:endParaRPr lang="en-US"/>
          </a:p>
        </p:txBody>
      </p:sp>
      <p:sp>
        <p:nvSpPr>
          <p:cNvPr id="6" name="Footer Placeholder 5">
            <a:extLst>
              <a:ext uri="{FF2B5EF4-FFF2-40B4-BE49-F238E27FC236}">
                <a16:creationId xmlns:a16="http://schemas.microsoft.com/office/drawing/2014/main" id="{7530F918-B40C-4822-B333-3076F2106D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754E92-E899-4105-B49F-39BC1296BE11}"/>
              </a:ext>
            </a:extLst>
          </p:cNvPr>
          <p:cNvSpPr>
            <a:spLocks noGrp="1"/>
          </p:cNvSpPr>
          <p:nvPr>
            <p:ph type="sldNum" sz="quarter" idx="12"/>
          </p:nvPr>
        </p:nvSpPr>
        <p:spPr/>
        <p:txBody>
          <a:bodyPr/>
          <a:lstStyle/>
          <a:p>
            <a:fld id="{58E0C627-B094-4A85-9668-CDAA0FCF04DC}" type="slidenum">
              <a:rPr lang="en-US" smtClean="0"/>
              <a:t>‹#›</a:t>
            </a:fld>
            <a:endParaRPr lang="en-US"/>
          </a:p>
        </p:txBody>
      </p:sp>
    </p:spTree>
    <p:extLst>
      <p:ext uri="{BB962C8B-B14F-4D97-AF65-F5344CB8AC3E}">
        <p14:creationId xmlns:p14="http://schemas.microsoft.com/office/powerpoint/2010/main" val="3851739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E85990-35A9-439E-9972-0D95BEAC5C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0FE9E6-DEE0-4360-8127-D3331463F8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41372-449D-40B4-9EC5-1BB1D869CF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76445-0907-4B1B-AB38-D15415BDD1E4}" type="datetimeFigureOut">
              <a:rPr lang="en-US" smtClean="0"/>
              <a:t>11/15/2021</a:t>
            </a:fld>
            <a:endParaRPr lang="en-US"/>
          </a:p>
        </p:txBody>
      </p:sp>
      <p:sp>
        <p:nvSpPr>
          <p:cNvPr id="5" name="Footer Placeholder 4">
            <a:extLst>
              <a:ext uri="{FF2B5EF4-FFF2-40B4-BE49-F238E27FC236}">
                <a16:creationId xmlns:a16="http://schemas.microsoft.com/office/drawing/2014/main" id="{01440177-0219-422A-8599-4A88D4802C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1FE970E-A87D-49B5-8679-7FFF03D8B0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0C627-B094-4A85-9668-CDAA0FCF04DC}" type="slidenum">
              <a:rPr lang="en-US" smtClean="0"/>
              <a:t>‹#›</a:t>
            </a:fld>
            <a:endParaRPr lang="en-US"/>
          </a:p>
        </p:txBody>
      </p:sp>
    </p:spTree>
    <p:extLst>
      <p:ext uri="{BB962C8B-B14F-4D97-AF65-F5344CB8AC3E}">
        <p14:creationId xmlns:p14="http://schemas.microsoft.com/office/powerpoint/2010/main" val="2219680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2E54-D84A-4F21-80FB-D49DD5CA2DA8}"/>
              </a:ext>
            </a:extLst>
          </p:cNvPr>
          <p:cNvSpPr>
            <a:spLocks noGrp="1"/>
          </p:cNvSpPr>
          <p:nvPr>
            <p:ph type="ctrTitle"/>
          </p:nvPr>
        </p:nvSpPr>
        <p:spPr/>
        <p:txBody>
          <a:bodyPr>
            <a:normAutofit fontScale="90000"/>
          </a:bodyPr>
          <a:lstStyle/>
          <a:p>
            <a:r>
              <a:rPr lang="en-US" dirty="0"/>
              <a:t>Valvular Heart Disease </a:t>
            </a:r>
            <a:r>
              <a:rPr lang="en-US"/>
              <a:t>and endocarditis</a:t>
            </a:r>
            <a:br>
              <a:rPr lang="en-US"/>
            </a:br>
            <a:r>
              <a:rPr lang="en-US"/>
              <a:t>Dr</a:t>
            </a:r>
            <a:r>
              <a:rPr lang="en-US" dirty="0"/>
              <a:t>. </a:t>
            </a:r>
            <a:r>
              <a:rPr lang="en-US" dirty="0" err="1"/>
              <a:t>Wiam</a:t>
            </a:r>
            <a:r>
              <a:rPr lang="en-US" dirty="0"/>
              <a:t> </a:t>
            </a:r>
            <a:r>
              <a:rPr lang="en-US" dirty="0" err="1"/>
              <a:t>AlKhreisat</a:t>
            </a:r>
            <a:endParaRPr lang="en-US" dirty="0"/>
          </a:p>
        </p:txBody>
      </p:sp>
      <p:sp>
        <p:nvSpPr>
          <p:cNvPr id="3" name="Subtitle 2">
            <a:extLst>
              <a:ext uri="{FF2B5EF4-FFF2-40B4-BE49-F238E27FC236}">
                <a16:creationId xmlns:a16="http://schemas.microsoft.com/office/drawing/2014/main" id="{DEE255FC-AEBE-42D9-8789-C6516D469115}"/>
              </a:ext>
            </a:extLst>
          </p:cNvPr>
          <p:cNvSpPr>
            <a:spLocks noGrp="1"/>
          </p:cNvSpPr>
          <p:nvPr>
            <p:ph type="subTitle" idx="1"/>
          </p:nvPr>
        </p:nvSpPr>
        <p:spPr/>
        <p:txBody>
          <a:bodyPr/>
          <a:lstStyle/>
          <a:p>
            <a:r>
              <a:rPr lang="en-US" dirty="0"/>
              <a:t>15 November 2021</a:t>
            </a:r>
          </a:p>
        </p:txBody>
      </p:sp>
    </p:spTree>
    <p:extLst>
      <p:ext uri="{BB962C8B-B14F-4D97-AF65-F5344CB8AC3E}">
        <p14:creationId xmlns:p14="http://schemas.microsoft.com/office/powerpoint/2010/main" val="212969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61CD8-CC16-491F-91C1-9E11743DFCAD}"/>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B32E2870-8A64-4179-9E07-8F27B8C781C2}"/>
              </a:ext>
            </a:extLst>
          </p:cNvPr>
          <p:cNvSpPr>
            <a:spLocks noGrp="1"/>
          </p:cNvSpPr>
          <p:nvPr>
            <p:ph idx="1"/>
          </p:nvPr>
        </p:nvSpPr>
        <p:spPr/>
        <p:txBody>
          <a:bodyPr>
            <a:normAutofit/>
          </a:bodyPr>
          <a:lstStyle/>
          <a:p>
            <a:r>
              <a:rPr lang="en-US" dirty="0"/>
              <a:t>In severe disease, valve orifices can be compromised by as much as 70% to 80% (from a normal area of approximately 4 cm2 ). </a:t>
            </a:r>
          </a:p>
          <a:p>
            <a:r>
              <a:rPr lang="en-US" dirty="0"/>
              <a:t>Cardiac output is maintained only by virtue of concentric left ventricular hypertrophy; the chronic outflow obstruction can drive left ventricular pressures to 200 mm Hg or more. </a:t>
            </a:r>
          </a:p>
          <a:p>
            <a:r>
              <a:rPr lang="en-US" dirty="0"/>
              <a:t>The hypertrophied myocardium is prone to ischemia, and angina may develop. Systolic and diastolic dysfunction collude to cause CHF, and cardiac decompensation eventually ensues. </a:t>
            </a:r>
          </a:p>
          <a:p>
            <a:r>
              <a:rPr lang="en-US" dirty="0"/>
              <a:t>Without surgical intervention, 50% to 80% of patients die within 2 to 3 years.</a:t>
            </a:r>
          </a:p>
        </p:txBody>
      </p:sp>
    </p:spTree>
    <p:extLst>
      <p:ext uri="{BB962C8B-B14F-4D97-AF65-F5344CB8AC3E}">
        <p14:creationId xmlns:p14="http://schemas.microsoft.com/office/powerpoint/2010/main" val="1397516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E5F5E-7C80-4A3F-9F8A-7EE880B422BD}"/>
              </a:ext>
            </a:extLst>
          </p:cNvPr>
          <p:cNvSpPr>
            <a:spLocks noGrp="1"/>
          </p:cNvSpPr>
          <p:nvPr>
            <p:ph type="title"/>
          </p:nvPr>
        </p:nvSpPr>
        <p:spPr/>
        <p:txBody>
          <a:bodyPr/>
          <a:lstStyle/>
          <a:p>
            <a:r>
              <a:rPr lang="en-US" dirty="0"/>
              <a:t>Myxomatous Mitral Valve</a:t>
            </a:r>
          </a:p>
        </p:txBody>
      </p:sp>
      <p:sp>
        <p:nvSpPr>
          <p:cNvPr id="3" name="Content Placeholder 2">
            <a:extLst>
              <a:ext uri="{FF2B5EF4-FFF2-40B4-BE49-F238E27FC236}">
                <a16:creationId xmlns:a16="http://schemas.microsoft.com/office/drawing/2014/main" id="{98C76C79-A38A-49C9-BFAF-B63DFB2442DC}"/>
              </a:ext>
            </a:extLst>
          </p:cNvPr>
          <p:cNvSpPr>
            <a:spLocks noGrp="1"/>
          </p:cNvSpPr>
          <p:nvPr>
            <p:ph idx="1"/>
          </p:nvPr>
        </p:nvSpPr>
        <p:spPr/>
        <p:txBody>
          <a:bodyPr/>
          <a:lstStyle/>
          <a:p>
            <a:r>
              <a:rPr lang="en-US" dirty="0"/>
              <a:t>One or both mitral leaflets are “floppy” and prolapse—they balloon back into the left atrium during systole. </a:t>
            </a:r>
          </a:p>
          <a:p>
            <a:r>
              <a:rPr lang="en-US" dirty="0"/>
              <a:t>Primary mitral valve prolapse is a form of myxomatous mitral degeneration affecting some 0.5% to 2.4% of adults; thus, it is one of the most common forms of valvular heart disease, with women affected almost 7-fold more often than men. </a:t>
            </a:r>
          </a:p>
          <a:p>
            <a:r>
              <a:rPr lang="en-US" dirty="0"/>
              <a:t>Conversely, secondary myxomatous mitral degeneration affects men and women equally, and can occur in any one of a number of settings in which mitral regurgitation is caused by some other underlying cause (e.g., IHD).</a:t>
            </a:r>
          </a:p>
        </p:txBody>
      </p:sp>
    </p:spTree>
    <p:extLst>
      <p:ext uri="{BB962C8B-B14F-4D97-AF65-F5344CB8AC3E}">
        <p14:creationId xmlns:p14="http://schemas.microsoft.com/office/powerpoint/2010/main" val="88551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CAA15-E602-4807-89E0-F6B6D6E4B299}"/>
              </a:ext>
            </a:extLst>
          </p:cNvPr>
          <p:cNvSpPr>
            <a:spLocks noGrp="1"/>
          </p:cNvSpPr>
          <p:nvPr>
            <p:ph type="title"/>
          </p:nvPr>
        </p:nvSpPr>
        <p:spPr/>
        <p:txBody>
          <a:bodyPr/>
          <a:lstStyle/>
          <a:p>
            <a:r>
              <a:rPr lang="en-US" dirty="0"/>
              <a:t>Pathogenesis</a:t>
            </a:r>
          </a:p>
        </p:txBody>
      </p:sp>
      <p:sp>
        <p:nvSpPr>
          <p:cNvPr id="3" name="Content Placeholder 2">
            <a:extLst>
              <a:ext uri="{FF2B5EF4-FFF2-40B4-BE49-F238E27FC236}">
                <a16:creationId xmlns:a16="http://schemas.microsoft.com/office/drawing/2014/main" id="{C82049FE-B149-4180-B338-658DCCD9488D}"/>
              </a:ext>
            </a:extLst>
          </p:cNvPr>
          <p:cNvSpPr>
            <a:spLocks noGrp="1"/>
          </p:cNvSpPr>
          <p:nvPr>
            <p:ph idx="1"/>
          </p:nvPr>
        </p:nvSpPr>
        <p:spPr/>
        <p:txBody>
          <a:bodyPr/>
          <a:lstStyle/>
          <a:p>
            <a:r>
              <a:rPr lang="en-US" dirty="0"/>
              <a:t>The basis for primary myxomatous degeneration of the mitral valve is unknown.</a:t>
            </a:r>
          </a:p>
          <a:p>
            <a:r>
              <a:rPr lang="en-US" dirty="0"/>
              <a:t>Myxomatous degeneration of the mitral valve is a common feature of Marfan syndrome and occasionally occurs in other connective tissue disorders.</a:t>
            </a:r>
          </a:p>
          <a:p>
            <a:r>
              <a:rPr lang="en-US" dirty="0"/>
              <a:t>Including scoliosis and high-arched palate, may be found.</a:t>
            </a:r>
          </a:p>
          <a:p>
            <a:r>
              <a:rPr lang="en-US" dirty="0"/>
              <a:t>Secondary myxomatous change presumably results from injury to the valve myofibroblasts, imposed by chronically aberrant hemodynamic forces.</a:t>
            </a:r>
          </a:p>
        </p:txBody>
      </p:sp>
    </p:spTree>
    <p:extLst>
      <p:ext uri="{BB962C8B-B14F-4D97-AF65-F5344CB8AC3E}">
        <p14:creationId xmlns:p14="http://schemas.microsoft.com/office/powerpoint/2010/main" val="1432913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3C580-0DF8-43E4-A947-6839BE10FD85}"/>
              </a:ext>
            </a:extLst>
          </p:cNvPr>
          <p:cNvSpPr>
            <a:spLocks noGrp="1"/>
          </p:cNvSpPr>
          <p:nvPr>
            <p:ph type="title"/>
          </p:nvPr>
        </p:nvSpPr>
        <p:spPr/>
        <p:txBody>
          <a:bodyPr/>
          <a:lstStyle/>
          <a:p>
            <a:r>
              <a:rPr lang="en-US" dirty="0"/>
              <a:t>Morphology </a:t>
            </a:r>
          </a:p>
        </p:txBody>
      </p:sp>
      <p:sp>
        <p:nvSpPr>
          <p:cNvPr id="3" name="Content Placeholder 2">
            <a:extLst>
              <a:ext uri="{FF2B5EF4-FFF2-40B4-BE49-F238E27FC236}">
                <a16:creationId xmlns:a16="http://schemas.microsoft.com/office/drawing/2014/main" id="{4DBAA3F6-45D7-4757-91CB-EF324C08B313}"/>
              </a:ext>
            </a:extLst>
          </p:cNvPr>
          <p:cNvSpPr>
            <a:spLocks noGrp="1"/>
          </p:cNvSpPr>
          <p:nvPr>
            <p:ph idx="1"/>
          </p:nvPr>
        </p:nvSpPr>
        <p:spPr/>
        <p:txBody>
          <a:bodyPr>
            <a:normAutofit fontScale="92500" lnSpcReduction="10000"/>
          </a:bodyPr>
          <a:lstStyle/>
          <a:p>
            <a:r>
              <a:rPr lang="en-US" dirty="0"/>
              <a:t>characterized by ballooning (hooding) of the mitral leaflets.</a:t>
            </a:r>
          </a:p>
          <a:p>
            <a:r>
              <a:rPr lang="en-US" dirty="0"/>
              <a:t>The affected leaflets are enlarged, redundant, thick, and rubbery; the tendinous cords also tend to be elongated, thinned, and occasionally rupture. </a:t>
            </a:r>
          </a:p>
          <a:p>
            <a:r>
              <a:rPr lang="en-US" dirty="0"/>
              <a:t>In those with primary mitral disease, concomitant tricuspid valve involvement is frequent (20% to 40% of cases); less commonly, aortic and pulmonic valves also may be affected. </a:t>
            </a:r>
          </a:p>
          <a:p>
            <a:r>
              <a:rPr lang="en-US" dirty="0"/>
              <a:t>On histologic examination, the essential change is thinning of the valve layer known as the fibrosa layer of the valve, on which the structural integrity of the leaflet depends, accompanied by expansion of the middle spongiosa layer owing to increased deposition of myxomatous (mucoid) material.</a:t>
            </a:r>
          </a:p>
        </p:txBody>
      </p:sp>
    </p:spTree>
    <p:extLst>
      <p:ext uri="{BB962C8B-B14F-4D97-AF65-F5344CB8AC3E}">
        <p14:creationId xmlns:p14="http://schemas.microsoft.com/office/powerpoint/2010/main" val="3699157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CAA13E44-8A24-48E9-8424-1048890E6E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1862" y="643467"/>
            <a:ext cx="4568275" cy="5571066"/>
          </a:xfrm>
          <a:prstGeom prst="rect">
            <a:avLst/>
          </a:prstGeom>
        </p:spPr>
      </p:pic>
    </p:spTree>
    <p:extLst>
      <p:ext uri="{BB962C8B-B14F-4D97-AF65-F5344CB8AC3E}">
        <p14:creationId xmlns:p14="http://schemas.microsoft.com/office/powerpoint/2010/main" val="325797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B9F0E-1FEA-457B-9472-B752753DAE14}"/>
              </a:ext>
            </a:extLst>
          </p:cNvPr>
          <p:cNvSpPr>
            <a:spLocks noGrp="1"/>
          </p:cNvSpPr>
          <p:nvPr>
            <p:ph type="title"/>
          </p:nvPr>
        </p:nvSpPr>
        <p:spPr/>
        <p:txBody>
          <a:bodyPr/>
          <a:lstStyle/>
          <a:p>
            <a:r>
              <a:rPr lang="en-US" dirty="0"/>
              <a:t>Infective Endocarditis (IE)</a:t>
            </a:r>
          </a:p>
        </p:txBody>
      </p:sp>
      <p:sp>
        <p:nvSpPr>
          <p:cNvPr id="3" name="Content Placeholder 2">
            <a:extLst>
              <a:ext uri="{FF2B5EF4-FFF2-40B4-BE49-F238E27FC236}">
                <a16:creationId xmlns:a16="http://schemas.microsoft.com/office/drawing/2014/main" id="{A52250EE-F633-493A-ACEC-E4C142F6E1D3}"/>
              </a:ext>
            </a:extLst>
          </p:cNvPr>
          <p:cNvSpPr>
            <a:spLocks noGrp="1"/>
          </p:cNvSpPr>
          <p:nvPr>
            <p:ph idx="1"/>
          </p:nvPr>
        </p:nvSpPr>
        <p:spPr/>
        <p:txBody>
          <a:bodyPr/>
          <a:lstStyle/>
          <a:p>
            <a:r>
              <a:rPr lang="en-US" dirty="0"/>
              <a:t>is a microbial infection of the heart valves or the mural endocardium that leads to the formation of vegetations composed of thrombotic debris and organisms, often associated with destruction of the underlying cardiac tissues.</a:t>
            </a:r>
          </a:p>
          <a:p>
            <a:r>
              <a:rPr lang="en-US" dirty="0"/>
              <a:t>Although fungi, </a:t>
            </a:r>
            <a:r>
              <a:rPr lang="en-US" dirty="0" err="1"/>
              <a:t>rickettsiae</a:t>
            </a:r>
            <a:r>
              <a:rPr lang="en-US" dirty="0"/>
              <a:t> (agents of Q fever), and chlamydial species can cause endocarditis, the vast majority of cases are caused by extracellular bacteria. </a:t>
            </a:r>
          </a:p>
          <a:p>
            <a:r>
              <a:rPr lang="en-US" dirty="0"/>
              <a:t>Infective endocarditis is classified into acute and subacute forms based on the tempo and severity of the clinical course.</a:t>
            </a:r>
          </a:p>
        </p:txBody>
      </p:sp>
    </p:spTree>
    <p:extLst>
      <p:ext uri="{BB962C8B-B14F-4D97-AF65-F5344CB8AC3E}">
        <p14:creationId xmlns:p14="http://schemas.microsoft.com/office/powerpoint/2010/main" val="222067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AF6AF0-8DCF-43F7-B9E8-669B8B90111F}"/>
              </a:ext>
            </a:extLst>
          </p:cNvPr>
          <p:cNvSpPr>
            <a:spLocks noGrp="1"/>
          </p:cNvSpPr>
          <p:nvPr>
            <p:ph idx="1"/>
          </p:nvPr>
        </p:nvSpPr>
        <p:spPr>
          <a:xfrm>
            <a:off x="838200" y="754602"/>
            <a:ext cx="10515600" cy="5422361"/>
          </a:xfrm>
        </p:spPr>
        <p:txBody>
          <a:bodyPr/>
          <a:lstStyle/>
          <a:p>
            <a:r>
              <a:rPr lang="en-US" dirty="0"/>
              <a:t> </a:t>
            </a:r>
            <a:r>
              <a:rPr lang="en-US" dirty="0">
                <a:highlight>
                  <a:srgbClr val="FFFF00"/>
                </a:highlight>
              </a:rPr>
              <a:t>Acute endocarditis </a:t>
            </a:r>
            <a:r>
              <a:rPr lang="en-US" dirty="0"/>
              <a:t>refers to tumultuous, destructive infections, frequently involving a highly virulent organism attacking a previously normal valve. </a:t>
            </a:r>
          </a:p>
          <a:p>
            <a:r>
              <a:rPr lang="en-US" dirty="0"/>
              <a:t>It is associated with of substantial morbidity and mortality, even with appropriate antibiotic therapy and/or surgery. </a:t>
            </a:r>
          </a:p>
          <a:p>
            <a:r>
              <a:rPr lang="en-US" dirty="0"/>
              <a:t> </a:t>
            </a:r>
            <a:r>
              <a:rPr lang="en-US" dirty="0">
                <a:highlight>
                  <a:srgbClr val="FFFF00"/>
                </a:highlight>
              </a:rPr>
              <a:t>Subacute endocarditis </a:t>
            </a:r>
            <a:r>
              <a:rPr lang="en-US" dirty="0"/>
              <a:t>refers to infections by organisms of low virulence affecting a previously abnormal heart, especially scarred or deformed valves. </a:t>
            </a:r>
          </a:p>
          <a:p>
            <a:r>
              <a:rPr lang="en-US" dirty="0"/>
              <a:t>The disease typically appears insidiously and—even if untreated— follows a protracted course of weeks to months; most patients recover after appropriate antibiotic therapy.</a:t>
            </a:r>
          </a:p>
        </p:txBody>
      </p:sp>
    </p:spTree>
    <p:extLst>
      <p:ext uri="{BB962C8B-B14F-4D97-AF65-F5344CB8AC3E}">
        <p14:creationId xmlns:p14="http://schemas.microsoft.com/office/powerpoint/2010/main" val="17572382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95A0F-1C62-452F-9086-FF26873811EC}"/>
              </a:ext>
            </a:extLst>
          </p:cNvPr>
          <p:cNvSpPr>
            <a:spLocks noGrp="1"/>
          </p:cNvSpPr>
          <p:nvPr>
            <p:ph type="title"/>
          </p:nvPr>
        </p:nvSpPr>
        <p:spPr>
          <a:xfrm>
            <a:off x="838200" y="365126"/>
            <a:ext cx="10515600" cy="315912"/>
          </a:xfrm>
        </p:spPr>
        <p:txBody>
          <a:bodyPr>
            <a:normAutofit fontScale="90000"/>
          </a:bodyPr>
          <a:lstStyle/>
          <a:p>
            <a:r>
              <a:rPr lang="en-US" dirty="0"/>
              <a:t>Pathogenesis</a:t>
            </a:r>
          </a:p>
        </p:txBody>
      </p:sp>
      <p:sp>
        <p:nvSpPr>
          <p:cNvPr id="3" name="Content Placeholder 2">
            <a:extLst>
              <a:ext uri="{FF2B5EF4-FFF2-40B4-BE49-F238E27FC236}">
                <a16:creationId xmlns:a16="http://schemas.microsoft.com/office/drawing/2014/main" id="{EA82006D-25DD-44FE-BBD6-DB8AFC91A327}"/>
              </a:ext>
            </a:extLst>
          </p:cNvPr>
          <p:cNvSpPr>
            <a:spLocks noGrp="1"/>
          </p:cNvSpPr>
          <p:nvPr>
            <p:ph idx="1"/>
          </p:nvPr>
        </p:nvSpPr>
        <p:spPr>
          <a:xfrm>
            <a:off x="838200" y="896644"/>
            <a:ext cx="10515600" cy="5596229"/>
          </a:xfrm>
        </p:spPr>
        <p:txBody>
          <a:bodyPr>
            <a:normAutofit/>
          </a:bodyPr>
          <a:lstStyle/>
          <a:p>
            <a:r>
              <a:rPr lang="en-US" dirty="0"/>
              <a:t>Infective endocarditis can develop on previously normal valves, but cardiac abnormalities predispose to such infections; rheumatic heart disease, mitral valve prolapse, bicuspid aortic valves, and calcific valvular stenosis are all common substrates. </a:t>
            </a:r>
          </a:p>
          <a:p>
            <a:r>
              <a:rPr lang="en-US" dirty="0"/>
              <a:t>Prosthetic heart valves (discussed later) now account for 10% to 20% of all cases of IE.</a:t>
            </a:r>
          </a:p>
          <a:p>
            <a:r>
              <a:rPr lang="en-US" dirty="0"/>
              <a:t> Sterile platelet-fibrin deposits at sites of pacemaker lines, indwelling vascular catheters, or endocardium damage by flow “jets” stemming from preexisting cardiac disease all can be foci for bacterial seeding and development of endocarditis. </a:t>
            </a:r>
          </a:p>
          <a:p>
            <a:r>
              <a:rPr lang="en-US" dirty="0"/>
              <a:t>Host factors such as neutropenia, immunodeficiency, malignancy, diabetes mellitus, and alcohol or intravenous drug abuse also increase the risk for IE and adversely affect outcomes. </a:t>
            </a:r>
          </a:p>
        </p:txBody>
      </p:sp>
    </p:spTree>
    <p:extLst>
      <p:ext uri="{BB962C8B-B14F-4D97-AF65-F5344CB8AC3E}">
        <p14:creationId xmlns:p14="http://schemas.microsoft.com/office/powerpoint/2010/main" val="356828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84FF6-3D15-4D0C-8D76-18A66C5D54F0}"/>
              </a:ext>
            </a:extLst>
          </p:cNvPr>
          <p:cNvSpPr>
            <a:spLocks noGrp="1"/>
          </p:cNvSpPr>
          <p:nvPr>
            <p:ph idx="1"/>
          </p:nvPr>
        </p:nvSpPr>
        <p:spPr>
          <a:xfrm>
            <a:off x="838200" y="887767"/>
            <a:ext cx="10515600" cy="5289196"/>
          </a:xfrm>
        </p:spPr>
        <p:txBody>
          <a:bodyPr>
            <a:normAutofit fontScale="92500" lnSpcReduction="20000"/>
          </a:bodyPr>
          <a:lstStyle/>
          <a:p>
            <a:r>
              <a:rPr lang="en-US" dirty="0"/>
              <a:t>The causative organisms differ depending on the underlying risk factors; 50% to 60% of cases occurring on damaged or deformed valves are caused by Streptococcus </a:t>
            </a:r>
            <a:r>
              <a:rPr lang="en-US" dirty="0" err="1"/>
              <a:t>viridans</a:t>
            </a:r>
            <a:r>
              <a:rPr lang="en-US" dirty="0"/>
              <a:t>, a relatively banal group of normal oral flora. </a:t>
            </a:r>
          </a:p>
          <a:p>
            <a:r>
              <a:rPr lang="en-US" dirty="0"/>
              <a:t>By contrast, the more virulent S. aureus (common to skin) can attack healthy as well as deformed valves and is responsible for 10% to 20% of cases overall; it also is the major offender in infections occurring in intravenous drug abusers. </a:t>
            </a:r>
          </a:p>
          <a:p>
            <a:r>
              <a:rPr lang="en-US" dirty="0"/>
              <a:t>Additional bacterial agents include enterococci and the so-called “HACEK group” (</a:t>
            </a:r>
            <a:r>
              <a:rPr lang="en-US" dirty="0" err="1"/>
              <a:t>Haemophilus</a:t>
            </a:r>
            <a:r>
              <a:rPr lang="en-US" dirty="0"/>
              <a:t>, </a:t>
            </a:r>
            <a:r>
              <a:rPr lang="en-US" dirty="0" err="1"/>
              <a:t>Actinobacillus</a:t>
            </a:r>
            <a:r>
              <a:rPr lang="en-US" dirty="0"/>
              <a:t>, </a:t>
            </a:r>
            <a:r>
              <a:rPr lang="en-US" dirty="0" err="1"/>
              <a:t>Cardiobacterium</a:t>
            </a:r>
            <a:r>
              <a:rPr lang="en-US" dirty="0"/>
              <a:t>, </a:t>
            </a:r>
            <a:r>
              <a:rPr lang="en-US" dirty="0" err="1"/>
              <a:t>Eikenella</a:t>
            </a:r>
            <a:r>
              <a:rPr lang="en-US" dirty="0"/>
              <a:t>, and </a:t>
            </a:r>
            <a:r>
              <a:rPr lang="en-US" dirty="0" err="1"/>
              <a:t>Kingella</a:t>
            </a:r>
            <a:r>
              <a:rPr lang="en-US" dirty="0"/>
              <a:t>), all commensal in the oral cavity. More rarely, gram-negative bacilli and fungi are involved. </a:t>
            </a:r>
          </a:p>
          <a:p>
            <a:r>
              <a:rPr lang="en-US" dirty="0"/>
              <a:t>In about 10% of all cases of endocarditis, no organism is isolated from the blood (“culture-negative” endocarditis) because of previous antibiotic therapy, difficulty in isolating the offending agent, or because deeply embedded organisms within the enlarging vegetation are not readily released into the blood.</a:t>
            </a:r>
          </a:p>
        </p:txBody>
      </p:sp>
    </p:spTree>
    <p:extLst>
      <p:ext uri="{BB962C8B-B14F-4D97-AF65-F5344CB8AC3E}">
        <p14:creationId xmlns:p14="http://schemas.microsoft.com/office/powerpoint/2010/main" val="3371128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9EFE3-38A5-4144-8BB0-622672360F68}"/>
              </a:ext>
            </a:extLst>
          </p:cNvPr>
          <p:cNvSpPr>
            <a:spLocks noGrp="1"/>
          </p:cNvSpPr>
          <p:nvPr>
            <p:ph type="title"/>
          </p:nvPr>
        </p:nvSpPr>
        <p:spPr>
          <a:xfrm>
            <a:off x="838200" y="365126"/>
            <a:ext cx="10515600" cy="726828"/>
          </a:xfrm>
        </p:spPr>
        <p:txBody>
          <a:bodyPr/>
          <a:lstStyle/>
          <a:p>
            <a:r>
              <a:rPr lang="en-US" dirty="0"/>
              <a:t>Morphology </a:t>
            </a:r>
          </a:p>
        </p:txBody>
      </p:sp>
      <p:sp>
        <p:nvSpPr>
          <p:cNvPr id="3" name="Content Placeholder 2">
            <a:extLst>
              <a:ext uri="{FF2B5EF4-FFF2-40B4-BE49-F238E27FC236}">
                <a16:creationId xmlns:a16="http://schemas.microsoft.com/office/drawing/2014/main" id="{57D9476E-5271-4328-968E-A0C0B800CCCF}"/>
              </a:ext>
            </a:extLst>
          </p:cNvPr>
          <p:cNvSpPr>
            <a:spLocks noGrp="1"/>
          </p:cNvSpPr>
          <p:nvPr>
            <p:ph idx="1"/>
          </p:nvPr>
        </p:nvSpPr>
        <p:spPr>
          <a:xfrm>
            <a:off x="838200" y="1482571"/>
            <a:ext cx="10515600" cy="4694392"/>
          </a:xfrm>
        </p:spPr>
        <p:txBody>
          <a:bodyPr>
            <a:normAutofit fontScale="77500" lnSpcReduction="20000"/>
          </a:bodyPr>
          <a:lstStyle/>
          <a:p>
            <a:r>
              <a:rPr lang="en-US" dirty="0"/>
              <a:t>In both acute and subacute forms of the disease, friable, bulky, and potentially destructive vegetations containing fibrin, inflammatory cells, and microorganisms are present on the heart valves.</a:t>
            </a:r>
          </a:p>
          <a:p>
            <a:r>
              <a:rPr lang="en-US" dirty="0"/>
              <a:t>The aortic and mitral valves are the most common sites of infection, although the tricuspid valve is a frequent target in the setting of intravenous drug abuse.</a:t>
            </a:r>
          </a:p>
          <a:p>
            <a:r>
              <a:rPr lang="en-US" dirty="0"/>
              <a:t>Vegetations may be single or multiple and may involve more than one valve; they can sometimes erode into the underlying myocardium to produce an abscess cavity (ring abscess).</a:t>
            </a:r>
          </a:p>
          <a:p>
            <a:r>
              <a:rPr lang="en-US" dirty="0"/>
              <a:t>Shedding of emboli is common because of the friable nature of the vegetations. </a:t>
            </a:r>
          </a:p>
          <a:p>
            <a:r>
              <a:rPr lang="en-US" dirty="0"/>
              <a:t>Since the fragmented vegetations contain large numbers of organisms, abscesses often develop at the sites where emboli lodge, leading to development of septic infarcts and aneurysms resulting from bacterial infection of the arterial wall (mycotic aneurysms). </a:t>
            </a:r>
          </a:p>
          <a:p>
            <a:r>
              <a:rPr lang="en-US" dirty="0"/>
              <a:t>Subacute endocarditis often have granulation tissue at their bases (suggesting chronicity), promoting development of chronic inflammatory infiltrates, fibrosis, and calcification over time.</a:t>
            </a:r>
          </a:p>
        </p:txBody>
      </p:sp>
    </p:spTree>
    <p:extLst>
      <p:ext uri="{BB962C8B-B14F-4D97-AF65-F5344CB8AC3E}">
        <p14:creationId xmlns:p14="http://schemas.microsoft.com/office/powerpoint/2010/main" val="105365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4D71D-48A0-4F1E-91E5-E843BC1FA33B}"/>
              </a:ext>
            </a:extLst>
          </p:cNvPr>
          <p:cNvSpPr>
            <a:spLocks noGrp="1"/>
          </p:cNvSpPr>
          <p:nvPr>
            <p:ph type="title"/>
          </p:nvPr>
        </p:nvSpPr>
        <p:spPr>
          <a:xfrm>
            <a:off x="838200" y="365125"/>
            <a:ext cx="10515600" cy="602541"/>
          </a:xfrm>
        </p:spPr>
        <p:txBody>
          <a:bodyPr>
            <a:normAutofit fontScale="90000"/>
          </a:bodyPr>
          <a:lstStyle/>
          <a:p>
            <a:r>
              <a:rPr lang="en-US" dirty="0"/>
              <a:t>Valvular Heart Disease</a:t>
            </a:r>
          </a:p>
        </p:txBody>
      </p:sp>
      <p:sp>
        <p:nvSpPr>
          <p:cNvPr id="3" name="Content Placeholder 2">
            <a:extLst>
              <a:ext uri="{FF2B5EF4-FFF2-40B4-BE49-F238E27FC236}">
                <a16:creationId xmlns:a16="http://schemas.microsoft.com/office/drawing/2014/main" id="{C38B6599-F798-4A32-946F-99AF70090B20}"/>
              </a:ext>
            </a:extLst>
          </p:cNvPr>
          <p:cNvSpPr>
            <a:spLocks noGrp="1"/>
          </p:cNvSpPr>
          <p:nvPr>
            <p:ph idx="1"/>
          </p:nvPr>
        </p:nvSpPr>
        <p:spPr>
          <a:xfrm>
            <a:off x="838200" y="1278384"/>
            <a:ext cx="10515600" cy="4898579"/>
          </a:xfrm>
        </p:spPr>
        <p:txBody>
          <a:bodyPr>
            <a:normAutofit fontScale="85000" lnSpcReduction="10000"/>
          </a:bodyPr>
          <a:lstStyle/>
          <a:p>
            <a:r>
              <a:rPr lang="en-US" dirty="0"/>
              <a:t>Valvular disease may result in stenosis, insufficiency (regurgitation or incompetence), or both. </a:t>
            </a:r>
          </a:p>
          <a:p>
            <a:r>
              <a:rPr lang="en-US" dirty="0"/>
              <a:t> </a:t>
            </a:r>
            <a:r>
              <a:rPr lang="en-US" dirty="0">
                <a:highlight>
                  <a:srgbClr val="FFFF00"/>
                </a:highlight>
              </a:rPr>
              <a:t>Stenosis</a:t>
            </a:r>
            <a:r>
              <a:rPr lang="en-US" dirty="0"/>
              <a:t> is the failure of a valve to open completely, obstructing forward flow. </a:t>
            </a:r>
          </a:p>
          <a:p>
            <a:r>
              <a:rPr lang="en-US" dirty="0"/>
              <a:t>Valvular stenosis is almost always due to a primary </a:t>
            </a:r>
            <a:r>
              <a:rPr lang="en-US" dirty="0" err="1"/>
              <a:t>cuspal</a:t>
            </a:r>
            <a:r>
              <a:rPr lang="en-US" dirty="0"/>
              <a:t> abnormality stemming from a chronic process (e.g., calcification or valve scarring). </a:t>
            </a:r>
          </a:p>
          <a:p>
            <a:r>
              <a:rPr lang="en-US" dirty="0"/>
              <a:t> </a:t>
            </a:r>
            <a:r>
              <a:rPr lang="en-US" dirty="0">
                <a:highlight>
                  <a:srgbClr val="FFFF00"/>
                </a:highlight>
              </a:rPr>
              <a:t>Insufficiency</a:t>
            </a:r>
            <a:r>
              <a:rPr lang="en-US" dirty="0"/>
              <a:t> results from failure of a valve to close completely, thereby allowing regurgitation (backflow) of blood. </a:t>
            </a:r>
          </a:p>
          <a:p>
            <a:r>
              <a:rPr lang="en-US" dirty="0"/>
              <a:t>Valvular insufficiency can result from either intrinsic disease of the valve cusps (e.g., endocarditis) or disruption of the supporting structures (e.g., the aorta, mitral annulus, tendinous cords, papillary muscles, or ventricular free wall) without primary </a:t>
            </a:r>
            <a:r>
              <a:rPr lang="en-US" dirty="0" err="1"/>
              <a:t>cuspal</a:t>
            </a:r>
            <a:r>
              <a:rPr lang="en-US" dirty="0"/>
              <a:t> injury. </a:t>
            </a:r>
          </a:p>
          <a:p>
            <a:r>
              <a:rPr lang="en-US" dirty="0"/>
              <a:t>It can appear abruptly, as with chordal rupture, or insidiously as a consequence of leaflet scarring and retraction. Stenosis or regurgitation may occur alone or together in the same valve. </a:t>
            </a:r>
          </a:p>
        </p:txBody>
      </p:sp>
    </p:spTree>
    <p:extLst>
      <p:ext uri="{BB962C8B-B14F-4D97-AF65-F5344CB8AC3E}">
        <p14:creationId xmlns:p14="http://schemas.microsoft.com/office/powerpoint/2010/main" val="4197523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arthropod, shrimp, lobster&#10;&#10;Description automatically generated">
            <a:extLst>
              <a:ext uri="{FF2B5EF4-FFF2-40B4-BE49-F238E27FC236}">
                <a16:creationId xmlns:a16="http://schemas.microsoft.com/office/drawing/2014/main" id="{FB935C14-D72F-4E61-A5F9-5DB6EA2C51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47986"/>
            <a:ext cx="10905066" cy="4362027"/>
          </a:xfrm>
          <a:prstGeom prst="rect">
            <a:avLst/>
          </a:prstGeom>
        </p:spPr>
      </p:pic>
    </p:spTree>
    <p:extLst>
      <p:ext uri="{BB962C8B-B14F-4D97-AF65-F5344CB8AC3E}">
        <p14:creationId xmlns:p14="http://schemas.microsoft.com/office/powerpoint/2010/main" val="1397885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2D31F-5B11-4D11-8BAB-9F7226FA4A0C}"/>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99531C63-4D83-45F7-87D9-DB7779030AED}"/>
              </a:ext>
            </a:extLst>
          </p:cNvPr>
          <p:cNvSpPr>
            <a:spLocks noGrp="1"/>
          </p:cNvSpPr>
          <p:nvPr>
            <p:ph idx="1"/>
          </p:nvPr>
        </p:nvSpPr>
        <p:spPr/>
        <p:txBody>
          <a:bodyPr>
            <a:normAutofit fontScale="77500" lnSpcReduction="20000"/>
          </a:bodyPr>
          <a:lstStyle/>
          <a:p>
            <a:r>
              <a:rPr lang="en-US" dirty="0"/>
              <a:t>Fever is the most consistent sign of infective endocarditis. </a:t>
            </a:r>
          </a:p>
          <a:p>
            <a:r>
              <a:rPr lang="en-US" dirty="0"/>
              <a:t>However, in subacute disease (particularly in older adults), fever may be absent, and the only manifestations may be nonspecific fatigue, weight loss, and a flulike syndrome; splenomegaly also is common in subacute cases. </a:t>
            </a:r>
          </a:p>
          <a:p>
            <a:r>
              <a:rPr lang="en-US" dirty="0"/>
              <a:t>By contrast, acute endocarditis often manifests with rapidly developing fever, chills, weakness, and lassitude. Murmurs are present in 90% of patients with left-sided lesions. </a:t>
            </a:r>
          </a:p>
          <a:p>
            <a:r>
              <a:rPr lang="en-US" dirty="0"/>
              <a:t>In those who are not treated promptly, </a:t>
            </a:r>
            <a:r>
              <a:rPr lang="en-US" dirty="0" err="1"/>
              <a:t>microemboli</a:t>
            </a:r>
            <a:r>
              <a:rPr lang="en-US" dirty="0"/>
              <a:t> are formed, which can give rise to petechia, nail bed (splinter) hemorrhages, retinal hemorrhages (Roth spots), painless palm or sole erythematous lesions (Janeway lesions), or painful fingertip nodules (Osler nodes); diagnosis is confirmed by positive blood cultures and echocardiographic findings.</a:t>
            </a:r>
          </a:p>
          <a:p>
            <a:r>
              <a:rPr lang="en-US" dirty="0"/>
              <a:t> Prognosis depends on the infecting organism and the development of complications.</a:t>
            </a:r>
          </a:p>
          <a:p>
            <a:r>
              <a:rPr lang="en-US" dirty="0"/>
              <a:t> Adverse sequelae generally begin within the first weeks after onset of the infectious process and can include glomerulonephritis due to glomerular trapping of antigen-antibody complexes, with hematuria, albuminuria, or renal failure.</a:t>
            </a:r>
          </a:p>
        </p:txBody>
      </p:sp>
    </p:spTree>
    <p:extLst>
      <p:ext uri="{BB962C8B-B14F-4D97-AF65-F5344CB8AC3E}">
        <p14:creationId xmlns:p14="http://schemas.microsoft.com/office/powerpoint/2010/main" val="665581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241A16-5221-428D-B190-FBFE1B2A62F2}"/>
              </a:ext>
            </a:extLst>
          </p:cNvPr>
          <p:cNvSpPr>
            <a:spLocks noGrp="1"/>
          </p:cNvSpPr>
          <p:nvPr>
            <p:ph idx="1"/>
          </p:nvPr>
        </p:nvSpPr>
        <p:spPr>
          <a:xfrm>
            <a:off x="838200" y="1337353"/>
            <a:ext cx="10515600" cy="4351338"/>
          </a:xfrm>
        </p:spPr>
        <p:txBody>
          <a:bodyPr/>
          <a:lstStyle/>
          <a:p>
            <a:r>
              <a:rPr lang="en-US" dirty="0"/>
              <a:t>IE generally is fatal. </a:t>
            </a:r>
          </a:p>
          <a:p>
            <a:r>
              <a:rPr lang="en-US" dirty="0"/>
              <a:t>However, with appropriate long-term (6 weeks or more) antibiotic therapy and/or valve replacement, mortality is reduced. </a:t>
            </a:r>
          </a:p>
          <a:p>
            <a:r>
              <a:rPr lang="en-US" dirty="0"/>
              <a:t>For infections with low-virulence organisms (e.g., Streptococcus </a:t>
            </a:r>
            <a:r>
              <a:rPr lang="en-US" dirty="0" err="1"/>
              <a:t>viridans</a:t>
            </a:r>
            <a:r>
              <a:rPr lang="en-US" dirty="0"/>
              <a:t> or Streptococcus </a:t>
            </a:r>
            <a:r>
              <a:rPr lang="en-US" dirty="0" err="1"/>
              <a:t>bovis</a:t>
            </a:r>
            <a:r>
              <a:rPr lang="en-US" dirty="0"/>
              <a:t>), the cure rate is 98%, and for enterococci and Staphylococcus aureus infections, cure rates range from 60% to 90%; however, infections with aerobic </a:t>
            </a:r>
            <a:r>
              <a:rPr lang="en-US" dirty="0" err="1"/>
              <a:t>gramnegative</a:t>
            </a:r>
            <a:r>
              <a:rPr lang="en-US" dirty="0"/>
              <a:t> bacilli or fungi are associated with fatality rate of approximately 50%.</a:t>
            </a:r>
          </a:p>
        </p:txBody>
      </p:sp>
    </p:spTree>
    <p:extLst>
      <p:ext uri="{BB962C8B-B14F-4D97-AF65-F5344CB8AC3E}">
        <p14:creationId xmlns:p14="http://schemas.microsoft.com/office/powerpoint/2010/main" val="3934787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iagram&#10;&#10;Description automatically generated with low confidence">
            <a:extLst>
              <a:ext uri="{FF2B5EF4-FFF2-40B4-BE49-F238E27FC236}">
                <a16:creationId xmlns:a16="http://schemas.microsoft.com/office/drawing/2014/main" id="{FD219D96-5220-4655-B883-5BA0402CE1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3467" y="1261618"/>
            <a:ext cx="10905066" cy="4334763"/>
          </a:xfrm>
          <a:prstGeom prst="rect">
            <a:avLst/>
          </a:prstGeom>
        </p:spPr>
      </p:pic>
    </p:spTree>
    <p:extLst>
      <p:ext uri="{BB962C8B-B14F-4D97-AF65-F5344CB8AC3E}">
        <p14:creationId xmlns:p14="http://schemas.microsoft.com/office/powerpoint/2010/main" val="1732821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993D5-089B-4CB9-A2FF-0B41F47F354E}"/>
              </a:ext>
            </a:extLst>
          </p:cNvPr>
          <p:cNvSpPr>
            <a:spLocks noGrp="1"/>
          </p:cNvSpPr>
          <p:nvPr>
            <p:ph type="title"/>
          </p:nvPr>
        </p:nvSpPr>
        <p:spPr/>
        <p:txBody>
          <a:bodyPr/>
          <a:lstStyle/>
          <a:p>
            <a:r>
              <a:rPr lang="en-US" dirty="0"/>
              <a:t>Noninfected Vegetations </a:t>
            </a:r>
          </a:p>
        </p:txBody>
      </p:sp>
      <p:sp>
        <p:nvSpPr>
          <p:cNvPr id="3" name="Content Placeholder 2">
            <a:extLst>
              <a:ext uri="{FF2B5EF4-FFF2-40B4-BE49-F238E27FC236}">
                <a16:creationId xmlns:a16="http://schemas.microsoft.com/office/drawing/2014/main" id="{43FEB2B9-A4ED-437A-B506-617661C69C01}"/>
              </a:ext>
            </a:extLst>
          </p:cNvPr>
          <p:cNvSpPr>
            <a:spLocks noGrp="1"/>
          </p:cNvSpPr>
          <p:nvPr>
            <p:ph idx="1"/>
          </p:nvPr>
        </p:nvSpPr>
        <p:spPr/>
        <p:txBody>
          <a:bodyPr/>
          <a:lstStyle/>
          <a:p>
            <a:r>
              <a:rPr lang="en-US" dirty="0">
                <a:highlight>
                  <a:srgbClr val="FFFF00"/>
                </a:highlight>
              </a:rPr>
              <a:t>Nonbacterial Thrombotic Endocarditis</a:t>
            </a:r>
          </a:p>
          <a:p>
            <a:r>
              <a:rPr lang="en-US" dirty="0"/>
              <a:t> Nonbacterial thrombotic endocarditis (NBTE) is characterized by the deposition of sterile thrombi on cardiac valves, typically in those with an underlying hypercoagulable state. </a:t>
            </a:r>
          </a:p>
          <a:p>
            <a:r>
              <a:rPr lang="en-US" dirty="0"/>
              <a:t>Although NBTE can occur in otherwise healthy individuals, a wide variety of diseases associated with general debility or wasting are associated with an increased risk for NBTE—hence the alternate term marantic endocarditis. </a:t>
            </a:r>
          </a:p>
          <a:p>
            <a:r>
              <a:rPr lang="en-US" dirty="0"/>
              <a:t>In contrast to infective endocarditis, the sterile valvular lesions of NBTE are nondestructive.</a:t>
            </a:r>
          </a:p>
        </p:txBody>
      </p:sp>
    </p:spTree>
    <p:extLst>
      <p:ext uri="{BB962C8B-B14F-4D97-AF65-F5344CB8AC3E}">
        <p14:creationId xmlns:p14="http://schemas.microsoft.com/office/powerpoint/2010/main" val="4134830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D89F1A-83A7-466E-8D0E-6DF75E7B7D9C}"/>
              </a:ext>
            </a:extLst>
          </p:cNvPr>
          <p:cNvSpPr>
            <a:spLocks noGrp="1"/>
          </p:cNvSpPr>
          <p:nvPr>
            <p:ph idx="1"/>
          </p:nvPr>
        </p:nvSpPr>
        <p:spPr>
          <a:xfrm>
            <a:off x="838200" y="727969"/>
            <a:ext cx="10515600" cy="5448994"/>
          </a:xfrm>
        </p:spPr>
        <p:txBody>
          <a:bodyPr>
            <a:normAutofit lnSpcReduction="10000"/>
          </a:bodyPr>
          <a:lstStyle/>
          <a:p>
            <a:r>
              <a:rPr lang="en-US" dirty="0"/>
              <a:t>The vegetations in NBTE are typically small (1 to 5 mm in diameter) and valvular damage is not a prerequisite. </a:t>
            </a:r>
          </a:p>
          <a:p>
            <a:r>
              <a:rPr lang="en-US" dirty="0"/>
              <a:t>Indeed, the condition usually occurs on previously normal valves.</a:t>
            </a:r>
          </a:p>
          <a:p>
            <a:r>
              <a:rPr lang="en-US" dirty="0"/>
              <a:t>Rather, hypercoagulable states are the usual precursor to NBTE; such conditions include chronic disseminated intravascular coagulation, </a:t>
            </a:r>
            <a:r>
              <a:rPr lang="en-US" dirty="0" err="1"/>
              <a:t>hyperestrogenic</a:t>
            </a:r>
            <a:r>
              <a:rPr lang="en-US" dirty="0"/>
              <a:t> states, and those associated with underlying malignancy, particularly mucinous adenocarcinomas.</a:t>
            </a:r>
          </a:p>
          <a:p>
            <a:r>
              <a:rPr lang="en-US" dirty="0"/>
              <a:t> Endocardial trauma, such as from an indwelling catheter, also is a well-recognized predisposing condition.</a:t>
            </a:r>
          </a:p>
          <a:p>
            <a:r>
              <a:rPr lang="en-US" dirty="0"/>
              <a:t>NBTE lesions can become clinically significant by giving rise to emboli that can cause infarcts in the brain, heart, and other organs. </a:t>
            </a:r>
          </a:p>
          <a:p>
            <a:r>
              <a:rPr lang="en-US" dirty="0"/>
              <a:t>NBTE also can serve as a potential nidus for bacterial colonization and the consequent development of infective endocarditis.</a:t>
            </a:r>
          </a:p>
        </p:txBody>
      </p:sp>
    </p:spTree>
    <p:extLst>
      <p:ext uri="{BB962C8B-B14F-4D97-AF65-F5344CB8AC3E}">
        <p14:creationId xmlns:p14="http://schemas.microsoft.com/office/powerpoint/2010/main" val="2633246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2"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Content Placeholder 4" descr="A picture containing text&#10;&#10;Description automatically generated">
            <a:extLst>
              <a:ext uri="{FF2B5EF4-FFF2-40B4-BE49-F238E27FC236}">
                <a16:creationId xmlns:a16="http://schemas.microsoft.com/office/drawing/2014/main" id="{B96AE415-047E-4B25-8691-ACAA8D9F7EA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37097" y="643468"/>
            <a:ext cx="3649048" cy="5571066"/>
          </a:xfrm>
          <a:prstGeom prst="rect">
            <a:avLst/>
          </a:prstGeom>
        </p:spPr>
      </p:pic>
    </p:spTree>
    <p:extLst>
      <p:ext uri="{BB962C8B-B14F-4D97-AF65-F5344CB8AC3E}">
        <p14:creationId xmlns:p14="http://schemas.microsoft.com/office/powerpoint/2010/main" val="171310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ECCF5-B69F-4C22-83CC-F987B225CF3F}"/>
              </a:ext>
            </a:extLst>
          </p:cNvPr>
          <p:cNvSpPr>
            <a:spLocks noGrp="1"/>
          </p:cNvSpPr>
          <p:nvPr>
            <p:ph type="title"/>
          </p:nvPr>
        </p:nvSpPr>
        <p:spPr/>
        <p:txBody>
          <a:bodyPr>
            <a:normAutofit fontScale="90000"/>
          </a:bodyPr>
          <a:lstStyle/>
          <a:p>
            <a:r>
              <a:rPr lang="en-US" dirty="0"/>
              <a:t>Endocarditis in Systemic Lupus Erythematosus: </a:t>
            </a:r>
            <a:br>
              <a:rPr lang="en-US" dirty="0"/>
            </a:br>
            <a:r>
              <a:rPr lang="en-US" dirty="0" err="1"/>
              <a:t>Libman</a:t>
            </a:r>
            <a:r>
              <a:rPr lang="en-US" dirty="0"/>
              <a:t>-Sacks Endocarditis</a:t>
            </a:r>
          </a:p>
        </p:txBody>
      </p:sp>
      <p:sp>
        <p:nvSpPr>
          <p:cNvPr id="3" name="Content Placeholder 2">
            <a:extLst>
              <a:ext uri="{FF2B5EF4-FFF2-40B4-BE49-F238E27FC236}">
                <a16:creationId xmlns:a16="http://schemas.microsoft.com/office/drawing/2014/main" id="{5B5660F5-84DC-4C2E-9F1D-D3EBCDDE8458}"/>
              </a:ext>
            </a:extLst>
          </p:cNvPr>
          <p:cNvSpPr>
            <a:spLocks noGrp="1"/>
          </p:cNvSpPr>
          <p:nvPr>
            <p:ph idx="1"/>
          </p:nvPr>
        </p:nvSpPr>
        <p:spPr/>
        <p:txBody>
          <a:bodyPr>
            <a:normAutofit fontScale="92500" lnSpcReduction="20000"/>
          </a:bodyPr>
          <a:lstStyle/>
          <a:p>
            <a:r>
              <a:rPr lang="en-US" dirty="0"/>
              <a:t>Is characterized by the presence of sterile vegetations on the valves of patients with systemic lupus erythematosus. </a:t>
            </a:r>
          </a:p>
          <a:p>
            <a:r>
              <a:rPr lang="en-US" dirty="0"/>
              <a:t>It occurs in about 10% of patients with SLE. </a:t>
            </a:r>
          </a:p>
          <a:p>
            <a:r>
              <a:rPr lang="en-US" dirty="0"/>
              <a:t>The lesions probably develop as a consequence of immune complex deposition and thus exhibit associated inflammation, often with fibrinoid necrosis of the valve adjacent to the vegetation; subsequent fibrosis and serious deformity can result in lesions that resemble chronic rheumatic heart disease. </a:t>
            </a:r>
          </a:p>
          <a:p>
            <a:r>
              <a:rPr lang="en-US" dirty="0"/>
              <a:t>These can occur anywhere on the valve surface, on the cords, or even on the atrial or ventricular endocardium.</a:t>
            </a:r>
          </a:p>
          <a:p>
            <a:r>
              <a:rPr lang="en-US" dirty="0"/>
              <a:t>Similar lesions can occur in the setting of anti-phospholipid antibody syndrome</a:t>
            </a:r>
          </a:p>
        </p:txBody>
      </p:sp>
    </p:spTree>
    <p:extLst>
      <p:ext uri="{BB962C8B-B14F-4D97-AF65-F5344CB8AC3E}">
        <p14:creationId xmlns:p14="http://schemas.microsoft.com/office/powerpoint/2010/main" val="31045652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EAE52F-F0EA-4C3B-B501-DC62E3E9B0DA}"/>
              </a:ext>
            </a:extLst>
          </p:cNvPr>
          <p:cNvSpPr>
            <a:spLocks noGrp="1"/>
          </p:cNvSpPr>
          <p:nvPr>
            <p:ph type="title"/>
          </p:nvPr>
        </p:nvSpPr>
        <p:spPr>
          <a:xfrm>
            <a:off x="1524000" y="1376363"/>
            <a:ext cx="9144000" cy="2521594"/>
          </a:xfrm>
        </p:spPr>
        <p:txBody>
          <a:bodyPr vert="horz" lIns="91440" tIns="45720" rIns="91440" bIns="45720" rtlCol="0" anchor="b">
            <a:normAutofit/>
          </a:bodyPr>
          <a:lstStyle/>
          <a:p>
            <a:pPr algn="ctr"/>
            <a:r>
              <a:rPr lang="en-US" sz="7000" kern="1200">
                <a:solidFill>
                  <a:schemeClr val="tx1"/>
                </a:solidFill>
                <a:latin typeface="+mj-lt"/>
                <a:ea typeface="+mj-ea"/>
                <a:cs typeface="+mj-cs"/>
              </a:rPr>
              <a:t>Thank you..</a:t>
            </a:r>
          </a:p>
        </p:txBody>
      </p:sp>
      <p:cxnSp>
        <p:nvCxnSpPr>
          <p:cNvPr id="13" name="Straight Connector 12">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1352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A254D2-9D68-4A76-851F-D36492438F82}"/>
              </a:ext>
            </a:extLst>
          </p:cNvPr>
          <p:cNvSpPr>
            <a:spLocks noGrp="1"/>
          </p:cNvSpPr>
          <p:nvPr>
            <p:ph idx="1"/>
          </p:nvPr>
        </p:nvSpPr>
        <p:spPr>
          <a:xfrm>
            <a:off x="838200" y="727969"/>
            <a:ext cx="10515600" cy="5448994"/>
          </a:xfrm>
        </p:spPr>
        <p:txBody>
          <a:bodyPr>
            <a:normAutofit lnSpcReduction="10000"/>
          </a:bodyPr>
          <a:lstStyle/>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Valvular disease can involve only one</a:t>
            </a:r>
            <a:r>
              <a:rPr lang="en-US" dirty="0"/>
              <a:t> valve (the mitral valve being the most common target), or more than one valve. </a:t>
            </a:r>
          </a:p>
          <a:p>
            <a:r>
              <a:rPr lang="en-US" dirty="0"/>
              <a:t>Turbulent flow through diseased valves typically produces abnormal heart sounds called murmurs; severe lesions can even be externally palpated as thrills. </a:t>
            </a:r>
          </a:p>
          <a:p>
            <a:r>
              <a:rPr lang="en-US" dirty="0"/>
              <a:t>Depending on the valve involved, murmurs are best heard at different locations on the chest wall; moreover, the nature (regurgitation versus stenosis) and severity of the valvular disease determines the quality and timing of the murmur (e.g., harsh systolic or soft diastolic murmurs). </a:t>
            </a:r>
          </a:p>
          <a:p>
            <a:r>
              <a:rPr lang="en-US" dirty="0"/>
              <a:t>The outcome of valvular disease depends on the valve involved, the degree of impairment, the tempo of its development, and the effectiveness of compensatory mechanisms.</a:t>
            </a:r>
          </a:p>
        </p:txBody>
      </p:sp>
    </p:spTree>
    <p:extLst>
      <p:ext uri="{BB962C8B-B14F-4D97-AF65-F5344CB8AC3E}">
        <p14:creationId xmlns:p14="http://schemas.microsoft.com/office/powerpoint/2010/main" val="205264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168832-7C7E-45A3-9A84-85E0941F581D}"/>
              </a:ext>
            </a:extLst>
          </p:cNvPr>
          <p:cNvSpPr>
            <a:spLocks noGrp="1"/>
          </p:cNvSpPr>
          <p:nvPr>
            <p:ph idx="1"/>
          </p:nvPr>
        </p:nvSpPr>
        <p:spPr>
          <a:xfrm>
            <a:off x="838200" y="550416"/>
            <a:ext cx="10515600" cy="5626547"/>
          </a:xfrm>
        </p:spPr>
        <p:txBody>
          <a:bodyPr>
            <a:normAutofit lnSpcReduction="10000"/>
          </a:bodyPr>
          <a:lstStyle/>
          <a:p>
            <a:r>
              <a:rPr lang="en-US" dirty="0"/>
              <a:t>Valvular abnormalities can be congenital or acquired. </a:t>
            </a:r>
          </a:p>
          <a:p>
            <a:r>
              <a:rPr lang="en-US" dirty="0"/>
              <a:t>By far the most common congenital valvular lesion is a bicuspid aortic valve, containing only two functional cusps instead of the normal three; this malformation occurs with a frequency of 1% to 2% of all live births, and has been associated with a number of mutations, including those affecting proteins of the Notch signaling pathway. </a:t>
            </a:r>
          </a:p>
          <a:p>
            <a:r>
              <a:rPr lang="en-US" dirty="0"/>
              <a:t>The two cusps are of unequal size, with the larger cusp exhibiting a midline raphe resulting from incomplete </a:t>
            </a:r>
            <a:r>
              <a:rPr lang="en-US" dirty="0" err="1"/>
              <a:t>cuspal</a:t>
            </a:r>
            <a:r>
              <a:rPr lang="en-US" dirty="0"/>
              <a:t> separation. </a:t>
            </a:r>
          </a:p>
          <a:p>
            <a:r>
              <a:rPr lang="en-US" dirty="0"/>
              <a:t>Bicuspid aortic valves are generally neither stenotic nor incompetent through early life; however, they are more prone to early and progressive degenerative calcification that gives rise to stenosis. </a:t>
            </a:r>
          </a:p>
          <a:p>
            <a:r>
              <a:rPr lang="en-US" dirty="0"/>
              <a:t>The most important causes of acquired valvular diseases are summarized acquired stenoses of the aortic and mitral valves account for approximately two thirds of all valve disease.</a:t>
            </a:r>
          </a:p>
        </p:txBody>
      </p:sp>
    </p:spTree>
    <p:extLst>
      <p:ext uri="{BB962C8B-B14F-4D97-AF65-F5344CB8AC3E}">
        <p14:creationId xmlns:p14="http://schemas.microsoft.com/office/powerpoint/2010/main" val="308188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67525-C4FD-42EA-86EA-F4B8A85BCA5E}"/>
              </a:ext>
            </a:extLst>
          </p:cNvPr>
          <p:cNvSpPr>
            <a:spLocks noGrp="1"/>
          </p:cNvSpPr>
          <p:nvPr>
            <p:ph type="title"/>
          </p:nvPr>
        </p:nvSpPr>
        <p:spPr>
          <a:xfrm>
            <a:off x="838200" y="365126"/>
            <a:ext cx="10515600" cy="744584"/>
          </a:xfrm>
        </p:spPr>
        <p:txBody>
          <a:bodyPr/>
          <a:lstStyle/>
          <a:p>
            <a:r>
              <a:rPr lang="en-US" dirty="0"/>
              <a:t>Degenerative Valve Disease </a:t>
            </a:r>
          </a:p>
        </p:txBody>
      </p:sp>
      <p:sp>
        <p:nvSpPr>
          <p:cNvPr id="3" name="Content Placeholder 2">
            <a:extLst>
              <a:ext uri="{FF2B5EF4-FFF2-40B4-BE49-F238E27FC236}">
                <a16:creationId xmlns:a16="http://schemas.microsoft.com/office/drawing/2014/main" id="{0ED2A415-F36D-4820-B639-583CDD7B406E}"/>
              </a:ext>
            </a:extLst>
          </p:cNvPr>
          <p:cNvSpPr>
            <a:spLocks noGrp="1"/>
          </p:cNvSpPr>
          <p:nvPr>
            <p:ph idx="1"/>
          </p:nvPr>
        </p:nvSpPr>
        <p:spPr>
          <a:xfrm>
            <a:off x="838200" y="1278384"/>
            <a:ext cx="10515600" cy="4898579"/>
          </a:xfrm>
        </p:spPr>
        <p:txBody>
          <a:bodyPr>
            <a:normAutofit fontScale="85000" lnSpcReduction="20000"/>
          </a:bodyPr>
          <a:lstStyle/>
          <a:p>
            <a:r>
              <a:rPr lang="en-US" dirty="0"/>
              <a:t>Degenerative valve disease is a term used to describe changes that affect the integrity of valvular ECM. </a:t>
            </a:r>
          </a:p>
          <a:p>
            <a:r>
              <a:rPr lang="en-US" dirty="0"/>
              <a:t>Degenerative changes include the following: </a:t>
            </a:r>
          </a:p>
          <a:p>
            <a:r>
              <a:rPr lang="en-US" dirty="0">
                <a:highlight>
                  <a:srgbClr val="FFFF00"/>
                </a:highlight>
              </a:rPr>
              <a:t>1 Calcifications</a:t>
            </a:r>
            <a:r>
              <a:rPr lang="en-US" dirty="0"/>
              <a:t>, which can be </a:t>
            </a:r>
            <a:r>
              <a:rPr lang="en-US" dirty="0" err="1"/>
              <a:t>cuspal</a:t>
            </a:r>
            <a:r>
              <a:rPr lang="en-US" dirty="0"/>
              <a:t> (typically in the aortic valve) or annular (in the mitral valve). </a:t>
            </a:r>
          </a:p>
          <a:p>
            <a:r>
              <a:rPr lang="en-US" dirty="0"/>
              <a:t>Mitral annular calcification is usually asymptomatic unless it encroaches on the adjacent conduction system. </a:t>
            </a:r>
          </a:p>
          <a:p>
            <a:r>
              <a:rPr lang="en-US" dirty="0">
                <a:highlight>
                  <a:srgbClr val="FFFF00"/>
                </a:highlight>
              </a:rPr>
              <a:t> 2 Alterations in the ECM. </a:t>
            </a:r>
          </a:p>
          <a:p>
            <a:r>
              <a:rPr lang="en-US" dirty="0"/>
              <a:t>In some cases, changes consist of increased proteoglycan and diminished fibrillar collagen and elastin (myxomatous degeneration); in other cases, the valve becomes fibrotic and scarred. </a:t>
            </a:r>
          </a:p>
          <a:p>
            <a:r>
              <a:rPr lang="en-US" dirty="0">
                <a:highlight>
                  <a:srgbClr val="FFFF00"/>
                </a:highlight>
              </a:rPr>
              <a:t>3 Changes in the production of matrix metalloproteinases or their inhibitors </a:t>
            </a:r>
          </a:p>
          <a:p>
            <a:r>
              <a:rPr lang="en-US" dirty="0">
                <a:highlight>
                  <a:srgbClr val="FFFF00"/>
                </a:highlight>
              </a:rPr>
              <a:t>4 Degenerative changes in the cardiac </a:t>
            </a:r>
            <a:r>
              <a:rPr lang="en-US" dirty="0"/>
              <a:t>valves are probably an inevitable aspect of aging related to the repetitive mechanical stresses to which valves are subjected—40 million beats per year.</a:t>
            </a:r>
          </a:p>
        </p:txBody>
      </p:sp>
    </p:spTree>
    <p:extLst>
      <p:ext uri="{BB962C8B-B14F-4D97-AF65-F5344CB8AC3E}">
        <p14:creationId xmlns:p14="http://schemas.microsoft.com/office/powerpoint/2010/main" val="2135627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00BE68DC-CCE9-4B02-8668-87D2CC3864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0609" y="643466"/>
            <a:ext cx="4470781" cy="5571067"/>
          </a:xfrm>
          <a:prstGeom prst="rect">
            <a:avLst/>
          </a:prstGeom>
        </p:spPr>
      </p:pic>
    </p:spTree>
    <p:extLst>
      <p:ext uri="{BB962C8B-B14F-4D97-AF65-F5344CB8AC3E}">
        <p14:creationId xmlns:p14="http://schemas.microsoft.com/office/powerpoint/2010/main" val="177607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lage of food&#10;&#10;Description automatically generated with low confidence">
            <a:extLst>
              <a:ext uri="{FF2B5EF4-FFF2-40B4-BE49-F238E27FC236}">
                <a16:creationId xmlns:a16="http://schemas.microsoft.com/office/drawing/2014/main" id="{C68F5566-F1C5-4846-AF0A-4849F56A5A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32199" y="643467"/>
            <a:ext cx="3927601" cy="5571066"/>
          </a:xfrm>
          <a:prstGeom prst="rect">
            <a:avLst/>
          </a:prstGeom>
        </p:spPr>
      </p:pic>
    </p:spTree>
    <p:extLst>
      <p:ext uri="{BB962C8B-B14F-4D97-AF65-F5344CB8AC3E}">
        <p14:creationId xmlns:p14="http://schemas.microsoft.com/office/powerpoint/2010/main" val="1413237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A6D72-2EC1-4F5A-B5E6-135CE49F5391}"/>
              </a:ext>
            </a:extLst>
          </p:cNvPr>
          <p:cNvSpPr>
            <a:spLocks noGrp="1"/>
          </p:cNvSpPr>
          <p:nvPr>
            <p:ph type="title"/>
          </p:nvPr>
        </p:nvSpPr>
        <p:spPr>
          <a:xfrm>
            <a:off x="838200" y="365126"/>
            <a:ext cx="10515600" cy="691318"/>
          </a:xfrm>
        </p:spPr>
        <p:txBody>
          <a:bodyPr>
            <a:normAutofit fontScale="90000"/>
          </a:bodyPr>
          <a:lstStyle/>
          <a:p>
            <a:r>
              <a:rPr lang="en-US" dirty="0"/>
              <a:t>Calcific Aortic Stenosis </a:t>
            </a:r>
          </a:p>
        </p:txBody>
      </p:sp>
      <p:sp>
        <p:nvSpPr>
          <p:cNvPr id="3" name="Content Placeholder 2">
            <a:extLst>
              <a:ext uri="{FF2B5EF4-FFF2-40B4-BE49-F238E27FC236}">
                <a16:creationId xmlns:a16="http://schemas.microsoft.com/office/drawing/2014/main" id="{E1616CAF-C3E4-4EC4-8D6E-CFB5EE522C7E}"/>
              </a:ext>
            </a:extLst>
          </p:cNvPr>
          <p:cNvSpPr>
            <a:spLocks noGrp="1"/>
          </p:cNvSpPr>
          <p:nvPr>
            <p:ph idx="1"/>
          </p:nvPr>
        </p:nvSpPr>
        <p:spPr>
          <a:xfrm>
            <a:off x="838200" y="1253330"/>
            <a:ext cx="10515600" cy="5032059"/>
          </a:xfrm>
        </p:spPr>
        <p:txBody>
          <a:bodyPr>
            <a:normAutofit fontScale="85000" lnSpcReduction="20000"/>
          </a:bodyPr>
          <a:lstStyle/>
          <a:p>
            <a:r>
              <a:rPr lang="en-US" dirty="0"/>
              <a:t>Calcific aortic degeneration is the most common cause of aortic stenosis. </a:t>
            </a:r>
          </a:p>
          <a:p>
            <a:r>
              <a:rPr lang="en-US" dirty="0"/>
              <a:t>In most cases, calcific degeneration is asymptomatic and is discovered only incidentally by viewing calcifications on a routine chest radiograph or at autopsy. </a:t>
            </a:r>
          </a:p>
          <a:p>
            <a:r>
              <a:rPr lang="en-US" dirty="0"/>
              <a:t>In other patients, valvular sclerosis and/or calcification can be severe enough to cause stenosis, necessitating surgical intervention. </a:t>
            </a:r>
          </a:p>
          <a:p>
            <a:r>
              <a:rPr lang="en-US" dirty="0"/>
              <a:t>The incidence of calcific aortic stenosis is increasing in pace with longevity.</a:t>
            </a:r>
          </a:p>
          <a:p>
            <a:r>
              <a:rPr lang="en-US" dirty="0"/>
              <a:t>In anatomically normal valves, it typically begins to manifest when patients reach their 70s and 80s; onset with bicuspid aortic valves is at a much earlier age (often 40 to 50 years of age). </a:t>
            </a:r>
          </a:p>
          <a:p>
            <a:r>
              <a:rPr lang="en-US" dirty="0"/>
              <a:t>Although simple progressive age-associated “wear and tear” is often invoked to explain the process, </a:t>
            </a:r>
            <a:r>
              <a:rPr lang="en-US" dirty="0" err="1"/>
              <a:t>cuspal</a:t>
            </a:r>
            <a:r>
              <a:rPr lang="en-US" dirty="0"/>
              <a:t> fibrosis and calcification also can be viewed as the valvular counterparts to age-related arteriosclerosis. </a:t>
            </a:r>
          </a:p>
          <a:p>
            <a:r>
              <a:rPr lang="en-US" dirty="0"/>
              <a:t>Thus, chronic injury due to hyperlipidemia, hypertension, inflammation, and other factors implicated in atherosclerosis have been proposed as contributors to valvular degenerative changes, but firm evidence is lacking.</a:t>
            </a:r>
          </a:p>
        </p:txBody>
      </p:sp>
    </p:spTree>
    <p:extLst>
      <p:ext uri="{BB962C8B-B14F-4D97-AF65-F5344CB8AC3E}">
        <p14:creationId xmlns:p14="http://schemas.microsoft.com/office/powerpoint/2010/main" val="2569779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F56B1-CFE9-43A0-A077-88093741D7BA}"/>
              </a:ext>
            </a:extLst>
          </p:cNvPr>
          <p:cNvSpPr>
            <a:spLocks noGrp="1"/>
          </p:cNvSpPr>
          <p:nvPr>
            <p:ph type="title"/>
          </p:nvPr>
        </p:nvSpPr>
        <p:spPr/>
        <p:txBody>
          <a:bodyPr/>
          <a:lstStyle/>
          <a:p>
            <a:r>
              <a:rPr lang="en-US" dirty="0"/>
              <a:t>MORPHOLOGY</a:t>
            </a:r>
          </a:p>
        </p:txBody>
      </p:sp>
      <p:sp>
        <p:nvSpPr>
          <p:cNvPr id="3" name="Content Placeholder 2">
            <a:extLst>
              <a:ext uri="{FF2B5EF4-FFF2-40B4-BE49-F238E27FC236}">
                <a16:creationId xmlns:a16="http://schemas.microsoft.com/office/drawing/2014/main" id="{62F3A609-570F-465A-820A-E4465E42C0F9}"/>
              </a:ext>
            </a:extLst>
          </p:cNvPr>
          <p:cNvSpPr>
            <a:spLocks noGrp="1"/>
          </p:cNvSpPr>
          <p:nvPr>
            <p:ph idx="1"/>
          </p:nvPr>
        </p:nvSpPr>
        <p:spPr/>
        <p:txBody>
          <a:bodyPr/>
          <a:lstStyle/>
          <a:p>
            <a:r>
              <a:rPr lang="en-US" dirty="0"/>
              <a:t>The hallmark of calcific aortic stenosis is heaped-up calcified masses on the outflow side of the cusps.</a:t>
            </a:r>
          </a:p>
          <a:p>
            <a:r>
              <a:rPr lang="en-US" dirty="0"/>
              <a:t>These protrude into the sinuses of Valsalva and mechanically impede valve opening commissural fusion (usually a sign of previous inflammation) is not a typical feature of degenerative aortic stenosis, although the cusps may become secondarily fibrosed and thickened.</a:t>
            </a:r>
          </a:p>
          <a:p>
            <a:r>
              <a:rPr lang="en-US" dirty="0"/>
              <a:t>An earlier, hemodynamically inconsequential stage of the calcification process is called aortic valve sclerosis.</a:t>
            </a:r>
          </a:p>
        </p:txBody>
      </p:sp>
    </p:spTree>
    <p:extLst>
      <p:ext uri="{BB962C8B-B14F-4D97-AF65-F5344CB8AC3E}">
        <p14:creationId xmlns:p14="http://schemas.microsoft.com/office/powerpoint/2010/main" val="7518848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2546</Words>
  <Application>Microsoft Office PowerPoint</Application>
  <PresentationFormat>Widescreen</PresentationFormat>
  <Paragraphs>110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Valvular Heart Disease and endocarditis Dr. Wiam AlKhreisat</vt:lpstr>
      <vt:lpstr>Valvular Heart Disease</vt:lpstr>
      <vt:lpstr>PowerPoint Presentation</vt:lpstr>
      <vt:lpstr>PowerPoint Presentation</vt:lpstr>
      <vt:lpstr>Degenerative Valve Disease </vt:lpstr>
      <vt:lpstr>PowerPoint Presentation</vt:lpstr>
      <vt:lpstr>PowerPoint Presentation</vt:lpstr>
      <vt:lpstr>Calcific Aortic Stenosis </vt:lpstr>
      <vt:lpstr>MORPHOLOGY</vt:lpstr>
      <vt:lpstr>Clinical Features</vt:lpstr>
      <vt:lpstr>Myxomatous Mitral Valve</vt:lpstr>
      <vt:lpstr>Pathogenesis</vt:lpstr>
      <vt:lpstr>Morphology </vt:lpstr>
      <vt:lpstr>PowerPoint Presentation</vt:lpstr>
      <vt:lpstr>Infective Endocarditis (IE)</vt:lpstr>
      <vt:lpstr>PowerPoint Presentation</vt:lpstr>
      <vt:lpstr>Pathogenesis</vt:lpstr>
      <vt:lpstr>PowerPoint Presentation</vt:lpstr>
      <vt:lpstr>Morphology </vt:lpstr>
      <vt:lpstr>PowerPoint Presentation</vt:lpstr>
      <vt:lpstr>Clinical Features </vt:lpstr>
      <vt:lpstr>PowerPoint Presentation</vt:lpstr>
      <vt:lpstr>PowerPoint Presentation</vt:lpstr>
      <vt:lpstr>Noninfected Vegetations </vt:lpstr>
      <vt:lpstr>PowerPoint Presentation</vt:lpstr>
      <vt:lpstr>PowerPoint Presentation</vt:lpstr>
      <vt:lpstr>Endocarditis in Systemic Lupus Erythematosus:  Libman-Sacks Endocarditis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Valvular Heart Disease Dr. Wiam AlKhreisat</dc:title>
  <dc:creator>Leen Aldabbas</dc:creator>
  <cp:lastModifiedBy>Leen Aldabbas</cp:lastModifiedBy>
  <cp:revision>2</cp:revision>
  <dcterms:created xsi:type="dcterms:W3CDTF">2021-11-15T01:53:18Z</dcterms:created>
  <dcterms:modified xsi:type="dcterms:W3CDTF">2021-11-15T05:05:08Z</dcterms:modified>
</cp:coreProperties>
</file>