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36"/>
  </p:notesMasterIdLst>
  <p:sldIdLst>
    <p:sldId id="260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6" r:id="rId32"/>
    <p:sldId id="284" r:id="rId33"/>
    <p:sldId id="285" r:id="rId34"/>
    <p:sldId id="288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CC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theme" Target="theme/theme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notesMaster" Target="notesMasters/notesMaster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89556-793F-445B-9EFC-4F9519B7B1D5}" type="datetimeFigureOut">
              <a:rPr lang="en-US" smtClean="0"/>
              <a:pPr/>
              <a:t>2/20/2021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433D3-292F-4D66-A5A0-9E921D5B6E1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E379-8794-4B01-96AD-E66DA69C0D58}" type="slidenum">
              <a:rPr lang="ar-IQ" smtClean="0"/>
              <a:pPr/>
              <a:t>1</a:t>
            </a:fld>
            <a:endParaRPr lang="ar-IQ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433D3-292F-4D66-A5A0-9E921D5B6E18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21 February 2021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21 February 2021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21 February 2021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21 February 2021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21 February 2021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21 February 2021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21 February 2021</a:t>
            </a:r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21 February 2021</a:t>
            </a:r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21 February 2021</a:t>
            </a:r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21 February 2021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21 February 2021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Sunday 21 February 2021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9.jpe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3.jpeg" /><Relationship Id="rId4" Type="http://schemas.openxmlformats.org/officeDocument/2006/relationships/image" Target="../media/image32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8.jpeg" /><Relationship Id="rId5" Type="http://schemas.openxmlformats.org/officeDocument/2006/relationships/image" Target="../media/image37.jpeg" /><Relationship Id="rId4" Type="http://schemas.openxmlformats.org/officeDocument/2006/relationships/image" Target="../media/image36.jpeg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046" y="764704"/>
            <a:ext cx="820668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MUSCULOSKELETAL SYSTEM 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SKULL</a:t>
            </a:r>
          </a:p>
          <a:p>
            <a:pPr algn="ctr"/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Dr. Aiman Q.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anose="020E0502030303020204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anose="020E0502030303020204" pitchFamily="34" charset="0"/>
              </a:rPr>
              <a:t>College of Medicine /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</a:rPr>
              <a:t> University</a:t>
            </a:r>
            <a:r>
              <a:rPr lang="en-US" sz="3200" b="1" i="1" dirty="0">
                <a:solidFill>
                  <a:srgbClr val="0033CC"/>
                </a:solidFill>
                <a:latin typeface="Candara" panose="020E0502030303020204" pitchFamily="34" charset="0"/>
              </a:rPr>
              <a:t> of Mutah</a:t>
            </a:r>
            <a:endParaRPr lang="ar-IQ" sz="3200" b="1" i="1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03172" y="5301208"/>
            <a:ext cx="4337656" cy="365125"/>
          </a:xfrm>
        </p:spPr>
        <p:txBody>
          <a:bodyPr/>
          <a:lstStyle/>
          <a:p>
            <a:r>
              <a:rPr lang="en-US" sz="3200" b="1" i="1">
                <a:solidFill>
                  <a:srgbClr val="00FF00"/>
                </a:solidFill>
                <a:latin typeface="Candara" panose="020E0502030303020204" pitchFamily="34" charset="0"/>
              </a:rPr>
              <a:t>Sunday 21 February 2021</a:t>
            </a:r>
            <a:endParaRPr lang="en-US" sz="3200" b="1" i="1" dirty="0">
              <a:solidFill>
                <a:srgbClr val="00FF00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116632"/>
            <a:ext cx="434606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i="1" dirty="0">
                <a:solidFill>
                  <a:srgbClr val="CC0066"/>
                </a:solidFill>
                <a:latin typeface="Candara" panose="020E0502030303020204" pitchFamily="34" charset="0"/>
              </a:rPr>
              <a:t>Lateral View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5496" y="764704"/>
            <a:ext cx="8900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GB" sz="2400" dirty="0">
                <a:latin typeface="Candara" panose="020E0502030303020204" pitchFamily="34" charset="0"/>
              </a:rPr>
              <a:t>Note that </a:t>
            </a:r>
            <a:r>
              <a:rPr lang="en-GB" sz="2400" b="1" dirty="0">
                <a:latin typeface="Candara" panose="020E0502030303020204" pitchFamily="34" charset="0"/>
              </a:rPr>
              <a:t>the</a:t>
            </a:r>
            <a:r>
              <a:rPr lang="en-GB" sz="2400" dirty="0">
                <a:latin typeface="Candara" panose="020E0502030303020204" pitchFamily="34" charset="0"/>
              </a:rPr>
              <a:t> </a:t>
            </a:r>
            <a:r>
              <a:rPr lang="en-GB" sz="2400" b="1" dirty="0">
                <a:latin typeface="Candara" panose="020E0502030303020204" pitchFamily="34" charset="0"/>
              </a:rPr>
              <a:t>thinnest part of the lateral wall of the skull</a:t>
            </a:r>
            <a:r>
              <a:rPr lang="en-GB" sz="2400" dirty="0">
                <a:latin typeface="Candara" panose="020E0502030303020204" pitchFamily="34" charset="0"/>
              </a:rPr>
              <a:t> is where </a:t>
            </a:r>
            <a:r>
              <a:rPr lang="en-GB" sz="2400" b="1" dirty="0">
                <a:latin typeface="Candara" panose="020E0502030303020204" pitchFamily="34" charset="0"/>
              </a:rPr>
              <a:t>the</a:t>
            </a:r>
            <a:r>
              <a:rPr lang="en-GB" sz="2400" dirty="0">
                <a:latin typeface="Candara" panose="020E0502030303020204" pitchFamily="34" charset="0"/>
              </a:rPr>
              <a:t> </a:t>
            </a:r>
            <a:r>
              <a:rPr lang="en-GB" sz="2400" b="1" dirty="0">
                <a:latin typeface="Candara" panose="020E0502030303020204" pitchFamily="34" charset="0"/>
              </a:rPr>
              <a:t>anteroinferior corner </a:t>
            </a:r>
            <a:r>
              <a:rPr lang="en-GB" sz="2400" dirty="0">
                <a:latin typeface="Candara" panose="020E0502030303020204" pitchFamily="34" charset="0"/>
              </a:rPr>
              <a:t>of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parietal bone </a:t>
            </a:r>
            <a:r>
              <a:rPr lang="en-GB" sz="2400" dirty="0">
                <a:latin typeface="Candara" panose="020E0502030303020204" pitchFamily="34" charset="0"/>
              </a:rPr>
              <a:t>articulates with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greater wing of the sphenoid</a:t>
            </a:r>
            <a:r>
              <a:rPr lang="en-GB" sz="2400" dirty="0">
                <a:latin typeface="Candara" panose="020E0502030303020204" pitchFamily="34" charset="0"/>
              </a:rPr>
              <a:t>; this point is referred to as </a:t>
            </a:r>
            <a:r>
              <a:rPr lang="en-GB" sz="2800" b="1" dirty="0">
                <a:solidFill>
                  <a:srgbClr val="CC0066"/>
                </a:solidFill>
                <a:latin typeface="Candara" panose="020E0502030303020204" pitchFamily="34" charset="0"/>
              </a:rPr>
              <a:t>the pterion</a:t>
            </a:r>
            <a:r>
              <a:rPr lang="en-GB" sz="24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3081" name="Picture 9" descr="C:\Users\MCC\Downloads\705_Lateral_View_of_Skull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4894" y="2355993"/>
            <a:ext cx="5661154" cy="388424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مستطيل 8"/>
          <p:cNvSpPr/>
          <p:nvPr/>
        </p:nvSpPr>
        <p:spPr>
          <a:xfrm>
            <a:off x="107504" y="2708920"/>
            <a:ext cx="30003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GB" sz="2400" dirty="0">
                <a:latin typeface="Candara" panose="020E0502030303020204" pitchFamily="34" charset="0"/>
              </a:rPr>
              <a:t>Clinically, </a:t>
            </a:r>
            <a:r>
              <a:rPr lang="en-GB" sz="2400" b="1" dirty="0">
                <a:solidFill>
                  <a:srgbClr val="CC0066"/>
                </a:solidFill>
                <a:latin typeface="Candara" panose="020E0502030303020204" pitchFamily="34" charset="0"/>
              </a:rPr>
              <a:t>the pterion </a:t>
            </a:r>
            <a:r>
              <a:rPr lang="en-GB" sz="2400" dirty="0">
                <a:latin typeface="Candara" panose="020E0502030303020204" pitchFamily="34" charset="0"/>
              </a:rPr>
              <a:t>is an important area because it </a:t>
            </a:r>
            <a:r>
              <a:rPr lang="en-GB" sz="2400" b="1" dirty="0">
                <a:latin typeface="Candara" panose="020E0502030303020204" pitchFamily="34" charset="0"/>
              </a:rPr>
              <a:t>overlies the anterior division </a:t>
            </a:r>
            <a:r>
              <a:rPr lang="en-GB" sz="2400" dirty="0">
                <a:latin typeface="Candara" panose="020E0502030303020204" pitchFamily="34" charset="0"/>
              </a:rPr>
              <a:t>of </a:t>
            </a: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middle meningeal artery </a:t>
            </a:r>
            <a:r>
              <a:rPr lang="en-GB" sz="2400" dirty="0">
                <a:latin typeface="Candara" panose="020E0502030303020204" pitchFamily="34" charset="0"/>
              </a:rPr>
              <a:t>and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vein</a:t>
            </a:r>
            <a:r>
              <a:rPr lang="en-GB" sz="24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614338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10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107921"/>
            <a:ext cx="434606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i="1" dirty="0">
                <a:solidFill>
                  <a:srgbClr val="CC0066"/>
                </a:solidFill>
                <a:latin typeface="Candara" panose="020E0502030303020204" pitchFamily="34" charset="0"/>
              </a:rPr>
              <a:t>Lateral View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-36512" y="769928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infratemporal fossa</a:t>
            </a:r>
            <a:r>
              <a:rPr lang="en-GB" sz="2400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GB" sz="2400" dirty="0">
                <a:latin typeface="Candara" panose="020E0502030303020204" pitchFamily="34" charset="0"/>
              </a:rPr>
              <a:t>lies below the </a:t>
            </a:r>
            <a:r>
              <a:rPr lang="en-GB" sz="2400" b="1" dirty="0">
                <a:latin typeface="Candara" panose="020E0502030303020204" pitchFamily="34" charset="0"/>
              </a:rPr>
              <a:t>infratemporal crest</a:t>
            </a:r>
            <a:r>
              <a:rPr lang="en-GB" sz="2400" dirty="0">
                <a:latin typeface="Candara" panose="020E0502030303020204" pitchFamily="34" charset="0"/>
              </a:rPr>
              <a:t> on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greater wing of the sphenoid</a:t>
            </a:r>
            <a:r>
              <a:rPr lang="en-GB" sz="2400" dirty="0">
                <a:latin typeface="Candara" panose="020E0502030303020204" pitchFamily="34" charset="0"/>
              </a:rPr>
              <a:t>. 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The pterygomaxillary fissure </a:t>
            </a:r>
            <a:r>
              <a:rPr lang="en-GB" sz="2400" dirty="0">
                <a:latin typeface="Candara" panose="020E0502030303020204" pitchFamily="34" charset="0"/>
              </a:rPr>
              <a:t>is a vertical fissure that lies within the fossa between </a:t>
            </a:r>
            <a:r>
              <a:rPr lang="en-GB" sz="2400" b="1" dirty="0">
                <a:latin typeface="Candara" panose="020E0502030303020204" pitchFamily="34" charset="0"/>
              </a:rPr>
              <a:t>the pterygoid process of the sphenoid bone </a:t>
            </a:r>
            <a:r>
              <a:rPr lang="en-GB" sz="2400" dirty="0">
                <a:latin typeface="Candara" panose="020E0502030303020204" pitchFamily="34" charset="0"/>
              </a:rPr>
              <a:t>and </a:t>
            </a:r>
            <a:r>
              <a:rPr lang="en-GB" sz="2400" b="1" dirty="0">
                <a:latin typeface="Candara" panose="020E0502030303020204" pitchFamily="34" charset="0"/>
              </a:rPr>
              <a:t>back of the maxilla. </a:t>
            </a:r>
            <a:r>
              <a:rPr lang="en-GB" sz="2400" dirty="0">
                <a:latin typeface="Candara" panose="020E0502030303020204" pitchFamily="34" charset="0"/>
              </a:rPr>
              <a:t>It leads medially into </a:t>
            </a: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pterygopalatine fossa</a:t>
            </a:r>
          </a:p>
        </p:txBody>
      </p:sp>
      <p:pic>
        <p:nvPicPr>
          <p:cNvPr id="2050" name="Picture 2" descr="https://classconnection.s3.amazonaws.com/50/flashcards/3569050/png/108411254-143ABF3827E07A2C6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99912"/>
            <a:ext cx="5157641" cy="386823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225896" y="6143644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154" y="6376243"/>
            <a:ext cx="471462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11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555848" y="5944195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8590" y="107921"/>
            <a:ext cx="487345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GB" sz="3200" b="1" i="1" dirty="0">
                <a:solidFill>
                  <a:srgbClr val="CC0066"/>
                </a:solidFill>
                <a:latin typeface="Candara" panose="020E0502030303020204" pitchFamily="34" charset="0"/>
              </a:rPr>
              <a:t>Posterior View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42876" y="857232"/>
            <a:ext cx="8929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000" dirty="0">
                <a:latin typeface="Candara" panose="020E0502030303020204" pitchFamily="34" charset="0"/>
              </a:rPr>
              <a:t>The posterior parts of the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two parietal bones </a:t>
            </a:r>
            <a:r>
              <a:rPr lang="en-GB" sz="2000" dirty="0">
                <a:latin typeface="Candara" panose="020E0502030303020204" pitchFamily="34" charset="0"/>
              </a:rPr>
              <a:t>with the intervening </a:t>
            </a:r>
            <a:r>
              <a:rPr lang="en-GB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sagittal suture </a:t>
            </a:r>
            <a:r>
              <a:rPr lang="en-GB" sz="2000" dirty="0">
                <a:latin typeface="Candara" panose="020E0502030303020204" pitchFamily="34" charset="0"/>
              </a:rPr>
              <a:t>are seen above. Below,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parietal bones </a:t>
            </a:r>
            <a:r>
              <a:rPr lang="en-GB" sz="2000" dirty="0">
                <a:latin typeface="Candara" panose="020E0502030303020204" pitchFamily="34" charset="0"/>
              </a:rPr>
              <a:t>articulate with the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squamous part of the occipital bone </a:t>
            </a:r>
            <a:r>
              <a:rPr lang="en-GB" sz="2000" dirty="0">
                <a:latin typeface="Candara" panose="020E0502030303020204" pitchFamily="34" charset="0"/>
              </a:rPr>
              <a:t>at </a:t>
            </a:r>
            <a:r>
              <a:rPr lang="en-GB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the lambdoid suture</a:t>
            </a:r>
            <a:r>
              <a:rPr lang="en-GB" sz="20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14282" y="1928802"/>
            <a:ext cx="37862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000" dirty="0">
                <a:latin typeface="Candara" panose="020E0502030303020204" pitchFamily="34" charset="0"/>
              </a:rPr>
              <a:t>On each side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occipital bone </a:t>
            </a:r>
            <a:r>
              <a:rPr lang="en-GB" sz="2000" dirty="0">
                <a:latin typeface="Candara" panose="020E0502030303020204" pitchFamily="34" charset="0"/>
              </a:rPr>
              <a:t>articulates with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temporal bone</a:t>
            </a:r>
            <a:r>
              <a:rPr lang="en-GB" sz="2000" dirty="0">
                <a:latin typeface="Candara" panose="020E0502030303020204" pitchFamily="34" charset="0"/>
              </a:rPr>
              <a:t>.</a:t>
            </a:r>
          </a:p>
          <a:p>
            <a:pPr algn="l" rtl="0"/>
            <a:endParaRPr lang="en-GB" sz="2000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000" dirty="0">
                <a:latin typeface="Candara" panose="020E0502030303020204" pitchFamily="34" charset="0"/>
              </a:rPr>
              <a:t> In the midline of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occipital bon</a:t>
            </a:r>
            <a:r>
              <a:rPr lang="en-GB" sz="2000" dirty="0">
                <a:latin typeface="Candara" panose="020E0502030303020204" pitchFamily="34" charset="0"/>
              </a:rPr>
              <a:t>e is a roughened elevation  called the </a:t>
            </a:r>
            <a:r>
              <a:rPr lang="en-GB" sz="2000" b="1" dirty="0">
                <a:solidFill>
                  <a:srgbClr val="CC0066"/>
                </a:solidFill>
                <a:latin typeface="Candara" panose="020E0502030303020204" pitchFamily="34" charset="0"/>
              </a:rPr>
              <a:t>external occipital protuberance</a:t>
            </a:r>
            <a:r>
              <a:rPr lang="en-GB" sz="2000" dirty="0">
                <a:latin typeface="Candara" panose="020E0502030303020204" pitchFamily="34" charset="0"/>
              </a:rPr>
              <a:t>, which gives  attachment to muscles and </a:t>
            </a:r>
            <a:r>
              <a:rPr lang="en-GB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the ligamentum nuchae</a:t>
            </a:r>
            <a:r>
              <a:rPr lang="en-GB" sz="2000" dirty="0">
                <a:latin typeface="Candara" panose="020E0502030303020204" pitchFamily="34" charset="0"/>
              </a:rPr>
              <a:t>.</a:t>
            </a:r>
          </a:p>
          <a:p>
            <a:pPr algn="l" rtl="0"/>
            <a:endParaRPr lang="en-GB" sz="2000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000" dirty="0">
                <a:latin typeface="Candara" panose="020E0502030303020204" pitchFamily="34" charset="0"/>
              </a:rPr>
              <a:t> On either side of the protuberance </a:t>
            </a:r>
            <a:r>
              <a:rPr lang="en-GB" sz="2000" b="1" dirty="0">
                <a:solidFill>
                  <a:srgbClr val="CC0066"/>
                </a:solidFill>
                <a:latin typeface="Candara" panose="020E0502030303020204" pitchFamily="34" charset="0"/>
              </a:rPr>
              <a:t>the superior </a:t>
            </a:r>
            <a:r>
              <a:rPr lang="en-GB" sz="2000" b="1" dirty="0" err="1">
                <a:solidFill>
                  <a:srgbClr val="CC0066"/>
                </a:solidFill>
                <a:latin typeface="Candara" panose="020E0502030303020204" pitchFamily="34" charset="0"/>
              </a:rPr>
              <a:t>nuchal</a:t>
            </a:r>
            <a:r>
              <a:rPr lang="en-GB" sz="2000" b="1" dirty="0">
                <a:solidFill>
                  <a:srgbClr val="CC0066"/>
                </a:solidFill>
                <a:latin typeface="Candara" panose="020E0502030303020204" pitchFamily="34" charset="0"/>
              </a:rPr>
              <a:t> lines </a:t>
            </a:r>
            <a:r>
              <a:rPr lang="en-GB" sz="2000" dirty="0">
                <a:latin typeface="Candara" panose="020E0502030303020204" pitchFamily="34" charset="0"/>
              </a:rPr>
              <a:t>extend laterally toward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temporal bone</a:t>
            </a:r>
          </a:p>
          <a:p>
            <a:pPr algn="l" rtl="0"/>
            <a:endParaRPr lang="en-GB" sz="2000" dirty="0">
              <a:latin typeface="Candara" panose="020E0502030303020204" pitchFamily="34" charset="0"/>
            </a:endParaRPr>
          </a:p>
        </p:txBody>
      </p:sp>
      <p:sp>
        <p:nvSpPr>
          <p:cNvPr id="1026" name="AutoShape 2" descr="https://courses.candelalearning.com/anatomyphysiology/wp-content/uploads/sites/18/2014/07/730_Posterior_View_Sku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s://courses.candelalearning.com/anatomyphysiology/wp-content/uploads/sites/18/2014/07/730_Posterior_View_Sk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143116"/>
            <a:ext cx="5043681" cy="392909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32240" y="6492899"/>
            <a:ext cx="2054602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28596" y="6429396"/>
            <a:ext cx="5429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12</a:t>
            </a:fld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2529" y="142852"/>
            <a:ext cx="459234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i="1" dirty="0">
                <a:solidFill>
                  <a:srgbClr val="CC0066"/>
                </a:solidFill>
                <a:latin typeface="Candara" panose="020E0502030303020204" pitchFamily="34" charset="0"/>
              </a:rPr>
              <a:t>Superior View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42844" y="785794"/>
            <a:ext cx="8643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GB" sz="2000" dirty="0">
                <a:latin typeface="Candara" panose="020E0502030303020204" pitchFamily="34" charset="0"/>
              </a:rPr>
              <a:t>Anteriorly,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frontal bone </a:t>
            </a:r>
            <a:r>
              <a:rPr lang="en-GB" sz="2000" dirty="0">
                <a:latin typeface="Candara" panose="020E0502030303020204" pitchFamily="34" charset="0"/>
              </a:rPr>
              <a:t>articulates with the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two parietal bones </a:t>
            </a:r>
            <a:r>
              <a:rPr lang="en-GB" sz="2000" dirty="0">
                <a:latin typeface="Candara" panose="020E0502030303020204" pitchFamily="34" charset="0"/>
              </a:rPr>
              <a:t>at </a:t>
            </a:r>
            <a:r>
              <a:rPr lang="en-GB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the coronal suture</a:t>
            </a:r>
            <a:r>
              <a:rPr lang="en-GB" sz="2000" dirty="0">
                <a:latin typeface="Candara" panose="020E0502030303020204" pitchFamily="34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GB" sz="2000" dirty="0">
                <a:latin typeface="Candara" panose="020E0502030303020204" pitchFamily="34" charset="0"/>
              </a:rPr>
              <a:t>Occasionally, the two halves of the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frontal bone </a:t>
            </a:r>
            <a:r>
              <a:rPr lang="en-GB" sz="2000" dirty="0">
                <a:latin typeface="Candara" panose="020E0502030303020204" pitchFamily="34" charset="0"/>
              </a:rPr>
              <a:t>fail to fuse, leaving a </a:t>
            </a:r>
            <a:r>
              <a:rPr lang="en-GB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midline metopic suture</a:t>
            </a:r>
            <a:r>
              <a:rPr lang="en-GB" sz="2000" dirty="0">
                <a:latin typeface="Candara" panose="020E0502030303020204" pitchFamily="34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GB" sz="2000" dirty="0">
                <a:latin typeface="Candara" panose="020E0502030303020204" pitchFamily="34" charset="0"/>
              </a:rPr>
              <a:t>Behind, the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two parietal bones </a:t>
            </a:r>
            <a:r>
              <a:rPr lang="en-GB" sz="2000" dirty="0">
                <a:latin typeface="Candara" panose="020E0502030303020204" pitchFamily="34" charset="0"/>
              </a:rPr>
              <a:t>articulate in the midline at </a:t>
            </a:r>
            <a:r>
              <a:rPr lang="en-GB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the sagittal suture</a:t>
            </a:r>
          </a:p>
        </p:txBody>
      </p:sp>
      <p:pic>
        <p:nvPicPr>
          <p:cNvPr id="31746" name="Picture 2" descr="http://www.studydroid.com/imageCards/0p/73/card-26447124-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357562"/>
            <a:ext cx="3433441" cy="257176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31748" name="Picture 4" descr="http://topicstock.pantip.com/wahkor/topicstock/2010/06/X9381936/X9381936-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2714620"/>
            <a:ext cx="4960971" cy="35719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71462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13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1107" y="116632"/>
            <a:ext cx="458490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GB" sz="32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Inferior View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1405" y="819677"/>
            <a:ext cx="88730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400" b="1" dirty="0">
                <a:latin typeface="Candara" panose="020E0502030303020204" pitchFamily="34" charset="0"/>
              </a:rPr>
              <a:t>The palatal processes </a:t>
            </a:r>
            <a:r>
              <a:rPr lang="en-GB" sz="2400" dirty="0">
                <a:latin typeface="Candara" panose="020E0502030303020204" pitchFamily="34" charset="0"/>
              </a:rPr>
              <a:t>of the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maxillae</a:t>
            </a:r>
            <a:r>
              <a:rPr lang="en-GB" sz="2400" dirty="0">
                <a:latin typeface="Candara" panose="020E0502030303020204" pitchFamily="34" charset="0"/>
              </a:rPr>
              <a:t> and </a:t>
            </a:r>
            <a:r>
              <a:rPr lang="en-GB" sz="2400" b="1" dirty="0">
                <a:latin typeface="Candara" panose="020E0502030303020204" pitchFamily="34" charset="0"/>
              </a:rPr>
              <a:t>the horizontal plates </a:t>
            </a:r>
            <a:r>
              <a:rPr lang="en-GB" sz="2400" dirty="0">
                <a:latin typeface="Candara" panose="020E0502030303020204" pitchFamily="34" charset="0"/>
              </a:rPr>
              <a:t>of the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palatine bones  </a:t>
            </a:r>
            <a:r>
              <a:rPr lang="en-GB" sz="2400" dirty="0">
                <a:latin typeface="Candara" panose="020E0502030303020204" pitchFamily="34" charset="0"/>
              </a:rPr>
              <a:t>can be identified. </a:t>
            </a:r>
          </a:p>
          <a:p>
            <a:pPr algn="l" rtl="0">
              <a:buFont typeface="Wingdings" pitchFamily="2" charset="2"/>
              <a:buChar char="v"/>
            </a:pPr>
            <a:r>
              <a:rPr lang="en-GB" sz="2400" dirty="0">
                <a:latin typeface="Candara" panose="020E0502030303020204" pitchFamily="34" charset="0"/>
              </a:rPr>
              <a:t>In the midline anteriorly is the </a:t>
            </a:r>
            <a:r>
              <a:rPr lang="en-GB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incisive fossa </a:t>
            </a:r>
            <a:r>
              <a:rPr lang="en-GB" sz="2400" dirty="0">
                <a:latin typeface="Candara" panose="020E0502030303020204" pitchFamily="34" charset="0"/>
              </a:rPr>
              <a:t>and </a:t>
            </a:r>
            <a:r>
              <a:rPr lang="en-GB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foramen</a:t>
            </a:r>
            <a:r>
              <a:rPr lang="en-GB" sz="2400" dirty="0">
                <a:latin typeface="Candara" panose="020E0502030303020204" pitchFamily="34" charset="0"/>
              </a:rPr>
              <a:t>.</a:t>
            </a:r>
          </a:p>
          <a:p>
            <a:pPr algn="l" rtl="0">
              <a:buFont typeface="Wingdings" pitchFamily="2" charset="2"/>
              <a:buChar char="v"/>
            </a:pPr>
            <a:r>
              <a:rPr lang="en-GB" sz="2400" dirty="0">
                <a:latin typeface="Candara" panose="020E0502030303020204" pitchFamily="34" charset="0"/>
              </a:rPr>
              <a:t>Posterolaterally are the </a:t>
            </a:r>
            <a:r>
              <a:rPr lang="en-GB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greater</a:t>
            </a:r>
            <a:r>
              <a:rPr lang="en-GB" sz="2400" dirty="0">
                <a:latin typeface="Candara" panose="020E0502030303020204" pitchFamily="34" charset="0"/>
              </a:rPr>
              <a:t> and </a:t>
            </a:r>
            <a:r>
              <a:rPr lang="en-GB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lesser palatine foramina</a:t>
            </a:r>
          </a:p>
        </p:txBody>
      </p:sp>
      <p:pic>
        <p:nvPicPr>
          <p:cNvPr id="4098" name="Picture 2" descr="http://1.bp.blogspot.com/-FZc-bJA0siQ/TyZZds2K0EI/AAAAAAAAAKg/sPp6Pd4wgHc/s1600/Labeled+Inferior+View+of+the+Superficial+Sk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757" y="2507607"/>
            <a:ext cx="6106731" cy="383520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5" name="مستطيل 4"/>
          <p:cNvSpPr/>
          <p:nvPr/>
        </p:nvSpPr>
        <p:spPr>
          <a:xfrm>
            <a:off x="107504" y="2440726"/>
            <a:ext cx="27009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Choanae </a:t>
            </a:r>
            <a:r>
              <a:rPr lang="en-GB" sz="2400" b="1" dirty="0">
                <a:latin typeface="Candara" panose="020E0502030303020204" pitchFamily="34" charset="0"/>
              </a:rPr>
              <a:t>(posterior nasal apertures)</a:t>
            </a:r>
            <a:r>
              <a:rPr lang="en-GB" sz="2400" dirty="0">
                <a:latin typeface="Candara" panose="020E0502030303020204" pitchFamily="34" charset="0"/>
              </a:rPr>
              <a:t> are separated from each other by the posterior margin of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Vomer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5429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14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-2.web.britannica.com/eb-media/69/81269-004-74E138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42" y="2000240"/>
            <a:ext cx="5761114" cy="421484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3" name="مستطيل 2"/>
          <p:cNvSpPr/>
          <p:nvPr/>
        </p:nvSpPr>
        <p:spPr>
          <a:xfrm>
            <a:off x="131107" y="116632"/>
            <a:ext cx="458490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GB" sz="32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Inferior View of the Skull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42844" y="785794"/>
            <a:ext cx="885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GB" sz="2400" dirty="0">
                <a:latin typeface="Candara" panose="020E0502030303020204" pitchFamily="34" charset="0"/>
              </a:rPr>
              <a:t>The greater wing of the sphenoid is pierced by the </a:t>
            </a: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large</a:t>
            </a:r>
            <a:r>
              <a:rPr lang="en-GB" sz="2400" dirty="0">
                <a:latin typeface="Candara" panose="020E0502030303020204" pitchFamily="34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foramen ovale </a:t>
            </a:r>
            <a:r>
              <a:rPr lang="en-GB" sz="2400" dirty="0">
                <a:latin typeface="Candara" panose="020E0502030303020204" pitchFamily="34" charset="0"/>
              </a:rPr>
              <a:t>and the </a:t>
            </a: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small foramen spinosum.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42844" y="2000240"/>
            <a:ext cx="30003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GB" sz="2400" dirty="0">
                <a:latin typeface="Candara" panose="020E0502030303020204" pitchFamily="34" charset="0"/>
              </a:rPr>
              <a:t>in the interval between </a:t>
            </a:r>
            <a:r>
              <a:rPr lang="en-GB" sz="2400" b="1" dirty="0">
                <a:latin typeface="Candara" panose="020E0502030303020204" pitchFamily="34" charset="0"/>
              </a:rPr>
              <a:t>the greater wing of the sphenoid </a:t>
            </a:r>
            <a:r>
              <a:rPr lang="en-GB" sz="2400" dirty="0">
                <a:latin typeface="Candara" panose="020E0502030303020204" pitchFamily="34" charset="0"/>
              </a:rPr>
              <a:t>and </a:t>
            </a:r>
            <a:r>
              <a:rPr lang="en-GB" sz="2400" b="1" dirty="0">
                <a:latin typeface="Candara" panose="020E0502030303020204" pitchFamily="34" charset="0"/>
              </a:rPr>
              <a:t>the petrous part of the temporal bone</a:t>
            </a:r>
            <a:r>
              <a:rPr lang="en-GB" sz="2400" dirty="0">
                <a:latin typeface="Candara" panose="020E0502030303020204" pitchFamily="34" charset="0"/>
              </a:rPr>
              <a:t>, is a groove for the cartilaginous part of </a:t>
            </a:r>
            <a:r>
              <a:rPr lang="en-GB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the auditory tube.</a:t>
            </a:r>
          </a:p>
          <a:p>
            <a:pPr algn="l" rtl="0"/>
            <a:endParaRPr lang="en-GB" sz="2400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GB" sz="2400" dirty="0">
                <a:latin typeface="Candara" panose="020E0502030303020204" pitchFamily="34" charset="0"/>
              </a:rPr>
              <a:t>The opening of the bony part of the tube can be identified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71462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15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>
              <a:solidFill>
                <a:srgbClr val="A50021"/>
              </a:solidFill>
            </a:endParaRPr>
          </a:p>
        </p:txBody>
      </p:sp>
      <p:pic>
        <p:nvPicPr>
          <p:cNvPr id="2" name="Picture 2" descr="نتيجة بحث الصور عن on iferior veiw of skullwhere is the auditory tube located">
            <a:extLst>
              <a:ext uri="{FF2B5EF4-FFF2-40B4-BE49-F238E27FC236}">
                <a16:creationId xmlns:a16="http://schemas.microsoft.com/office/drawing/2014/main" id="{480FD060-1E16-4449-9DE3-409FF2AE9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154" y="2276872"/>
            <a:ext cx="2383675" cy="21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1107" y="116632"/>
            <a:ext cx="458490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GB" sz="32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Inferior View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1438" y="819677"/>
            <a:ext cx="9001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The styloid process </a:t>
            </a:r>
            <a:r>
              <a:rPr lang="en-GB" sz="2000" dirty="0">
                <a:latin typeface="Candara" panose="020E0502030303020204" pitchFamily="34" charset="0"/>
              </a:rPr>
              <a:t>of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temporal bone </a:t>
            </a:r>
            <a:r>
              <a:rPr lang="en-GB" sz="2000" dirty="0">
                <a:latin typeface="Candara" panose="020E0502030303020204" pitchFamily="34" charset="0"/>
              </a:rPr>
              <a:t>projects downward and forward from its inferior aspect. 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000" dirty="0">
                <a:latin typeface="Candara" panose="020E0502030303020204" pitchFamily="34" charset="0"/>
              </a:rPr>
              <a:t>The </a:t>
            </a:r>
            <a:r>
              <a:rPr lang="en-GB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opening of the carotid canal </a:t>
            </a:r>
            <a:r>
              <a:rPr lang="en-GB" sz="2000" dirty="0">
                <a:latin typeface="Candara" panose="020E0502030303020204" pitchFamily="34" charset="0"/>
              </a:rPr>
              <a:t>can be seen on the inferior surface of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petrous part of the temporal bone.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1406" y="2571744"/>
            <a:ext cx="24843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000" dirty="0">
                <a:latin typeface="Candara" panose="020E0502030303020204" pitchFamily="34" charset="0"/>
              </a:rPr>
              <a:t>The medial end of the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petrous part of the temporal bone </a:t>
            </a:r>
            <a:r>
              <a:rPr lang="en-GB" sz="2000" dirty="0">
                <a:latin typeface="Candara" panose="020E0502030303020204" pitchFamily="34" charset="0"/>
              </a:rPr>
              <a:t>is irregular and, together with </a:t>
            </a:r>
            <a:r>
              <a:rPr lang="en-GB" sz="2000" b="1" dirty="0">
                <a:latin typeface="Candara" panose="020E0502030303020204" pitchFamily="34" charset="0"/>
              </a:rPr>
              <a:t>the basilar part</a:t>
            </a:r>
            <a:r>
              <a:rPr lang="en-GB" sz="2000" dirty="0">
                <a:latin typeface="Candara" panose="020E0502030303020204" pitchFamily="34" charset="0"/>
              </a:rPr>
              <a:t> of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occipital bone</a:t>
            </a:r>
            <a:r>
              <a:rPr lang="en-GB" sz="2000" dirty="0">
                <a:latin typeface="Candara" panose="020E0502030303020204" pitchFamily="34" charset="0"/>
              </a:rPr>
              <a:t> and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greater wing of the sphenoid</a:t>
            </a:r>
            <a:r>
              <a:rPr lang="en-GB" sz="2000" dirty="0">
                <a:latin typeface="Candara" panose="020E0502030303020204" pitchFamily="34" charset="0"/>
              </a:rPr>
              <a:t>, forms </a:t>
            </a:r>
            <a:r>
              <a:rPr lang="en-GB" sz="2000" b="1" u="sng" dirty="0">
                <a:solidFill>
                  <a:srgbClr val="C00000"/>
                </a:solidFill>
                <a:latin typeface="Candara" panose="020E0502030303020204" pitchFamily="34" charset="0"/>
              </a:rPr>
              <a:t>the foramen lacerum.</a:t>
            </a:r>
          </a:p>
        </p:txBody>
      </p:sp>
      <p:pic>
        <p:nvPicPr>
          <p:cNvPr id="5" name="Picture 2" descr="http://1.bp.blogspot.com/-FZc-bJA0siQ/TyZZds2K0EI/AAAAAAAAAKg/sPp6Pd4wgHc/s1600/Labeled+Inferior+View+of+the+Superficial+Sk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543" y="2285992"/>
            <a:ext cx="6291613" cy="395132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5429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16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1107" y="116632"/>
            <a:ext cx="458490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GB" sz="32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Inferior View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42844" y="785794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In the interval between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styloid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mastoid  processes</a:t>
            </a:r>
            <a:r>
              <a:rPr lang="en-GB" sz="2000" dirty="0">
                <a:latin typeface="Candara" pitchFamily="34" charset="0"/>
              </a:rPr>
              <a:t>, </a:t>
            </a:r>
            <a:r>
              <a:rPr lang="en-GB" sz="2000" b="1" u="sng" dirty="0">
                <a:latin typeface="Candara" pitchFamily="34" charset="0"/>
              </a:rPr>
              <a:t>the stylomastoid foramen </a:t>
            </a:r>
            <a:r>
              <a:rPr lang="en-GB" sz="2000" dirty="0">
                <a:latin typeface="Candara" pitchFamily="34" charset="0"/>
              </a:rPr>
              <a:t>can be seen. </a:t>
            </a:r>
          </a:p>
          <a:p>
            <a:pPr algn="l" rtl="0">
              <a:buFont typeface="Wingdings" pitchFamily="2" charset="2"/>
              <a:buChar char="ü"/>
            </a:pPr>
            <a:endParaRPr lang="en-GB" sz="2000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Medial to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styloid process</a:t>
            </a:r>
            <a:r>
              <a:rPr lang="en-GB" sz="2000" dirty="0">
                <a:latin typeface="Candara" pitchFamily="34" charset="0"/>
              </a:rPr>
              <a:t>, </a:t>
            </a:r>
            <a:r>
              <a:rPr lang="en-GB" sz="2000" b="1" dirty="0">
                <a:solidFill>
                  <a:srgbClr val="0033CC"/>
                </a:solidFill>
                <a:latin typeface="Candara" pitchFamily="34" charset="0"/>
              </a:rPr>
              <a:t>the petrous part of the temporal bone </a:t>
            </a:r>
            <a:r>
              <a:rPr lang="en-GB" sz="2000" dirty="0">
                <a:latin typeface="Candara" pitchFamily="34" charset="0"/>
              </a:rPr>
              <a:t>has a deep notch, which, together with a shallower notch on </a:t>
            </a:r>
            <a:r>
              <a:rPr lang="en-GB" sz="2000" b="1" dirty="0">
                <a:solidFill>
                  <a:srgbClr val="0033CC"/>
                </a:solidFill>
                <a:latin typeface="Candara" pitchFamily="34" charset="0"/>
              </a:rPr>
              <a:t>the occipital bone</a:t>
            </a:r>
            <a:r>
              <a:rPr lang="en-GB" sz="2000" dirty="0">
                <a:latin typeface="Candara" pitchFamily="34" charset="0"/>
              </a:rPr>
              <a:t>, forms </a:t>
            </a:r>
            <a:r>
              <a:rPr lang="en-GB" sz="2000" b="1" u="sng" dirty="0">
                <a:latin typeface="Candara" pitchFamily="34" charset="0"/>
              </a:rPr>
              <a:t>the </a:t>
            </a:r>
          </a:p>
          <a:p>
            <a:pPr algn="l" rtl="0"/>
            <a:r>
              <a:rPr lang="en-GB" sz="2000" b="1" u="sng" dirty="0">
                <a:latin typeface="Candara" pitchFamily="34" charset="0"/>
              </a:rPr>
              <a:t>jugular foramen.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252536" y="6207147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3584" y="6421461"/>
            <a:ext cx="400024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17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555848" y="6000768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  <p:pic>
        <p:nvPicPr>
          <p:cNvPr id="15362" name="Picture 2" descr="http://pocketdentistry.com/wp-content/uploads/285/B9780323227841500313_f26-03-9780323227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435241"/>
            <a:ext cx="5721048" cy="416316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2844" y="142852"/>
            <a:ext cx="440819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GB" sz="32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Inferior View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42844" y="1142984"/>
            <a:ext cx="37862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pharyngeal tubercle </a:t>
            </a:r>
            <a:r>
              <a:rPr lang="en-GB" sz="2000" dirty="0">
                <a:latin typeface="Candara" pitchFamily="34" charset="0"/>
              </a:rPr>
              <a:t>is a small prominence on the under surface of the basilar part of </a:t>
            </a:r>
            <a:r>
              <a:rPr lang="en-GB" sz="2000" b="1" dirty="0">
                <a:solidFill>
                  <a:srgbClr val="0033CC"/>
                </a:solidFill>
                <a:latin typeface="Candara" pitchFamily="34" charset="0"/>
              </a:rPr>
              <a:t>the occipital bone </a:t>
            </a:r>
            <a:r>
              <a:rPr lang="en-GB" sz="2000" dirty="0">
                <a:latin typeface="Candara" pitchFamily="34" charset="0"/>
              </a:rPr>
              <a:t>in the midline.</a:t>
            </a:r>
          </a:p>
          <a:p>
            <a:pPr algn="l" rtl="0"/>
            <a:endParaRPr lang="en-US" sz="2000" dirty="0">
              <a:latin typeface="Candara" pitchFamily="34" charset="0"/>
            </a:endParaRPr>
          </a:p>
          <a:p>
            <a:pPr algn="l" rtl="0"/>
            <a:endParaRPr lang="en-GB" sz="2000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occipital condyles </a:t>
            </a:r>
            <a:r>
              <a:rPr lang="en-GB" sz="2000" dirty="0">
                <a:latin typeface="Candara" pitchFamily="34" charset="0"/>
              </a:rPr>
              <a:t>they articulate with the superior aspect of </a:t>
            </a:r>
            <a:r>
              <a:rPr lang="en-GB" sz="2000" b="1" dirty="0">
                <a:latin typeface="Candara" pitchFamily="34" charset="0"/>
              </a:rPr>
              <a:t>the lateral mass of the first cervical vertebra</a:t>
            </a:r>
            <a:r>
              <a:rPr lang="en-GB" sz="2000" dirty="0">
                <a:latin typeface="Candara" pitchFamily="34" charset="0"/>
              </a:rPr>
              <a:t>,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atlas</a:t>
            </a:r>
            <a:r>
              <a:rPr lang="en-GB" sz="2000" b="1" dirty="0">
                <a:latin typeface="Candara" pitchFamily="34" charset="0"/>
              </a:rPr>
              <a:t>.</a:t>
            </a:r>
          </a:p>
          <a:p>
            <a:pPr algn="l" rtl="0">
              <a:buFont typeface="Wingdings" pitchFamily="2" charset="2"/>
              <a:buChar char="ü"/>
            </a:pPr>
            <a:endParaRPr lang="en-US" sz="2000" dirty="0">
              <a:latin typeface="Candara" pitchFamily="34" charset="0"/>
            </a:endParaRPr>
          </a:p>
          <a:p>
            <a:pPr algn="l" rtl="0"/>
            <a:endParaRPr lang="en-GB" sz="2000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 Superior to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occipital condyle </a:t>
            </a:r>
            <a:r>
              <a:rPr lang="en-GB" sz="2000" dirty="0">
                <a:latin typeface="Candara" pitchFamily="34" charset="0"/>
              </a:rPr>
              <a:t>is the </a:t>
            </a:r>
            <a:r>
              <a:rPr lang="en-GB" sz="2000" b="1" u="sng" dirty="0">
                <a:latin typeface="Candara" pitchFamily="34" charset="0"/>
              </a:rPr>
              <a:t>hypoglossal canal </a:t>
            </a:r>
            <a:r>
              <a:rPr lang="en-GB" sz="2000" dirty="0">
                <a:latin typeface="Candara" pitchFamily="34" charset="0"/>
              </a:rPr>
              <a:t>for transmission of </a:t>
            </a:r>
            <a:r>
              <a:rPr lang="en-GB" sz="2000" b="1" dirty="0">
                <a:latin typeface="Candara" pitchFamily="34" charset="0"/>
              </a:rPr>
              <a:t>the hypoglossal nerve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929090" y="5357826"/>
            <a:ext cx="5357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Posterior to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foramen magnum </a:t>
            </a:r>
            <a:r>
              <a:rPr lang="en-GB" sz="2000" dirty="0">
                <a:latin typeface="Candara" pitchFamily="34" charset="0"/>
              </a:rPr>
              <a:t>in the midline is  </a:t>
            </a:r>
            <a:r>
              <a:rPr lang="en-GB" sz="2000" b="1" dirty="0">
                <a:latin typeface="Candara" pitchFamily="34" charset="0"/>
              </a:rPr>
              <a:t>the external occipital protuberance. </a:t>
            </a:r>
          </a:p>
        </p:txBody>
      </p:sp>
      <p:pic>
        <p:nvPicPr>
          <p:cNvPr id="1026" name="Picture 2" descr="http://pocketdentistry.com/wp-content/uploads/285/B9780323227841500313_f26-03-9780323227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2094" y="1285860"/>
            <a:ext cx="5104872" cy="371477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660232" y="6356350"/>
            <a:ext cx="2026568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5429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18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74" y="697920"/>
            <a:ext cx="8643998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GB" sz="2000" dirty="0">
                <a:latin typeface="Candara" panose="020E0502030303020204" pitchFamily="34" charset="0"/>
              </a:rPr>
              <a:t>The interior of the base of the skull is divided into three cranial fossae: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2000" dirty="0">
                <a:latin typeface="Candara" panose="020E050203030302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ANTERIOR,  MIDDLE,  AND POSTERIOR</a:t>
            </a:r>
            <a:r>
              <a:rPr lang="en-GB" sz="2000" dirty="0">
                <a:latin typeface="Candara" panose="020E0502030303020204" pitchFamily="34" charset="0"/>
              </a:rPr>
              <a:t>. </a:t>
            </a:r>
          </a:p>
          <a:p>
            <a:pPr algn="l" rtl="0">
              <a:buFont typeface="Wingdings" pitchFamily="2" charset="2"/>
              <a:buChar char="v"/>
            </a:pPr>
            <a:r>
              <a:rPr lang="en-GB" sz="2000" b="1" dirty="0">
                <a:latin typeface="Candara" panose="020E0502030303020204" pitchFamily="34" charset="0"/>
              </a:rPr>
              <a:t>The anterior cranial fossa </a:t>
            </a:r>
            <a:r>
              <a:rPr lang="en-GB" sz="2000" dirty="0">
                <a:latin typeface="Candara" panose="020E0502030303020204" pitchFamily="34" charset="0"/>
              </a:rPr>
              <a:t>is separated from the </a:t>
            </a:r>
            <a:r>
              <a:rPr lang="en-GB" sz="2000" b="1" dirty="0">
                <a:latin typeface="Candara" panose="020E0502030303020204" pitchFamily="34" charset="0"/>
              </a:rPr>
              <a:t>middle cranial fossa </a:t>
            </a:r>
            <a:r>
              <a:rPr lang="en-GB" sz="2000" dirty="0">
                <a:latin typeface="Candara" panose="020E0502030303020204" pitchFamily="34" charset="0"/>
              </a:rPr>
              <a:t>by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lesser wing of the sphenoid, </a:t>
            </a:r>
          </a:p>
          <a:p>
            <a:pPr algn="l" rtl="0">
              <a:buFont typeface="Wingdings" pitchFamily="2" charset="2"/>
              <a:buChar char="v"/>
            </a:pPr>
            <a:r>
              <a:rPr lang="en-GB" sz="2000" dirty="0">
                <a:latin typeface="Candara" panose="020E0502030303020204" pitchFamily="34" charset="0"/>
              </a:rPr>
              <a:t>and </a:t>
            </a:r>
            <a:r>
              <a:rPr lang="en-GB" sz="2000" b="1" dirty="0">
                <a:latin typeface="Candara" panose="020E0502030303020204" pitchFamily="34" charset="0"/>
              </a:rPr>
              <a:t>the middle cranial fossa </a:t>
            </a:r>
            <a:r>
              <a:rPr lang="en-GB" sz="2000" dirty="0">
                <a:latin typeface="Candara" panose="020E0502030303020204" pitchFamily="34" charset="0"/>
              </a:rPr>
              <a:t>is separated from </a:t>
            </a:r>
            <a:r>
              <a:rPr lang="en-GB" sz="2000" b="1" dirty="0">
                <a:latin typeface="Candara" panose="020E0502030303020204" pitchFamily="34" charset="0"/>
              </a:rPr>
              <a:t>the posterior cranial fossa </a:t>
            </a:r>
            <a:r>
              <a:rPr lang="en-GB" sz="2000" dirty="0">
                <a:latin typeface="Candara" panose="020E0502030303020204" pitchFamily="34" charset="0"/>
              </a:rPr>
              <a:t>by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petrous part of the temporal bone</a:t>
            </a:r>
          </a:p>
        </p:txBody>
      </p:sp>
      <p:pic>
        <p:nvPicPr>
          <p:cNvPr id="4" name="Picture 2" descr="http://2.bp.blogspot.com/-FHhvI6ByTVM/TVuOZPRUitI/AAAAAAAACA0/GeAuHAnZ2ic/s1600/base%2Bof%2BSk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02767"/>
            <a:ext cx="6610350" cy="4038601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2" y="107921"/>
            <a:ext cx="3421614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Base of the skull</a:t>
            </a:r>
            <a:endParaRPr lang="en-GB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660232" y="18355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8596" y="6421461"/>
            <a:ext cx="35719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19</a:t>
            </a:fld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60232" y="0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4282" y="142852"/>
            <a:ext cx="3357009" cy="584775"/>
          </a:xfrm>
          <a:prstGeom prst="rect">
            <a:avLst/>
          </a:prstGeom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Bones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79512" y="896521"/>
            <a:ext cx="77867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The cranium </a:t>
            </a:r>
            <a:r>
              <a:rPr lang="en-GB" sz="2400" dirty="0">
                <a:latin typeface="Candara" panose="020E0502030303020204" pitchFamily="34" charset="0"/>
              </a:rPr>
              <a:t>consists of the following bones, </a:t>
            </a:r>
            <a:r>
              <a:rPr lang="en-GB" sz="2400" b="1" dirty="0">
                <a:latin typeface="Candara" panose="020E0502030303020204" pitchFamily="34" charset="0"/>
              </a:rPr>
              <a:t>two of which are paired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dirty="0">
                <a:latin typeface="Candara" panose="020E0502030303020204" pitchFamily="34" charset="0"/>
              </a:rPr>
              <a:t>Frontal bone: 1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dirty="0">
                <a:latin typeface="Candara" panose="020E0502030303020204" pitchFamily="34" charset="0"/>
              </a:rPr>
              <a:t>Parietal bones: 2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dirty="0">
                <a:latin typeface="Candara" panose="020E0502030303020204" pitchFamily="34" charset="0"/>
              </a:rPr>
              <a:t>Occipital bone: 1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dirty="0">
                <a:latin typeface="Candara" panose="020E0502030303020204" pitchFamily="34" charset="0"/>
              </a:rPr>
              <a:t>Temporal bones: 2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dirty="0">
                <a:latin typeface="Candara" panose="020E0502030303020204" pitchFamily="34" charset="0"/>
              </a:rPr>
              <a:t>Sphenoid bone: 1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dirty="0">
                <a:latin typeface="Candara" panose="020E0502030303020204" pitchFamily="34" charset="0"/>
              </a:rPr>
              <a:t>Ethmoid bone: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64288" y="6356350"/>
            <a:ext cx="1785918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00024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  <p:pic>
        <p:nvPicPr>
          <p:cNvPr id="4" name="Picture 2" descr="نتيجة بحث الصور عن The cranium consists of the following bones, two of which are paired">
            <a:extLst>
              <a:ext uri="{FF2B5EF4-FFF2-40B4-BE49-F238E27FC236}">
                <a16:creationId xmlns:a16="http://schemas.microsoft.com/office/drawing/2014/main" id="{8BE3C4FF-720A-483B-B3F0-83FFB8FA0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22" y="1772816"/>
            <a:ext cx="5757858" cy="4164850"/>
          </a:xfrm>
          <a:prstGeom prst="rect">
            <a:avLst/>
          </a:prstGeom>
          <a:noFill/>
          <a:ln w="76200">
            <a:solidFill>
              <a:srgbClr val="00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281" y="71414"/>
            <a:ext cx="4145687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Anterior Cranial Fossa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44" y="1478712"/>
            <a:ext cx="37862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000" dirty="0">
                <a:latin typeface="Candara" panose="020E0502030303020204" pitchFamily="34" charset="0"/>
              </a:rPr>
              <a:t> It is bounded </a:t>
            </a:r>
            <a:r>
              <a:rPr lang="en-GB" sz="2000" b="1" dirty="0">
                <a:latin typeface="Candara" panose="020E0502030303020204" pitchFamily="34" charset="0"/>
              </a:rPr>
              <a:t>anteriorly</a:t>
            </a:r>
            <a:r>
              <a:rPr lang="en-GB" sz="2000" dirty="0">
                <a:latin typeface="Candara" panose="020E0502030303020204" pitchFamily="34" charset="0"/>
              </a:rPr>
              <a:t> by the inner  surface of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frontal bone</a:t>
            </a:r>
            <a:r>
              <a:rPr lang="en-GB" sz="2000" dirty="0">
                <a:latin typeface="Candara" panose="020E0502030303020204" pitchFamily="34" charset="0"/>
              </a:rPr>
              <a:t>, and in the midline is a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crest </a:t>
            </a:r>
            <a:r>
              <a:rPr lang="en-GB" sz="2000" dirty="0">
                <a:latin typeface="Candara" panose="020E0502030303020204" pitchFamily="34" charset="0"/>
              </a:rPr>
              <a:t>for the attachment of </a:t>
            </a:r>
            <a:r>
              <a:rPr lang="en-GB" sz="2000" b="1" dirty="0">
                <a:solidFill>
                  <a:srgbClr val="CC0066"/>
                </a:solidFill>
                <a:latin typeface="Candara" panose="020E0502030303020204" pitchFamily="34" charset="0"/>
              </a:rPr>
              <a:t>the falx cerebri</a:t>
            </a:r>
            <a:r>
              <a:rPr lang="en-GB" sz="2000" dirty="0">
                <a:latin typeface="Candara" panose="020E0502030303020204" pitchFamily="34" charset="0"/>
              </a:rPr>
              <a:t>.</a:t>
            </a:r>
          </a:p>
          <a:p>
            <a:pPr algn="l" rtl="0">
              <a:buFont typeface="Wingdings" pitchFamily="2" charset="2"/>
              <a:buChar char="ü"/>
            </a:pPr>
            <a:endParaRPr lang="en-GB" sz="2000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000" dirty="0">
                <a:latin typeface="Candara" panose="020E0502030303020204" pitchFamily="34" charset="0"/>
              </a:rPr>
              <a:t> Its </a:t>
            </a:r>
            <a:r>
              <a:rPr lang="en-GB" sz="2000" b="1" dirty="0">
                <a:latin typeface="Candara" panose="020E0502030303020204" pitchFamily="34" charset="0"/>
              </a:rPr>
              <a:t>posterior </a:t>
            </a:r>
            <a:r>
              <a:rPr lang="en-GB" sz="2000" dirty="0">
                <a:latin typeface="Candara" panose="020E0502030303020204" pitchFamily="34" charset="0"/>
              </a:rPr>
              <a:t>boundary is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sharp lesser wing of the sphenoid </a:t>
            </a:r>
          </a:p>
          <a:p>
            <a:pPr algn="l" rtl="0"/>
            <a:endParaRPr lang="en-GB" sz="2000" b="1" dirty="0">
              <a:solidFill>
                <a:srgbClr val="0033CC"/>
              </a:solidFill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000" dirty="0">
                <a:latin typeface="Candara" panose="020E0502030303020204" pitchFamily="34" charset="0"/>
              </a:rPr>
              <a:t>The </a:t>
            </a:r>
            <a:r>
              <a:rPr lang="en-GB" sz="2000" b="1" dirty="0">
                <a:latin typeface="Candara" panose="020E0502030303020204" pitchFamily="34" charset="0"/>
              </a:rPr>
              <a:t>medial end of the lesser wing of the sphenoid </a:t>
            </a:r>
            <a:r>
              <a:rPr lang="en-GB" sz="2000" dirty="0">
                <a:latin typeface="Candara" panose="020E0502030303020204" pitchFamily="34" charset="0"/>
              </a:rPr>
              <a:t>forms </a:t>
            </a:r>
            <a:r>
              <a:rPr lang="en-GB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the anterior clinoid process</a:t>
            </a:r>
            <a:r>
              <a:rPr lang="en-GB" sz="2000" dirty="0">
                <a:latin typeface="Candara" panose="020E0502030303020204" pitchFamily="34" charset="0"/>
              </a:rPr>
              <a:t> on each side, which gives attachment to </a:t>
            </a:r>
            <a:r>
              <a:rPr lang="en-GB" sz="2000" b="1" dirty="0">
                <a:solidFill>
                  <a:srgbClr val="CC0066"/>
                </a:solidFill>
                <a:latin typeface="Candara" panose="020E0502030303020204" pitchFamily="34" charset="0"/>
              </a:rPr>
              <a:t>the tentorium cerebelli</a:t>
            </a:r>
            <a:r>
              <a:rPr lang="en-GB" sz="2000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844" y="70489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GB" sz="2000" b="1" dirty="0">
                <a:latin typeface="Candara" panose="020E0502030303020204" pitchFamily="34" charset="0"/>
              </a:rPr>
              <a:t>The</a:t>
            </a:r>
            <a:r>
              <a:rPr lang="en-GB" sz="2000" dirty="0">
                <a:latin typeface="Candara" panose="020E0502030303020204" pitchFamily="34" charset="0"/>
              </a:rPr>
              <a:t> </a:t>
            </a:r>
            <a:r>
              <a:rPr lang="en-GB" sz="2000" b="1" dirty="0">
                <a:latin typeface="Candara" panose="020E0502030303020204" pitchFamily="34" charset="0"/>
              </a:rPr>
              <a:t>anterior cranial fossa </a:t>
            </a:r>
            <a:r>
              <a:rPr lang="en-GB" sz="2000" dirty="0">
                <a:latin typeface="Candara" panose="020E0502030303020204" pitchFamily="34" charset="0"/>
              </a:rPr>
              <a:t>lodges </a:t>
            </a:r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the frontal lobes </a:t>
            </a:r>
            <a:r>
              <a:rPr lang="en-GB" sz="2000" dirty="0">
                <a:latin typeface="Candara" panose="020E0502030303020204" pitchFamily="34" charset="0"/>
              </a:rPr>
              <a:t>of the cerebral hemispheres</a:t>
            </a:r>
          </a:p>
        </p:txBody>
      </p:sp>
      <p:pic>
        <p:nvPicPr>
          <p:cNvPr id="3074" name="Picture 2" descr="http://teachmeanatomy.info/wp-content/uploads/Bony-Landmarks-of-the-Anteroir-Cranial-Fos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43116"/>
            <a:ext cx="5124436" cy="350763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732240" y="6356350"/>
            <a:ext cx="195456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71462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20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714356"/>
            <a:ext cx="4143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The floor of the fossa </a:t>
            </a:r>
            <a:r>
              <a:rPr lang="en-GB" sz="2000" dirty="0">
                <a:latin typeface="Candara" panose="020E0502030303020204" pitchFamily="34" charset="0"/>
              </a:rPr>
              <a:t>is formed by the </a:t>
            </a:r>
            <a:r>
              <a:rPr lang="en-GB" sz="2000" b="1" dirty="0">
                <a:latin typeface="Candara" panose="020E0502030303020204" pitchFamily="34" charset="0"/>
              </a:rPr>
              <a:t>orbital plates </a:t>
            </a:r>
            <a:r>
              <a:rPr lang="en-GB" sz="2000" dirty="0">
                <a:latin typeface="Candara" panose="020E0502030303020204" pitchFamily="34" charset="0"/>
              </a:rPr>
              <a:t>of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frontal bone </a:t>
            </a:r>
            <a:r>
              <a:rPr lang="en-GB" sz="2000" dirty="0">
                <a:latin typeface="Candara" panose="020E0502030303020204" pitchFamily="34" charset="0"/>
              </a:rPr>
              <a:t>laterally and by the </a:t>
            </a:r>
            <a:r>
              <a:rPr lang="en-GB" sz="2000" b="1" dirty="0">
                <a:latin typeface="Candara" panose="020E0502030303020204" pitchFamily="34" charset="0"/>
              </a:rPr>
              <a:t>cribriform plate </a:t>
            </a:r>
            <a:r>
              <a:rPr lang="en-GB" sz="2000" dirty="0">
                <a:latin typeface="Candara" panose="020E0502030303020204" pitchFamily="34" charset="0"/>
              </a:rPr>
              <a:t>of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ethmoid </a:t>
            </a:r>
            <a:r>
              <a:rPr lang="en-GB" sz="2000" dirty="0">
                <a:latin typeface="Candara" panose="020E0502030303020204" pitchFamily="34" charset="0"/>
              </a:rPr>
              <a:t>medially</a:t>
            </a:r>
          </a:p>
          <a:p>
            <a:pPr algn="l" rtl="0">
              <a:buFont typeface="Wingdings" pitchFamily="2" charset="2"/>
              <a:buChar char="ü"/>
            </a:pPr>
            <a:endParaRPr lang="en-GB" sz="2000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The crista galli </a:t>
            </a:r>
            <a:r>
              <a:rPr lang="en-GB" sz="2000" dirty="0">
                <a:latin typeface="Candara" panose="020E0502030303020204" pitchFamily="34" charset="0"/>
              </a:rPr>
              <a:t>is a sharp upward projection of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ethmoid bone </a:t>
            </a:r>
            <a:r>
              <a:rPr lang="en-GB" sz="2000" dirty="0">
                <a:latin typeface="Candara" panose="020E0502030303020204" pitchFamily="34" charset="0"/>
              </a:rPr>
              <a:t>in the midline for the attachment of </a:t>
            </a:r>
            <a:r>
              <a:rPr lang="en-GB" sz="2000" b="1" dirty="0">
                <a:solidFill>
                  <a:srgbClr val="CC0066"/>
                </a:solidFill>
                <a:latin typeface="Candara" panose="020E0502030303020204" pitchFamily="34" charset="0"/>
              </a:rPr>
              <a:t>the falx cerebri.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281" y="107921"/>
            <a:ext cx="4145687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Anterior Cranial Fossa </a:t>
            </a:r>
          </a:p>
        </p:txBody>
      </p:sp>
      <p:pic>
        <p:nvPicPr>
          <p:cNvPr id="2052" name="Picture 4" descr="http://vignette1.wikia.nocookie.net/ranzcrpart1/images/f/fd/Cranial_fossa1318363194773.jpg/revision/latest?cb=20150612063145"/>
          <p:cNvPicPr>
            <a:picLocks noChangeAspect="1" noChangeArrowheads="1"/>
          </p:cNvPicPr>
          <p:nvPr/>
        </p:nvPicPr>
        <p:blipFill>
          <a:blip r:embed="rId2" cstate="print"/>
          <a:srcRect b="58287"/>
          <a:stretch>
            <a:fillRect/>
          </a:stretch>
        </p:blipFill>
        <p:spPr bwMode="auto">
          <a:xfrm>
            <a:off x="428596" y="3714752"/>
            <a:ext cx="8384028" cy="250033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72000" y="785794"/>
            <a:ext cx="4286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000" dirty="0">
                <a:latin typeface="Candara" panose="020E0502030303020204" pitchFamily="34" charset="0"/>
              </a:rPr>
              <a:t> There is slit in </a:t>
            </a:r>
            <a:r>
              <a:rPr lang="en-GB" sz="2000" b="1" dirty="0">
                <a:latin typeface="Candara" panose="020E0502030303020204" pitchFamily="34" charset="0"/>
              </a:rPr>
              <a:t>the cribriform plate </a:t>
            </a:r>
            <a:r>
              <a:rPr lang="en-GB" sz="2000" dirty="0">
                <a:latin typeface="Candara" panose="020E0502030303020204" pitchFamily="34" charset="0"/>
              </a:rPr>
              <a:t>for the passage of the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anterior ethmoid nerve </a:t>
            </a:r>
            <a:r>
              <a:rPr lang="en-GB" sz="2000" dirty="0">
                <a:latin typeface="Candara" panose="020E0502030303020204" pitchFamily="34" charset="0"/>
              </a:rPr>
              <a:t>into the </a:t>
            </a:r>
            <a:r>
              <a:rPr lang="en-GB" sz="2000" b="1" dirty="0">
                <a:solidFill>
                  <a:srgbClr val="CC0066"/>
                </a:solidFill>
                <a:latin typeface="Candara" panose="020E0502030303020204" pitchFamily="34" charset="0"/>
              </a:rPr>
              <a:t>nasal cavity. </a:t>
            </a:r>
          </a:p>
          <a:p>
            <a:pPr algn="l" rtl="0">
              <a:buFont typeface="Wingdings" pitchFamily="2" charset="2"/>
              <a:buChar char="ü"/>
            </a:pPr>
            <a:endParaRPr lang="en-GB" sz="2000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000" dirty="0">
                <a:latin typeface="Candara" panose="020E0502030303020204" pitchFamily="34" charset="0"/>
              </a:rPr>
              <a:t>The upper surface of the cribriform plate supports </a:t>
            </a:r>
            <a:r>
              <a:rPr lang="en-GB" sz="2000" b="1" dirty="0">
                <a:latin typeface="Candara" panose="020E0502030303020204" pitchFamily="34" charset="0"/>
              </a:rPr>
              <a:t>the olfactory bulbs</a:t>
            </a:r>
            <a:r>
              <a:rPr lang="en-GB" sz="2000" dirty="0">
                <a:latin typeface="Candara" panose="020E0502030303020204" pitchFamily="34" charset="0"/>
              </a:rPr>
              <a:t>, and the </a:t>
            </a:r>
            <a:r>
              <a:rPr lang="en-GB" sz="2000" b="1" dirty="0">
                <a:latin typeface="Candara" panose="020E0502030303020204" pitchFamily="34" charset="0"/>
              </a:rPr>
              <a:t>small perforations in the  cribriform plate </a:t>
            </a:r>
            <a:r>
              <a:rPr lang="en-GB" sz="2000" dirty="0">
                <a:latin typeface="Candara" panose="020E0502030303020204" pitchFamily="34" charset="0"/>
              </a:rPr>
              <a:t>are for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the olfactory nerves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614338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21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225" y="58143"/>
            <a:ext cx="3785395" cy="584775"/>
          </a:xfrm>
          <a:prstGeom prst="rect">
            <a:avLst/>
          </a:prstGeom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Middle Cranial Fossa </a:t>
            </a:r>
          </a:p>
        </p:txBody>
      </p:sp>
      <p:sp>
        <p:nvSpPr>
          <p:cNvPr id="3" name="Rectangle 2"/>
          <p:cNvSpPr/>
          <p:nvPr/>
        </p:nvSpPr>
        <p:spPr>
          <a:xfrm>
            <a:off x="71406" y="642918"/>
            <a:ext cx="885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GB" sz="2000" b="1" dirty="0">
                <a:latin typeface="Candara" panose="020E0502030303020204" pitchFamily="34" charset="0"/>
              </a:rPr>
              <a:t>The median raised part </a:t>
            </a:r>
            <a:r>
              <a:rPr lang="en-GB" sz="2000" dirty="0">
                <a:latin typeface="Candara" panose="020E0502030303020204" pitchFamily="34" charset="0"/>
              </a:rPr>
              <a:t>is formed by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body of the sphenoid</a:t>
            </a:r>
            <a:r>
              <a:rPr lang="en-GB" sz="2000" dirty="0">
                <a:latin typeface="Candara" panose="020E0502030303020204" pitchFamily="34" charset="0"/>
              </a:rPr>
              <a:t>, and </a:t>
            </a:r>
          </a:p>
          <a:p>
            <a:pPr algn="l" rtl="0"/>
            <a:r>
              <a:rPr lang="en-GB" sz="2000" b="1" dirty="0">
                <a:latin typeface="Candara" panose="020E0502030303020204" pitchFamily="34" charset="0"/>
              </a:rPr>
              <a:t>the expanded lateral parts </a:t>
            </a:r>
            <a:r>
              <a:rPr lang="en-GB" sz="2000" dirty="0">
                <a:latin typeface="Candara" panose="020E0502030303020204" pitchFamily="34" charset="0"/>
              </a:rPr>
              <a:t>form concavities on either side, which lodge the </a:t>
            </a:r>
            <a:r>
              <a:rPr lang="en-GB" sz="2000" b="1" dirty="0">
                <a:solidFill>
                  <a:srgbClr val="CC0066"/>
                </a:solidFill>
                <a:latin typeface="Candara" panose="020E0502030303020204" pitchFamily="34" charset="0"/>
              </a:rPr>
              <a:t>temporal lobes of the cerebral hemispheres</a:t>
            </a:r>
            <a:r>
              <a:rPr lang="en-GB" sz="2000" dirty="0"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844" y="1879951"/>
            <a:ext cx="4000528" cy="34778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GB" sz="2000" b="1" dirty="0">
                <a:latin typeface="Candara" panose="020E0502030303020204" pitchFamily="34" charset="0"/>
              </a:rPr>
              <a:t>It is bounded </a:t>
            </a:r>
          </a:p>
          <a:p>
            <a:pPr algn="l" rtl="0"/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anteriorly by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lesser wings of the sphenoid</a:t>
            </a:r>
            <a:r>
              <a:rPr lang="en-GB" sz="2000" dirty="0">
                <a:latin typeface="Candara" panose="020E0502030303020204" pitchFamily="34" charset="0"/>
              </a:rPr>
              <a:t> </a:t>
            </a:r>
          </a:p>
          <a:p>
            <a:pPr algn="l" rtl="0"/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posteriorly by</a:t>
            </a:r>
            <a:r>
              <a:rPr lang="en-GB" sz="2000" dirty="0">
                <a:latin typeface="Candara" panose="020E0502030303020204" pitchFamily="34" charset="0"/>
              </a:rPr>
              <a:t>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superior borders of the petrous parts of the temporal bones</a:t>
            </a:r>
            <a:r>
              <a:rPr lang="en-GB" sz="2000" dirty="0">
                <a:latin typeface="Candara" panose="020E0502030303020204" pitchFamily="34" charset="0"/>
              </a:rPr>
              <a:t>.</a:t>
            </a:r>
          </a:p>
          <a:p>
            <a:pPr algn="l" rtl="0"/>
            <a:endParaRPr lang="en-GB" sz="2000" dirty="0">
              <a:latin typeface="Candara" panose="020E0502030303020204" pitchFamily="34" charset="0"/>
            </a:endParaRPr>
          </a:p>
          <a:p>
            <a:pPr algn="l" rtl="0"/>
            <a:r>
              <a:rPr lang="en-GB" sz="2000" dirty="0">
                <a:latin typeface="Candara" panose="020E050203030302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Laterally lie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squamous parts of the temporal bones</a:t>
            </a:r>
            <a:r>
              <a:rPr lang="en-GB" sz="2000" dirty="0">
                <a:latin typeface="Candara" panose="020E0502030303020204" pitchFamily="34" charset="0"/>
              </a:rPr>
              <a:t>, the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greater wings of the sphenoid, </a:t>
            </a:r>
            <a:r>
              <a:rPr lang="en-GB" sz="2000" dirty="0">
                <a:latin typeface="Candara" panose="020E0502030303020204" pitchFamily="34" charset="0"/>
              </a:rPr>
              <a:t>and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parietal bones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44" y="5572140"/>
            <a:ext cx="8858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The floor </a:t>
            </a:r>
            <a:r>
              <a:rPr lang="en-GB" sz="2000" dirty="0">
                <a:latin typeface="Candara" panose="020E0502030303020204" pitchFamily="34" charset="0"/>
              </a:rPr>
              <a:t>of each lateral part of the middle cranial fossa is formed by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greater wing of the sphenoid </a:t>
            </a:r>
            <a:r>
              <a:rPr lang="en-GB" sz="2000" dirty="0">
                <a:latin typeface="Candara" panose="020E0502030303020204" pitchFamily="34" charset="0"/>
              </a:rPr>
              <a:t>and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squamous and petrous parts of the temporal bone</a:t>
            </a:r>
            <a:r>
              <a:rPr lang="en-GB" sz="2000" dirty="0"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1028" name="AutoShape 4" descr="https://o.quizlet.com/i/DFOiOICv_zXquP_89Txwow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s://o.quizlet.com/i/DFOiOICv_zXquP_89Txw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857364"/>
            <a:ext cx="4762500" cy="360997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876256" y="6520259"/>
            <a:ext cx="1838462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520259"/>
            <a:ext cx="5429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22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5281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07921"/>
            <a:ext cx="4128246" cy="584775"/>
          </a:xfrm>
          <a:prstGeom prst="rect">
            <a:avLst/>
          </a:prstGeom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Posterior Cranial Fossa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44" y="1142984"/>
            <a:ext cx="3571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Anteriorly,</a:t>
            </a:r>
            <a:r>
              <a:rPr lang="en-GB" sz="2000" dirty="0">
                <a:latin typeface="Candara" panose="020E0502030303020204" pitchFamily="34" charset="0"/>
              </a:rPr>
              <a:t> the fossa is bounded by the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superior border of the petrous part of the temporal bone</a:t>
            </a:r>
            <a:r>
              <a:rPr lang="en-GB" sz="2000" dirty="0">
                <a:latin typeface="Candara" panose="020E0502030303020204" pitchFamily="34" charset="0"/>
              </a:rPr>
              <a:t>, </a:t>
            </a:r>
          </a:p>
          <a:p>
            <a:pPr algn="l" rtl="0"/>
            <a:endParaRPr lang="en-GB" sz="2000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posteriorly </a:t>
            </a:r>
            <a:r>
              <a:rPr lang="en-GB" sz="2000" dirty="0">
                <a:latin typeface="Candara" panose="020E0502030303020204" pitchFamily="34" charset="0"/>
              </a:rPr>
              <a:t>it is bounded by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internal surface of the squamous part of the occipital bone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724634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dirty="0">
                <a:latin typeface="Candara" panose="020E0502030303020204" pitchFamily="34" charset="0"/>
              </a:rPr>
              <a:t>It is deep and lodges the parts of </a:t>
            </a:r>
            <a:r>
              <a:rPr lang="en-GB" sz="2000" b="1" dirty="0">
                <a:latin typeface="Candara" panose="020E0502030303020204" pitchFamily="34" charset="0"/>
              </a:rPr>
              <a:t>the cerebellum</a:t>
            </a:r>
            <a:r>
              <a:rPr lang="en-GB" sz="2000" dirty="0">
                <a:latin typeface="Candara" panose="020E0502030303020204" pitchFamily="34" charset="0"/>
              </a:rPr>
              <a:t>, </a:t>
            </a:r>
            <a:r>
              <a:rPr lang="en-GB" sz="2000" b="1" dirty="0">
                <a:latin typeface="Candara" panose="020E0502030303020204" pitchFamily="34" charset="0"/>
              </a:rPr>
              <a:t>pons</a:t>
            </a:r>
            <a:r>
              <a:rPr lang="en-GB" sz="2000" dirty="0">
                <a:latin typeface="Candara" panose="020E0502030303020204" pitchFamily="34" charset="0"/>
              </a:rPr>
              <a:t>, and </a:t>
            </a:r>
            <a:r>
              <a:rPr lang="en-GB" sz="2000" b="1" dirty="0">
                <a:latin typeface="Candara" panose="020E0502030303020204" pitchFamily="34" charset="0"/>
              </a:rPr>
              <a:t>medulla oblongata</a:t>
            </a:r>
            <a:r>
              <a:rPr lang="en-GB" sz="2000" dirty="0">
                <a:latin typeface="Candara" panose="020E0502030303020204" pitchFamily="34" charset="0"/>
              </a:rPr>
              <a:t>. </a:t>
            </a:r>
          </a:p>
        </p:txBody>
      </p:sp>
      <p:pic>
        <p:nvPicPr>
          <p:cNvPr id="38914" name="Picture 2" descr="https://classconnection.s3.amazonaws.com/257/flashcards/769257/jpg/cranial_fossa1318363194773.jpg"/>
          <p:cNvPicPr>
            <a:picLocks noChangeAspect="1" noChangeArrowheads="1"/>
          </p:cNvPicPr>
          <p:nvPr/>
        </p:nvPicPr>
        <p:blipFill>
          <a:blip r:embed="rId2" cstate="print"/>
          <a:srcRect t="41295"/>
          <a:stretch>
            <a:fillRect/>
          </a:stretch>
        </p:blipFill>
        <p:spPr bwMode="auto">
          <a:xfrm>
            <a:off x="9572660" y="428604"/>
            <a:ext cx="1285214" cy="53941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42844" y="4418966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The floor </a:t>
            </a:r>
            <a:r>
              <a:rPr lang="en-GB" sz="2000" dirty="0">
                <a:latin typeface="Candara" panose="020E0502030303020204" pitchFamily="34" charset="0"/>
              </a:rPr>
              <a:t>of the posterior fossa is formed by the </a:t>
            </a:r>
            <a:r>
              <a:rPr lang="en-GB" sz="2000" b="1" dirty="0">
                <a:latin typeface="Candara" panose="020E0502030303020204" pitchFamily="34" charset="0"/>
              </a:rPr>
              <a:t>basilar,</a:t>
            </a:r>
            <a:r>
              <a:rPr lang="en-GB" sz="2000" dirty="0">
                <a:latin typeface="Candara" panose="020E0502030303020204" pitchFamily="34" charset="0"/>
              </a:rPr>
              <a:t> </a:t>
            </a:r>
            <a:r>
              <a:rPr lang="en-GB" sz="2000" b="1" dirty="0">
                <a:latin typeface="Candara" panose="020E0502030303020204" pitchFamily="34" charset="0"/>
              </a:rPr>
              <a:t>condylar</a:t>
            </a:r>
            <a:r>
              <a:rPr lang="en-GB" sz="2000" dirty="0">
                <a:latin typeface="Candara" panose="020E0502030303020204" pitchFamily="34" charset="0"/>
              </a:rPr>
              <a:t>, and </a:t>
            </a:r>
            <a:r>
              <a:rPr lang="en-GB" sz="2000" b="1" dirty="0">
                <a:latin typeface="Candara" panose="020E0502030303020204" pitchFamily="34" charset="0"/>
              </a:rPr>
              <a:t>squamous parts </a:t>
            </a:r>
            <a:r>
              <a:rPr lang="en-GB" sz="2000" dirty="0">
                <a:latin typeface="Candara" panose="020E0502030303020204" pitchFamily="34" charset="0"/>
              </a:rPr>
              <a:t>of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occipital bone </a:t>
            </a:r>
            <a:r>
              <a:rPr lang="en-GB" sz="2000" dirty="0">
                <a:latin typeface="Candara" panose="020E0502030303020204" pitchFamily="34" charset="0"/>
              </a:rPr>
              <a:t>and the </a:t>
            </a:r>
            <a:r>
              <a:rPr lang="en-GB" sz="2000" b="1" dirty="0">
                <a:latin typeface="Candara" panose="020E0502030303020204" pitchFamily="34" charset="0"/>
              </a:rPr>
              <a:t>mastoid part </a:t>
            </a:r>
            <a:r>
              <a:rPr lang="en-GB" sz="2000" dirty="0">
                <a:latin typeface="Candara" panose="020E0502030303020204" pitchFamily="34" charset="0"/>
              </a:rPr>
              <a:t>of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temporal bone.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32240" y="6492899"/>
            <a:ext cx="195456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492899"/>
            <a:ext cx="400024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23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>
              <a:solidFill>
                <a:srgbClr val="A50021"/>
              </a:solidFill>
            </a:endParaRPr>
          </a:p>
        </p:txBody>
      </p:sp>
      <p:pic>
        <p:nvPicPr>
          <p:cNvPr id="9218" name="Picture 2" descr="http://www.rci.rutgers.edu/~uzwiak/AnatPhys/APFallLect9_files/image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285860"/>
            <a:ext cx="5143493" cy="385762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071934" y="53578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The roof </a:t>
            </a:r>
            <a:r>
              <a:rPr lang="en-GB" sz="2000" dirty="0">
                <a:latin typeface="Candara" panose="020E0502030303020204" pitchFamily="34" charset="0"/>
              </a:rPr>
              <a:t>of the fossa is formed by a fold of dura, </a:t>
            </a:r>
            <a:r>
              <a:rPr lang="en-GB" sz="2000" b="1" dirty="0">
                <a:solidFill>
                  <a:srgbClr val="CC0066"/>
                </a:solidFill>
                <a:latin typeface="Candara" panose="020E0502030303020204" pitchFamily="34" charset="0"/>
              </a:rPr>
              <a:t>the tentorium cerebelli</a:t>
            </a:r>
            <a:endParaRPr lang="en-GB" sz="20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214290"/>
            <a:ext cx="8786874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0"/>
            <a:r>
              <a:rPr lang="en-GB" sz="2800" b="1" dirty="0"/>
              <a:t>Summary of the More Important Openings in the Base of the Skull and the Structures That Pass Through Them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44" y="1285860"/>
            <a:ext cx="8858312" cy="40011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GB" sz="2000" b="1" dirty="0"/>
              <a:t>Opening in Skull                           Bone of Skull                           Structures Transmitted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844" y="1785926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dirty="0">
                <a:solidFill>
                  <a:srgbClr val="FF0000"/>
                </a:solidFill>
              </a:rPr>
              <a:t>Anterior Cranial Fossa </a:t>
            </a:r>
          </a:p>
          <a:p>
            <a:pPr algn="l" rtl="0"/>
            <a:r>
              <a:rPr lang="en-GB" sz="2000" b="1" dirty="0"/>
              <a:t>Perforations in cribriform plate</a:t>
            </a:r>
            <a:r>
              <a:rPr lang="en-GB" sz="2000" dirty="0"/>
              <a:t>       </a:t>
            </a:r>
            <a:r>
              <a:rPr lang="en-GB" sz="2000" b="1" dirty="0">
                <a:solidFill>
                  <a:srgbClr val="0033CC"/>
                </a:solidFill>
              </a:rPr>
              <a:t>Ethmoid </a:t>
            </a:r>
            <a:r>
              <a:rPr lang="en-GB" sz="2000" dirty="0"/>
              <a:t>                                    </a:t>
            </a:r>
            <a:r>
              <a:rPr lang="en-GB" sz="2000" b="1" dirty="0">
                <a:solidFill>
                  <a:srgbClr val="C00000"/>
                </a:solidFill>
              </a:rPr>
              <a:t>Olfactory nerves </a:t>
            </a:r>
          </a:p>
        </p:txBody>
      </p:sp>
      <p:pic>
        <p:nvPicPr>
          <p:cNvPr id="37890" name="Picture 2" descr="http://www.veteranstoday.com/wp-content/uploads/2010/10/olfactory_nerve-to-brain.jpg"/>
          <p:cNvPicPr>
            <a:picLocks noChangeAspect="1" noChangeArrowheads="1"/>
          </p:cNvPicPr>
          <p:nvPr/>
        </p:nvPicPr>
        <p:blipFill>
          <a:blip r:embed="rId2" cstate="print"/>
          <a:srcRect l="4454" t="10964" b="6801"/>
          <a:stretch>
            <a:fillRect/>
          </a:stretch>
        </p:blipFill>
        <p:spPr bwMode="auto">
          <a:xfrm>
            <a:off x="2285984" y="2857496"/>
            <a:ext cx="4597003" cy="321471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71462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24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214290"/>
            <a:ext cx="8786874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0"/>
            <a:r>
              <a:rPr lang="en-GB" sz="2800" b="1" dirty="0"/>
              <a:t>Summary of the More Important Openings in the Base of the Skull and the Structures That Pass Through Them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44" y="1285860"/>
            <a:ext cx="8858312" cy="40011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GB" sz="2000" b="1" dirty="0"/>
              <a:t>Opening in Skull                           Bone of Skull                           Structures Transmitted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-142908" y="2243072"/>
            <a:ext cx="9286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2000" b="1" dirty="0"/>
              <a:t>Optic canal </a:t>
            </a:r>
            <a:r>
              <a:rPr lang="en-GB" sz="2000" dirty="0"/>
              <a:t>                        </a:t>
            </a:r>
            <a:r>
              <a:rPr lang="en-GB" sz="2000" b="1" dirty="0">
                <a:solidFill>
                  <a:srgbClr val="0033CC"/>
                </a:solidFill>
              </a:rPr>
              <a:t>Lesser wing of sphenoid</a:t>
            </a:r>
            <a:r>
              <a:rPr lang="en-GB" sz="2000" dirty="0"/>
              <a:t>                    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Optic N</a:t>
            </a:r>
            <a:r>
              <a:rPr lang="en-GB" sz="2000" dirty="0"/>
              <a:t>, </a:t>
            </a:r>
            <a:r>
              <a:rPr lang="en-GB" sz="2000" b="1" dirty="0">
                <a:solidFill>
                  <a:srgbClr val="FF0000"/>
                </a:solidFill>
              </a:rPr>
              <a:t>ophthalmic A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65785" y="1785926"/>
            <a:ext cx="2434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Middle Cranial Fossa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786058"/>
            <a:ext cx="8929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b="1" dirty="0"/>
              <a:t>Superior orbital fissure         </a:t>
            </a:r>
            <a:r>
              <a:rPr lang="en-GB" b="1" dirty="0">
                <a:solidFill>
                  <a:srgbClr val="0033CC"/>
                </a:solidFill>
              </a:rPr>
              <a:t>Between lesser and greater                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Lacrimal, frontal, trochlear,</a:t>
            </a:r>
          </a:p>
          <a:p>
            <a:pPr algn="l" rtl="0"/>
            <a:endParaRPr lang="en-GB" dirty="0"/>
          </a:p>
          <a:p>
            <a:pPr algn="l" rtl="0"/>
            <a:endParaRPr lang="en-GB" dirty="0"/>
          </a:p>
          <a:p>
            <a:pPr algn="l" rtl="0"/>
            <a:endParaRPr lang="en-GB" dirty="0"/>
          </a:p>
          <a:p>
            <a:pPr algn="l" rtl="0"/>
            <a:r>
              <a:rPr lang="en-GB" dirty="0"/>
              <a:t>                   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6346" y="30718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GB" b="1" dirty="0"/>
              <a:t>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nasociliary,  and abducent nerves</a:t>
            </a:r>
            <a:r>
              <a:rPr lang="en-GB" b="1" dirty="0"/>
              <a:t>;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superior ophthalmic vein </a:t>
            </a:r>
          </a:p>
        </p:txBody>
      </p:sp>
      <p:pic>
        <p:nvPicPr>
          <p:cNvPr id="39938" name="Picture 2" descr="http://medchrome.com/wp-content/uploads/2011/05/skull-sup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14686"/>
            <a:ext cx="3329149" cy="342902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553200" y="6564337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-71470" y="6564337"/>
            <a:ext cx="21336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25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748102" y="6572272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  <p:pic>
        <p:nvPicPr>
          <p:cNvPr id="7172" name="Picture 4" descr="http://www.easynotecards.com/uploads/557/92/_53022d86_13d85ffda7d__8000_00003820.jpg"/>
          <p:cNvPicPr>
            <a:picLocks noChangeAspect="1" noChangeArrowheads="1"/>
          </p:cNvPicPr>
          <p:nvPr/>
        </p:nvPicPr>
        <p:blipFill>
          <a:blip r:embed="rId3" cstate="print"/>
          <a:srcRect b="46250"/>
          <a:stretch>
            <a:fillRect/>
          </a:stretch>
        </p:blipFill>
        <p:spPr bwMode="auto">
          <a:xfrm>
            <a:off x="4507239" y="3714768"/>
            <a:ext cx="4279603" cy="285750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71414"/>
            <a:ext cx="8786874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0"/>
            <a:r>
              <a:rPr lang="en-GB" sz="2800" b="1" dirty="0"/>
              <a:t>Summary of the More Important Openings in the Base of the Skull and the Structures That Pass Through Them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44" y="1142984"/>
            <a:ext cx="8858312" cy="40011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GB" sz="2000" b="1" dirty="0"/>
              <a:t>Opening in Skull                           Bone of Skull                           Structures Transmitted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876" y="1571612"/>
            <a:ext cx="9001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dirty="0"/>
              <a:t>Foramen rotundum           </a:t>
            </a:r>
            <a:r>
              <a:rPr lang="en-GB" sz="2000" b="1" dirty="0">
                <a:solidFill>
                  <a:srgbClr val="0033CC"/>
                </a:solidFill>
              </a:rPr>
              <a:t>Greater wing of sphenoid               </a:t>
            </a:r>
            <a:r>
              <a:rPr lang="en-GB" sz="2000" b="1" dirty="0"/>
              <a:t>Maxillary division of the</a:t>
            </a:r>
          </a:p>
          <a:p>
            <a:pPr algn="l" rtl="0"/>
            <a:r>
              <a:rPr lang="en-US" sz="2000" b="1" dirty="0"/>
              <a:t>                                                                                                                  </a:t>
            </a:r>
            <a:r>
              <a:rPr lang="en-GB" sz="2000" b="1" dirty="0"/>
              <a:t>trigeminal N.</a:t>
            </a:r>
            <a:r>
              <a:rPr lang="en-US" sz="2000" b="1" dirty="0"/>
              <a:t> </a:t>
            </a:r>
            <a:r>
              <a:rPr lang="en-US" sz="2000" dirty="0"/>
              <a:t>                                                                                                                    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2285992"/>
            <a:ext cx="9358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dirty="0"/>
              <a:t>  Foramen ovale                   </a:t>
            </a:r>
            <a:r>
              <a:rPr lang="en-GB" sz="2000" b="1" dirty="0">
                <a:solidFill>
                  <a:srgbClr val="0033CC"/>
                </a:solidFill>
              </a:rPr>
              <a:t>Greater wing of sphenoid</a:t>
            </a:r>
            <a:r>
              <a:rPr lang="en-GB" sz="2000" dirty="0">
                <a:solidFill>
                  <a:srgbClr val="0033CC"/>
                </a:solidFill>
              </a:rPr>
              <a:t>          </a:t>
            </a:r>
            <a:r>
              <a:rPr lang="en-GB" sz="2000" b="1" dirty="0"/>
              <a:t>Mandibular division of the</a:t>
            </a:r>
          </a:p>
          <a:p>
            <a:pPr algn="l" rtl="0"/>
            <a:r>
              <a:rPr lang="en-US" sz="2000" b="1" dirty="0"/>
              <a:t>                                                                                                   </a:t>
            </a:r>
            <a:r>
              <a:rPr lang="en-GB" sz="2000" b="1" dirty="0"/>
              <a:t>trigeminal N.,  lesser petrosal N.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105835"/>
            <a:ext cx="9429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dirty="0"/>
              <a:t> Foramen spinosum             </a:t>
            </a:r>
            <a:r>
              <a:rPr lang="en-GB" sz="2000" b="1" dirty="0">
                <a:solidFill>
                  <a:srgbClr val="0033CC"/>
                </a:solidFill>
              </a:rPr>
              <a:t>Greater wing of sphenoid</a:t>
            </a:r>
            <a:r>
              <a:rPr lang="en-GB" sz="2000" b="1" dirty="0"/>
              <a:t>             </a:t>
            </a:r>
            <a:r>
              <a:rPr lang="en-GB" sz="2000" b="1" dirty="0">
                <a:solidFill>
                  <a:srgbClr val="FF0000"/>
                </a:solidFill>
              </a:rPr>
              <a:t>Middle meningeal artery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71438" y="3605759"/>
            <a:ext cx="9072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dirty="0"/>
              <a:t>Foramen lacerum                </a:t>
            </a:r>
            <a:r>
              <a:rPr lang="en-GB" sz="2000" b="1" dirty="0">
                <a:solidFill>
                  <a:srgbClr val="0033CC"/>
                </a:solidFill>
              </a:rPr>
              <a:t>Between petrous part                    </a:t>
            </a:r>
            <a:r>
              <a:rPr lang="en-GB" sz="2000" b="1" dirty="0">
                <a:solidFill>
                  <a:srgbClr val="FF0000"/>
                </a:solidFill>
              </a:rPr>
              <a:t>obliterated</a:t>
            </a:r>
          </a:p>
          <a:p>
            <a:pPr algn="l" rtl="0"/>
            <a:r>
              <a:rPr lang="en-GB" sz="2000" b="1" dirty="0">
                <a:solidFill>
                  <a:srgbClr val="0033CC"/>
                </a:solidFill>
              </a:rPr>
              <a:t>                                              of temporal  and sphenoid</a:t>
            </a:r>
            <a:endParaRPr lang="en-GB" sz="2000" b="1" dirty="0"/>
          </a:p>
        </p:txBody>
      </p:sp>
      <p:pic>
        <p:nvPicPr>
          <p:cNvPr id="40966" name="Picture 6" descr="https://classconnection.s3.amazonaws.com/257/flashcards/769257/jpg/cranial_fossa1318363194773.jpg"/>
          <p:cNvPicPr>
            <a:picLocks noChangeAspect="1" noChangeArrowheads="1"/>
          </p:cNvPicPr>
          <p:nvPr/>
        </p:nvPicPr>
        <p:blipFill>
          <a:blip r:embed="rId2" cstate="print"/>
          <a:srcRect t="16137" r="-1363" b="42367"/>
          <a:stretch>
            <a:fillRect/>
          </a:stretch>
        </p:blipFill>
        <p:spPr bwMode="auto">
          <a:xfrm>
            <a:off x="785786" y="4286256"/>
            <a:ext cx="7786742" cy="227902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553200" y="6564337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214282" y="6492899"/>
            <a:ext cx="21336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26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564337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71414"/>
            <a:ext cx="8786874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0"/>
            <a:r>
              <a:rPr lang="en-GB" sz="2800" b="1" dirty="0"/>
              <a:t>Summary of the More Important Openings in the Base of the Skull and the Structures That Pass Through Them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44" y="1142984"/>
            <a:ext cx="8858312" cy="40011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GB" sz="2000" b="1" dirty="0"/>
              <a:t>Opening in Skull                           Bone of Skull                           Structures Transmitted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412" y="1643050"/>
            <a:ext cx="2647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Posterior Cranial Fossa 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06" y="1928802"/>
            <a:ext cx="9072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dirty="0"/>
              <a:t>Foramen magnum                           </a:t>
            </a:r>
            <a:r>
              <a:rPr lang="en-GB" sz="2000" b="1" dirty="0">
                <a:solidFill>
                  <a:srgbClr val="0033CC"/>
                </a:solidFill>
              </a:rPr>
              <a:t>Occipital </a:t>
            </a:r>
            <a:r>
              <a:rPr lang="en-GB" sz="2000" b="1" dirty="0"/>
              <a:t>                             Medulla oblongata</a:t>
            </a:r>
          </a:p>
          <a:p>
            <a:pPr algn="l" rtl="0"/>
            <a:r>
              <a:rPr lang="en-US" sz="2000" b="1" dirty="0"/>
              <a:t>   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5286380" y="2214554"/>
            <a:ext cx="3857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       and </a:t>
            </a:r>
            <a:r>
              <a:rPr lang="en-GB" sz="2000" b="1" dirty="0">
                <a:solidFill>
                  <a:srgbClr val="FF0000"/>
                </a:solidFill>
              </a:rPr>
              <a:t>right</a:t>
            </a:r>
            <a:r>
              <a:rPr lang="en-GB" sz="2000" b="1" dirty="0"/>
              <a:t> and </a:t>
            </a:r>
            <a:r>
              <a:rPr lang="en-GB" sz="2000" b="1" dirty="0">
                <a:solidFill>
                  <a:srgbClr val="FF0000"/>
                </a:solidFill>
              </a:rPr>
              <a:t>left vertebral arteries</a:t>
            </a:r>
            <a:r>
              <a:rPr lang="en-GB" sz="20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406" y="2857496"/>
            <a:ext cx="8858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dirty="0"/>
              <a:t>Hypoglossal canal</a:t>
            </a:r>
            <a:r>
              <a:rPr lang="en-GB" sz="2000" dirty="0"/>
              <a:t>                           </a:t>
            </a:r>
            <a:r>
              <a:rPr lang="en-GB" sz="2000" b="1" dirty="0">
                <a:solidFill>
                  <a:srgbClr val="0033CC"/>
                </a:solidFill>
              </a:rPr>
              <a:t>Occipital </a:t>
            </a:r>
            <a:r>
              <a:rPr lang="en-GB" sz="2000" dirty="0"/>
              <a:t>                               </a:t>
            </a:r>
            <a:r>
              <a:rPr lang="en-GB" sz="2000" b="1" dirty="0">
                <a:solidFill>
                  <a:srgbClr val="C00000"/>
                </a:solidFill>
              </a:rPr>
              <a:t>Hypoglossal nerve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50043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dirty="0"/>
              <a:t>Jugular foramen                      </a:t>
            </a:r>
            <a:r>
              <a:rPr lang="en-GB" sz="2000" b="1" dirty="0">
                <a:solidFill>
                  <a:srgbClr val="0033CC"/>
                </a:solidFill>
              </a:rPr>
              <a:t>Between temporal</a:t>
            </a:r>
          </a:p>
          <a:p>
            <a:pPr algn="l" rtl="0"/>
            <a:r>
              <a:rPr lang="en-US" sz="2000" dirty="0"/>
              <a:t>          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3322652" y="3786190"/>
            <a:ext cx="1535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000" b="1" dirty="0">
                <a:solidFill>
                  <a:srgbClr val="0033CC"/>
                </a:solidFill>
              </a:rPr>
              <a:t>and occipital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57786" y="3342031"/>
            <a:ext cx="3786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dirty="0">
                <a:solidFill>
                  <a:srgbClr val="CC0066"/>
                </a:solidFill>
              </a:rPr>
              <a:t>Glossopharyngeal, vagus, and accessory nerves; 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00B0F0"/>
                </a:solidFill>
              </a:rPr>
              <a:t>sigmoid sinus becomes internal jugular vein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" y="4357694"/>
            <a:ext cx="9358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dirty="0"/>
              <a:t>Internal acoustic            </a:t>
            </a:r>
            <a:r>
              <a:rPr lang="en-GB" sz="2000" b="1" dirty="0">
                <a:solidFill>
                  <a:srgbClr val="0033CC"/>
                </a:solidFill>
              </a:rPr>
              <a:t>Petrous part of temporal        </a:t>
            </a:r>
            <a:r>
              <a:rPr lang="en-GB" sz="2000" b="1" dirty="0">
                <a:solidFill>
                  <a:srgbClr val="C00000"/>
                </a:solidFill>
              </a:rPr>
              <a:t>Vestibulocochlear and facial </a:t>
            </a:r>
            <a:r>
              <a:rPr lang="en-GB" sz="2000" b="1" dirty="0" err="1">
                <a:solidFill>
                  <a:srgbClr val="C00000"/>
                </a:solidFill>
              </a:rPr>
              <a:t>Nn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0072" y="4643446"/>
            <a:ext cx="975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meatus</a:t>
            </a:r>
            <a:endParaRPr lang="en-GB" sz="2000" dirty="0"/>
          </a:p>
        </p:txBody>
      </p:sp>
      <p:pic>
        <p:nvPicPr>
          <p:cNvPr id="14" name="Picture 6" descr="https://classconnection.s3.amazonaws.com/257/flashcards/769257/jpg/cranial_fossa1318363194773.jpg"/>
          <p:cNvPicPr>
            <a:picLocks noChangeAspect="1" noChangeArrowheads="1"/>
          </p:cNvPicPr>
          <p:nvPr/>
        </p:nvPicPr>
        <p:blipFill>
          <a:blip r:embed="rId2" cstate="print"/>
          <a:srcRect t="43325" r="497" b="25458"/>
          <a:stretch>
            <a:fillRect/>
          </a:stretch>
        </p:blipFill>
        <p:spPr bwMode="auto">
          <a:xfrm>
            <a:off x="1285852" y="4786322"/>
            <a:ext cx="7643866" cy="171451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457200" y="6492899"/>
            <a:ext cx="471462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27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176403"/>
            <a:ext cx="45005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The anterior fontanelle </a:t>
            </a:r>
            <a:r>
              <a:rPr lang="en-GB" sz="2000" dirty="0">
                <a:latin typeface="Candara" panose="020E0502030303020204" pitchFamily="34" charset="0"/>
              </a:rPr>
              <a:t>is diamond shaped and lies between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two halves of the frontal bone </a:t>
            </a:r>
            <a:r>
              <a:rPr lang="en-GB" sz="2000" dirty="0">
                <a:latin typeface="Candara" panose="020E0502030303020204" pitchFamily="34" charset="0"/>
              </a:rPr>
              <a:t>in front and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two parietal bones </a:t>
            </a:r>
            <a:r>
              <a:rPr lang="en-GB" sz="2000" dirty="0">
                <a:latin typeface="Candara" panose="020E0502030303020204" pitchFamily="34" charset="0"/>
              </a:rPr>
              <a:t>behind 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000" b="1" dirty="0">
                <a:latin typeface="Candara" panose="020E0502030303020204" pitchFamily="34" charset="0"/>
              </a:rPr>
              <a:t>The fibrous membrane </a:t>
            </a:r>
            <a:r>
              <a:rPr lang="en-GB" sz="2000" dirty="0">
                <a:latin typeface="Candara" panose="020E0502030303020204" pitchFamily="34" charset="0"/>
              </a:rPr>
              <a:t>forming the floor of the anterior fontanelle is replaced </a:t>
            </a:r>
            <a:r>
              <a:rPr lang="en-GB" sz="2000" b="1" dirty="0">
                <a:latin typeface="Candara" panose="020E0502030303020204" pitchFamily="34" charset="0"/>
              </a:rPr>
              <a:t>by bone </a:t>
            </a:r>
            <a:r>
              <a:rPr lang="en-GB" sz="2000" dirty="0">
                <a:latin typeface="Candara" panose="020E0502030303020204" pitchFamily="34" charset="0"/>
              </a:rPr>
              <a:t>and is closed </a:t>
            </a:r>
            <a:r>
              <a:rPr lang="en-GB" sz="2000" b="1" u="sng" dirty="0">
                <a:solidFill>
                  <a:srgbClr val="A50021"/>
                </a:solidFill>
                <a:latin typeface="Candara" panose="020E0502030303020204" pitchFamily="34" charset="0"/>
              </a:rPr>
              <a:t>by 18 months of age. </a:t>
            </a:r>
          </a:p>
          <a:p>
            <a:pPr algn="l" rtl="0"/>
            <a:endParaRPr lang="en-GB" sz="2000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000" b="1" dirty="0">
                <a:solidFill>
                  <a:srgbClr val="CC0066"/>
                </a:solidFill>
                <a:latin typeface="Candara" panose="020E0502030303020204" pitchFamily="34" charset="0"/>
              </a:rPr>
              <a:t>The posterior fontanelle </a:t>
            </a:r>
            <a:r>
              <a:rPr lang="en-GB" sz="2000" dirty="0">
                <a:latin typeface="Candara" panose="020E0502030303020204" pitchFamily="34" charset="0"/>
              </a:rPr>
              <a:t>is triangular and lies between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two parietal bones </a:t>
            </a:r>
            <a:r>
              <a:rPr lang="en-GB" sz="2000" dirty="0">
                <a:latin typeface="Candara" panose="020E0502030303020204" pitchFamily="34" charset="0"/>
              </a:rPr>
              <a:t>in front and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occipital bone </a:t>
            </a:r>
            <a:r>
              <a:rPr lang="en-GB" sz="2000" dirty="0">
                <a:latin typeface="Candara" panose="020E0502030303020204" pitchFamily="34" charset="0"/>
              </a:rPr>
              <a:t>behind. </a:t>
            </a:r>
            <a:r>
              <a:rPr lang="en-GB" sz="2000" b="1" u="sng" dirty="0">
                <a:solidFill>
                  <a:srgbClr val="A50021"/>
                </a:solidFill>
                <a:latin typeface="Candara" panose="020E0502030303020204" pitchFamily="34" charset="0"/>
              </a:rPr>
              <a:t>By the end of the 1st year</a:t>
            </a:r>
            <a:r>
              <a:rPr lang="en-GB" sz="2000" dirty="0">
                <a:latin typeface="Candara" panose="020E0502030303020204" pitchFamily="34" charset="0"/>
              </a:rPr>
              <a:t>, the fontanelle is usually closed and can no longer be palpated.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-32" y="577974"/>
            <a:ext cx="8532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dirty="0">
                <a:latin typeface="Candara" panose="020E0502030303020204" pitchFamily="34" charset="0"/>
              </a:rPr>
              <a:t>The bones of the vault of neonate  are separated by </a:t>
            </a:r>
            <a:r>
              <a:rPr lang="en-GB" sz="2000" b="1" dirty="0" err="1">
                <a:solidFill>
                  <a:srgbClr val="FF0000"/>
                </a:solidFill>
                <a:latin typeface="Candara" panose="020E0502030303020204" pitchFamily="34" charset="0"/>
              </a:rPr>
              <a:t>unossified</a:t>
            </a:r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 membranous intervals </a:t>
            </a:r>
            <a:r>
              <a:rPr lang="en-GB" sz="2000" dirty="0">
                <a:latin typeface="Candara" panose="020E0502030303020204" pitchFamily="34" charset="0"/>
              </a:rPr>
              <a:t>called </a:t>
            </a:r>
            <a:r>
              <a:rPr lang="en-GB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fontanelles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860" y="1352962"/>
            <a:ext cx="878685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GB" sz="2000" b="1" dirty="0">
                <a:latin typeface="Candara" panose="020E0502030303020204" pitchFamily="34" charset="0"/>
              </a:rPr>
              <a:t>Clinically, the anterior and posterior fontanelles are most important and are easily examined in the midline of the vault.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03" y="58143"/>
            <a:ext cx="2736647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dirty="0">
                <a:solidFill>
                  <a:srgbClr val="FF0000"/>
                </a:solidFill>
              </a:rPr>
              <a:t>Neonatal Skull </a:t>
            </a:r>
          </a:p>
        </p:txBody>
      </p:sp>
      <p:pic>
        <p:nvPicPr>
          <p:cNvPr id="45058" name="Picture 2" descr="http://www.healthcentral.com/common/images/1/17179_15396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445224"/>
            <a:ext cx="1500198" cy="135017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45060" name="Picture 4" descr="http://antranik.org/wp-content/uploads/2011/10/fontanel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219876"/>
            <a:ext cx="4401903" cy="308133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929454" y="6357958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295788" y="6492899"/>
            <a:ext cx="490526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28</a:t>
            </a:fld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epainassist.com/images/Article-Images/Skull-Fra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85000"/>
            <a:ext cx="4482311" cy="313014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41990" name="Picture 6" descr="http://image.slidesharecdn.com/imagingtraumaticbraininjury-130531212921-phpapp02/95/imaging-of-traumatic-brain-injury-23-638.jpg?cb=1370035969"/>
          <p:cNvPicPr>
            <a:picLocks noChangeAspect="1" noChangeArrowheads="1"/>
          </p:cNvPicPr>
          <p:nvPr/>
        </p:nvPicPr>
        <p:blipFill>
          <a:blip r:embed="rId3" cstate="print"/>
          <a:srcRect l="7053" t="4563" r="7132" b="19371"/>
          <a:stretch>
            <a:fillRect/>
          </a:stretch>
        </p:blipFill>
        <p:spPr bwMode="auto">
          <a:xfrm>
            <a:off x="71407" y="71414"/>
            <a:ext cx="4929222" cy="337617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41992" name="Picture 8" descr="https://s-media-cache-ak0.pinimg.com/736x/46/66/13/466613e539be8c9ce3cfd719473c70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4043" y="71414"/>
            <a:ext cx="4028551" cy="336677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41994" name="Picture 10" descr="http://surgery.arizona.edu/sites/surgery.arizona.edu/files/images/Fig1_skull-fra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602755"/>
            <a:ext cx="3357586" cy="313861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74797" y="6056336"/>
            <a:ext cx="1980884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5720" y="6421461"/>
            <a:ext cx="400024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29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70017" y="260648"/>
            <a:ext cx="2550255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805" t="29297" r="29722" b="14062"/>
          <a:stretch>
            <a:fillRect/>
          </a:stretch>
        </p:blipFill>
        <p:spPr bwMode="auto">
          <a:xfrm>
            <a:off x="10332640" y="1628800"/>
            <a:ext cx="1709560" cy="1224136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199582" y="870429"/>
            <a:ext cx="8388907" cy="3857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The facial bones </a:t>
            </a:r>
            <a:r>
              <a:rPr lang="en-GB" sz="2400" dirty="0">
                <a:latin typeface="Candara" panose="020E0502030303020204" pitchFamily="34" charset="0"/>
              </a:rPr>
              <a:t>consist of the following</a:t>
            </a:r>
            <a:r>
              <a:rPr lang="en-GB" sz="2400" b="1" dirty="0">
                <a:latin typeface="Candara" panose="020E0502030303020204" pitchFamily="34" charset="0"/>
              </a:rPr>
              <a:t>, two of which are single: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dirty="0">
                <a:latin typeface="Candara" panose="020E0502030303020204" pitchFamily="34" charset="0"/>
              </a:rPr>
              <a:t>Zygomatic bones: 2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dirty="0">
                <a:latin typeface="Candara" panose="020E0502030303020204" pitchFamily="34" charset="0"/>
              </a:rPr>
              <a:t>Maxillae: 2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dirty="0">
                <a:latin typeface="Candara" panose="020E0502030303020204" pitchFamily="34" charset="0"/>
              </a:rPr>
              <a:t>Nasal bones: 2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dirty="0">
                <a:latin typeface="Candara" panose="020E0502030303020204" pitchFamily="34" charset="0"/>
              </a:rPr>
              <a:t>Lacrimal bones: 2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dirty="0">
                <a:latin typeface="Candara" panose="020E0502030303020204" pitchFamily="34" charset="0"/>
              </a:rPr>
              <a:t>Vomer: 1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dirty="0">
                <a:latin typeface="Candara" panose="020E0502030303020204" pitchFamily="34" charset="0"/>
              </a:rPr>
              <a:t>Palatine bones: 2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dirty="0">
                <a:latin typeface="Candara" panose="020E0502030303020204" pitchFamily="34" charset="0"/>
              </a:rPr>
              <a:t>Inferior conchae: 2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dirty="0">
                <a:latin typeface="Candara" panose="020E0502030303020204" pitchFamily="34" charset="0"/>
              </a:rPr>
              <a:t>Mandible: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614338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3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8" name="مستطيل 1">
            <a:extLst>
              <a:ext uri="{FF2B5EF4-FFF2-40B4-BE49-F238E27FC236}">
                <a16:creationId xmlns:a16="http://schemas.microsoft.com/office/drawing/2014/main" id="{9696FD32-055D-45E7-B2F1-6464BFEC3DDD}"/>
              </a:ext>
            </a:extLst>
          </p:cNvPr>
          <p:cNvSpPr/>
          <p:nvPr/>
        </p:nvSpPr>
        <p:spPr>
          <a:xfrm>
            <a:off x="214282" y="142852"/>
            <a:ext cx="3357009" cy="584775"/>
          </a:xfrm>
          <a:prstGeom prst="rect">
            <a:avLst/>
          </a:prstGeom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Bones of the Skull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25FF1F-C208-4F09-A080-0E7EA3E0B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334" y="1583821"/>
            <a:ext cx="5385122" cy="4725499"/>
          </a:xfrm>
          <a:prstGeom prst="rect">
            <a:avLst/>
          </a:prstGeom>
          <a:ln w="76200">
            <a:solidFill>
              <a:srgbClr val="0033CC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slideplayer.com/5/1522622/slides/slide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42876"/>
            <a:ext cx="4953001" cy="371475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44034" name="Picture 2" descr="https://s-media-cache-ak0.pinimg.com/736x/7b/49/37/7b493758f684c6fecb98d4a8aa3d3d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5" y="3857628"/>
            <a:ext cx="4000495" cy="300037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44036" name="Picture 4" descr="https://classconnection.s3.amazonaws.com/959/flashcards/533959/jpg/battle1329417963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4429132"/>
            <a:ext cx="2143140" cy="2257746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pic>
        <p:nvPicPr>
          <p:cNvPr id="44038" name="Picture 6" descr="http://images.slideplayer.com/12/3468247/slides/slide_15.jpg"/>
          <p:cNvPicPr>
            <a:picLocks noChangeAspect="1" noChangeArrowheads="1"/>
          </p:cNvPicPr>
          <p:nvPr/>
        </p:nvPicPr>
        <p:blipFill>
          <a:blip r:embed="rId5" cstate="print"/>
          <a:srcRect l="9616" t="10257" r="7691"/>
          <a:stretch>
            <a:fillRect/>
          </a:stretch>
        </p:blipFill>
        <p:spPr bwMode="auto">
          <a:xfrm>
            <a:off x="5076056" y="428604"/>
            <a:ext cx="3949574" cy="321471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44040" name="Picture 8" descr="http://images.slideplayer.com/12/3468151/slides/slide_20.jpg"/>
          <p:cNvPicPr>
            <a:picLocks noChangeAspect="1" noChangeArrowheads="1"/>
          </p:cNvPicPr>
          <p:nvPr/>
        </p:nvPicPr>
        <p:blipFill>
          <a:blip r:embed="rId6" cstate="print"/>
          <a:srcRect l="6667" r="11110" b="5184"/>
          <a:stretch>
            <a:fillRect/>
          </a:stretch>
        </p:blipFill>
        <p:spPr bwMode="auto">
          <a:xfrm>
            <a:off x="2357422" y="4429132"/>
            <a:ext cx="2643206" cy="228601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76256" y="-7959"/>
            <a:ext cx="2053462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1406" y="6356350"/>
            <a:ext cx="5429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30</a:t>
            </a:fld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38983-67A5-415B-A09D-4ECF6286B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21 February 2021</a:t>
            </a:r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AF8289-7D0F-40D3-B191-83B218DF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47170-7AD3-4A01-9F4B-72ED29A1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31</a:t>
            </a:fld>
            <a:endParaRPr lang="ar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5D0C3-263F-48AE-97A0-5FE073F52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8572664F-EE4E-4632-95E4-61926C40573C}"/>
              </a:ext>
            </a:extLst>
          </p:cNvPr>
          <p:cNvSpPr txBox="1">
            <a:spLocks/>
          </p:cNvSpPr>
          <p:nvPr/>
        </p:nvSpPr>
        <p:spPr>
          <a:xfrm>
            <a:off x="-199256" y="1340768"/>
            <a:ext cx="5580112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Candara" pitchFamily="34" charset="0"/>
              </a:rPr>
              <a:t>Sunday 21 February 2021</a:t>
            </a:r>
            <a:endParaRPr lang="ar-SA" sz="40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B5C601-0018-4584-B97E-707EDBF9CA32}"/>
              </a:ext>
            </a:extLst>
          </p:cNvPr>
          <p:cNvSpPr txBox="1">
            <a:spLocks/>
          </p:cNvSpPr>
          <p:nvPr/>
        </p:nvSpPr>
        <p:spPr>
          <a:xfrm>
            <a:off x="72008" y="780143"/>
            <a:ext cx="4499992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FF0000"/>
                </a:solidFill>
                <a:latin typeface="Candara" pitchFamily="34" charset="0"/>
              </a:rPr>
              <a:t>Dr Aiman Qais Afar</a:t>
            </a:r>
            <a:endParaRPr lang="ar-SA" sz="4000" b="1" dirty="0">
              <a:solidFill>
                <a:srgbClr val="FF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3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07504" y="44624"/>
            <a:ext cx="4887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External Views of the Skull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14282" y="642918"/>
            <a:ext cx="4156907" cy="523220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2800" b="1" dirty="0">
                <a:solidFill>
                  <a:srgbClr val="CC0066"/>
                </a:solidFill>
                <a:latin typeface="Candara" panose="020E0502030303020204" pitchFamily="34" charset="0"/>
              </a:rPr>
              <a:t>Anterior View of the Skull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42844" y="1277609"/>
            <a:ext cx="41434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frontal bone</a:t>
            </a:r>
            <a:r>
              <a:rPr lang="en-GB" sz="2000" dirty="0">
                <a:latin typeface="Candara" panose="020E0502030303020204" pitchFamily="34" charset="0"/>
              </a:rPr>
              <a:t>, or forehead bone, curves downward to make the upper margins of </a:t>
            </a:r>
            <a:r>
              <a:rPr lang="en-GB" sz="2000" b="1" dirty="0">
                <a:latin typeface="Candara" panose="020E0502030303020204" pitchFamily="34" charset="0"/>
              </a:rPr>
              <a:t>the orbits</a:t>
            </a:r>
          </a:p>
          <a:p>
            <a:pPr algn="l" rtl="0"/>
            <a:endParaRPr lang="en-GB" sz="2000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GB" sz="2000" dirty="0">
                <a:latin typeface="Candara" panose="020E0502030303020204" pitchFamily="34" charset="0"/>
              </a:rPr>
              <a:t>The </a:t>
            </a:r>
            <a:r>
              <a:rPr lang="en-GB" sz="2000" b="1" dirty="0">
                <a:solidFill>
                  <a:srgbClr val="CC0066"/>
                </a:solidFill>
                <a:latin typeface="Candara" panose="020E0502030303020204" pitchFamily="34" charset="0"/>
              </a:rPr>
              <a:t>superciliary arches </a:t>
            </a:r>
            <a:r>
              <a:rPr lang="en-GB" sz="2000" dirty="0">
                <a:latin typeface="Candara" panose="020E0502030303020204" pitchFamily="34" charset="0"/>
              </a:rPr>
              <a:t>and </a:t>
            </a:r>
            <a:r>
              <a:rPr lang="en-GB" sz="2000" b="1" dirty="0">
                <a:solidFill>
                  <a:srgbClr val="CC0066"/>
                </a:solidFill>
                <a:latin typeface="Candara" panose="020E0502030303020204" pitchFamily="34" charset="0"/>
              </a:rPr>
              <a:t>the supraorbital notch</a:t>
            </a:r>
            <a:r>
              <a:rPr lang="en-GB" sz="2000" b="1" dirty="0">
                <a:latin typeface="Candara" panose="020E0502030303020204" pitchFamily="34" charset="0"/>
              </a:rPr>
              <a:t>, </a:t>
            </a:r>
            <a:r>
              <a:rPr lang="en-GB" sz="2000" dirty="0">
                <a:latin typeface="Candara" panose="020E0502030303020204" pitchFamily="34" charset="0"/>
              </a:rPr>
              <a:t>or </a:t>
            </a:r>
            <a:r>
              <a:rPr lang="en-GB" sz="2000" b="1" dirty="0">
                <a:solidFill>
                  <a:srgbClr val="CC0066"/>
                </a:solidFill>
                <a:latin typeface="Candara" panose="020E0502030303020204" pitchFamily="34" charset="0"/>
              </a:rPr>
              <a:t>foramen</a:t>
            </a:r>
            <a:r>
              <a:rPr lang="en-GB" sz="2000" dirty="0">
                <a:latin typeface="Candara" panose="020E0502030303020204" pitchFamily="34" charset="0"/>
              </a:rPr>
              <a:t> ,can be recognized. </a:t>
            </a:r>
          </a:p>
          <a:p>
            <a:pPr algn="l" rtl="0"/>
            <a:endParaRPr lang="en-GB" sz="2000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GB" sz="2000" b="1" dirty="0">
                <a:latin typeface="Candara" panose="020E0502030303020204" pitchFamily="34" charset="0"/>
              </a:rPr>
              <a:t>The orbital margins </a:t>
            </a:r>
            <a:r>
              <a:rPr lang="en-GB" sz="2000" dirty="0">
                <a:latin typeface="Candara" panose="020E0502030303020204" pitchFamily="34" charset="0"/>
              </a:rPr>
              <a:t>are bounded by</a:t>
            </a:r>
          </a:p>
        </p:txBody>
      </p:sp>
      <p:sp>
        <p:nvSpPr>
          <p:cNvPr id="3078" name="AutoShape 6" descr="https://s-media-cache-ak0.pinimg.com/236x/69/a9/ee/69a9ee9a7fa6ad6c42939fbd9a2604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080" name="Picture 8" descr="https://s-media-cache-ak0.pinimg.com/236x/69/a9/ee/69a9ee9a7fa6ad6c42939fbd9a260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960" y="500042"/>
            <a:ext cx="4000528" cy="571262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مستطيل 8"/>
          <p:cNvSpPr/>
          <p:nvPr/>
        </p:nvSpPr>
        <p:spPr>
          <a:xfrm>
            <a:off x="214282" y="4509120"/>
            <a:ext cx="4000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frontal bone </a:t>
            </a:r>
            <a:r>
              <a:rPr lang="en-GB" sz="2000" dirty="0">
                <a:latin typeface="Candara" panose="020E0502030303020204" pitchFamily="34" charset="0"/>
              </a:rPr>
              <a:t>superiorly,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zygomatic bone </a:t>
            </a:r>
            <a:r>
              <a:rPr lang="en-GB" sz="2000" dirty="0">
                <a:latin typeface="Candara" panose="020E0502030303020204" pitchFamily="34" charset="0"/>
              </a:rPr>
              <a:t>laterally, 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maxilla</a:t>
            </a:r>
            <a:r>
              <a:rPr lang="en-GB" sz="2000" dirty="0">
                <a:latin typeface="Candara" panose="020E0502030303020204" pitchFamily="34" charset="0"/>
              </a:rPr>
              <a:t> inferiorly, 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processes of the maxilla and frontal bone </a:t>
            </a:r>
            <a:r>
              <a:rPr lang="en-GB" sz="2000" dirty="0">
                <a:latin typeface="Candara" panose="020E0502030303020204" pitchFamily="34" charset="0"/>
              </a:rPr>
              <a:t>medially.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71462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4</a:t>
            </a:fld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42844" y="642918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000" dirty="0">
                <a:latin typeface="Candara" pitchFamily="34" charset="0"/>
              </a:rPr>
              <a:t>Within </a:t>
            </a:r>
            <a:r>
              <a:rPr lang="en-GB" sz="2000" b="1" dirty="0">
                <a:solidFill>
                  <a:srgbClr val="0033CC"/>
                </a:solidFill>
                <a:latin typeface="Candara" pitchFamily="34" charset="0"/>
              </a:rPr>
              <a:t>the frontal bone</a:t>
            </a:r>
            <a:r>
              <a:rPr lang="en-GB" sz="2000" dirty="0">
                <a:latin typeface="Candara" pitchFamily="34" charset="0"/>
              </a:rPr>
              <a:t>, just above the orbital margins, are </a:t>
            </a:r>
            <a:r>
              <a:rPr lang="en-GB" sz="2000" b="1" dirty="0">
                <a:latin typeface="Candara" pitchFamily="34" charset="0"/>
              </a:rPr>
              <a:t>two hollow spaces </a:t>
            </a:r>
            <a:r>
              <a:rPr lang="en-GB" sz="2000" dirty="0">
                <a:latin typeface="Candara" pitchFamily="34" charset="0"/>
              </a:rPr>
              <a:t>lined with mucous membrane called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frontal air sinuses</a:t>
            </a:r>
            <a:r>
              <a:rPr lang="en-GB" sz="2000" dirty="0">
                <a:latin typeface="Candara" pitchFamily="34" charset="0"/>
              </a:rPr>
              <a:t>.</a:t>
            </a:r>
          </a:p>
          <a:p>
            <a:pPr algn="l" rtl="0"/>
            <a:r>
              <a:rPr lang="en-GB" sz="2000" dirty="0">
                <a:solidFill>
                  <a:srgbClr val="0033CC"/>
                </a:solidFill>
                <a:latin typeface="Candara" pitchFamily="34" charset="0"/>
              </a:rPr>
              <a:t>These communicate with the nose and serve as voice resonators.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42844" y="71414"/>
            <a:ext cx="456112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dirty="0">
                <a:solidFill>
                  <a:srgbClr val="CC0066"/>
                </a:solidFill>
              </a:rPr>
              <a:t>Anterior View of the Skull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1406" y="1628800"/>
            <a:ext cx="9072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000" b="1" dirty="0">
                <a:solidFill>
                  <a:srgbClr val="0033CC"/>
                </a:solidFill>
                <a:latin typeface="Candara" pitchFamily="34" charset="0"/>
              </a:rPr>
              <a:t>The two nasal bones </a:t>
            </a:r>
            <a:r>
              <a:rPr lang="en-GB" sz="2000" dirty="0">
                <a:latin typeface="Candara" pitchFamily="34" charset="0"/>
              </a:rPr>
              <a:t>form </a:t>
            </a:r>
            <a:r>
              <a:rPr lang="en-GB" sz="2000" b="1" dirty="0">
                <a:latin typeface="Candara" pitchFamily="34" charset="0"/>
              </a:rPr>
              <a:t>the</a:t>
            </a:r>
            <a:r>
              <a:rPr lang="en-GB" sz="2000" dirty="0">
                <a:latin typeface="Candara" pitchFamily="34" charset="0"/>
              </a:rPr>
              <a:t> </a:t>
            </a:r>
            <a:r>
              <a:rPr lang="en-GB" sz="2000" b="1" dirty="0">
                <a:latin typeface="Candara" pitchFamily="34" charset="0"/>
              </a:rPr>
              <a:t>bridge of the nose</a:t>
            </a:r>
            <a:r>
              <a:rPr lang="en-GB" sz="2000" dirty="0">
                <a:latin typeface="Candara" pitchFamily="34" charset="0"/>
              </a:rPr>
              <a:t>. Their lower borders, with </a:t>
            </a:r>
            <a:r>
              <a:rPr lang="en-GB" sz="2000" b="1" dirty="0">
                <a:solidFill>
                  <a:srgbClr val="0033CC"/>
                </a:solidFill>
                <a:latin typeface="Candara" pitchFamily="34" charset="0"/>
              </a:rPr>
              <a:t>the maxillae</a:t>
            </a:r>
            <a:r>
              <a:rPr lang="en-GB" sz="2000" dirty="0">
                <a:latin typeface="Candara" pitchFamily="34" charset="0"/>
              </a:rPr>
              <a:t>, make </a:t>
            </a:r>
            <a:r>
              <a:rPr lang="en-GB" sz="2000" b="1" dirty="0">
                <a:solidFill>
                  <a:srgbClr val="A50021"/>
                </a:solidFill>
                <a:latin typeface="Candara" pitchFamily="34" charset="0"/>
              </a:rPr>
              <a:t>the anterior nasal aperture.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394" t="10455" r="8599" b="6250"/>
          <a:stretch>
            <a:fillRect/>
          </a:stretch>
        </p:blipFill>
        <p:spPr bwMode="auto">
          <a:xfrm>
            <a:off x="4143372" y="2500330"/>
            <a:ext cx="4860643" cy="3857628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71406" y="2420888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000" dirty="0">
                <a:latin typeface="Candara" pitchFamily="34" charset="0"/>
              </a:rPr>
              <a:t>The </a:t>
            </a:r>
            <a:r>
              <a:rPr lang="en-GB" sz="2000" b="1" dirty="0">
                <a:latin typeface="Candara" pitchFamily="34" charset="0"/>
              </a:rPr>
              <a:t>nasal cavity</a:t>
            </a:r>
            <a:r>
              <a:rPr lang="en-GB" sz="2000" dirty="0">
                <a:latin typeface="Candara" pitchFamily="34" charset="0"/>
              </a:rPr>
              <a:t> is divided into two by </a:t>
            </a:r>
            <a:r>
              <a:rPr lang="en-GB" sz="2000" b="1" dirty="0">
                <a:latin typeface="Candara" pitchFamily="34" charset="0"/>
              </a:rPr>
              <a:t>the bony nasal septum</a:t>
            </a:r>
            <a:r>
              <a:rPr lang="en-GB" sz="2000" dirty="0">
                <a:latin typeface="Candara" pitchFamily="34" charset="0"/>
              </a:rPr>
              <a:t>, which is largely formed by </a:t>
            </a:r>
            <a:r>
              <a:rPr lang="en-GB" sz="2000" b="1" dirty="0">
                <a:solidFill>
                  <a:srgbClr val="0033CC"/>
                </a:solidFill>
                <a:latin typeface="Candara" pitchFamily="34" charset="0"/>
              </a:rPr>
              <a:t>The Vomer.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00024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5</a:t>
            </a:fld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  <p:pic>
        <p:nvPicPr>
          <p:cNvPr id="27650" name="Picture 2" descr="https://upload.wikimedia.org/wikipedia/commons/e/e7/Paranasal_Sinuses_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706" y="3717032"/>
            <a:ext cx="2643206" cy="287427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2844" y="71414"/>
            <a:ext cx="472918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i="1" dirty="0">
                <a:solidFill>
                  <a:srgbClr val="CC0066"/>
                </a:solidFill>
                <a:latin typeface="Candara" panose="020E0502030303020204" pitchFamily="34" charset="0"/>
              </a:rPr>
              <a:t>Anterior View of the Skull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5496" y="685145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two maxillae </a:t>
            </a:r>
            <a:r>
              <a:rPr lang="en-GB" sz="2000" b="1" u="sng" dirty="0">
                <a:solidFill>
                  <a:srgbClr val="FF0000"/>
                </a:solidFill>
                <a:latin typeface="Candara" panose="020E0502030303020204" pitchFamily="34" charset="0"/>
              </a:rPr>
              <a:t>form the upper jaw</a:t>
            </a:r>
            <a:r>
              <a:rPr lang="en-GB" sz="2000" dirty="0">
                <a:latin typeface="Candara" panose="020E0502030303020204" pitchFamily="34" charset="0"/>
              </a:rPr>
              <a:t>, the </a:t>
            </a:r>
            <a:r>
              <a:rPr lang="en-GB" sz="2000" b="1" u="sng" dirty="0">
                <a:latin typeface="Candara" panose="020E0502030303020204" pitchFamily="34" charset="0"/>
              </a:rPr>
              <a:t>anterior part of the hard palate</a:t>
            </a:r>
            <a:r>
              <a:rPr lang="en-GB" sz="2000" dirty="0">
                <a:latin typeface="Candara" panose="020E0502030303020204" pitchFamily="34" charset="0"/>
              </a:rPr>
              <a:t>, part of the </a:t>
            </a:r>
            <a:r>
              <a:rPr lang="en-GB" sz="2000" b="1" u="sng" dirty="0">
                <a:latin typeface="Candara" panose="020E0502030303020204" pitchFamily="34" charset="0"/>
              </a:rPr>
              <a:t>lateral walls of the nasal cavities</a:t>
            </a:r>
            <a:r>
              <a:rPr lang="en-GB" sz="2000" dirty="0">
                <a:latin typeface="Candara" panose="020E0502030303020204" pitchFamily="34" charset="0"/>
              </a:rPr>
              <a:t>, and part of the </a:t>
            </a:r>
            <a:r>
              <a:rPr lang="en-GB" sz="2000" b="1" u="sng" dirty="0">
                <a:latin typeface="Candara" panose="020E0502030303020204" pitchFamily="34" charset="0"/>
              </a:rPr>
              <a:t>floors of the orbital cavities</a:t>
            </a:r>
            <a:r>
              <a:rPr lang="en-GB" sz="2000" b="1" dirty="0">
                <a:latin typeface="Candara" panose="020E0502030303020204" pitchFamily="34" charset="0"/>
              </a:rPr>
              <a:t>. </a:t>
            </a:r>
          </a:p>
        </p:txBody>
      </p:sp>
      <p:pic>
        <p:nvPicPr>
          <p:cNvPr id="5" name="Picture 4" descr="https://classconnection.s3.amazonaws.com/969/flashcards/600969/jpg/anterior_view_of_skull1310522114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00174"/>
            <a:ext cx="5143536" cy="420504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مستطيل 5"/>
          <p:cNvSpPr/>
          <p:nvPr/>
        </p:nvSpPr>
        <p:spPr>
          <a:xfrm>
            <a:off x="142844" y="2303215"/>
            <a:ext cx="3429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000" dirty="0">
                <a:latin typeface="Candara" panose="020E0502030303020204" pitchFamily="34" charset="0"/>
              </a:rPr>
              <a:t>The </a:t>
            </a:r>
            <a:r>
              <a:rPr lang="en-GB" sz="2000" b="1" dirty="0">
                <a:latin typeface="Candara" panose="020E0502030303020204" pitchFamily="34" charset="0"/>
              </a:rPr>
              <a:t>two bones </a:t>
            </a:r>
            <a:r>
              <a:rPr lang="en-GB" sz="2000" dirty="0">
                <a:latin typeface="Candara" panose="020E0502030303020204" pitchFamily="34" charset="0"/>
              </a:rPr>
              <a:t>meet in the midline at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intermaxillary suture</a:t>
            </a:r>
            <a:r>
              <a:rPr lang="en-GB" sz="2000" dirty="0">
                <a:latin typeface="Candara" panose="020E0502030303020204" pitchFamily="34" charset="0"/>
              </a:rPr>
              <a:t> and form the </a:t>
            </a:r>
            <a:r>
              <a:rPr lang="en-GB" sz="2000" b="1" u="sng" dirty="0">
                <a:latin typeface="Candara" panose="020E0502030303020204" pitchFamily="34" charset="0"/>
              </a:rPr>
              <a:t>lower margin of the nasal aperture</a:t>
            </a:r>
            <a:r>
              <a:rPr lang="en-GB" sz="2000" b="1" dirty="0">
                <a:latin typeface="Candara" panose="020E0502030303020204" pitchFamily="34" charset="0"/>
              </a:rPr>
              <a:t>.</a:t>
            </a:r>
          </a:p>
          <a:p>
            <a:pPr algn="l" rtl="0">
              <a:buFont typeface="Wingdings" pitchFamily="2" charset="2"/>
              <a:buChar char="v"/>
            </a:pPr>
            <a:endParaRPr lang="en-US" sz="2000" dirty="0">
              <a:latin typeface="Candara" panose="020E0502030303020204" pitchFamily="34" charset="0"/>
            </a:endParaRPr>
          </a:p>
          <a:p>
            <a:pPr algn="l" rtl="0"/>
            <a:endParaRPr lang="en-GB" sz="2000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GB" sz="2000" dirty="0">
                <a:latin typeface="Candara" panose="020E0502030303020204" pitchFamily="34" charset="0"/>
              </a:rPr>
              <a:t> Below the orbit, the maxilla is perforated by the </a:t>
            </a:r>
            <a:r>
              <a:rPr lang="en-GB" sz="2000" b="1" dirty="0">
                <a:solidFill>
                  <a:srgbClr val="CC0066"/>
                </a:solidFill>
                <a:latin typeface="Candara" panose="020E0502030303020204" pitchFamily="34" charset="0"/>
              </a:rPr>
              <a:t>infraorbital foramen</a:t>
            </a:r>
            <a:r>
              <a:rPr lang="en-GB" sz="20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-32" y="5715016"/>
            <a:ext cx="9286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000" dirty="0">
                <a:latin typeface="Candara" panose="020E0502030303020204" pitchFamily="34" charset="0"/>
              </a:rPr>
              <a:t>Within each </a:t>
            </a:r>
            <a:r>
              <a:rPr lang="en-GB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maxilla</a:t>
            </a:r>
            <a:r>
              <a:rPr lang="en-GB" sz="2000" dirty="0">
                <a:latin typeface="Candara" panose="020E0502030303020204" pitchFamily="34" charset="0"/>
              </a:rPr>
              <a:t> is a large, </a:t>
            </a:r>
            <a:r>
              <a:rPr lang="en-GB" sz="2000" b="1" dirty="0">
                <a:latin typeface="Candara" panose="020E0502030303020204" pitchFamily="34" charset="0"/>
              </a:rPr>
              <a:t>pyramid-shaped cavity </a:t>
            </a:r>
            <a:r>
              <a:rPr lang="en-GB" sz="2000" dirty="0">
                <a:latin typeface="Candara" panose="020E0502030303020204" pitchFamily="34" charset="0"/>
              </a:rPr>
              <a:t>lined with mucous membrane called </a:t>
            </a:r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the maxillary sinus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5429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6</a:t>
            </a:fld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2844" y="698825"/>
            <a:ext cx="4500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000" b="1" dirty="0">
                <a:solidFill>
                  <a:srgbClr val="0033CC"/>
                </a:solidFill>
              </a:rPr>
              <a:t>The Zygomatic bone </a:t>
            </a:r>
            <a:r>
              <a:rPr lang="en-GB" sz="2000" dirty="0"/>
              <a:t>forms </a:t>
            </a:r>
            <a:r>
              <a:rPr lang="en-GB" sz="2000" b="1" u="sng" dirty="0"/>
              <a:t>the prominence of the cheek </a:t>
            </a:r>
            <a:r>
              <a:rPr lang="en-GB" sz="2000" dirty="0"/>
              <a:t>and</a:t>
            </a:r>
            <a:r>
              <a:rPr lang="en-GB" sz="2000" b="1" u="sng" dirty="0"/>
              <a:t> part of the lateral wall and floor of the orbital cavit</a:t>
            </a:r>
            <a:r>
              <a:rPr lang="en-GB" sz="2000" b="1" dirty="0"/>
              <a:t>y.</a:t>
            </a:r>
            <a:r>
              <a:rPr lang="en-GB" sz="2000" dirty="0"/>
              <a:t>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572000" y="69882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000" b="1" dirty="0">
                <a:solidFill>
                  <a:srgbClr val="0033CC"/>
                </a:solidFill>
              </a:rPr>
              <a:t>The Zygomatic bone </a:t>
            </a:r>
            <a:r>
              <a:rPr lang="en-GB" sz="2000" dirty="0"/>
              <a:t>is perforated  by two foramina for </a:t>
            </a:r>
            <a:r>
              <a:rPr lang="en-GB" sz="2000" b="1" dirty="0"/>
              <a:t>the zygomaticofacial </a:t>
            </a:r>
            <a:r>
              <a:rPr lang="en-GB" sz="2000" dirty="0"/>
              <a:t>and </a:t>
            </a:r>
            <a:r>
              <a:rPr lang="en-GB" sz="2000" b="1" dirty="0"/>
              <a:t>zygomaticotemporal</a:t>
            </a:r>
            <a:r>
              <a:rPr lang="en-GB" sz="2000" dirty="0"/>
              <a:t> nerves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1406" y="6000768"/>
            <a:ext cx="8858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000" b="1" dirty="0">
                <a:solidFill>
                  <a:srgbClr val="0033CC"/>
                </a:solidFill>
              </a:rPr>
              <a:t>The mandible</a:t>
            </a:r>
            <a:r>
              <a:rPr lang="en-GB" sz="2000" dirty="0"/>
              <a:t>, or </a:t>
            </a:r>
            <a:r>
              <a:rPr lang="en-GB" sz="2000" b="1" dirty="0">
                <a:solidFill>
                  <a:srgbClr val="FF0000"/>
                </a:solidFill>
              </a:rPr>
              <a:t>lower jaw</a:t>
            </a:r>
            <a:r>
              <a:rPr lang="en-GB" sz="2000" dirty="0"/>
              <a:t>, consists of a </a:t>
            </a:r>
            <a:r>
              <a:rPr lang="en-GB" sz="2000" b="1" dirty="0"/>
              <a:t>horizontal body </a:t>
            </a:r>
            <a:r>
              <a:rPr lang="en-GB" sz="2000" dirty="0"/>
              <a:t>and </a:t>
            </a:r>
            <a:r>
              <a:rPr lang="en-GB" sz="2000" b="1" dirty="0"/>
              <a:t>two vertical rami </a:t>
            </a:r>
          </a:p>
        </p:txBody>
      </p:sp>
      <p:pic>
        <p:nvPicPr>
          <p:cNvPr id="26626" name="Picture 2" descr="https://classconnection.s3.amazonaws.com/112/flashcards/353112/png/screen_shot_2013-10-22_at_64333_am-141E116A728217D33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86113"/>
            <a:ext cx="6500858" cy="404321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مستطيل 5"/>
          <p:cNvSpPr/>
          <p:nvPr/>
        </p:nvSpPr>
        <p:spPr>
          <a:xfrm>
            <a:off x="142844" y="71414"/>
            <a:ext cx="456112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i="1" dirty="0">
                <a:solidFill>
                  <a:srgbClr val="CC0066"/>
                </a:solidFill>
                <a:latin typeface="Candara" panose="020E0502030303020204" pitchFamily="34" charset="0"/>
              </a:rPr>
              <a:t>Anterior View of the Skull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71462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7</a:t>
            </a:fld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4282" y="214290"/>
            <a:ext cx="446308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i="1" dirty="0">
                <a:solidFill>
                  <a:srgbClr val="CC0066"/>
                </a:solidFill>
                <a:latin typeface="Candara" panose="020E0502030303020204" pitchFamily="34" charset="0"/>
              </a:rPr>
              <a:t>Lateral View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42844" y="836712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frontal bone </a:t>
            </a:r>
            <a:r>
              <a:rPr lang="en-GB" sz="2400" dirty="0">
                <a:latin typeface="Candara" panose="020E0502030303020204" pitchFamily="34" charset="0"/>
              </a:rPr>
              <a:t>forms the anterior part of the side of the skull and articulates with </a:t>
            </a:r>
            <a:r>
              <a:rPr lang="en-GB" sz="2400" b="1" dirty="0">
                <a:latin typeface="Candara" panose="020E0502030303020204" pitchFamily="34" charset="0"/>
              </a:rPr>
              <a:t>the parietal bone </a:t>
            </a:r>
            <a:r>
              <a:rPr lang="en-GB" sz="2400" dirty="0">
                <a:latin typeface="Candara" panose="020E0502030303020204" pitchFamily="34" charset="0"/>
              </a:rPr>
              <a:t>at </a:t>
            </a:r>
            <a:r>
              <a:rPr lang="en-GB" sz="2400" b="1" u="sng" dirty="0">
                <a:solidFill>
                  <a:srgbClr val="C00000"/>
                </a:solidFill>
                <a:latin typeface="Candara" panose="020E0502030303020204" pitchFamily="34" charset="0"/>
              </a:rPr>
              <a:t>the coronal suture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42844" y="1643050"/>
            <a:ext cx="885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parietal bones </a:t>
            </a:r>
            <a:r>
              <a:rPr lang="en-GB" sz="2400" dirty="0">
                <a:latin typeface="Candara" panose="020E0502030303020204" pitchFamily="34" charset="0"/>
              </a:rPr>
              <a:t>form the sides and roof of the cranium and articulate with each other in the midline at </a:t>
            </a:r>
            <a:r>
              <a:rPr lang="en-GB" sz="2400" b="1" u="sng" dirty="0">
                <a:solidFill>
                  <a:srgbClr val="C00000"/>
                </a:solidFill>
                <a:latin typeface="Candara" panose="020E0502030303020204" pitchFamily="34" charset="0"/>
              </a:rPr>
              <a:t>the sagittal suture</a:t>
            </a:r>
            <a:r>
              <a:rPr lang="en-GB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5122" name="Picture 2" descr="http://anatomynews.com/wp-content/uploads/2015/12/Anatomy-Of-The-Skull-Gallery-Skull-Anatomy-Side-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85606"/>
            <a:ext cx="5703566" cy="408375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مستطيل 5"/>
          <p:cNvSpPr/>
          <p:nvPr/>
        </p:nvSpPr>
        <p:spPr>
          <a:xfrm>
            <a:off x="173754" y="2912092"/>
            <a:ext cx="25260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400" dirty="0">
                <a:latin typeface="Candara" panose="020E0502030303020204" pitchFamily="34" charset="0"/>
              </a:rPr>
              <a:t>They articulate with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occipital bone </a:t>
            </a:r>
            <a:r>
              <a:rPr lang="en-GB" sz="2400" dirty="0">
                <a:latin typeface="Candara" panose="020E0502030303020204" pitchFamily="34" charset="0"/>
              </a:rPr>
              <a:t>behind, at </a:t>
            </a:r>
            <a:r>
              <a:rPr lang="en-GB" sz="2400" b="1" u="sng" dirty="0">
                <a:solidFill>
                  <a:srgbClr val="C00000"/>
                </a:solidFill>
                <a:latin typeface="Candara" panose="020E0502030303020204" pitchFamily="34" charset="0"/>
              </a:rPr>
              <a:t>the lambdoid suture</a:t>
            </a:r>
            <a:r>
              <a:rPr lang="en-GB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-225896" y="6215082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15592" y="6381328"/>
            <a:ext cx="400024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8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-555848" y="6016203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9742" y="114787"/>
            <a:ext cx="446308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i="1" dirty="0">
                <a:solidFill>
                  <a:srgbClr val="CC0066"/>
                </a:solidFill>
                <a:latin typeface="Candara" panose="020E0502030303020204" pitchFamily="34" charset="0"/>
              </a:rPr>
              <a:t>Lateral View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07504" y="764704"/>
            <a:ext cx="9001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400" dirty="0">
                <a:latin typeface="Candara" panose="020E0502030303020204" pitchFamily="34" charset="0"/>
              </a:rPr>
              <a:t>The skull is completed at the side by </a:t>
            </a:r>
            <a:r>
              <a:rPr lang="en-GB" sz="2400" b="1" dirty="0">
                <a:latin typeface="Candara" panose="020E0502030303020204" pitchFamily="34" charset="0"/>
              </a:rPr>
              <a:t>the squamous part of the occipital bone</a:t>
            </a:r>
            <a:r>
              <a:rPr lang="en-GB" sz="2400" dirty="0">
                <a:latin typeface="Candara" panose="020E0502030303020204" pitchFamily="34" charset="0"/>
              </a:rPr>
              <a:t>; parts of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temporal bone</a:t>
            </a:r>
            <a:r>
              <a:rPr lang="en-GB" sz="2400" dirty="0">
                <a:latin typeface="Candara" panose="020E0502030303020204" pitchFamily="34" charset="0"/>
              </a:rPr>
              <a:t>, namely, </a:t>
            </a:r>
          </a:p>
          <a:p>
            <a:pPr algn="l" rtl="0"/>
            <a:r>
              <a:rPr lang="en-GB" sz="2400" b="1" dirty="0">
                <a:solidFill>
                  <a:srgbClr val="CC0066"/>
                </a:solidFill>
                <a:latin typeface="Candara" panose="020E0502030303020204" pitchFamily="34" charset="0"/>
              </a:rPr>
              <a:t>The squamous, tympanic, mastoid process, styloid process, and zygomatic process</a:t>
            </a:r>
            <a:r>
              <a:rPr lang="en-GB" sz="2400" dirty="0">
                <a:latin typeface="Candara" panose="020E0502030303020204" pitchFamily="34" charset="0"/>
              </a:rPr>
              <a:t>; and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greater wing of the sphenoid</a:t>
            </a:r>
            <a:r>
              <a:rPr lang="en-GB" sz="24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4098" name="Picture 2" descr="https://classconnection.s3.amazonaws.com/899/flashcards/1002899/png/labeled_lateral_view_of_the_skull13514632662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7827" y="2564904"/>
            <a:ext cx="6356661" cy="379144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5" name="مستطيل 4"/>
          <p:cNvSpPr/>
          <p:nvPr/>
        </p:nvSpPr>
        <p:spPr>
          <a:xfrm>
            <a:off x="128024" y="2795444"/>
            <a:ext cx="2571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400" dirty="0">
                <a:latin typeface="Candara" panose="020E0502030303020204" pitchFamily="34" charset="0"/>
              </a:rPr>
              <a:t>The </a:t>
            </a:r>
            <a:r>
              <a:rPr lang="en-GB" sz="2400" b="1" dirty="0">
                <a:solidFill>
                  <a:srgbClr val="CC0066"/>
                </a:solidFill>
                <a:latin typeface="Candara" panose="020E0502030303020204" pitchFamily="34" charset="0"/>
              </a:rPr>
              <a:t>ramus</a:t>
            </a:r>
            <a:r>
              <a:rPr lang="en-GB" sz="2400" dirty="0">
                <a:latin typeface="Candara" panose="020E0502030303020204" pitchFamily="34" charset="0"/>
              </a:rPr>
              <a:t> and </a:t>
            </a:r>
            <a:r>
              <a:rPr lang="en-GB" sz="2400" b="1" dirty="0">
                <a:solidFill>
                  <a:srgbClr val="CC0066"/>
                </a:solidFill>
                <a:latin typeface="Candara" panose="020E0502030303020204" pitchFamily="34" charset="0"/>
              </a:rPr>
              <a:t>body</a:t>
            </a:r>
            <a:r>
              <a:rPr lang="en-GB" sz="2400" dirty="0">
                <a:latin typeface="Candara" panose="020E0502030303020204" pitchFamily="34" charset="0"/>
              </a:rPr>
              <a:t> of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mandible </a:t>
            </a:r>
            <a:r>
              <a:rPr lang="en-GB" sz="2400" dirty="0">
                <a:latin typeface="Candara" panose="020E0502030303020204" pitchFamily="34" charset="0"/>
              </a:rPr>
              <a:t>lie inferiorly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21 February 2021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328586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9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44E5D5E6FD0640B03A4C36A36CCC48" ma:contentTypeVersion="2" ma:contentTypeDescription="Create a new document." ma:contentTypeScope="" ma:versionID="0a261ae55af15d1f4d425a45099986ed">
  <xsd:schema xmlns:xsd="http://www.w3.org/2001/XMLSchema" xmlns:xs="http://www.w3.org/2001/XMLSchema" xmlns:p="http://schemas.microsoft.com/office/2006/metadata/properties" xmlns:ns2="f813cc38-748d-45e5-8a1e-18a9340b0733" targetNamespace="http://schemas.microsoft.com/office/2006/metadata/properties" ma:root="true" ma:fieldsID="3219db038919e52e4afa6beb8faee7ee" ns2:_="">
    <xsd:import namespace="f813cc38-748d-45e5-8a1e-18a9340b07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3cc38-748d-45e5-8a1e-18a9340b07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82F01-7AAF-4ACB-8557-C63A0EADEEA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813cc38-748d-45e5-8a1e-18a9340b0733"/>
  </ds:schemaRefs>
</ds:datastoreItem>
</file>

<file path=customXml/itemProps2.xml><?xml version="1.0" encoding="utf-8"?>
<ds:datastoreItem xmlns:ds="http://schemas.openxmlformats.org/officeDocument/2006/customXml" ds:itemID="{2A2EBCA6-ECC3-4B48-A218-8AE4C882603F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0011E909-E75D-47D2-B869-A866CEA57D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2294</Words>
  <Application>Microsoft Office PowerPoint</Application>
  <PresentationFormat>عرض على الشاشة (4:3)</PresentationFormat>
  <Paragraphs>279</Paragraphs>
  <Slides>31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MCC</dc:creator>
  <cp:lastModifiedBy>Ahmad Maaitah</cp:lastModifiedBy>
  <cp:revision>95</cp:revision>
  <dcterms:created xsi:type="dcterms:W3CDTF">2016-01-02T05:37:10Z</dcterms:created>
  <dcterms:modified xsi:type="dcterms:W3CDTF">2021-02-20T11:44:18Z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0x010100EA44E5D5E6FD0640B03A4C36A36CCC48</vt:lpwstr>
  </property>
</Properties>
</file>