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4090" r:id="rId5"/>
    <p:sldMasterId id="2147484103" r:id="rId6"/>
    <p:sldMasterId id="2147484350" r:id="rId7"/>
  </p:sldMasterIdLst>
  <p:notesMasterIdLst>
    <p:notesMasterId r:id="rId34"/>
  </p:notesMasterIdLst>
  <p:sldIdLst>
    <p:sldId id="571" r:id="rId8"/>
    <p:sldId id="456" r:id="rId9"/>
    <p:sldId id="542" r:id="rId10"/>
    <p:sldId id="455" r:id="rId11"/>
    <p:sldId id="462" r:id="rId12"/>
    <p:sldId id="551" r:id="rId13"/>
    <p:sldId id="498" r:id="rId14"/>
    <p:sldId id="466" r:id="rId15"/>
    <p:sldId id="554" r:id="rId16"/>
    <p:sldId id="572" r:id="rId17"/>
    <p:sldId id="464" r:id="rId18"/>
    <p:sldId id="415" r:id="rId19"/>
    <p:sldId id="417" r:id="rId20"/>
    <p:sldId id="573" r:id="rId21"/>
    <p:sldId id="575" r:id="rId22"/>
    <p:sldId id="574" r:id="rId23"/>
    <p:sldId id="517" r:id="rId24"/>
    <p:sldId id="518" r:id="rId25"/>
    <p:sldId id="544" r:id="rId26"/>
    <p:sldId id="561" r:id="rId27"/>
    <p:sldId id="520" r:id="rId28"/>
    <p:sldId id="576" r:id="rId29"/>
    <p:sldId id="440" r:id="rId30"/>
    <p:sldId id="441" r:id="rId31"/>
    <p:sldId id="577" r:id="rId32"/>
    <p:sldId id="546" r:id="rId33"/>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B1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88" autoAdjust="0"/>
    <p:restoredTop sz="94660"/>
  </p:normalViewPr>
  <p:slideViewPr>
    <p:cSldViewPr>
      <p:cViewPr varScale="1">
        <p:scale>
          <a:sx n="76" d="100"/>
          <a:sy n="76" d="100"/>
        </p:scale>
        <p:origin x="1915"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6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82ECEDB-3A0A-47B5-97E2-9D5032D92448}"/>
              </a:ext>
            </a:extLst>
          </p:cNvPr>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lvl1pPr>
          </a:lstStyle>
          <a:p>
            <a:pPr>
              <a:defRPr/>
            </a:pPr>
            <a:endParaRPr lang="en-US"/>
          </a:p>
        </p:txBody>
      </p:sp>
      <p:sp>
        <p:nvSpPr>
          <p:cNvPr id="8195" name="Rectangle 3">
            <a:extLst>
              <a:ext uri="{FF2B5EF4-FFF2-40B4-BE49-F238E27FC236}">
                <a16:creationId xmlns:a16="http://schemas.microsoft.com/office/drawing/2014/main" id="{C6244503-D216-4738-A3C7-84F37BCC5D00}"/>
              </a:ext>
            </a:extLst>
          </p:cNvPr>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200"/>
            </a:lvl1pPr>
          </a:lstStyle>
          <a:p>
            <a:pPr>
              <a:defRPr/>
            </a:pPr>
            <a:endParaRPr lang="en-US"/>
          </a:p>
        </p:txBody>
      </p:sp>
      <p:sp>
        <p:nvSpPr>
          <p:cNvPr id="142340" name="Rectangle 4">
            <a:extLst>
              <a:ext uri="{FF2B5EF4-FFF2-40B4-BE49-F238E27FC236}">
                <a16:creationId xmlns:a16="http://schemas.microsoft.com/office/drawing/2014/main" id="{FF041285-9335-42D0-9F04-E5E58FC4A07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E02046F8-98EF-43FF-ABCE-592BDCD9298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C317BF9F-520F-4CC6-AB4D-4AC70B303D72}"/>
              </a:ext>
            </a:extLst>
          </p:cNvPr>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vl1pPr>
          </a:lstStyle>
          <a:p>
            <a:pPr>
              <a:defRPr/>
            </a:pPr>
            <a:endParaRPr lang="en-US"/>
          </a:p>
        </p:txBody>
      </p:sp>
      <p:sp>
        <p:nvSpPr>
          <p:cNvPr id="8199" name="Rectangle 7">
            <a:extLst>
              <a:ext uri="{FF2B5EF4-FFF2-40B4-BE49-F238E27FC236}">
                <a16:creationId xmlns:a16="http://schemas.microsoft.com/office/drawing/2014/main" id="{B112B727-19AF-4B1F-9BE9-D99E548A1FA8}"/>
              </a:ext>
            </a:extLst>
          </p:cNvPr>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a:lvl1pPr>
          </a:lstStyle>
          <a:p>
            <a:fld id="{7C214AC8-4E40-418C-9866-55F6BA1C4E67}" type="slidenum">
              <a:rPr lang="ar-SA" altLang="en-US"/>
              <a:pPr/>
              <a:t>‹#›</a:t>
            </a:fld>
            <a:endParaRPr lang="en-US"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123AFB59-BEDE-4C38-A7A5-E35E70448E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8D30A1-F101-456A-A962-FA6326EDB43C}" type="slidenum">
              <a:rPr lang="ar-SA" altLang="en-US"/>
              <a:pPr/>
              <a:t>13</a:t>
            </a:fld>
            <a:endParaRPr lang="en-US" altLang="en-US"/>
          </a:p>
        </p:txBody>
      </p:sp>
      <p:sp>
        <p:nvSpPr>
          <p:cNvPr id="143363" name="Rectangle 7">
            <a:extLst>
              <a:ext uri="{FF2B5EF4-FFF2-40B4-BE49-F238E27FC236}">
                <a16:creationId xmlns:a16="http://schemas.microsoft.com/office/drawing/2014/main" id="{600FA57C-CC56-47F3-9B87-082ADDC4CE1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B1E655C-3999-47A6-A118-95516D4F9366}" type="slidenum">
              <a:rPr lang="ar-SA" altLang="en-US" sz="1200"/>
              <a:pPr algn="r" eaLnBrk="1" hangingPunct="1"/>
              <a:t>13</a:t>
            </a:fld>
            <a:endParaRPr lang="en-US" altLang="en-US" sz="1200"/>
          </a:p>
        </p:txBody>
      </p:sp>
      <p:sp>
        <p:nvSpPr>
          <p:cNvPr id="143364" name="Rectangle 2">
            <a:extLst>
              <a:ext uri="{FF2B5EF4-FFF2-40B4-BE49-F238E27FC236}">
                <a16:creationId xmlns:a16="http://schemas.microsoft.com/office/drawing/2014/main" id="{8BE666BA-3DA1-4FD2-8051-370DA7B66976}"/>
              </a:ext>
            </a:extLst>
          </p:cNvPr>
          <p:cNvSpPr>
            <a:spLocks noGrp="1" noRot="1" noChangeAspect="1" noChangeArrowheads="1" noTextEdit="1"/>
          </p:cNvSpPr>
          <p:nvPr>
            <p:ph type="sldImg"/>
          </p:nvPr>
        </p:nvSpPr>
        <p:spPr>
          <a:ln/>
        </p:spPr>
      </p:sp>
      <p:sp>
        <p:nvSpPr>
          <p:cNvPr id="143365" name="Rectangle 3">
            <a:extLst>
              <a:ext uri="{FF2B5EF4-FFF2-40B4-BE49-F238E27FC236}">
                <a16:creationId xmlns:a16="http://schemas.microsoft.com/office/drawing/2014/main" id="{BF2081FD-ED10-4B0F-AD2F-69727E00E0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CB9414CE-AAC9-4FFF-BD58-675093EC81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6ECFF0-A721-4211-B1C3-7E0F353EC037}" type="slidenum">
              <a:rPr lang="ar-SA" altLang="en-US">
                <a:solidFill>
                  <a:srgbClr val="000000"/>
                </a:solidFill>
              </a:rPr>
              <a:pPr/>
              <a:t>15</a:t>
            </a:fld>
            <a:endParaRPr lang="en-US" altLang="en-US">
              <a:solidFill>
                <a:srgbClr val="000000"/>
              </a:solidFill>
            </a:endParaRPr>
          </a:p>
        </p:txBody>
      </p:sp>
      <p:sp>
        <p:nvSpPr>
          <p:cNvPr id="144387" name="Rectangle 7">
            <a:extLst>
              <a:ext uri="{FF2B5EF4-FFF2-40B4-BE49-F238E27FC236}">
                <a16:creationId xmlns:a16="http://schemas.microsoft.com/office/drawing/2014/main" id="{62676023-E2AB-44B3-9E6C-9E3350C8C58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3A39C459-06E7-44C7-AA93-DBF3DDB61B27}" type="slidenum">
              <a:rPr lang="ar-SA" altLang="en-US" sz="1200">
                <a:solidFill>
                  <a:srgbClr val="000000"/>
                </a:solidFill>
              </a:rPr>
              <a:pPr algn="r" eaLnBrk="1" hangingPunct="1"/>
              <a:t>15</a:t>
            </a:fld>
            <a:endParaRPr lang="en-US" altLang="en-US" sz="1200">
              <a:solidFill>
                <a:srgbClr val="000000"/>
              </a:solidFill>
            </a:endParaRPr>
          </a:p>
        </p:txBody>
      </p:sp>
      <p:sp>
        <p:nvSpPr>
          <p:cNvPr id="144388" name="Rectangle 2">
            <a:extLst>
              <a:ext uri="{FF2B5EF4-FFF2-40B4-BE49-F238E27FC236}">
                <a16:creationId xmlns:a16="http://schemas.microsoft.com/office/drawing/2014/main" id="{78B4F1D8-4BA1-4992-BF6A-C38B559B35C6}"/>
              </a:ext>
            </a:extLst>
          </p:cNvPr>
          <p:cNvSpPr>
            <a:spLocks noGrp="1" noRot="1" noChangeAspect="1" noChangeArrowheads="1" noTextEdit="1"/>
          </p:cNvSpPr>
          <p:nvPr>
            <p:ph type="sldImg"/>
          </p:nvPr>
        </p:nvSpPr>
        <p:spPr>
          <a:ln/>
        </p:spPr>
      </p:sp>
      <p:sp>
        <p:nvSpPr>
          <p:cNvPr id="144389" name="Rectangle 3">
            <a:extLst>
              <a:ext uri="{FF2B5EF4-FFF2-40B4-BE49-F238E27FC236}">
                <a16:creationId xmlns:a16="http://schemas.microsoft.com/office/drawing/2014/main" id="{9653B572-1935-489E-A853-9C5274F1D8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C7D615E7-29AB-4286-98D6-C85DF3B944A4}"/>
              </a:ext>
            </a:extLst>
          </p:cNvPr>
          <p:cNvSpPr>
            <a:spLocks noGrp="1" noRot="1" noChangeAspect="1" noTextEdit="1"/>
          </p:cNvSpPr>
          <p:nvPr>
            <p:ph type="sldImg"/>
          </p:nvPr>
        </p:nvSpPr>
        <p:spPr>
          <a:ln/>
        </p:spPr>
      </p:sp>
      <p:sp>
        <p:nvSpPr>
          <p:cNvPr id="145411" name="Notes Placeholder 2">
            <a:extLst>
              <a:ext uri="{FF2B5EF4-FFF2-40B4-BE49-F238E27FC236}">
                <a16:creationId xmlns:a16="http://schemas.microsoft.com/office/drawing/2014/main" id="{65F1C3EB-4C3D-4682-9065-3C50E6464D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5412" name="Slide Number Placeholder 3">
            <a:extLst>
              <a:ext uri="{FF2B5EF4-FFF2-40B4-BE49-F238E27FC236}">
                <a16:creationId xmlns:a16="http://schemas.microsoft.com/office/drawing/2014/main" id="{BC1E080F-2A9C-4EDE-83D9-DE9D27254F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442F7D-B391-4819-A025-BD2DF277C0FF}" type="slidenum">
              <a:rPr lang="ar-SA" altLang="en-US">
                <a:solidFill>
                  <a:srgbClr val="000000"/>
                </a:solidFill>
              </a:rPr>
              <a:pPr/>
              <a:t>17</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78A748BF-BD52-46A9-98E0-0C7EA750FA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0B86B6-8E30-4E31-B63E-A1F1A4DB9E64}" type="slidenum">
              <a:rPr lang="ar-SA" altLang="en-US">
                <a:solidFill>
                  <a:srgbClr val="000000"/>
                </a:solidFill>
              </a:rPr>
              <a:pPr/>
              <a:t>18</a:t>
            </a:fld>
            <a:endParaRPr lang="en-US" altLang="en-US">
              <a:solidFill>
                <a:srgbClr val="000000"/>
              </a:solidFill>
            </a:endParaRPr>
          </a:p>
        </p:txBody>
      </p:sp>
      <p:sp>
        <p:nvSpPr>
          <p:cNvPr id="146435" name="Rectangle 7">
            <a:extLst>
              <a:ext uri="{FF2B5EF4-FFF2-40B4-BE49-F238E27FC236}">
                <a16:creationId xmlns:a16="http://schemas.microsoft.com/office/drawing/2014/main" id="{A385A8B5-7779-4235-AC9B-83F5C215914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BB89B4C-8CBD-4951-980D-38CA28393212}" type="slidenum">
              <a:rPr lang="ar-SA" altLang="en-US" sz="1200">
                <a:solidFill>
                  <a:srgbClr val="000000"/>
                </a:solidFill>
              </a:rPr>
              <a:pPr algn="r" eaLnBrk="1" hangingPunct="1"/>
              <a:t>18</a:t>
            </a:fld>
            <a:endParaRPr lang="en-US" altLang="en-US" sz="1200">
              <a:solidFill>
                <a:srgbClr val="000000"/>
              </a:solidFill>
            </a:endParaRPr>
          </a:p>
        </p:txBody>
      </p:sp>
      <p:sp>
        <p:nvSpPr>
          <p:cNvPr id="146436" name="Rectangle 2">
            <a:extLst>
              <a:ext uri="{FF2B5EF4-FFF2-40B4-BE49-F238E27FC236}">
                <a16:creationId xmlns:a16="http://schemas.microsoft.com/office/drawing/2014/main" id="{BD1FF526-C516-404C-A819-41763B1BA6CF}"/>
              </a:ext>
            </a:extLst>
          </p:cNvPr>
          <p:cNvSpPr>
            <a:spLocks noGrp="1" noRot="1" noChangeAspect="1" noChangeArrowheads="1" noTextEdit="1"/>
          </p:cNvSpPr>
          <p:nvPr>
            <p:ph type="sldImg"/>
          </p:nvPr>
        </p:nvSpPr>
        <p:spPr>
          <a:ln/>
        </p:spPr>
      </p:sp>
      <p:sp>
        <p:nvSpPr>
          <p:cNvPr id="146437" name="Rectangle 3">
            <a:extLst>
              <a:ext uri="{FF2B5EF4-FFF2-40B4-BE49-F238E27FC236}">
                <a16:creationId xmlns:a16="http://schemas.microsoft.com/office/drawing/2014/main" id="{E35C5910-4B0E-43EB-82F6-8F50E5A160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عنصر نائب لصورة الشريحة 1">
            <a:extLst>
              <a:ext uri="{FF2B5EF4-FFF2-40B4-BE49-F238E27FC236}">
                <a16:creationId xmlns:a16="http://schemas.microsoft.com/office/drawing/2014/main" id="{9D4F35C8-4717-4599-825F-49EA8EB2BE95}"/>
              </a:ext>
            </a:extLst>
          </p:cNvPr>
          <p:cNvSpPr>
            <a:spLocks noGrp="1" noRot="1" noChangeAspect="1" noTextEdit="1"/>
          </p:cNvSpPr>
          <p:nvPr>
            <p:ph type="sldImg"/>
          </p:nvPr>
        </p:nvSpPr>
        <p:spPr>
          <a:ln/>
        </p:spPr>
      </p:sp>
      <p:sp>
        <p:nvSpPr>
          <p:cNvPr id="147459" name="عنصر نائب للملاحظات 2">
            <a:extLst>
              <a:ext uri="{FF2B5EF4-FFF2-40B4-BE49-F238E27FC236}">
                <a16:creationId xmlns:a16="http://schemas.microsoft.com/office/drawing/2014/main" id="{85965702-C6B3-4C52-8CA3-FE229C26A1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dirty="0"/>
          </a:p>
        </p:txBody>
      </p:sp>
      <p:sp>
        <p:nvSpPr>
          <p:cNvPr id="147460" name="عنصر نائب لرقم الشريحة 3">
            <a:extLst>
              <a:ext uri="{FF2B5EF4-FFF2-40B4-BE49-F238E27FC236}">
                <a16:creationId xmlns:a16="http://schemas.microsoft.com/office/drawing/2014/main" id="{CEED2935-B7C6-4AF7-8206-5B4132C387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75E444-C821-4EA9-8C8A-32D4599A06F5}" type="slidenum">
              <a:rPr lang="ar-SA" altLang="en-US"/>
              <a:pPr/>
              <a:t>23</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214AC8-4E40-418C-9866-55F6BA1C4E67}" type="slidenum">
              <a:rPr lang="ar-SA" altLang="en-US" smtClean="0"/>
              <a:pPr/>
              <a:t>26</a:t>
            </a:fld>
            <a:endParaRPr lang="en-US" altLang="en-US"/>
          </a:p>
        </p:txBody>
      </p:sp>
    </p:spTree>
    <p:extLst>
      <p:ext uri="{BB962C8B-B14F-4D97-AF65-F5344CB8AC3E}">
        <p14:creationId xmlns:p14="http://schemas.microsoft.com/office/powerpoint/2010/main" val="2184496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EG"/>
          </a:p>
        </p:txBody>
      </p:sp>
      <p:sp>
        <p:nvSpPr>
          <p:cNvPr id="4" name="Rectangle 4">
            <a:extLst>
              <a:ext uri="{FF2B5EF4-FFF2-40B4-BE49-F238E27FC236}">
                <a16:creationId xmlns:a16="http://schemas.microsoft.com/office/drawing/2014/main" id="{2E6720F0-59CB-4385-A27D-AC6B2DDE066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45407F-DA32-42CC-B4C0-45F82066B86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6A9C3A8-5D0C-4CC4-954D-DF3B01D7F498}"/>
              </a:ext>
            </a:extLst>
          </p:cNvPr>
          <p:cNvSpPr>
            <a:spLocks noGrp="1" noChangeArrowheads="1"/>
          </p:cNvSpPr>
          <p:nvPr>
            <p:ph type="sldNum" sz="quarter" idx="12"/>
          </p:nvPr>
        </p:nvSpPr>
        <p:spPr/>
        <p:txBody>
          <a:bodyPr/>
          <a:lstStyle>
            <a:lvl1pPr algn="r">
              <a:defRPr/>
            </a:lvl1pPr>
          </a:lstStyle>
          <a:p>
            <a:fld id="{043AED9D-016B-4483-BFA4-495816667EA1}" type="slidenum">
              <a:rPr lang="ar-SA" altLang="en-US"/>
              <a:pPr/>
              <a:t>‹#›</a:t>
            </a:fld>
            <a:endParaRPr lang="en-US" altLang="en-US"/>
          </a:p>
        </p:txBody>
      </p:sp>
    </p:spTree>
    <p:extLst>
      <p:ext uri="{BB962C8B-B14F-4D97-AF65-F5344CB8AC3E}">
        <p14:creationId xmlns:p14="http://schemas.microsoft.com/office/powerpoint/2010/main" val="218218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4">
            <a:extLst>
              <a:ext uri="{FF2B5EF4-FFF2-40B4-BE49-F238E27FC236}">
                <a16:creationId xmlns:a16="http://schemas.microsoft.com/office/drawing/2014/main" id="{FB37C547-0328-4D14-95E2-F76A7DAE59A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4C496D-5F82-40C7-832B-A7E48FCB57D8}"/>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24D821D-AD75-4717-B339-842E186C777D}"/>
              </a:ext>
            </a:extLst>
          </p:cNvPr>
          <p:cNvSpPr>
            <a:spLocks noGrp="1" noChangeArrowheads="1"/>
          </p:cNvSpPr>
          <p:nvPr>
            <p:ph type="sldNum" sz="quarter" idx="12"/>
          </p:nvPr>
        </p:nvSpPr>
        <p:spPr/>
        <p:txBody>
          <a:bodyPr/>
          <a:lstStyle>
            <a:lvl1pPr algn="r">
              <a:defRPr/>
            </a:lvl1pPr>
          </a:lstStyle>
          <a:p>
            <a:fld id="{2666AA4B-106F-4224-AEF9-A64839506819}" type="slidenum">
              <a:rPr lang="ar-SA" altLang="en-US"/>
              <a:pPr/>
              <a:t>‹#›</a:t>
            </a:fld>
            <a:endParaRPr lang="en-US" altLang="en-US"/>
          </a:p>
        </p:txBody>
      </p:sp>
    </p:spTree>
    <p:extLst>
      <p:ext uri="{BB962C8B-B14F-4D97-AF65-F5344CB8AC3E}">
        <p14:creationId xmlns:p14="http://schemas.microsoft.com/office/powerpoint/2010/main" val="899658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4">
            <a:extLst>
              <a:ext uri="{FF2B5EF4-FFF2-40B4-BE49-F238E27FC236}">
                <a16:creationId xmlns:a16="http://schemas.microsoft.com/office/drawing/2014/main" id="{516FC564-BC7D-4827-8B08-4431AC00870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D44533-A97C-4A8D-99B6-3DBB84C44F6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85D62B8-B7C4-44DB-A5BE-0846EC5F905B}"/>
              </a:ext>
            </a:extLst>
          </p:cNvPr>
          <p:cNvSpPr>
            <a:spLocks noGrp="1" noChangeArrowheads="1"/>
          </p:cNvSpPr>
          <p:nvPr>
            <p:ph type="sldNum" sz="quarter" idx="12"/>
          </p:nvPr>
        </p:nvSpPr>
        <p:spPr/>
        <p:txBody>
          <a:bodyPr/>
          <a:lstStyle>
            <a:lvl1pPr algn="r">
              <a:defRPr/>
            </a:lvl1pPr>
          </a:lstStyle>
          <a:p>
            <a:fld id="{EBF2F9DE-DB38-4C27-8568-986B61B26FE2}" type="slidenum">
              <a:rPr lang="ar-SA" altLang="en-US"/>
              <a:pPr/>
              <a:t>‹#›</a:t>
            </a:fld>
            <a:endParaRPr lang="en-US" altLang="en-US"/>
          </a:p>
        </p:txBody>
      </p:sp>
    </p:spTree>
    <p:extLst>
      <p:ext uri="{BB962C8B-B14F-4D97-AF65-F5344CB8AC3E}">
        <p14:creationId xmlns:p14="http://schemas.microsoft.com/office/powerpoint/2010/main" val="1099853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Rectangle 4">
            <a:extLst>
              <a:ext uri="{FF2B5EF4-FFF2-40B4-BE49-F238E27FC236}">
                <a16:creationId xmlns:a16="http://schemas.microsoft.com/office/drawing/2014/main" id="{0092F50C-CF47-44AF-871A-4704F6F88722}"/>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99531AFF-0E57-423F-B1A2-B16C96F9FCA3}"/>
              </a:ext>
            </a:extLst>
          </p:cNvPr>
          <p:cNvSpPr>
            <a:spLocks noGrp="1" noChangeArrowheads="1"/>
          </p:cNvSpPr>
          <p:nvPr>
            <p:ph type="ftr" sz="quarter" idx="11"/>
          </p:nvPr>
        </p:nvSpPr>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CA445017-7A53-4BC3-AFDE-8E7EC090BBE9}"/>
              </a:ext>
            </a:extLst>
          </p:cNvPr>
          <p:cNvSpPr>
            <a:spLocks noGrp="1" noChangeArrowheads="1"/>
          </p:cNvSpPr>
          <p:nvPr>
            <p:ph type="sldNum" sz="quarter" idx="12"/>
          </p:nvPr>
        </p:nvSpPr>
        <p:spPr/>
        <p:txBody>
          <a:bodyPr/>
          <a:lstStyle>
            <a:lvl1pPr algn="r">
              <a:defRPr/>
            </a:lvl1pPr>
          </a:lstStyle>
          <a:p>
            <a:fld id="{361FECE2-C072-4A46-972D-C7AA9AD4F78F}" type="slidenum">
              <a:rPr lang="ar-SA" altLang="en-US"/>
              <a:pPr/>
              <a:t>‹#›</a:t>
            </a:fld>
            <a:endParaRPr lang="en-US" altLang="en-US"/>
          </a:p>
        </p:txBody>
      </p:sp>
    </p:spTree>
    <p:extLst>
      <p:ext uri="{BB962C8B-B14F-4D97-AF65-F5344CB8AC3E}">
        <p14:creationId xmlns:p14="http://schemas.microsoft.com/office/powerpoint/2010/main" val="2642051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ar-EG"/>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Media Placeholder 3"/>
          <p:cNvSpPr>
            <a:spLocks noGrp="1"/>
          </p:cNvSpPr>
          <p:nvPr>
            <p:ph type="media" sz="half" idx="2"/>
          </p:nvPr>
        </p:nvSpPr>
        <p:spPr>
          <a:xfrm>
            <a:off x="4648200" y="1600200"/>
            <a:ext cx="4038600" cy="4525963"/>
          </a:xfrm>
        </p:spPr>
        <p:txBody>
          <a:bodyPr/>
          <a:lstStyle/>
          <a:p>
            <a:pPr lvl="0"/>
            <a:endParaRPr lang="ar-EG" noProof="0"/>
          </a:p>
        </p:txBody>
      </p:sp>
      <p:sp>
        <p:nvSpPr>
          <p:cNvPr id="5" name="Date Placeholder 4">
            <a:extLst>
              <a:ext uri="{FF2B5EF4-FFF2-40B4-BE49-F238E27FC236}">
                <a16:creationId xmlns:a16="http://schemas.microsoft.com/office/drawing/2014/main" id="{8BC59E28-175F-48CF-A3A3-856B05936A66}"/>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DF72F823-1EC6-4CBF-ACB4-606CF80A252F}"/>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4FF168E-DF15-4049-AF04-0CE02017AED2}"/>
              </a:ext>
            </a:extLst>
          </p:cNvPr>
          <p:cNvSpPr>
            <a:spLocks noGrp="1" noChangeArrowheads="1"/>
          </p:cNvSpPr>
          <p:nvPr>
            <p:ph type="sldNum" sz="quarter" idx="12"/>
          </p:nvPr>
        </p:nvSpPr>
        <p:spPr/>
        <p:txBody>
          <a:bodyPr/>
          <a:lstStyle>
            <a:lvl1pPr algn="r">
              <a:defRPr/>
            </a:lvl1pPr>
          </a:lstStyle>
          <a:p>
            <a:fld id="{9025F0A6-7540-42D1-9AD1-1B4E9E6740C6}" type="slidenum">
              <a:rPr lang="ar-SA" altLang="en-US"/>
              <a:pPr/>
              <a:t>‹#›</a:t>
            </a:fld>
            <a:endParaRPr lang="en-US" altLang="en-US"/>
          </a:p>
        </p:txBody>
      </p:sp>
    </p:spTree>
    <p:extLst>
      <p:ext uri="{BB962C8B-B14F-4D97-AF65-F5344CB8AC3E}">
        <p14:creationId xmlns:p14="http://schemas.microsoft.com/office/powerpoint/2010/main" val="4200670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ar-EG"/>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Rectangle 4">
            <a:extLst>
              <a:ext uri="{FF2B5EF4-FFF2-40B4-BE49-F238E27FC236}">
                <a16:creationId xmlns:a16="http://schemas.microsoft.com/office/drawing/2014/main" id="{9B8E9855-0A27-4A04-9853-9A5D582BDC99}"/>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26CB97E7-16D4-4365-B951-0B00E8EED755}"/>
              </a:ext>
            </a:extLst>
          </p:cNvPr>
          <p:cNvSpPr>
            <a:spLocks noGrp="1" noChangeArrowheads="1"/>
          </p:cNvSpPr>
          <p:nvPr>
            <p:ph type="ftr" sz="quarter" idx="11"/>
          </p:nvPr>
        </p:nvSpPr>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66B03C48-949D-483E-8325-53BDD9652639}"/>
              </a:ext>
            </a:extLst>
          </p:cNvPr>
          <p:cNvSpPr>
            <a:spLocks noGrp="1" noChangeArrowheads="1"/>
          </p:cNvSpPr>
          <p:nvPr>
            <p:ph type="sldNum" sz="quarter" idx="12"/>
          </p:nvPr>
        </p:nvSpPr>
        <p:spPr/>
        <p:txBody>
          <a:bodyPr/>
          <a:lstStyle>
            <a:lvl1pPr algn="r">
              <a:defRPr/>
            </a:lvl1pPr>
          </a:lstStyle>
          <a:p>
            <a:fld id="{9D082B13-5D6D-4384-85B0-9DEEB0635E08}" type="slidenum">
              <a:rPr lang="ar-SA" altLang="en-US"/>
              <a:pPr/>
              <a:t>‹#›</a:t>
            </a:fld>
            <a:endParaRPr lang="en-US" altLang="en-US"/>
          </a:p>
        </p:txBody>
      </p:sp>
    </p:spTree>
    <p:extLst>
      <p:ext uri="{BB962C8B-B14F-4D97-AF65-F5344CB8AC3E}">
        <p14:creationId xmlns:p14="http://schemas.microsoft.com/office/powerpoint/2010/main" val="97205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ar-EG"/>
          </a:p>
        </p:txBody>
      </p:sp>
      <p:sp>
        <p:nvSpPr>
          <p:cNvPr id="3" name="SmartArt Placeholder 2"/>
          <p:cNvSpPr>
            <a:spLocks noGrp="1"/>
          </p:cNvSpPr>
          <p:nvPr>
            <p:ph type="dgm" idx="1"/>
          </p:nvPr>
        </p:nvSpPr>
        <p:spPr>
          <a:xfrm>
            <a:off x="457200" y="1600200"/>
            <a:ext cx="8229600" cy="4525963"/>
          </a:xfrm>
        </p:spPr>
        <p:txBody>
          <a:bodyPr/>
          <a:lstStyle/>
          <a:p>
            <a:pPr lvl="0"/>
            <a:endParaRPr lang="ar-EG" noProof="0"/>
          </a:p>
        </p:txBody>
      </p:sp>
      <p:sp>
        <p:nvSpPr>
          <p:cNvPr id="4" name="Date Placeholder 3">
            <a:extLst>
              <a:ext uri="{FF2B5EF4-FFF2-40B4-BE49-F238E27FC236}">
                <a16:creationId xmlns:a16="http://schemas.microsoft.com/office/drawing/2014/main" id="{F75A3AE2-B638-4821-9CCD-93FF997D0E24}"/>
              </a:ext>
            </a:extLst>
          </p:cNvPr>
          <p:cNvSpPr>
            <a:spLocks noGrp="1"/>
          </p:cNvSpPr>
          <p:nvPr>
            <p:ph type="dt" sz="half" idx="10"/>
          </p:nvPr>
        </p:nvSpPr>
        <p:spPr/>
        <p:txBody>
          <a:bodyPr/>
          <a:lstStyle>
            <a:lvl1pPr>
              <a:defRPr/>
            </a:lvl1pPr>
          </a:lstStyle>
          <a:p>
            <a:pPr>
              <a:defRPr/>
            </a:pPr>
            <a:fld id="{B4E14222-8CCF-4959-B4A1-40D29D4D713F}" type="datetime1">
              <a:rPr lang="en-US"/>
              <a:pPr>
                <a:defRPr/>
              </a:pPr>
              <a:t>4/21/2021</a:t>
            </a:fld>
            <a:endParaRPr lang="en-US"/>
          </a:p>
        </p:txBody>
      </p:sp>
      <p:sp>
        <p:nvSpPr>
          <p:cNvPr id="5" name="Footer Placeholder 4">
            <a:extLst>
              <a:ext uri="{FF2B5EF4-FFF2-40B4-BE49-F238E27FC236}">
                <a16:creationId xmlns:a16="http://schemas.microsoft.com/office/drawing/2014/main" id="{4E1E4401-AEFF-4C6F-A54B-0C23CE27D5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623C63-720E-415D-B212-17CBAAAC0033}"/>
              </a:ext>
            </a:extLst>
          </p:cNvPr>
          <p:cNvSpPr>
            <a:spLocks noGrp="1"/>
          </p:cNvSpPr>
          <p:nvPr>
            <p:ph type="sldNum" sz="quarter" idx="12"/>
          </p:nvPr>
        </p:nvSpPr>
        <p:spPr/>
        <p:txBody>
          <a:bodyPr/>
          <a:lstStyle>
            <a:lvl1pPr algn="r">
              <a:defRPr/>
            </a:lvl1pPr>
          </a:lstStyle>
          <a:p>
            <a:fld id="{B6DD720B-ED97-4070-B1C1-18BCF1EAFC39}" type="slidenum">
              <a:rPr lang="ar-SA" altLang="en-US"/>
              <a:pPr/>
              <a:t>‹#›</a:t>
            </a:fld>
            <a:endParaRPr lang="en-US" altLang="en-US"/>
          </a:p>
        </p:txBody>
      </p:sp>
    </p:spTree>
    <p:extLst>
      <p:ext uri="{BB962C8B-B14F-4D97-AF65-F5344CB8AC3E}">
        <p14:creationId xmlns:p14="http://schemas.microsoft.com/office/powerpoint/2010/main" val="3617100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304800"/>
            <a:ext cx="7543800" cy="1143000"/>
          </a:xfrm>
        </p:spPr>
        <p:txBody>
          <a:bodyPr/>
          <a:lstStyle/>
          <a:p>
            <a:r>
              <a:rPr lang="en-US"/>
              <a:t>Click to edit Master title style</a:t>
            </a:r>
          </a:p>
        </p:txBody>
      </p:sp>
      <p:sp>
        <p:nvSpPr>
          <p:cNvPr id="3" name="Content Placeholder 2"/>
          <p:cNvSpPr>
            <a:spLocks noGrp="1"/>
          </p:cNvSpPr>
          <p:nvPr>
            <p:ph sz="quarter" idx="1"/>
          </p:nvPr>
        </p:nvSpPr>
        <p:spPr>
          <a:xfrm>
            <a:off x="762000" y="1524000"/>
            <a:ext cx="36957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524000"/>
            <a:ext cx="36957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762000" y="3848100"/>
            <a:ext cx="36957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10100" y="3848100"/>
            <a:ext cx="36957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3C1F692-E1D6-41C0-96F2-3B764FEBE7D8}"/>
              </a:ext>
            </a:extLst>
          </p:cNvPr>
          <p:cNvSpPr>
            <a:spLocks noGrp="1" noChangeArrowheads="1"/>
          </p:cNvSpPr>
          <p:nvPr>
            <p:ph type="dt" sz="half" idx="10"/>
          </p:nvPr>
        </p:nvSpPr>
        <p:spPr/>
        <p:txBody>
          <a:bodyPr/>
          <a:lstStyle>
            <a:lvl1pPr>
              <a:defRPr/>
            </a:lvl1pPr>
          </a:lstStyle>
          <a:p>
            <a:pPr>
              <a:defRPr/>
            </a:pPr>
            <a:endParaRPr lang="fr-FR"/>
          </a:p>
        </p:txBody>
      </p:sp>
      <p:sp>
        <p:nvSpPr>
          <p:cNvPr id="8" name="Rectangle 5">
            <a:extLst>
              <a:ext uri="{FF2B5EF4-FFF2-40B4-BE49-F238E27FC236}">
                <a16:creationId xmlns:a16="http://schemas.microsoft.com/office/drawing/2014/main" id="{4F59E508-69E6-48CD-980C-7C09740117F6}"/>
              </a:ext>
            </a:extLst>
          </p:cNvPr>
          <p:cNvSpPr>
            <a:spLocks noGrp="1" noChangeArrowheads="1"/>
          </p:cNvSpPr>
          <p:nvPr>
            <p:ph type="ftr" sz="quarter" idx="11"/>
          </p:nvPr>
        </p:nvSpPr>
        <p:spPr/>
        <p:txBody>
          <a:bodyPr/>
          <a:lstStyle>
            <a:lvl1pPr>
              <a:defRPr/>
            </a:lvl1pPr>
          </a:lstStyle>
          <a:p>
            <a:pPr>
              <a:defRPr/>
            </a:pPr>
            <a:endParaRPr lang="fr-FR"/>
          </a:p>
        </p:txBody>
      </p:sp>
      <p:sp>
        <p:nvSpPr>
          <p:cNvPr id="9" name="Rectangle 6">
            <a:extLst>
              <a:ext uri="{FF2B5EF4-FFF2-40B4-BE49-F238E27FC236}">
                <a16:creationId xmlns:a16="http://schemas.microsoft.com/office/drawing/2014/main" id="{C077089B-D702-44F3-8DE4-F7BE4CC2D4CD}"/>
              </a:ext>
            </a:extLst>
          </p:cNvPr>
          <p:cNvSpPr>
            <a:spLocks noGrp="1" noChangeArrowheads="1"/>
          </p:cNvSpPr>
          <p:nvPr>
            <p:ph type="sldNum" sz="quarter" idx="12"/>
          </p:nvPr>
        </p:nvSpPr>
        <p:spPr/>
        <p:txBody>
          <a:bodyPr/>
          <a:lstStyle>
            <a:lvl1pPr algn="r">
              <a:defRPr/>
            </a:lvl1pPr>
          </a:lstStyle>
          <a:p>
            <a:fld id="{FAB470E0-6FEE-47B5-8BFA-C142761BED89}" type="slidenum">
              <a:rPr lang="ar-SA" altLang="en-US"/>
              <a:pPr/>
              <a:t>‹#›</a:t>
            </a:fld>
            <a:endParaRPr lang="fr-FR" altLang="en-US"/>
          </a:p>
        </p:txBody>
      </p:sp>
    </p:spTree>
    <p:extLst>
      <p:ext uri="{BB962C8B-B14F-4D97-AF65-F5344CB8AC3E}">
        <p14:creationId xmlns:p14="http://schemas.microsoft.com/office/powerpoint/2010/main" val="3270954836"/>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a:extLst>
              <a:ext uri="{FF2B5EF4-FFF2-40B4-BE49-F238E27FC236}">
                <a16:creationId xmlns:a16="http://schemas.microsoft.com/office/drawing/2014/main" id="{B4BB85F7-2688-4833-B9BF-167EF3EFF7F6}"/>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5" name="عنصر نائب للتذييل 4">
            <a:extLst>
              <a:ext uri="{FF2B5EF4-FFF2-40B4-BE49-F238E27FC236}">
                <a16:creationId xmlns:a16="http://schemas.microsoft.com/office/drawing/2014/main" id="{D287C23D-AD99-4B5E-8FE9-DFA98EC0DA78}"/>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11646249-B574-4589-B739-B4020339D7CD}"/>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55FB4209-7328-4D44-9AE8-C0EDC7321585}" type="slidenum">
              <a:rPr lang="en-US" altLang="en-US"/>
              <a:pPr/>
              <a:t>‹#›</a:t>
            </a:fld>
            <a:endParaRPr lang="en-US" altLang="en-US"/>
          </a:p>
        </p:txBody>
      </p:sp>
    </p:spTree>
    <p:extLst>
      <p:ext uri="{BB962C8B-B14F-4D97-AF65-F5344CB8AC3E}">
        <p14:creationId xmlns:p14="http://schemas.microsoft.com/office/powerpoint/2010/main" val="2691547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24FF4720-1501-436F-A751-032956BC17F2}"/>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5" name="عنصر نائب للتذييل 4">
            <a:extLst>
              <a:ext uri="{FF2B5EF4-FFF2-40B4-BE49-F238E27FC236}">
                <a16:creationId xmlns:a16="http://schemas.microsoft.com/office/drawing/2014/main" id="{8D09092C-268C-4BBC-AFF1-7803232A8E3C}"/>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F1ECE7BF-5A6D-4AC3-906D-43C07DB98946}"/>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32174C3D-F28D-42EF-AE4D-F4AE7CE4E24A}" type="slidenum">
              <a:rPr lang="en-US" altLang="en-US"/>
              <a:pPr/>
              <a:t>‹#›</a:t>
            </a:fld>
            <a:endParaRPr lang="en-US" altLang="en-US"/>
          </a:p>
        </p:txBody>
      </p:sp>
    </p:spTree>
    <p:extLst>
      <p:ext uri="{BB962C8B-B14F-4D97-AF65-F5344CB8AC3E}">
        <p14:creationId xmlns:p14="http://schemas.microsoft.com/office/powerpoint/2010/main" val="3374665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id="{E7090B9E-06C5-486A-AB66-5E6A74D687C9}"/>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5" name="عنصر نائب للتذييل 4">
            <a:extLst>
              <a:ext uri="{FF2B5EF4-FFF2-40B4-BE49-F238E27FC236}">
                <a16:creationId xmlns:a16="http://schemas.microsoft.com/office/drawing/2014/main" id="{4E726DCB-448E-488B-B4EB-234510A446A7}"/>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39D30F85-5157-4B99-8B61-C5D56D5A9FFE}"/>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355FCF6F-69FB-4431-979B-BF2580EDEB61}" type="slidenum">
              <a:rPr lang="en-US" altLang="en-US"/>
              <a:pPr/>
              <a:t>‹#›</a:t>
            </a:fld>
            <a:endParaRPr lang="en-US" altLang="en-US"/>
          </a:p>
        </p:txBody>
      </p:sp>
    </p:spTree>
    <p:extLst>
      <p:ext uri="{BB962C8B-B14F-4D97-AF65-F5344CB8AC3E}">
        <p14:creationId xmlns:p14="http://schemas.microsoft.com/office/powerpoint/2010/main" val="400261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4">
            <a:extLst>
              <a:ext uri="{FF2B5EF4-FFF2-40B4-BE49-F238E27FC236}">
                <a16:creationId xmlns:a16="http://schemas.microsoft.com/office/drawing/2014/main" id="{6A04350B-D64B-4607-A7D0-F07C420859F0}"/>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5E9000F-E429-4D5F-9510-D31FB374FA2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4542C6-EBCA-4B5E-9C97-1582DCD51F7A}"/>
              </a:ext>
            </a:extLst>
          </p:cNvPr>
          <p:cNvSpPr>
            <a:spLocks noGrp="1" noChangeArrowheads="1"/>
          </p:cNvSpPr>
          <p:nvPr>
            <p:ph type="sldNum" sz="quarter" idx="12"/>
          </p:nvPr>
        </p:nvSpPr>
        <p:spPr/>
        <p:txBody>
          <a:bodyPr/>
          <a:lstStyle>
            <a:lvl1pPr algn="r">
              <a:defRPr/>
            </a:lvl1pPr>
          </a:lstStyle>
          <a:p>
            <a:fld id="{7D6E74B1-1832-49AA-9650-1DD8E3C8F43E}" type="slidenum">
              <a:rPr lang="ar-SA" altLang="en-US"/>
              <a:pPr/>
              <a:t>‹#›</a:t>
            </a:fld>
            <a:endParaRPr lang="en-US" altLang="en-US"/>
          </a:p>
        </p:txBody>
      </p:sp>
    </p:spTree>
    <p:extLst>
      <p:ext uri="{BB962C8B-B14F-4D97-AF65-F5344CB8AC3E}">
        <p14:creationId xmlns:p14="http://schemas.microsoft.com/office/powerpoint/2010/main" val="3243296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a:extLst>
              <a:ext uri="{FF2B5EF4-FFF2-40B4-BE49-F238E27FC236}">
                <a16:creationId xmlns:a16="http://schemas.microsoft.com/office/drawing/2014/main" id="{6BFFC7F5-F5A3-48E7-883D-3703AAB12200}"/>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لتذييل 5">
            <a:extLst>
              <a:ext uri="{FF2B5EF4-FFF2-40B4-BE49-F238E27FC236}">
                <a16:creationId xmlns:a16="http://schemas.microsoft.com/office/drawing/2014/main" id="{16D309EB-6BAC-4F8E-B8A3-A310E3796714}"/>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7" name="عنصر نائب لرقم الشريحة 6">
            <a:extLst>
              <a:ext uri="{FF2B5EF4-FFF2-40B4-BE49-F238E27FC236}">
                <a16:creationId xmlns:a16="http://schemas.microsoft.com/office/drawing/2014/main" id="{FA1D9C93-C73A-497C-935A-3C95DCA53628}"/>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F70DA362-E7AA-4467-A495-0B8F96933DFA}" type="slidenum">
              <a:rPr lang="en-US" altLang="en-US"/>
              <a:pPr/>
              <a:t>‹#›</a:t>
            </a:fld>
            <a:endParaRPr lang="en-US" altLang="en-US"/>
          </a:p>
        </p:txBody>
      </p:sp>
    </p:spTree>
    <p:extLst>
      <p:ext uri="{BB962C8B-B14F-4D97-AF65-F5344CB8AC3E}">
        <p14:creationId xmlns:p14="http://schemas.microsoft.com/office/powerpoint/2010/main" val="2151786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a:extLst>
              <a:ext uri="{FF2B5EF4-FFF2-40B4-BE49-F238E27FC236}">
                <a16:creationId xmlns:a16="http://schemas.microsoft.com/office/drawing/2014/main" id="{E6CE8515-AFA2-414A-B44E-4AB67C57E6C0}"/>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8" name="عنصر نائب للتذييل 7">
            <a:extLst>
              <a:ext uri="{FF2B5EF4-FFF2-40B4-BE49-F238E27FC236}">
                <a16:creationId xmlns:a16="http://schemas.microsoft.com/office/drawing/2014/main" id="{2B88D5BA-8F06-4B9B-A90F-49E852FFE320}"/>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9" name="عنصر نائب لرقم الشريحة 8">
            <a:extLst>
              <a:ext uri="{FF2B5EF4-FFF2-40B4-BE49-F238E27FC236}">
                <a16:creationId xmlns:a16="http://schemas.microsoft.com/office/drawing/2014/main" id="{485CAAB5-96F1-491B-8F23-100B322B9905}"/>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AF98611E-F45D-4E3D-9027-943C3B09F711}" type="slidenum">
              <a:rPr lang="en-US" altLang="en-US"/>
              <a:pPr/>
              <a:t>‹#›</a:t>
            </a:fld>
            <a:endParaRPr lang="en-US" altLang="en-US"/>
          </a:p>
        </p:txBody>
      </p:sp>
    </p:spTree>
    <p:extLst>
      <p:ext uri="{BB962C8B-B14F-4D97-AF65-F5344CB8AC3E}">
        <p14:creationId xmlns:p14="http://schemas.microsoft.com/office/powerpoint/2010/main" val="3394523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a:extLst>
              <a:ext uri="{FF2B5EF4-FFF2-40B4-BE49-F238E27FC236}">
                <a16:creationId xmlns:a16="http://schemas.microsoft.com/office/drawing/2014/main" id="{78C66997-1B73-44B2-9FAA-B6D6D08507AE}"/>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4" name="عنصر نائب للتذييل 3">
            <a:extLst>
              <a:ext uri="{FF2B5EF4-FFF2-40B4-BE49-F238E27FC236}">
                <a16:creationId xmlns:a16="http://schemas.microsoft.com/office/drawing/2014/main" id="{8A25F376-2DF9-4C19-842D-A141ACE58C1E}"/>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5" name="عنصر نائب لرقم الشريحة 4">
            <a:extLst>
              <a:ext uri="{FF2B5EF4-FFF2-40B4-BE49-F238E27FC236}">
                <a16:creationId xmlns:a16="http://schemas.microsoft.com/office/drawing/2014/main" id="{3910C7C5-7B7B-4669-8E70-F399AF1DAC25}"/>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1ECD6216-0E38-4A07-B639-AD54609669C6}" type="slidenum">
              <a:rPr lang="en-US" altLang="en-US"/>
              <a:pPr/>
              <a:t>‹#›</a:t>
            </a:fld>
            <a:endParaRPr lang="en-US" altLang="en-US"/>
          </a:p>
        </p:txBody>
      </p:sp>
    </p:spTree>
    <p:extLst>
      <p:ext uri="{BB962C8B-B14F-4D97-AF65-F5344CB8AC3E}">
        <p14:creationId xmlns:p14="http://schemas.microsoft.com/office/powerpoint/2010/main" val="1830195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627E1A7C-BC43-43C3-B34D-36438AEA6A8D}"/>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3" name="عنصر نائب للتذييل 2">
            <a:extLst>
              <a:ext uri="{FF2B5EF4-FFF2-40B4-BE49-F238E27FC236}">
                <a16:creationId xmlns:a16="http://schemas.microsoft.com/office/drawing/2014/main" id="{CA8E4C76-DEEB-4640-9892-78B5C518E3A1}"/>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4" name="عنصر نائب لرقم الشريحة 3">
            <a:extLst>
              <a:ext uri="{FF2B5EF4-FFF2-40B4-BE49-F238E27FC236}">
                <a16:creationId xmlns:a16="http://schemas.microsoft.com/office/drawing/2014/main" id="{13C00FD4-68DD-4DDA-A353-BA3687187156}"/>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DCBAC2D7-103C-4FAE-8C04-180DA9772647}" type="slidenum">
              <a:rPr lang="en-US" altLang="en-US"/>
              <a:pPr/>
              <a:t>‹#›</a:t>
            </a:fld>
            <a:endParaRPr lang="en-US" altLang="en-US"/>
          </a:p>
        </p:txBody>
      </p:sp>
    </p:spTree>
    <p:extLst>
      <p:ext uri="{BB962C8B-B14F-4D97-AF65-F5344CB8AC3E}">
        <p14:creationId xmlns:p14="http://schemas.microsoft.com/office/powerpoint/2010/main" val="2190454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a:extLst>
              <a:ext uri="{FF2B5EF4-FFF2-40B4-BE49-F238E27FC236}">
                <a16:creationId xmlns:a16="http://schemas.microsoft.com/office/drawing/2014/main" id="{CF58DDB8-BC8E-4FC4-AED9-AE19DF70F391}"/>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لتذييل 5">
            <a:extLst>
              <a:ext uri="{FF2B5EF4-FFF2-40B4-BE49-F238E27FC236}">
                <a16:creationId xmlns:a16="http://schemas.microsoft.com/office/drawing/2014/main" id="{3B4D8D41-BE86-40EA-B9D3-27A39929EF3D}"/>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7" name="عنصر نائب لرقم الشريحة 6">
            <a:extLst>
              <a:ext uri="{FF2B5EF4-FFF2-40B4-BE49-F238E27FC236}">
                <a16:creationId xmlns:a16="http://schemas.microsoft.com/office/drawing/2014/main" id="{491D119B-9A23-4A82-BA37-5E02DC211982}"/>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982A44A1-79E5-4949-B3F6-C73AFF98C9AE}" type="slidenum">
              <a:rPr lang="en-US" altLang="en-US"/>
              <a:pPr/>
              <a:t>‹#›</a:t>
            </a:fld>
            <a:endParaRPr lang="en-US" altLang="en-US"/>
          </a:p>
        </p:txBody>
      </p:sp>
    </p:spTree>
    <p:extLst>
      <p:ext uri="{BB962C8B-B14F-4D97-AF65-F5344CB8AC3E}">
        <p14:creationId xmlns:p14="http://schemas.microsoft.com/office/powerpoint/2010/main" val="280632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a:extLst>
              <a:ext uri="{FF2B5EF4-FFF2-40B4-BE49-F238E27FC236}">
                <a16:creationId xmlns:a16="http://schemas.microsoft.com/office/drawing/2014/main" id="{557D0117-1DCC-4FA1-9DDB-AD26FDB6A8B9}"/>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لتذييل 5">
            <a:extLst>
              <a:ext uri="{FF2B5EF4-FFF2-40B4-BE49-F238E27FC236}">
                <a16:creationId xmlns:a16="http://schemas.microsoft.com/office/drawing/2014/main" id="{E01FBAAD-B0A7-4317-B5B6-153934A3F216}"/>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7" name="عنصر نائب لرقم الشريحة 6">
            <a:extLst>
              <a:ext uri="{FF2B5EF4-FFF2-40B4-BE49-F238E27FC236}">
                <a16:creationId xmlns:a16="http://schemas.microsoft.com/office/drawing/2014/main" id="{2CA6CA12-DE62-451B-A904-0E6FF1089825}"/>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3696F47F-E55A-4770-A36F-80DA381E4668}" type="slidenum">
              <a:rPr lang="en-US" altLang="en-US"/>
              <a:pPr/>
              <a:t>‹#›</a:t>
            </a:fld>
            <a:endParaRPr lang="en-US" altLang="en-US"/>
          </a:p>
        </p:txBody>
      </p:sp>
    </p:spTree>
    <p:extLst>
      <p:ext uri="{BB962C8B-B14F-4D97-AF65-F5344CB8AC3E}">
        <p14:creationId xmlns:p14="http://schemas.microsoft.com/office/powerpoint/2010/main" val="1441948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3DFC7D05-8E1F-4AAA-8CDB-2935CF8D51E0}"/>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5" name="عنصر نائب للتذييل 4">
            <a:extLst>
              <a:ext uri="{FF2B5EF4-FFF2-40B4-BE49-F238E27FC236}">
                <a16:creationId xmlns:a16="http://schemas.microsoft.com/office/drawing/2014/main" id="{25F7E63D-A70A-42B8-92FE-D4E2EDC14B49}"/>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613D7C74-F43E-490E-919D-4B34121AE253}"/>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C27FD941-1041-4CCB-A67B-1D56A53541D0}" type="slidenum">
              <a:rPr lang="en-US" altLang="en-US"/>
              <a:pPr/>
              <a:t>‹#›</a:t>
            </a:fld>
            <a:endParaRPr lang="en-US" altLang="en-US"/>
          </a:p>
        </p:txBody>
      </p:sp>
    </p:spTree>
    <p:extLst>
      <p:ext uri="{BB962C8B-B14F-4D97-AF65-F5344CB8AC3E}">
        <p14:creationId xmlns:p14="http://schemas.microsoft.com/office/powerpoint/2010/main" val="3854346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484B1D74-DF1F-4E66-B228-224CFA5497A0}"/>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5" name="عنصر نائب للتذييل 4">
            <a:extLst>
              <a:ext uri="{FF2B5EF4-FFF2-40B4-BE49-F238E27FC236}">
                <a16:creationId xmlns:a16="http://schemas.microsoft.com/office/drawing/2014/main" id="{678260D0-5116-4D5B-B0C5-88C6E26C41F6}"/>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9A62167E-58A4-4268-B9F1-C219BCD04F58}"/>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6855A4A7-DA28-47AA-BFD2-D99FC67F95B3}" type="slidenum">
              <a:rPr lang="en-US" altLang="en-US"/>
              <a:pPr/>
              <a:t>‹#›</a:t>
            </a:fld>
            <a:endParaRPr lang="en-US" altLang="en-US"/>
          </a:p>
        </p:txBody>
      </p:sp>
    </p:spTree>
    <p:extLst>
      <p:ext uri="{BB962C8B-B14F-4D97-AF65-F5344CB8AC3E}">
        <p14:creationId xmlns:p14="http://schemas.microsoft.com/office/powerpoint/2010/main" val="4170445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a:extLst>
              <a:ext uri="{FF2B5EF4-FFF2-40B4-BE49-F238E27FC236}">
                <a16:creationId xmlns:a16="http://schemas.microsoft.com/office/drawing/2014/main" id="{A524E024-E473-41B5-A3ED-3C81B2EEF17D}"/>
              </a:ext>
            </a:extLst>
          </p:cNvPr>
          <p:cNvSpPr>
            <a:spLocks noGrp="1"/>
          </p:cNvSpPr>
          <p:nvPr>
            <p:ph type="dt" sz="half" idx="10"/>
          </p:nvPr>
        </p:nvSpPr>
        <p:spPr/>
        <p:txBody>
          <a:bodyPr/>
          <a:lstStyle>
            <a:lvl1pPr>
              <a:defRPr>
                <a:solidFill>
                  <a:srgbClr val="000000"/>
                </a:solidFill>
                <a:latin typeface="Times New Roman" pitchFamily="18" charset="0"/>
              </a:defRPr>
            </a:lvl1pPr>
          </a:lstStyle>
          <a:p>
            <a:pPr>
              <a:defRPr/>
            </a:pPr>
            <a:endParaRPr lang="en-US" altLang="en-US"/>
          </a:p>
        </p:txBody>
      </p:sp>
      <p:sp>
        <p:nvSpPr>
          <p:cNvPr id="5" name="عنصر نائب للتذييل 4">
            <a:extLst>
              <a:ext uri="{FF2B5EF4-FFF2-40B4-BE49-F238E27FC236}">
                <a16:creationId xmlns:a16="http://schemas.microsoft.com/office/drawing/2014/main" id="{4574F8AC-949A-462F-8B15-474B5FA57748}"/>
              </a:ext>
            </a:extLst>
          </p:cNvPr>
          <p:cNvSpPr>
            <a:spLocks noGrp="1"/>
          </p:cNvSpPr>
          <p:nvPr>
            <p:ph type="ftr" sz="quarter" idx="11"/>
          </p:nvPr>
        </p:nvSpPr>
        <p:spPr/>
        <p:txBody>
          <a:bodyPr/>
          <a:lstStyle>
            <a:lvl1pPr>
              <a:defRPr>
                <a:solidFill>
                  <a:srgbClr val="000000"/>
                </a:solidFill>
                <a:latin typeface="Times New Roman" pitchFamily="18" charset="0"/>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61BABFD6-6B68-49DD-AE56-928AECFFF153}"/>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7850EB4F-F448-4D36-B6F5-A44CA1DBBCAB}" type="slidenum">
              <a:rPr lang="en-US" altLang="en-US"/>
              <a:pPr/>
              <a:t>‹#›</a:t>
            </a:fld>
            <a:endParaRPr lang="en-US" altLang="en-US"/>
          </a:p>
        </p:txBody>
      </p:sp>
    </p:spTree>
    <p:extLst>
      <p:ext uri="{BB962C8B-B14F-4D97-AF65-F5344CB8AC3E}">
        <p14:creationId xmlns:p14="http://schemas.microsoft.com/office/powerpoint/2010/main" val="2065026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A28CA584-6534-449D-A84E-391C1767BB60}"/>
              </a:ext>
            </a:extLst>
          </p:cNvPr>
          <p:cNvSpPr>
            <a:spLocks noGrp="1"/>
          </p:cNvSpPr>
          <p:nvPr>
            <p:ph type="dt" sz="half" idx="10"/>
          </p:nvPr>
        </p:nvSpPr>
        <p:spPr/>
        <p:txBody>
          <a:bodyPr/>
          <a:lstStyle>
            <a:lvl1pPr>
              <a:defRPr>
                <a:solidFill>
                  <a:srgbClr val="000000"/>
                </a:solidFill>
                <a:latin typeface="Times New Roman" pitchFamily="18" charset="0"/>
              </a:defRPr>
            </a:lvl1pPr>
          </a:lstStyle>
          <a:p>
            <a:pPr>
              <a:defRPr/>
            </a:pPr>
            <a:endParaRPr lang="en-US" altLang="en-US"/>
          </a:p>
        </p:txBody>
      </p:sp>
      <p:sp>
        <p:nvSpPr>
          <p:cNvPr id="5" name="عنصر نائب للتذييل 4">
            <a:extLst>
              <a:ext uri="{FF2B5EF4-FFF2-40B4-BE49-F238E27FC236}">
                <a16:creationId xmlns:a16="http://schemas.microsoft.com/office/drawing/2014/main" id="{F8CBB421-D458-48F8-A77E-9848C71F1303}"/>
              </a:ext>
            </a:extLst>
          </p:cNvPr>
          <p:cNvSpPr>
            <a:spLocks noGrp="1"/>
          </p:cNvSpPr>
          <p:nvPr>
            <p:ph type="ftr" sz="quarter" idx="11"/>
          </p:nvPr>
        </p:nvSpPr>
        <p:spPr/>
        <p:txBody>
          <a:bodyPr/>
          <a:lstStyle>
            <a:lvl1pPr>
              <a:defRPr>
                <a:solidFill>
                  <a:srgbClr val="000000"/>
                </a:solidFill>
                <a:latin typeface="Times New Roman" pitchFamily="18" charset="0"/>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2759F167-3D4A-490F-8682-6014A0D15F39}"/>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75B0193A-721D-4758-B903-5B9C97E36589}" type="slidenum">
              <a:rPr lang="en-US" altLang="en-US"/>
              <a:pPr/>
              <a:t>‹#›</a:t>
            </a:fld>
            <a:endParaRPr lang="en-US" altLang="en-US"/>
          </a:p>
        </p:txBody>
      </p:sp>
    </p:spTree>
    <p:extLst>
      <p:ext uri="{BB962C8B-B14F-4D97-AF65-F5344CB8AC3E}">
        <p14:creationId xmlns:p14="http://schemas.microsoft.com/office/powerpoint/2010/main" val="275584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B9A08B5-A88F-410D-B6CC-164ACDD59B1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D1F1B8-EAB7-4BDF-89BC-EB3B3C70350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85AA976-79A7-45FE-9359-B50267ACB6FD}"/>
              </a:ext>
            </a:extLst>
          </p:cNvPr>
          <p:cNvSpPr>
            <a:spLocks noGrp="1" noChangeArrowheads="1"/>
          </p:cNvSpPr>
          <p:nvPr>
            <p:ph type="sldNum" sz="quarter" idx="12"/>
          </p:nvPr>
        </p:nvSpPr>
        <p:spPr/>
        <p:txBody>
          <a:bodyPr/>
          <a:lstStyle>
            <a:lvl1pPr algn="r">
              <a:defRPr/>
            </a:lvl1pPr>
          </a:lstStyle>
          <a:p>
            <a:fld id="{C92D0C37-112B-471F-9C9C-00BDE0E0DAF0}" type="slidenum">
              <a:rPr lang="ar-SA" altLang="en-US"/>
              <a:pPr/>
              <a:t>‹#›</a:t>
            </a:fld>
            <a:endParaRPr lang="en-US" altLang="en-US"/>
          </a:p>
        </p:txBody>
      </p:sp>
    </p:spTree>
    <p:extLst>
      <p:ext uri="{BB962C8B-B14F-4D97-AF65-F5344CB8AC3E}">
        <p14:creationId xmlns:p14="http://schemas.microsoft.com/office/powerpoint/2010/main" val="606524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id="{CFAE81E0-73DC-4AE1-841C-DDD5DE08E5E1}"/>
              </a:ext>
            </a:extLst>
          </p:cNvPr>
          <p:cNvSpPr>
            <a:spLocks noGrp="1"/>
          </p:cNvSpPr>
          <p:nvPr>
            <p:ph type="dt" sz="half" idx="10"/>
          </p:nvPr>
        </p:nvSpPr>
        <p:spPr/>
        <p:txBody>
          <a:bodyPr/>
          <a:lstStyle>
            <a:lvl1pPr>
              <a:defRPr>
                <a:solidFill>
                  <a:srgbClr val="000000"/>
                </a:solidFill>
                <a:latin typeface="Times New Roman" pitchFamily="18" charset="0"/>
              </a:defRPr>
            </a:lvl1pPr>
          </a:lstStyle>
          <a:p>
            <a:pPr>
              <a:defRPr/>
            </a:pPr>
            <a:endParaRPr lang="en-US" altLang="en-US"/>
          </a:p>
        </p:txBody>
      </p:sp>
      <p:sp>
        <p:nvSpPr>
          <p:cNvPr id="5" name="عنصر نائب للتذييل 4">
            <a:extLst>
              <a:ext uri="{FF2B5EF4-FFF2-40B4-BE49-F238E27FC236}">
                <a16:creationId xmlns:a16="http://schemas.microsoft.com/office/drawing/2014/main" id="{9EA2ECF7-A48B-4445-803E-076F31ADB6DC}"/>
              </a:ext>
            </a:extLst>
          </p:cNvPr>
          <p:cNvSpPr>
            <a:spLocks noGrp="1"/>
          </p:cNvSpPr>
          <p:nvPr>
            <p:ph type="ftr" sz="quarter" idx="11"/>
          </p:nvPr>
        </p:nvSpPr>
        <p:spPr/>
        <p:txBody>
          <a:bodyPr/>
          <a:lstStyle>
            <a:lvl1pPr>
              <a:defRPr>
                <a:solidFill>
                  <a:srgbClr val="000000"/>
                </a:solidFill>
                <a:latin typeface="Times New Roman" pitchFamily="18" charset="0"/>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179DC539-F1CA-41C3-8FA7-BEFA09B75607}"/>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9417195C-F854-40B6-85FE-4173E98A8437}" type="slidenum">
              <a:rPr lang="en-US" altLang="en-US"/>
              <a:pPr/>
              <a:t>‹#›</a:t>
            </a:fld>
            <a:endParaRPr lang="en-US" altLang="en-US"/>
          </a:p>
        </p:txBody>
      </p:sp>
    </p:spTree>
    <p:extLst>
      <p:ext uri="{BB962C8B-B14F-4D97-AF65-F5344CB8AC3E}">
        <p14:creationId xmlns:p14="http://schemas.microsoft.com/office/powerpoint/2010/main" val="2209992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a:extLst>
              <a:ext uri="{FF2B5EF4-FFF2-40B4-BE49-F238E27FC236}">
                <a16:creationId xmlns:a16="http://schemas.microsoft.com/office/drawing/2014/main" id="{780F5541-F99A-403C-97CB-4E42FF1E655D}"/>
              </a:ext>
            </a:extLst>
          </p:cNvPr>
          <p:cNvSpPr>
            <a:spLocks noGrp="1"/>
          </p:cNvSpPr>
          <p:nvPr>
            <p:ph type="dt" sz="half" idx="10"/>
          </p:nvPr>
        </p:nvSpPr>
        <p:spPr/>
        <p:txBody>
          <a:bodyPr/>
          <a:lstStyle>
            <a:lvl1pPr>
              <a:defRPr>
                <a:solidFill>
                  <a:srgbClr val="000000"/>
                </a:solidFill>
                <a:latin typeface="Times New Roman" pitchFamily="18" charset="0"/>
              </a:defRPr>
            </a:lvl1pPr>
          </a:lstStyle>
          <a:p>
            <a:pPr>
              <a:defRPr/>
            </a:pPr>
            <a:endParaRPr lang="en-US" altLang="en-US"/>
          </a:p>
        </p:txBody>
      </p:sp>
      <p:sp>
        <p:nvSpPr>
          <p:cNvPr id="6" name="عنصر نائب للتذييل 5">
            <a:extLst>
              <a:ext uri="{FF2B5EF4-FFF2-40B4-BE49-F238E27FC236}">
                <a16:creationId xmlns:a16="http://schemas.microsoft.com/office/drawing/2014/main" id="{7BEE48ED-CF4F-49F4-8D2D-0A285A2CC334}"/>
              </a:ext>
            </a:extLst>
          </p:cNvPr>
          <p:cNvSpPr>
            <a:spLocks noGrp="1"/>
          </p:cNvSpPr>
          <p:nvPr>
            <p:ph type="ftr" sz="quarter" idx="11"/>
          </p:nvPr>
        </p:nvSpPr>
        <p:spPr/>
        <p:txBody>
          <a:bodyPr/>
          <a:lstStyle>
            <a:lvl1pPr>
              <a:defRPr>
                <a:solidFill>
                  <a:srgbClr val="000000"/>
                </a:solidFill>
                <a:latin typeface="Times New Roman" pitchFamily="18" charset="0"/>
              </a:defRPr>
            </a:lvl1pPr>
          </a:lstStyle>
          <a:p>
            <a:pPr>
              <a:defRPr/>
            </a:pPr>
            <a:endParaRPr lang="en-US" altLang="en-US"/>
          </a:p>
        </p:txBody>
      </p:sp>
      <p:sp>
        <p:nvSpPr>
          <p:cNvPr id="7" name="عنصر نائب لرقم الشريحة 6">
            <a:extLst>
              <a:ext uri="{FF2B5EF4-FFF2-40B4-BE49-F238E27FC236}">
                <a16:creationId xmlns:a16="http://schemas.microsoft.com/office/drawing/2014/main" id="{C7985067-0D9E-4AE2-8C77-E7792EF29538}"/>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52E6B90A-ACC9-4401-AB80-C50FBF37CAB0}" type="slidenum">
              <a:rPr lang="en-US" altLang="en-US"/>
              <a:pPr/>
              <a:t>‹#›</a:t>
            </a:fld>
            <a:endParaRPr lang="en-US" altLang="en-US"/>
          </a:p>
        </p:txBody>
      </p:sp>
    </p:spTree>
    <p:extLst>
      <p:ext uri="{BB962C8B-B14F-4D97-AF65-F5344CB8AC3E}">
        <p14:creationId xmlns:p14="http://schemas.microsoft.com/office/powerpoint/2010/main" val="1731788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a:extLst>
              <a:ext uri="{FF2B5EF4-FFF2-40B4-BE49-F238E27FC236}">
                <a16:creationId xmlns:a16="http://schemas.microsoft.com/office/drawing/2014/main" id="{0B995FC2-AF69-45D3-B020-0A5AB12D74EC}"/>
              </a:ext>
            </a:extLst>
          </p:cNvPr>
          <p:cNvSpPr>
            <a:spLocks noGrp="1"/>
          </p:cNvSpPr>
          <p:nvPr>
            <p:ph type="dt" sz="half" idx="10"/>
          </p:nvPr>
        </p:nvSpPr>
        <p:spPr/>
        <p:txBody>
          <a:bodyPr/>
          <a:lstStyle>
            <a:lvl1pPr>
              <a:defRPr>
                <a:solidFill>
                  <a:srgbClr val="000000"/>
                </a:solidFill>
                <a:latin typeface="Times New Roman" pitchFamily="18" charset="0"/>
              </a:defRPr>
            </a:lvl1pPr>
          </a:lstStyle>
          <a:p>
            <a:pPr>
              <a:defRPr/>
            </a:pPr>
            <a:endParaRPr lang="en-US" altLang="en-US"/>
          </a:p>
        </p:txBody>
      </p:sp>
      <p:sp>
        <p:nvSpPr>
          <p:cNvPr id="8" name="عنصر نائب للتذييل 7">
            <a:extLst>
              <a:ext uri="{FF2B5EF4-FFF2-40B4-BE49-F238E27FC236}">
                <a16:creationId xmlns:a16="http://schemas.microsoft.com/office/drawing/2014/main" id="{9AA36D89-3FEC-456C-AD64-73F4BCA4A364}"/>
              </a:ext>
            </a:extLst>
          </p:cNvPr>
          <p:cNvSpPr>
            <a:spLocks noGrp="1"/>
          </p:cNvSpPr>
          <p:nvPr>
            <p:ph type="ftr" sz="quarter" idx="11"/>
          </p:nvPr>
        </p:nvSpPr>
        <p:spPr/>
        <p:txBody>
          <a:bodyPr/>
          <a:lstStyle>
            <a:lvl1pPr>
              <a:defRPr>
                <a:solidFill>
                  <a:srgbClr val="000000"/>
                </a:solidFill>
                <a:latin typeface="Times New Roman" pitchFamily="18" charset="0"/>
              </a:defRPr>
            </a:lvl1pPr>
          </a:lstStyle>
          <a:p>
            <a:pPr>
              <a:defRPr/>
            </a:pPr>
            <a:endParaRPr lang="en-US" altLang="en-US"/>
          </a:p>
        </p:txBody>
      </p:sp>
      <p:sp>
        <p:nvSpPr>
          <p:cNvPr id="9" name="عنصر نائب لرقم الشريحة 8">
            <a:extLst>
              <a:ext uri="{FF2B5EF4-FFF2-40B4-BE49-F238E27FC236}">
                <a16:creationId xmlns:a16="http://schemas.microsoft.com/office/drawing/2014/main" id="{A9ECAD9E-8BC4-48DE-8579-FA5E711393B0}"/>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31C89217-791F-4C9E-B851-D67A4446AA14}" type="slidenum">
              <a:rPr lang="en-US" altLang="en-US"/>
              <a:pPr/>
              <a:t>‹#›</a:t>
            </a:fld>
            <a:endParaRPr lang="en-US" altLang="en-US"/>
          </a:p>
        </p:txBody>
      </p:sp>
    </p:spTree>
    <p:extLst>
      <p:ext uri="{BB962C8B-B14F-4D97-AF65-F5344CB8AC3E}">
        <p14:creationId xmlns:p14="http://schemas.microsoft.com/office/powerpoint/2010/main" val="3114783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a:extLst>
              <a:ext uri="{FF2B5EF4-FFF2-40B4-BE49-F238E27FC236}">
                <a16:creationId xmlns:a16="http://schemas.microsoft.com/office/drawing/2014/main" id="{A13789D0-3D4F-4A00-A63F-2A6861829BC3}"/>
              </a:ext>
            </a:extLst>
          </p:cNvPr>
          <p:cNvSpPr>
            <a:spLocks noGrp="1"/>
          </p:cNvSpPr>
          <p:nvPr>
            <p:ph type="dt" sz="half" idx="10"/>
          </p:nvPr>
        </p:nvSpPr>
        <p:spPr/>
        <p:txBody>
          <a:bodyPr/>
          <a:lstStyle>
            <a:lvl1pPr>
              <a:defRPr>
                <a:solidFill>
                  <a:srgbClr val="000000"/>
                </a:solidFill>
                <a:latin typeface="Times New Roman" pitchFamily="18" charset="0"/>
              </a:defRPr>
            </a:lvl1pPr>
          </a:lstStyle>
          <a:p>
            <a:pPr>
              <a:defRPr/>
            </a:pPr>
            <a:endParaRPr lang="en-US" altLang="en-US"/>
          </a:p>
        </p:txBody>
      </p:sp>
      <p:sp>
        <p:nvSpPr>
          <p:cNvPr id="4" name="عنصر نائب للتذييل 3">
            <a:extLst>
              <a:ext uri="{FF2B5EF4-FFF2-40B4-BE49-F238E27FC236}">
                <a16:creationId xmlns:a16="http://schemas.microsoft.com/office/drawing/2014/main" id="{67C9044B-DB23-4637-B8BB-C0EED9878639}"/>
              </a:ext>
            </a:extLst>
          </p:cNvPr>
          <p:cNvSpPr>
            <a:spLocks noGrp="1"/>
          </p:cNvSpPr>
          <p:nvPr>
            <p:ph type="ftr" sz="quarter" idx="11"/>
          </p:nvPr>
        </p:nvSpPr>
        <p:spPr/>
        <p:txBody>
          <a:bodyPr/>
          <a:lstStyle>
            <a:lvl1pPr>
              <a:defRPr>
                <a:solidFill>
                  <a:srgbClr val="000000"/>
                </a:solidFill>
                <a:latin typeface="Times New Roman" pitchFamily="18" charset="0"/>
              </a:defRPr>
            </a:lvl1pPr>
          </a:lstStyle>
          <a:p>
            <a:pPr>
              <a:defRPr/>
            </a:pPr>
            <a:endParaRPr lang="en-US" altLang="en-US"/>
          </a:p>
        </p:txBody>
      </p:sp>
      <p:sp>
        <p:nvSpPr>
          <p:cNvPr id="5" name="عنصر نائب لرقم الشريحة 4">
            <a:extLst>
              <a:ext uri="{FF2B5EF4-FFF2-40B4-BE49-F238E27FC236}">
                <a16:creationId xmlns:a16="http://schemas.microsoft.com/office/drawing/2014/main" id="{01E17FF1-BDB5-4F5A-82F6-F1FC7D58DEEB}"/>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775D0778-3EF2-44D0-8C58-7DF760D6F7CA}" type="slidenum">
              <a:rPr lang="en-US" altLang="en-US"/>
              <a:pPr/>
              <a:t>‹#›</a:t>
            </a:fld>
            <a:endParaRPr lang="en-US" altLang="en-US"/>
          </a:p>
        </p:txBody>
      </p:sp>
    </p:spTree>
    <p:extLst>
      <p:ext uri="{BB962C8B-B14F-4D97-AF65-F5344CB8AC3E}">
        <p14:creationId xmlns:p14="http://schemas.microsoft.com/office/powerpoint/2010/main" val="1340021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994ECBB9-B9C2-46E0-A648-BFB94D21C8A4}"/>
              </a:ext>
            </a:extLst>
          </p:cNvPr>
          <p:cNvSpPr>
            <a:spLocks noGrp="1"/>
          </p:cNvSpPr>
          <p:nvPr>
            <p:ph type="dt" sz="half" idx="10"/>
          </p:nvPr>
        </p:nvSpPr>
        <p:spPr/>
        <p:txBody>
          <a:bodyPr/>
          <a:lstStyle>
            <a:lvl1pPr>
              <a:defRPr>
                <a:solidFill>
                  <a:srgbClr val="000000"/>
                </a:solidFill>
                <a:latin typeface="Times New Roman" pitchFamily="18" charset="0"/>
              </a:defRPr>
            </a:lvl1pPr>
          </a:lstStyle>
          <a:p>
            <a:pPr>
              <a:defRPr/>
            </a:pPr>
            <a:endParaRPr lang="en-US" altLang="en-US"/>
          </a:p>
        </p:txBody>
      </p:sp>
      <p:sp>
        <p:nvSpPr>
          <p:cNvPr id="3" name="عنصر نائب للتذييل 2">
            <a:extLst>
              <a:ext uri="{FF2B5EF4-FFF2-40B4-BE49-F238E27FC236}">
                <a16:creationId xmlns:a16="http://schemas.microsoft.com/office/drawing/2014/main" id="{A0210665-7D5E-4B86-98DA-BE8121F3D1C6}"/>
              </a:ext>
            </a:extLst>
          </p:cNvPr>
          <p:cNvSpPr>
            <a:spLocks noGrp="1"/>
          </p:cNvSpPr>
          <p:nvPr>
            <p:ph type="ftr" sz="quarter" idx="11"/>
          </p:nvPr>
        </p:nvSpPr>
        <p:spPr/>
        <p:txBody>
          <a:bodyPr/>
          <a:lstStyle>
            <a:lvl1pPr>
              <a:defRPr>
                <a:solidFill>
                  <a:srgbClr val="000000"/>
                </a:solidFill>
                <a:latin typeface="Times New Roman" pitchFamily="18" charset="0"/>
              </a:defRPr>
            </a:lvl1pPr>
          </a:lstStyle>
          <a:p>
            <a:pPr>
              <a:defRPr/>
            </a:pPr>
            <a:endParaRPr lang="en-US" altLang="en-US"/>
          </a:p>
        </p:txBody>
      </p:sp>
      <p:sp>
        <p:nvSpPr>
          <p:cNvPr id="4" name="عنصر نائب لرقم الشريحة 3">
            <a:extLst>
              <a:ext uri="{FF2B5EF4-FFF2-40B4-BE49-F238E27FC236}">
                <a16:creationId xmlns:a16="http://schemas.microsoft.com/office/drawing/2014/main" id="{A26C9DE5-CDA4-4C1A-B6F5-4A71AE8954C0}"/>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4E0AF375-DE7A-4176-9556-8AF1BB07B6B3}" type="slidenum">
              <a:rPr lang="en-US" altLang="en-US"/>
              <a:pPr/>
              <a:t>‹#›</a:t>
            </a:fld>
            <a:endParaRPr lang="en-US" altLang="en-US"/>
          </a:p>
        </p:txBody>
      </p:sp>
    </p:spTree>
    <p:extLst>
      <p:ext uri="{BB962C8B-B14F-4D97-AF65-F5344CB8AC3E}">
        <p14:creationId xmlns:p14="http://schemas.microsoft.com/office/powerpoint/2010/main" val="489093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a:extLst>
              <a:ext uri="{FF2B5EF4-FFF2-40B4-BE49-F238E27FC236}">
                <a16:creationId xmlns:a16="http://schemas.microsoft.com/office/drawing/2014/main" id="{AE2E6FFF-D526-48F3-A6C8-7E536B42BBAE}"/>
              </a:ext>
            </a:extLst>
          </p:cNvPr>
          <p:cNvSpPr>
            <a:spLocks noGrp="1"/>
          </p:cNvSpPr>
          <p:nvPr>
            <p:ph type="dt" sz="half" idx="10"/>
          </p:nvPr>
        </p:nvSpPr>
        <p:spPr/>
        <p:txBody>
          <a:bodyPr/>
          <a:lstStyle>
            <a:lvl1pPr>
              <a:defRPr>
                <a:solidFill>
                  <a:srgbClr val="000000"/>
                </a:solidFill>
                <a:latin typeface="Times New Roman" pitchFamily="18" charset="0"/>
              </a:defRPr>
            </a:lvl1pPr>
          </a:lstStyle>
          <a:p>
            <a:pPr>
              <a:defRPr/>
            </a:pPr>
            <a:endParaRPr lang="en-US" altLang="en-US"/>
          </a:p>
        </p:txBody>
      </p:sp>
      <p:sp>
        <p:nvSpPr>
          <p:cNvPr id="6" name="عنصر نائب للتذييل 5">
            <a:extLst>
              <a:ext uri="{FF2B5EF4-FFF2-40B4-BE49-F238E27FC236}">
                <a16:creationId xmlns:a16="http://schemas.microsoft.com/office/drawing/2014/main" id="{8350C697-AC17-4E48-8B10-283C688D9093}"/>
              </a:ext>
            </a:extLst>
          </p:cNvPr>
          <p:cNvSpPr>
            <a:spLocks noGrp="1"/>
          </p:cNvSpPr>
          <p:nvPr>
            <p:ph type="ftr" sz="quarter" idx="11"/>
          </p:nvPr>
        </p:nvSpPr>
        <p:spPr/>
        <p:txBody>
          <a:bodyPr/>
          <a:lstStyle>
            <a:lvl1pPr>
              <a:defRPr>
                <a:solidFill>
                  <a:srgbClr val="000000"/>
                </a:solidFill>
                <a:latin typeface="Times New Roman" pitchFamily="18" charset="0"/>
              </a:defRPr>
            </a:lvl1pPr>
          </a:lstStyle>
          <a:p>
            <a:pPr>
              <a:defRPr/>
            </a:pPr>
            <a:endParaRPr lang="en-US" altLang="en-US"/>
          </a:p>
        </p:txBody>
      </p:sp>
      <p:sp>
        <p:nvSpPr>
          <p:cNvPr id="7" name="عنصر نائب لرقم الشريحة 6">
            <a:extLst>
              <a:ext uri="{FF2B5EF4-FFF2-40B4-BE49-F238E27FC236}">
                <a16:creationId xmlns:a16="http://schemas.microsoft.com/office/drawing/2014/main" id="{820995AD-F18B-422A-9857-60968799474D}"/>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8B9A35C6-A86A-4512-A41F-51CCA39F3814}" type="slidenum">
              <a:rPr lang="en-US" altLang="en-US"/>
              <a:pPr/>
              <a:t>‹#›</a:t>
            </a:fld>
            <a:endParaRPr lang="en-US" altLang="en-US"/>
          </a:p>
        </p:txBody>
      </p:sp>
    </p:spTree>
    <p:extLst>
      <p:ext uri="{BB962C8B-B14F-4D97-AF65-F5344CB8AC3E}">
        <p14:creationId xmlns:p14="http://schemas.microsoft.com/office/powerpoint/2010/main" val="2690357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a:extLst>
              <a:ext uri="{FF2B5EF4-FFF2-40B4-BE49-F238E27FC236}">
                <a16:creationId xmlns:a16="http://schemas.microsoft.com/office/drawing/2014/main" id="{8FFF471C-251F-4D87-8762-1D8601A26974}"/>
              </a:ext>
            </a:extLst>
          </p:cNvPr>
          <p:cNvSpPr>
            <a:spLocks noGrp="1"/>
          </p:cNvSpPr>
          <p:nvPr>
            <p:ph type="dt" sz="half" idx="10"/>
          </p:nvPr>
        </p:nvSpPr>
        <p:spPr/>
        <p:txBody>
          <a:bodyPr/>
          <a:lstStyle>
            <a:lvl1pPr>
              <a:defRPr>
                <a:solidFill>
                  <a:srgbClr val="000000"/>
                </a:solidFill>
                <a:latin typeface="Times New Roman" pitchFamily="18" charset="0"/>
              </a:defRPr>
            </a:lvl1pPr>
          </a:lstStyle>
          <a:p>
            <a:pPr>
              <a:defRPr/>
            </a:pPr>
            <a:endParaRPr lang="en-US" altLang="en-US"/>
          </a:p>
        </p:txBody>
      </p:sp>
      <p:sp>
        <p:nvSpPr>
          <p:cNvPr id="6" name="عنصر نائب للتذييل 5">
            <a:extLst>
              <a:ext uri="{FF2B5EF4-FFF2-40B4-BE49-F238E27FC236}">
                <a16:creationId xmlns:a16="http://schemas.microsoft.com/office/drawing/2014/main" id="{AFE7F9E9-7E70-4036-99C1-57A08E2274CB}"/>
              </a:ext>
            </a:extLst>
          </p:cNvPr>
          <p:cNvSpPr>
            <a:spLocks noGrp="1"/>
          </p:cNvSpPr>
          <p:nvPr>
            <p:ph type="ftr" sz="quarter" idx="11"/>
          </p:nvPr>
        </p:nvSpPr>
        <p:spPr/>
        <p:txBody>
          <a:bodyPr/>
          <a:lstStyle>
            <a:lvl1pPr>
              <a:defRPr>
                <a:solidFill>
                  <a:srgbClr val="000000"/>
                </a:solidFill>
                <a:latin typeface="Times New Roman" pitchFamily="18" charset="0"/>
              </a:defRPr>
            </a:lvl1pPr>
          </a:lstStyle>
          <a:p>
            <a:pPr>
              <a:defRPr/>
            </a:pPr>
            <a:endParaRPr lang="en-US" altLang="en-US"/>
          </a:p>
        </p:txBody>
      </p:sp>
      <p:sp>
        <p:nvSpPr>
          <p:cNvPr id="7" name="عنصر نائب لرقم الشريحة 6">
            <a:extLst>
              <a:ext uri="{FF2B5EF4-FFF2-40B4-BE49-F238E27FC236}">
                <a16:creationId xmlns:a16="http://schemas.microsoft.com/office/drawing/2014/main" id="{7FDFCAA6-19DF-4238-9AAD-86AEA0D7ADE2}"/>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AD969012-7CC1-42E3-B7E3-BBE4CEB81293}" type="slidenum">
              <a:rPr lang="en-US" altLang="en-US"/>
              <a:pPr/>
              <a:t>‹#›</a:t>
            </a:fld>
            <a:endParaRPr lang="en-US" altLang="en-US"/>
          </a:p>
        </p:txBody>
      </p:sp>
    </p:spTree>
    <p:extLst>
      <p:ext uri="{BB962C8B-B14F-4D97-AF65-F5344CB8AC3E}">
        <p14:creationId xmlns:p14="http://schemas.microsoft.com/office/powerpoint/2010/main" val="3136620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55362D8E-B2F8-4125-9E17-3F5A0254851F}"/>
              </a:ext>
            </a:extLst>
          </p:cNvPr>
          <p:cNvSpPr>
            <a:spLocks noGrp="1"/>
          </p:cNvSpPr>
          <p:nvPr>
            <p:ph type="dt" sz="half" idx="10"/>
          </p:nvPr>
        </p:nvSpPr>
        <p:spPr/>
        <p:txBody>
          <a:bodyPr/>
          <a:lstStyle>
            <a:lvl1pPr>
              <a:defRPr>
                <a:solidFill>
                  <a:srgbClr val="000000"/>
                </a:solidFill>
                <a:latin typeface="Times New Roman" pitchFamily="18" charset="0"/>
              </a:defRPr>
            </a:lvl1pPr>
          </a:lstStyle>
          <a:p>
            <a:pPr>
              <a:defRPr/>
            </a:pPr>
            <a:endParaRPr lang="en-US" altLang="en-US"/>
          </a:p>
        </p:txBody>
      </p:sp>
      <p:sp>
        <p:nvSpPr>
          <p:cNvPr id="5" name="عنصر نائب للتذييل 4">
            <a:extLst>
              <a:ext uri="{FF2B5EF4-FFF2-40B4-BE49-F238E27FC236}">
                <a16:creationId xmlns:a16="http://schemas.microsoft.com/office/drawing/2014/main" id="{426854F7-E9FC-468B-BAF5-37E5244B67B8}"/>
              </a:ext>
            </a:extLst>
          </p:cNvPr>
          <p:cNvSpPr>
            <a:spLocks noGrp="1"/>
          </p:cNvSpPr>
          <p:nvPr>
            <p:ph type="ftr" sz="quarter" idx="11"/>
          </p:nvPr>
        </p:nvSpPr>
        <p:spPr/>
        <p:txBody>
          <a:bodyPr/>
          <a:lstStyle>
            <a:lvl1pPr>
              <a:defRPr>
                <a:solidFill>
                  <a:srgbClr val="000000"/>
                </a:solidFill>
                <a:latin typeface="Times New Roman" pitchFamily="18" charset="0"/>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BD510B5D-249C-42FB-9EDE-396457D9E957}"/>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67A119A1-0988-4F31-8FAE-92FD6F56733B}" type="slidenum">
              <a:rPr lang="en-US" altLang="en-US"/>
              <a:pPr/>
              <a:t>‹#›</a:t>
            </a:fld>
            <a:endParaRPr lang="en-US" altLang="en-US"/>
          </a:p>
        </p:txBody>
      </p:sp>
    </p:spTree>
    <p:extLst>
      <p:ext uri="{BB962C8B-B14F-4D97-AF65-F5344CB8AC3E}">
        <p14:creationId xmlns:p14="http://schemas.microsoft.com/office/powerpoint/2010/main" val="40722387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92940F9F-139D-43D4-BB0A-B8F1F9AA659E}"/>
              </a:ext>
            </a:extLst>
          </p:cNvPr>
          <p:cNvSpPr>
            <a:spLocks noGrp="1"/>
          </p:cNvSpPr>
          <p:nvPr>
            <p:ph type="dt" sz="half" idx="10"/>
          </p:nvPr>
        </p:nvSpPr>
        <p:spPr/>
        <p:txBody>
          <a:bodyPr/>
          <a:lstStyle>
            <a:lvl1pPr>
              <a:defRPr>
                <a:solidFill>
                  <a:srgbClr val="000000"/>
                </a:solidFill>
                <a:latin typeface="Times New Roman" pitchFamily="18" charset="0"/>
              </a:defRPr>
            </a:lvl1pPr>
          </a:lstStyle>
          <a:p>
            <a:pPr>
              <a:defRPr/>
            </a:pPr>
            <a:endParaRPr lang="en-US" altLang="en-US"/>
          </a:p>
        </p:txBody>
      </p:sp>
      <p:sp>
        <p:nvSpPr>
          <p:cNvPr id="5" name="عنصر نائب للتذييل 4">
            <a:extLst>
              <a:ext uri="{FF2B5EF4-FFF2-40B4-BE49-F238E27FC236}">
                <a16:creationId xmlns:a16="http://schemas.microsoft.com/office/drawing/2014/main" id="{84A459B5-0641-4605-B1D4-891DF59699CF}"/>
              </a:ext>
            </a:extLst>
          </p:cNvPr>
          <p:cNvSpPr>
            <a:spLocks noGrp="1"/>
          </p:cNvSpPr>
          <p:nvPr>
            <p:ph type="ftr" sz="quarter" idx="11"/>
          </p:nvPr>
        </p:nvSpPr>
        <p:spPr/>
        <p:txBody>
          <a:bodyPr/>
          <a:lstStyle>
            <a:lvl1pPr>
              <a:defRPr>
                <a:solidFill>
                  <a:srgbClr val="000000"/>
                </a:solidFill>
                <a:latin typeface="Times New Roman" pitchFamily="18" charset="0"/>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2C26D022-66B3-4BC0-B3E1-8FEE03C9A182}"/>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7D9FF3CB-E785-41C1-B8F3-C77EFE22F988}" type="slidenum">
              <a:rPr lang="en-US" altLang="en-US"/>
              <a:pPr/>
              <a:t>‹#›</a:t>
            </a:fld>
            <a:endParaRPr lang="en-US" altLang="en-US"/>
          </a:p>
        </p:txBody>
      </p:sp>
    </p:spTree>
    <p:extLst>
      <p:ext uri="{BB962C8B-B14F-4D97-AF65-F5344CB8AC3E}">
        <p14:creationId xmlns:p14="http://schemas.microsoft.com/office/powerpoint/2010/main" val="2180061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981200"/>
            <a:ext cx="3810000" cy="4114800"/>
          </a:xfrm>
        </p:spPr>
        <p:txBody>
          <a:bodyPr rtlCol="1">
            <a:normAutofit/>
          </a:bodyPr>
          <a:lstStyle/>
          <a:p>
            <a:pPr lvl="0"/>
            <a:endParaRPr lang="en-US" noProof="0"/>
          </a:p>
        </p:txBody>
      </p:sp>
      <p:sp>
        <p:nvSpPr>
          <p:cNvPr id="5" name="Date Placeholder 4">
            <a:extLst>
              <a:ext uri="{FF2B5EF4-FFF2-40B4-BE49-F238E27FC236}">
                <a16:creationId xmlns:a16="http://schemas.microsoft.com/office/drawing/2014/main" id="{4B82AE76-AA50-4672-A6A0-92FE4ACA0784}"/>
              </a:ext>
            </a:extLst>
          </p:cNvPr>
          <p:cNvSpPr>
            <a:spLocks noGrp="1" noChangeArrowheads="1"/>
          </p:cNvSpPr>
          <p:nvPr>
            <p:ph type="dt" sz="half" idx="10"/>
          </p:nvPr>
        </p:nvSpPr>
        <p:spPr/>
        <p:txBody>
          <a:bodyPr/>
          <a:lstStyle>
            <a:lvl1pPr>
              <a:defRPr>
                <a:solidFill>
                  <a:srgbClr val="000000"/>
                </a:solidFill>
              </a:defRPr>
            </a:lvl1pPr>
          </a:lstStyle>
          <a:p>
            <a:pPr>
              <a:defRPr/>
            </a:pPr>
            <a:endParaRPr lang="en-US" altLang="en-US"/>
          </a:p>
        </p:txBody>
      </p:sp>
      <p:sp>
        <p:nvSpPr>
          <p:cNvPr id="6" name="Footer Placeholder 5">
            <a:extLst>
              <a:ext uri="{FF2B5EF4-FFF2-40B4-BE49-F238E27FC236}">
                <a16:creationId xmlns:a16="http://schemas.microsoft.com/office/drawing/2014/main" id="{8843E347-6F4A-4BD3-AE37-E3ED9295EFEF}"/>
              </a:ext>
            </a:extLst>
          </p:cNvPr>
          <p:cNvSpPr>
            <a:spLocks noGrp="1" noChangeArrowheads="1"/>
          </p:cNvSpPr>
          <p:nvPr>
            <p:ph type="ftr" sz="quarter" idx="11"/>
          </p:nvPr>
        </p:nvSpPr>
        <p:spPr/>
        <p:txBody>
          <a:bodyPr/>
          <a:lstStyle>
            <a:lvl1pPr>
              <a:defRPr>
                <a:solidFill>
                  <a:srgbClr val="000000"/>
                </a:solidFill>
              </a:defRPr>
            </a:lvl1pPr>
          </a:lstStyle>
          <a:p>
            <a:pPr>
              <a:defRPr/>
            </a:pPr>
            <a:endParaRPr lang="en-US" altLang="en-US"/>
          </a:p>
        </p:txBody>
      </p:sp>
      <p:sp>
        <p:nvSpPr>
          <p:cNvPr id="7" name="Slide Number Placeholder 6">
            <a:extLst>
              <a:ext uri="{FF2B5EF4-FFF2-40B4-BE49-F238E27FC236}">
                <a16:creationId xmlns:a16="http://schemas.microsoft.com/office/drawing/2014/main" id="{D7509F02-F5B2-413B-A099-6B7CE9700303}"/>
              </a:ext>
            </a:extLst>
          </p:cNvPr>
          <p:cNvSpPr>
            <a:spLocks noGrp="1" noChangeArrowheads="1"/>
          </p:cNvSpPr>
          <p:nvPr>
            <p:ph type="sldNum" sz="quarter" idx="12"/>
          </p:nvPr>
        </p:nvSpPr>
        <p:spPr/>
        <p:txBody>
          <a:bodyPr/>
          <a:lstStyle>
            <a:lvl1pPr>
              <a:defRPr>
                <a:solidFill>
                  <a:srgbClr val="000000"/>
                </a:solidFill>
              </a:defRPr>
            </a:lvl1pPr>
          </a:lstStyle>
          <a:p>
            <a:fld id="{0D4D9A2C-7C3C-40D0-83B8-0C82E326AAC4}" type="slidenum">
              <a:rPr lang="en-US" altLang="en-US"/>
              <a:pPr/>
              <a:t>‹#›</a:t>
            </a:fld>
            <a:endParaRPr lang="en-US" altLang="en-US"/>
          </a:p>
        </p:txBody>
      </p:sp>
    </p:spTree>
    <p:extLst>
      <p:ext uri="{BB962C8B-B14F-4D97-AF65-F5344CB8AC3E}">
        <p14:creationId xmlns:p14="http://schemas.microsoft.com/office/powerpoint/2010/main" val="1746482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a:extLst>
              <a:ext uri="{FF2B5EF4-FFF2-40B4-BE49-F238E27FC236}">
                <a16:creationId xmlns:a16="http://schemas.microsoft.com/office/drawing/2014/main" id="{10A7AF20-8D8A-4D61-9855-5C767D09FEE9}"/>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F8938B23-ADEE-400F-82E3-DEE22DC8C978}"/>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4570426-55CE-469E-B1B7-8E54D2B43FB8}"/>
              </a:ext>
            </a:extLst>
          </p:cNvPr>
          <p:cNvSpPr>
            <a:spLocks noGrp="1" noChangeArrowheads="1"/>
          </p:cNvSpPr>
          <p:nvPr>
            <p:ph type="sldNum" sz="quarter" idx="12"/>
          </p:nvPr>
        </p:nvSpPr>
        <p:spPr/>
        <p:txBody>
          <a:bodyPr/>
          <a:lstStyle>
            <a:lvl1pPr algn="r">
              <a:defRPr/>
            </a:lvl1pPr>
          </a:lstStyle>
          <a:p>
            <a:fld id="{239C3494-A636-4794-A846-1527E8127A78}" type="slidenum">
              <a:rPr lang="ar-SA" altLang="en-US"/>
              <a:pPr/>
              <a:t>‹#›</a:t>
            </a:fld>
            <a:endParaRPr lang="en-US" altLang="en-US"/>
          </a:p>
        </p:txBody>
      </p:sp>
    </p:spTree>
    <p:extLst>
      <p:ext uri="{BB962C8B-B14F-4D97-AF65-F5344CB8AC3E}">
        <p14:creationId xmlns:p14="http://schemas.microsoft.com/office/powerpoint/2010/main" val="38876975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a:extLst>
              <a:ext uri="{FF2B5EF4-FFF2-40B4-BE49-F238E27FC236}">
                <a16:creationId xmlns:a16="http://schemas.microsoft.com/office/drawing/2014/main" id="{1C89A4EC-431C-42A6-AA84-BA7965319257}"/>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5" name="عنصر نائب للتذييل 4">
            <a:extLst>
              <a:ext uri="{FF2B5EF4-FFF2-40B4-BE49-F238E27FC236}">
                <a16:creationId xmlns:a16="http://schemas.microsoft.com/office/drawing/2014/main" id="{342E7E24-8596-49EC-9EDF-DDBBB881C180}"/>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FB937174-167E-410B-8DA8-B3287C093D1A}"/>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18A3B513-7C50-4C06-9582-8B365A9582A1}" type="slidenum">
              <a:rPr lang="en-US" altLang="en-US"/>
              <a:pPr/>
              <a:t>‹#›</a:t>
            </a:fld>
            <a:endParaRPr lang="en-US" altLang="en-US"/>
          </a:p>
        </p:txBody>
      </p:sp>
    </p:spTree>
    <p:extLst>
      <p:ext uri="{BB962C8B-B14F-4D97-AF65-F5344CB8AC3E}">
        <p14:creationId xmlns:p14="http://schemas.microsoft.com/office/powerpoint/2010/main" val="3043916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7D313FEA-5E81-4577-A9D5-23FF823309B7}"/>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5" name="عنصر نائب للتذييل 4">
            <a:extLst>
              <a:ext uri="{FF2B5EF4-FFF2-40B4-BE49-F238E27FC236}">
                <a16:creationId xmlns:a16="http://schemas.microsoft.com/office/drawing/2014/main" id="{E4C06579-3399-4BD7-A4A4-C7CACA76D806}"/>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AA9A854C-4907-4163-B01D-2F309BEE0C1F}"/>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C11209A7-1B74-4D6E-BA34-ABCC8D35E7A2}" type="slidenum">
              <a:rPr lang="en-US" altLang="en-US"/>
              <a:pPr/>
              <a:t>‹#›</a:t>
            </a:fld>
            <a:endParaRPr lang="en-US" altLang="en-US"/>
          </a:p>
        </p:txBody>
      </p:sp>
    </p:spTree>
    <p:extLst>
      <p:ext uri="{BB962C8B-B14F-4D97-AF65-F5344CB8AC3E}">
        <p14:creationId xmlns:p14="http://schemas.microsoft.com/office/powerpoint/2010/main" val="1421237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id="{3A6A739C-6D4A-442A-AD76-67C6EC16C72B}"/>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5" name="عنصر نائب للتذييل 4">
            <a:extLst>
              <a:ext uri="{FF2B5EF4-FFF2-40B4-BE49-F238E27FC236}">
                <a16:creationId xmlns:a16="http://schemas.microsoft.com/office/drawing/2014/main" id="{8FA960FF-9356-4E1F-A1F2-D51E8898ABBA}"/>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AE5A5567-AAB4-4C46-874B-CD3BC4380A3E}"/>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1901A2AA-E24E-48BA-9750-CE4291E503A1}" type="slidenum">
              <a:rPr lang="en-US" altLang="en-US"/>
              <a:pPr/>
              <a:t>‹#›</a:t>
            </a:fld>
            <a:endParaRPr lang="en-US" altLang="en-US"/>
          </a:p>
        </p:txBody>
      </p:sp>
    </p:spTree>
    <p:extLst>
      <p:ext uri="{BB962C8B-B14F-4D97-AF65-F5344CB8AC3E}">
        <p14:creationId xmlns:p14="http://schemas.microsoft.com/office/powerpoint/2010/main" val="3006790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a:extLst>
              <a:ext uri="{FF2B5EF4-FFF2-40B4-BE49-F238E27FC236}">
                <a16:creationId xmlns:a16="http://schemas.microsoft.com/office/drawing/2014/main" id="{068AB14C-2DE6-49BD-9FD3-EED923EFFACA}"/>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لتذييل 5">
            <a:extLst>
              <a:ext uri="{FF2B5EF4-FFF2-40B4-BE49-F238E27FC236}">
                <a16:creationId xmlns:a16="http://schemas.microsoft.com/office/drawing/2014/main" id="{9909B6BA-1617-4E9C-9A78-0E21DA3488D5}"/>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7" name="عنصر نائب لرقم الشريحة 6">
            <a:extLst>
              <a:ext uri="{FF2B5EF4-FFF2-40B4-BE49-F238E27FC236}">
                <a16:creationId xmlns:a16="http://schemas.microsoft.com/office/drawing/2014/main" id="{47D6C161-60A4-4D55-8650-F1B5AEDBB8D4}"/>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BD6C8DDC-2640-4FEB-9CBA-66CB3DC3A711}" type="slidenum">
              <a:rPr lang="en-US" altLang="en-US"/>
              <a:pPr/>
              <a:t>‹#›</a:t>
            </a:fld>
            <a:endParaRPr lang="en-US" altLang="en-US"/>
          </a:p>
        </p:txBody>
      </p:sp>
    </p:spTree>
    <p:extLst>
      <p:ext uri="{BB962C8B-B14F-4D97-AF65-F5344CB8AC3E}">
        <p14:creationId xmlns:p14="http://schemas.microsoft.com/office/powerpoint/2010/main" val="3690937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a:extLst>
              <a:ext uri="{FF2B5EF4-FFF2-40B4-BE49-F238E27FC236}">
                <a16:creationId xmlns:a16="http://schemas.microsoft.com/office/drawing/2014/main" id="{17026AA1-0DAE-4F71-9204-A812D1DDF800}"/>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8" name="عنصر نائب للتذييل 7">
            <a:extLst>
              <a:ext uri="{FF2B5EF4-FFF2-40B4-BE49-F238E27FC236}">
                <a16:creationId xmlns:a16="http://schemas.microsoft.com/office/drawing/2014/main" id="{BCBC13AB-EAFC-40E7-B4F0-A46F2A10B634}"/>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9" name="عنصر نائب لرقم الشريحة 8">
            <a:extLst>
              <a:ext uri="{FF2B5EF4-FFF2-40B4-BE49-F238E27FC236}">
                <a16:creationId xmlns:a16="http://schemas.microsoft.com/office/drawing/2014/main" id="{CFFCC46C-5333-43A6-BB28-12F2A779A13B}"/>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34C4C069-3B81-4BD3-AEA4-8E9F4A92FA23}" type="slidenum">
              <a:rPr lang="en-US" altLang="en-US"/>
              <a:pPr/>
              <a:t>‹#›</a:t>
            </a:fld>
            <a:endParaRPr lang="en-US" altLang="en-US"/>
          </a:p>
        </p:txBody>
      </p:sp>
    </p:spTree>
    <p:extLst>
      <p:ext uri="{BB962C8B-B14F-4D97-AF65-F5344CB8AC3E}">
        <p14:creationId xmlns:p14="http://schemas.microsoft.com/office/powerpoint/2010/main" val="15586477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a:extLst>
              <a:ext uri="{FF2B5EF4-FFF2-40B4-BE49-F238E27FC236}">
                <a16:creationId xmlns:a16="http://schemas.microsoft.com/office/drawing/2014/main" id="{FA789CB3-68F2-4F8C-A8F3-07BCDA8812F6}"/>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4" name="عنصر نائب للتذييل 3">
            <a:extLst>
              <a:ext uri="{FF2B5EF4-FFF2-40B4-BE49-F238E27FC236}">
                <a16:creationId xmlns:a16="http://schemas.microsoft.com/office/drawing/2014/main" id="{88F665C5-969D-433A-A919-600AD4C835B8}"/>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5" name="عنصر نائب لرقم الشريحة 4">
            <a:extLst>
              <a:ext uri="{FF2B5EF4-FFF2-40B4-BE49-F238E27FC236}">
                <a16:creationId xmlns:a16="http://schemas.microsoft.com/office/drawing/2014/main" id="{A4C3315D-4885-4040-9B6E-E25FDEAD4674}"/>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84B38B8A-ED4C-40AB-875C-01C13C7FFF2E}" type="slidenum">
              <a:rPr lang="en-US" altLang="en-US"/>
              <a:pPr/>
              <a:t>‹#›</a:t>
            </a:fld>
            <a:endParaRPr lang="en-US" altLang="en-US"/>
          </a:p>
        </p:txBody>
      </p:sp>
    </p:spTree>
    <p:extLst>
      <p:ext uri="{BB962C8B-B14F-4D97-AF65-F5344CB8AC3E}">
        <p14:creationId xmlns:p14="http://schemas.microsoft.com/office/powerpoint/2010/main" val="8275526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D2423C69-9CE5-48AF-BC4E-7AA24064357B}"/>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3" name="عنصر نائب للتذييل 2">
            <a:extLst>
              <a:ext uri="{FF2B5EF4-FFF2-40B4-BE49-F238E27FC236}">
                <a16:creationId xmlns:a16="http://schemas.microsoft.com/office/drawing/2014/main" id="{332D1374-2331-4E93-B096-35FE6038BA1D}"/>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4" name="عنصر نائب لرقم الشريحة 3">
            <a:extLst>
              <a:ext uri="{FF2B5EF4-FFF2-40B4-BE49-F238E27FC236}">
                <a16:creationId xmlns:a16="http://schemas.microsoft.com/office/drawing/2014/main" id="{26729747-2F74-4A6C-854B-2AF115D25C3F}"/>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6FEA8222-2917-4FF6-B3FA-8985BDDD27A6}" type="slidenum">
              <a:rPr lang="en-US" altLang="en-US"/>
              <a:pPr/>
              <a:t>‹#›</a:t>
            </a:fld>
            <a:endParaRPr lang="en-US" altLang="en-US"/>
          </a:p>
        </p:txBody>
      </p:sp>
    </p:spTree>
    <p:extLst>
      <p:ext uri="{BB962C8B-B14F-4D97-AF65-F5344CB8AC3E}">
        <p14:creationId xmlns:p14="http://schemas.microsoft.com/office/powerpoint/2010/main" val="10756594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a:extLst>
              <a:ext uri="{FF2B5EF4-FFF2-40B4-BE49-F238E27FC236}">
                <a16:creationId xmlns:a16="http://schemas.microsoft.com/office/drawing/2014/main" id="{54460CB8-0B42-4396-83DF-EC32F77313C0}"/>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لتذييل 5">
            <a:extLst>
              <a:ext uri="{FF2B5EF4-FFF2-40B4-BE49-F238E27FC236}">
                <a16:creationId xmlns:a16="http://schemas.microsoft.com/office/drawing/2014/main" id="{7D9C14CE-E5BA-4E21-AA95-334B29474E49}"/>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7" name="عنصر نائب لرقم الشريحة 6">
            <a:extLst>
              <a:ext uri="{FF2B5EF4-FFF2-40B4-BE49-F238E27FC236}">
                <a16:creationId xmlns:a16="http://schemas.microsoft.com/office/drawing/2014/main" id="{D0D2AE3B-40D8-407F-82FD-E3107C09EDF0}"/>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208CFBC6-9412-42EF-B3DE-299F16814011}" type="slidenum">
              <a:rPr lang="en-US" altLang="en-US"/>
              <a:pPr/>
              <a:t>‹#›</a:t>
            </a:fld>
            <a:endParaRPr lang="en-US" altLang="en-US"/>
          </a:p>
        </p:txBody>
      </p:sp>
    </p:spTree>
    <p:extLst>
      <p:ext uri="{BB962C8B-B14F-4D97-AF65-F5344CB8AC3E}">
        <p14:creationId xmlns:p14="http://schemas.microsoft.com/office/powerpoint/2010/main" val="42069815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a:extLst>
              <a:ext uri="{FF2B5EF4-FFF2-40B4-BE49-F238E27FC236}">
                <a16:creationId xmlns:a16="http://schemas.microsoft.com/office/drawing/2014/main" id="{793B1BCE-6C29-475F-B496-39C0C7BCBA46}"/>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لتذييل 5">
            <a:extLst>
              <a:ext uri="{FF2B5EF4-FFF2-40B4-BE49-F238E27FC236}">
                <a16:creationId xmlns:a16="http://schemas.microsoft.com/office/drawing/2014/main" id="{7AEC3AEA-D0BC-4B72-ADB1-ABD6BBAA0F04}"/>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7" name="عنصر نائب لرقم الشريحة 6">
            <a:extLst>
              <a:ext uri="{FF2B5EF4-FFF2-40B4-BE49-F238E27FC236}">
                <a16:creationId xmlns:a16="http://schemas.microsoft.com/office/drawing/2014/main" id="{7EA7E153-9E11-4778-AAAF-D2B73558188E}"/>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78482298-5087-45CC-9C03-FE28B7075834}" type="slidenum">
              <a:rPr lang="en-US" altLang="en-US"/>
              <a:pPr/>
              <a:t>‹#›</a:t>
            </a:fld>
            <a:endParaRPr lang="en-US" altLang="en-US"/>
          </a:p>
        </p:txBody>
      </p:sp>
    </p:spTree>
    <p:extLst>
      <p:ext uri="{BB962C8B-B14F-4D97-AF65-F5344CB8AC3E}">
        <p14:creationId xmlns:p14="http://schemas.microsoft.com/office/powerpoint/2010/main" val="25551999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19CDA8FD-28A9-4257-878B-8305317A5B30}"/>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5" name="عنصر نائب للتذييل 4">
            <a:extLst>
              <a:ext uri="{FF2B5EF4-FFF2-40B4-BE49-F238E27FC236}">
                <a16:creationId xmlns:a16="http://schemas.microsoft.com/office/drawing/2014/main" id="{B2A29003-8FDB-4DAD-9135-82E75A42E763}"/>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A6D54127-E514-4D4D-AC6C-126DD0E2B6F8}"/>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C5AEDC55-2CA7-4A72-B108-259F6D8AF174}" type="slidenum">
              <a:rPr lang="en-US" altLang="en-US"/>
              <a:pPr/>
              <a:t>‹#›</a:t>
            </a:fld>
            <a:endParaRPr lang="en-US" altLang="en-US"/>
          </a:p>
        </p:txBody>
      </p:sp>
    </p:spTree>
    <p:extLst>
      <p:ext uri="{BB962C8B-B14F-4D97-AF65-F5344CB8AC3E}">
        <p14:creationId xmlns:p14="http://schemas.microsoft.com/office/powerpoint/2010/main" val="97355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Rectangle 4">
            <a:extLst>
              <a:ext uri="{FF2B5EF4-FFF2-40B4-BE49-F238E27FC236}">
                <a16:creationId xmlns:a16="http://schemas.microsoft.com/office/drawing/2014/main" id="{5EB3B6FD-09A7-40FD-8873-1A30CA1DBD28}"/>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E239837-7C8B-40BD-B1A8-E2B5E507E561}"/>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A8962D1-5AF0-4A93-9586-CC735D85AC24}"/>
              </a:ext>
            </a:extLst>
          </p:cNvPr>
          <p:cNvSpPr>
            <a:spLocks noGrp="1" noChangeArrowheads="1"/>
          </p:cNvSpPr>
          <p:nvPr>
            <p:ph type="sldNum" sz="quarter" idx="12"/>
          </p:nvPr>
        </p:nvSpPr>
        <p:spPr/>
        <p:txBody>
          <a:bodyPr/>
          <a:lstStyle>
            <a:lvl1pPr algn="r">
              <a:defRPr/>
            </a:lvl1pPr>
          </a:lstStyle>
          <a:p>
            <a:fld id="{4D260520-3260-42C8-A3DA-C3A9B340EEF1}" type="slidenum">
              <a:rPr lang="ar-SA" altLang="en-US"/>
              <a:pPr/>
              <a:t>‹#›</a:t>
            </a:fld>
            <a:endParaRPr lang="en-US" altLang="en-US"/>
          </a:p>
        </p:txBody>
      </p:sp>
    </p:spTree>
    <p:extLst>
      <p:ext uri="{BB962C8B-B14F-4D97-AF65-F5344CB8AC3E}">
        <p14:creationId xmlns:p14="http://schemas.microsoft.com/office/powerpoint/2010/main" val="10822231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96157BCD-08F1-4ACB-806A-1F5C5819FD36}"/>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5" name="عنصر نائب للتذييل 4">
            <a:extLst>
              <a:ext uri="{FF2B5EF4-FFF2-40B4-BE49-F238E27FC236}">
                <a16:creationId xmlns:a16="http://schemas.microsoft.com/office/drawing/2014/main" id="{5485D1C4-0AE8-4D20-8E47-E91F088E4CB7}"/>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3F7B4FE7-D7D2-451A-9D91-7ADC9D5E9E71}"/>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031933D0-6F67-4E9F-BD2C-2FF83B04A2AD}" type="slidenum">
              <a:rPr lang="en-US" altLang="en-US"/>
              <a:pPr/>
              <a:t>‹#›</a:t>
            </a:fld>
            <a:endParaRPr lang="en-US" altLang="en-US"/>
          </a:p>
        </p:txBody>
      </p:sp>
    </p:spTree>
    <p:extLst>
      <p:ext uri="{BB962C8B-B14F-4D97-AF65-F5344CB8AC3E}">
        <p14:creationId xmlns:p14="http://schemas.microsoft.com/office/powerpoint/2010/main" val="420802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Rectangle 4">
            <a:extLst>
              <a:ext uri="{FF2B5EF4-FFF2-40B4-BE49-F238E27FC236}">
                <a16:creationId xmlns:a16="http://schemas.microsoft.com/office/drawing/2014/main" id="{55576311-E929-4C3F-BB66-84228B121CDD}"/>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B7812C4-F94A-4644-A5D3-B56FB7F94F15}"/>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1EA8F73-D199-4D96-B602-84A689A9C099}"/>
              </a:ext>
            </a:extLst>
          </p:cNvPr>
          <p:cNvSpPr>
            <a:spLocks noGrp="1" noChangeArrowheads="1"/>
          </p:cNvSpPr>
          <p:nvPr>
            <p:ph type="sldNum" sz="quarter" idx="12"/>
          </p:nvPr>
        </p:nvSpPr>
        <p:spPr/>
        <p:txBody>
          <a:bodyPr/>
          <a:lstStyle>
            <a:lvl1pPr algn="r">
              <a:defRPr/>
            </a:lvl1pPr>
          </a:lstStyle>
          <a:p>
            <a:fld id="{B637B541-9DC8-4A26-906B-1BCF454305EF}" type="slidenum">
              <a:rPr lang="ar-SA" altLang="en-US"/>
              <a:pPr/>
              <a:t>‹#›</a:t>
            </a:fld>
            <a:endParaRPr lang="en-US" altLang="en-US"/>
          </a:p>
        </p:txBody>
      </p:sp>
    </p:spTree>
    <p:extLst>
      <p:ext uri="{BB962C8B-B14F-4D97-AF65-F5344CB8AC3E}">
        <p14:creationId xmlns:p14="http://schemas.microsoft.com/office/powerpoint/2010/main" val="1891280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F2B6A4C-D1FA-4CA3-9E46-0E6ED2E9B04C}"/>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6A6AC19-6493-491A-9BDD-F0937A2B9152}"/>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AF6D7FD-F95C-484E-BF81-2BB281EF3D35}"/>
              </a:ext>
            </a:extLst>
          </p:cNvPr>
          <p:cNvSpPr>
            <a:spLocks noGrp="1" noChangeArrowheads="1"/>
          </p:cNvSpPr>
          <p:nvPr>
            <p:ph type="sldNum" sz="quarter" idx="12"/>
          </p:nvPr>
        </p:nvSpPr>
        <p:spPr/>
        <p:txBody>
          <a:bodyPr/>
          <a:lstStyle>
            <a:lvl1pPr algn="r">
              <a:defRPr/>
            </a:lvl1pPr>
          </a:lstStyle>
          <a:p>
            <a:fld id="{2D475397-2BA9-4BD4-B3D8-B81C4C287CA1}" type="slidenum">
              <a:rPr lang="ar-SA" altLang="en-US"/>
              <a:pPr/>
              <a:t>‹#›</a:t>
            </a:fld>
            <a:endParaRPr lang="en-US" altLang="en-US"/>
          </a:p>
        </p:txBody>
      </p:sp>
    </p:spTree>
    <p:extLst>
      <p:ext uri="{BB962C8B-B14F-4D97-AF65-F5344CB8AC3E}">
        <p14:creationId xmlns:p14="http://schemas.microsoft.com/office/powerpoint/2010/main" val="54640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DD6186B-3540-45C0-9EB3-DAB226803201}"/>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08C4490E-2D29-43A6-8528-26E95F71E594}"/>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EF931E5-4D14-45CE-B29D-7089D904C5D2}"/>
              </a:ext>
            </a:extLst>
          </p:cNvPr>
          <p:cNvSpPr>
            <a:spLocks noGrp="1" noChangeArrowheads="1"/>
          </p:cNvSpPr>
          <p:nvPr>
            <p:ph type="sldNum" sz="quarter" idx="12"/>
          </p:nvPr>
        </p:nvSpPr>
        <p:spPr/>
        <p:txBody>
          <a:bodyPr/>
          <a:lstStyle>
            <a:lvl1pPr algn="r">
              <a:defRPr/>
            </a:lvl1pPr>
          </a:lstStyle>
          <a:p>
            <a:fld id="{2ADB9492-3A89-425C-9AF6-9F064146B305}" type="slidenum">
              <a:rPr lang="ar-SA" altLang="en-US"/>
              <a:pPr/>
              <a:t>‹#›</a:t>
            </a:fld>
            <a:endParaRPr lang="en-US" altLang="en-US"/>
          </a:p>
        </p:txBody>
      </p:sp>
    </p:spTree>
    <p:extLst>
      <p:ext uri="{BB962C8B-B14F-4D97-AF65-F5344CB8AC3E}">
        <p14:creationId xmlns:p14="http://schemas.microsoft.com/office/powerpoint/2010/main" val="18751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C33FBED-C53B-4720-887D-8BE82354AA57}"/>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3F6C200-4CF7-4C51-82DB-51F837353C7B}"/>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123F7AF-F50D-4E7B-A1AB-D36BCDC6B2EC}"/>
              </a:ext>
            </a:extLst>
          </p:cNvPr>
          <p:cNvSpPr>
            <a:spLocks noGrp="1" noChangeArrowheads="1"/>
          </p:cNvSpPr>
          <p:nvPr>
            <p:ph type="sldNum" sz="quarter" idx="12"/>
          </p:nvPr>
        </p:nvSpPr>
        <p:spPr/>
        <p:txBody>
          <a:bodyPr/>
          <a:lstStyle>
            <a:lvl1pPr algn="r">
              <a:defRPr/>
            </a:lvl1pPr>
          </a:lstStyle>
          <a:p>
            <a:fld id="{2E48947A-79DE-4410-9E29-889D0C8FBA27}" type="slidenum">
              <a:rPr lang="ar-SA" altLang="en-US"/>
              <a:pPr/>
              <a:t>‹#›</a:t>
            </a:fld>
            <a:endParaRPr lang="en-US" altLang="en-US"/>
          </a:p>
        </p:txBody>
      </p:sp>
    </p:spTree>
    <p:extLst>
      <p:ext uri="{BB962C8B-B14F-4D97-AF65-F5344CB8AC3E}">
        <p14:creationId xmlns:p14="http://schemas.microsoft.com/office/powerpoint/2010/main" val="98505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38D0284-A939-41C8-82DF-7CA718ADDBE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834E03F-1C57-4559-8A0C-748E10635C6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33F7073-6652-4391-AAA7-795CC52B4B34}"/>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solidFill>
                  <a:srgbClr val="000000"/>
                </a:solidFill>
                <a:latin typeface="Arial" pitchFamily="34" charset="0"/>
                <a:cs typeface="Arial" pitchFamily="34" charset="0"/>
              </a:defRPr>
            </a:lvl1pPr>
          </a:lstStyle>
          <a:p>
            <a:pPr>
              <a:defRPr/>
            </a:pPr>
            <a:endParaRPr lang="en-US"/>
          </a:p>
        </p:txBody>
      </p:sp>
      <p:sp>
        <p:nvSpPr>
          <p:cNvPr id="1029" name="Rectangle 5">
            <a:extLst>
              <a:ext uri="{FF2B5EF4-FFF2-40B4-BE49-F238E27FC236}">
                <a16:creationId xmlns:a16="http://schemas.microsoft.com/office/drawing/2014/main" id="{0B492F3C-6DBD-4FD7-8CB5-AE9B25A2F50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solidFill>
                  <a:srgbClr val="000000"/>
                </a:solidFill>
                <a:latin typeface="Arial" pitchFamily="34" charset="0"/>
                <a:cs typeface="Arial" pitchFamily="34" charset="0"/>
              </a:defRPr>
            </a:lvl1pPr>
          </a:lstStyle>
          <a:p>
            <a:pPr>
              <a:defRPr/>
            </a:pPr>
            <a:endParaRPr lang="en-US"/>
          </a:p>
        </p:txBody>
      </p:sp>
      <p:sp>
        <p:nvSpPr>
          <p:cNvPr id="1030" name="Rectangle 6">
            <a:extLst>
              <a:ext uri="{FF2B5EF4-FFF2-40B4-BE49-F238E27FC236}">
                <a16:creationId xmlns:a16="http://schemas.microsoft.com/office/drawing/2014/main" id="{13615FFB-661A-4030-9B7D-93979628D316}"/>
              </a:ext>
            </a:extLst>
          </p:cNvPr>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400">
                <a:solidFill>
                  <a:srgbClr val="000000"/>
                </a:solidFill>
              </a:defRPr>
            </a:lvl1pPr>
          </a:lstStyle>
          <a:p>
            <a:fld id="{894C07B4-B5EB-4ECC-832A-7CD45BFEF0FE}"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879" r:id="rId1"/>
    <p:sldLayoutId id="2147485880" r:id="rId2"/>
    <p:sldLayoutId id="2147485881" r:id="rId3"/>
    <p:sldLayoutId id="2147485882" r:id="rId4"/>
    <p:sldLayoutId id="2147485883" r:id="rId5"/>
    <p:sldLayoutId id="2147485884" r:id="rId6"/>
    <p:sldLayoutId id="2147485885" r:id="rId7"/>
    <p:sldLayoutId id="2147485886" r:id="rId8"/>
    <p:sldLayoutId id="2147485887" r:id="rId9"/>
    <p:sldLayoutId id="2147485888" r:id="rId10"/>
    <p:sldLayoutId id="2147485889" r:id="rId11"/>
    <p:sldLayoutId id="2147485890" r:id="rId12"/>
    <p:sldLayoutId id="2147485891" r:id="rId13"/>
    <p:sldLayoutId id="2147485892" r:id="rId14"/>
    <p:sldLayoutId id="2147485893" r:id="rId15"/>
    <p:sldLayoutId id="2147485894" r:id="rId16"/>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عنصر نائب للعنوان 1">
            <a:extLst>
              <a:ext uri="{FF2B5EF4-FFF2-40B4-BE49-F238E27FC236}">
                <a16:creationId xmlns:a16="http://schemas.microsoft.com/office/drawing/2014/main" id="{07B2CC87-706B-47A1-9B48-FC928E28B65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a:t>انقر لتحرير نمط العنوان الرئيسي</a:t>
            </a:r>
            <a:endParaRPr lang="ar-JO" altLang="en-US"/>
          </a:p>
        </p:txBody>
      </p:sp>
      <p:sp>
        <p:nvSpPr>
          <p:cNvPr id="2051" name="عنصر نائب للنص 2">
            <a:extLst>
              <a:ext uri="{FF2B5EF4-FFF2-40B4-BE49-F238E27FC236}">
                <a16:creationId xmlns:a16="http://schemas.microsoft.com/office/drawing/2014/main" id="{7057CC6C-0E0B-457F-91EE-D6BF53A6C2F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endParaRPr lang="ar-JO" altLang="en-US"/>
          </a:p>
        </p:txBody>
      </p:sp>
      <p:sp>
        <p:nvSpPr>
          <p:cNvPr id="4" name="عنصر نائب للتاريخ 3">
            <a:extLst>
              <a:ext uri="{FF2B5EF4-FFF2-40B4-BE49-F238E27FC236}">
                <a16:creationId xmlns:a16="http://schemas.microsoft.com/office/drawing/2014/main" id="{0033E6AA-02DA-4B05-8F19-63EDED8DE4EA}"/>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endParaRPr lang="en-US"/>
          </a:p>
        </p:txBody>
      </p:sp>
      <p:sp>
        <p:nvSpPr>
          <p:cNvPr id="5" name="عنصر نائب للتذييل 4">
            <a:extLst>
              <a:ext uri="{FF2B5EF4-FFF2-40B4-BE49-F238E27FC236}">
                <a16:creationId xmlns:a16="http://schemas.microsoft.com/office/drawing/2014/main" id="{E9222177-EC7D-49FD-B6E8-9BEB31F0D4B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en-US"/>
          </a:p>
        </p:txBody>
      </p:sp>
      <p:sp>
        <p:nvSpPr>
          <p:cNvPr id="6" name="عنصر نائب لرقم الشريحة 5">
            <a:extLst>
              <a:ext uri="{FF2B5EF4-FFF2-40B4-BE49-F238E27FC236}">
                <a16:creationId xmlns:a16="http://schemas.microsoft.com/office/drawing/2014/main" id="{678C66DE-8591-45E5-8E35-1D4893008240}"/>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924F45F-DB80-4162-8E89-B36973FD8AAA}"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895" r:id="rId1"/>
    <p:sldLayoutId id="2147485896" r:id="rId2"/>
    <p:sldLayoutId id="2147485897" r:id="rId3"/>
    <p:sldLayoutId id="2147485898" r:id="rId4"/>
    <p:sldLayoutId id="2147485899" r:id="rId5"/>
    <p:sldLayoutId id="2147485900" r:id="rId6"/>
    <p:sldLayoutId id="2147485901" r:id="rId7"/>
    <p:sldLayoutId id="2147485902" r:id="rId8"/>
    <p:sldLayoutId id="2147485903" r:id="rId9"/>
    <p:sldLayoutId id="2147485904" r:id="rId10"/>
    <p:sldLayoutId id="2147485905"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عنصر نائب للعنوان 1">
            <a:extLst>
              <a:ext uri="{FF2B5EF4-FFF2-40B4-BE49-F238E27FC236}">
                <a16:creationId xmlns:a16="http://schemas.microsoft.com/office/drawing/2014/main" id="{F9779A47-303A-420B-ACC0-60F0A58EFC0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a:t>انقر لتحرير نمط العنوان الرئيسي</a:t>
            </a:r>
            <a:endParaRPr lang="ar-JO" altLang="en-US"/>
          </a:p>
        </p:txBody>
      </p:sp>
      <p:sp>
        <p:nvSpPr>
          <p:cNvPr id="3075" name="عنصر نائب للنص 2">
            <a:extLst>
              <a:ext uri="{FF2B5EF4-FFF2-40B4-BE49-F238E27FC236}">
                <a16:creationId xmlns:a16="http://schemas.microsoft.com/office/drawing/2014/main" id="{8CCF93E9-BE13-4145-9EE6-73F835A647F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endParaRPr lang="ar-JO" altLang="en-US"/>
          </a:p>
        </p:txBody>
      </p:sp>
      <p:sp>
        <p:nvSpPr>
          <p:cNvPr id="4" name="عنصر نائب للتاريخ 3">
            <a:extLst>
              <a:ext uri="{FF2B5EF4-FFF2-40B4-BE49-F238E27FC236}">
                <a16:creationId xmlns:a16="http://schemas.microsoft.com/office/drawing/2014/main" id="{92FAD0E8-C29D-479A-BA86-31ED6D748B19}"/>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prstClr val="black">
                    <a:tint val="75000"/>
                  </a:prstClr>
                </a:solidFill>
              </a:defRPr>
            </a:lvl1pPr>
          </a:lstStyle>
          <a:p>
            <a:pPr>
              <a:defRPr/>
            </a:pPr>
            <a:endParaRPr lang="en-US"/>
          </a:p>
        </p:txBody>
      </p:sp>
      <p:sp>
        <p:nvSpPr>
          <p:cNvPr id="5" name="عنصر نائب للتذييل 4">
            <a:extLst>
              <a:ext uri="{FF2B5EF4-FFF2-40B4-BE49-F238E27FC236}">
                <a16:creationId xmlns:a16="http://schemas.microsoft.com/office/drawing/2014/main" id="{7ADB17BD-7919-40F4-B1F3-19EB6BDA3A1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prstClr val="black">
                    <a:tint val="75000"/>
                  </a:prstClr>
                </a:solidFill>
              </a:defRPr>
            </a:lvl1pPr>
          </a:lstStyle>
          <a:p>
            <a:pPr>
              <a:defRPr/>
            </a:pPr>
            <a:endParaRPr lang="en-US"/>
          </a:p>
        </p:txBody>
      </p:sp>
      <p:sp>
        <p:nvSpPr>
          <p:cNvPr id="6" name="عنصر نائب لرقم الشريحة 5">
            <a:extLst>
              <a:ext uri="{FF2B5EF4-FFF2-40B4-BE49-F238E27FC236}">
                <a16:creationId xmlns:a16="http://schemas.microsoft.com/office/drawing/2014/main" id="{F1EDC7D5-DCC3-4DDF-9E93-B5A648B3330A}"/>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808A5B9F-B27C-41F2-949D-4B1ADB216E9A}"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906" r:id="rId1"/>
    <p:sldLayoutId id="2147485907" r:id="rId2"/>
    <p:sldLayoutId id="2147485908" r:id="rId3"/>
    <p:sldLayoutId id="2147485909" r:id="rId4"/>
    <p:sldLayoutId id="2147485910" r:id="rId5"/>
    <p:sldLayoutId id="2147485911" r:id="rId6"/>
    <p:sldLayoutId id="2147485912" r:id="rId7"/>
    <p:sldLayoutId id="2147485913" r:id="rId8"/>
    <p:sldLayoutId id="2147485914" r:id="rId9"/>
    <p:sldLayoutId id="2147485915" r:id="rId10"/>
    <p:sldLayoutId id="2147485916" r:id="rId11"/>
    <p:sldLayoutId id="2147485917" r:id="rId12"/>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عنصر نائب للعنوان 1">
            <a:extLst>
              <a:ext uri="{FF2B5EF4-FFF2-40B4-BE49-F238E27FC236}">
                <a16:creationId xmlns:a16="http://schemas.microsoft.com/office/drawing/2014/main" id="{C46EA388-B57C-4C1C-9C13-C4A4C6FE462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a:t>انقر لتحرير نمط العنوان الرئيسي</a:t>
            </a:r>
            <a:endParaRPr lang="ar-JO" altLang="en-US"/>
          </a:p>
        </p:txBody>
      </p:sp>
      <p:sp>
        <p:nvSpPr>
          <p:cNvPr id="4099" name="عنصر نائب للنص 2">
            <a:extLst>
              <a:ext uri="{FF2B5EF4-FFF2-40B4-BE49-F238E27FC236}">
                <a16:creationId xmlns:a16="http://schemas.microsoft.com/office/drawing/2014/main" id="{2A7C14E6-547A-40A5-9247-7C3A9D60A86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endParaRPr lang="ar-JO" altLang="en-US"/>
          </a:p>
        </p:txBody>
      </p:sp>
      <p:sp>
        <p:nvSpPr>
          <p:cNvPr id="4" name="عنصر نائب للتاريخ 3">
            <a:extLst>
              <a:ext uri="{FF2B5EF4-FFF2-40B4-BE49-F238E27FC236}">
                <a16:creationId xmlns:a16="http://schemas.microsoft.com/office/drawing/2014/main" id="{0ECD9E76-8B57-442A-96B6-ABADC82DD0D3}"/>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prstClr val="black">
                    <a:tint val="75000"/>
                  </a:prstClr>
                </a:solidFill>
              </a:defRPr>
            </a:lvl1pPr>
          </a:lstStyle>
          <a:p>
            <a:pPr>
              <a:defRPr/>
            </a:pPr>
            <a:endParaRPr lang="en-US"/>
          </a:p>
        </p:txBody>
      </p:sp>
      <p:sp>
        <p:nvSpPr>
          <p:cNvPr id="5" name="عنصر نائب للتذييل 4">
            <a:extLst>
              <a:ext uri="{FF2B5EF4-FFF2-40B4-BE49-F238E27FC236}">
                <a16:creationId xmlns:a16="http://schemas.microsoft.com/office/drawing/2014/main" id="{F4AE1222-97E2-4580-8295-5D7677DB8E8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prstClr val="black">
                    <a:tint val="75000"/>
                  </a:prstClr>
                </a:solidFill>
              </a:defRPr>
            </a:lvl1pPr>
          </a:lstStyle>
          <a:p>
            <a:pPr>
              <a:defRPr/>
            </a:pPr>
            <a:endParaRPr lang="en-US"/>
          </a:p>
        </p:txBody>
      </p:sp>
      <p:sp>
        <p:nvSpPr>
          <p:cNvPr id="6" name="عنصر نائب لرقم الشريحة 5">
            <a:extLst>
              <a:ext uri="{FF2B5EF4-FFF2-40B4-BE49-F238E27FC236}">
                <a16:creationId xmlns:a16="http://schemas.microsoft.com/office/drawing/2014/main" id="{CC5594CF-A2CB-4866-9248-5D76F32A53D7}"/>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631B0B2E-B4A6-4588-A262-7A917187BE22}"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918" r:id="rId1"/>
    <p:sldLayoutId id="2147485919" r:id="rId2"/>
    <p:sldLayoutId id="2147485920" r:id="rId3"/>
    <p:sldLayoutId id="2147485921" r:id="rId4"/>
    <p:sldLayoutId id="2147485922" r:id="rId5"/>
    <p:sldLayoutId id="2147485923" r:id="rId6"/>
    <p:sldLayoutId id="2147485924" r:id="rId7"/>
    <p:sldLayoutId id="2147485925" r:id="rId8"/>
    <p:sldLayoutId id="2147485926" r:id="rId9"/>
    <p:sldLayoutId id="2147485927" r:id="rId10"/>
    <p:sldLayoutId id="2147485928"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http://www.lab.anhb.uwa.edu.au/mb140/CorePages/Endocrines/Images/hya40po.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6.xml"/><Relationship Id="rId5" Type="http://schemas.openxmlformats.org/officeDocument/2006/relationships/image" Target="http://www.lab.anhb.uwa.edu.au/mb140/CorePages/Endocrines/Images/hya40po.jpg" TargetMode="Externa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http://www.lab.anhb.uwa.edu.au/mb140/CorePages/Endocrines/Images/hyn40pp.jpg" TargetMode="External"/><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en.wikipedia.org/wiki/Glan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books.org/w/index.php?title=Into&amp;action=edit&amp;redlink=1" TargetMode="Externa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Users\MCC\Desktop\photo endo\https___haygot.s3.amazonaws.com_443_cheatsheet_31257_04ba62c1b5514e48b029dcdbf41d92bf.jpg">
            <a:extLst>
              <a:ext uri="{FF2B5EF4-FFF2-40B4-BE49-F238E27FC236}">
                <a16:creationId xmlns:a16="http://schemas.microsoft.com/office/drawing/2014/main" id="{6AE2E65E-F096-4A35-BB10-E500F0108A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47730"/>
            <a:ext cx="8839200" cy="6492875"/>
          </a:xfrm>
          <a:noFill/>
        </p:spPr>
      </p:pic>
      <p:sp>
        <p:nvSpPr>
          <p:cNvPr id="68611" name="عنوان 1">
            <a:extLst>
              <a:ext uri="{FF2B5EF4-FFF2-40B4-BE49-F238E27FC236}">
                <a16:creationId xmlns:a16="http://schemas.microsoft.com/office/drawing/2014/main" id="{3EDCD174-4C2A-42C8-9F3A-42A2EBC6E58E}"/>
              </a:ext>
            </a:extLst>
          </p:cNvPr>
          <p:cNvSpPr>
            <a:spLocks noGrp="1"/>
          </p:cNvSpPr>
          <p:nvPr>
            <p:ph type="title"/>
          </p:nvPr>
        </p:nvSpPr>
        <p:spPr>
          <a:xfrm>
            <a:off x="15875" y="228600"/>
            <a:ext cx="8229600" cy="1143000"/>
          </a:xfrm>
        </p:spPr>
        <p:txBody>
          <a:bodyPr/>
          <a:lstStyle/>
          <a:p>
            <a:r>
              <a:rPr lang="en-US" altLang="en-US" sz="6000">
                <a:solidFill>
                  <a:srgbClr val="000000"/>
                </a:solidFill>
                <a:latin typeface="Berlin Sans FB Demi" panose="020E0802020502020306" pitchFamily="34" charset="0"/>
              </a:rPr>
              <a:t>Glands</a:t>
            </a:r>
            <a:endParaRPr lang="ar-JO" altLang="en-US" sz="6000">
              <a:latin typeface="Berlin Sans FB Demi" panose="020E0802020502020306" pitchFamily="34" charset="0"/>
            </a:endParaRPr>
          </a:p>
        </p:txBody>
      </p:sp>
      <p:sp>
        <p:nvSpPr>
          <p:cNvPr id="2" name="Rectangle 1"/>
          <p:cNvSpPr/>
          <p:nvPr/>
        </p:nvSpPr>
        <p:spPr bwMode="auto">
          <a:xfrm>
            <a:off x="6296131" y="0"/>
            <a:ext cx="2803524"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Arial" pitchFamily="34" charset="0"/>
                <a:cs typeface="Arial" pitchFamily="34" charset="0"/>
              </a:rPr>
              <a:t>Secrets</a:t>
            </a:r>
            <a:r>
              <a:rPr kumimoji="0" lang="en-US" sz="1400" b="1" i="0" u="none" strike="noStrike" cap="none" normalizeH="0" dirty="0" smtClean="0">
                <a:ln>
                  <a:noFill/>
                </a:ln>
                <a:effectLst/>
                <a:latin typeface="Arial" pitchFamily="34" charset="0"/>
                <a:cs typeface="Arial" pitchFamily="34" charset="0"/>
              </a:rPr>
              <a:t> its products in duct system </a:t>
            </a:r>
            <a:endParaRPr kumimoji="0" lang="en-US" sz="1400" b="1" i="0" u="none" strike="noStrike" cap="none" normalizeH="0" baseline="0" dirty="0" smtClean="0">
              <a:ln>
                <a:noFill/>
              </a:ln>
              <a:effectLst/>
              <a:latin typeface="Arial" pitchFamily="34" charset="0"/>
              <a:cs typeface="Arial" pitchFamily="34" charset="0"/>
            </a:endParaRPr>
          </a:p>
        </p:txBody>
      </p:sp>
      <p:sp>
        <p:nvSpPr>
          <p:cNvPr id="3" name="Rectangle 2"/>
          <p:cNvSpPr/>
          <p:nvPr/>
        </p:nvSpPr>
        <p:spPr bwMode="auto">
          <a:xfrm>
            <a:off x="1828800" y="1104900"/>
            <a:ext cx="1981200" cy="533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Arial" pitchFamily="34" charset="0"/>
                <a:cs typeface="Arial" pitchFamily="34" charset="0"/>
              </a:rPr>
              <a:t>Secrets its products</a:t>
            </a:r>
            <a:r>
              <a:rPr kumimoji="0" lang="en-US" sz="1400" b="1" i="0" u="none" strike="noStrike" cap="none" normalizeH="0" dirty="0" smtClean="0">
                <a:ln>
                  <a:noFill/>
                </a:ln>
                <a:effectLst/>
                <a:latin typeface="Arial" pitchFamily="34" charset="0"/>
                <a:cs typeface="Arial" pitchFamily="34" charset="0"/>
              </a:rPr>
              <a:t> directly in the blood </a:t>
            </a:r>
            <a:endParaRPr kumimoji="0" lang="en-US" sz="1400" b="1" i="0" u="none" strike="noStrike" cap="none" normalizeH="0" baseline="0" dirty="0" smtClean="0">
              <a:ln>
                <a:noFill/>
              </a:ln>
              <a:effectLst/>
              <a:latin typeface="Arial" pitchFamily="34" charset="0"/>
              <a:cs typeface="Arial" pitchFamily="34" charset="0"/>
            </a:endParaRPr>
          </a:p>
        </p:txBody>
      </p:sp>
      <p:sp>
        <p:nvSpPr>
          <p:cNvPr id="4" name="Rectangle 3"/>
          <p:cNvSpPr/>
          <p:nvPr/>
        </p:nvSpPr>
        <p:spPr bwMode="auto">
          <a:xfrm>
            <a:off x="0" y="5715000"/>
            <a:ext cx="6477000" cy="1143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smtClean="0">
                <a:ln>
                  <a:noFill/>
                </a:ln>
                <a:effectLst/>
                <a:latin typeface="Arial" pitchFamily="34" charset="0"/>
                <a:cs typeface="Arial" pitchFamily="34" charset="0"/>
              </a:rPr>
              <a:t>We have 4 basic</a:t>
            </a:r>
            <a:r>
              <a:rPr kumimoji="0" lang="en-US" sz="1600" i="0" u="none" strike="noStrike" cap="none" normalizeH="0" dirty="0" smtClean="0">
                <a:ln>
                  <a:noFill/>
                </a:ln>
                <a:effectLst/>
                <a:latin typeface="Arial" pitchFamily="34" charset="0"/>
                <a:cs typeface="Arial" pitchFamily="34" charset="0"/>
              </a:rPr>
              <a:t> tissues, epithelium one of them. There is 2 type of epi. Tissue </a:t>
            </a:r>
            <a:r>
              <a:rPr kumimoji="0" lang="en-US" sz="1600" b="1" i="0" u="none" strike="noStrike" cap="none" normalizeH="0" dirty="0" smtClean="0">
                <a:ln>
                  <a:noFill/>
                </a:ln>
                <a:effectLst/>
                <a:latin typeface="Arial" pitchFamily="34" charset="0"/>
                <a:cs typeface="Arial" pitchFamily="34" charset="0"/>
              </a:rPr>
              <a:t>1) covering epi.: </a:t>
            </a:r>
            <a:r>
              <a:rPr kumimoji="0" lang="en-US" sz="1600" i="0" u="none" strike="noStrike" cap="none" normalizeH="0" dirty="0" smtClean="0">
                <a:ln>
                  <a:noFill/>
                </a:ln>
                <a:effectLst/>
                <a:latin typeface="Arial" pitchFamily="34" charset="0"/>
                <a:cs typeface="Arial" pitchFamily="34" charset="0"/>
              </a:rPr>
              <a:t>covers the external surface of the body </a:t>
            </a:r>
            <a:r>
              <a:rPr kumimoji="0" lang="en-US" sz="1600" b="1" i="0" u="none" strike="noStrike" cap="none" normalizeH="0" dirty="0" smtClean="0">
                <a:ln>
                  <a:noFill/>
                </a:ln>
                <a:effectLst/>
                <a:latin typeface="Arial" pitchFamily="34" charset="0"/>
                <a:cs typeface="Arial" pitchFamily="34" charset="0"/>
              </a:rPr>
              <a:t>2) glandular epi.: </a:t>
            </a:r>
            <a:r>
              <a:rPr kumimoji="0" lang="en-US" sz="1600" i="0" u="none" strike="noStrike" cap="none" normalizeH="0" dirty="0" smtClean="0">
                <a:ln>
                  <a:noFill/>
                </a:ln>
                <a:effectLst/>
                <a:latin typeface="Arial" pitchFamily="34" charset="0"/>
                <a:cs typeface="Arial" pitchFamily="34" charset="0"/>
              </a:rPr>
              <a:t>epithelial</a:t>
            </a:r>
            <a:r>
              <a:rPr kumimoji="0" lang="en-US" sz="1600" b="1" i="0" u="none" strike="noStrike" cap="none" normalizeH="0" dirty="0" smtClean="0">
                <a:ln>
                  <a:noFill/>
                </a:ln>
                <a:effectLst/>
                <a:latin typeface="Arial" pitchFamily="34" charset="0"/>
                <a:cs typeface="Arial" pitchFamily="34" charset="0"/>
              </a:rPr>
              <a:t> </a:t>
            </a:r>
            <a:r>
              <a:rPr kumimoji="0" lang="en-US" sz="1600" i="0" u="none" strike="noStrike" cap="none" normalizeH="0" dirty="0" smtClean="0">
                <a:ln>
                  <a:noFill/>
                </a:ln>
                <a:effectLst/>
                <a:latin typeface="Arial" pitchFamily="34" charset="0"/>
                <a:cs typeface="Arial" pitchFamily="34" charset="0"/>
              </a:rPr>
              <a:t>cells</a:t>
            </a:r>
            <a:r>
              <a:rPr kumimoji="0" lang="en-US" sz="1600" b="1" i="0" u="none" strike="noStrike" cap="none" normalizeH="0" dirty="0" smtClean="0">
                <a:ln>
                  <a:noFill/>
                </a:ln>
                <a:effectLst/>
                <a:latin typeface="Arial" pitchFamily="34" charset="0"/>
                <a:cs typeface="Arial" pitchFamily="34" charset="0"/>
              </a:rPr>
              <a:t> </a:t>
            </a:r>
            <a:r>
              <a:rPr kumimoji="0" lang="en-US" sz="1600" i="0" u="none" strike="noStrike" cap="none" normalizeH="0" dirty="0" smtClean="0">
                <a:ln>
                  <a:noFill/>
                </a:ln>
                <a:effectLst/>
                <a:latin typeface="Arial" pitchFamily="34" charset="0"/>
                <a:cs typeface="Arial" pitchFamily="34" charset="0"/>
              </a:rPr>
              <a:t>found in the underling C.T and they produce secretion (definition of gland)     </a:t>
            </a:r>
            <a:endParaRPr kumimoji="0" lang="en-US" sz="160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عنوان 1">
            <a:extLst>
              <a:ext uri="{FF2B5EF4-FFF2-40B4-BE49-F238E27FC236}">
                <a16:creationId xmlns:a16="http://schemas.microsoft.com/office/drawing/2014/main" id="{8E7A22D8-85E9-4528-BBC1-64F39FF23F56}"/>
              </a:ext>
            </a:extLst>
          </p:cNvPr>
          <p:cNvSpPr>
            <a:spLocks noGrp="1"/>
          </p:cNvSpPr>
          <p:nvPr>
            <p:ph type="title"/>
          </p:nvPr>
        </p:nvSpPr>
        <p:spPr>
          <a:xfrm>
            <a:off x="415925" y="152400"/>
            <a:ext cx="8229600" cy="600075"/>
          </a:xfrm>
        </p:spPr>
        <p:txBody>
          <a:bodyPr/>
          <a:lstStyle/>
          <a:p>
            <a:r>
              <a:rPr lang="en-US" altLang="en-US" sz="3600" b="1">
                <a:solidFill>
                  <a:srgbClr val="000000"/>
                </a:solidFill>
                <a:latin typeface="Berlin Sans FB Demi" panose="020E0802020502020306" pitchFamily="34" charset="0"/>
                <a:cs typeface="Times New Roman" panose="02020603050405020304" pitchFamily="18" charset="0"/>
              </a:rPr>
              <a:t>Pituitary gland</a:t>
            </a:r>
            <a:endParaRPr lang="ar-JO" altLang="en-US">
              <a:latin typeface="Berlin Sans FB Demi" panose="020E0802020502020306" pitchFamily="34" charset="0"/>
            </a:endParaRPr>
          </a:p>
        </p:txBody>
      </p:sp>
      <p:pic>
        <p:nvPicPr>
          <p:cNvPr id="77827" name="Picture 3" descr="C:\Users\MCC\Desktop\unnamed.gif">
            <a:extLst>
              <a:ext uri="{FF2B5EF4-FFF2-40B4-BE49-F238E27FC236}">
                <a16:creationId xmlns:a16="http://schemas.microsoft.com/office/drawing/2014/main" id="{197939AF-19F3-4F88-A1C6-A895A42660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990600"/>
            <a:ext cx="4419600" cy="4419600"/>
          </a:xfrm>
          <a:noFill/>
        </p:spPr>
      </p:pic>
      <p:pic>
        <p:nvPicPr>
          <p:cNvPr id="77828" name="Picture 1">
            <a:extLst>
              <a:ext uri="{FF2B5EF4-FFF2-40B4-BE49-F238E27FC236}">
                <a16:creationId xmlns:a16="http://schemas.microsoft.com/office/drawing/2014/main" id="{593180B8-87E8-4790-AED6-D1EFED3622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90600"/>
            <a:ext cx="4267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H="1">
            <a:off x="1371600" y="4267200"/>
            <a:ext cx="457200" cy="838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1198" y="5106945"/>
            <a:ext cx="1760803" cy="338554"/>
          </a:xfrm>
          <a:prstGeom prst="rect">
            <a:avLst/>
          </a:prstGeom>
          <a:noFill/>
        </p:spPr>
        <p:txBody>
          <a:bodyPr wrap="none" rtlCol="0">
            <a:spAutoFit/>
          </a:bodyPr>
          <a:lstStyle/>
          <a:p>
            <a:r>
              <a:rPr lang="en-US" sz="1600" b="1" dirty="0" err="1" smtClean="0"/>
              <a:t>Rathke’s</a:t>
            </a:r>
            <a:r>
              <a:rPr lang="en-US" sz="1600" b="1" dirty="0" smtClean="0"/>
              <a:t> pouch </a:t>
            </a:r>
            <a:endParaRPr lang="en-US" sz="1600" b="1" dirty="0"/>
          </a:p>
        </p:txBody>
      </p:sp>
      <p:sp>
        <p:nvSpPr>
          <p:cNvPr id="7" name="Rectangle 6"/>
          <p:cNvSpPr/>
          <p:nvPr/>
        </p:nvSpPr>
        <p:spPr>
          <a:xfrm>
            <a:off x="76199" y="6096000"/>
            <a:ext cx="4419601"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Pituitary gland consist of 2 regions according to </a:t>
            </a:r>
            <a:r>
              <a:rPr lang="en-US" b="1" dirty="0" err="1" smtClean="0">
                <a:solidFill>
                  <a:schemeClr val="tx1"/>
                </a:solidFill>
              </a:rPr>
              <a:t>Rathke’s</a:t>
            </a:r>
            <a:r>
              <a:rPr lang="en-US" b="1" dirty="0" smtClean="0">
                <a:solidFill>
                  <a:schemeClr val="tx1"/>
                </a:solidFill>
              </a:rPr>
              <a:t> pouch </a:t>
            </a:r>
            <a:r>
              <a:rPr lang="en-US" b="1" dirty="0" smtClean="0">
                <a:solidFill>
                  <a:schemeClr val="tx1"/>
                </a:solidFill>
                <a:sym typeface="Wingdings" panose="05000000000000000000" pitchFamily="2" charset="2"/>
              </a:rPr>
              <a:t> anterior+ posterior </a:t>
            </a:r>
            <a:endParaRPr lang="en-US" b="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عنوان 1">
            <a:extLst>
              <a:ext uri="{FF2B5EF4-FFF2-40B4-BE49-F238E27FC236}">
                <a16:creationId xmlns:a16="http://schemas.microsoft.com/office/drawing/2014/main" id="{A332C173-19D3-4C7E-88EB-58A6672AAC9F}"/>
              </a:ext>
            </a:extLst>
          </p:cNvPr>
          <p:cNvSpPr>
            <a:spLocks noGrp="1"/>
          </p:cNvSpPr>
          <p:nvPr>
            <p:ph type="title"/>
          </p:nvPr>
        </p:nvSpPr>
        <p:spPr>
          <a:xfrm>
            <a:off x="457200" y="22225"/>
            <a:ext cx="8229600" cy="892175"/>
          </a:xfrm>
        </p:spPr>
        <p:txBody>
          <a:bodyPr/>
          <a:lstStyle/>
          <a:p>
            <a:pPr eaLnBrk="1" hangingPunct="1"/>
            <a:r>
              <a:rPr lang="en-US" altLang="en-US" sz="3600" b="1">
                <a:latin typeface="Berlin Sans FB Demi" panose="020E0802020502020306" pitchFamily="34" charset="0"/>
                <a:cs typeface="Times New Roman" panose="02020603050405020304" pitchFamily="18" charset="0"/>
              </a:rPr>
              <a:t>Pituitary gland</a:t>
            </a:r>
            <a:endParaRPr lang="ar-JO" altLang="en-US" sz="3600">
              <a:latin typeface="Berlin Sans FB Demi" panose="020E0802020502020306" pitchFamily="34" charset="0"/>
            </a:endParaRPr>
          </a:p>
        </p:txBody>
      </p:sp>
      <p:sp>
        <p:nvSpPr>
          <p:cNvPr id="3" name="عنصر نائب للمحتوى 2">
            <a:extLst>
              <a:ext uri="{FF2B5EF4-FFF2-40B4-BE49-F238E27FC236}">
                <a16:creationId xmlns:a16="http://schemas.microsoft.com/office/drawing/2014/main" id="{C2A8BEAE-AB2A-436B-929E-DA8F9FC5E137}"/>
              </a:ext>
            </a:extLst>
          </p:cNvPr>
          <p:cNvSpPr>
            <a:spLocks noGrp="1"/>
          </p:cNvSpPr>
          <p:nvPr>
            <p:ph idx="1"/>
          </p:nvPr>
        </p:nvSpPr>
        <p:spPr>
          <a:xfrm>
            <a:off x="228600" y="1143000"/>
            <a:ext cx="8763000" cy="5562600"/>
          </a:xfrm>
        </p:spPr>
        <p:txBody>
          <a:bodyPr rtlCol="1">
            <a:noAutofit/>
          </a:bodyPr>
          <a:lstStyle/>
          <a:p>
            <a:pPr algn="l" rtl="0" eaLnBrk="1" fontAlgn="auto" hangingPunct="1">
              <a:spcAft>
                <a:spcPts val="0"/>
              </a:spcAft>
              <a:buFont typeface="Wingdings" pitchFamily="2" charset="2"/>
              <a:buChar char="q"/>
              <a:defRPr/>
            </a:pPr>
            <a:r>
              <a:rPr lang="en-US" sz="2400" dirty="0">
                <a:solidFill>
                  <a:prstClr val="black"/>
                </a:solidFill>
                <a:cs typeface="+mj-cs"/>
              </a:rPr>
              <a:t>The pituitary gland (</a:t>
            </a:r>
            <a:r>
              <a:rPr lang="en-US" sz="2400" b="1" dirty="0" err="1">
                <a:solidFill>
                  <a:srgbClr val="FF0000"/>
                </a:solidFill>
                <a:latin typeface="Arial Black" pitchFamily="34" charset="0"/>
                <a:cs typeface="+mj-cs"/>
              </a:rPr>
              <a:t>hypophysis</a:t>
            </a:r>
            <a:r>
              <a:rPr lang="en-US" altLang="en-US" sz="2400" kern="0" dirty="0">
                <a:solidFill>
                  <a:srgbClr val="000000"/>
                </a:solidFill>
                <a:latin typeface="Arial Black" pitchFamily="34" charset="0"/>
                <a:ea typeface="+mj-ea"/>
                <a:cs typeface="Arial"/>
              </a:rPr>
              <a:t> </a:t>
            </a:r>
            <a:r>
              <a:rPr lang="en-US" altLang="en-US" sz="2400" kern="0" dirty="0" err="1" smtClean="0">
                <a:solidFill>
                  <a:srgbClr val="FF0000"/>
                </a:solidFill>
                <a:latin typeface="Arial Black" pitchFamily="34" charset="0"/>
                <a:ea typeface="+mj-ea"/>
                <a:cs typeface="Arial"/>
              </a:rPr>
              <a:t>Cerebri</a:t>
            </a:r>
            <a:r>
              <a:rPr lang="en-US" altLang="en-US" sz="2400" kern="0" dirty="0" smtClean="0">
                <a:solidFill>
                  <a:srgbClr val="FF0000"/>
                </a:solidFill>
                <a:latin typeface="Arial Black" pitchFamily="34" charset="0"/>
                <a:ea typeface="+mj-ea"/>
                <a:cs typeface="Arial"/>
              </a:rPr>
              <a:t>, </a:t>
            </a:r>
            <a:r>
              <a:rPr lang="en-US" altLang="en-US" sz="1800" kern="0" dirty="0" smtClean="0">
                <a:solidFill>
                  <a:srgbClr val="0070C0"/>
                </a:solidFill>
                <a:latin typeface="Arial Black" pitchFamily="34" charset="0"/>
                <a:ea typeface="+mj-ea"/>
                <a:cs typeface="Arial"/>
              </a:rPr>
              <a:t>because its located beneath the brain</a:t>
            </a:r>
            <a:r>
              <a:rPr lang="en-US" sz="1800" b="1" dirty="0" smtClean="0">
                <a:solidFill>
                  <a:srgbClr val="0070C0"/>
                </a:solidFill>
                <a:cs typeface="+mj-cs"/>
              </a:rPr>
              <a:t>) </a:t>
            </a:r>
            <a:r>
              <a:rPr lang="en-US" sz="2400" dirty="0">
                <a:solidFill>
                  <a:prstClr val="black"/>
                </a:solidFill>
                <a:cs typeface="+mj-cs"/>
              </a:rPr>
              <a:t>is attached to the bottom of the hypothalamus by a slender stalk called the infundibulum. </a:t>
            </a:r>
          </a:p>
          <a:p>
            <a:pPr marL="0" indent="0" algn="l" rtl="0" eaLnBrk="1" fontAlgn="auto" hangingPunct="1">
              <a:spcAft>
                <a:spcPts val="0"/>
              </a:spcAft>
              <a:buFont typeface="Arial" panose="020B0604020202020204" pitchFamily="34" charset="0"/>
              <a:buNone/>
              <a:defRPr/>
            </a:pPr>
            <a:endParaRPr lang="en-US" sz="2400" dirty="0">
              <a:solidFill>
                <a:prstClr val="black"/>
              </a:solidFill>
              <a:cs typeface="+mj-cs"/>
            </a:endParaRPr>
          </a:p>
          <a:p>
            <a:pPr algn="l" rtl="0" eaLnBrk="1" fontAlgn="auto" hangingPunct="1">
              <a:spcAft>
                <a:spcPts val="0"/>
              </a:spcAft>
              <a:buFont typeface="Wingdings" pitchFamily="2" charset="2"/>
              <a:buChar char="q"/>
              <a:defRPr/>
            </a:pPr>
            <a:r>
              <a:rPr lang="en-US" sz="2400" dirty="0">
                <a:solidFill>
                  <a:prstClr val="black"/>
                </a:solidFill>
              </a:rPr>
              <a:t>The pituitary gland consists of </a:t>
            </a:r>
            <a:r>
              <a:rPr lang="en-US" sz="2400" b="1" dirty="0">
                <a:solidFill>
                  <a:prstClr val="black"/>
                </a:solidFill>
              </a:rPr>
              <a:t>two major regions:</a:t>
            </a:r>
          </a:p>
          <a:p>
            <a:pPr algn="l" rtl="0" eaLnBrk="1" fontAlgn="auto" hangingPunct="1">
              <a:spcAft>
                <a:spcPts val="0"/>
              </a:spcAft>
              <a:buFont typeface="Wingdings" pitchFamily="2" charset="2"/>
              <a:buChar char="v"/>
              <a:defRPr/>
            </a:pPr>
            <a:r>
              <a:rPr lang="en-US" sz="2400" b="1" dirty="0">
                <a:solidFill>
                  <a:prstClr val="black"/>
                </a:solidFill>
              </a:rPr>
              <a:t>Anterior </a:t>
            </a:r>
            <a:r>
              <a:rPr lang="en-US" sz="2400" dirty="0">
                <a:solidFill>
                  <a:prstClr val="black"/>
                </a:solidFill>
              </a:rPr>
              <a:t>pituitary gland (anterior lobe or </a:t>
            </a:r>
            <a:r>
              <a:rPr lang="en-US" sz="2400" b="1" dirty="0" err="1">
                <a:solidFill>
                  <a:srgbClr val="FF0000"/>
                </a:solidFill>
              </a:rPr>
              <a:t>adenohypophysis</a:t>
            </a:r>
            <a:r>
              <a:rPr lang="en-US" sz="2400" dirty="0">
                <a:solidFill>
                  <a:prstClr val="black"/>
                </a:solidFill>
              </a:rPr>
              <a:t>) </a:t>
            </a:r>
          </a:p>
          <a:p>
            <a:pPr algn="l" rtl="0" eaLnBrk="1" fontAlgn="auto" hangingPunct="1">
              <a:spcAft>
                <a:spcPts val="0"/>
              </a:spcAft>
              <a:buFont typeface="Wingdings" pitchFamily="2" charset="2"/>
              <a:buChar char="v"/>
              <a:defRPr/>
            </a:pPr>
            <a:r>
              <a:rPr lang="en-US" sz="2400" b="1" dirty="0">
                <a:solidFill>
                  <a:prstClr val="black"/>
                </a:solidFill>
              </a:rPr>
              <a:t>Posterior </a:t>
            </a:r>
            <a:r>
              <a:rPr lang="en-US" sz="2400" dirty="0">
                <a:solidFill>
                  <a:prstClr val="black"/>
                </a:solidFill>
              </a:rPr>
              <a:t>pituitary gland (posterior lobe or </a:t>
            </a:r>
            <a:r>
              <a:rPr lang="en-US" sz="2400" b="1" dirty="0" err="1">
                <a:solidFill>
                  <a:srgbClr val="00B0F0"/>
                </a:solidFill>
              </a:rPr>
              <a:t>neurohypophysis</a:t>
            </a:r>
            <a:r>
              <a:rPr lang="en-US" sz="2400" dirty="0">
                <a:solidFill>
                  <a:prstClr val="black"/>
                </a:solidFill>
              </a:rPr>
              <a:t>). </a:t>
            </a:r>
          </a:p>
          <a:p>
            <a:pPr marL="0" indent="0" algn="l" rtl="0" eaLnBrk="1" fontAlgn="auto" hangingPunct="1">
              <a:spcAft>
                <a:spcPts val="0"/>
              </a:spcAft>
              <a:buFont typeface="Arial" panose="020B0604020202020204" pitchFamily="34" charset="0"/>
              <a:buNone/>
              <a:defRPr/>
            </a:pPr>
            <a:endParaRPr lang="en-US" sz="2400" dirty="0">
              <a:cs typeface="+mj-cs"/>
            </a:endParaRPr>
          </a:p>
          <a:p>
            <a:pPr algn="l" rtl="0" eaLnBrk="1" fontAlgn="auto" hangingPunct="1">
              <a:spcAft>
                <a:spcPts val="0"/>
              </a:spcAft>
              <a:defRPr/>
            </a:pPr>
            <a:r>
              <a:rPr lang="en-US" sz="2400" dirty="0">
                <a:cs typeface="+mj-cs"/>
              </a:rPr>
              <a:t>The Anterior pituitary is involved in sending hormones that control all other hormones of the body so referred to as the </a:t>
            </a:r>
            <a:r>
              <a:rPr lang="en-US" sz="2400" dirty="0">
                <a:solidFill>
                  <a:srgbClr val="FF0000"/>
                </a:solidFill>
                <a:latin typeface="Arial Black" pitchFamily="34" charset="0"/>
                <a:cs typeface="+mj-cs"/>
              </a:rPr>
              <a:t>master gland </a:t>
            </a:r>
            <a:r>
              <a:rPr lang="en-US" sz="2400" dirty="0">
                <a:cs typeface="+mj-cs"/>
              </a:rPr>
              <a:t>because it is the main place for everything that happens within the endocrine system. </a:t>
            </a:r>
            <a:endParaRPr lang="ar-JO" sz="2400" dirty="0">
              <a:cs typeface="+mj-cs"/>
            </a:endParaRPr>
          </a:p>
        </p:txBody>
      </p:sp>
      <p:sp>
        <p:nvSpPr>
          <p:cNvPr id="2" name="Rectangle 1"/>
          <p:cNvSpPr/>
          <p:nvPr/>
        </p:nvSpPr>
        <p:spPr>
          <a:xfrm>
            <a:off x="6172200" y="4038600"/>
            <a:ext cx="2971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**neuro: because its down from the brain and hypothalamus </a:t>
            </a:r>
            <a:endParaRPr lang="en-US" sz="1600" b="1" dirty="0">
              <a:solidFill>
                <a:schemeClr val="tx1"/>
              </a:solidFill>
            </a:endParaRPr>
          </a:p>
        </p:txBody>
      </p:sp>
      <p:sp>
        <p:nvSpPr>
          <p:cNvPr id="4" name="Rectangle 3"/>
          <p:cNvSpPr/>
          <p:nvPr/>
        </p:nvSpPr>
        <p:spPr>
          <a:xfrm>
            <a:off x="457200" y="4038600"/>
            <a:ext cx="3200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Anterior part contain large number of hormone producing cells </a:t>
            </a:r>
            <a:endParaRPr lang="en-US" sz="1600" b="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312733B4-F683-4485-884B-2CF7988F23CD}"/>
              </a:ext>
            </a:extLst>
          </p:cNvPr>
          <p:cNvSpPr>
            <a:spLocks noGrp="1"/>
          </p:cNvSpPr>
          <p:nvPr>
            <p:ph type="title"/>
          </p:nvPr>
        </p:nvSpPr>
        <p:spPr>
          <a:xfrm>
            <a:off x="-17463" y="0"/>
            <a:ext cx="8229601" cy="1143000"/>
          </a:xfrm>
        </p:spPr>
        <p:txBody>
          <a:bodyPr/>
          <a:lstStyle/>
          <a:p>
            <a:pPr algn="l" rtl="0"/>
            <a:r>
              <a:rPr lang="en-US" altLang="en-US" sz="3600" b="1">
                <a:solidFill>
                  <a:schemeClr val="tx1"/>
                </a:solidFill>
                <a:latin typeface="Berlin Sans FB Demi" panose="020E0802020502020306" pitchFamily="34" charset="0"/>
              </a:rPr>
              <a:t>Pituitary gland </a:t>
            </a:r>
            <a:r>
              <a:rPr lang="en-US" altLang="en-US" sz="2400">
                <a:solidFill>
                  <a:schemeClr val="tx1"/>
                </a:solidFill>
                <a:latin typeface="Arial Black" panose="020B0A04020102020204" pitchFamily="34" charset="0"/>
              </a:rPr>
              <a:t>(Hypophysis Cerebri)</a:t>
            </a:r>
            <a:r>
              <a:rPr lang="ar-EG" altLang="en-US" sz="2400"/>
              <a:t/>
            </a:r>
            <a:br>
              <a:rPr lang="ar-EG" altLang="en-US" sz="2400"/>
            </a:br>
            <a:r>
              <a:rPr lang="en-US" altLang="en-US" sz="2400">
                <a:solidFill>
                  <a:schemeClr val="tx1"/>
                </a:solidFill>
                <a:latin typeface="Arial Black" panose="020B0A04020102020204" pitchFamily="34" charset="0"/>
              </a:rPr>
              <a:t/>
            </a:r>
            <a:br>
              <a:rPr lang="en-US" altLang="en-US" sz="2400">
                <a:solidFill>
                  <a:schemeClr val="tx1"/>
                </a:solidFill>
                <a:latin typeface="Arial Black" panose="020B0A04020102020204" pitchFamily="34" charset="0"/>
              </a:rPr>
            </a:br>
            <a:endParaRPr lang="ar-EG" altLang="en-US" sz="2400"/>
          </a:p>
        </p:txBody>
      </p:sp>
      <p:sp>
        <p:nvSpPr>
          <p:cNvPr id="22531" name="Content Placeholder 2">
            <a:extLst>
              <a:ext uri="{FF2B5EF4-FFF2-40B4-BE49-F238E27FC236}">
                <a16:creationId xmlns:a16="http://schemas.microsoft.com/office/drawing/2014/main" id="{3CC44A89-62EC-494D-8C6E-6E444DFA1273}"/>
              </a:ext>
            </a:extLst>
          </p:cNvPr>
          <p:cNvSpPr>
            <a:spLocks noGrp="1"/>
          </p:cNvSpPr>
          <p:nvPr>
            <p:ph sz="half" idx="1"/>
          </p:nvPr>
        </p:nvSpPr>
        <p:spPr>
          <a:xfrm>
            <a:off x="-28575" y="473947"/>
            <a:ext cx="4995863" cy="6096000"/>
          </a:xfrm>
          <a:noFill/>
        </p:spPr>
        <p:txBody>
          <a:bodyPr/>
          <a:lstStyle/>
          <a:p>
            <a:pPr algn="l" rtl="0" eaLnBrk="1" hangingPunct="1">
              <a:buFont typeface="Wingdings" pitchFamily="2" charset="2"/>
              <a:buChar char="q"/>
              <a:defRPr/>
            </a:pPr>
            <a:r>
              <a:rPr lang="en-US" altLang="en-US" sz="2000" dirty="0">
                <a:latin typeface="Times New Roman" pitchFamily="18" charset="0"/>
                <a:cs typeface="Times New Roman" pitchFamily="18" charset="0"/>
              </a:rPr>
              <a:t>Lies in the </a:t>
            </a:r>
            <a:r>
              <a:rPr lang="en-US" altLang="en-US" sz="2000" dirty="0" err="1">
                <a:solidFill>
                  <a:srgbClr val="CC0000"/>
                </a:solidFill>
                <a:latin typeface="Arial Black" pitchFamily="34" charset="0"/>
                <a:cs typeface="Times New Roman" pitchFamily="18" charset="0"/>
              </a:rPr>
              <a:t>sella</a:t>
            </a:r>
            <a:r>
              <a:rPr lang="en-US" altLang="en-US" sz="2000" dirty="0">
                <a:solidFill>
                  <a:srgbClr val="CC0000"/>
                </a:solidFill>
                <a:latin typeface="Arial Black" pitchFamily="34" charset="0"/>
                <a:cs typeface="Times New Roman" pitchFamily="18" charset="0"/>
              </a:rPr>
              <a:t> </a:t>
            </a:r>
            <a:r>
              <a:rPr lang="en-US" altLang="en-US" sz="2000" dirty="0" err="1">
                <a:solidFill>
                  <a:srgbClr val="CC0000"/>
                </a:solidFill>
                <a:latin typeface="Arial Black" pitchFamily="34" charset="0"/>
                <a:cs typeface="Times New Roman" pitchFamily="18" charset="0"/>
              </a:rPr>
              <a:t>turcica</a:t>
            </a:r>
            <a:r>
              <a:rPr lang="en-US" altLang="en-US" sz="2000" dirty="0">
                <a:latin typeface="Arial Black" pitchFamily="34" charset="0"/>
                <a:cs typeface="Times New Roman" pitchFamily="18" charset="0"/>
              </a:rPr>
              <a:t> </a:t>
            </a:r>
          </a:p>
          <a:p>
            <a:pPr marL="0" indent="0" algn="l" rtl="0" eaLnBrk="1" hangingPunct="1">
              <a:buFontTx/>
              <a:buNone/>
              <a:defRPr/>
            </a:pPr>
            <a:r>
              <a:rPr lang="en-US" altLang="en-US" sz="2000" dirty="0">
                <a:latin typeface="Times New Roman" pitchFamily="18" charset="0"/>
                <a:cs typeface="Times New Roman" pitchFamily="18" charset="0"/>
              </a:rPr>
              <a:t>(</a:t>
            </a:r>
            <a:r>
              <a:rPr lang="en-US" altLang="en-US" sz="2400" b="1" dirty="0">
                <a:latin typeface="Times New Roman" pitchFamily="18" charset="0"/>
                <a:cs typeface="Times New Roman" pitchFamily="18" charset="0"/>
              </a:rPr>
              <a:t>bony cavity of sphenoid</a:t>
            </a:r>
            <a:r>
              <a:rPr lang="en-US" altLang="en-US" sz="2000" dirty="0">
                <a:latin typeface="Times New Roman" pitchFamily="18" charset="0"/>
                <a:cs typeface="Times New Roman" pitchFamily="18" charset="0"/>
              </a:rPr>
              <a:t>)</a:t>
            </a:r>
          </a:p>
          <a:p>
            <a:pPr marL="0" indent="0" algn="l" rtl="0" eaLnBrk="1" hangingPunct="1">
              <a:buFontTx/>
              <a:buNone/>
              <a:defRPr/>
            </a:pPr>
            <a:endParaRPr lang="en-US" altLang="en-US" sz="2000" dirty="0">
              <a:latin typeface="Times New Roman" pitchFamily="18" charset="0"/>
              <a:cs typeface="Times New Roman" pitchFamily="18" charset="0"/>
            </a:endParaRPr>
          </a:p>
          <a:p>
            <a:pPr algn="l" rtl="0" eaLnBrk="1" hangingPunct="1">
              <a:buFont typeface="Wingdings" pitchFamily="2" charset="2"/>
              <a:buChar char="q"/>
              <a:defRPr/>
            </a:pPr>
            <a:r>
              <a:rPr lang="en-US" altLang="en-US" sz="2000" dirty="0">
                <a:latin typeface="Times New Roman" pitchFamily="18" charset="0"/>
                <a:cs typeface="Times New Roman" pitchFamily="18" charset="0"/>
              </a:rPr>
              <a:t>Covered by </a:t>
            </a:r>
            <a:r>
              <a:rPr lang="en-US" altLang="en-US" sz="2000" dirty="0" err="1">
                <a:solidFill>
                  <a:srgbClr val="CC0000"/>
                </a:solidFill>
                <a:latin typeface="Arial Black" pitchFamily="34" charset="0"/>
                <a:cs typeface="Times New Roman" pitchFamily="18" charset="0"/>
              </a:rPr>
              <a:t>diaphragma</a:t>
            </a:r>
            <a:r>
              <a:rPr lang="en-US" altLang="en-US" sz="2000" dirty="0">
                <a:solidFill>
                  <a:srgbClr val="CC0000"/>
                </a:solidFill>
                <a:latin typeface="Arial Black" pitchFamily="34" charset="0"/>
                <a:cs typeface="Times New Roman" pitchFamily="18" charset="0"/>
              </a:rPr>
              <a:t> </a:t>
            </a:r>
            <a:r>
              <a:rPr lang="en-US" altLang="en-US" sz="2000" dirty="0" err="1">
                <a:solidFill>
                  <a:srgbClr val="CC0000"/>
                </a:solidFill>
                <a:latin typeface="Arial Black" pitchFamily="34" charset="0"/>
                <a:cs typeface="Times New Roman" pitchFamily="18" charset="0"/>
              </a:rPr>
              <a:t>sellae</a:t>
            </a:r>
            <a:r>
              <a:rPr lang="en-US" altLang="en-US" sz="2000" dirty="0">
                <a:latin typeface="Times New Roman" pitchFamily="18" charset="0"/>
                <a:cs typeface="Times New Roman" pitchFamily="18" charset="0"/>
              </a:rPr>
              <a:t> </a:t>
            </a:r>
          </a:p>
          <a:p>
            <a:pPr marL="0" indent="0" algn="l" rtl="0" eaLnBrk="1" hangingPunct="1">
              <a:buFontTx/>
              <a:buNone/>
              <a:defRPr/>
            </a:pPr>
            <a:r>
              <a:rPr lang="en-US" altLang="en-US" sz="2000" dirty="0">
                <a:latin typeface="Times New Roman" pitchFamily="18" charset="0"/>
                <a:cs typeface="Times New Roman" pitchFamily="18" charset="0"/>
              </a:rPr>
              <a:t>(</a:t>
            </a:r>
            <a:r>
              <a:rPr lang="en-US" altLang="en-US" sz="2800" b="1" dirty="0">
                <a:latin typeface="Times New Roman" pitchFamily="18" charset="0"/>
                <a:cs typeface="Times New Roman" pitchFamily="18" charset="0"/>
              </a:rPr>
              <a:t>fold of dura mater</a:t>
            </a:r>
            <a:r>
              <a:rPr lang="en-US" altLang="en-US" sz="2000" dirty="0" smtClean="0">
                <a:latin typeface="Times New Roman" pitchFamily="18" charset="0"/>
                <a:cs typeface="Times New Roman" pitchFamily="18" charset="0"/>
              </a:rPr>
              <a:t>)</a:t>
            </a:r>
          </a:p>
          <a:p>
            <a:pPr marL="0" indent="0" algn="l" rtl="0" eaLnBrk="1" hangingPunct="1">
              <a:buFontTx/>
              <a:buNone/>
              <a:defRPr/>
            </a:pPr>
            <a:endParaRPr lang="en-US" altLang="en-US" sz="2000" dirty="0">
              <a:solidFill>
                <a:srgbClr val="FF0000"/>
              </a:solidFill>
              <a:latin typeface="Arial Black" pitchFamily="34" charset="0"/>
              <a:cs typeface="Times New Roman" pitchFamily="18" charset="0"/>
            </a:endParaRPr>
          </a:p>
          <a:p>
            <a:pPr marL="0" indent="0" algn="l" rtl="0" eaLnBrk="1" hangingPunct="1">
              <a:spcBef>
                <a:spcPct val="50000"/>
              </a:spcBef>
              <a:buFontTx/>
              <a:buNone/>
              <a:defRPr/>
            </a:pPr>
            <a:r>
              <a:rPr lang="en-US" altLang="en-US" sz="2000" dirty="0" err="1">
                <a:solidFill>
                  <a:srgbClr val="FF0000"/>
                </a:solidFill>
                <a:latin typeface="Arial Black" pitchFamily="34" charset="0"/>
                <a:cs typeface="Times New Roman" pitchFamily="18" charset="0"/>
              </a:rPr>
              <a:t>Stroma</a:t>
            </a:r>
            <a:r>
              <a:rPr lang="en-US" altLang="en-US" sz="2000" dirty="0">
                <a:solidFill>
                  <a:srgbClr val="FF0000"/>
                </a:solidFill>
                <a:latin typeface="Arial Black" pitchFamily="34" charset="0"/>
                <a:cs typeface="Times New Roman" pitchFamily="18" charset="0"/>
              </a:rPr>
              <a:t> </a:t>
            </a:r>
            <a:r>
              <a:rPr lang="en-US" altLang="en-US" sz="2000" dirty="0">
                <a:solidFill>
                  <a:srgbClr val="FF0000"/>
                </a:solidFill>
                <a:latin typeface="Times New Roman" pitchFamily="18" charset="0"/>
                <a:cs typeface="Times New Roman" pitchFamily="18" charset="0"/>
              </a:rPr>
              <a:t>: </a:t>
            </a:r>
            <a:r>
              <a:rPr lang="en-US" altLang="en-US" sz="2000" dirty="0">
                <a:latin typeface="Times New Roman" pitchFamily="18" charset="0"/>
                <a:cs typeface="Times New Roman" pitchFamily="18" charset="0"/>
              </a:rPr>
              <a:t>surrounded by a </a:t>
            </a:r>
            <a:r>
              <a:rPr lang="en-US" altLang="en-US" sz="2000" b="1" dirty="0">
                <a:latin typeface="Times New Roman" pitchFamily="18" charset="0"/>
                <a:cs typeface="Times New Roman" pitchFamily="18" charset="0"/>
              </a:rPr>
              <a:t>thin</a:t>
            </a:r>
            <a:r>
              <a:rPr lang="en-US" altLang="en-US" sz="2000" dirty="0">
                <a:latin typeface="Times New Roman" pitchFamily="18" charset="0"/>
                <a:cs typeface="Times New Roman" pitchFamily="18" charset="0"/>
              </a:rPr>
              <a:t> </a:t>
            </a:r>
            <a:r>
              <a:rPr lang="en-US" altLang="en-US" sz="2000" b="1" dirty="0">
                <a:latin typeface="Times New Roman" pitchFamily="18" charset="0"/>
                <a:cs typeface="Times New Roman" pitchFamily="18" charset="0"/>
              </a:rPr>
              <a:t>connective tissue</a:t>
            </a:r>
            <a:r>
              <a:rPr lang="en-US" altLang="en-US" sz="2000" dirty="0">
                <a:latin typeface="Times New Roman" pitchFamily="18" charset="0"/>
                <a:cs typeface="Times New Roman" pitchFamily="18" charset="0"/>
              </a:rPr>
              <a:t> capsule/ loose connective tissue between the capsule and the </a:t>
            </a:r>
            <a:r>
              <a:rPr lang="en-US" altLang="en-US" sz="2000" dirty="0" err="1">
                <a:latin typeface="Times New Roman" pitchFamily="18" charset="0"/>
                <a:cs typeface="Times New Roman" pitchFamily="18" charset="0"/>
              </a:rPr>
              <a:t>periosteum</a:t>
            </a:r>
            <a:r>
              <a:rPr lang="en-US" altLang="en-US" sz="2000" dirty="0">
                <a:latin typeface="Times New Roman" pitchFamily="18" charset="0"/>
                <a:cs typeface="Times New Roman" pitchFamily="18" charset="0"/>
              </a:rPr>
              <a:t>.</a:t>
            </a:r>
          </a:p>
          <a:p>
            <a:pPr marL="0" indent="0" algn="l" rtl="0" eaLnBrk="1" hangingPunct="1">
              <a:spcBef>
                <a:spcPct val="50000"/>
              </a:spcBef>
              <a:buFontTx/>
              <a:buNone/>
              <a:defRPr/>
            </a:pPr>
            <a:r>
              <a:rPr lang="en-US" altLang="en-US" sz="2000" dirty="0">
                <a:latin typeface="Arial Black" pitchFamily="34" charset="0"/>
                <a:cs typeface="Times New Roman" pitchFamily="18" charset="0"/>
              </a:rPr>
              <a:t>Parenchyma :  </a:t>
            </a:r>
            <a:r>
              <a:rPr lang="en-US" altLang="en-US" sz="2000" dirty="0">
                <a:latin typeface="Times New Roman" pitchFamily="18" charset="0"/>
                <a:cs typeface="Times New Roman" pitchFamily="18" charset="0"/>
              </a:rPr>
              <a:t>it has a </a:t>
            </a:r>
            <a:r>
              <a:rPr lang="en-US" altLang="en-US" sz="2000" b="1" dirty="0">
                <a:latin typeface="Times New Roman" pitchFamily="18" charset="0"/>
                <a:cs typeface="Times New Roman" pitchFamily="18" charset="0"/>
              </a:rPr>
              <a:t>dense plexus</a:t>
            </a:r>
            <a:r>
              <a:rPr lang="en-US" altLang="en-US" sz="2000" dirty="0">
                <a:latin typeface="Times New Roman" pitchFamily="18" charset="0"/>
                <a:cs typeface="Times New Roman" pitchFamily="18" charset="0"/>
              </a:rPr>
              <a:t> of thin-walled veins </a:t>
            </a:r>
          </a:p>
          <a:p>
            <a:pPr algn="l" rtl="0" eaLnBrk="1" hangingPunct="1">
              <a:spcBef>
                <a:spcPct val="50000"/>
              </a:spcBef>
              <a:buFont typeface="Wingdings" pitchFamily="2" charset="2"/>
              <a:buChar char="v"/>
              <a:defRPr/>
            </a:pPr>
            <a:r>
              <a:rPr lang="en-US" altLang="en-US" sz="2000" dirty="0">
                <a:solidFill>
                  <a:srgbClr val="FF0000"/>
                </a:solidFill>
                <a:latin typeface="Arial Black" pitchFamily="34" charset="0"/>
                <a:cs typeface="Times New Roman" pitchFamily="18" charset="0"/>
              </a:rPr>
              <a:t>epithelial component</a:t>
            </a:r>
            <a:r>
              <a:rPr lang="en-US" altLang="en-US" sz="2000" dirty="0" smtClean="0">
                <a:solidFill>
                  <a:srgbClr val="FF0000"/>
                </a:solidFill>
                <a:latin typeface="Arial Black" pitchFamily="34" charset="0"/>
                <a:cs typeface="Times New Roman" pitchFamily="18" charset="0"/>
              </a:rPr>
              <a:t>:</a:t>
            </a:r>
          </a:p>
          <a:p>
            <a:pPr marL="0" indent="0" algn="l" rtl="0" eaLnBrk="1" hangingPunct="1">
              <a:spcBef>
                <a:spcPct val="50000"/>
              </a:spcBef>
              <a:buFontTx/>
              <a:buNone/>
              <a:defRPr/>
            </a:pPr>
            <a:r>
              <a:rPr lang="en-US" altLang="en-US" sz="2000" b="1" dirty="0" smtClean="0">
                <a:latin typeface="Times New Roman" pitchFamily="18" charset="0"/>
                <a:cs typeface="Times New Roman" pitchFamily="18" charset="0"/>
              </a:rPr>
              <a:t>adenohypophysis </a:t>
            </a:r>
            <a:r>
              <a:rPr lang="en-US" altLang="en-US" sz="2000" dirty="0">
                <a:latin typeface="Times New Roman" pitchFamily="18" charset="0"/>
                <a:cs typeface="Times New Roman" pitchFamily="18" charset="0"/>
              </a:rPr>
              <a:t>(</a:t>
            </a:r>
            <a:r>
              <a:rPr lang="en-US" altLang="en-US" sz="2000" b="1" dirty="0">
                <a:latin typeface="Times New Roman" pitchFamily="18" charset="0"/>
                <a:cs typeface="Times New Roman" pitchFamily="18" charset="0"/>
              </a:rPr>
              <a:t>anterior pituitary</a:t>
            </a:r>
            <a:r>
              <a:rPr lang="en-US" altLang="en-US" sz="2000" dirty="0">
                <a:latin typeface="Times New Roman" pitchFamily="18" charset="0"/>
                <a:cs typeface="Times New Roman" pitchFamily="18" charset="0"/>
              </a:rPr>
              <a:t>)</a:t>
            </a:r>
          </a:p>
          <a:p>
            <a:pPr algn="l" rtl="0" eaLnBrk="1" hangingPunct="1">
              <a:spcBef>
                <a:spcPct val="50000"/>
              </a:spcBef>
              <a:buFont typeface="Wingdings" pitchFamily="2" charset="2"/>
              <a:buChar char="v"/>
              <a:defRPr/>
            </a:pPr>
            <a:r>
              <a:rPr lang="en-US" altLang="en-US" sz="2000" dirty="0">
                <a:solidFill>
                  <a:srgbClr val="FF0000"/>
                </a:solidFill>
                <a:latin typeface="Arial Black" pitchFamily="34" charset="0"/>
                <a:cs typeface="Times New Roman" pitchFamily="18" charset="0"/>
              </a:rPr>
              <a:t>neural component: </a:t>
            </a:r>
          </a:p>
          <a:p>
            <a:pPr marL="0" indent="0" algn="l" rtl="0" eaLnBrk="1" hangingPunct="1">
              <a:spcBef>
                <a:spcPct val="50000"/>
              </a:spcBef>
              <a:buFontTx/>
              <a:buNone/>
              <a:defRPr/>
            </a:pPr>
            <a:r>
              <a:rPr lang="en-US" altLang="en-US" sz="2000" b="1" dirty="0" err="1">
                <a:latin typeface="Times New Roman" pitchFamily="18" charset="0"/>
                <a:cs typeface="Times New Roman" pitchFamily="18" charset="0"/>
              </a:rPr>
              <a:t>Neurohypophysis</a:t>
            </a:r>
            <a:r>
              <a:rPr lang="en-US" altLang="en-US" sz="2000" dirty="0">
                <a:latin typeface="Times New Roman" pitchFamily="18" charset="0"/>
                <a:cs typeface="Times New Roman" pitchFamily="18" charset="0"/>
              </a:rPr>
              <a:t>  (</a:t>
            </a:r>
            <a:r>
              <a:rPr lang="en-US" altLang="en-US" sz="2000" b="1" dirty="0">
                <a:latin typeface="Times New Roman" pitchFamily="18" charset="0"/>
                <a:cs typeface="Times New Roman" pitchFamily="18" charset="0"/>
              </a:rPr>
              <a:t>posterior pituitary</a:t>
            </a:r>
            <a:r>
              <a:rPr lang="en-US" altLang="en-US" sz="2000" dirty="0">
                <a:latin typeface="Times New Roman" pitchFamily="18" charset="0"/>
                <a:cs typeface="Times New Roman" pitchFamily="18" charset="0"/>
              </a:rPr>
              <a:t>).</a:t>
            </a:r>
            <a:endParaRPr lang="ar-JO" altLang="en-US" sz="2000" dirty="0">
              <a:latin typeface="Times New Roman" pitchFamily="18" charset="0"/>
              <a:cs typeface="Times New Roman" pitchFamily="18" charset="0"/>
            </a:endParaRPr>
          </a:p>
          <a:p>
            <a:pPr algn="l" rtl="0" eaLnBrk="1" hangingPunct="1">
              <a:spcBef>
                <a:spcPct val="50000"/>
              </a:spcBef>
              <a:defRPr/>
            </a:pPr>
            <a:endParaRPr lang="ar-EG" altLang="en-US" sz="1800" dirty="0"/>
          </a:p>
        </p:txBody>
      </p:sp>
      <p:pic>
        <p:nvPicPr>
          <p:cNvPr id="79876" name="Picture 4" descr="glakgar_pit_hypothalamus">
            <a:extLst>
              <a:ext uri="{FF2B5EF4-FFF2-40B4-BE49-F238E27FC236}">
                <a16:creationId xmlns:a16="http://schemas.microsoft.com/office/drawing/2014/main" id="{69AB220A-2469-4D84-B5AC-DC19A665A3D8}"/>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t="12727"/>
          <a:stretch>
            <a:fillRect/>
          </a:stretch>
        </p:blipFill>
        <p:spPr>
          <a:xfrm>
            <a:off x="5837238" y="381000"/>
            <a:ext cx="3314700" cy="2590800"/>
          </a:xfrm>
          <a:noFill/>
        </p:spPr>
      </p:pic>
      <p:pic>
        <p:nvPicPr>
          <p:cNvPr id="79877" name="Picture 5" descr="19_03Figure-L">
            <a:extLst>
              <a:ext uri="{FF2B5EF4-FFF2-40B4-BE49-F238E27FC236}">
                <a16:creationId xmlns:a16="http://schemas.microsoft.com/office/drawing/2014/main" id="{58946823-CCAF-4EAC-AA2A-65DBCCDA691E}"/>
              </a:ext>
            </a:extLst>
          </p:cNvPr>
          <p:cNvPicPr>
            <a:picLocks noGrp="1" noChangeAspect="1" noChangeArrowheads="1"/>
          </p:cNvPicPr>
          <p:nvPr>
            <p:ph sz="quarter" idx="3"/>
          </p:nvPr>
        </p:nvPicPr>
        <p:blipFill>
          <a:blip r:embed="rId3">
            <a:lum bright="-12000" contrast="48000"/>
            <a:extLst>
              <a:ext uri="{28A0092B-C50C-407E-A947-70E740481C1C}">
                <a14:useLocalDpi xmlns:a14="http://schemas.microsoft.com/office/drawing/2010/main" val="0"/>
              </a:ext>
            </a:extLst>
          </a:blip>
          <a:srcRect r="33606" b="4120"/>
          <a:stretch>
            <a:fillRect/>
          </a:stretch>
        </p:blipFill>
        <p:spPr>
          <a:xfrm>
            <a:off x="4419600" y="533400"/>
            <a:ext cx="2273300" cy="2443163"/>
          </a:xfrm>
          <a:noFill/>
        </p:spPr>
      </p:pic>
      <p:pic>
        <p:nvPicPr>
          <p:cNvPr id="79878" name="Picture 8" descr="2507_Neurohypophysis_1">
            <a:extLst>
              <a:ext uri="{FF2B5EF4-FFF2-40B4-BE49-F238E27FC236}">
                <a16:creationId xmlns:a16="http://schemas.microsoft.com/office/drawing/2014/main" id="{864698CE-EA0C-4C1A-9011-3C478F57FC27}"/>
              </a:ext>
            </a:extLst>
          </p:cNvPr>
          <p:cNvPicPr>
            <a:picLocks noChangeAspect="1" noChangeArrowheads="1"/>
          </p:cNvPicPr>
          <p:nvPr/>
        </p:nvPicPr>
        <p:blipFill>
          <a:blip r:embed="rId4">
            <a:lum bright="-18000" contrast="30000"/>
            <a:extLst>
              <a:ext uri="{28A0092B-C50C-407E-A947-70E740481C1C}">
                <a14:useLocalDpi xmlns:a14="http://schemas.microsoft.com/office/drawing/2010/main" val="0"/>
              </a:ext>
            </a:extLst>
          </a:blip>
          <a:srcRect/>
          <a:stretch>
            <a:fillRect/>
          </a:stretch>
        </p:blipFill>
        <p:spPr bwMode="auto">
          <a:xfrm>
            <a:off x="5150601" y="3387969"/>
            <a:ext cx="3962400" cy="3429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3048000" y="2209799"/>
            <a:ext cx="1524000" cy="9191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Arial" pitchFamily="34" charset="0"/>
                <a:cs typeface="Arial" pitchFamily="34" charset="0"/>
              </a:rPr>
              <a:t>Dura</a:t>
            </a:r>
            <a:r>
              <a:rPr kumimoji="0" lang="en-US" sz="1400" b="1" i="0" u="none" strike="noStrike" cap="none" normalizeH="0" dirty="0" smtClean="0">
                <a:ln>
                  <a:noFill/>
                </a:ln>
                <a:effectLst/>
                <a:latin typeface="Arial" pitchFamily="34" charset="0"/>
                <a:cs typeface="Arial" pitchFamily="34" charset="0"/>
              </a:rPr>
              <a:t> matter: the most superficial part of meninges </a:t>
            </a:r>
            <a:endParaRPr kumimoji="0" lang="en-US" sz="1400" b="1" i="0" u="none" strike="noStrike" cap="none" normalizeH="0" baseline="0" dirty="0" smtClean="0">
              <a:ln>
                <a:noFill/>
              </a:ln>
              <a:effectLst/>
              <a:latin typeface="Arial" pitchFamily="34" charset="0"/>
              <a:cs typeface="Arial" pitchFamily="34" charset="0"/>
            </a:endParaRPr>
          </a:p>
        </p:txBody>
      </p:sp>
      <p:sp>
        <p:nvSpPr>
          <p:cNvPr id="3" name="TextBox 2"/>
          <p:cNvSpPr txBox="1"/>
          <p:nvPr/>
        </p:nvSpPr>
        <p:spPr>
          <a:xfrm>
            <a:off x="3003289" y="5943600"/>
            <a:ext cx="1963999" cy="307777"/>
          </a:xfrm>
          <a:prstGeom prst="rect">
            <a:avLst/>
          </a:prstGeom>
          <a:noFill/>
        </p:spPr>
        <p:txBody>
          <a:bodyPr wrap="none" rtlCol="0">
            <a:spAutoFit/>
          </a:bodyPr>
          <a:lstStyle/>
          <a:p>
            <a:r>
              <a:rPr lang="en-US" sz="1400" b="1" dirty="0" smtClean="0"/>
              <a:t>Contain nerve fibers </a:t>
            </a:r>
            <a:endParaRPr lang="en-US" sz="1400" b="1" dirty="0"/>
          </a:p>
        </p:txBody>
      </p:sp>
      <p:sp>
        <p:nvSpPr>
          <p:cNvPr id="5" name="Rectangle 4"/>
          <p:cNvSpPr/>
          <p:nvPr/>
        </p:nvSpPr>
        <p:spPr bwMode="auto">
          <a:xfrm>
            <a:off x="3429000" y="4592516"/>
            <a:ext cx="1828800" cy="76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rtl="1" eaLnBrk="1" hangingPunct="1"/>
            <a:r>
              <a:rPr lang="en-US" sz="1400" b="1" dirty="0" smtClean="0"/>
              <a:t>The </a:t>
            </a:r>
            <a:r>
              <a:rPr lang="en-US" sz="1400" b="1" dirty="0"/>
              <a:t>glandular part, contain cells arranged as cords </a:t>
            </a:r>
          </a:p>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Arial" pitchFamily="34" charset="0"/>
              <a:cs typeface="Arial" pitchFamily="34" charset="0"/>
            </a:endParaRPr>
          </a:p>
        </p:txBody>
      </p:sp>
      <p:sp>
        <p:nvSpPr>
          <p:cNvPr id="6" name="Rectangle 5"/>
          <p:cNvSpPr/>
          <p:nvPr/>
        </p:nvSpPr>
        <p:spPr bwMode="auto">
          <a:xfrm>
            <a:off x="3048000" y="5943600"/>
            <a:ext cx="1828800" cy="30777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9" name="Group 29">
            <a:extLst>
              <a:ext uri="{FF2B5EF4-FFF2-40B4-BE49-F238E27FC236}">
                <a16:creationId xmlns:a16="http://schemas.microsoft.com/office/drawing/2014/main" id="{F4409FE0-1080-438C-8B28-564B847784F1}"/>
              </a:ext>
            </a:extLst>
          </p:cNvPr>
          <p:cNvGraphicFramePr>
            <a:graphicFrameLocks noGrp="1"/>
          </p:cNvGraphicFramePr>
          <p:nvPr>
            <p:ph idx="4294967295"/>
            <p:extLst>
              <p:ext uri="{D42A27DB-BD31-4B8C-83A1-F6EECF244321}">
                <p14:modId xmlns:p14="http://schemas.microsoft.com/office/powerpoint/2010/main" val="3916775314"/>
              </p:ext>
            </p:extLst>
          </p:nvPr>
        </p:nvGraphicFramePr>
        <p:xfrm>
          <a:off x="192088" y="152400"/>
          <a:ext cx="5751513" cy="6765252"/>
        </p:xfrm>
        <a:graphic>
          <a:graphicData uri="http://schemas.openxmlformats.org/drawingml/2006/table">
            <a:tbl>
              <a:tblPr/>
              <a:tblGrid>
                <a:gridCol w="1419906">
                  <a:extLst>
                    <a:ext uri="{9D8B030D-6E8A-4147-A177-3AD203B41FA5}">
                      <a16:colId xmlns:a16="http://schemas.microsoft.com/office/drawing/2014/main" val="20000"/>
                    </a:ext>
                  </a:extLst>
                </a:gridCol>
                <a:gridCol w="2218207">
                  <a:extLst>
                    <a:ext uri="{9D8B030D-6E8A-4147-A177-3AD203B41FA5}">
                      <a16:colId xmlns:a16="http://schemas.microsoft.com/office/drawing/2014/main" val="20001"/>
                    </a:ext>
                  </a:extLst>
                </a:gridCol>
                <a:gridCol w="2113400">
                  <a:extLst>
                    <a:ext uri="{9D8B030D-6E8A-4147-A177-3AD203B41FA5}">
                      <a16:colId xmlns:a16="http://schemas.microsoft.com/office/drawing/2014/main" val="20002"/>
                    </a:ext>
                  </a:extLst>
                </a:gridCol>
              </a:tblGrid>
              <a:tr h="14354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err="1">
                          <a:ln>
                            <a:noFill/>
                          </a:ln>
                          <a:solidFill>
                            <a:schemeClr val="tx1"/>
                          </a:solidFill>
                          <a:effectLst/>
                          <a:latin typeface="Arial Black" pitchFamily="34" charset="0"/>
                          <a:cs typeface="Arial" pitchFamily="34" charset="0"/>
                        </a:rPr>
                        <a:t>Adenohypophysis</a:t>
                      </a:r>
                      <a:endParaRPr kumimoji="0" lang="en-US" sz="1600" b="0" i="0" u="none" strike="noStrike" cap="none" normalizeH="0" baseline="0" dirty="0">
                        <a:ln>
                          <a:noFill/>
                        </a:ln>
                        <a:solidFill>
                          <a:schemeClr val="tx1"/>
                        </a:solidFill>
                        <a:effectLst/>
                        <a:latin typeface="Arial Black"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Black" pitchFamily="34" charset="0"/>
                          <a:cs typeface="Arial" pitchFamily="34" charset="0"/>
                        </a:rPr>
                        <a:t>(glandular part)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err="1">
                          <a:ln>
                            <a:noFill/>
                          </a:ln>
                          <a:solidFill>
                            <a:schemeClr val="tx1"/>
                          </a:solidFill>
                          <a:effectLst/>
                          <a:latin typeface="Arial Black" pitchFamily="34" charset="0"/>
                          <a:cs typeface="Arial" pitchFamily="34" charset="0"/>
                        </a:rPr>
                        <a:t>Neurohypophysis</a:t>
                      </a:r>
                      <a:endParaRPr kumimoji="0" lang="en-US" sz="1600" b="0" i="0" u="none" strike="noStrike" cap="none" normalizeH="0" baseline="0" dirty="0">
                        <a:ln>
                          <a:noFill/>
                        </a:ln>
                        <a:solidFill>
                          <a:schemeClr val="tx1"/>
                        </a:solidFill>
                        <a:effectLst/>
                        <a:latin typeface="Arial Black"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Black" pitchFamily="34" charset="0"/>
                          <a:cs typeface="Arial" pitchFamily="34" charset="0"/>
                        </a:rPr>
                        <a:t>(nervous part)</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002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Black" pitchFamily="34" charset="0"/>
                          <a:cs typeface="Arial" pitchFamily="34" charset="0"/>
                        </a:rPr>
                        <a:t>Derived from</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dirty="0">
                        <a:ln>
                          <a:noFill/>
                        </a:ln>
                        <a:solidFill>
                          <a:schemeClr val="tx1"/>
                        </a:solidFill>
                        <a:effectLst/>
                        <a:latin typeface="Arial Black" pitchFamily="34" charset="0"/>
                        <a:cs typeface="Arial"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pitchFamily="34" charset="0"/>
                          <a:cs typeface="Arial" pitchFamily="34" charset="0"/>
                        </a:rPr>
                        <a:t>Oral ectoderm</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pitchFamily="34" charset="0"/>
                          <a:cs typeface="Arial" pitchFamily="34" charset="0"/>
                        </a:rPr>
                        <a:t>Neural ectoderm</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pitchFamily="34" charset="0"/>
                          <a:cs typeface="Arial" pitchFamily="34" charset="0"/>
                        </a:rPr>
                        <a:t>3</a:t>
                      </a:r>
                      <a:r>
                        <a:rPr kumimoji="0" lang="en-US" sz="1600" b="0" i="0" u="none" strike="noStrike" cap="none" normalizeH="0" baseline="30000" dirty="0">
                          <a:ln>
                            <a:noFill/>
                          </a:ln>
                          <a:solidFill>
                            <a:schemeClr val="tx1"/>
                          </a:solidFill>
                          <a:effectLst/>
                          <a:latin typeface="Arial" pitchFamily="34" charset="0"/>
                          <a:cs typeface="Arial" pitchFamily="34" charset="0"/>
                        </a:rPr>
                        <a:t>rd</a:t>
                      </a:r>
                      <a:r>
                        <a:rPr kumimoji="0" lang="en-US" sz="1600" b="0" i="0" u="none" strike="noStrike" cap="none" normalizeH="0" baseline="0" dirty="0">
                          <a:ln>
                            <a:noFill/>
                          </a:ln>
                          <a:solidFill>
                            <a:schemeClr val="tx1"/>
                          </a:solidFill>
                          <a:effectLst/>
                          <a:latin typeface="Arial" pitchFamily="34" charset="0"/>
                          <a:cs typeface="Arial" pitchFamily="34" charset="0"/>
                        </a:rPr>
                        <a:t> ventricle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3549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dirty="0">
                        <a:ln>
                          <a:noFill/>
                        </a:ln>
                        <a:solidFill>
                          <a:schemeClr val="tx1"/>
                        </a:solidFill>
                        <a:effectLst/>
                        <a:latin typeface="Arial Black" pitchFamily="34" charset="0"/>
                        <a:cs typeface="Arial"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a:ln>
                            <a:noFill/>
                          </a:ln>
                          <a:solidFill>
                            <a:schemeClr val="tx1"/>
                          </a:solidFill>
                          <a:effectLst/>
                          <a:latin typeface="Arial" pitchFamily="34" charset="0"/>
                          <a:cs typeface="Arial" pitchFamily="34" charset="0"/>
                        </a:rPr>
                        <a:t>pinched off (</a:t>
                      </a:r>
                      <a:r>
                        <a:rPr kumimoji="0" lang="en-US" sz="1600" b="1" i="0" u="none" strike="noStrike" cap="none" normalizeH="0" baseline="0" dirty="0" err="1">
                          <a:ln>
                            <a:noFill/>
                          </a:ln>
                          <a:solidFill>
                            <a:schemeClr val="tx1"/>
                          </a:solidFill>
                          <a:effectLst/>
                          <a:latin typeface="Arial Black" pitchFamily="34" charset="0"/>
                          <a:cs typeface="Arial" pitchFamily="34" charset="0"/>
                        </a:rPr>
                        <a:t>Rathke’s</a:t>
                      </a:r>
                      <a:r>
                        <a:rPr kumimoji="0" lang="en-US" sz="1600" b="1" i="0" u="none" strike="noStrike" cap="none" normalizeH="0" baseline="0" dirty="0">
                          <a:ln>
                            <a:noFill/>
                          </a:ln>
                          <a:solidFill>
                            <a:schemeClr val="tx1"/>
                          </a:solidFill>
                          <a:effectLst/>
                          <a:latin typeface="Arial Black" pitchFamily="34" charset="0"/>
                          <a:cs typeface="Arial" pitchFamily="34" charset="0"/>
                        </a:rPr>
                        <a:t> pouch</a:t>
                      </a:r>
                      <a:r>
                        <a:rPr kumimoji="0" lang="en-US" sz="1600" b="1" i="0" u="none" strike="noStrike" cap="none" normalizeH="0" baseline="0" dirty="0">
                          <a:ln>
                            <a:noFill/>
                          </a:ln>
                          <a:solidFill>
                            <a:schemeClr val="tx1"/>
                          </a:solidFill>
                          <a:effectLst/>
                          <a:latin typeface="Arial" pitchFamily="34" charset="0"/>
                          <a:cs typeface="Arial" pitchFamily="34" charset="0"/>
                        </a:rPr>
                        <a: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pitchFamily="34" charset="0"/>
                          <a:cs typeface="Arial" pitchFamily="34" charset="0"/>
                        </a:rPr>
                        <a:t>Connected with the brain by </a:t>
                      </a:r>
                      <a:r>
                        <a:rPr kumimoji="0" lang="en-US" sz="1600" b="0" i="0" u="none" strike="noStrike" cap="none" normalizeH="0" baseline="0" dirty="0">
                          <a:ln>
                            <a:noFill/>
                          </a:ln>
                          <a:solidFill>
                            <a:schemeClr val="tx1"/>
                          </a:solidFill>
                          <a:effectLst/>
                          <a:latin typeface="Arial Black" pitchFamily="34" charset="0"/>
                          <a:cs typeface="Arial" pitchFamily="34" charset="0"/>
                        </a:rPr>
                        <a:t>neural stalk (infundibulum</a:t>
                      </a:r>
                      <a:r>
                        <a:rPr kumimoji="0" lang="en-US" sz="1600" b="0"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37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Black" pitchFamily="34" charset="0"/>
                          <a:cs typeface="Arial" pitchFamily="34" charset="0"/>
                        </a:rPr>
                        <a:t>Stain</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a:ln>
                            <a:noFill/>
                          </a:ln>
                          <a:solidFill>
                            <a:schemeClr val="tx1"/>
                          </a:solidFill>
                          <a:effectLst/>
                          <a:latin typeface="Arial" pitchFamily="34" charset="0"/>
                          <a:cs typeface="Arial" pitchFamily="34" charset="0"/>
                        </a:rPr>
                        <a:t>Dark</a:t>
                      </a:r>
                      <a:r>
                        <a:rPr kumimoji="0" lang="en-US" sz="1400" b="0" i="0" u="none" strike="noStrike" cap="none" normalizeH="0" baseline="0" dirty="0">
                          <a:ln>
                            <a:noFill/>
                          </a:ln>
                          <a:solidFill>
                            <a:schemeClr val="tx1"/>
                          </a:solidFill>
                          <a:effectLst/>
                          <a:latin typeface="Arial" pitchFamily="34"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cs typeface="Arial" pitchFamily="34" charset="0"/>
                        </a:rPr>
                        <a:t>(due to the presence of cells)</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a:ln>
                            <a:noFill/>
                          </a:ln>
                          <a:solidFill>
                            <a:schemeClr val="tx1"/>
                          </a:solidFill>
                          <a:effectLst/>
                          <a:latin typeface="Arial" pitchFamily="34" charset="0"/>
                          <a:cs typeface="Arial" pitchFamily="34" charset="0"/>
                        </a:rPr>
                        <a:t>Pale</a:t>
                      </a:r>
                      <a:r>
                        <a:rPr kumimoji="0" lang="en-US" sz="1600" b="0" i="0" u="none" strike="noStrike" cap="none" normalizeH="0" baseline="0" dirty="0">
                          <a:ln>
                            <a:noFill/>
                          </a:ln>
                          <a:solidFill>
                            <a:schemeClr val="tx1"/>
                          </a:solidFill>
                          <a:effectLst/>
                          <a:latin typeface="Arial" pitchFamily="34"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cs typeface="Arial" pitchFamily="34" charset="0"/>
                        </a:rPr>
                        <a:t>(due to the presence of nerve fibers)</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122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Black" pitchFamily="34" charset="0"/>
                          <a:cs typeface="Arial" pitchFamily="34" charset="0"/>
                        </a:rPr>
                        <a:t>Consist of</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pitchFamily="34" charset="0"/>
                          <a:cs typeface="Arial" pitchFamily="34" charset="0"/>
                        </a:rPr>
                        <a:t>Glandular epithelium in the form of irregular branching cords of cells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pitchFamily="34" charset="0"/>
                          <a:cs typeface="Arial" pitchFamily="34" charset="0"/>
                        </a:rPr>
                        <a:t>Nerve fibers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80924" name="Picture 7" descr="20_002">
            <a:extLst>
              <a:ext uri="{FF2B5EF4-FFF2-40B4-BE49-F238E27FC236}">
                <a16:creationId xmlns:a16="http://schemas.microsoft.com/office/drawing/2014/main" id="{74ABFD65-A7D1-4533-B1A8-4C407E0E7C32}"/>
              </a:ext>
            </a:extLst>
          </p:cNvP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l="4381" t="8424" r="65970" b="30376"/>
          <a:stretch>
            <a:fillRect/>
          </a:stretch>
        </p:blipFill>
        <p:spPr bwMode="auto">
          <a:xfrm>
            <a:off x="5715000" y="3276600"/>
            <a:ext cx="33353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25" name="Picture 6" descr="Picture 13.png">
            <a:extLst>
              <a:ext uri="{FF2B5EF4-FFF2-40B4-BE49-F238E27FC236}">
                <a16:creationId xmlns:a16="http://schemas.microsoft.com/office/drawing/2014/main" id="{BF9E6644-4AA3-4C80-8A4A-C4AAD98D8CB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73075"/>
            <a:ext cx="3335338"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bwMode="auto">
          <a:xfrm>
            <a:off x="7010400" y="473075"/>
            <a:ext cx="381000" cy="51752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flipH="1">
            <a:off x="6477000" y="473075"/>
            <a:ext cx="533400" cy="83820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5" name="Rectangle 14"/>
          <p:cNvSpPr/>
          <p:nvPr/>
        </p:nvSpPr>
        <p:spPr bwMode="auto">
          <a:xfrm>
            <a:off x="6057900" y="152400"/>
            <a:ext cx="1905000" cy="3206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Neural ectoderm</a:t>
            </a:r>
          </a:p>
        </p:txBody>
      </p:sp>
      <p:cxnSp>
        <p:nvCxnSpPr>
          <p:cNvPr id="17" name="Straight Arrow Connector 16"/>
          <p:cNvCxnSpPr/>
          <p:nvPr/>
        </p:nvCxnSpPr>
        <p:spPr bwMode="auto">
          <a:xfrm flipH="1" flipV="1">
            <a:off x="6324600" y="1981200"/>
            <a:ext cx="419100" cy="15240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9" name="Straight Arrow Connector 18"/>
          <p:cNvCxnSpPr/>
          <p:nvPr/>
        </p:nvCxnSpPr>
        <p:spPr bwMode="auto">
          <a:xfrm flipV="1">
            <a:off x="6743700" y="1631950"/>
            <a:ext cx="543719" cy="50165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0" name="Rectangle 19"/>
          <p:cNvSpPr/>
          <p:nvPr/>
        </p:nvSpPr>
        <p:spPr bwMode="auto">
          <a:xfrm>
            <a:off x="6200775" y="2099303"/>
            <a:ext cx="1619250" cy="33655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Arial" pitchFamily="34" charset="0"/>
                <a:cs typeface="Arial" pitchFamily="34" charset="0"/>
              </a:rPr>
              <a:t>Oral ectoderm</a:t>
            </a:r>
          </a:p>
        </p:txBody>
      </p:sp>
      <p:cxnSp>
        <p:nvCxnSpPr>
          <p:cNvPr id="3" name="Straight Arrow Connector 2"/>
          <p:cNvCxnSpPr/>
          <p:nvPr/>
        </p:nvCxnSpPr>
        <p:spPr bwMode="auto">
          <a:xfrm flipV="1">
            <a:off x="5943601" y="1631950"/>
            <a:ext cx="152399" cy="27305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 name="Straight Arrow Connector 4"/>
          <p:cNvCxnSpPr/>
          <p:nvPr/>
        </p:nvCxnSpPr>
        <p:spPr bwMode="auto">
          <a:xfrm flipH="1">
            <a:off x="6200775" y="1219200"/>
            <a:ext cx="123825" cy="2286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flipV="1">
            <a:off x="7391400" y="1311275"/>
            <a:ext cx="304800" cy="320675"/>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flipH="1">
            <a:off x="7391400" y="838200"/>
            <a:ext cx="381000" cy="3048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descr="C:\Users\MCC\Desktop\unnamed.gif">
            <a:extLst>
              <a:ext uri="{FF2B5EF4-FFF2-40B4-BE49-F238E27FC236}">
                <a16:creationId xmlns:a16="http://schemas.microsoft.com/office/drawing/2014/main" id="{21212E04-0585-4056-A933-8C2AA75F81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56325" y="1676400"/>
            <a:ext cx="2881313" cy="3051175"/>
          </a:xfrm>
          <a:noFill/>
        </p:spPr>
      </p:pic>
      <p:sp>
        <p:nvSpPr>
          <p:cNvPr id="81923" name="Title 1">
            <a:extLst>
              <a:ext uri="{FF2B5EF4-FFF2-40B4-BE49-F238E27FC236}">
                <a16:creationId xmlns:a16="http://schemas.microsoft.com/office/drawing/2014/main" id="{4481758E-CF22-4120-BA66-CA67087301A1}"/>
              </a:ext>
            </a:extLst>
          </p:cNvPr>
          <p:cNvSpPr>
            <a:spLocks noGrp="1"/>
          </p:cNvSpPr>
          <p:nvPr>
            <p:ph type="title"/>
          </p:nvPr>
        </p:nvSpPr>
        <p:spPr>
          <a:xfrm>
            <a:off x="457200" y="76200"/>
            <a:ext cx="8229600" cy="639763"/>
          </a:xfrm>
        </p:spPr>
        <p:txBody>
          <a:bodyPr/>
          <a:lstStyle/>
          <a:p>
            <a:r>
              <a:rPr lang="en-US" altLang="en-US" sz="3600" b="1" dirty="0" smtClean="0">
                <a:solidFill>
                  <a:srgbClr val="000000"/>
                </a:solidFill>
                <a:latin typeface="Arial Black" panose="020B0A04020102020204" pitchFamily="34" charset="0"/>
              </a:rPr>
              <a:t>Adenohypophysis </a:t>
            </a:r>
            <a:r>
              <a:rPr lang="en-US" altLang="en-US" sz="1800" b="1" dirty="0" smtClean="0">
                <a:solidFill>
                  <a:srgbClr val="000000"/>
                </a:solidFill>
                <a:latin typeface="Arial Black" panose="020B0A04020102020204" pitchFamily="34" charset="0"/>
              </a:rPr>
              <a:t>divided into 1+2+3</a:t>
            </a:r>
            <a:endParaRPr lang="en-US" altLang="en-US" sz="1800" b="1" dirty="0"/>
          </a:p>
        </p:txBody>
      </p:sp>
      <p:sp>
        <p:nvSpPr>
          <p:cNvPr id="3" name="Content Placeholder 2">
            <a:extLst>
              <a:ext uri="{FF2B5EF4-FFF2-40B4-BE49-F238E27FC236}">
                <a16:creationId xmlns:a16="http://schemas.microsoft.com/office/drawing/2014/main" id="{46E1C79B-6EBC-41DB-A2B8-0BFB37528976}"/>
              </a:ext>
            </a:extLst>
          </p:cNvPr>
          <p:cNvSpPr>
            <a:spLocks noGrp="1"/>
          </p:cNvSpPr>
          <p:nvPr>
            <p:ph sz="half" idx="1"/>
          </p:nvPr>
        </p:nvSpPr>
        <p:spPr>
          <a:xfrm>
            <a:off x="76200" y="838200"/>
            <a:ext cx="6858000" cy="5867400"/>
          </a:xfrm>
        </p:spPr>
        <p:txBody>
          <a:bodyPr/>
          <a:lstStyle/>
          <a:p>
            <a:pPr marL="0" indent="0" algn="l" rtl="0">
              <a:buFontTx/>
              <a:buNone/>
              <a:defRPr/>
            </a:pPr>
            <a:r>
              <a:rPr lang="en-US" altLang="en-US" sz="2000" dirty="0">
                <a:solidFill>
                  <a:srgbClr val="FF0000"/>
                </a:solidFill>
                <a:latin typeface="Arial Black" pitchFamily="34" charset="0"/>
              </a:rPr>
              <a:t>1. </a:t>
            </a:r>
            <a:r>
              <a:rPr lang="en-US" altLang="en-US" sz="2400" dirty="0">
                <a:solidFill>
                  <a:srgbClr val="FF0000"/>
                </a:solidFill>
                <a:latin typeface="Arial Black" pitchFamily="34" charset="0"/>
              </a:rPr>
              <a:t>Pars Tuberalis</a:t>
            </a:r>
            <a:endParaRPr lang="ar-EG" altLang="en-US" sz="2400" dirty="0">
              <a:solidFill>
                <a:srgbClr val="FF0000"/>
              </a:solidFill>
            </a:endParaRPr>
          </a:p>
          <a:p>
            <a:pPr algn="l" rtl="0">
              <a:defRPr/>
            </a:pPr>
            <a:r>
              <a:rPr lang="en-US" altLang="en-US" sz="2400" b="1" dirty="0">
                <a:latin typeface="Times New Roman" panose="02020603050405020304" pitchFamily="18" charset="0"/>
                <a:cs typeface="Times New Roman" panose="02020603050405020304" pitchFamily="18" charset="0"/>
              </a:rPr>
              <a:t>Highly vascular</a:t>
            </a:r>
            <a:r>
              <a:rPr lang="en-US" altLang="en-US" sz="2400" dirty="0">
                <a:latin typeface="Times New Roman" panose="02020603050405020304" pitchFamily="18" charset="0"/>
                <a:cs typeface="Times New Roman" panose="02020603050405020304" pitchFamily="18" charset="0"/>
              </a:rPr>
              <a:t> region containing the veins of the </a:t>
            </a:r>
            <a:r>
              <a:rPr lang="en-US" altLang="en-US" sz="2400" b="1" dirty="0">
                <a:latin typeface="Times New Roman" panose="02020603050405020304" pitchFamily="18" charset="0"/>
                <a:cs typeface="Times New Roman" panose="02020603050405020304" pitchFamily="18" charset="0"/>
              </a:rPr>
              <a:t>hypophyseal portal system</a:t>
            </a:r>
            <a:r>
              <a:rPr lang="en-US" altLang="en-US" sz="2400" dirty="0">
                <a:latin typeface="Times New Roman" panose="02020603050405020304" pitchFamily="18" charset="0"/>
                <a:cs typeface="Times New Roman" panose="02020603050405020304" pitchFamily="18" charset="0"/>
              </a:rPr>
              <a:t> and wraps the </a:t>
            </a:r>
            <a:r>
              <a:rPr lang="en-US" altLang="en-US" sz="2400" b="1" dirty="0">
                <a:latin typeface="Times New Roman" panose="02020603050405020304" pitchFamily="18" charset="0"/>
                <a:cs typeface="Times New Roman" panose="02020603050405020304" pitchFamily="18" charset="0"/>
              </a:rPr>
              <a:t>pituitary stalk</a:t>
            </a:r>
            <a:r>
              <a:rPr lang="en-US" altLang="en-US" sz="2400"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infundibulum</a:t>
            </a:r>
            <a:r>
              <a:rPr lang="en-US" altLang="en-US" sz="2400" dirty="0">
                <a:latin typeface="Times New Roman" panose="02020603050405020304" pitchFamily="18" charset="0"/>
                <a:cs typeface="Times New Roman" panose="02020603050405020304" pitchFamily="18" charset="0"/>
              </a:rPr>
              <a:t>).  </a:t>
            </a:r>
          </a:p>
          <a:p>
            <a:pPr algn="l" rtl="0">
              <a:defRPr/>
            </a:pPr>
            <a:r>
              <a:rPr lang="en-US" altLang="en-US" sz="2400" dirty="0">
                <a:latin typeface="Times New Roman" panose="02020603050405020304" pitchFamily="18" charset="0"/>
                <a:cs typeface="Times New Roman" panose="02020603050405020304" pitchFamily="18" charset="0"/>
              </a:rPr>
              <a:t>Principal cells of the pars tuberalis are </a:t>
            </a:r>
            <a:r>
              <a:rPr lang="en-US" altLang="en-US" sz="1800" b="1" kern="1200" dirty="0">
                <a:solidFill>
                  <a:srgbClr val="000000"/>
                </a:solidFill>
                <a:latin typeface="Arial Black" pitchFamily="34" charset="0"/>
              </a:rPr>
              <a:t>chromophobes</a:t>
            </a:r>
            <a:r>
              <a:rPr lang="en-US" sz="1800" dirty="0">
                <a:solidFill>
                  <a:srgbClr val="000000"/>
                </a:solidFill>
                <a:latin typeface="Arial Black" pitchFamily="34" charset="0"/>
              </a:rPr>
              <a:t> </a:t>
            </a:r>
          </a:p>
          <a:p>
            <a:pPr marL="0" indent="0" algn="l" rtl="0">
              <a:buFontTx/>
              <a:buNone/>
              <a:defRPr/>
            </a:pPr>
            <a:r>
              <a:rPr lang="en-US" sz="2400" kern="1200" dirty="0">
                <a:solidFill>
                  <a:srgbClr val="FF0000"/>
                </a:solidFill>
                <a:latin typeface="Arial Black" pitchFamily="34" charset="0"/>
              </a:rPr>
              <a:t>2- Pars </a:t>
            </a:r>
            <a:r>
              <a:rPr lang="en-US" sz="2400" kern="1200" dirty="0" err="1">
                <a:solidFill>
                  <a:srgbClr val="FF0000"/>
                </a:solidFill>
                <a:latin typeface="Arial Black" pitchFamily="34" charset="0"/>
              </a:rPr>
              <a:t>Intermedia</a:t>
            </a:r>
            <a:endParaRPr lang="en-US" sz="2400" kern="1200" dirty="0">
              <a:solidFill>
                <a:srgbClr val="FF0000"/>
              </a:solidFill>
              <a:latin typeface="Arial Black" pitchFamily="34" charset="0"/>
            </a:endParaRPr>
          </a:p>
          <a:p>
            <a:pPr algn="l" rtl="0" eaLnBrk="1" hangingPunct="1">
              <a:buFont typeface="Wingdings" pitchFamily="2" charset="2"/>
              <a:buChar char="q"/>
              <a:defRPr/>
            </a:pPr>
            <a:r>
              <a:rPr lang="en-US" altLang="en-US" sz="2400" dirty="0">
                <a:solidFill>
                  <a:srgbClr val="000000"/>
                </a:solidFill>
                <a:latin typeface="Times New Roman" panose="02020603050405020304" pitchFamily="18" charset="0"/>
                <a:cs typeface="Times New Roman" panose="02020603050405020304" pitchFamily="18" charset="0"/>
              </a:rPr>
              <a:t>In human/</a:t>
            </a:r>
            <a:r>
              <a:rPr lang="en-US" altLang="en-US" sz="2400" b="1" dirty="0">
                <a:solidFill>
                  <a:srgbClr val="000000"/>
                </a:solidFill>
                <a:latin typeface="Times New Roman" panose="02020603050405020304" pitchFamily="18" charset="0"/>
                <a:cs typeface="Times New Roman" panose="02020603050405020304" pitchFamily="18" charset="0"/>
              </a:rPr>
              <a:t> unclear function</a:t>
            </a:r>
          </a:p>
          <a:p>
            <a:pPr algn="l" rtl="0" eaLnBrk="1" hangingPunct="1">
              <a:buFont typeface="Wingdings" pitchFamily="2" charset="2"/>
              <a:buChar char="q"/>
              <a:defRPr/>
            </a:pPr>
            <a:r>
              <a:rPr lang="en-US" altLang="en-US" sz="2400" dirty="0">
                <a:solidFill>
                  <a:srgbClr val="000000"/>
                </a:solidFill>
                <a:latin typeface="Times New Roman" panose="02020603050405020304" pitchFamily="18" charset="0"/>
                <a:cs typeface="Times New Roman" panose="02020603050405020304" pitchFamily="18" charset="0"/>
              </a:rPr>
              <a:t>contains </a:t>
            </a:r>
            <a:r>
              <a:rPr lang="en-US" altLang="en-US" sz="2400" b="1" dirty="0" err="1">
                <a:solidFill>
                  <a:srgbClr val="000000"/>
                </a:solidFill>
                <a:latin typeface="Times New Roman" panose="02020603050405020304" pitchFamily="18" charset="0"/>
                <a:cs typeface="Times New Roman" panose="02020603050405020304" pitchFamily="18" charset="0"/>
              </a:rPr>
              <a:t>chromophobic</a:t>
            </a:r>
            <a:r>
              <a:rPr lang="en-US" altLang="en-US" sz="2400" dirty="0">
                <a:solidFill>
                  <a:srgbClr val="000000"/>
                </a:solidFill>
                <a:latin typeface="Times New Roman" panose="02020603050405020304" pitchFamily="18" charset="0"/>
                <a:cs typeface="Times New Roman" panose="02020603050405020304" pitchFamily="18" charset="0"/>
              </a:rPr>
              <a:t> cells surrounding </a:t>
            </a:r>
            <a:r>
              <a:rPr lang="en-US" altLang="en-US" sz="2400" b="1" dirty="0">
                <a:solidFill>
                  <a:srgbClr val="000000"/>
                </a:solidFill>
                <a:latin typeface="Times New Roman" panose="02020603050405020304" pitchFamily="18" charset="0"/>
                <a:cs typeface="Times New Roman" panose="02020603050405020304" pitchFamily="18" charset="0"/>
              </a:rPr>
              <a:t>colloid-filled cysts</a:t>
            </a:r>
            <a:r>
              <a:rPr lang="en-US" altLang="en-US" sz="2400" dirty="0">
                <a:solidFill>
                  <a:srgbClr val="000000"/>
                </a:solidFill>
                <a:latin typeface="Times New Roman" panose="02020603050405020304" pitchFamily="18" charset="0"/>
                <a:cs typeface="Times New Roman" panose="02020603050405020304" pitchFamily="18" charset="0"/>
              </a:rPr>
              <a:t>, the nature of the colloid is yet to be determined. </a:t>
            </a:r>
          </a:p>
          <a:p>
            <a:pPr algn="l" rtl="0" eaLnBrk="1" hangingPunct="1">
              <a:buFont typeface="Wingdings" pitchFamily="2" charset="2"/>
              <a:buChar char="q"/>
              <a:defRPr/>
            </a:pPr>
            <a:r>
              <a:rPr lang="en-US" altLang="en-US" sz="2400" dirty="0">
                <a:latin typeface="Times New Roman" panose="02020603050405020304" pitchFamily="18" charset="0"/>
                <a:cs typeface="Times New Roman" panose="02020603050405020304" pitchFamily="18" charset="0"/>
              </a:rPr>
              <a:t>In animals / the basophilic cells produce melanocyte stimulating hormone (</a:t>
            </a:r>
            <a:r>
              <a:rPr lang="en-US" altLang="en-US" sz="2400" b="1" dirty="0">
                <a:latin typeface="Times New Roman" panose="02020603050405020304" pitchFamily="18" charset="0"/>
                <a:cs typeface="Times New Roman" panose="02020603050405020304" pitchFamily="18" charset="0"/>
              </a:rPr>
              <a:t>MSH</a:t>
            </a:r>
            <a:r>
              <a:rPr lang="en-US" altLang="en-US" sz="2400" dirty="0">
                <a:latin typeface="Times New Roman" panose="02020603050405020304" pitchFamily="18" charset="0"/>
                <a:cs typeface="Times New Roman" panose="02020603050405020304" pitchFamily="18" charset="0"/>
              </a:rPr>
              <a:t>)</a:t>
            </a:r>
            <a:endParaRPr lang="en-US" altLang="en-US" sz="2400" b="1" dirty="0">
              <a:solidFill>
                <a:srgbClr val="FF0000"/>
              </a:solidFill>
              <a:latin typeface="Arial Black" panose="020B0A04020102020204" pitchFamily="34" charset="0"/>
            </a:endParaRPr>
          </a:p>
          <a:p>
            <a:pPr algn="l" rtl="0">
              <a:buFont typeface="Wingdings" pitchFamily="2" charset="2"/>
              <a:buChar char="q"/>
              <a:defRPr/>
            </a:pPr>
            <a:endParaRPr lang="ar-EG" altLang="en-US" sz="2400" dirty="0"/>
          </a:p>
          <a:p>
            <a:pPr algn="l" rtl="0">
              <a:defRPr/>
            </a:pPr>
            <a:endParaRPr lang="ar-JO" altLang="en-US" sz="2000" dirty="0">
              <a:solidFill>
                <a:srgbClr val="FF0000"/>
              </a:solidFill>
            </a:endParaRPr>
          </a:p>
          <a:p>
            <a:pPr algn="l" rtl="0">
              <a:defRPr/>
            </a:pPr>
            <a:endParaRPr lang="en-US" sz="2000" dirty="0"/>
          </a:p>
        </p:txBody>
      </p:sp>
      <p:sp>
        <p:nvSpPr>
          <p:cNvPr id="2" name="Rectangle 1"/>
          <p:cNvSpPr/>
          <p:nvPr/>
        </p:nvSpPr>
        <p:spPr bwMode="auto">
          <a:xfrm>
            <a:off x="5867400" y="5867400"/>
            <a:ext cx="3269064" cy="990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effectLst/>
                <a:latin typeface="Arial" pitchFamily="34" charset="0"/>
                <a:cs typeface="Arial" pitchFamily="34" charset="0"/>
              </a:rPr>
              <a:t>Hypophyseal portal system: </a:t>
            </a:r>
            <a:r>
              <a:rPr kumimoji="0" lang="en-US" sz="1800" b="0" i="0" u="none" strike="noStrike" cap="none" normalizeH="0" baseline="0" dirty="0" smtClean="0">
                <a:ln>
                  <a:noFill/>
                </a:ln>
                <a:effectLst/>
                <a:latin typeface="Arial" pitchFamily="34" charset="0"/>
                <a:cs typeface="Arial" pitchFamily="34" charset="0"/>
              </a:rPr>
              <a:t>communicate hypothalamus</a:t>
            </a:r>
            <a:r>
              <a:rPr kumimoji="0" lang="en-US" sz="1800" b="0" i="0" u="none" strike="noStrike" cap="none" normalizeH="0" dirty="0" smtClean="0">
                <a:ln>
                  <a:noFill/>
                </a:ln>
                <a:effectLst/>
                <a:latin typeface="Arial" pitchFamily="34" charset="0"/>
                <a:cs typeface="Arial" pitchFamily="34" charset="0"/>
              </a:rPr>
              <a:t> </a:t>
            </a:r>
            <a:r>
              <a:rPr kumimoji="0" lang="en-US" sz="1800" b="1" i="0" u="none" strike="noStrike" cap="none" normalizeH="0" dirty="0" smtClean="0">
                <a:ln>
                  <a:noFill/>
                </a:ln>
                <a:effectLst/>
                <a:latin typeface="Arial" pitchFamily="34" charset="0"/>
                <a:cs typeface="Arial" pitchFamily="34" charset="0"/>
              </a:rPr>
              <a:t>with</a:t>
            </a:r>
            <a:r>
              <a:rPr kumimoji="0" lang="en-US" sz="1800" b="0" i="0" u="none" strike="noStrike" cap="none" normalizeH="0" dirty="0" smtClean="0">
                <a:ln>
                  <a:noFill/>
                </a:ln>
                <a:effectLst/>
                <a:latin typeface="Arial" pitchFamily="34" charset="0"/>
                <a:cs typeface="Arial" pitchFamily="34" charset="0"/>
              </a:rPr>
              <a:t> pituitary gland </a:t>
            </a:r>
            <a:endParaRPr kumimoji="0" lang="en-US" sz="1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Group 2">
            <a:extLst>
              <a:ext uri="{FF2B5EF4-FFF2-40B4-BE49-F238E27FC236}">
                <a16:creationId xmlns:a16="http://schemas.microsoft.com/office/drawing/2014/main" id="{5C6D50C6-5BB9-4DAA-A2F5-C8260932DD24}"/>
              </a:ext>
            </a:extLst>
          </p:cNvPr>
          <p:cNvGraphicFramePr>
            <a:graphicFrameLocks noGrp="1"/>
          </p:cNvGraphicFramePr>
          <p:nvPr>
            <p:ph idx="4294967295"/>
            <p:extLst>
              <p:ext uri="{D42A27DB-BD31-4B8C-83A1-F6EECF244321}">
                <p14:modId xmlns:p14="http://schemas.microsoft.com/office/powerpoint/2010/main" val="3434284326"/>
              </p:ext>
            </p:extLst>
          </p:nvPr>
        </p:nvGraphicFramePr>
        <p:xfrm>
          <a:off x="152400" y="1219200"/>
          <a:ext cx="5373688" cy="4538666"/>
        </p:xfrm>
        <a:graphic>
          <a:graphicData uri="http://schemas.openxmlformats.org/drawingml/2006/table">
            <a:tbl>
              <a:tblPr/>
              <a:tblGrid>
                <a:gridCol w="1248076">
                  <a:extLst>
                    <a:ext uri="{9D8B030D-6E8A-4147-A177-3AD203B41FA5}">
                      <a16:colId xmlns:a16="http://schemas.microsoft.com/office/drawing/2014/main" val="20000"/>
                    </a:ext>
                  </a:extLst>
                </a:gridCol>
                <a:gridCol w="1571324">
                  <a:extLst>
                    <a:ext uri="{9D8B030D-6E8A-4147-A177-3AD203B41FA5}">
                      <a16:colId xmlns:a16="http://schemas.microsoft.com/office/drawing/2014/main" val="20001"/>
                    </a:ext>
                  </a:extLst>
                </a:gridCol>
                <a:gridCol w="2554288">
                  <a:extLst>
                    <a:ext uri="{9D8B030D-6E8A-4147-A177-3AD203B41FA5}">
                      <a16:colId xmlns:a16="http://schemas.microsoft.com/office/drawing/2014/main" val="20002"/>
                    </a:ext>
                  </a:extLst>
                </a:gridCol>
              </a:tblGrid>
              <a:tr h="1371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In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humans </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(few num. of cells) </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In animals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429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Black" pitchFamily="34" charset="0"/>
                          <a:cs typeface="Arial" pitchFamily="34" charset="0"/>
                        </a:rPr>
                        <a:t>Development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rudimentary</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Well developed</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6432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Black" pitchFamily="34" charset="0"/>
                          <a:cs typeface="Arial" pitchFamily="34" charset="0"/>
                        </a:rPr>
                        <a:t>Arrangement </a:t>
                      </a:r>
                    </a:p>
                    <a:p>
                      <a:pPr marL="0" marR="0" lvl="0" indent="0" algn="l" defTabSz="914400" rtl="0" eaLnBrk="1" fontAlgn="base" latinLnBrk="0" hangingPunct="1">
                        <a:lnSpc>
                          <a:spcPct val="100000"/>
                        </a:lnSpc>
                        <a:spcBef>
                          <a:spcPct val="20000"/>
                        </a:spcBef>
                        <a:spcAft>
                          <a:spcPct val="0"/>
                        </a:spcAft>
                        <a:buClr>
                          <a:srgbClr val="009999"/>
                        </a:buClr>
                        <a:buSzPct val="80000"/>
                        <a:buFont typeface="Wingdings" pitchFamily="2" charset="2"/>
                        <a:buNone/>
                        <a:tabLst/>
                        <a:defRPr/>
                      </a:pPr>
                      <a:r>
                        <a:rPr kumimoji="0" lang="en-US" sz="1600" b="0" i="0" u="none" strike="noStrike" cap="none" normalizeH="0" baseline="0" dirty="0">
                          <a:ln>
                            <a:noFill/>
                          </a:ln>
                          <a:solidFill>
                            <a:schemeClr val="tx1"/>
                          </a:solidFill>
                          <a:effectLst/>
                          <a:latin typeface="Arial Black" pitchFamily="34" charset="0"/>
                          <a:cs typeface="Arial" pitchFamily="34" charset="0"/>
                        </a:rPr>
                        <a:t>Of </a:t>
                      </a:r>
                      <a:r>
                        <a:rPr kumimoji="0" lang="en-US" sz="1600" b="0" i="0" u="none" strike="noStrike" kern="1200" cap="none" spc="0" normalizeH="0" baseline="0" noProof="0" dirty="0">
                          <a:ln>
                            <a:noFill/>
                          </a:ln>
                          <a:solidFill>
                            <a:srgbClr val="000000"/>
                          </a:solidFill>
                          <a:effectLst/>
                          <a:uLnTx/>
                          <a:uFillTx/>
                          <a:latin typeface="Arial Black" pitchFamily="34" charset="0"/>
                          <a:ea typeface="+mn-ea"/>
                          <a:cs typeface="Arial" pitchFamily="34" charset="0"/>
                        </a:rPr>
                        <a:t>Cells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dirty="0">
                        <a:ln>
                          <a:noFill/>
                        </a:ln>
                        <a:solidFill>
                          <a:schemeClr val="tx1"/>
                        </a:solidFill>
                        <a:effectLst/>
                        <a:latin typeface="Arial Black" pitchFamily="34" charset="0"/>
                        <a:cs typeface="Arial"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cords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Layers and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cysts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85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Black" pitchFamily="34" charset="0"/>
                          <a:cs typeface="Arial" pitchFamily="34" charset="0"/>
                        </a:rPr>
                        <a:t>Function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Non specific and unknown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MSH (</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melanocytes-stimulating hormone)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2968" name="Rectangle 39">
            <a:extLst>
              <a:ext uri="{FF2B5EF4-FFF2-40B4-BE49-F238E27FC236}">
                <a16:creationId xmlns:a16="http://schemas.microsoft.com/office/drawing/2014/main" id="{26C398D0-22FD-4AAB-8626-90041F14EED9}"/>
              </a:ext>
            </a:extLst>
          </p:cNvPr>
          <p:cNvSpPr>
            <a:spLocks noChangeArrowheads="1"/>
          </p:cNvSpPr>
          <p:nvPr/>
        </p:nvSpPr>
        <p:spPr bwMode="auto">
          <a:xfrm>
            <a:off x="0" y="-6096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b="1">
              <a:solidFill>
                <a:srgbClr val="FFFF00"/>
              </a:solidFill>
            </a:endParaRPr>
          </a:p>
          <a:p>
            <a:pPr algn="ctr" eaLnBrk="1" hangingPunct="1"/>
            <a:endParaRPr lang="en-US" altLang="en-US" sz="2400">
              <a:solidFill>
                <a:srgbClr val="000000"/>
              </a:solidFill>
            </a:endParaRPr>
          </a:p>
          <a:p>
            <a:pPr algn="ctr" eaLnBrk="1" hangingPunct="1"/>
            <a:r>
              <a:rPr lang="en-US" altLang="en-US" sz="3200" b="1">
                <a:solidFill>
                  <a:srgbClr val="000000"/>
                </a:solidFill>
                <a:latin typeface="Arial Black" panose="020B0A04020102020204" pitchFamily="34" charset="0"/>
              </a:rPr>
              <a:t>2- Pars intermedia</a:t>
            </a:r>
          </a:p>
        </p:txBody>
      </p:sp>
      <p:pic>
        <p:nvPicPr>
          <p:cNvPr id="82969" name="Picture 12" descr="نتيجة بحث الصور عن ‪The pars tuberalis‬‏">
            <a:extLst>
              <a:ext uri="{FF2B5EF4-FFF2-40B4-BE49-F238E27FC236}">
                <a16:creationId xmlns:a16="http://schemas.microsoft.com/office/drawing/2014/main" id="{EBC8D639-FDD3-4767-B48E-3F19AFFE25B4}"/>
              </a:ext>
            </a:extLst>
          </p:cNvPr>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5526088" y="836613"/>
            <a:ext cx="3465512" cy="19065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970" name="Content Placeholder 5" descr="E:\2.jpg">
            <a:extLst>
              <a:ext uri="{FF2B5EF4-FFF2-40B4-BE49-F238E27FC236}">
                <a16:creationId xmlns:a16="http://schemas.microsoft.com/office/drawing/2014/main" id="{C224B4A1-0086-4E98-87BE-EB8FDE4FFD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342" t="2089" r="2057"/>
          <a:stretch>
            <a:fillRect/>
          </a:stretch>
        </p:blipFill>
        <p:spPr bwMode="auto">
          <a:xfrm>
            <a:off x="5500688" y="2841625"/>
            <a:ext cx="35052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1" name="Picture 6" descr="image006">
            <a:extLst>
              <a:ext uri="{FF2B5EF4-FFF2-40B4-BE49-F238E27FC236}">
                <a16:creationId xmlns:a16="http://schemas.microsoft.com/office/drawing/2014/main" id="{3E12284B-3457-4170-BAEA-2AAB0AAC10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6088" y="5072063"/>
            <a:ext cx="35194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bwMode="auto">
          <a:xfrm rot="1391274">
            <a:off x="6345737" y="2924443"/>
            <a:ext cx="954596" cy="1366175"/>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Box 2"/>
          <p:cNvSpPr txBox="1"/>
          <p:nvPr/>
        </p:nvSpPr>
        <p:spPr>
          <a:xfrm>
            <a:off x="5485884" y="3125787"/>
            <a:ext cx="777777" cy="338554"/>
          </a:xfrm>
          <a:prstGeom prst="rect">
            <a:avLst/>
          </a:prstGeom>
          <a:noFill/>
        </p:spPr>
        <p:txBody>
          <a:bodyPr wrap="none" rtlCol="0">
            <a:spAutoFit/>
          </a:bodyPr>
          <a:lstStyle/>
          <a:p>
            <a:r>
              <a:rPr lang="en-US" sz="1600" b="1" dirty="0" smtClean="0"/>
              <a:t>layers</a:t>
            </a:r>
            <a:endParaRPr lang="en-US" b="1" dirty="0"/>
          </a:p>
        </p:txBody>
      </p:sp>
      <p:cxnSp>
        <p:nvCxnSpPr>
          <p:cNvPr id="5" name="Straight Arrow Connector 4"/>
          <p:cNvCxnSpPr/>
          <p:nvPr/>
        </p:nvCxnSpPr>
        <p:spPr bwMode="auto">
          <a:xfrm>
            <a:off x="6172200" y="3295064"/>
            <a:ext cx="365739"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9" name="Oval 8"/>
          <p:cNvSpPr/>
          <p:nvPr/>
        </p:nvSpPr>
        <p:spPr bwMode="auto">
          <a:xfrm>
            <a:off x="7291693" y="4365625"/>
            <a:ext cx="533400" cy="587375"/>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8117973" y="4504701"/>
            <a:ext cx="595035" cy="338554"/>
          </a:xfrm>
          <a:prstGeom prst="rect">
            <a:avLst/>
          </a:prstGeom>
          <a:noFill/>
        </p:spPr>
        <p:txBody>
          <a:bodyPr wrap="none" rtlCol="0">
            <a:spAutoFit/>
          </a:bodyPr>
          <a:lstStyle/>
          <a:p>
            <a:r>
              <a:rPr lang="en-US" sz="1600" b="1" dirty="0" smtClean="0"/>
              <a:t>cyst</a:t>
            </a:r>
            <a:endParaRPr lang="en-US" b="1" dirty="0"/>
          </a:p>
        </p:txBody>
      </p:sp>
      <p:cxnSp>
        <p:nvCxnSpPr>
          <p:cNvPr id="12" name="Straight Arrow Connector 11"/>
          <p:cNvCxnSpPr/>
          <p:nvPr/>
        </p:nvCxnSpPr>
        <p:spPr bwMode="auto">
          <a:xfrm flipH="1">
            <a:off x="7786036" y="4711713"/>
            <a:ext cx="367364"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9683ECE-EE9C-4A2D-A82F-541F9D8DD142}"/>
              </a:ext>
            </a:extLst>
          </p:cNvPr>
          <p:cNvSpPr>
            <a:spLocks noGrp="1"/>
          </p:cNvSpPr>
          <p:nvPr>
            <p:ph type="title"/>
          </p:nvPr>
        </p:nvSpPr>
        <p:spPr/>
        <p:txBody>
          <a:bodyPr/>
          <a:lstStyle/>
          <a:p>
            <a:pPr>
              <a:defRPr/>
            </a:pPr>
            <a:r>
              <a:rPr lang="en-US" sz="2800" kern="1200" dirty="0">
                <a:solidFill>
                  <a:schemeClr val="tx1"/>
                </a:solidFill>
                <a:latin typeface="Arial Black" pitchFamily="34" charset="0"/>
                <a:ea typeface="+mn-ea"/>
              </a:rPr>
              <a:t>Pars </a:t>
            </a:r>
            <a:r>
              <a:rPr lang="en-US" sz="2800" kern="1200" dirty="0" err="1">
                <a:solidFill>
                  <a:schemeClr val="tx1"/>
                </a:solidFill>
                <a:latin typeface="Arial Black" pitchFamily="34" charset="0"/>
                <a:ea typeface="+mn-ea"/>
              </a:rPr>
              <a:t>Intermedia</a:t>
            </a:r>
            <a:endParaRPr lang="ar-JO" sz="2800" dirty="0">
              <a:solidFill>
                <a:schemeClr val="tx1"/>
              </a:solidFill>
            </a:endParaRPr>
          </a:p>
        </p:txBody>
      </p:sp>
      <p:pic>
        <p:nvPicPr>
          <p:cNvPr id="83971" name="Picture 2" descr="C:\Users\MCC\Desktop\تنزيل.jpg">
            <a:extLst>
              <a:ext uri="{FF2B5EF4-FFF2-40B4-BE49-F238E27FC236}">
                <a16:creationId xmlns:a16="http://schemas.microsoft.com/office/drawing/2014/main" id="{A12973B4-AAD3-47AE-B1A7-0148DF6C0BA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1600200"/>
            <a:ext cx="4038600" cy="4572000"/>
          </a:xfrm>
          <a:noFill/>
        </p:spPr>
      </p:pic>
      <p:pic>
        <p:nvPicPr>
          <p:cNvPr id="83972" name="Picture 3" descr="C:\Users\MCC\Desktop\05.gif">
            <a:extLst>
              <a:ext uri="{FF2B5EF4-FFF2-40B4-BE49-F238E27FC236}">
                <a16:creationId xmlns:a16="http://schemas.microsoft.com/office/drawing/2014/main" id="{6EF8098D-F4AD-4261-A593-314BD2D98DF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1600200"/>
            <a:ext cx="4495800" cy="4572000"/>
          </a:xfrm>
          <a:noFill/>
        </p:spPr>
      </p:pic>
      <p:sp>
        <p:nvSpPr>
          <p:cNvPr id="3" name="Rectangle 2"/>
          <p:cNvSpPr/>
          <p:nvPr/>
        </p:nvSpPr>
        <p:spPr bwMode="auto">
          <a:xfrm>
            <a:off x="3048000" y="3733800"/>
            <a:ext cx="1219200" cy="4572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Arial" pitchFamily="34" charset="0"/>
                <a:cs typeface="Arial" pitchFamily="34" charset="0"/>
              </a:rPr>
              <a:t>     : Contain</a:t>
            </a:r>
            <a:r>
              <a:rPr kumimoji="0" lang="en-US" sz="1400" b="1" i="0" u="none" strike="noStrike" cap="none" normalizeH="0" dirty="0" smtClean="0">
                <a:ln>
                  <a:noFill/>
                </a:ln>
                <a:effectLst/>
                <a:latin typeface="Arial" pitchFamily="34" charset="0"/>
                <a:cs typeface="Arial" pitchFamily="34" charset="0"/>
              </a:rPr>
              <a:t> colloid </a:t>
            </a:r>
            <a:endParaRPr kumimoji="0" lang="en-US" sz="1400" b="1" i="0" u="none" strike="noStrike" cap="none" normalizeH="0" baseline="0" dirty="0" smtClean="0">
              <a:ln>
                <a:noFill/>
              </a:ln>
              <a:effectLst/>
              <a:latin typeface="Arial" pitchFamily="34" charset="0"/>
              <a:cs typeface="Arial" pitchFamily="34" charset="0"/>
            </a:endParaRPr>
          </a:p>
        </p:txBody>
      </p:sp>
      <p:cxnSp>
        <p:nvCxnSpPr>
          <p:cNvPr id="5" name="Straight Arrow Connector 4"/>
          <p:cNvCxnSpPr/>
          <p:nvPr/>
        </p:nvCxnSpPr>
        <p:spPr bwMode="auto">
          <a:xfrm flipV="1">
            <a:off x="6858000" y="1417638"/>
            <a:ext cx="76200" cy="33496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6" name="TextBox 5"/>
          <p:cNvSpPr txBox="1"/>
          <p:nvPr/>
        </p:nvSpPr>
        <p:spPr>
          <a:xfrm>
            <a:off x="6248400" y="1079084"/>
            <a:ext cx="1635769" cy="338554"/>
          </a:xfrm>
          <a:prstGeom prst="rect">
            <a:avLst/>
          </a:prstGeom>
          <a:noFill/>
        </p:spPr>
        <p:txBody>
          <a:bodyPr wrap="none" rtlCol="0">
            <a:spAutoFit/>
          </a:bodyPr>
          <a:lstStyle/>
          <a:p>
            <a:r>
              <a:rPr lang="en-US" sz="1600" b="1" dirty="0" err="1" smtClean="0"/>
              <a:t>rathke’s</a:t>
            </a:r>
            <a:r>
              <a:rPr lang="en-US" sz="1600" b="1" dirty="0" smtClean="0"/>
              <a:t> pouch</a:t>
            </a:r>
            <a:endParaRPr lang="en-US" sz="1600" b="1" dirty="0"/>
          </a:p>
        </p:txBody>
      </p:sp>
      <p:sp>
        <p:nvSpPr>
          <p:cNvPr id="7" name="Rectangle 6"/>
          <p:cNvSpPr/>
          <p:nvPr/>
        </p:nvSpPr>
        <p:spPr bwMode="auto">
          <a:xfrm>
            <a:off x="4876800" y="6172200"/>
            <a:ext cx="4191000" cy="685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cs typeface="Arial" pitchFamily="34" charset="0"/>
              </a:rPr>
              <a:t>These sections from animals.</a:t>
            </a:r>
            <a:r>
              <a:rPr kumimoji="0" lang="en-US" sz="1600" b="0" i="0" u="none" strike="noStrike" cap="none" normalizeH="0" dirty="0" smtClean="0">
                <a:ln>
                  <a:noFill/>
                </a:ln>
                <a:effectLst/>
                <a:latin typeface="Arial" pitchFamily="34" charset="0"/>
                <a:cs typeface="Arial" pitchFamily="34" charset="0"/>
              </a:rPr>
              <a:t> </a:t>
            </a:r>
            <a:r>
              <a:rPr kumimoji="0" lang="en-US" sz="1600" b="1" i="0" u="none" strike="noStrike" cap="none" normalizeH="0" dirty="0" smtClean="0">
                <a:ln>
                  <a:noFill/>
                </a:ln>
                <a:effectLst/>
                <a:latin typeface="Arial" pitchFamily="34" charset="0"/>
                <a:cs typeface="Arial" pitchFamily="34" charset="0"/>
              </a:rPr>
              <a:t>How did we knew that? </a:t>
            </a:r>
            <a:r>
              <a:rPr kumimoji="0" lang="en-US" sz="1600" i="0" u="none" strike="noStrike" cap="none" normalizeH="0" dirty="0" smtClean="0">
                <a:ln>
                  <a:noFill/>
                </a:ln>
                <a:effectLst/>
                <a:latin typeface="Arial" pitchFamily="34" charset="0"/>
                <a:cs typeface="Arial" pitchFamily="34" charset="0"/>
              </a:rPr>
              <a:t>Through the presence of cysts  </a:t>
            </a:r>
            <a:endParaRPr kumimoji="0" lang="en-US" sz="160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E089F06F-4222-48AB-A057-C05DF5326418}"/>
              </a:ext>
            </a:extLst>
          </p:cNvPr>
          <p:cNvSpPr>
            <a:spLocks noGrp="1"/>
          </p:cNvSpPr>
          <p:nvPr>
            <p:ph type="title"/>
          </p:nvPr>
        </p:nvSpPr>
        <p:spPr>
          <a:xfrm>
            <a:off x="533400" y="-76200"/>
            <a:ext cx="8229600" cy="990600"/>
          </a:xfrm>
        </p:spPr>
        <p:txBody>
          <a:bodyPr/>
          <a:lstStyle/>
          <a:p>
            <a:r>
              <a:rPr lang="en-US" altLang="en-US" sz="3200" b="1" dirty="0">
                <a:solidFill>
                  <a:schemeClr val="tx1"/>
                </a:solidFill>
                <a:latin typeface="Arial Black" panose="020B0A04020102020204" pitchFamily="34" charset="0"/>
              </a:rPr>
              <a:t>3</a:t>
            </a:r>
            <a:r>
              <a:rPr lang="en-US" altLang="en-US" sz="2800" b="1" dirty="0">
                <a:solidFill>
                  <a:schemeClr val="tx1"/>
                </a:solidFill>
                <a:latin typeface="Arial Black" panose="020B0A04020102020204" pitchFamily="34" charset="0"/>
              </a:rPr>
              <a:t>- Pars </a:t>
            </a:r>
            <a:r>
              <a:rPr lang="en-US" altLang="en-US" sz="2800" b="1" dirty="0" err="1" smtClean="0">
                <a:solidFill>
                  <a:schemeClr val="tx1"/>
                </a:solidFill>
                <a:latin typeface="Arial Black" panose="020B0A04020102020204" pitchFamily="34" charset="0"/>
              </a:rPr>
              <a:t>distalis</a:t>
            </a:r>
            <a:r>
              <a:rPr lang="en-US" altLang="en-US" sz="2800" b="1" dirty="0" smtClean="0">
                <a:solidFill>
                  <a:schemeClr val="tx1"/>
                </a:solidFill>
                <a:latin typeface="Arial Black" panose="020B0A04020102020204" pitchFamily="34" charset="0"/>
              </a:rPr>
              <a:t> </a:t>
            </a:r>
            <a:r>
              <a:rPr lang="en-US" altLang="en-US" sz="1600" b="1" dirty="0" smtClean="0">
                <a:solidFill>
                  <a:srgbClr val="0070C0"/>
                </a:solidFill>
                <a:latin typeface="Arial Black" panose="020B0A04020102020204" pitchFamily="34" charset="0"/>
              </a:rPr>
              <a:t>(the largest part)</a:t>
            </a:r>
            <a:endParaRPr lang="ar-EG" altLang="en-US" sz="1600" dirty="0">
              <a:solidFill>
                <a:srgbClr val="0070C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73C396FA-3D01-459D-89B9-48B99DBD87DA}"/>
              </a:ext>
            </a:extLst>
          </p:cNvPr>
          <p:cNvSpPr>
            <a:spLocks noGrp="1"/>
          </p:cNvSpPr>
          <p:nvPr>
            <p:ph sz="half" idx="1"/>
          </p:nvPr>
        </p:nvSpPr>
        <p:spPr>
          <a:xfrm>
            <a:off x="-8374" y="585788"/>
            <a:ext cx="4732774" cy="6272212"/>
          </a:xfrm>
        </p:spPr>
        <p:txBody>
          <a:bodyPr/>
          <a:lstStyle/>
          <a:p>
            <a:pPr algn="l" rtl="0" eaLnBrk="1" hangingPunct="1">
              <a:buFont typeface="Wingdings" pitchFamily="2" charset="2"/>
              <a:buChar char="Ø"/>
              <a:defRPr/>
            </a:pPr>
            <a:r>
              <a:rPr lang="en-US" sz="1800" dirty="0">
                <a:latin typeface="Arial Black" pitchFamily="34" charset="0"/>
              </a:rPr>
              <a:t>Stroma : </a:t>
            </a:r>
            <a:r>
              <a:rPr lang="en-US" sz="2000" dirty="0">
                <a:latin typeface="Times New Roman" panose="02020603050405020304" pitchFamily="18" charset="0"/>
                <a:cs typeface="Times New Roman" panose="02020603050405020304" pitchFamily="18" charset="0"/>
              </a:rPr>
              <a:t>CT capsule, </a:t>
            </a:r>
            <a:r>
              <a:rPr lang="en-US" sz="2000" dirty="0" smtClean="0">
                <a:solidFill>
                  <a:srgbClr val="0070C0"/>
                </a:solidFill>
                <a:latin typeface="Times New Roman" panose="02020603050405020304" pitchFamily="18" charset="0"/>
                <a:cs typeface="Times New Roman" panose="02020603050405020304" pitchFamily="18" charset="0"/>
              </a:rPr>
              <a:t>(reticular </a:t>
            </a:r>
            <a:r>
              <a:rPr lang="en-US" sz="2000" dirty="0">
                <a:solidFill>
                  <a:srgbClr val="0070C0"/>
                </a:solidFill>
                <a:latin typeface="Times New Roman" panose="02020603050405020304" pitchFamily="18" charset="0"/>
                <a:cs typeface="Times New Roman" panose="02020603050405020304" pitchFamily="18" charset="0"/>
              </a:rPr>
              <a:t>fibers</a:t>
            </a:r>
            <a:r>
              <a:rPr lang="en-US" sz="2000" dirty="0" smtClean="0">
                <a:solidFill>
                  <a:srgbClr val="0070C0"/>
                </a:solidFill>
                <a:latin typeface="Times New Roman" panose="02020603050405020304" pitchFamily="18" charset="0"/>
                <a:cs typeface="Times New Roman" panose="02020603050405020304" pitchFamily="18" charset="0"/>
              </a:rPr>
              <a:t>. </a:t>
            </a:r>
            <a:r>
              <a:rPr lang="en-US" sz="1600" dirty="0" smtClean="0">
                <a:solidFill>
                  <a:srgbClr val="0070C0"/>
                </a:solidFill>
                <a:latin typeface="Times New Roman" panose="02020603050405020304" pitchFamily="18" charset="0"/>
                <a:cs typeface="Times New Roman" panose="02020603050405020304" pitchFamily="18" charset="0"/>
              </a:rPr>
              <a:t>To Support cells</a:t>
            </a:r>
            <a:r>
              <a:rPr lang="en-US" sz="2000" dirty="0" smtClean="0">
                <a:solidFill>
                  <a:srgbClr val="0070C0"/>
                </a:solidFill>
                <a:latin typeface="Times New Roman" panose="02020603050405020304" pitchFamily="18" charset="0"/>
                <a:cs typeface="Times New Roman" panose="02020603050405020304" pitchFamily="18" charset="0"/>
              </a:rPr>
              <a:t>) </a:t>
            </a:r>
            <a:endParaRPr lang="en-US" sz="2000" dirty="0">
              <a:solidFill>
                <a:srgbClr val="0070C0"/>
              </a:solidFill>
              <a:latin typeface="Times New Roman" panose="02020603050405020304" pitchFamily="18" charset="0"/>
              <a:cs typeface="Times New Roman" panose="02020603050405020304" pitchFamily="18" charset="0"/>
            </a:endParaRPr>
          </a:p>
          <a:p>
            <a:pPr algn="l" rtl="0" eaLnBrk="1" hangingPunct="1">
              <a:buFont typeface="Wingdings" pitchFamily="2" charset="2"/>
              <a:buChar char="Ø"/>
              <a:defRPr/>
            </a:pPr>
            <a:r>
              <a:rPr lang="en-US" sz="1800" dirty="0">
                <a:latin typeface="Arial Black" pitchFamily="34" charset="0"/>
              </a:rPr>
              <a:t>Parenchyma </a:t>
            </a:r>
          </a:p>
          <a:p>
            <a:pPr algn="l" rtl="0" eaLnBrk="1" hangingPunct="1">
              <a:buFont typeface="Wingdings" pitchFamily="2" charset="2"/>
              <a:buChar char="q"/>
              <a:defRPr/>
            </a:pPr>
            <a:r>
              <a:rPr lang="en-US" sz="1800" b="1" dirty="0">
                <a:solidFill>
                  <a:srgbClr val="FF0000"/>
                </a:solidFill>
                <a:latin typeface="Arial Black" pitchFamily="34" charset="0"/>
              </a:rPr>
              <a:t>Cells</a:t>
            </a:r>
            <a:r>
              <a:rPr lang="en-US" sz="1800" b="1" dirty="0"/>
              <a:t> </a:t>
            </a:r>
            <a:r>
              <a:rPr lang="en-US" sz="2000" b="1" dirty="0">
                <a:latin typeface="Times New Roman" panose="02020603050405020304" pitchFamily="18" charset="0"/>
                <a:cs typeface="Times New Roman" panose="02020603050405020304" pitchFamily="18" charset="0"/>
              </a:rPr>
              <a:t>cords of epithelial cells </a:t>
            </a:r>
            <a:endParaRPr lang="en-US" sz="2000" b="1" dirty="0" smtClean="0">
              <a:latin typeface="Times New Roman" panose="02020603050405020304" pitchFamily="18" charset="0"/>
              <a:cs typeface="Times New Roman" panose="02020603050405020304" pitchFamily="18" charset="0"/>
            </a:endParaRPr>
          </a:p>
          <a:p>
            <a:pPr algn="l" rtl="0" eaLnBrk="1" hangingPunct="1">
              <a:buFont typeface="Wingdings" pitchFamily="2" charset="2"/>
              <a:buChar char="q"/>
              <a:defRPr/>
            </a:pPr>
            <a:endParaRPr lang="en-US" sz="2000" b="1" dirty="0">
              <a:latin typeface="Times New Roman" panose="02020603050405020304" pitchFamily="18" charset="0"/>
              <a:cs typeface="Times New Roman" panose="02020603050405020304" pitchFamily="18" charset="0"/>
            </a:endParaRPr>
          </a:p>
          <a:p>
            <a:pPr marL="0" indent="0" algn="l" rtl="0" eaLnBrk="1" hangingPunct="1">
              <a:buFontTx/>
              <a:buNone/>
              <a:defRPr/>
            </a:pPr>
            <a:r>
              <a:rPr lang="en-US" sz="1800" b="1" dirty="0"/>
              <a:t>+ fenestrated </a:t>
            </a:r>
            <a:r>
              <a:rPr lang="en-US" sz="1800" b="1" dirty="0" smtClean="0">
                <a:solidFill>
                  <a:srgbClr val="FF0000"/>
                </a:solidFill>
                <a:latin typeface="Arial Black" panose="020B0A04020102020204" pitchFamily="34" charset="0"/>
              </a:rPr>
              <a:t>sinusoids </a:t>
            </a:r>
            <a:r>
              <a:rPr lang="en-US" sz="1400" b="1" dirty="0" smtClean="0">
                <a:solidFill>
                  <a:srgbClr val="0070C0"/>
                </a:solidFill>
                <a:latin typeface="Arial Black" panose="020B0A04020102020204" pitchFamily="34" charset="0"/>
              </a:rPr>
              <a:t>=mini B.V </a:t>
            </a:r>
            <a:endParaRPr lang="en-US" altLang="en-US" sz="1800" b="1" dirty="0">
              <a:solidFill>
                <a:srgbClr val="0070C0"/>
              </a:solidFill>
              <a:latin typeface="Arial Black" panose="020B0A04020102020204" pitchFamily="34" charset="0"/>
            </a:endParaRPr>
          </a:p>
          <a:p>
            <a:pPr marL="0" indent="0" algn="l" rtl="0" eaLnBrk="1" hangingPunct="1">
              <a:buFontTx/>
              <a:buNone/>
              <a:defRPr/>
            </a:pPr>
            <a:r>
              <a:rPr lang="en-US" altLang="en-US" sz="2000" b="1" kern="1200" dirty="0">
                <a:solidFill>
                  <a:srgbClr val="000000"/>
                </a:solidFill>
                <a:latin typeface="Times New Roman" panose="02020603050405020304" pitchFamily="18" charset="0"/>
                <a:cs typeface="Times New Roman" panose="02020603050405020304" pitchFamily="18" charset="0"/>
              </a:rPr>
              <a:t>staining characteristics </a:t>
            </a:r>
            <a:r>
              <a:rPr lang="en-US" sz="2000" dirty="0">
                <a:latin typeface="Times New Roman" panose="02020603050405020304" pitchFamily="18" charset="0"/>
                <a:cs typeface="Times New Roman" panose="02020603050405020304" pitchFamily="18" charset="0"/>
              </a:rPr>
              <a:t>the cells are of </a:t>
            </a:r>
            <a:r>
              <a:rPr lang="en-US" sz="1800" dirty="0">
                <a:latin typeface="Arial Black" pitchFamily="34" charset="0"/>
              </a:rPr>
              <a:t>two types :</a:t>
            </a:r>
            <a:r>
              <a:rPr lang="en-US" altLang="en-US" sz="1800" kern="1200" dirty="0">
                <a:solidFill>
                  <a:srgbClr val="000000"/>
                </a:solidFill>
                <a:latin typeface="Arial Black" pitchFamily="34" charset="0"/>
              </a:rPr>
              <a:t> </a:t>
            </a:r>
            <a:r>
              <a:rPr lang="en-US" altLang="en-US" sz="1400" kern="1200" dirty="0" smtClean="0">
                <a:solidFill>
                  <a:srgbClr val="0070C0"/>
                </a:solidFill>
                <a:latin typeface="Arial Black" pitchFamily="34" charset="0"/>
              </a:rPr>
              <a:t>(according to staining affinity) </a:t>
            </a:r>
            <a:endParaRPr lang="en-US" altLang="en-US" sz="1400" kern="1200" dirty="0">
              <a:solidFill>
                <a:srgbClr val="0070C0"/>
              </a:solidFill>
              <a:latin typeface="Arial Black" pitchFamily="34" charset="0"/>
            </a:endParaRPr>
          </a:p>
          <a:p>
            <a:pPr marL="0" indent="0" algn="l" rtl="0" eaLnBrk="1" hangingPunct="1">
              <a:spcBef>
                <a:spcPct val="50000"/>
              </a:spcBef>
              <a:buFontTx/>
              <a:buNone/>
              <a:defRPr/>
            </a:pPr>
            <a:r>
              <a:rPr lang="en-US" altLang="en-US" sz="1800" kern="1200" dirty="0">
                <a:solidFill>
                  <a:srgbClr val="000000"/>
                </a:solidFill>
                <a:latin typeface="Arial Black" pitchFamily="34" charset="0"/>
              </a:rPr>
              <a:t>I- </a:t>
            </a:r>
            <a:r>
              <a:rPr lang="en-US" altLang="en-US" sz="1800" b="1" kern="1200" dirty="0">
                <a:solidFill>
                  <a:srgbClr val="000000"/>
                </a:solidFill>
                <a:latin typeface="Arial Black" pitchFamily="34" charset="0"/>
              </a:rPr>
              <a:t>chromophobes</a:t>
            </a:r>
            <a:r>
              <a:rPr lang="en-US" sz="1800" dirty="0">
                <a:solidFill>
                  <a:srgbClr val="000000"/>
                </a:solidFill>
                <a:latin typeface="Arial Black" pitchFamily="34" charset="0"/>
              </a:rPr>
              <a:t>  </a:t>
            </a:r>
            <a:r>
              <a:rPr lang="en-US" sz="1800" dirty="0">
                <a:solidFill>
                  <a:srgbClr val="FF0000"/>
                </a:solidFill>
                <a:latin typeface="Arial Black" pitchFamily="34" charset="0"/>
              </a:rPr>
              <a:t>52%</a:t>
            </a:r>
            <a:r>
              <a:rPr lang="en-US" altLang="en-US" sz="1800" b="1" kern="1200" dirty="0">
                <a:solidFill>
                  <a:srgbClr val="FF0000"/>
                </a:solidFill>
              </a:rPr>
              <a:t> </a:t>
            </a:r>
          </a:p>
          <a:p>
            <a:pPr marL="0" indent="0" algn="l" rtl="0" eaLnBrk="1" hangingPunct="1">
              <a:spcBef>
                <a:spcPct val="50000"/>
              </a:spcBef>
              <a:buFontTx/>
              <a:buNone/>
              <a:defRPr/>
            </a:pPr>
            <a:r>
              <a:rPr lang="en-US" altLang="en-US" sz="2000" kern="1200" dirty="0">
                <a:solidFill>
                  <a:srgbClr val="000000"/>
                </a:solidFill>
                <a:latin typeface="Times New Roman" panose="02020603050405020304" pitchFamily="18" charset="0"/>
                <a:cs typeface="Times New Roman" panose="02020603050405020304" pitchFamily="18" charset="0"/>
              </a:rPr>
              <a:t>(which do </a:t>
            </a:r>
            <a:r>
              <a:rPr lang="en-US" altLang="en-US" sz="2000" b="1" kern="1200" dirty="0">
                <a:solidFill>
                  <a:srgbClr val="000000"/>
                </a:solidFill>
                <a:latin typeface="Times New Roman" panose="02020603050405020304" pitchFamily="18" charset="0"/>
                <a:cs typeface="Times New Roman" panose="02020603050405020304" pitchFamily="18" charset="0"/>
              </a:rPr>
              <a:t>not stain intensely</a:t>
            </a:r>
            <a:r>
              <a:rPr lang="en-US" altLang="en-US" sz="2000" kern="1200" dirty="0">
                <a:solidFill>
                  <a:srgbClr val="000000"/>
                </a:solidFill>
                <a:latin typeface="Times New Roman" panose="02020603050405020304" pitchFamily="18" charset="0"/>
                <a:cs typeface="Times New Roman" panose="02020603050405020304" pitchFamily="18" charset="0"/>
              </a:rPr>
              <a:t>). </a:t>
            </a:r>
          </a:p>
          <a:p>
            <a:pPr marL="0" indent="0" algn="l" rtl="0" eaLnBrk="1" hangingPunct="1">
              <a:spcBef>
                <a:spcPct val="50000"/>
              </a:spcBef>
              <a:buFontTx/>
              <a:buNone/>
              <a:defRPr/>
            </a:pPr>
            <a:r>
              <a:rPr lang="en-US" altLang="en-US" sz="1800" kern="1200" dirty="0">
                <a:solidFill>
                  <a:srgbClr val="000000"/>
                </a:solidFill>
                <a:latin typeface="Arial Black" pitchFamily="34" charset="0"/>
              </a:rPr>
              <a:t>2.  </a:t>
            </a:r>
            <a:r>
              <a:rPr lang="en-US" altLang="en-US" sz="1800" b="1" kern="1200" dirty="0">
                <a:solidFill>
                  <a:srgbClr val="000000"/>
                </a:solidFill>
                <a:latin typeface="Arial Black" pitchFamily="34" charset="0"/>
              </a:rPr>
              <a:t>chromophils </a:t>
            </a:r>
            <a:r>
              <a:rPr lang="en-US" altLang="en-US" sz="1800" kern="1200" dirty="0">
                <a:solidFill>
                  <a:srgbClr val="000000"/>
                </a:solidFill>
                <a:latin typeface="Arial Black" pitchFamily="34" charset="0"/>
              </a:rPr>
              <a:t> </a:t>
            </a:r>
            <a:r>
              <a:rPr lang="en-US" sz="1800" dirty="0">
                <a:solidFill>
                  <a:srgbClr val="FF0000"/>
                </a:solidFill>
                <a:latin typeface="Arial Black" pitchFamily="34" charset="0"/>
              </a:rPr>
              <a:t>48% </a:t>
            </a:r>
          </a:p>
          <a:p>
            <a:pPr marL="0" indent="0" algn="l" rtl="0" eaLnBrk="1" hangingPunct="1">
              <a:spcBef>
                <a:spcPct val="50000"/>
              </a:spcBef>
              <a:buFontTx/>
              <a:buNone/>
              <a:defRPr/>
            </a:pPr>
            <a:r>
              <a:rPr lang="en-US" altLang="en-US" sz="2000" kern="1200" dirty="0">
                <a:solidFill>
                  <a:srgbClr val="000000"/>
                </a:solidFill>
                <a:latin typeface="Times New Roman" panose="02020603050405020304" pitchFamily="18" charset="0"/>
                <a:cs typeface="Times New Roman" panose="02020603050405020304" pitchFamily="18" charset="0"/>
              </a:rPr>
              <a:t>(having </a:t>
            </a:r>
            <a:r>
              <a:rPr lang="en-US" altLang="en-US" sz="2000" b="1" kern="1200" dirty="0" err="1">
                <a:solidFill>
                  <a:srgbClr val="000000"/>
                </a:solidFill>
                <a:latin typeface="Times New Roman" panose="02020603050405020304" pitchFamily="18" charset="0"/>
                <a:cs typeface="Times New Roman" panose="02020603050405020304" pitchFamily="18" charset="0"/>
              </a:rPr>
              <a:t>densly</a:t>
            </a:r>
            <a:r>
              <a:rPr lang="en-US" altLang="en-US" sz="2000" kern="1200" dirty="0">
                <a:solidFill>
                  <a:srgbClr val="000000"/>
                </a:solidFill>
                <a:latin typeface="Times New Roman" panose="02020603050405020304" pitchFamily="18" charset="0"/>
                <a:cs typeface="Times New Roman" panose="02020603050405020304" pitchFamily="18" charset="0"/>
              </a:rPr>
              <a:t> stained cytoplasmic </a:t>
            </a:r>
            <a:r>
              <a:rPr lang="en-US" altLang="en-US" sz="1800" b="1" kern="1200" dirty="0">
                <a:solidFill>
                  <a:srgbClr val="000000"/>
                </a:solidFill>
              </a:rPr>
              <a:t>granules</a:t>
            </a:r>
            <a:r>
              <a:rPr lang="en-US" altLang="en-US" sz="1800" kern="1200" dirty="0">
                <a:solidFill>
                  <a:srgbClr val="000000"/>
                </a:solidFill>
              </a:rPr>
              <a:t>) </a:t>
            </a:r>
          </a:p>
          <a:p>
            <a:pPr algn="l" rtl="0" eaLnBrk="1" hangingPunct="1">
              <a:spcBef>
                <a:spcPct val="50000"/>
              </a:spcBef>
              <a:buFont typeface="Wingdings" pitchFamily="2" charset="2"/>
              <a:buChar char="q"/>
              <a:defRPr/>
            </a:pPr>
            <a:r>
              <a:rPr lang="en-US" altLang="en-US" sz="1800" b="1" kern="1200" dirty="0">
                <a:solidFill>
                  <a:srgbClr val="000000"/>
                </a:solidFill>
                <a:latin typeface="Arial Black" pitchFamily="34" charset="0"/>
              </a:rPr>
              <a:t>basophils </a:t>
            </a:r>
            <a:r>
              <a:rPr lang="en-US" sz="1800" b="1" dirty="0">
                <a:solidFill>
                  <a:srgbClr val="FF0000"/>
                </a:solidFill>
                <a:latin typeface="Arial Black" panose="020B0A04020102020204" pitchFamily="34" charset="0"/>
              </a:rPr>
              <a:t>11% </a:t>
            </a:r>
            <a:r>
              <a:rPr lang="en-US" altLang="en-US" sz="2000" kern="1200" dirty="0">
                <a:solidFill>
                  <a:srgbClr val="000000"/>
                </a:solidFill>
                <a:latin typeface="Times New Roman" panose="02020603050405020304" pitchFamily="18" charset="0"/>
                <a:cs typeface="Times New Roman" panose="02020603050405020304" pitchFamily="18" charset="0"/>
              </a:rPr>
              <a:t>(darkly pink stained) </a:t>
            </a:r>
            <a:r>
              <a:rPr lang="en-US" altLang="en-US" sz="2000" kern="1200" dirty="0" smtClean="0">
                <a:solidFill>
                  <a:srgbClr val="0070C0"/>
                </a:solidFill>
                <a:latin typeface="Times New Roman" panose="02020603050405020304" pitchFamily="18" charset="0"/>
                <a:cs typeface="Times New Roman" panose="02020603050405020304" pitchFamily="18" charset="0"/>
              </a:rPr>
              <a:t>large in size </a:t>
            </a:r>
            <a:endParaRPr lang="en-US" altLang="en-US" sz="2000" kern="1200" dirty="0">
              <a:solidFill>
                <a:srgbClr val="0070C0"/>
              </a:solidFill>
              <a:latin typeface="Times New Roman" panose="02020603050405020304" pitchFamily="18" charset="0"/>
              <a:cs typeface="Times New Roman" panose="02020603050405020304" pitchFamily="18" charset="0"/>
            </a:endParaRPr>
          </a:p>
          <a:p>
            <a:pPr algn="l" rtl="0" eaLnBrk="1" hangingPunct="1">
              <a:spcBef>
                <a:spcPct val="50000"/>
              </a:spcBef>
              <a:buFont typeface="Wingdings" pitchFamily="2" charset="2"/>
              <a:buChar char="q"/>
              <a:defRPr/>
            </a:pPr>
            <a:r>
              <a:rPr lang="en-US" altLang="en-US" sz="1800" b="1" kern="1200" dirty="0">
                <a:solidFill>
                  <a:srgbClr val="000000"/>
                </a:solidFill>
                <a:latin typeface="Arial Black" pitchFamily="34" charset="0"/>
              </a:rPr>
              <a:t>acidophils  </a:t>
            </a:r>
            <a:r>
              <a:rPr lang="en-US" sz="1800" b="1" dirty="0">
                <a:solidFill>
                  <a:srgbClr val="FF0000"/>
                </a:solidFill>
                <a:latin typeface="Arial Black" panose="020B0A04020102020204" pitchFamily="34" charset="0"/>
              </a:rPr>
              <a:t>37% </a:t>
            </a:r>
            <a:r>
              <a:rPr lang="en-US" altLang="en-US" sz="2000" kern="1200" dirty="0">
                <a:solidFill>
                  <a:srgbClr val="000000"/>
                </a:solidFill>
                <a:latin typeface="Times New Roman" panose="02020603050405020304" pitchFamily="18" charset="0"/>
                <a:cs typeface="Times New Roman" panose="02020603050405020304" pitchFamily="18" charset="0"/>
              </a:rPr>
              <a:t>(eosinophilic or reddish stained) </a:t>
            </a:r>
            <a:r>
              <a:rPr lang="en-US" altLang="en-US" sz="1800" kern="1200" dirty="0" smtClean="0">
                <a:solidFill>
                  <a:srgbClr val="0070C0"/>
                </a:solidFill>
                <a:latin typeface="Times New Roman" panose="02020603050405020304" pitchFamily="18" charset="0"/>
                <a:cs typeface="Times New Roman" panose="02020603050405020304" pitchFamily="18" charset="0"/>
              </a:rPr>
              <a:t>small in size </a:t>
            </a:r>
            <a:endParaRPr lang="en-US" altLang="en-US" sz="2000" kern="1200" dirty="0">
              <a:solidFill>
                <a:srgbClr val="0070C0"/>
              </a:solidFill>
              <a:latin typeface="Times New Roman" panose="02020603050405020304" pitchFamily="18" charset="0"/>
              <a:cs typeface="Times New Roman" panose="02020603050405020304" pitchFamily="18" charset="0"/>
            </a:endParaRPr>
          </a:p>
          <a:p>
            <a:pPr>
              <a:defRPr/>
            </a:pPr>
            <a:endParaRPr lang="ar-EG" dirty="0"/>
          </a:p>
        </p:txBody>
      </p:sp>
      <p:pic>
        <p:nvPicPr>
          <p:cNvPr id="84996" name="Content Placeholder 5" descr="http://www.lab.anhb.uwa.edu.au/mb140/CorePages/Endocrines/Images/hya40po.jpg">
            <a:extLst>
              <a:ext uri="{FF2B5EF4-FFF2-40B4-BE49-F238E27FC236}">
                <a16:creationId xmlns:a16="http://schemas.microsoft.com/office/drawing/2014/main" id="{4A8C16B9-FED1-49D2-9232-82906EC19290}"/>
              </a:ext>
            </a:extLst>
          </p:cNvPr>
          <p:cNvPicPr>
            <a:picLocks noGrp="1" noChangeAspect="1" noChangeArrowheads="1"/>
          </p:cNvPicPr>
          <p:nvPr>
            <p:ph sz="quarter" idx="3"/>
          </p:nvPr>
        </p:nvPicPr>
        <p:blipFill>
          <a:blip r:embed="rId3" r:link="rId4">
            <a:lum bright="-6000" contrast="24000"/>
            <a:extLst>
              <a:ext uri="{28A0092B-C50C-407E-A947-70E740481C1C}">
                <a14:useLocalDpi xmlns:a14="http://schemas.microsoft.com/office/drawing/2010/main" val="0"/>
              </a:ext>
            </a:extLst>
          </a:blip>
          <a:srcRect/>
          <a:stretch>
            <a:fillRect/>
          </a:stretch>
        </p:blipFill>
        <p:spPr>
          <a:xfrm>
            <a:off x="5019152" y="3657600"/>
            <a:ext cx="4114800" cy="2719387"/>
          </a:xfrm>
          <a:noFill/>
          <a:ln w="19050">
            <a:solidFill>
              <a:srgbClr val="000000"/>
            </a:solidFill>
            <a:miter lim="800000"/>
            <a:headEnd/>
            <a:tailEnd/>
          </a:ln>
        </p:spPr>
      </p:pic>
      <p:pic>
        <p:nvPicPr>
          <p:cNvPr id="84997" name="Picture 4" descr="http://www.vivo.colostate.edu/hbooks/pathphys/endocrine/hypopit/histo_distalis2.jpg">
            <a:extLst>
              <a:ext uri="{FF2B5EF4-FFF2-40B4-BE49-F238E27FC236}">
                <a16:creationId xmlns:a16="http://schemas.microsoft.com/office/drawing/2014/main" id="{D624EAA6-1BCC-4B9C-9BA6-3C97A5231B26}"/>
              </a:ext>
            </a:extLst>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029200" y="762000"/>
            <a:ext cx="4114800" cy="2643188"/>
          </a:xfrm>
          <a:noFill/>
        </p:spPr>
      </p:pic>
      <p:sp>
        <p:nvSpPr>
          <p:cNvPr id="2" name="Oval 1"/>
          <p:cNvSpPr/>
          <p:nvPr/>
        </p:nvSpPr>
        <p:spPr bwMode="auto">
          <a:xfrm>
            <a:off x="8001000" y="1107725"/>
            <a:ext cx="457200" cy="45720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Oval 3"/>
          <p:cNvSpPr/>
          <p:nvPr/>
        </p:nvSpPr>
        <p:spPr bwMode="auto">
          <a:xfrm>
            <a:off x="8610600" y="685800"/>
            <a:ext cx="381000" cy="30480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6" name="Straight Arrow Connector 5"/>
          <p:cNvCxnSpPr/>
          <p:nvPr/>
        </p:nvCxnSpPr>
        <p:spPr bwMode="auto">
          <a:xfrm flipH="1">
            <a:off x="8229600" y="444274"/>
            <a:ext cx="86248" cy="75519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8315848" y="419100"/>
            <a:ext cx="437104" cy="41910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2" name="TextBox 11"/>
          <p:cNvSpPr txBox="1"/>
          <p:nvPr/>
        </p:nvSpPr>
        <p:spPr>
          <a:xfrm>
            <a:off x="7154804" y="114068"/>
            <a:ext cx="2130711" cy="307777"/>
          </a:xfrm>
          <a:prstGeom prst="rect">
            <a:avLst/>
          </a:prstGeom>
          <a:noFill/>
        </p:spPr>
        <p:txBody>
          <a:bodyPr wrap="none" rtlCol="0">
            <a:spAutoFit/>
          </a:bodyPr>
          <a:lstStyle/>
          <a:p>
            <a:r>
              <a:rPr lang="en-US" sz="1400" b="1" dirty="0" smtClean="0">
                <a:solidFill>
                  <a:srgbClr val="0070C0"/>
                </a:solidFill>
              </a:rPr>
              <a:t>Fenestrated sinusoids </a:t>
            </a:r>
            <a:endParaRPr lang="en-US" sz="1400" b="1" dirty="0">
              <a:solidFill>
                <a:srgbClr val="0070C0"/>
              </a:solidFill>
            </a:endParaRPr>
          </a:p>
        </p:txBody>
      </p:sp>
      <p:sp>
        <p:nvSpPr>
          <p:cNvPr id="13" name="Rectangle 12"/>
          <p:cNvSpPr/>
          <p:nvPr/>
        </p:nvSpPr>
        <p:spPr bwMode="auto">
          <a:xfrm>
            <a:off x="2919465" y="3340894"/>
            <a:ext cx="20574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rPr>
              <a:t>Numerous</a:t>
            </a:r>
            <a:r>
              <a:rPr lang="en-US" sz="1400" b="1" dirty="0" smtClean="0">
                <a:solidFill>
                  <a:srgbClr val="0070C0"/>
                </a:solidFill>
              </a:rPr>
              <a:t>, main cells in pars tuberalis </a:t>
            </a:r>
            <a:endParaRPr kumimoji="0" lang="en-US" sz="1400" b="1" i="0" u="none" strike="noStrike" cap="none" normalizeH="0" baseline="0" dirty="0" smtClean="0">
              <a:ln>
                <a:noFill/>
              </a:ln>
              <a:solidFill>
                <a:srgbClr val="0070C0"/>
              </a:solidFill>
              <a:effectLst/>
            </a:endParaRPr>
          </a:p>
        </p:txBody>
      </p:sp>
      <p:sp>
        <p:nvSpPr>
          <p:cNvPr id="14" name="Rectangle 13"/>
          <p:cNvSpPr/>
          <p:nvPr/>
        </p:nvSpPr>
        <p:spPr bwMode="auto">
          <a:xfrm>
            <a:off x="3848100" y="1397794"/>
            <a:ext cx="1257300" cy="96440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1"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70C0"/>
                </a:solidFill>
                <a:effectLst/>
                <a:latin typeface="Arial" pitchFamily="34" charset="0"/>
                <a:cs typeface="Arial" pitchFamily="34" charset="0"/>
              </a:rPr>
              <a:t>Protein secreting cells, </a:t>
            </a:r>
            <a:r>
              <a:rPr kumimoji="0" lang="en-US" sz="1200" b="1" i="0" u="none" strike="noStrike" cap="none" normalizeH="0" dirty="0" smtClean="0">
                <a:ln>
                  <a:noFill/>
                </a:ln>
                <a:solidFill>
                  <a:srgbClr val="0070C0"/>
                </a:solidFill>
                <a:effectLst/>
                <a:latin typeface="Arial" pitchFamily="34" charset="0"/>
                <a:cs typeface="Arial" pitchFamily="34" charset="0"/>
              </a:rPr>
              <a:t>produce endocrine hormones </a:t>
            </a:r>
            <a:endParaRPr kumimoji="0" lang="en-US" sz="1200" b="1" i="0" u="none" strike="noStrike" cap="none" normalizeH="0" baseline="0" dirty="0" smtClean="0">
              <a:ln>
                <a:noFill/>
              </a:ln>
              <a:solidFill>
                <a:srgbClr val="0070C0"/>
              </a:solidFill>
              <a:effectLst/>
              <a:latin typeface="Arial" pitchFamily="34" charset="0"/>
              <a:cs typeface="Arial" pitchFamily="34" charset="0"/>
            </a:endParaRPr>
          </a:p>
        </p:txBody>
      </p:sp>
      <p:cxnSp>
        <p:nvCxnSpPr>
          <p:cNvPr id="16" name="Straight Arrow Connector 15"/>
          <p:cNvCxnSpPr/>
          <p:nvPr/>
        </p:nvCxnSpPr>
        <p:spPr bwMode="auto">
          <a:xfrm>
            <a:off x="3653413" y="1828800"/>
            <a:ext cx="294752"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17" name="Rectangle 16"/>
          <p:cNvSpPr/>
          <p:nvPr/>
        </p:nvSpPr>
        <p:spPr bwMode="auto">
          <a:xfrm>
            <a:off x="7154804" y="114068"/>
            <a:ext cx="1979148" cy="305032"/>
          </a:xfrm>
          <a:prstGeom prst="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F256C99F-95B5-4DF5-9144-06379D38D506}"/>
              </a:ext>
            </a:extLst>
          </p:cNvPr>
          <p:cNvSpPr>
            <a:spLocks noGrp="1" noChangeArrowheads="1"/>
          </p:cNvSpPr>
          <p:nvPr>
            <p:ph type="title" idx="4294967295"/>
          </p:nvPr>
        </p:nvSpPr>
        <p:spPr>
          <a:xfrm>
            <a:off x="0" y="11113"/>
            <a:ext cx="6781800" cy="762000"/>
          </a:xfrm>
        </p:spPr>
        <p:txBody>
          <a:bodyPr/>
          <a:lstStyle/>
          <a:p>
            <a:pPr algn="l" eaLnBrk="1" hangingPunct="1"/>
            <a:r>
              <a:rPr lang="en-US" altLang="en-US" sz="2800" b="1">
                <a:latin typeface="Arial Black" panose="020B0A04020102020204" pitchFamily="34" charset="0"/>
              </a:rPr>
              <a:t>Cells of pars distali</a:t>
            </a:r>
            <a:r>
              <a:rPr lang="en-US" altLang="en-US" sz="3200" b="1">
                <a:latin typeface="Arial Black" panose="020B0A04020102020204" pitchFamily="34" charset="0"/>
              </a:rPr>
              <a:t>s</a:t>
            </a:r>
          </a:p>
        </p:txBody>
      </p:sp>
      <p:graphicFrame>
        <p:nvGraphicFramePr>
          <p:cNvPr id="45059" name="Group 3">
            <a:extLst>
              <a:ext uri="{FF2B5EF4-FFF2-40B4-BE49-F238E27FC236}">
                <a16:creationId xmlns:a16="http://schemas.microsoft.com/office/drawing/2014/main" id="{3BCCCB5D-5563-400B-92DB-F93916FE26BF}"/>
              </a:ext>
            </a:extLst>
          </p:cNvPr>
          <p:cNvGraphicFramePr>
            <a:graphicFrameLocks noGrp="1"/>
          </p:cNvGraphicFramePr>
          <p:nvPr>
            <p:ph idx="4294967295"/>
            <p:extLst>
              <p:ext uri="{D42A27DB-BD31-4B8C-83A1-F6EECF244321}">
                <p14:modId xmlns:p14="http://schemas.microsoft.com/office/powerpoint/2010/main" val="961969692"/>
              </p:ext>
            </p:extLst>
          </p:nvPr>
        </p:nvGraphicFramePr>
        <p:xfrm>
          <a:off x="152400" y="1214438"/>
          <a:ext cx="5105399" cy="5723231"/>
        </p:xfrm>
        <a:graphic>
          <a:graphicData uri="http://schemas.openxmlformats.org/drawingml/2006/table">
            <a:tbl>
              <a:tblPr/>
              <a:tblGrid>
                <a:gridCol w="1413803">
                  <a:extLst>
                    <a:ext uri="{9D8B030D-6E8A-4147-A177-3AD203B41FA5}">
                      <a16:colId xmlns:a16="http://schemas.microsoft.com/office/drawing/2014/main" val="20000"/>
                    </a:ext>
                  </a:extLst>
                </a:gridCol>
                <a:gridCol w="1663425">
                  <a:extLst>
                    <a:ext uri="{9D8B030D-6E8A-4147-A177-3AD203B41FA5}">
                      <a16:colId xmlns:a16="http://schemas.microsoft.com/office/drawing/2014/main" val="20001"/>
                    </a:ext>
                  </a:extLst>
                </a:gridCol>
                <a:gridCol w="2028171">
                  <a:extLst>
                    <a:ext uri="{9D8B030D-6E8A-4147-A177-3AD203B41FA5}">
                      <a16:colId xmlns:a16="http://schemas.microsoft.com/office/drawing/2014/main" val="20002"/>
                    </a:ext>
                  </a:extLst>
                </a:gridCol>
              </a:tblGrid>
              <a:tr h="116361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Function</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Endocrine cells</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Stem cells or </a:t>
                      </a:r>
                      <a:r>
                        <a:rPr kumimoji="0" 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(exhausted chromophils</a:t>
                      </a:r>
                      <a:r>
                        <a:rPr kumimoji="0" lang="en-US" sz="16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 DE granulated chromophils)</a:t>
                      </a:r>
                      <a:endParaRPr kumimoji="0" lang="en-US" sz="16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5029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Affinity for stain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Size &amp; shape</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Great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Large , polyhedral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Weak</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Small, rounded   </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7249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Percentage</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48%</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 basophils,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37% acidophils</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52%</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984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Organelles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Granules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Of protein secretion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Granulated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Few</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Degranulated</a:t>
                      </a: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cells  or reserve cells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6041" name="Rectangle 52">
            <a:extLst>
              <a:ext uri="{FF2B5EF4-FFF2-40B4-BE49-F238E27FC236}">
                <a16:creationId xmlns:a16="http://schemas.microsoft.com/office/drawing/2014/main" id="{7F80431C-4CE0-48B8-843A-4302580C9971}"/>
              </a:ext>
            </a:extLst>
          </p:cNvPr>
          <p:cNvSpPr>
            <a:spLocks noChangeArrowheads="1"/>
          </p:cNvSpPr>
          <p:nvPr/>
        </p:nvSpPr>
        <p:spPr bwMode="auto">
          <a:xfrm>
            <a:off x="1173163" y="777875"/>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solidFill>
                  <a:srgbClr val="0000FF"/>
                </a:solidFill>
                <a:latin typeface="Arial Black" panose="020B0A04020102020204" pitchFamily="34" charset="0"/>
              </a:rPr>
              <a:t>Chromophils</a:t>
            </a:r>
          </a:p>
        </p:txBody>
      </p:sp>
      <p:sp>
        <p:nvSpPr>
          <p:cNvPr id="86042" name="Rectangle 53">
            <a:extLst>
              <a:ext uri="{FF2B5EF4-FFF2-40B4-BE49-F238E27FC236}">
                <a16:creationId xmlns:a16="http://schemas.microsoft.com/office/drawing/2014/main" id="{5E1395DD-0AE8-4141-9928-F5316AEC132C}"/>
              </a:ext>
            </a:extLst>
          </p:cNvPr>
          <p:cNvSpPr>
            <a:spLocks noChangeArrowheads="1"/>
          </p:cNvSpPr>
          <p:nvPr/>
        </p:nvSpPr>
        <p:spPr bwMode="auto">
          <a:xfrm>
            <a:off x="3390900" y="762000"/>
            <a:ext cx="236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dirty="0">
                <a:solidFill>
                  <a:srgbClr val="0000FF"/>
                </a:solidFill>
                <a:latin typeface="Arial Black" panose="020B0A04020102020204" pitchFamily="34" charset="0"/>
              </a:rPr>
              <a:t>Chromophobes</a:t>
            </a:r>
          </a:p>
        </p:txBody>
      </p:sp>
      <p:sp>
        <p:nvSpPr>
          <p:cNvPr id="86043" name="Line 86">
            <a:extLst>
              <a:ext uri="{FF2B5EF4-FFF2-40B4-BE49-F238E27FC236}">
                <a16:creationId xmlns:a16="http://schemas.microsoft.com/office/drawing/2014/main" id="{BF7C0A1B-7F61-4632-ABD6-69428BD0800D}"/>
              </a:ext>
            </a:extLst>
          </p:cNvPr>
          <p:cNvSpPr>
            <a:spLocks noChangeShapeType="1"/>
          </p:cNvSpPr>
          <p:nvPr/>
        </p:nvSpPr>
        <p:spPr bwMode="auto">
          <a:xfrm>
            <a:off x="152400" y="68580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6044" name="Picture 5">
            <a:extLst>
              <a:ext uri="{FF2B5EF4-FFF2-40B4-BE49-F238E27FC236}">
                <a16:creationId xmlns:a16="http://schemas.microsoft.com/office/drawing/2014/main" id="{4F06215B-E642-4BDD-89D5-691420B64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75" y="28575"/>
            <a:ext cx="31464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61" name="مستطيل 1">
            <a:extLst>
              <a:ext uri="{FF2B5EF4-FFF2-40B4-BE49-F238E27FC236}">
                <a16:creationId xmlns:a16="http://schemas.microsoft.com/office/drawing/2014/main" id="{C2D37C24-72ED-4247-881F-EF2ED9C1876B}"/>
              </a:ext>
            </a:extLst>
          </p:cNvPr>
          <p:cNvSpPr>
            <a:spLocks noChangeArrowheads="1"/>
          </p:cNvSpPr>
          <p:nvPr/>
        </p:nvSpPr>
        <p:spPr bwMode="auto">
          <a:xfrm>
            <a:off x="5334000" y="3370262"/>
            <a:ext cx="3810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en-US" sz="2000" dirty="0">
                <a:solidFill>
                  <a:srgbClr val="FF0000"/>
                </a:solidFill>
                <a:latin typeface="Arial Black" pitchFamily="34" charset="0"/>
              </a:rPr>
              <a:t>Identification of the cells</a:t>
            </a:r>
          </a:p>
          <a:p>
            <a:pPr marL="285750" indent="-285750" eaLnBrk="1" hangingPunct="1">
              <a:buFont typeface="Wingdings" pitchFamily="2" charset="2"/>
              <a:buChar char="Ø"/>
              <a:defRPr/>
            </a:pPr>
            <a:r>
              <a:rPr lang="en-US" altLang="en-US" sz="2000" b="1" dirty="0">
                <a:solidFill>
                  <a:srgbClr val="000000"/>
                </a:solidFill>
              </a:rPr>
              <a:t>Routine </a:t>
            </a:r>
            <a:r>
              <a:rPr lang="en-US" altLang="en-US" sz="2000" b="1" dirty="0" smtClean="0">
                <a:solidFill>
                  <a:srgbClr val="000000"/>
                </a:solidFill>
              </a:rPr>
              <a:t>stains </a:t>
            </a:r>
            <a:r>
              <a:rPr lang="en-US" altLang="en-US" sz="1600" dirty="0" smtClean="0">
                <a:solidFill>
                  <a:srgbClr val="0070C0"/>
                </a:solidFill>
              </a:rPr>
              <a:t>(to identify chromophobes and chromophils)</a:t>
            </a:r>
            <a:endParaRPr lang="en-US" altLang="en-US" sz="1600" dirty="0">
              <a:solidFill>
                <a:srgbClr val="0070C0"/>
              </a:solidFill>
            </a:endParaRPr>
          </a:p>
          <a:p>
            <a:pPr marL="285750" indent="-285750" eaLnBrk="1" hangingPunct="1">
              <a:buFont typeface="Wingdings" pitchFamily="2" charset="2"/>
              <a:buChar char="Ø"/>
              <a:defRPr/>
            </a:pPr>
            <a:r>
              <a:rPr lang="en-US" altLang="en-US" sz="2000" b="1" dirty="0">
                <a:solidFill>
                  <a:srgbClr val="000000"/>
                </a:solidFill>
              </a:rPr>
              <a:t>Special </a:t>
            </a:r>
            <a:r>
              <a:rPr lang="en-US" altLang="en-US" sz="2000" b="1" dirty="0" smtClean="0">
                <a:solidFill>
                  <a:srgbClr val="000000"/>
                </a:solidFill>
              </a:rPr>
              <a:t>stain </a:t>
            </a:r>
            <a:r>
              <a:rPr lang="en-US" altLang="en-US" sz="1600" dirty="0" smtClean="0">
                <a:solidFill>
                  <a:srgbClr val="0070C0"/>
                </a:solidFill>
              </a:rPr>
              <a:t>(to identify basophils and acidophils and their subtypes)</a:t>
            </a:r>
            <a:endParaRPr lang="en-US" altLang="en-US" sz="1600" dirty="0">
              <a:solidFill>
                <a:srgbClr val="0070C0"/>
              </a:solidFill>
            </a:endParaRPr>
          </a:p>
          <a:p>
            <a:pPr marL="285750" indent="-285750" eaLnBrk="1" hangingPunct="1">
              <a:buFont typeface="Wingdings" pitchFamily="2" charset="2"/>
              <a:buChar char="Ø"/>
              <a:defRPr/>
            </a:pPr>
            <a:r>
              <a:rPr lang="en-US" altLang="en-US" sz="2000" b="1" dirty="0" smtClean="0">
                <a:solidFill>
                  <a:srgbClr val="000000"/>
                </a:solidFill>
              </a:rPr>
              <a:t>Immuno-</a:t>
            </a:r>
            <a:r>
              <a:rPr lang="en-US" altLang="en-US" sz="2000" b="1" dirty="0" err="1" smtClean="0">
                <a:solidFill>
                  <a:srgbClr val="000000"/>
                </a:solidFill>
              </a:rPr>
              <a:t>histochemistry</a:t>
            </a:r>
            <a:r>
              <a:rPr lang="en-US" altLang="en-US" sz="2000" b="1" dirty="0" smtClean="0">
                <a:solidFill>
                  <a:srgbClr val="000000"/>
                </a:solidFill>
              </a:rPr>
              <a:t> </a:t>
            </a:r>
            <a:r>
              <a:rPr lang="en-US" altLang="en-US" dirty="0" smtClean="0">
                <a:solidFill>
                  <a:srgbClr val="0070C0"/>
                </a:solidFill>
              </a:rPr>
              <a:t>(to stain hormones secreted from each cells)</a:t>
            </a:r>
            <a:endParaRPr lang="en-US" altLang="en-US" sz="2000" dirty="0">
              <a:solidFill>
                <a:srgbClr val="0070C0"/>
              </a:solidFill>
            </a:endParaRPr>
          </a:p>
          <a:p>
            <a:pPr marL="285750" indent="-285750" eaLnBrk="1" hangingPunct="1">
              <a:buFont typeface="Wingdings" pitchFamily="2" charset="2"/>
              <a:buChar char="Ø"/>
              <a:defRPr/>
            </a:pPr>
            <a:r>
              <a:rPr lang="en-US" altLang="en-US" sz="2000" b="1" dirty="0">
                <a:solidFill>
                  <a:srgbClr val="000000"/>
                </a:solidFill>
              </a:rPr>
              <a:t>Transmission electron </a:t>
            </a:r>
            <a:r>
              <a:rPr lang="en-US" altLang="en-US" sz="2000" b="1" dirty="0" smtClean="0">
                <a:solidFill>
                  <a:srgbClr val="000000"/>
                </a:solidFill>
              </a:rPr>
              <a:t>microscope </a:t>
            </a:r>
            <a:r>
              <a:rPr lang="en-US" altLang="en-US" dirty="0" smtClean="0">
                <a:solidFill>
                  <a:srgbClr val="0070C0"/>
                </a:solidFill>
              </a:rPr>
              <a:t>(to identify the shape of granules in each cell)</a:t>
            </a:r>
            <a:endParaRPr lang="en-US" altLang="en-US" dirty="0">
              <a:solidFill>
                <a:srgbClr val="0070C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descr="MH-9B3-L">
            <a:extLst>
              <a:ext uri="{FF2B5EF4-FFF2-40B4-BE49-F238E27FC236}">
                <a16:creationId xmlns:a16="http://schemas.microsoft.com/office/drawing/2014/main" id="{47749EC2-41DC-44DB-9B54-C2AAF1505C6C}"/>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28600" y="609600"/>
            <a:ext cx="4211637" cy="2819400"/>
          </a:xfrm>
          <a:noFill/>
        </p:spPr>
      </p:pic>
      <p:pic>
        <p:nvPicPr>
          <p:cNvPr id="87043" name="Picture 2" descr="G:\endo image\pineal-gland-anatomy-ppt-good-53-best-histology-stuff-images-on-pinterest-of-pineal-gland-anatomy-ppt.jpg">
            <a:extLst>
              <a:ext uri="{FF2B5EF4-FFF2-40B4-BE49-F238E27FC236}">
                <a16:creationId xmlns:a16="http://schemas.microsoft.com/office/drawing/2014/main" id="{63B6C20D-6DC2-4D73-83A8-1B30E2FB7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0" y="609600"/>
            <a:ext cx="44450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Content Placeholder 5" descr="http://www.lab.anhb.uwa.edu.au/mb140/CorePages/Endocrines/Images/hya40po.jpg">
            <a:extLst>
              <a:ext uri="{FF2B5EF4-FFF2-40B4-BE49-F238E27FC236}">
                <a16:creationId xmlns:a16="http://schemas.microsoft.com/office/drawing/2014/main" id="{C329C0F6-C731-4AFF-9876-3D77F507D526}"/>
              </a:ext>
            </a:extLst>
          </p:cNvPr>
          <p:cNvPicPr>
            <a:picLocks noGrp="1" noChangeAspect="1" noChangeArrowheads="1"/>
          </p:cNvPicPr>
          <p:nvPr>
            <p:ph sz="quarter" idx="3"/>
          </p:nvPr>
        </p:nvPicPr>
        <p:blipFill>
          <a:blip r:embed="rId4" r:link="rId5">
            <a:lum bright="-6000" contrast="24000"/>
            <a:extLst>
              <a:ext uri="{28A0092B-C50C-407E-A947-70E740481C1C}">
                <a14:useLocalDpi xmlns:a14="http://schemas.microsoft.com/office/drawing/2010/main" val="0"/>
              </a:ext>
            </a:extLst>
          </a:blip>
          <a:srcRect/>
          <a:stretch>
            <a:fillRect/>
          </a:stretch>
        </p:blipFill>
        <p:spPr>
          <a:xfrm>
            <a:off x="5029200" y="3493058"/>
            <a:ext cx="4114800" cy="2819400"/>
          </a:xfrm>
          <a:noFill/>
          <a:ln w="19050">
            <a:solidFill>
              <a:srgbClr val="000000"/>
            </a:solidFill>
            <a:miter lim="800000"/>
            <a:headEnd/>
            <a:tailEnd/>
          </a:ln>
        </p:spPr>
      </p:pic>
      <p:sp>
        <p:nvSpPr>
          <p:cNvPr id="87045" name="مستطيل 10">
            <a:extLst>
              <a:ext uri="{FF2B5EF4-FFF2-40B4-BE49-F238E27FC236}">
                <a16:creationId xmlns:a16="http://schemas.microsoft.com/office/drawing/2014/main" id="{16F71CA3-025A-43D4-B53C-458A82B858E6}"/>
              </a:ext>
            </a:extLst>
          </p:cNvPr>
          <p:cNvSpPr>
            <a:spLocks noChangeArrowheads="1"/>
          </p:cNvSpPr>
          <p:nvPr/>
        </p:nvSpPr>
        <p:spPr bwMode="auto">
          <a:xfrm>
            <a:off x="228600" y="152400"/>
            <a:ext cx="295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0000"/>
                </a:solidFill>
              </a:rPr>
              <a:t>Anterior pituitary H&amp;E stain</a:t>
            </a:r>
            <a:endParaRPr lang="ar-JO" altLang="en-US">
              <a:solidFill>
                <a:srgbClr val="000000"/>
              </a:solidFill>
            </a:endParaRPr>
          </a:p>
        </p:txBody>
      </p:sp>
      <p:sp>
        <p:nvSpPr>
          <p:cNvPr id="2" name="Rectangle 1"/>
          <p:cNvSpPr/>
          <p:nvPr/>
        </p:nvSpPr>
        <p:spPr bwMode="auto">
          <a:xfrm>
            <a:off x="4699000" y="228600"/>
            <a:ext cx="1701800" cy="381000"/>
          </a:xfrm>
          <a:prstGeom prst="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70C0"/>
                </a:solidFill>
                <a:effectLst/>
              </a:rPr>
              <a:t>Specia</a:t>
            </a:r>
            <a:r>
              <a:rPr lang="en-US" b="1" dirty="0">
                <a:solidFill>
                  <a:srgbClr val="0070C0"/>
                </a:solidFill>
              </a:rPr>
              <a:t>l</a:t>
            </a:r>
            <a:r>
              <a:rPr kumimoji="0" lang="en-US" sz="1800" b="1" i="0" u="none" strike="noStrike" cap="none" normalizeH="0" baseline="0" dirty="0" smtClean="0">
                <a:ln>
                  <a:noFill/>
                </a:ln>
                <a:solidFill>
                  <a:srgbClr val="0070C0"/>
                </a:solidFill>
                <a:effectLst/>
              </a:rPr>
              <a:t> stain </a:t>
            </a:r>
          </a:p>
        </p:txBody>
      </p:sp>
      <p:sp>
        <p:nvSpPr>
          <p:cNvPr id="4" name="Rectangle 3"/>
          <p:cNvSpPr/>
          <p:nvPr/>
        </p:nvSpPr>
        <p:spPr bwMode="auto">
          <a:xfrm>
            <a:off x="0" y="3493058"/>
            <a:ext cx="5029200" cy="336494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Box 4"/>
          <p:cNvSpPr txBox="1"/>
          <p:nvPr/>
        </p:nvSpPr>
        <p:spPr>
          <a:xfrm>
            <a:off x="1551836" y="3581400"/>
            <a:ext cx="1925527" cy="338554"/>
          </a:xfrm>
          <a:prstGeom prst="rect">
            <a:avLst/>
          </a:prstGeom>
          <a:noFill/>
        </p:spPr>
        <p:txBody>
          <a:bodyPr wrap="none" rtlCol="0">
            <a:spAutoFit/>
          </a:bodyPr>
          <a:lstStyle/>
          <a:p>
            <a:r>
              <a:rPr lang="en-US" sz="1600" b="1" dirty="0" smtClean="0"/>
              <a:t>adenohypophysis</a:t>
            </a:r>
            <a:endParaRPr lang="en-US" sz="1600" b="1" dirty="0"/>
          </a:p>
        </p:txBody>
      </p:sp>
      <p:sp>
        <p:nvSpPr>
          <p:cNvPr id="6" name="Right Brace 5"/>
          <p:cNvSpPr/>
          <p:nvPr/>
        </p:nvSpPr>
        <p:spPr bwMode="auto">
          <a:xfrm rot="16200000">
            <a:off x="2383971" y="1699267"/>
            <a:ext cx="304800" cy="4800602"/>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Straight Connector 7"/>
          <p:cNvCxnSpPr>
            <a:stCxn id="6" idx="1"/>
          </p:cNvCxnSpPr>
          <p:nvPr/>
        </p:nvCxnSpPr>
        <p:spPr bwMode="auto">
          <a:xfrm>
            <a:off x="2536371" y="3947168"/>
            <a:ext cx="0" cy="3048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0" name="TextBox 9"/>
          <p:cNvSpPr txBox="1"/>
          <p:nvPr/>
        </p:nvSpPr>
        <p:spPr>
          <a:xfrm>
            <a:off x="-21771" y="4294512"/>
            <a:ext cx="1083130" cy="584775"/>
          </a:xfrm>
          <a:prstGeom prst="rect">
            <a:avLst/>
          </a:prstGeom>
          <a:noFill/>
        </p:spPr>
        <p:txBody>
          <a:bodyPr wrap="square" rtlCol="0">
            <a:spAutoFit/>
          </a:bodyPr>
          <a:lstStyle/>
          <a:p>
            <a:r>
              <a:rPr lang="en-US" sz="1600" b="1" dirty="0" smtClean="0"/>
              <a:t>Pars tuberalis </a:t>
            </a:r>
            <a:endParaRPr lang="en-US" sz="1600" b="1" dirty="0"/>
          </a:p>
        </p:txBody>
      </p:sp>
      <p:sp>
        <p:nvSpPr>
          <p:cNvPr id="11" name="TextBox 10"/>
          <p:cNvSpPr txBox="1"/>
          <p:nvPr/>
        </p:nvSpPr>
        <p:spPr>
          <a:xfrm>
            <a:off x="1964870" y="4294512"/>
            <a:ext cx="1218068" cy="584775"/>
          </a:xfrm>
          <a:prstGeom prst="rect">
            <a:avLst/>
          </a:prstGeom>
          <a:noFill/>
        </p:spPr>
        <p:txBody>
          <a:bodyPr wrap="square" rtlCol="0">
            <a:spAutoFit/>
          </a:bodyPr>
          <a:lstStyle/>
          <a:p>
            <a:r>
              <a:rPr lang="en-US" sz="1600" b="1" dirty="0" smtClean="0"/>
              <a:t>Pars intermedia </a:t>
            </a:r>
            <a:endParaRPr lang="en-US" sz="1600" b="1" dirty="0"/>
          </a:p>
        </p:txBody>
      </p:sp>
      <p:sp>
        <p:nvSpPr>
          <p:cNvPr id="12" name="TextBox 11"/>
          <p:cNvSpPr txBox="1"/>
          <p:nvPr/>
        </p:nvSpPr>
        <p:spPr>
          <a:xfrm>
            <a:off x="4207328" y="4294511"/>
            <a:ext cx="914400" cy="584775"/>
          </a:xfrm>
          <a:prstGeom prst="rect">
            <a:avLst/>
          </a:prstGeom>
          <a:noFill/>
        </p:spPr>
        <p:txBody>
          <a:bodyPr wrap="square" rtlCol="0">
            <a:spAutoFit/>
          </a:bodyPr>
          <a:lstStyle/>
          <a:p>
            <a:r>
              <a:rPr lang="en-US" sz="1600" b="1" dirty="0" smtClean="0"/>
              <a:t>Pars </a:t>
            </a:r>
            <a:r>
              <a:rPr lang="en-US" sz="1600" b="1" dirty="0" err="1" smtClean="0"/>
              <a:t>distalis</a:t>
            </a:r>
            <a:endParaRPr lang="en-US" sz="1600" b="1" dirty="0"/>
          </a:p>
        </p:txBody>
      </p:sp>
      <p:sp>
        <p:nvSpPr>
          <p:cNvPr id="13" name="Left Brace 12"/>
          <p:cNvSpPr/>
          <p:nvPr/>
        </p:nvSpPr>
        <p:spPr bwMode="auto">
          <a:xfrm rot="5400000">
            <a:off x="2877669" y="3303387"/>
            <a:ext cx="305087" cy="3436681"/>
          </a:xfrm>
          <a:prstGeom prst="leftBrace">
            <a:avLst>
              <a:gd name="adj1" fmla="val 8333"/>
              <a:gd name="adj2" fmla="val 8704"/>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3570626" y="5174269"/>
            <a:ext cx="1739221" cy="523220"/>
          </a:xfrm>
          <a:prstGeom prst="rect">
            <a:avLst/>
          </a:prstGeom>
          <a:noFill/>
        </p:spPr>
        <p:txBody>
          <a:bodyPr wrap="square" rtlCol="0">
            <a:spAutoFit/>
          </a:bodyPr>
          <a:lstStyle/>
          <a:p>
            <a:r>
              <a:rPr lang="en-US" sz="1400" b="1" dirty="0" smtClean="0"/>
              <a:t>Chromophobes 52%</a:t>
            </a:r>
            <a:endParaRPr lang="en-US" sz="1400" b="1" dirty="0"/>
          </a:p>
        </p:txBody>
      </p:sp>
      <p:sp>
        <p:nvSpPr>
          <p:cNvPr id="15" name="TextBox 14"/>
          <p:cNvSpPr txBox="1"/>
          <p:nvPr/>
        </p:nvSpPr>
        <p:spPr>
          <a:xfrm>
            <a:off x="737308" y="5174269"/>
            <a:ext cx="1371600" cy="523220"/>
          </a:xfrm>
          <a:prstGeom prst="rect">
            <a:avLst/>
          </a:prstGeom>
          <a:noFill/>
        </p:spPr>
        <p:txBody>
          <a:bodyPr wrap="square" rtlCol="0">
            <a:spAutoFit/>
          </a:bodyPr>
          <a:lstStyle/>
          <a:p>
            <a:r>
              <a:rPr lang="en-US" sz="1400" b="1" dirty="0" smtClean="0"/>
              <a:t>Chromophils 48%</a:t>
            </a:r>
            <a:endParaRPr lang="en-US" sz="1400" b="1" dirty="0"/>
          </a:p>
        </p:txBody>
      </p:sp>
      <p:sp>
        <p:nvSpPr>
          <p:cNvPr id="16" name="Right Brace 15"/>
          <p:cNvSpPr/>
          <p:nvPr/>
        </p:nvSpPr>
        <p:spPr bwMode="auto">
          <a:xfrm rot="16200000">
            <a:off x="1283344" y="4690573"/>
            <a:ext cx="345078" cy="2160976"/>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33923" y="5943600"/>
            <a:ext cx="1176441" cy="523220"/>
          </a:xfrm>
          <a:prstGeom prst="rect">
            <a:avLst/>
          </a:prstGeom>
          <a:noFill/>
        </p:spPr>
        <p:txBody>
          <a:bodyPr wrap="square" rtlCol="0">
            <a:spAutoFit/>
          </a:bodyPr>
          <a:lstStyle/>
          <a:p>
            <a:r>
              <a:rPr lang="en-US" sz="1400" b="1" dirty="0" smtClean="0"/>
              <a:t>Acidophils 37%</a:t>
            </a:r>
            <a:endParaRPr lang="en-US" sz="1400" b="1" dirty="0"/>
          </a:p>
        </p:txBody>
      </p:sp>
      <p:sp>
        <p:nvSpPr>
          <p:cNvPr id="18" name="TextBox 17"/>
          <p:cNvSpPr txBox="1"/>
          <p:nvPr/>
        </p:nvSpPr>
        <p:spPr>
          <a:xfrm>
            <a:off x="2013333" y="5943600"/>
            <a:ext cx="1056027" cy="523220"/>
          </a:xfrm>
          <a:prstGeom prst="rect">
            <a:avLst/>
          </a:prstGeom>
          <a:noFill/>
        </p:spPr>
        <p:txBody>
          <a:bodyPr wrap="square" rtlCol="0">
            <a:spAutoFit/>
          </a:bodyPr>
          <a:lstStyle/>
          <a:p>
            <a:r>
              <a:rPr lang="en-US" sz="1400" b="1" dirty="0" smtClean="0"/>
              <a:t>Basophils 11%</a:t>
            </a:r>
            <a:endParaRPr lang="en-US" sz="1400" b="1"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عنوان 1">
            <a:extLst>
              <a:ext uri="{FF2B5EF4-FFF2-40B4-BE49-F238E27FC236}">
                <a16:creationId xmlns:a16="http://schemas.microsoft.com/office/drawing/2014/main" id="{518E38AA-9E40-4089-BA04-92F062B56456}"/>
              </a:ext>
            </a:extLst>
          </p:cNvPr>
          <p:cNvSpPr>
            <a:spLocks noGrp="1"/>
          </p:cNvSpPr>
          <p:nvPr>
            <p:ph type="title"/>
          </p:nvPr>
        </p:nvSpPr>
        <p:spPr>
          <a:xfrm>
            <a:off x="457200" y="22225"/>
            <a:ext cx="8229600" cy="1143000"/>
          </a:xfrm>
        </p:spPr>
        <p:txBody>
          <a:bodyPr/>
          <a:lstStyle/>
          <a:p>
            <a:r>
              <a:rPr lang="en-US" altLang="en-US" sz="5400">
                <a:latin typeface="Berlin Sans FB Demi" panose="020E0802020502020306" pitchFamily="34" charset="0"/>
              </a:rPr>
              <a:t>Glands</a:t>
            </a:r>
            <a:r>
              <a:rPr lang="en-US" altLang="en-US">
                <a:latin typeface="Arial Black" panose="020B0A04020102020204" pitchFamily="34" charset="0"/>
              </a:rPr>
              <a:t> </a:t>
            </a:r>
            <a:endParaRPr lang="ar-JO" altLang="en-US"/>
          </a:p>
        </p:txBody>
      </p:sp>
      <p:sp>
        <p:nvSpPr>
          <p:cNvPr id="69635" name="عنصر نائب للمحتوى 3">
            <a:extLst>
              <a:ext uri="{FF2B5EF4-FFF2-40B4-BE49-F238E27FC236}">
                <a16:creationId xmlns:a16="http://schemas.microsoft.com/office/drawing/2014/main" id="{93ACB6A1-C0BD-41AF-93B8-1FE2E1D577D2}"/>
              </a:ext>
            </a:extLst>
          </p:cNvPr>
          <p:cNvSpPr>
            <a:spLocks noGrp="1"/>
          </p:cNvSpPr>
          <p:nvPr>
            <p:ph sz="half" idx="2"/>
          </p:nvPr>
        </p:nvSpPr>
        <p:spPr>
          <a:xfrm>
            <a:off x="4495800" y="838200"/>
            <a:ext cx="4572000" cy="5527675"/>
          </a:xfrm>
        </p:spPr>
        <p:txBody>
          <a:bodyPr/>
          <a:lstStyle/>
          <a:p>
            <a:pPr algn="l" rtl="0" eaLnBrk="1" hangingPunct="1">
              <a:buFontTx/>
              <a:buNone/>
            </a:pPr>
            <a:r>
              <a:rPr lang="en-US" altLang="en-US" sz="2400" b="1" u="sng" dirty="0">
                <a:solidFill>
                  <a:srgbClr val="000000"/>
                </a:solidFill>
                <a:latin typeface="Arial Black" panose="020B0A04020102020204" pitchFamily="34" charset="0"/>
                <a:cs typeface="Times New Roman" panose="02020603050405020304" pitchFamily="18" charset="0"/>
              </a:rPr>
              <a:t>1-Exocrine (has ducts):</a:t>
            </a:r>
            <a:r>
              <a:rPr lang="en-US" altLang="en-US" sz="2400" dirty="0">
                <a:solidFill>
                  <a:srgbClr val="000000"/>
                </a:solidFill>
                <a:latin typeface="Arial Black" panose="020B0A04020102020204" pitchFamily="34" charset="0"/>
                <a:cs typeface="Times New Roman" panose="02020603050405020304" pitchFamily="18" charset="0"/>
              </a:rPr>
              <a:t> </a:t>
            </a:r>
            <a:r>
              <a:rPr lang="en-US" altLang="en-US" sz="2400" dirty="0" err="1">
                <a:solidFill>
                  <a:srgbClr val="000000"/>
                </a:solidFill>
                <a:latin typeface="Arial Black" panose="020B0A04020102020204" pitchFamily="34" charset="0"/>
                <a:cs typeface="Times New Roman" panose="02020603050405020304" pitchFamily="18" charset="0"/>
              </a:rPr>
              <a:t>e.g</a:t>
            </a:r>
            <a:r>
              <a:rPr lang="en-US" altLang="en-US" sz="2400" dirty="0" err="1">
                <a:solidFill>
                  <a:srgbClr val="000000"/>
                </a:solidFill>
                <a:latin typeface="Times New Roman" panose="02020603050405020304" pitchFamily="18" charset="0"/>
                <a:cs typeface="Times New Roman" panose="02020603050405020304" pitchFamily="18" charset="0"/>
              </a:rPr>
              <a:t>.Salivary</a:t>
            </a:r>
            <a:r>
              <a:rPr lang="en-US" altLang="en-US" sz="2400" dirty="0">
                <a:solidFill>
                  <a:srgbClr val="000000"/>
                </a:solidFill>
                <a:latin typeface="Times New Roman" panose="02020603050405020304" pitchFamily="18" charset="0"/>
                <a:cs typeface="Times New Roman" panose="02020603050405020304" pitchFamily="18" charset="0"/>
              </a:rPr>
              <a:t> glands,</a:t>
            </a:r>
          </a:p>
          <a:p>
            <a:pPr algn="l" rtl="0" eaLnBrk="1" hangingPunct="1">
              <a:buFontTx/>
              <a:buNone/>
            </a:pPr>
            <a:r>
              <a:rPr lang="en-US" altLang="en-US" sz="2400" dirty="0">
                <a:solidFill>
                  <a:srgbClr val="000000"/>
                </a:solidFill>
                <a:latin typeface="Times New Roman" panose="02020603050405020304" pitchFamily="18" charset="0"/>
                <a:cs typeface="Times New Roman" panose="02020603050405020304" pitchFamily="18" charset="0"/>
              </a:rPr>
              <a:t> Secrete saliva in the mouth cavity through ducts.</a:t>
            </a:r>
          </a:p>
          <a:p>
            <a:pPr algn="l" rtl="0" eaLnBrk="1" hangingPunct="1">
              <a:buFontTx/>
              <a:buNone/>
            </a:pPr>
            <a:r>
              <a:rPr lang="en-US" altLang="en-US" sz="2400" b="1" u="sng" dirty="0">
                <a:solidFill>
                  <a:srgbClr val="000000"/>
                </a:solidFill>
                <a:latin typeface="Arial Black" panose="020B0A04020102020204" pitchFamily="34" charset="0"/>
                <a:cs typeface="Times New Roman" panose="02020603050405020304" pitchFamily="18" charset="0"/>
              </a:rPr>
              <a:t>2-Endocrine (no ducts):</a:t>
            </a:r>
          </a:p>
          <a:p>
            <a:pPr algn="l" rtl="0" eaLnBrk="1" hangingPunct="1">
              <a:buFontTx/>
              <a:buNone/>
            </a:pPr>
            <a:r>
              <a:rPr lang="en-US" altLang="en-US" sz="2400" dirty="0">
                <a:solidFill>
                  <a:srgbClr val="000000"/>
                </a:solidFill>
                <a:latin typeface="Arial Black" panose="020B0A04020102020204" pitchFamily="34" charset="0"/>
                <a:cs typeface="Times New Roman" panose="02020603050405020304" pitchFamily="18" charset="0"/>
              </a:rPr>
              <a:t> </a:t>
            </a:r>
            <a:r>
              <a:rPr lang="en-US" altLang="en-US" sz="2400" dirty="0">
                <a:solidFill>
                  <a:srgbClr val="000000"/>
                </a:solidFill>
                <a:latin typeface="Times New Roman" panose="02020603050405020304" pitchFamily="18" charset="0"/>
                <a:cs typeface="Times New Roman" panose="02020603050405020304" pitchFamily="18" charset="0"/>
              </a:rPr>
              <a:t>e.g. Thyroid ,pituitary glands. Secrete hormones directly into the blood.</a:t>
            </a:r>
          </a:p>
          <a:p>
            <a:pPr algn="l" rtl="0" eaLnBrk="1" hangingPunct="1">
              <a:buFontTx/>
              <a:buNone/>
            </a:pPr>
            <a:r>
              <a:rPr lang="en-US" altLang="en-US" sz="2400" b="1" u="sng" dirty="0">
                <a:solidFill>
                  <a:srgbClr val="000000"/>
                </a:solidFill>
                <a:latin typeface="Arial Black" panose="020B0A04020102020204" pitchFamily="34" charset="0"/>
                <a:cs typeface="Times New Roman" panose="02020603050405020304" pitchFamily="18" charset="0"/>
              </a:rPr>
              <a:t>3-Mexocrine:</a:t>
            </a:r>
            <a:r>
              <a:rPr lang="en-US" altLang="en-US" sz="2400" b="1" dirty="0">
                <a:solidFill>
                  <a:srgbClr val="000000"/>
                </a:solidFill>
                <a:latin typeface="Arial Black" panose="020B0A04020102020204" pitchFamily="34" charset="0"/>
                <a:cs typeface="Times New Roman" panose="02020603050405020304" pitchFamily="18" charset="0"/>
              </a:rPr>
              <a:t> </a:t>
            </a:r>
            <a:r>
              <a:rPr lang="en-US" altLang="en-US" sz="2400" dirty="0">
                <a:solidFill>
                  <a:srgbClr val="000000"/>
                </a:solidFill>
                <a:latin typeface="Times New Roman" panose="02020603050405020304" pitchFamily="18" charset="0"/>
                <a:cs typeface="Times New Roman" panose="02020603050405020304" pitchFamily="18" charset="0"/>
              </a:rPr>
              <a:t>e.g. Pancreas Secretes digestive enzymes in the </a:t>
            </a:r>
            <a:r>
              <a:rPr lang="en-US" altLang="en-US" sz="2400" dirty="0" smtClean="0">
                <a:solidFill>
                  <a:srgbClr val="000000"/>
                </a:solidFill>
                <a:latin typeface="Times New Roman" panose="02020603050405020304" pitchFamily="18" charset="0"/>
                <a:cs typeface="Times New Roman" panose="02020603050405020304" pitchFamily="18" charset="0"/>
              </a:rPr>
              <a:t>intestine </a:t>
            </a:r>
            <a:r>
              <a:rPr lang="en-US" altLang="en-US" sz="1800" b="1" dirty="0" smtClean="0">
                <a:solidFill>
                  <a:srgbClr val="000000"/>
                </a:solidFill>
                <a:latin typeface="Times New Roman" panose="02020603050405020304" pitchFamily="18" charset="0"/>
                <a:cs typeface="Times New Roman" panose="02020603050405020304" pitchFamily="18" charset="0"/>
              </a:rPr>
              <a:t>(by the exocrine part)</a:t>
            </a:r>
            <a:r>
              <a:rPr lang="en-US" altLang="en-US" sz="2400" dirty="0" smtClean="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000000"/>
                </a:solidFill>
                <a:latin typeface="Times New Roman" panose="02020603050405020304" pitchFamily="18" charset="0"/>
                <a:cs typeface="Times New Roman" panose="02020603050405020304" pitchFamily="18" charset="0"/>
              </a:rPr>
              <a:t>&amp; insulin hormone to  the </a:t>
            </a:r>
            <a:r>
              <a:rPr lang="en-US" altLang="en-US" sz="2400" dirty="0" smtClean="0">
                <a:solidFill>
                  <a:srgbClr val="000000"/>
                </a:solidFill>
                <a:latin typeface="Times New Roman" panose="02020603050405020304" pitchFamily="18" charset="0"/>
                <a:cs typeface="Times New Roman" panose="02020603050405020304" pitchFamily="18" charset="0"/>
              </a:rPr>
              <a:t>blood </a:t>
            </a:r>
            <a:r>
              <a:rPr lang="en-US" altLang="en-US" sz="1800" b="1" dirty="0" smtClean="0">
                <a:solidFill>
                  <a:srgbClr val="000000"/>
                </a:solidFill>
                <a:latin typeface="Times New Roman" panose="02020603050405020304" pitchFamily="18" charset="0"/>
                <a:cs typeface="Times New Roman" panose="02020603050405020304" pitchFamily="18" charset="0"/>
              </a:rPr>
              <a:t>(by the endocrine part)</a:t>
            </a:r>
            <a:endParaRPr lang="ar-EG" altLang="en-US" sz="1800" b="1" dirty="0">
              <a:latin typeface="Times New Roman" panose="02020603050405020304" pitchFamily="18" charset="0"/>
              <a:cs typeface="Times New Roman" panose="02020603050405020304" pitchFamily="18" charset="0"/>
            </a:endParaRPr>
          </a:p>
          <a:p>
            <a:pPr algn="l" rtl="0"/>
            <a:endParaRPr lang="ar-JO" altLang="en-US" sz="2400" dirty="0"/>
          </a:p>
        </p:txBody>
      </p:sp>
      <p:pic>
        <p:nvPicPr>
          <p:cNvPr id="69636" name="Picture 2">
            <a:extLst>
              <a:ext uri="{FF2B5EF4-FFF2-40B4-BE49-F238E27FC236}">
                <a16:creationId xmlns:a16="http://schemas.microsoft.com/office/drawing/2014/main" id="{0AABB4D4-1AFD-4FC3-B016-33F25AD0D00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10345" b="3448"/>
          <a:stretch>
            <a:fillRect/>
          </a:stretch>
        </p:blipFill>
        <p:spPr>
          <a:xfrm>
            <a:off x="0" y="1600200"/>
            <a:ext cx="4343400" cy="5105400"/>
          </a:xfrm>
          <a:noFill/>
        </p:spPr>
      </p:pic>
      <p:sp>
        <p:nvSpPr>
          <p:cNvPr id="2" name="TextBox 1"/>
          <p:cNvSpPr txBox="1"/>
          <p:nvPr/>
        </p:nvSpPr>
        <p:spPr>
          <a:xfrm>
            <a:off x="1333500" y="1133663"/>
            <a:ext cx="1676399" cy="523220"/>
          </a:xfrm>
          <a:prstGeom prst="rect">
            <a:avLst/>
          </a:prstGeom>
          <a:noFill/>
        </p:spPr>
        <p:txBody>
          <a:bodyPr wrap="square" rtlCol="0">
            <a:spAutoFit/>
          </a:bodyPr>
          <a:lstStyle/>
          <a:p>
            <a:r>
              <a:rPr lang="en-US" sz="1400" b="1" dirty="0" smtClean="0"/>
              <a:t>Invagination of the underling C.T</a:t>
            </a:r>
            <a:endParaRPr lang="en-US" sz="1400" b="1" dirty="0"/>
          </a:p>
        </p:txBody>
      </p:sp>
      <p:sp>
        <p:nvSpPr>
          <p:cNvPr id="3" name="TextBox 2"/>
          <p:cNvSpPr txBox="1"/>
          <p:nvPr/>
        </p:nvSpPr>
        <p:spPr>
          <a:xfrm>
            <a:off x="3867142" y="5105400"/>
            <a:ext cx="1104916" cy="523220"/>
          </a:xfrm>
          <a:prstGeom prst="rect">
            <a:avLst/>
          </a:prstGeom>
          <a:noFill/>
        </p:spPr>
        <p:txBody>
          <a:bodyPr wrap="square" rtlCol="0">
            <a:spAutoFit/>
          </a:bodyPr>
          <a:lstStyle/>
          <a:p>
            <a:r>
              <a:rPr lang="en-US" sz="1400" b="1" dirty="0" smtClean="0"/>
              <a:t>Endocrine part</a:t>
            </a:r>
            <a:endParaRPr lang="en-US" sz="1400" b="1" dirty="0"/>
          </a:p>
        </p:txBody>
      </p:sp>
      <p:sp>
        <p:nvSpPr>
          <p:cNvPr id="4" name="TextBox 3"/>
          <p:cNvSpPr txBox="1"/>
          <p:nvPr/>
        </p:nvSpPr>
        <p:spPr>
          <a:xfrm>
            <a:off x="3866522" y="6277630"/>
            <a:ext cx="990600" cy="523220"/>
          </a:xfrm>
          <a:prstGeom prst="rect">
            <a:avLst/>
          </a:prstGeom>
          <a:noFill/>
        </p:spPr>
        <p:txBody>
          <a:bodyPr wrap="square" rtlCol="0">
            <a:spAutoFit/>
          </a:bodyPr>
          <a:lstStyle/>
          <a:p>
            <a:r>
              <a:rPr lang="en-US" sz="1400" b="1" dirty="0" smtClean="0"/>
              <a:t>Exocrine part</a:t>
            </a:r>
            <a:endParaRPr lang="en-US" sz="1400" b="1" dirty="0"/>
          </a:p>
        </p:txBody>
      </p:sp>
      <p:sp>
        <p:nvSpPr>
          <p:cNvPr id="5" name="TextBox 4"/>
          <p:cNvSpPr txBox="1"/>
          <p:nvPr/>
        </p:nvSpPr>
        <p:spPr>
          <a:xfrm>
            <a:off x="1828801" y="3691235"/>
            <a:ext cx="1295400" cy="461665"/>
          </a:xfrm>
          <a:prstGeom prst="rect">
            <a:avLst/>
          </a:prstGeom>
          <a:noFill/>
        </p:spPr>
        <p:txBody>
          <a:bodyPr wrap="square" rtlCol="0">
            <a:spAutoFit/>
          </a:bodyPr>
          <a:lstStyle/>
          <a:p>
            <a:r>
              <a:rPr lang="en-US" sz="1200" b="1" dirty="0" smtClean="0"/>
              <a:t>Degeneration of duct system</a:t>
            </a:r>
            <a:endParaRPr lang="en-US" sz="1200" b="1" dirty="0"/>
          </a:p>
        </p:txBody>
      </p:sp>
      <p:sp>
        <p:nvSpPr>
          <p:cNvPr id="6" name="Rectangle 5"/>
          <p:cNvSpPr/>
          <p:nvPr/>
        </p:nvSpPr>
        <p:spPr bwMode="auto">
          <a:xfrm>
            <a:off x="1905000" y="3747918"/>
            <a:ext cx="1104899" cy="4049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bwMode="auto">
          <a:xfrm>
            <a:off x="4972058" y="5943600"/>
            <a:ext cx="4171942" cy="914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Arial" pitchFamily="34" charset="0"/>
                <a:cs typeface="Arial" pitchFamily="34" charset="0"/>
              </a:rPr>
              <a:t>Exocrine part of liver</a:t>
            </a:r>
            <a:r>
              <a:rPr kumimoji="0" lang="en-US" sz="1400" b="1" i="0" u="none" strike="noStrike" cap="none" normalizeH="0" baseline="0" dirty="0" smtClean="0">
                <a:ln>
                  <a:noFill/>
                </a:ln>
                <a:effectLst/>
                <a:latin typeface="Arial" pitchFamily="34" charset="0"/>
                <a:cs typeface="Arial" pitchFamily="34" charset="0"/>
                <a:sym typeface="Wingdings" panose="05000000000000000000" pitchFamily="2" charset="2"/>
              </a:rPr>
              <a:t> </a:t>
            </a:r>
            <a:r>
              <a:rPr kumimoji="0" lang="en-US" sz="1400" b="0" i="0" u="none" strike="noStrike" cap="none" normalizeH="0" baseline="0" dirty="0" smtClean="0">
                <a:ln>
                  <a:noFill/>
                </a:ln>
                <a:effectLst/>
                <a:latin typeface="Arial" pitchFamily="34" charset="0"/>
                <a:cs typeface="Arial" pitchFamily="34" charset="0"/>
                <a:sym typeface="Wingdings" panose="05000000000000000000" pitchFamily="2" charset="2"/>
              </a:rPr>
              <a:t>secret bile in the duct system</a:t>
            </a:r>
          </a:p>
          <a:p>
            <a:pPr marL="0" marR="0" indent="0" algn="l" defTabSz="914400" rtl="1" eaLnBrk="1" fontAlgn="base" latinLnBrk="0" hangingPunct="1">
              <a:lnSpc>
                <a:spcPct val="100000"/>
              </a:lnSpc>
              <a:spcBef>
                <a:spcPct val="0"/>
              </a:spcBef>
              <a:spcAft>
                <a:spcPct val="0"/>
              </a:spcAft>
              <a:buClrTx/>
              <a:buSzTx/>
              <a:buFontTx/>
              <a:buNone/>
              <a:tabLst/>
            </a:pPr>
            <a:r>
              <a:rPr lang="en-US" sz="1400" b="1" dirty="0" smtClean="0">
                <a:sym typeface="Wingdings" panose="05000000000000000000" pitchFamily="2" charset="2"/>
              </a:rPr>
              <a:t>Endocrine part of liver </a:t>
            </a:r>
            <a:r>
              <a:rPr lang="en-US" sz="1400" dirty="0" smtClean="0">
                <a:sym typeface="Wingdings" panose="05000000000000000000" pitchFamily="2" charset="2"/>
              </a:rPr>
              <a:t>secret A.A + proteins into the blood </a:t>
            </a:r>
            <a:endParaRPr kumimoji="0" lang="en-US" sz="1400" b="0" i="0" u="none" strike="noStrike" cap="none" normalizeH="0" baseline="0" dirty="0" smtClean="0">
              <a:ln>
                <a:noFill/>
              </a:ln>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عنوان 1">
            <a:extLst>
              <a:ext uri="{FF2B5EF4-FFF2-40B4-BE49-F238E27FC236}">
                <a16:creationId xmlns:a16="http://schemas.microsoft.com/office/drawing/2014/main" id="{86C6D545-D94D-4864-B110-6805C163317C}"/>
              </a:ext>
            </a:extLst>
          </p:cNvPr>
          <p:cNvSpPr>
            <a:spLocks noGrp="1"/>
          </p:cNvSpPr>
          <p:nvPr>
            <p:ph type="title"/>
          </p:nvPr>
        </p:nvSpPr>
        <p:spPr>
          <a:xfrm>
            <a:off x="152400" y="273050"/>
            <a:ext cx="3937000" cy="1162050"/>
          </a:xfrm>
        </p:spPr>
        <p:txBody>
          <a:bodyPr/>
          <a:lstStyle/>
          <a:p>
            <a:pPr algn="l" rtl="0"/>
            <a:r>
              <a:rPr lang="en-US" altLang="en-US">
                <a:solidFill>
                  <a:srgbClr val="FF0000"/>
                </a:solidFill>
                <a:latin typeface="Arial Black" panose="020B0A04020102020204" pitchFamily="34" charset="0"/>
              </a:rPr>
              <a:t>Immunohistochemical localization of growth hormone</a:t>
            </a:r>
            <a:endParaRPr lang="ar-JO" altLang="en-US">
              <a:solidFill>
                <a:srgbClr val="FF0000"/>
              </a:solidFill>
              <a:latin typeface="Arial Black" panose="020B0A04020102020204" pitchFamily="34" charset="0"/>
            </a:endParaRPr>
          </a:p>
        </p:txBody>
      </p:sp>
      <p:pic>
        <p:nvPicPr>
          <p:cNvPr id="88067" name="Picture 4" descr="F20_07">
            <a:extLst>
              <a:ext uri="{FF2B5EF4-FFF2-40B4-BE49-F238E27FC236}">
                <a16:creationId xmlns:a16="http://schemas.microsoft.com/office/drawing/2014/main" id="{EFD0C08D-305E-4AD0-8485-A102CBC42D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67200" y="685800"/>
            <a:ext cx="4695825" cy="5943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068" name="Picture 4" descr="1998D07(33)C">
            <a:extLst>
              <a:ext uri="{FF2B5EF4-FFF2-40B4-BE49-F238E27FC236}">
                <a16:creationId xmlns:a16="http://schemas.microsoft.com/office/drawing/2014/main" id="{3FE2B18E-0918-4FC4-8781-DB0C2BCEA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1566863"/>
            <a:ext cx="406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180">
            <a:extLst>
              <a:ext uri="{FF2B5EF4-FFF2-40B4-BE49-F238E27FC236}">
                <a16:creationId xmlns:a16="http://schemas.microsoft.com/office/drawing/2014/main" id="{F46D37AF-148F-46D1-85D2-5821D198A037}"/>
              </a:ext>
            </a:extLst>
          </p:cNvPr>
          <p:cNvSpPr txBox="1">
            <a:spLocks noChangeArrowheads="1"/>
          </p:cNvSpPr>
          <p:nvPr/>
        </p:nvSpPr>
        <p:spPr bwMode="auto">
          <a:xfrm>
            <a:off x="185057" y="0"/>
            <a:ext cx="7848600"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a:solidFill>
                  <a:srgbClr val="FF0000"/>
                </a:solidFill>
              </a:rPr>
              <a:t>Adenohypophysis hormones </a:t>
            </a:r>
          </a:p>
          <a:p>
            <a:pPr algn="r" rtl="1" eaLnBrk="1" hangingPunct="1">
              <a:spcBef>
                <a:spcPct val="50000"/>
              </a:spcBef>
            </a:pPr>
            <a:endParaRPr lang="en-US" altLang="en-US" dirty="0">
              <a:solidFill>
                <a:srgbClr val="333399"/>
              </a:solidFill>
            </a:endParaRPr>
          </a:p>
        </p:txBody>
      </p:sp>
      <p:graphicFrame>
        <p:nvGraphicFramePr>
          <p:cNvPr id="8377" name="Group 185">
            <a:extLst>
              <a:ext uri="{FF2B5EF4-FFF2-40B4-BE49-F238E27FC236}">
                <a16:creationId xmlns:a16="http://schemas.microsoft.com/office/drawing/2014/main" id="{80DA8A35-B295-4571-996B-7D2B0EB2426B}"/>
              </a:ext>
            </a:extLst>
          </p:cNvPr>
          <p:cNvGraphicFramePr>
            <a:graphicFrameLocks noGrp="1"/>
          </p:cNvGraphicFramePr>
          <p:nvPr>
            <p:extLst>
              <p:ext uri="{D42A27DB-BD31-4B8C-83A1-F6EECF244321}">
                <p14:modId xmlns:p14="http://schemas.microsoft.com/office/powerpoint/2010/main" val="1870910026"/>
              </p:ext>
            </p:extLst>
          </p:nvPr>
        </p:nvGraphicFramePr>
        <p:xfrm>
          <a:off x="152400" y="593897"/>
          <a:ext cx="8893176" cy="6205185"/>
        </p:xfrm>
        <a:graphic>
          <a:graphicData uri="http://schemas.openxmlformats.org/drawingml/2006/table">
            <a:tbl>
              <a:tblPr rtl="1"/>
              <a:tblGrid>
                <a:gridCol w="2382798">
                  <a:extLst>
                    <a:ext uri="{9D8B030D-6E8A-4147-A177-3AD203B41FA5}">
                      <a16:colId xmlns:a16="http://schemas.microsoft.com/office/drawing/2014/main" val="20000"/>
                    </a:ext>
                  </a:extLst>
                </a:gridCol>
                <a:gridCol w="2613916">
                  <a:extLst>
                    <a:ext uri="{9D8B030D-6E8A-4147-A177-3AD203B41FA5}">
                      <a16:colId xmlns:a16="http://schemas.microsoft.com/office/drawing/2014/main" val="20001"/>
                    </a:ext>
                  </a:extLst>
                </a:gridCol>
                <a:gridCol w="688472">
                  <a:extLst>
                    <a:ext uri="{9D8B030D-6E8A-4147-A177-3AD203B41FA5}">
                      <a16:colId xmlns:a16="http://schemas.microsoft.com/office/drawing/2014/main" val="20002"/>
                    </a:ext>
                  </a:extLst>
                </a:gridCol>
                <a:gridCol w="1586905">
                  <a:extLst>
                    <a:ext uri="{9D8B030D-6E8A-4147-A177-3AD203B41FA5}">
                      <a16:colId xmlns:a16="http://schemas.microsoft.com/office/drawing/2014/main" val="20003"/>
                    </a:ext>
                  </a:extLst>
                </a:gridCol>
                <a:gridCol w="1621085">
                  <a:extLst>
                    <a:ext uri="{9D8B030D-6E8A-4147-A177-3AD203B41FA5}">
                      <a16:colId xmlns:a16="http://schemas.microsoft.com/office/drawing/2014/main" val="20004"/>
                    </a:ext>
                  </a:extLst>
                </a:gridCol>
              </a:tblGrid>
              <a:tr h="4318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Function</a:t>
                      </a:r>
                      <a:r>
                        <a:rPr kumimoji="0" lang="ar-JO" altLang="en-US"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ar-JO" altLang="en-US" sz="1600" b="1" i="0" u="none" strike="noStrike" cap="none" normalizeH="0" baseline="0" dirty="0" smtClean="0">
                          <a:ln>
                            <a:noFill/>
                          </a:ln>
                          <a:solidFill>
                            <a:srgbClr val="0070C0"/>
                          </a:solidFill>
                          <a:effectLst/>
                          <a:latin typeface="Arial" panose="020B0604020202020204" pitchFamily="34" charset="0"/>
                          <a:cs typeface="Arial" panose="020B0604020202020204" pitchFamily="34" charset="0"/>
                        </a:rPr>
                        <a:t>مهمة جداً</a:t>
                      </a:r>
                      <a:r>
                        <a:rPr kumimoji="0" lang="ar-JO" altLang="en-US"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Morphology</a:t>
                      </a:r>
                      <a:r>
                        <a:rPr kumimoji="0" lang="ar-JO" altLang="en-US"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ar-JO" altLang="en-US" sz="1600" b="1" i="0" u="none" strike="noStrike" cap="none" normalizeH="0" baseline="0" dirty="0" smtClean="0">
                          <a:ln>
                            <a:noFill/>
                          </a:ln>
                          <a:solidFill>
                            <a:srgbClr val="0070C0"/>
                          </a:solidFill>
                          <a:effectLst/>
                          <a:latin typeface="Arial" panose="020B0604020202020204" pitchFamily="34" charset="0"/>
                          <a:cs typeface="Arial" panose="020B0604020202020204" pitchFamily="34" charset="0"/>
                        </a:rPr>
                        <a:t>هاي الخانة مش مهمة </a:t>
                      </a:r>
                      <a:r>
                        <a:rPr kumimoji="0" lang="ar-JO" altLang="en-US" sz="1600" b="1" i="0" u="none" strike="noStrike" cap="none" normalizeH="0" baseline="0" dirty="0" smtClean="0">
                          <a:ln>
                            <a:noFill/>
                          </a:ln>
                          <a:solidFill>
                            <a:srgbClr val="0070C0"/>
                          </a:solidFill>
                          <a:effectLst/>
                          <a:latin typeface="Arial" panose="020B0604020202020204" pitchFamily="34" charset="0"/>
                          <a:cs typeface="Arial" panose="020B0604020202020204" pitchFamily="34" charset="0"/>
                          <a:sym typeface="Wingdings" panose="05000000000000000000" pitchFamily="2" charset="2"/>
                        </a:rPr>
                        <a:t></a:t>
                      </a:r>
                      <a:endParaRPr kumimoji="0" lang="en-US" altLang="en-US" sz="1600" b="1" i="0" u="none" strike="noStrike" cap="none" normalizeH="0" baseline="0" dirty="0">
                        <a:ln>
                          <a:noFill/>
                        </a:ln>
                        <a:solidFill>
                          <a:srgbClr val="0070C0"/>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ar-JO" alt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en-US" alt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Cells </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158513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degranulated</a:t>
                      </a: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cell, under-development cell (They are now thought to represent acidophil and basophilic cells in a </a:t>
                      </a:r>
                      <a:r>
                        <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dormant</a:t>
                      </a: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or recently </a:t>
                      </a:r>
                      <a:r>
                        <a:rPr kumimoji="0" lang="en-US" altLang="en-US" sz="14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degranulated</a:t>
                      </a: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stage)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more, small, pale, no clear boundary, less granules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Black" pitchFamily="34" charset="0"/>
                          <a:cs typeface="Arial" panose="020B0604020202020204" pitchFamily="34" charset="0"/>
                        </a:rPr>
                        <a:t>52%</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Black" pitchFamily="34" charset="0"/>
                          <a:cs typeface="Arial" panose="020B0604020202020204" pitchFamily="34" charset="0"/>
                        </a:rPr>
                        <a:t>Chromophobes </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1"/>
                  </a:ext>
                </a:extLst>
              </a:tr>
              <a:tr h="81695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Black" panose="020B0A04020102020204" pitchFamily="34" charset="0"/>
                          <a:cs typeface="Arial" panose="020B0604020202020204" pitchFamily="34" charset="0"/>
                        </a:rPr>
                        <a:t>FSH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Black" panose="020B0A04020102020204" pitchFamily="34" charset="0"/>
                          <a:cs typeface="Arial" panose="020B0604020202020204" pitchFamily="34" charset="0"/>
                        </a:rPr>
                        <a:t>LH</a:t>
                      </a:r>
                      <a:r>
                        <a:rPr kumimoji="0" lang="ar-JO" altLang="en-US" sz="1400" b="0" i="0" u="none" strike="noStrike" cap="none" normalizeH="0" baseline="0" dirty="0" smtClean="0">
                          <a:ln>
                            <a:noFill/>
                          </a:ln>
                          <a:solidFill>
                            <a:schemeClr val="tx1"/>
                          </a:solidFill>
                          <a:effectLst/>
                          <a:latin typeface="Arial Black" panose="020B0A04020102020204" pitchFamily="34" charset="0"/>
                          <a:cs typeface="Arial" panose="020B0604020202020204" pitchFamily="34" charset="0"/>
                        </a:rPr>
                        <a:t>   </a:t>
                      </a:r>
                      <a:r>
                        <a:rPr kumimoji="0" lang="en-US" altLang="en-US" sz="1400" b="0" i="0" u="none" strike="noStrike" cap="none" normalizeH="0" baseline="0" dirty="0" smtClean="0">
                          <a:ln>
                            <a:noFill/>
                          </a:ln>
                          <a:solidFill>
                            <a:schemeClr val="tx1"/>
                          </a:solidFill>
                          <a:effectLst/>
                          <a:latin typeface="Arial Black" panose="020B0A04020102020204" pitchFamily="34" charset="0"/>
                          <a:cs typeface="Arial" panose="020B0604020202020204" pitchFamily="34" charset="0"/>
                        </a:rPr>
                        <a:t>   </a:t>
                      </a:r>
                      <a:r>
                        <a:rPr kumimoji="0" lang="en-US" altLang="en-US" sz="1400" b="0" i="0" u="none" strike="noStrike" cap="none" normalizeH="0" baseline="0" dirty="0" smtClean="0">
                          <a:ln>
                            <a:noFill/>
                          </a:ln>
                          <a:solidFill>
                            <a:srgbClr val="0070C0"/>
                          </a:solidFill>
                          <a:effectLst/>
                          <a:latin typeface="Arial Black" panose="020B0A04020102020204" pitchFamily="34" charset="0"/>
                          <a:cs typeface="Arial" panose="020B0604020202020204" pitchFamily="34" charset="0"/>
                        </a:rPr>
                        <a:t>(to gonads)</a:t>
                      </a:r>
                      <a:endParaRPr kumimoji="0" lang="en-US" altLang="en-US" sz="1400" b="0" i="0" u="none" strike="noStrike" cap="none" normalizeH="0" baseline="0" dirty="0">
                        <a:ln>
                          <a:noFill/>
                        </a:ln>
                        <a:solidFill>
                          <a:srgbClr val="0070C0"/>
                        </a:solidFill>
                        <a:effectLst/>
                        <a:latin typeface="Arial Black" panose="020B0A040201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most </a:t>
                      </a:r>
                      <a:r>
                        <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common</a:t>
                      </a: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medium</a:t>
                      </a: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-sized, round granules, 200-300 nm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3">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Black" pitchFamily="34" charset="0"/>
                          <a:cs typeface="Arial" panose="020B0604020202020204" pitchFamily="34" charset="0"/>
                        </a:rPr>
                        <a:t>11%</a:t>
                      </a:r>
                      <a:r>
                        <a:rPr kumimoji="0" lang="en-US" altLang="zh-CN"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gonadotropic cells</a:t>
                      </a:r>
                      <a:r>
                        <a:rPr kumimoji="0" lang="en-US" altLang="zh-CN"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a:t>
                      </a:r>
                      <a:endPar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3">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Black" pitchFamily="34" charset="0"/>
                          <a:cs typeface="Arial" panose="020B0604020202020204" pitchFamily="34" charset="0"/>
                        </a:rPr>
                        <a:t>Basophils</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3160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Black" panose="020B0A04020102020204" pitchFamily="34" charset="0"/>
                          <a:cs typeface="Arial" panose="020B0604020202020204" pitchFamily="34" charset="0"/>
                        </a:rPr>
                        <a:t>TSH </a:t>
                      </a:r>
                      <a:r>
                        <a:rPr kumimoji="0" lang="en-US" altLang="en-US" sz="1400" b="0" i="0" u="none" strike="noStrike" cap="none" normalizeH="0" baseline="0" dirty="0" smtClean="0">
                          <a:ln>
                            <a:noFill/>
                          </a:ln>
                          <a:solidFill>
                            <a:schemeClr val="tx1"/>
                          </a:solidFill>
                          <a:effectLst/>
                          <a:latin typeface="Arial Black" panose="020B0A04020102020204" pitchFamily="34" charset="0"/>
                          <a:cs typeface="Arial" panose="020B0604020202020204" pitchFamily="34" charset="0"/>
                        </a:rPr>
                        <a:t>  </a:t>
                      </a:r>
                      <a:r>
                        <a:rPr kumimoji="0" lang="en-US" altLang="en-US" sz="1400" b="0" i="0" u="none" strike="noStrike" cap="none" normalizeH="0" baseline="0" dirty="0" smtClean="0">
                          <a:ln>
                            <a:noFill/>
                          </a:ln>
                          <a:solidFill>
                            <a:srgbClr val="0070C0"/>
                          </a:solidFill>
                          <a:effectLst/>
                          <a:latin typeface="Arial Black" panose="020B0A04020102020204" pitchFamily="34" charset="0"/>
                          <a:cs typeface="Arial" panose="020B0604020202020204" pitchFamily="34" charset="0"/>
                        </a:rPr>
                        <a:t>(to thyroid)</a:t>
                      </a:r>
                      <a:endParaRPr kumimoji="0" lang="en-US" altLang="en-US" sz="1400" b="0" i="0" u="none" strike="noStrike" cap="none" normalizeH="0" baseline="0" dirty="0">
                        <a:ln>
                          <a:noFill/>
                        </a:ln>
                        <a:solidFill>
                          <a:srgbClr val="0070C0"/>
                        </a:solidFill>
                        <a:effectLst/>
                        <a:latin typeface="Arial Black" panose="020B0A040201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the </a:t>
                      </a:r>
                      <a:r>
                        <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largest</a:t>
                      </a: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less, round, </a:t>
                      </a:r>
                      <a:r>
                        <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smallest</a:t>
                      </a: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granules, 150-200 nm, peripheral distributed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thyrotropic</a:t>
                      </a:r>
                      <a:r>
                        <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cells</a:t>
                      </a:r>
                      <a:r>
                        <a:rPr kumimoji="0" lang="en-US" altLang="zh-CN"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a:t>
                      </a:r>
                      <a:endPar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10003"/>
                  </a:ext>
                </a:extLst>
              </a:tr>
              <a:tr h="73160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Black" panose="020B0A04020102020204" pitchFamily="34" charset="0"/>
                          <a:cs typeface="Arial" panose="020B0604020202020204" pitchFamily="34" charset="0"/>
                        </a:rPr>
                        <a:t>ACTH </a:t>
                      </a:r>
                      <a:r>
                        <a:rPr kumimoji="0" lang="en-US" altLang="en-US" sz="1400" b="0" i="0" u="none" strike="noStrike" cap="none" normalizeH="0" baseline="0" dirty="0" smtClean="0">
                          <a:ln>
                            <a:noFill/>
                          </a:ln>
                          <a:solidFill>
                            <a:schemeClr val="tx1"/>
                          </a:solidFill>
                          <a:effectLst/>
                          <a:latin typeface="Arial Black" panose="020B0A04020102020204" pitchFamily="34" charset="0"/>
                          <a:cs typeface="Arial" panose="020B0604020202020204" pitchFamily="34" charset="0"/>
                        </a:rPr>
                        <a:t>  </a:t>
                      </a:r>
                      <a:r>
                        <a:rPr kumimoji="0" lang="en-US" altLang="en-US" sz="1400" b="0" i="0" u="none" strike="noStrike" cap="none" normalizeH="0" baseline="0" dirty="0" smtClean="0">
                          <a:ln>
                            <a:noFill/>
                          </a:ln>
                          <a:solidFill>
                            <a:srgbClr val="0070C0"/>
                          </a:solidFill>
                          <a:effectLst/>
                          <a:latin typeface="Arial Black" panose="020B0A04020102020204" pitchFamily="34" charset="0"/>
                          <a:cs typeface="Arial" panose="020B0604020202020204" pitchFamily="34" charset="0"/>
                        </a:rPr>
                        <a:t>(to adrenal cortex)</a:t>
                      </a:r>
                      <a:endParaRPr kumimoji="0" lang="en-US" altLang="en-US" sz="1400" b="0" i="0" u="none" strike="noStrike" cap="none" normalizeH="0" baseline="0" dirty="0">
                        <a:ln>
                          <a:noFill/>
                        </a:ln>
                        <a:solidFill>
                          <a:srgbClr val="0070C0"/>
                        </a:solidFill>
                        <a:effectLst/>
                        <a:latin typeface="Arial Black" panose="020B0A040201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round, less, </a:t>
                      </a:r>
                      <a:r>
                        <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different</a:t>
                      </a: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electron density, 200-250nm, under </a:t>
                      </a:r>
                      <a:r>
                        <a:rPr kumimoji="0" lang="en-US" altLang="en-US" sz="14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plasmalemma</a:t>
                      </a: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corticotropic</a:t>
                      </a:r>
                      <a:r>
                        <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cells</a:t>
                      </a:r>
                      <a:r>
                        <a:rPr kumimoji="0" lang="en-US" altLang="zh-CN"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a:t>
                      </a:r>
                      <a:endPar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10004"/>
                  </a:ext>
                </a:extLst>
              </a:tr>
              <a:tr h="77319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Black" panose="020B0A04020102020204" pitchFamily="34" charset="0"/>
                          <a:cs typeface="Arial" panose="020B0604020202020204" pitchFamily="34" charset="0"/>
                        </a:rPr>
                        <a:t>GH</a:t>
                      </a:r>
                      <a:r>
                        <a:rPr kumimoji="0" lang="en-US" altLang="zh-CN"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or </a:t>
                      </a:r>
                      <a:r>
                        <a:rPr kumimoji="0" lang="en-US" altLang="zh-CN" sz="1400" b="0" i="0" u="none" strike="noStrike" cap="none" normalizeH="0" baseline="0" dirty="0" err="1">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somatotropic</a:t>
                      </a:r>
                      <a:r>
                        <a:rPr kumimoji="0" lang="en-US" altLang="zh-CN"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hormone (STH</a:t>
                      </a:r>
                      <a:r>
                        <a:rPr kumimoji="0" lang="en-US" alt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kumimoji="0" lang="en-US" altLang="zh-CN" sz="1400" b="1" i="0" u="none" strike="noStrike" cap="none" normalizeH="0" baseline="0" dirty="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rPr>
                        <a:t>(to bone+ muscle)</a:t>
                      </a:r>
                      <a:endParaRPr kumimoji="0" lang="en-US" altLang="en-US" sz="1400" b="1" i="0" u="none" strike="noStrike" cap="none" normalizeH="0" baseline="0" dirty="0">
                        <a:ln>
                          <a:noFill/>
                        </a:ln>
                        <a:solidFill>
                          <a:srgbClr val="0070C0"/>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filled with round, electron-dense granules, 350nm</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Black" pitchFamily="34" charset="0"/>
                          <a:cs typeface="Arial" panose="020B0604020202020204" pitchFamily="34" charset="0"/>
                        </a:rPr>
                        <a:t>37% </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4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somatotropic</a:t>
                      </a:r>
                      <a:r>
                        <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cells</a:t>
                      </a:r>
                      <a:r>
                        <a:rPr kumimoji="0" lang="en-US" altLang="zh-CN"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a:t>
                      </a:r>
                      <a:endPar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Black" pitchFamily="34" charset="0"/>
                          <a:cs typeface="Arial" panose="020B0604020202020204" pitchFamily="34" charset="0"/>
                        </a:rPr>
                        <a:t>Acidophils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Black"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Black" pitchFamily="34" charset="0"/>
                        <a:cs typeface="Arial" panose="020B0604020202020204"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Black" pitchFamily="34" charset="0"/>
                        <a:cs typeface="Arial" panose="020B0604020202020204" pitchFamily="34"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98756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Black" panose="020B0A04020102020204" pitchFamily="34" charset="0"/>
                          <a:cs typeface="Arial" panose="020B0604020202020204" pitchFamily="34" charset="0"/>
                        </a:rPr>
                        <a:t>Prolactin</a:t>
                      </a: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(PR) or lactogenic hormone (LTH)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Large in lactation &amp; small in males &amp;  non pregnant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less, </a:t>
                      </a:r>
                      <a:r>
                        <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largest</a:t>
                      </a: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granules, 600-700nm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4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mammotropic</a:t>
                      </a:r>
                      <a:r>
                        <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cells = </a:t>
                      </a:r>
                      <a:r>
                        <a:rPr kumimoji="0" lang="en-US" altLang="zh-CN" sz="1400" b="1" i="0" u="none" strike="noStrike" cap="none" normalizeH="0" baseline="0" dirty="0" err="1">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Erdheim</a:t>
                      </a:r>
                      <a:r>
                        <a:rPr kumimoji="0" lang="en-US" altLang="zh-CN" sz="14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cells  </a:t>
                      </a:r>
                      <a:endPar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4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crinophagy</a:t>
                      </a:r>
                      <a:r>
                        <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10006"/>
                  </a:ext>
                </a:extLst>
              </a:tr>
            </a:tbl>
          </a:graphicData>
        </a:graphic>
      </p:graphicFrame>
      <p:sp>
        <p:nvSpPr>
          <p:cNvPr id="89136" name="سهم إلى اليمين 1">
            <a:extLst>
              <a:ext uri="{FF2B5EF4-FFF2-40B4-BE49-F238E27FC236}">
                <a16:creationId xmlns:a16="http://schemas.microsoft.com/office/drawing/2014/main" id="{107D8C17-07FA-4640-96E1-A90619181298}"/>
              </a:ext>
            </a:extLst>
          </p:cNvPr>
          <p:cNvSpPr>
            <a:spLocks noChangeArrowheads="1"/>
          </p:cNvSpPr>
          <p:nvPr/>
        </p:nvSpPr>
        <p:spPr bwMode="auto">
          <a:xfrm>
            <a:off x="1123950" y="6613525"/>
            <a:ext cx="685800" cy="171450"/>
          </a:xfrm>
          <a:prstGeom prst="rightArrow">
            <a:avLst>
              <a:gd name="adj1" fmla="val 50000"/>
              <a:gd name="adj2" fmla="val 49907"/>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endParaRPr lang="ar-JO" altLang="en-US"/>
          </a:p>
        </p:txBody>
      </p:sp>
      <p:sp>
        <p:nvSpPr>
          <p:cNvPr id="2" name="Right Arrow 1"/>
          <p:cNvSpPr/>
          <p:nvPr/>
        </p:nvSpPr>
        <p:spPr bwMode="auto">
          <a:xfrm rot="3026629">
            <a:off x="8636571" y="1892416"/>
            <a:ext cx="252857" cy="186474"/>
          </a:xfrm>
          <a:prstGeom prst="rightArrow">
            <a:avLst/>
          </a:prstGeom>
          <a:solidFill>
            <a:schemeClr val="accent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bwMode="auto">
          <a:xfrm>
            <a:off x="8574593" y="2084423"/>
            <a:ext cx="548472" cy="38100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70C0"/>
                </a:solidFill>
                <a:effectLst/>
                <a:latin typeface="Arial" pitchFamily="34" charset="0"/>
                <a:cs typeface="Arial" pitchFamily="34" charset="0"/>
              </a:rPr>
              <a:t>Stem cells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عنوان 1">
            <a:extLst>
              <a:ext uri="{FF2B5EF4-FFF2-40B4-BE49-F238E27FC236}">
                <a16:creationId xmlns:a16="http://schemas.microsoft.com/office/drawing/2014/main" id="{B2A9B238-5496-4783-9E61-58D942CA0DD1}"/>
              </a:ext>
            </a:extLst>
          </p:cNvPr>
          <p:cNvSpPr>
            <a:spLocks noGrp="1"/>
          </p:cNvSpPr>
          <p:nvPr>
            <p:ph type="title"/>
          </p:nvPr>
        </p:nvSpPr>
        <p:spPr>
          <a:xfrm>
            <a:off x="419100" y="-133349"/>
            <a:ext cx="8229600" cy="1020762"/>
          </a:xfrm>
        </p:spPr>
        <p:txBody>
          <a:bodyPr/>
          <a:lstStyle/>
          <a:p>
            <a:r>
              <a:rPr lang="en-US" altLang="en-US" sz="3200" b="1" dirty="0">
                <a:solidFill>
                  <a:srgbClr val="000000"/>
                </a:solidFill>
                <a:latin typeface="Arial Black" panose="020B0A04020102020204" pitchFamily="34" charset="0"/>
              </a:rPr>
              <a:t>Neurohypophysis</a:t>
            </a:r>
            <a:endParaRPr lang="ar-JO" altLang="en-US" sz="3200" dirty="0"/>
          </a:p>
        </p:txBody>
      </p:sp>
      <p:pic>
        <p:nvPicPr>
          <p:cNvPr id="90115" name="Picture 2" descr="C:\Users\MCC\Desktop\3-s2.0-B9780123739759000021-gr1.jpg">
            <a:extLst>
              <a:ext uri="{FF2B5EF4-FFF2-40B4-BE49-F238E27FC236}">
                <a16:creationId xmlns:a16="http://schemas.microsoft.com/office/drawing/2014/main" id="{E219CB3B-5BEC-44D3-9F44-E7A472261B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980277"/>
            <a:ext cx="8610600" cy="5051425"/>
          </a:xfrm>
          <a:noFill/>
        </p:spPr>
      </p:pic>
      <p:sp>
        <p:nvSpPr>
          <p:cNvPr id="2" name="Rectangle 1"/>
          <p:cNvSpPr/>
          <p:nvPr/>
        </p:nvSpPr>
        <p:spPr bwMode="auto">
          <a:xfrm>
            <a:off x="3505200" y="618331"/>
            <a:ext cx="1905000" cy="358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70C0"/>
                </a:solidFill>
                <a:effectLst/>
                <a:latin typeface="Arial" pitchFamily="34" charset="0"/>
                <a:cs typeface="Arial" pitchFamily="34" charset="0"/>
              </a:rPr>
              <a:t>Nervous in origin</a:t>
            </a:r>
          </a:p>
        </p:txBody>
      </p:sp>
      <p:sp>
        <p:nvSpPr>
          <p:cNvPr id="3" name="Oval 2"/>
          <p:cNvSpPr/>
          <p:nvPr/>
        </p:nvSpPr>
        <p:spPr bwMode="auto">
          <a:xfrm>
            <a:off x="266700" y="1257300"/>
            <a:ext cx="3124200" cy="91440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 name="Straight Arrow Connector 4"/>
          <p:cNvCxnSpPr/>
          <p:nvPr/>
        </p:nvCxnSpPr>
        <p:spPr bwMode="auto">
          <a:xfrm flipV="1">
            <a:off x="914400" y="986634"/>
            <a:ext cx="0" cy="38100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6" name="Rectangle 5"/>
          <p:cNvSpPr/>
          <p:nvPr/>
        </p:nvSpPr>
        <p:spPr bwMode="auto">
          <a:xfrm>
            <a:off x="0" y="538165"/>
            <a:ext cx="1828800" cy="44846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latin typeface="Arial" pitchFamily="34" charset="0"/>
                <a:cs typeface="Arial" pitchFamily="34" charset="0"/>
              </a:rPr>
              <a:t>Produce secretion (hormones) </a:t>
            </a:r>
          </a:p>
        </p:txBody>
      </p:sp>
      <p:sp>
        <p:nvSpPr>
          <p:cNvPr id="7" name="Rectangle 6"/>
          <p:cNvSpPr/>
          <p:nvPr/>
        </p:nvSpPr>
        <p:spPr bwMode="auto">
          <a:xfrm>
            <a:off x="609600" y="6019800"/>
            <a:ext cx="8534400" cy="838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r>
              <a:rPr lang="ar-JO" b="1" dirty="0" smtClean="0"/>
              <a:t>**الجزء الخلفي من الغدة النخامية بصنّع هرمونات ؟!</a:t>
            </a:r>
          </a:p>
          <a:p>
            <a:pPr marL="0" marR="0" indent="0" algn="r" defTabSz="914400" rtl="1" eaLnBrk="1" fontAlgn="base" latinLnBrk="0" hangingPunct="1">
              <a:lnSpc>
                <a:spcPct val="100000"/>
              </a:lnSpc>
              <a:spcBef>
                <a:spcPct val="0"/>
              </a:spcBef>
              <a:spcAft>
                <a:spcPct val="0"/>
              </a:spcAft>
              <a:buClrTx/>
              <a:buSzTx/>
              <a:buFontTx/>
              <a:buNone/>
              <a:tabLst/>
            </a:pPr>
            <a:r>
              <a:rPr kumimoji="0" lang="ar-JO" b="0" i="0" u="none" strike="noStrike" cap="none" normalizeH="0" baseline="0" dirty="0" smtClean="0">
                <a:ln>
                  <a:noFill/>
                </a:ln>
                <a:effectLst/>
                <a:latin typeface="Arial" pitchFamily="34" charset="0"/>
                <a:cs typeface="Arial" pitchFamily="34" charset="0"/>
              </a:rPr>
              <a:t>لأ</a:t>
            </a:r>
            <a:r>
              <a:rPr kumimoji="0" lang="ar-JO" b="0" i="0" u="none" strike="noStrike" cap="none" normalizeH="0" dirty="0" smtClean="0">
                <a:ln>
                  <a:noFill/>
                </a:ln>
                <a:effectLst/>
                <a:latin typeface="Arial" pitchFamily="34" charset="0"/>
                <a:cs typeface="Arial" pitchFamily="34" charset="0"/>
              </a:rPr>
              <a:t> ما بصنّع, الهرمونات بتكون مصنوعة جاهزة ب تحت المهاد و بتنتقل مع محاور الاعصاب للجزء الخلفي من الغدة النخامية ك (</a:t>
            </a:r>
            <a:r>
              <a:rPr kumimoji="0" lang="en-US" b="0" i="0" u="none" strike="noStrike" cap="none" normalizeH="0" dirty="0" err="1" smtClean="0">
                <a:ln>
                  <a:noFill/>
                </a:ln>
                <a:effectLst/>
                <a:latin typeface="Arial" pitchFamily="34" charset="0"/>
                <a:cs typeface="Arial" pitchFamily="34" charset="0"/>
              </a:rPr>
              <a:t>neurosecretion</a:t>
            </a:r>
            <a:r>
              <a:rPr lang="ar-JO" dirty="0" smtClean="0"/>
              <a:t>/</a:t>
            </a:r>
            <a:r>
              <a:rPr lang="en-US" dirty="0" smtClean="0"/>
              <a:t>  (neuroendocrine</a:t>
            </a:r>
            <a:r>
              <a:rPr lang="ar-JO" dirty="0" smtClean="0"/>
              <a:t>, الجزء الخلفي بس بخزّن اي اشي بيجيه من تحت المهاد </a:t>
            </a:r>
            <a:endParaRPr kumimoji="0" lang="en-US"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C58E67BB-FE61-44E1-BB5D-F5A0AE7470FB}"/>
              </a:ext>
            </a:extLst>
          </p:cNvPr>
          <p:cNvSpPr>
            <a:spLocks noGrp="1"/>
          </p:cNvSpPr>
          <p:nvPr>
            <p:ph type="title"/>
          </p:nvPr>
        </p:nvSpPr>
        <p:spPr>
          <a:xfrm>
            <a:off x="228600" y="457200"/>
            <a:ext cx="8229600" cy="1143000"/>
          </a:xfrm>
        </p:spPr>
        <p:txBody>
          <a:bodyPr/>
          <a:lstStyle/>
          <a:p>
            <a:pPr algn="l" rtl="0" eaLnBrk="1" hangingPunct="1">
              <a:spcBef>
                <a:spcPct val="50000"/>
              </a:spcBef>
            </a:pPr>
            <a:r>
              <a:rPr lang="en-US" altLang="en-US" sz="2400" b="1" dirty="0">
                <a:solidFill>
                  <a:schemeClr val="tx1"/>
                </a:solidFill>
                <a:latin typeface="Arial Black" panose="020B0A04020102020204" pitchFamily="34" charset="0"/>
              </a:rPr>
              <a:t>Neurohypophysis (Pars nervosa)</a:t>
            </a:r>
            <a:br>
              <a:rPr lang="en-US" altLang="en-US" sz="2400" b="1" dirty="0">
                <a:solidFill>
                  <a:schemeClr val="tx1"/>
                </a:solidFill>
                <a:latin typeface="Arial Black" panose="020B0A04020102020204" pitchFamily="34" charset="0"/>
              </a:rPr>
            </a:br>
            <a:r>
              <a:rPr lang="en-US" altLang="en-US" sz="2400" b="1" dirty="0">
                <a:solidFill>
                  <a:schemeClr val="tx1"/>
                </a:solidFill>
                <a:latin typeface="Arial Black" panose="020B0A04020102020204" pitchFamily="34" charset="0"/>
              </a:rPr>
              <a:t> </a:t>
            </a:r>
            <a:r>
              <a:rPr lang="en-US" altLang="en-US" sz="2400" b="1" dirty="0">
                <a:solidFill>
                  <a:srgbClr val="FF0000"/>
                </a:solidFill>
                <a:latin typeface="Arial Black" panose="020B0A04020102020204" pitchFamily="34" charset="0"/>
              </a:rPr>
              <a:t>Two parts</a:t>
            </a:r>
            <a:r>
              <a:rPr lang="en-US" altLang="en-US" sz="1400" b="1" dirty="0"/>
              <a:t/>
            </a:r>
            <a:br>
              <a:rPr lang="en-US" altLang="en-US" sz="1400" b="1" dirty="0"/>
            </a:br>
            <a:r>
              <a:rPr lang="en-US" altLang="en-US" sz="1600" b="1" dirty="0">
                <a:latin typeface="Arial Black" panose="020B0A04020102020204" pitchFamily="34" charset="0"/>
              </a:rPr>
              <a:t>Infundibulum</a:t>
            </a:r>
            <a:r>
              <a:rPr lang="en-US" altLang="en-US" sz="1600" b="1" dirty="0"/>
              <a:t>,</a:t>
            </a:r>
            <a:r>
              <a:rPr lang="en-US" altLang="en-US" sz="1600" dirty="0"/>
              <a:t> a slender stalk of nerve tissue that suspends the pituitary gland from the base of the brain </a:t>
            </a:r>
            <a:r>
              <a:rPr lang="en-US" altLang="en-US" sz="1600" b="1" dirty="0"/>
              <a:t>pituitary stalk </a:t>
            </a:r>
            <a:br>
              <a:rPr lang="en-US" altLang="en-US" sz="1600" b="1" dirty="0"/>
            </a:br>
            <a:r>
              <a:rPr lang="en-US" altLang="en-US" sz="1600" b="1" dirty="0">
                <a:latin typeface="Arial Black" panose="020B0A04020102020204" pitchFamily="34" charset="0"/>
              </a:rPr>
              <a:t>The Pars Nervosa</a:t>
            </a:r>
            <a:r>
              <a:rPr lang="en-US" altLang="en-US" sz="1600" b="1" dirty="0"/>
              <a:t>, </a:t>
            </a:r>
            <a:r>
              <a:rPr lang="en-US" altLang="en-US" sz="1600" dirty="0"/>
              <a:t>is connected directly with the Hypothalamus of the brain by axons </a:t>
            </a:r>
            <a:r>
              <a:rPr lang="en-US" altLang="en-US" sz="1600" b="1" dirty="0"/>
              <a:t/>
            </a:r>
            <a:br>
              <a:rPr lang="en-US" altLang="en-US" sz="1600" b="1" dirty="0"/>
            </a:br>
            <a:r>
              <a:rPr lang="en-US" altLang="en-US" sz="1800" b="1" dirty="0"/>
              <a:t>.</a:t>
            </a:r>
            <a:br>
              <a:rPr lang="en-US" altLang="en-US" sz="1800" b="1" dirty="0"/>
            </a:br>
            <a:endParaRPr lang="ar-EG" altLang="en-US" sz="1800" dirty="0">
              <a:solidFill>
                <a:schemeClr val="tx1"/>
              </a:solidFill>
              <a:latin typeface="Arial Black" panose="020B0A04020102020204" pitchFamily="34" charset="0"/>
            </a:endParaRPr>
          </a:p>
        </p:txBody>
      </p:sp>
      <p:sp>
        <p:nvSpPr>
          <p:cNvPr id="91139" name="Content Placeholder 2">
            <a:extLst>
              <a:ext uri="{FF2B5EF4-FFF2-40B4-BE49-F238E27FC236}">
                <a16:creationId xmlns:a16="http://schemas.microsoft.com/office/drawing/2014/main" id="{0CB86735-F28D-42F1-ADFF-720BBC7FE5A4}"/>
              </a:ext>
            </a:extLst>
          </p:cNvPr>
          <p:cNvSpPr>
            <a:spLocks noGrp="1"/>
          </p:cNvSpPr>
          <p:nvPr>
            <p:ph sz="half" idx="1"/>
          </p:nvPr>
        </p:nvSpPr>
        <p:spPr>
          <a:xfrm>
            <a:off x="137746" y="1472921"/>
            <a:ext cx="4038600" cy="5105400"/>
          </a:xfrm>
        </p:spPr>
        <p:txBody>
          <a:bodyPr/>
          <a:lstStyle/>
          <a:p>
            <a:pPr algn="l" rtl="0" eaLnBrk="1" hangingPunct="1">
              <a:buFontTx/>
              <a:buNone/>
            </a:pPr>
            <a:r>
              <a:rPr lang="en-US" altLang="en-US" sz="2400" b="1" dirty="0">
                <a:latin typeface="Arial Black" panose="020B0A04020102020204" pitchFamily="34" charset="0"/>
              </a:rPr>
              <a:t>components</a:t>
            </a:r>
            <a:endParaRPr lang="en-US" altLang="en-US" sz="2400" dirty="0">
              <a:solidFill>
                <a:srgbClr val="0000FF"/>
              </a:solidFill>
            </a:endParaRPr>
          </a:p>
          <a:p>
            <a:pPr algn="l" rtl="0" eaLnBrk="1" hangingPunct="1">
              <a:buFont typeface="Wingdings" panose="05000000000000000000" pitchFamily="2" charset="2"/>
              <a:buNone/>
            </a:pPr>
            <a:r>
              <a:rPr lang="en-US" altLang="en-US" sz="1800" dirty="0">
                <a:solidFill>
                  <a:srgbClr val="0000FF"/>
                </a:solidFill>
              </a:rPr>
              <a:t>1-</a:t>
            </a:r>
            <a:r>
              <a:rPr lang="en-US" altLang="en-US" sz="3000" dirty="0">
                <a:solidFill>
                  <a:srgbClr val="0000FF"/>
                </a:solidFill>
              </a:rPr>
              <a:t> </a:t>
            </a:r>
            <a:r>
              <a:rPr lang="en-US" altLang="en-US" sz="1800" dirty="0">
                <a:solidFill>
                  <a:srgbClr val="0000FF"/>
                </a:solidFill>
                <a:latin typeface="Arial Black" panose="020B0A04020102020204" pitchFamily="34" charset="0"/>
              </a:rPr>
              <a:t>unmyelinated axons:</a:t>
            </a:r>
            <a:r>
              <a:rPr lang="en-US" altLang="en-US" sz="1800" dirty="0">
                <a:latin typeface="Arial Black" panose="020B0A04020102020204" pitchFamily="34" charset="0"/>
              </a:rPr>
              <a:t> </a:t>
            </a:r>
          </a:p>
          <a:p>
            <a:pPr lvl="1" algn="l" rtl="0" eaLnBrk="1" hangingPunct="1"/>
            <a:r>
              <a:rPr lang="en-US" altLang="en-US" sz="1800" dirty="0"/>
              <a:t>of neurosecretory cells present in </a:t>
            </a:r>
            <a:r>
              <a:rPr lang="en-US" altLang="en-US" sz="1800" dirty="0" err="1">
                <a:solidFill>
                  <a:srgbClr val="CC0000"/>
                </a:solidFill>
              </a:rPr>
              <a:t>supraoptic</a:t>
            </a:r>
            <a:r>
              <a:rPr lang="en-US" altLang="en-US" sz="1800" dirty="0">
                <a:solidFill>
                  <a:srgbClr val="CC0000"/>
                </a:solidFill>
              </a:rPr>
              <a:t> </a:t>
            </a:r>
            <a:r>
              <a:rPr lang="en-US" altLang="en-US" sz="1800" dirty="0"/>
              <a:t>and </a:t>
            </a:r>
            <a:r>
              <a:rPr lang="en-US" altLang="en-US" sz="1800" dirty="0">
                <a:solidFill>
                  <a:srgbClr val="CC0000"/>
                </a:solidFill>
              </a:rPr>
              <a:t>paraventricular</a:t>
            </a:r>
            <a:r>
              <a:rPr lang="en-US" altLang="en-US" sz="1800" dirty="0"/>
              <a:t> nuclei of hypothalamus </a:t>
            </a:r>
          </a:p>
          <a:p>
            <a:pPr lvl="1" algn="l" rtl="0" eaLnBrk="1" hangingPunct="1"/>
            <a:r>
              <a:rPr lang="en-US" altLang="en-US" sz="1800" dirty="0"/>
              <a:t>Transmit secretion through</a:t>
            </a:r>
            <a:r>
              <a:rPr lang="en-US" altLang="en-US" sz="1800" dirty="0">
                <a:solidFill>
                  <a:srgbClr val="0000FF"/>
                </a:solidFill>
              </a:rPr>
              <a:t> </a:t>
            </a:r>
            <a:r>
              <a:rPr lang="en-US" altLang="en-US" sz="1800" dirty="0" err="1">
                <a:solidFill>
                  <a:srgbClr val="CC0000"/>
                </a:solidFill>
              </a:rPr>
              <a:t>hypothalamo-hypophyseal</a:t>
            </a:r>
            <a:r>
              <a:rPr lang="en-US" altLang="en-US" sz="1800" dirty="0">
                <a:solidFill>
                  <a:srgbClr val="CC0000"/>
                </a:solidFill>
              </a:rPr>
              <a:t> tract.</a:t>
            </a:r>
            <a:r>
              <a:rPr lang="en-US" altLang="en-US" sz="1800" dirty="0"/>
              <a:t> </a:t>
            </a:r>
          </a:p>
          <a:p>
            <a:pPr algn="l" rtl="0" eaLnBrk="1" hangingPunct="1">
              <a:buFont typeface="Wingdings" panose="05000000000000000000" pitchFamily="2" charset="2"/>
              <a:buNone/>
            </a:pPr>
            <a:r>
              <a:rPr lang="en-US" altLang="en-US" sz="1800" dirty="0">
                <a:solidFill>
                  <a:srgbClr val="0000FF"/>
                </a:solidFill>
              </a:rPr>
              <a:t>2- </a:t>
            </a:r>
            <a:r>
              <a:rPr lang="en-US" altLang="en-US" sz="1800" dirty="0">
                <a:solidFill>
                  <a:srgbClr val="0000FF"/>
                </a:solidFill>
                <a:latin typeface="Arial Black" panose="020B0A04020102020204" pitchFamily="34" charset="0"/>
              </a:rPr>
              <a:t>Herring bodies:</a:t>
            </a:r>
            <a:r>
              <a:rPr lang="en-US" altLang="en-US" sz="1800" dirty="0">
                <a:latin typeface="Arial Black" panose="020B0A04020102020204" pitchFamily="34" charset="0"/>
              </a:rPr>
              <a:t> </a:t>
            </a:r>
            <a:r>
              <a:rPr lang="en-US" altLang="en-US" sz="1800" dirty="0"/>
              <a:t>homogeneous red bodies stored in dilated terminal ends of these axons  </a:t>
            </a:r>
          </a:p>
          <a:p>
            <a:pPr algn="l" rtl="0" eaLnBrk="1" hangingPunct="1">
              <a:buFont typeface="Wingdings" panose="05000000000000000000" pitchFamily="2" charset="2"/>
              <a:buNone/>
            </a:pPr>
            <a:r>
              <a:rPr lang="en-US" altLang="en-US" sz="1800" dirty="0">
                <a:solidFill>
                  <a:srgbClr val="0000FF"/>
                </a:solidFill>
              </a:rPr>
              <a:t>3-</a:t>
            </a:r>
            <a:r>
              <a:rPr lang="en-US" altLang="en-US" sz="1800" dirty="0">
                <a:solidFill>
                  <a:srgbClr val="0000FF"/>
                </a:solidFill>
                <a:latin typeface="Arial Black" panose="020B0A04020102020204" pitchFamily="34" charset="0"/>
              </a:rPr>
              <a:t>Pituicytes</a:t>
            </a:r>
            <a:r>
              <a:rPr lang="en-US" altLang="en-US" sz="1800" dirty="0">
                <a:solidFill>
                  <a:srgbClr val="0000FF"/>
                </a:solidFill>
              </a:rPr>
              <a:t>:</a:t>
            </a:r>
            <a:r>
              <a:rPr lang="en-US" altLang="en-US" sz="1800" dirty="0"/>
              <a:t> modified branched glial cells having supportive , nutritive and insulating function. </a:t>
            </a:r>
          </a:p>
          <a:p>
            <a:pPr algn="l" rtl="0" eaLnBrk="1" hangingPunct="1">
              <a:buFont typeface="Wingdings" panose="05000000000000000000" pitchFamily="2" charset="2"/>
              <a:buNone/>
            </a:pPr>
            <a:r>
              <a:rPr lang="en-US" altLang="en-US" sz="1800" dirty="0">
                <a:solidFill>
                  <a:srgbClr val="0000FF"/>
                </a:solidFill>
                <a:latin typeface="Arial Black" panose="020B0A04020102020204" pitchFamily="34" charset="0"/>
              </a:rPr>
              <a:t>4-Rich blood capillary plexus</a:t>
            </a:r>
          </a:p>
        </p:txBody>
      </p:sp>
      <p:pic>
        <p:nvPicPr>
          <p:cNvPr id="91140" name="Picture 2" descr="http://www.vivo.colostate.edu/hbooks/pathphys/endocrine/hypopit/histo_herring.gif">
            <a:extLst>
              <a:ext uri="{FF2B5EF4-FFF2-40B4-BE49-F238E27FC236}">
                <a16:creationId xmlns:a16="http://schemas.microsoft.com/office/drawing/2014/main" id="{19086ADC-2C3E-49AF-8740-EC51FC8DF317}"/>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507523" y="3886200"/>
            <a:ext cx="1752600" cy="2549525"/>
          </a:xfrm>
          <a:noFill/>
        </p:spPr>
      </p:pic>
      <p:pic>
        <p:nvPicPr>
          <p:cNvPr id="91141" name="Picture 2">
            <a:extLst>
              <a:ext uri="{FF2B5EF4-FFF2-40B4-BE49-F238E27FC236}">
                <a16:creationId xmlns:a16="http://schemas.microsoft.com/office/drawing/2014/main" id="{62548BA7-2AC1-4FE7-813A-2B72E2F2C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250" t="2318" r="10715" b="7314"/>
          <a:stretch>
            <a:fillRect/>
          </a:stretch>
        </p:blipFill>
        <p:spPr bwMode="auto">
          <a:xfrm>
            <a:off x="6359769" y="3911321"/>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7" descr="C:\Users\MCC\Desktop\04.gif">
            <a:extLst>
              <a:ext uri="{FF2B5EF4-FFF2-40B4-BE49-F238E27FC236}">
                <a16:creationId xmlns:a16="http://schemas.microsoft.com/office/drawing/2014/main" id="{32716AC4-CE10-4781-84CC-3FABAC8D05BC}"/>
              </a:ext>
            </a:extLst>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495800" y="1600200"/>
            <a:ext cx="4114800" cy="2286000"/>
          </a:xfrm>
          <a:noFill/>
        </p:spPr>
      </p:pic>
      <p:sp>
        <p:nvSpPr>
          <p:cNvPr id="2" name="Rectangle 1"/>
          <p:cNvSpPr/>
          <p:nvPr/>
        </p:nvSpPr>
        <p:spPr bwMode="auto">
          <a:xfrm>
            <a:off x="2200588" y="457200"/>
            <a:ext cx="6562411" cy="304800"/>
          </a:xfrm>
          <a:prstGeom prst="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lang="en-US" b="1" dirty="0" smtClean="0">
                <a:solidFill>
                  <a:srgbClr val="0070C0"/>
                </a:solidFill>
              </a:rPr>
              <a:t>Infundibulum: </a:t>
            </a:r>
            <a:r>
              <a:rPr lang="en-US" sz="1600" b="1" dirty="0" smtClean="0">
                <a:solidFill>
                  <a:srgbClr val="0070C0"/>
                </a:solidFill>
              </a:rPr>
              <a:t>communicate pituitary gland with hypothalamus</a:t>
            </a:r>
            <a:endParaRPr kumimoji="0" lang="en-US" sz="1600" b="1" i="0" u="none" strike="noStrike" cap="none" normalizeH="0" baseline="0" dirty="0" smtClean="0">
              <a:ln>
                <a:noFill/>
              </a:ln>
              <a:solidFill>
                <a:srgbClr val="0070C0"/>
              </a:solidFill>
              <a:effectLst/>
            </a:endParaRPr>
          </a:p>
        </p:txBody>
      </p:sp>
      <p:sp>
        <p:nvSpPr>
          <p:cNvPr id="3" name="Rectangle 2"/>
          <p:cNvSpPr/>
          <p:nvPr/>
        </p:nvSpPr>
        <p:spPr bwMode="auto">
          <a:xfrm>
            <a:off x="457200" y="6578321"/>
            <a:ext cx="7696200" cy="279679"/>
          </a:xfrm>
          <a:prstGeom prst="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70C0"/>
                </a:solidFill>
                <a:effectLst/>
                <a:latin typeface="Arial" pitchFamily="34" charset="0"/>
                <a:cs typeface="Arial" pitchFamily="34" charset="0"/>
              </a:rPr>
              <a:t>Blood capillaries</a:t>
            </a:r>
            <a:r>
              <a:rPr kumimoji="0" lang="en-US" sz="1600" b="1" i="0" u="none" strike="noStrike" cap="none" normalizeH="0" dirty="0" smtClean="0">
                <a:ln>
                  <a:noFill/>
                </a:ln>
                <a:solidFill>
                  <a:srgbClr val="0070C0"/>
                </a:solidFill>
                <a:effectLst/>
                <a:latin typeface="Arial" pitchFamily="34" charset="0"/>
                <a:cs typeface="Arial" pitchFamily="34" charset="0"/>
              </a:rPr>
              <a:t> needed for </a:t>
            </a:r>
            <a:r>
              <a:rPr kumimoji="0" lang="en-US" sz="1600" b="1" i="0" u="none" strike="noStrike" cap="none" normalizeH="0" dirty="0" err="1" smtClean="0">
                <a:ln>
                  <a:noFill/>
                </a:ln>
                <a:solidFill>
                  <a:srgbClr val="0070C0"/>
                </a:solidFill>
                <a:effectLst/>
                <a:latin typeface="Arial" pitchFamily="34" charset="0"/>
                <a:cs typeface="Arial" pitchFamily="34" charset="0"/>
              </a:rPr>
              <a:t>transmition</a:t>
            </a:r>
            <a:r>
              <a:rPr kumimoji="0" lang="en-US" sz="1600" b="1" i="0" u="none" strike="noStrike" cap="none" normalizeH="0" dirty="0" smtClean="0">
                <a:ln>
                  <a:noFill/>
                </a:ln>
                <a:solidFill>
                  <a:srgbClr val="0070C0"/>
                </a:solidFill>
                <a:effectLst/>
                <a:latin typeface="Arial" pitchFamily="34" charset="0"/>
                <a:cs typeface="Arial" pitchFamily="34" charset="0"/>
              </a:rPr>
              <a:t> of secretion to systemic circulation </a:t>
            </a: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a:extLst>
              <a:ext uri="{FF2B5EF4-FFF2-40B4-BE49-F238E27FC236}">
                <a16:creationId xmlns:a16="http://schemas.microsoft.com/office/drawing/2014/main" id="{DE4EE30A-7321-4E85-8503-2248685BB71E}"/>
              </a:ext>
            </a:extLst>
          </p:cNvPr>
          <p:cNvSpPr txBox="1">
            <a:spLocks noChangeArrowheads="1"/>
          </p:cNvSpPr>
          <p:nvPr/>
        </p:nvSpPr>
        <p:spPr bwMode="auto">
          <a:xfrm>
            <a:off x="-9474" y="32657"/>
            <a:ext cx="5572074" cy="671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eaLnBrk="1" hangingPunct="1">
              <a:buFont typeface="Wingdings" pitchFamily="2" charset="2"/>
              <a:buChar char="q"/>
              <a:defRPr/>
            </a:pPr>
            <a:r>
              <a:rPr lang="en-US" altLang="en-US" sz="2000" b="1" dirty="0" err="1">
                <a:latin typeface="Arial Black" pitchFamily="34" charset="0"/>
              </a:rPr>
              <a:t>Neurosecretory</a:t>
            </a:r>
            <a:r>
              <a:rPr lang="en-US" altLang="en-US" sz="2000" b="1" dirty="0">
                <a:latin typeface="Arial Black" pitchFamily="34" charset="0"/>
              </a:rPr>
              <a:t> cells</a:t>
            </a:r>
            <a:r>
              <a:rPr lang="en-US" altLang="en-US" sz="2000" dirty="0">
                <a:latin typeface="Arial Black" pitchFamily="34" charset="0"/>
              </a:rPr>
              <a:t> </a:t>
            </a:r>
            <a:r>
              <a:rPr lang="en-US" altLang="en-US" dirty="0"/>
              <a:t>forms </a:t>
            </a:r>
            <a:r>
              <a:rPr lang="en-US" altLang="en-US" b="1" dirty="0"/>
              <a:t>Herring bodies</a:t>
            </a:r>
            <a:r>
              <a:rPr lang="en-US" altLang="en-US" dirty="0"/>
              <a:t> i.e. </a:t>
            </a:r>
            <a:r>
              <a:rPr lang="en-US" altLang="en-US" b="1" dirty="0"/>
              <a:t>granules/accumulations form </a:t>
            </a:r>
            <a:r>
              <a:rPr lang="en-US" altLang="en-US" dirty="0"/>
              <a:t>a dilatation of the axon near the terminals/ contain either</a:t>
            </a:r>
          </a:p>
          <a:p>
            <a:pPr marL="285750" indent="-285750" eaLnBrk="1" hangingPunct="1">
              <a:buFontTx/>
              <a:buChar char="-"/>
              <a:defRPr/>
            </a:pPr>
            <a:endParaRPr lang="en-US" altLang="en-US" b="1" dirty="0"/>
          </a:p>
          <a:p>
            <a:pPr marL="285750" indent="-285750" eaLnBrk="1" hangingPunct="1">
              <a:lnSpc>
                <a:spcPct val="90000"/>
              </a:lnSpc>
              <a:buFont typeface="Wingdings" pitchFamily="2" charset="2"/>
              <a:buChar char="v"/>
              <a:defRPr/>
            </a:pPr>
            <a:r>
              <a:rPr lang="en-US" altLang="en-US" b="1" dirty="0">
                <a:solidFill>
                  <a:srgbClr val="FF0000"/>
                </a:solidFill>
              </a:rPr>
              <a:t>Oxytocin </a:t>
            </a:r>
            <a:r>
              <a:rPr lang="en-US" dirty="0"/>
              <a:t>stimulate contraction of</a:t>
            </a:r>
          </a:p>
          <a:p>
            <a:pPr marL="609600" indent="-609600" eaLnBrk="1" hangingPunct="1">
              <a:lnSpc>
                <a:spcPct val="90000"/>
              </a:lnSpc>
              <a:buFontTx/>
              <a:buAutoNum type="arabicPeriod"/>
              <a:defRPr/>
            </a:pPr>
            <a:r>
              <a:rPr lang="en-US" dirty="0"/>
              <a:t>Smooth muscle of </a:t>
            </a:r>
            <a:r>
              <a:rPr lang="en-US" dirty="0" smtClean="0"/>
              <a:t>uterus</a:t>
            </a:r>
            <a:r>
              <a:rPr lang="en-US" dirty="0"/>
              <a:t> </a:t>
            </a:r>
            <a:r>
              <a:rPr lang="en-US" dirty="0" smtClean="0">
                <a:solidFill>
                  <a:srgbClr val="0070C0"/>
                </a:solidFill>
              </a:rPr>
              <a:t>(contraction during delivery) </a:t>
            </a:r>
            <a:endParaRPr lang="en-US" dirty="0">
              <a:solidFill>
                <a:srgbClr val="0070C0"/>
              </a:solidFill>
            </a:endParaRPr>
          </a:p>
          <a:p>
            <a:pPr marL="609600" indent="-609600" eaLnBrk="1" hangingPunct="1">
              <a:lnSpc>
                <a:spcPct val="90000"/>
              </a:lnSpc>
              <a:buFontTx/>
              <a:buAutoNum type="arabicPeriod"/>
              <a:defRPr/>
            </a:pPr>
            <a:r>
              <a:rPr lang="en-US" dirty="0" err="1"/>
              <a:t>Myoepithelial</a:t>
            </a:r>
            <a:r>
              <a:rPr lang="en-US" dirty="0"/>
              <a:t> cells of mammary </a:t>
            </a:r>
            <a:r>
              <a:rPr lang="en-US" dirty="0" smtClean="0"/>
              <a:t>glands </a:t>
            </a:r>
            <a:r>
              <a:rPr lang="en-US" dirty="0" smtClean="0">
                <a:solidFill>
                  <a:srgbClr val="0070C0"/>
                </a:solidFill>
              </a:rPr>
              <a:t>(contraction to squeeze its secretions)</a:t>
            </a:r>
            <a:endParaRPr lang="en-US" dirty="0">
              <a:solidFill>
                <a:srgbClr val="0070C0"/>
              </a:solidFill>
            </a:endParaRPr>
          </a:p>
          <a:p>
            <a:pPr eaLnBrk="1" hangingPunct="1">
              <a:lnSpc>
                <a:spcPct val="90000"/>
              </a:lnSpc>
              <a:defRPr/>
            </a:pPr>
            <a:endParaRPr lang="en-US" dirty="0">
              <a:solidFill>
                <a:srgbClr val="0070C0"/>
              </a:solidFill>
            </a:endParaRPr>
          </a:p>
          <a:p>
            <a:pPr marL="285750" indent="-285750" eaLnBrk="1" hangingPunct="1">
              <a:buFont typeface="Wingdings" pitchFamily="2" charset="2"/>
              <a:buChar char="v"/>
              <a:defRPr/>
            </a:pPr>
            <a:r>
              <a:rPr lang="en-US" altLang="en-US" b="1" dirty="0">
                <a:solidFill>
                  <a:srgbClr val="FF0000"/>
                </a:solidFill>
              </a:rPr>
              <a:t>Antidiuretic hormone</a:t>
            </a:r>
            <a:r>
              <a:rPr lang="en-US" altLang="en-US" dirty="0">
                <a:solidFill>
                  <a:srgbClr val="FF0000"/>
                </a:solidFill>
              </a:rPr>
              <a:t> </a:t>
            </a:r>
            <a:r>
              <a:rPr lang="en-US" altLang="en-US" dirty="0"/>
              <a:t>(ADH) (vasopressin) increasing reabsorption of water in renal tubule and causing the constriction of arterioles to increase blood pressure (</a:t>
            </a:r>
            <a:r>
              <a:rPr lang="en-US" altLang="en-US" dirty="0" err="1"/>
              <a:t>Supraoptic</a:t>
            </a:r>
            <a:r>
              <a:rPr lang="en-US" altLang="en-US" dirty="0"/>
              <a:t> nuclei)</a:t>
            </a:r>
          </a:p>
          <a:p>
            <a:pPr marL="609600" indent="-609600" eaLnBrk="1" hangingPunct="1">
              <a:lnSpc>
                <a:spcPct val="90000"/>
              </a:lnSpc>
              <a:buFontTx/>
              <a:buAutoNum type="arabicPeriod"/>
              <a:defRPr/>
            </a:pPr>
            <a:r>
              <a:rPr lang="en-US" altLang="en-US" dirty="0"/>
              <a:t>Contraction of smooth muscle of BVs→ </a:t>
            </a:r>
            <a:r>
              <a:rPr lang="en-US" altLang="en-US" sz="2400" dirty="0"/>
              <a:t>↑ BP</a:t>
            </a:r>
          </a:p>
          <a:p>
            <a:pPr marL="609600" indent="-609600" eaLnBrk="1" hangingPunct="1">
              <a:lnSpc>
                <a:spcPct val="90000"/>
              </a:lnSpc>
              <a:buFontTx/>
              <a:buAutoNum type="arabicPeriod"/>
              <a:defRPr/>
            </a:pPr>
            <a:r>
              <a:rPr lang="en-US" altLang="en-US" sz="2800" dirty="0"/>
              <a:t>↑</a:t>
            </a:r>
            <a:r>
              <a:rPr lang="en-US" altLang="en-US" dirty="0"/>
              <a:t> reabsorption of water from collecting tubules → hypertonic </a:t>
            </a:r>
            <a:r>
              <a:rPr lang="en-US" altLang="en-US" dirty="0" err="1"/>
              <a:t>hypovolaemic</a:t>
            </a:r>
            <a:r>
              <a:rPr lang="en-US" altLang="en-US" dirty="0"/>
              <a:t> urine</a:t>
            </a:r>
          </a:p>
          <a:p>
            <a:pPr marL="609600" indent="-609600" eaLnBrk="1" hangingPunct="1">
              <a:lnSpc>
                <a:spcPct val="90000"/>
              </a:lnSpc>
              <a:defRPr/>
            </a:pPr>
            <a:r>
              <a:rPr lang="en-US" altLang="en-US" dirty="0">
                <a:solidFill>
                  <a:srgbClr val="FF0000"/>
                </a:solidFill>
              </a:rPr>
              <a:t>      (↓ ADH→ diabetes </a:t>
            </a:r>
            <a:r>
              <a:rPr lang="en-US" altLang="en-US" dirty="0" err="1">
                <a:solidFill>
                  <a:srgbClr val="FF0000"/>
                </a:solidFill>
              </a:rPr>
              <a:t>insipidus</a:t>
            </a:r>
            <a:r>
              <a:rPr lang="en-US" altLang="en-US" dirty="0">
                <a:solidFill>
                  <a:srgbClr val="FF0000"/>
                </a:solidFill>
              </a:rPr>
              <a:t>)</a:t>
            </a:r>
            <a:endParaRPr lang="en-US" altLang="en-US" b="1" dirty="0"/>
          </a:p>
          <a:p>
            <a:pPr marL="285750" indent="-285750" eaLnBrk="1" hangingPunct="1">
              <a:buFont typeface="Wingdings" pitchFamily="2" charset="2"/>
              <a:buChar char="q"/>
              <a:defRPr/>
            </a:pPr>
            <a:r>
              <a:rPr lang="en-US" altLang="en-US" b="1" dirty="0">
                <a:latin typeface="Arial Black" pitchFamily="34" charset="0"/>
              </a:rPr>
              <a:t>Pituicyte</a:t>
            </a:r>
            <a:r>
              <a:rPr lang="en-US" altLang="en-US" dirty="0"/>
              <a:t> is a </a:t>
            </a:r>
            <a:r>
              <a:rPr lang="en-US" altLang="en-US" b="1" dirty="0"/>
              <a:t>glial cell</a:t>
            </a:r>
            <a:r>
              <a:rPr lang="en-US" altLang="en-US" dirty="0"/>
              <a:t> of the posterior pituitary. They are similar to the </a:t>
            </a:r>
            <a:r>
              <a:rPr lang="en-US" altLang="en-US" b="1" dirty="0"/>
              <a:t>astrocytes </a:t>
            </a:r>
            <a:r>
              <a:rPr lang="en-US" altLang="en-US" dirty="0"/>
              <a:t>/glial cells of the CNS. irregular with </a:t>
            </a:r>
            <a:r>
              <a:rPr lang="en-US" altLang="en-US" b="1" dirty="0"/>
              <a:t>processes</a:t>
            </a:r>
            <a:r>
              <a:rPr lang="en-US" altLang="en-US" dirty="0"/>
              <a:t> / cytoplasm contain pigment granules / function: provides </a:t>
            </a:r>
            <a:r>
              <a:rPr lang="en-US" altLang="en-US" b="1" dirty="0"/>
              <a:t>metabolic support </a:t>
            </a:r>
            <a:r>
              <a:rPr lang="en-US" altLang="en-US" dirty="0"/>
              <a:t>of nerve </a:t>
            </a:r>
            <a:r>
              <a:rPr lang="en-US" altLang="en-US" dirty="0" err="1"/>
              <a:t>fibres</a:t>
            </a:r>
            <a:r>
              <a:rPr lang="en-US" altLang="en-US" dirty="0"/>
              <a:t> </a:t>
            </a:r>
          </a:p>
        </p:txBody>
      </p:sp>
      <p:pic>
        <p:nvPicPr>
          <p:cNvPr id="92163" name="Picture 5" descr="http://www.lab.anhb.uwa.edu.au/mb140/CorePages/Endocrines/Images/hyn40pp.jpg">
            <a:extLst>
              <a:ext uri="{FF2B5EF4-FFF2-40B4-BE49-F238E27FC236}">
                <a16:creationId xmlns:a16="http://schemas.microsoft.com/office/drawing/2014/main" id="{CF2E2AD4-1280-4B63-8690-354495FC2EA3}"/>
              </a:ext>
            </a:extLst>
          </p:cNvPr>
          <p:cNvPicPr>
            <a:picLocks noChangeAspect="1" noChangeArrowheads="1"/>
          </p:cNvPicPr>
          <p:nvPr/>
        </p:nvPicPr>
        <p:blipFill>
          <a:blip r:embed="rId2" r:link="rId3">
            <a:lum bright="-12000" contrast="24000"/>
            <a:extLst>
              <a:ext uri="{28A0092B-C50C-407E-A947-70E740481C1C}">
                <a14:useLocalDpi xmlns:a14="http://schemas.microsoft.com/office/drawing/2010/main" val="0"/>
              </a:ext>
            </a:extLst>
          </a:blip>
          <a:srcRect/>
          <a:stretch>
            <a:fillRect/>
          </a:stretch>
        </p:blipFill>
        <p:spPr bwMode="auto">
          <a:xfrm>
            <a:off x="5562600" y="2057400"/>
            <a:ext cx="3554830" cy="32242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164" name="Picture 7" descr="herringbodw">
            <a:extLst>
              <a:ext uri="{FF2B5EF4-FFF2-40B4-BE49-F238E27FC236}">
                <a16:creationId xmlns:a16="http://schemas.microsoft.com/office/drawing/2014/main" id="{2ECEB176-42A5-4A7D-B887-5F44684FF107}"/>
              </a:ext>
            </a:extLst>
          </p:cNvPr>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6324599" y="837"/>
            <a:ext cx="2792831" cy="17526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7226840" y="1736142"/>
            <a:ext cx="1943161" cy="338554"/>
          </a:xfrm>
          <a:prstGeom prst="rect">
            <a:avLst/>
          </a:prstGeom>
          <a:noFill/>
        </p:spPr>
        <p:txBody>
          <a:bodyPr wrap="none" rtlCol="0">
            <a:spAutoFit/>
          </a:bodyPr>
          <a:lstStyle/>
          <a:p>
            <a:r>
              <a:rPr lang="ar-JO" sz="1600" b="1" dirty="0" smtClean="0"/>
              <a:t>**موضّحة بالسلايد الجاي </a:t>
            </a:r>
            <a:endParaRPr lang="en-US" sz="1600" b="1" dirty="0"/>
          </a:p>
        </p:txBody>
      </p:sp>
      <p:sp>
        <p:nvSpPr>
          <p:cNvPr id="30" name="Rectangle 29"/>
          <p:cNvSpPr/>
          <p:nvPr/>
        </p:nvSpPr>
        <p:spPr bwMode="auto">
          <a:xfrm>
            <a:off x="5562600" y="5281613"/>
            <a:ext cx="3554830" cy="66198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70C0"/>
                </a:solidFill>
                <a:effectLst/>
                <a:latin typeface="Arial" pitchFamily="34" charset="0"/>
                <a:cs typeface="Arial" pitchFamily="34" charset="0"/>
              </a:rPr>
              <a:t>**deficiency in ADH levels cause polyuria</a:t>
            </a:r>
            <a:r>
              <a:rPr kumimoji="0" lang="en-US" sz="1800" b="1" i="0" u="none" strike="noStrike" cap="none" normalizeH="0" dirty="0" smtClean="0">
                <a:ln>
                  <a:noFill/>
                </a:ln>
                <a:solidFill>
                  <a:srgbClr val="0070C0"/>
                </a:solidFill>
                <a:effectLst/>
                <a:latin typeface="Arial" pitchFamily="34" charset="0"/>
                <a:cs typeface="Arial" pitchFamily="34" charset="0"/>
              </a:rPr>
              <a:t> as in DM + DI</a:t>
            </a:r>
            <a:endParaRPr kumimoji="0" lang="en-US" sz="1800" b="1"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7" descr="herringbodw">
            <a:extLst>
              <a:ext uri="{FF2B5EF4-FFF2-40B4-BE49-F238E27FC236}">
                <a16:creationId xmlns:a16="http://schemas.microsoft.com/office/drawing/2014/main" id="{2ECEB176-42A5-4A7D-B887-5F44684FF107}"/>
              </a:ext>
            </a:extLst>
          </p:cNvPr>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304800" y="0"/>
            <a:ext cx="8812631" cy="62484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95600" y="5652700"/>
            <a:ext cx="526106" cy="338554"/>
          </a:xfrm>
          <a:prstGeom prst="rect">
            <a:avLst/>
          </a:prstGeom>
          <a:noFill/>
        </p:spPr>
        <p:txBody>
          <a:bodyPr wrap="none" rtlCol="0">
            <a:spAutoFit/>
          </a:bodyPr>
          <a:lstStyle/>
          <a:p>
            <a:r>
              <a:rPr lang="en-US" sz="1600" b="1" dirty="0" smtClean="0">
                <a:solidFill>
                  <a:srgbClr val="0070C0"/>
                </a:solidFill>
              </a:rPr>
              <a:t>B.V</a:t>
            </a:r>
            <a:endParaRPr lang="en-US" b="1" dirty="0">
              <a:solidFill>
                <a:srgbClr val="0070C0"/>
              </a:solidFill>
            </a:endParaRPr>
          </a:p>
        </p:txBody>
      </p:sp>
      <p:sp>
        <p:nvSpPr>
          <p:cNvPr id="3" name="TextBox 2"/>
          <p:cNvSpPr txBox="1"/>
          <p:nvPr/>
        </p:nvSpPr>
        <p:spPr>
          <a:xfrm>
            <a:off x="1143000" y="5791200"/>
            <a:ext cx="526106" cy="338554"/>
          </a:xfrm>
          <a:prstGeom prst="rect">
            <a:avLst/>
          </a:prstGeom>
          <a:noFill/>
        </p:spPr>
        <p:txBody>
          <a:bodyPr wrap="none" rtlCol="0">
            <a:spAutoFit/>
          </a:bodyPr>
          <a:lstStyle/>
          <a:p>
            <a:r>
              <a:rPr lang="en-US" sz="1600" b="1" dirty="0" smtClean="0">
                <a:solidFill>
                  <a:srgbClr val="0070C0"/>
                </a:solidFill>
              </a:rPr>
              <a:t>B.V</a:t>
            </a:r>
            <a:endParaRPr lang="en-US" b="1" dirty="0">
              <a:solidFill>
                <a:srgbClr val="0070C0"/>
              </a:solidFill>
            </a:endParaRPr>
          </a:p>
        </p:txBody>
      </p:sp>
      <p:sp>
        <p:nvSpPr>
          <p:cNvPr id="4" name="TextBox 3"/>
          <p:cNvSpPr txBox="1"/>
          <p:nvPr/>
        </p:nvSpPr>
        <p:spPr>
          <a:xfrm>
            <a:off x="5486400" y="3810000"/>
            <a:ext cx="526106" cy="338554"/>
          </a:xfrm>
          <a:prstGeom prst="rect">
            <a:avLst/>
          </a:prstGeom>
          <a:noFill/>
        </p:spPr>
        <p:txBody>
          <a:bodyPr wrap="none" rtlCol="0">
            <a:spAutoFit/>
          </a:bodyPr>
          <a:lstStyle/>
          <a:p>
            <a:r>
              <a:rPr lang="en-US" sz="1600" b="1" dirty="0" smtClean="0">
                <a:solidFill>
                  <a:srgbClr val="0070C0"/>
                </a:solidFill>
              </a:rPr>
              <a:t>B.V</a:t>
            </a:r>
            <a:endParaRPr lang="en-US" b="1" dirty="0">
              <a:solidFill>
                <a:srgbClr val="0070C0"/>
              </a:solidFill>
            </a:endParaRPr>
          </a:p>
        </p:txBody>
      </p:sp>
      <p:sp>
        <p:nvSpPr>
          <p:cNvPr id="26" name="Rectangle 25"/>
          <p:cNvSpPr/>
          <p:nvPr/>
        </p:nvSpPr>
        <p:spPr bwMode="auto">
          <a:xfrm>
            <a:off x="4495800" y="6324600"/>
            <a:ext cx="4164430" cy="38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70C0"/>
                </a:solidFill>
                <a:effectLst/>
                <a:latin typeface="Arial" pitchFamily="34" charset="0"/>
                <a:cs typeface="Arial" pitchFamily="34" charset="0"/>
              </a:rPr>
              <a:t>Unmyelinated</a:t>
            </a:r>
            <a:r>
              <a:rPr kumimoji="0" lang="en-US" sz="2000" b="1" i="0" u="none" strike="noStrike" cap="none" normalizeH="0" dirty="0" smtClean="0">
                <a:ln>
                  <a:noFill/>
                </a:ln>
                <a:solidFill>
                  <a:srgbClr val="0070C0"/>
                </a:solidFill>
                <a:effectLst/>
                <a:latin typeface="Arial" pitchFamily="34" charset="0"/>
                <a:cs typeface="Arial" pitchFamily="34" charset="0"/>
              </a:rPr>
              <a:t> axons of the tract </a:t>
            </a:r>
            <a:endParaRPr kumimoji="0" lang="en-US" sz="2000" b="1" i="0" u="none" strike="noStrike" cap="none" normalizeH="0" baseline="0" dirty="0" smtClean="0">
              <a:ln>
                <a:noFill/>
              </a:ln>
              <a:solidFill>
                <a:srgbClr val="0070C0"/>
              </a:solidFill>
              <a:effectLst/>
              <a:latin typeface="Arial" pitchFamily="34" charset="0"/>
              <a:cs typeface="Arial" pitchFamily="34" charset="0"/>
            </a:endParaRPr>
          </a:p>
        </p:txBody>
      </p:sp>
      <p:cxnSp>
        <p:nvCxnSpPr>
          <p:cNvPr id="6" name="Straight Arrow Connector 5"/>
          <p:cNvCxnSpPr/>
          <p:nvPr/>
        </p:nvCxnSpPr>
        <p:spPr bwMode="auto">
          <a:xfrm>
            <a:off x="6096000" y="5410200"/>
            <a:ext cx="152400" cy="99060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9" name="Oval 8"/>
          <p:cNvSpPr/>
          <p:nvPr/>
        </p:nvSpPr>
        <p:spPr bwMode="auto">
          <a:xfrm rot="3354292">
            <a:off x="1689968" y="5725735"/>
            <a:ext cx="521650" cy="59570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1" name="Straight Arrow Connector 10"/>
          <p:cNvCxnSpPr>
            <a:stCxn id="9" idx="6"/>
          </p:cNvCxnSpPr>
          <p:nvPr/>
        </p:nvCxnSpPr>
        <p:spPr bwMode="auto">
          <a:xfrm flipH="1">
            <a:off x="2083970" y="6239576"/>
            <a:ext cx="13033" cy="31362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3" name="Rectangle 12"/>
          <p:cNvSpPr/>
          <p:nvPr/>
        </p:nvSpPr>
        <p:spPr bwMode="auto">
          <a:xfrm>
            <a:off x="919550" y="6553200"/>
            <a:ext cx="2354906" cy="2941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70C0"/>
                </a:solidFill>
                <a:effectLst/>
                <a:latin typeface="Arial" pitchFamily="34" charset="0"/>
                <a:cs typeface="Arial" pitchFamily="34" charset="0"/>
              </a:rPr>
              <a:t>Nucleus</a:t>
            </a:r>
            <a:r>
              <a:rPr kumimoji="0" lang="en-US" sz="1800" b="1" i="0" u="none" strike="noStrike" cap="none" normalizeH="0" dirty="0" smtClean="0">
                <a:ln>
                  <a:noFill/>
                </a:ln>
                <a:solidFill>
                  <a:srgbClr val="0070C0"/>
                </a:solidFill>
                <a:effectLst/>
                <a:latin typeface="Arial" pitchFamily="34" charset="0"/>
                <a:cs typeface="Arial" pitchFamily="34" charset="0"/>
              </a:rPr>
              <a:t> of pituicyte</a:t>
            </a:r>
            <a:endParaRPr kumimoji="0" lang="en-US" sz="1800" b="1" i="0" u="none" strike="noStrike" cap="none" normalizeH="0" baseline="0" dirty="0" smtClean="0">
              <a:ln>
                <a:noFill/>
              </a:ln>
              <a:solidFill>
                <a:srgbClr val="0070C0"/>
              </a:solidFill>
              <a:effectLst/>
              <a:latin typeface="Arial" pitchFamily="34" charset="0"/>
              <a:cs typeface="Arial" pitchFamily="34" charset="0"/>
            </a:endParaRPr>
          </a:p>
        </p:txBody>
      </p:sp>
    </p:spTree>
    <p:extLst>
      <p:ext uri="{BB962C8B-B14F-4D97-AF65-F5344CB8AC3E}">
        <p14:creationId xmlns:p14="http://schemas.microsoft.com/office/powerpoint/2010/main" val="3933085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عنوان 1">
            <a:extLst>
              <a:ext uri="{FF2B5EF4-FFF2-40B4-BE49-F238E27FC236}">
                <a16:creationId xmlns:a16="http://schemas.microsoft.com/office/drawing/2014/main" id="{B55E63FB-CB2A-4B51-A0CD-F7BB4AEE2C83}"/>
              </a:ext>
            </a:extLst>
          </p:cNvPr>
          <p:cNvSpPr>
            <a:spLocks noGrp="1"/>
          </p:cNvSpPr>
          <p:nvPr>
            <p:ph type="title"/>
          </p:nvPr>
        </p:nvSpPr>
        <p:spPr>
          <a:xfrm>
            <a:off x="0" y="-76200"/>
            <a:ext cx="9144000" cy="1143000"/>
          </a:xfrm>
        </p:spPr>
        <p:txBody>
          <a:bodyPr/>
          <a:lstStyle/>
          <a:p>
            <a:r>
              <a:rPr lang="en-US" altLang="en-US" sz="2400" dirty="0">
                <a:latin typeface="Arial Black" panose="020B0A04020102020204" pitchFamily="34" charset="0"/>
              </a:rPr>
              <a:t>Blood supply of pituitary gland</a:t>
            </a:r>
            <a:r>
              <a:rPr lang="en-US" altLang="en-US" sz="2400" dirty="0"/>
              <a:t/>
            </a:r>
            <a:br>
              <a:rPr lang="en-US" altLang="en-US" sz="2400" dirty="0"/>
            </a:br>
            <a:r>
              <a:rPr lang="en-US" altLang="en-US" sz="1800" dirty="0">
                <a:solidFill>
                  <a:srgbClr val="0070C0"/>
                </a:solidFill>
              </a:rPr>
              <a:t>H</a:t>
            </a:r>
            <a:r>
              <a:rPr lang="en-US" altLang="en-US" sz="1800" dirty="0" smtClean="0">
                <a:solidFill>
                  <a:srgbClr val="0070C0"/>
                </a:solidFill>
              </a:rPr>
              <a:t>ypothalamus secrete </a:t>
            </a:r>
            <a:r>
              <a:rPr lang="en-US" altLang="en-US" sz="1800" dirty="0" smtClean="0">
                <a:solidFill>
                  <a:schemeClr val="tx1"/>
                </a:solidFill>
              </a:rPr>
              <a:t>Releasing </a:t>
            </a:r>
            <a:r>
              <a:rPr lang="en-US" altLang="en-US" sz="1800" dirty="0">
                <a:solidFill>
                  <a:schemeClr val="tx1"/>
                </a:solidFill>
              </a:rPr>
              <a:t>and inhibiting </a:t>
            </a:r>
            <a:r>
              <a:rPr lang="en-US" altLang="en-US" sz="1800" dirty="0" smtClean="0">
                <a:solidFill>
                  <a:schemeClr val="tx1"/>
                </a:solidFill>
              </a:rPr>
              <a:t>hormones </a:t>
            </a:r>
            <a:r>
              <a:rPr lang="en-US" altLang="en-US" sz="1800" dirty="0" smtClean="0">
                <a:solidFill>
                  <a:srgbClr val="0070C0"/>
                </a:solidFill>
              </a:rPr>
              <a:t>regulate adenohypophysis </a:t>
            </a:r>
            <a:r>
              <a:rPr lang="en-US" altLang="en-US" sz="1800" dirty="0">
                <a:solidFill>
                  <a:schemeClr val="tx1"/>
                </a:solidFill>
              </a:rPr>
              <a:t/>
            </a:r>
            <a:br>
              <a:rPr lang="en-US" altLang="en-US" sz="1800" dirty="0">
                <a:solidFill>
                  <a:schemeClr val="tx1"/>
                </a:solidFill>
              </a:rPr>
            </a:br>
            <a:r>
              <a:rPr lang="en-US" altLang="en-US" sz="1800" dirty="0">
                <a:solidFill>
                  <a:schemeClr val="tx1"/>
                </a:solidFill>
              </a:rPr>
              <a:t>	Pass to hypophyseal portal system to pars </a:t>
            </a:r>
            <a:r>
              <a:rPr lang="en-US" altLang="en-US" sz="1800" dirty="0" err="1">
                <a:solidFill>
                  <a:schemeClr val="tx1"/>
                </a:solidFill>
              </a:rPr>
              <a:t>distalis</a:t>
            </a:r>
            <a:endParaRPr lang="ar-JO" altLang="en-US" sz="1800" dirty="0"/>
          </a:p>
        </p:txBody>
      </p:sp>
      <p:pic>
        <p:nvPicPr>
          <p:cNvPr id="93187" name="Picture 4">
            <a:extLst>
              <a:ext uri="{FF2B5EF4-FFF2-40B4-BE49-F238E27FC236}">
                <a16:creationId xmlns:a16="http://schemas.microsoft.com/office/drawing/2014/main" id="{587338AD-6937-43CA-92D2-8236F90828F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12905" y="908566"/>
            <a:ext cx="3931094" cy="3220035"/>
          </a:xfrm>
          <a:noFill/>
        </p:spPr>
      </p:pic>
      <p:pic>
        <p:nvPicPr>
          <p:cNvPr id="93188" name="Content Placeholder 4">
            <a:extLst>
              <a:ext uri="{FF2B5EF4-FFF2-40B4-BE49-F238E27FC236}">
                <a16:creationId xmlns:a16="http://schemas.microsoft.com/office/drawing/2014/main" id="{37A4EDEB-F9DB-4B87-9EA9-F4CE40F6D4EF}"/>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0" y="908566"/>
            <a:ext cx="4267200" cy="4724400"/>
          </a:xfrm>
        </p:spPr>
      </p:pic>
      <p:sp>
        <p:nvSpPr>
          <p:cNvPr id="2" name="Rectangle 1"/>
          <p:cNvSpPr/>
          <p:nvPr/>
        </p:nvSpPr>
        <p:spPr bwMode="auto">
          <a:xfrm>
            <a:off x="0" y="5632966"/>
            <a:ext cx="9144000" cy="122503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pitchFamily="34" charset="0"/>
                <a:cs typeface="Arial" pitchFamily="34" charset="0"/>
              </a:rPr>
              <a:t>Superior hypophyseal</a:t>
            </a:r>
            <a:r>
              <a:rPr kumimoji="0" lang="en-US" sz="1600" b="1" i="0" u="none" strike="noStrike" cap="none" normalizeH="0" dirty="0" smtClean="0">
                <a:ln>
                  <a:noFill/>
                </a:ln>
                <a:solidFill>
                  <a:srgbClr val="FF0000"/>
                </a:solidFill>
                <a:effectLst/>
                <a:latin typeface="Arial" pitchFamily="34" charset="0"/>
                <a:cs typeface="Arial" pitchFamily="34" charset="0"/>
              </a:rPr>
              <a:t> artery </a:t>
            </a:r>
            <a:r>
              <a:rPr kumimoji="0" lang="en-US" sz="1600" b="1" i="0" u="none" strike="noStrike" cap="none" normalizeH="0" dirty="0" smtClean="0">
                <a:ln>
                  <a:noFill/>
                </a:ln>
                <a:effectLst/>
                <a:latin typeface="Arial" pitchFamily="34" charset="0"/>
                <a:cs typeface="Arial" pitchFamily="34" charset="0"/>
              </a:rPr>
              <a:t>enter the infundibulum and create inside it the first network of capillary plexus (1), then these capillaries come together to form </a:t>
            </a:r>
            <a:r>
              <a:rPr kumimoji="0" lang="en-US" sz="1600" b="1" i="0" u="none" strike="noStrike" cap="none" normalizeH="0" dirty="0" smtClean="0">
                <a:ln>
                  <a:noFill/>
                </a:ln>
                <a:solidFill>
                  <a:srgbClr val="FF0000"/>
                </a:solidFill>
                <a:effectLst/>
                <a:latin typeface="Arial" pitchFamily="34" charset="0"/>
                <a:cs typeface="Arial" pitchFamily="34" charset="0"/>
              </a:rPr>
              <a:t>hypophyseal portal veins</a:t>
            </a:r>
            <a:r>
              <a:rPr kumimoji="0" lang="en-US" sz="1600" b="1" i="0" u="none" strike="noStrike" cap="none" normalizeH="0" dirty="0" smtClean="0">
                <a:ln>
                  <a:noFill/>
                </a:ln>
                <a:effectLst/>
                <a:latin typeface="Arial" pitchFamily="34" charset="0"/>
                <a:cs typeface="Arial" pitchFamily="34" charset="0"/>
              </a:rPr>
              <a:t>.</a:t>
            </a:r>
          </a:p>
          <a:p>
            <a:pPr rtl="1" eaLnBrk="1" hangingPunct="1"/>
            <a:r>
              <a:rPr lang="en-US" sz="1600" b="1" dirty="0">
                <a:solidFill>
                  <a:srgbClr val="FF0000"/>
                </a:solidFill>
              </a:rPr>
              <a:t>hypophyseal portal </a:t>
            </a:r>
            <a:r>
              <a:rPr lang="en-US" sz="1600" b="1" dirty="0" smtClean="0">
                <a:solidFill>
                  <a:srgbClr val="FF0000"/>
                </a:solidFill>
              </a:rPr>
              <a:t>veins </a:t>
            </a:r>
            <a:r>
              <a:rPr lang="en-US" sz="1600" b="1" dirty="0" smtClean="0"/>
              <a:t>make the second capillary plexus (2), this plexus drain in (A). </a:t>
            </a:r>
            <a:r>
              <a:rPr lang="en-US" sz="1600" b="1" dirty="0" smtClean="0">
                <a:solidFill>
                  <a:srgbClr val="FF0000"/>
                </a:solidFill>
              </a:rPr>
              <a:t>Inferior hypophyseal artery </a:t>
            </a:r>
            <a:r>
              <a:rPr lang="en-US" sz="1600" b="1" dirty="0" smtClean="0"/>
              <a:t>enter the posterior part of pituitary gland and make the third (3) </a:t>
            </a:r>
            <a:r>
              <a:rPr lang="ar-JO" sz="1600" b="1" dirty="0" smtClean="0">
                <a:solidFill>
                  <a:srgbClr val="0070C0"/>
                </a:solidFill>
              </a:rPr>
              <a:t>امشوا مع الاسهم </a:t>
            </a:r>
            <a:r>
              <a:rPr lang="ar-JO" sz="1600" b="1" dirty="0" smtClean="0">
                <a:solidFill>
                  <a:srgbClr val="0070C0"/>
                </a:solidFill>
                <a:sym typeface="Wingdings" panose="05000000000000000000" pitchFamily="2" charset="2"/>
              </a:rPr>
              <a:t> </a:t>
            </a:r>
            <a:r>
              <a:rPr lang="en-US" sz="1600" b="1" dirty="0" smtClean="0"/>
              <a:t>plexus which drain in (B) .</a:t>
            </a:r>
            <a:endParaRPr kumimoji="0" lang="en-US" sz="1600" b="1" i="0" u="none" strike="noStrike" cap="none" normalizeH="0" baseline="0" dirty="0" smtClean="0">
              <a:ln>
                <a:noFill/>
              </a:ln>
              <a:effectLst/>
            </a:endParaRPr>
          </a:p>
        </p:txBody>
      </p:sp>
      <p:sp>
        <p:nvSpPr>
          <p:cNvPr id="3" name="TextBox 2"/>
          <p:cNvSpPr txBox="1"/>
          <p:nvPr/>
        </p:nvSpPr>
        <p:spPr>
          <a:xfrm>
            <a:off x="2065452" y="2693313"/>
            <a:ext cx="367408" cy="338554"/>
          </a:xfrm>
          <a:prstGeom prst="rect">
            <a:avLst/>
          </a:prstGeom>
          <a:noFill/>
        </p:spPr>
        <p:txBody>
          <a:bodyPr wrap="none" rtlCol="0">
            <a:spAutoFit/>
          </a:bodyPr>
          <a:lstStyle/>
          <a:p>
            <a:r>
              <a:rPr lang="en-US" sz="1600" b="1" dirty="0" smtClean="0"/>
              <a:t>1-</a:t>
            </a:r>
            <a:endParaRPr lang="en-US" b="1" dirty="0"/>
          </a:p>
        </p:txBody>
      </p:sp>
      <p:sp>
        <p:nvSpPr>
          <p:cNvPr id="4" name="TextBox 3"/>
          <p:cNvSpPr txBox="1"/>
          <p:nvPr/>
        </p:nvSpPr>
        <p:spPr>
          <a:xfrm>
            <a:off x="1355364" y="4227612"/>
            <a:ext cx="367408" cy="338554"/>
          </a:xfrm>
          <a:prstGeom prst="rect">
            <a:avLst/>
          </a:prstGeom>
          <a:noFill/>
        </p:spPr>
        <p:txBody>
          <a:bodyPr wrap="none" rtlCol="0">
            <a:spAutoFit/>
          </a:bodyPr>
          <a:lstStyle/>
          <a:p>
            <a:r>
              <a:rPr lang="en-US" sz="1600" b="1" dirty="0" smtClean="0"/>
              <a:t>2-</a:t>
            </a:r>
            <a:endParaRPr lang="en-US" b="1" dirty="0"/>
          </a:p>
        </p:txBody>
      </p:sp>
      <p:sp>
        <p:nvSpPr>
          <p:cNvPr id="5" name="TextBox 4"/>
          <p:cNvSpPr txBox="1"/>
          <p:nvPr/>
        </p:nvSpPr>
        <p:spPr>
          <a:xfrm>
            <a:off x="2918109" y="3959324"/>
            <a:ext cx="367408" cy="338554"/>
          </a:xfrm>
          <a:prstGeom prst="rect">
            <a:avLst/>
          </a:prstGeom>
          <a:noFill/>
        </p:spPr>
        <p:txBody>
          <a:bodyPr wrap="none" rtlCol="0">
            <a:spAutoFit/>
          </a:bodyPr>
          <a:lstStyle/>
          <a:p>
            <a:r>
              <a:rPr lang="en-US" sz="1600" b="1" dirty="0" smtClean="0"/>
              <a:t>-3</a:t>
            </a:r>
            <a:endParaRPr lang="en-US" sz="1600" b="1" dirty="0"/>
          </a:p>
        </p:txBody>
      </p:sp>
      <p:sp>
        <p:nvSpPr>
          <p:cNvPr id="6" name="TextBox 5"/>
          <p:cNvSpPr txBox="1"/>
          <p:nvPr/>
        </p:nvSpPr>
        <p:spPr>
          <a:xfrm>
            <a:off x="156325" y="4996934"/>
            <a:ext cx="427578" cy="369332"/>
          </a:xfrm>
          <a:prstGeom prst="rect">
            <a:avLst/>
          </a:prstGeom>
          <a:noFill/>
        </p:spPr>
        <p:txBody>
          <a:bodyPr wrap="square" rtlCol="0">
            <a:spAutoFit/>
          </a:bodyPr>
          <a:lstStyle/>
          <a:p>
            <a:r>
              <a:rPr lang="en-US" b="1" dirty="0" smtClean="0"/>
              <a:t>A</a:t>
            </a:r>
            <a:endParaRPr lang="en-US" b="1" dirty="0"/>
          </a:p>
        </p:txBody>
      </p:sp>
      <p:sp>
        <p:nvSpPr>
          <p:cNvPr id="7" name="TextBox 6"/>
          <p:cNvSpPr txBox="1"/>
          <p:nvPr/>
        </p:nvSpPr>
        <p:spPr>
          <a:xfrm>
            <a:off x="3886200" y="4381500"/>
            <a:ext cx="381000" cy="369332"/>
          </a:xfrm>
          <a:prstGeom prst="rect">
            <a:avLst/>
          </a:prstGeom>
          <a:noFill/>
        </p:spPr>
        <p:txBody>
          <a:bodyPr wrap="square" rtlCol="0">
            <a:spAutoFit/>
          </a:bodyPr>
          <a:lstStyle/>
          <a:p>
            <a:r>
              <a:rPr lang="en-US" b="1" dirty="0" smtClean="0"/>
              <a:t>B</a:t>
            </a:r>
            <a:endParaRPr lang="en-US" b="1" dirty="0"/>
          </a:p>
        </p:txBody>
      </p:sp>
      <p:cxnSp>
        <p:nvCxnSpPr>
          <p:cNvPr id="9" name="Straight Arrow Connector 8"/>
          <p:cNvCxnSpPr/>
          <p:nvPr/>
        </p:nvCxnSpPr>
        <p:spPr bwMode="auto">
          <a:xfrm>
            <a:off x="1143000" y="2514600"/>
            <a:ext cx="533400" cy="15240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flipH="1">
            <a:off x="2102296" y="2743200"/>
            <a:ext cx="31305" cy="52756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7" name="Straight Arrow Connector 16"/>
          <p:cNvCxnSpPr/>
          <p:nvPr/>
        </p:nvCxnSpPr>
        <p:spPr bwMode="auto">
          <a:xfrm flipH="1">
            <a:off x="1555304" y="3740749"/>
            <a:ext cx="152400" cy="584033"/>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flipH="1">
            <a:off x="1366576" y="4871277"/>
            <a:ext cx="233624" cy="310323"/>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3" name="Straight Arrow Connector 22"/>
          <p:cNvCxnSpPr/>
          <p:nvPr/>
        </p:nvCxnSpPr>
        <p:spPr bwMode="auto">
          <a:xfrm flipH="1" flipV="1">
            <a:off x="2596662" y="4815618"/>
            <a:ext cx="228600" cy="36598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5" name="Straight Arrow Connector 24"/>
          <p:cNvCxnSpPr/>
          <p:nvPr/>
        </p:nvCxnSpPr>
        <p:spPr bwMode="auto">
          <a:xfrm>
            <a:off x="2677465" y="4128601"/>
            <a:ext cx="254042" cy="252899"/>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1" name="Straight Arrow Connector 30"/>
          <p:cNvCxnSpPr/>
          <p:nvPr/>
        </p:nvCxnSpPr>
        <p:spPr bwMode="auto">
          <a:xfrm>
            <a:off x="3079304" y="4630952"/>
            <a:ext cx="319099" cy="31033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93189" name="Rectangle 93188"/>
          <p:cNvSpPr/>
          <p:nvPr/>
        </p:nvSpPr>
        <p:spPr bwMode="auto">
          <a:xfrm>
            <a:off x="5181600" y="4128601"/>
            <a:ext cx="3962400" cy="150436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lang="en-US" sz="1600" b="1" dirty="0" smtClean="0"/>
              <a:t>Hearing bodies contain neurosecretions these secretions enter the circulation through (B).</a:t>
            </a:r>
            <a:endParaRPr lang="en-US" sz="1600" b="1" dirty="0"/>
          </a:p>
          <a:p>
            <a:pPr marL="0" marR="0" indent="0" algn="l" defTabSz="914400" rtl="1" eaLnBrk="1" fontAlgn="base" latinLnBrk="0" hangingPunct="1">
              <a:lnSpc>
                <a:spcPct val="100000"/>
              </a:lnSpc>
              <a:spcBef>
                <a:spcPct val="0"/>
              </a:spcBef>
              <a:spcAft>
                <a:spcPct val="0"/>
              </a:spcAft>
              <a:buClrTx/>
              <a:buSzTx/>
              <a:buFontTx/>
              <a:buNone/>
              <a:tabLst/>
            </a:pPr>
            <a:r>
              <a:rPr lang="en-US" sz="1600" b="1" dirty="0" smtClean="0"/>
              <a:t>Portal </a:t>
            </a:r>
            <a:r>
              <a:rPr lang="en-US" sz="1600" b="1" dirty="0" smtClean="0">
                <a:sym typeface="Wingdings" panose="05000000000000000000" pitchFamily="2" charset="2"/>
              </a:rPr>
              <a:t> given to vein located between 2 capillary plexus </a:t>
            </a:r>
            <a:endParaRPr lang="en-US" sz="1600" b="1"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a:extLst>
              <a:ext uri="{FF2B5EF4-FFF2-40B4-BE49-F238E27FC236}">
                <a16:creationId xmlns:a16="http://schemas.microsoft.com/office/drawing/2014/main" id="{850C651B-1318-4A2E-8C8B-7809C278B1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077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عنصر نائب للنص 2">
            <a:extLst>
              <a:ext uri="{FF2B5EF4-FFF2-40B4-BE49-F238E27FC236}">
                <a16:creationId xmlns:a16="http://schemas.microsoft.com/office/drawing/2014/main" id="{D2A8FF22-00F4-4C15-998F-31B4667BCFEB}"/>
              </a:ext>
            </a:extLst>
          </p:cNvPr>
          <p:cNvSpPr>
            <a:spLocks noGrp="1"/>
          </p:cNvSpPr>
          <p:nvPr>
            <p:ph type="body" idx="1"/>
          </p:nvPr>
        </p:nvSpPr>
        <p:spPr>
          <a:xfrm>
            <a:off x="-533400" y="2362200"/>
            <a:ext cx="7772400" cy="1500188"/>
          </a:xfrm>
        </p:spPr>
        <p:txBody>
          <a:bodyPr/>
          <a:lstStyle/>
          <a:p>
            <a:pPr algn="ctr" rtl="0"/>
            <a:r>
              <a:rPr lang="en-US" altLang="en-US" sz="4400" b="1">
                <a:latin typeface="Berlin Sans FB Demi" panose="020E0802020502020306" pitchFamily="34" charset="0"/>
              </a:rPr>
              <a:t>E</a:t>
            </a:r>
            <a:r>
              <a:rPr lang="ar-JO" altLang="en-US" sz="4400" b="1">
                <a:latin typeface="Berlin Sans FB Demi" panose="020E0802020502020306" pitchFamily="34" charset="0"/>
              </a:rPr>
              <a:t>ndocrine system</a:t>
            </a:r>
            <a:endParaRPr lang="ar-JO" altLang="en-US" sz="4400">
              <a:latin typeface="Berlin Sans FB Demi" panose="020E0802020502020306"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عنوان 1">
            <a:extLst>
              <a:ext uri="{FF2B5EF4-FFF2-40B4-BE49-F238E27FC236}">
                <a16:creationId xmlns:a16="http://schemas.microsoft.com/office/drawing/2014/main" id="{5E1AC8EB-85EC-475C-A738-B8746535DCB1}"/>
              </a:ext>
            </a:extLst>
          </p:cNvPr>
          <p:cNvSpPr>
            <a:spLocks noGrp="1"/>
          </p:cNvSpPr>
          <p:nvPr>
            <p:ph type="title"/>
          </p:nvPr>
        </p:nvSpPr>
        <p:spPr>
          <a:xfrm>
            <a:off x="533400" y="-152400"/>
            <a:ext cx="8229600" cy="1143000"/>
          </a:xfrm>
        </p:spPr>
        <p:txBody>
          <a:bodyPr/>
          <a:lstStyle/>
          <a:p>
            <a:r>
              <a:rPr lang="ar-JO" altLang="en-US" sz="3600" b="1">
                <a:latin typeface="Arial Black" panose="020B0A04020102020204" pitchFamily="34" charset="0"/>
              </a:rPr>
              <a:t>The endocrine system</a:t>
            </a:r>
            <a:endParaRPr lang="ar-JO" altLang="en-US" sz="3600">
              <a:latin typeface="Arial Black" panose="020B0A04020102020204" pitchFamily="34" charset="0"/>
            </a:endParaRPr>
          </a:p>
        </p:txBody>
      </p:sp>
      <p:sp>
        <p:nvSpPr>
          <p:cNvPr id="59395" name="عنصر نائب للمحتوى 2">
            <a:extLst>
              <a:ext uri="{FF2B5EF4-FFF2-40B4-BE49-F238E27FC236}">
                <a16:creationId xmlns:a16="http://schemas.microsoft.com/office/drawing/2014/main" id="{1ABD3C6F-E217-4E6B-A6D1-1E97B348BEEC}"/>
              </a:ext>
            </a:extLst>
          </p:cNvPr>
          <p:cNvSpPr>
            <a:spLocks noGrp="1"/>
          </p:cNvSpPr>
          <p:nvPr>
            <p:ph idx="1"/>
          </p:nvPr>
        </p:nvSpPr>
        <p:spPr>
          <a:xfrm>
            <a:off x="0" y="838200"/>
            <a:ext cx="9067800" cy="6019800"/>
          </a:xfrm>
        </p:spPr>
        <p:txBody>
          <a:bodyPr/>
          <a:lstStyle/>
          <a:p>
            <a:pPr algn="l" rtl="0">
              <a:buFont typeface="Wingdings" pitchFamily="2" charset="2"/>
              <a:buChar char="q"/>
              <a:defRPr/>
            </a:pPr>
            <a:r>
              <a:rPr lang="en-US" altLang="en-US" sz="2800" dirty="0">
                <a:latin typeface="Times New Roman" pitchFamily="18" charset="0"/>
                <a:cs typeface="Times New Roman" pitchFamily="18" charset="0"/>
              </a:rPr>
              <a:t>The endocrine system is a control system of ductless</a:t>
            </a:r>
            <a:r>
              <a:rPr lang="en-US" altLang="en-US" sz="2800" u="sng" dirty="0">
                <a:solidFill>
                  <a:srgbClr val="FF0000"/>
                </a:solidFill>
                <a:latin typeface="Times New Roman" pitchFamily="18" charset="0"/>
                <a:cs typeface="Times New Roman" pitchFamily="18" charset="0"/>
              </a:rPr>
              <a:t> </a:t>
            </a:r>
            <a:r>
              <a:rPr lang="en-US" altLang="en-US" sz="2800" u="sng" dirty="0">
                <a:solidFill>
                  <a:srgbClr val="FF0000"/>
                </a:solidFill>
                <a:latin typeface="Arial Black" pitchFamily="34" charset="0"/>
                <a:cs typeface="Times New Roman" pitchFamily="18" charset="0"/>
                <a:hlinkClick r:id="rId2" tooltip="w:Gland"/>
              </a:rPr>
              <a:t>glands</a:t>
            </a:r>
            <a:r>
              <a:rPr lang="en-US" altLang="en-US" sz="2800" u="sng" dirty="0">
                <a:solidFill>
                  <a:srgbClr val="FF0000"/>
                </a:solidFill>
                <a:latin typeface="Times New Roman" pitchFamily="18" charset="0"/>
                <a:cs typeface="Times New Roman" pitchFamily="18" charset="0"/>
              </a:rPr>
              <a:t> </a:t>
            </a:r>
            <a:r>
              <a:rPr lang="en-US" altLang="en-US" sz="2800" dirty="0">
                <a:latin typeface="Times New Roman" pitchFamily="18" charset="0"/>
                <a:cs typeface="Times New Roman" pitchFamily="18" charset="0"/>
              </a:rPr>
              <a:t>that secrete hormones within specific organs. </a:t>
            </a:r>
          </a:p>
          <a:p>
            <a:pPr algn="l" rtl="0" eaLnBrk="1" fontAlgn="auto" hangingPunct="1">
              <a:spcAft>
                <a:spcPts val="0"/>
              </a:spcAft>
              <a:buFontTx/>
              <a:buNone/>
              <a:defRPr/>
            </a:pPr>
            <a:r>
              <a:rPr lang="en-US" altLang="en-US" sz="2800" dirty="0">
                <a:latin typeface="Times New Roman" pitchFamily="18" charset="0"/>
                <a:cs typeface="Times New Roman" pitchFamily="18" charset="0"/>
              </a:rPr>
              <a:t>Hormones a small chemical act as "</a:t>
            </a:r>
            <a:r>
              <a:rPr lang="en-US" altLang="en-US" sz="2800" dirty="0">
                <a:solidFill>
                  <a:srgbClr val="FF0000"/>
                </a:solidFill>
                <a:latin typeface="Arial Black" pitchFamily="34" charset="0"/>
                <a:cs typeface="Times New Roman" pitchFamily="18" charset="0"/>
              </a:rPr>
              <a:t>messengers</a:t>
            </a:r>
            <a:r>
              <a:rPr lang="en-US" altLang="en-US" sz="2800" dirty="0">
                <a:latin typeface="Times New Roman" pitchFamily="18" charset="0"/>
                <a:cs typeface="Times New Roman" pitchFamily="18" charset="0"/>
              </a:rPr>
              <a:t>," can enter the bloodstream and cause an action at </a:t>
            </a:r>
            <a:r>
              <a:rPr lang="en-US" altLang="en-US" sz="2800" b="1" u="sng" kern="1200" dirty="0">
                <a:solidFill>
                  <a:prstClr val="black"/>
                </a:solidFill>
                <a:latin typeface="Arial Black" pitchFamily="34" charset="0"/>
              </a:rPr>
              <a:t>Target cells or tissue</a:t>
            </a:r>
            <a:r>
              <a:rPr lang="en-US" altLang="en-US" sz="2800" b="1" kern="1200" dirty="0">
                <a:solidFill>
                  <a:prstClr val="black"/>
                </a:solidFill>
                <a:latin typeface="Arial Black" pitchFamily="34" charset="0"/>
              </a:rPr>
              <a:t> (</a:t>
            </a:r>
            <a:r>
              <a:rPr lang="en-US" altLang="en-US" sz="2800" b="1" kern="1200" dirty="0">
                <a:solidFill>
                  <a:prstClr val="black"/>
                </a:solidFill>
                <a:latin typeface="Times New Roman" panose="02020603050405020304" pitchFamily="18" charset="0"/>
                <a:cs typeface="Times New Roman" panose="02020603050405020304" pitchFamily="18" charset="0"/>
              </a:rPr>
              <a:t>Specific cells affected by a hormone)</a:t>
            </a:r>
          </a:p>
          <a:p>
            <a:pPr marL="0" indent="0" algn="l" rtl="0">
              <a:buFontTx/>
              <a:buNone/>
              <a:defRPr/>
            </a:pPr>
            <a:endParaRPr lang="en-US" altLang="en-US" sz="2400" dirty="0">
              <a:latin typeface="Times New Roman" pitchFamily="18" charset="0"/>
              <a:cs typeface="Times New Roman" pitchFamily="18" charset="0"/>
            </a:endParaRPr>
          </a:p>
          <a:p>
            <a:pPr marL="0" indent="0" algn="l" rtl="0">
              <a:buFontTx/>
              <a:buNone/>
              <a:defRPr/>
            </a:pPr>
            <a:r>
              <a:rPr lang="en-US" altLang="en-US" sz="2800" b="1" kern="1200" dirty="0">
                <a:solidFill>
                  <a:prstClr val="black"/>
                </a:solidFill>
                <a:latin typeface="Arial Black" pitchFamily="34" charset="0"/>
                <a:ea typeface="+mj-ea"/>
                <a:cs typeface="Times New Roman" pitchFamily="18" charset="0"/>
              </a:rPr>
              <a:t>Patterns of Hormone Action</a:t>
            </a:r>
          </a:p>
          <a:p>
            <a:pPr algn="l" rtl="0" eaLnBrk="1" fontAlgn="auto" hangingPunct="1">
              <a:spcAft>
                <a:spcPts val="0"/>
              </a:spcAft>
              <a:buFont typeface="Wingdings" pitchFamily="2" charset="2"/>
              <a:buChar char="v"/>
              <a:defRPr/>
            </a:pPr>
            <a:r>
              <a:rPr lang="en-US" altLang="en-US" sz="2400" kern="1200" dirty="0">
                <a:solidFill>
                  <a:prstClr val="black"/>
                </a:solidFill>
                <a:latin typeface="Arial Black" pitchFamily="34" charset="0"/>
              </a:rPr>
              <a:t>Endocrine: </a:t>
            </a:r>
            <a:r>
              <a:rPr lang="en-US" altLang="en-US" sz="2400" kern="1200" dirty="0">
                <a:solidFill>
                  <a:prstClr val="black"/>
                </a:solidFill>
                <a:latin typeface="Times New Roman" panose="02020603050405020304" pitchFamily="18" charset="0"/>
                <a:cs typeface="Times New Roman" panose="02020603050405020304" pitchFamily="18" charset="0"/>
              </a:rPr>
              <a:t>circulated by blood </a:t>
            </a:r>
            <a:r>
              <a:rPr lang="en-US" altLang="en-US" sz="2400" kern="1200" dirty="0" smtClean="0">
                <a:solidFill>
                  <a:prstClr val="black"/>
                </a:solidFill>
                <a:latin typeface="Times New Roman" panose="02020603050405020304" pitchFamily="18" charset="0"/>
                <a:cs typeface="Times New Roman" panose="02020603050405020304" pitchFamily="18" charset="0"/>
              </a:rPr>
              <a:t>to distal </a:t>
            </a:r>
            <a:r>
              <a:rPr lang="en-US" altLang="en-US" sz="2400" kern="1200" dirty="0">
                <a:solidFill>
                  <a:prstClr val="black"/>
                </a:solidFill>
                <a:latin typeface="Times New Roman" panose="02020603050405020304" pitchFamily="18" charset="0"/>
                <a:cs typeface="Times New Roman" panose="02020603050405020304" pitchFamily="18" charset="0"/>
              </a:rPr>
              <a:t>target cells</a:t>
            </a:r>
          </a:p>
          <a:p>
            <a:pPr algn="l" rtl="0" eaLnBrk="1" fontAlgn="auto" hangingPunct="1">
              <a:spcAft>
                <a:spcPts val="0"/>
              </a:spcAft>
              <a:buFont typeface="Wingdings" pitchFamily="2" charset="2"/>
              <a:buChar char="v"/>
              <a:defRPr/>
            </a:pPr>
            <a:r>
              <a:rPr lang="en-US" altLang="en-US" sz="2400" kern="1200" dirty="0">
                <a:solidFill>
                  <a:prstClr val="black"/>
                </a:solidFill>
                <a:latin typeface="Arial Black" pitchFamily="34" charset="0"/>
              </a:rPr>
              <a:t>Paracrine: </a:t>
            </a:r>
            <a:r>
              <a:rPr lang="en-US" altLang="en-US" sz="2400" kern="1200" dirty="0">
                <a:solidFill>
                  <a:prstClr val="black"/>
                </a:solidFill>
                <a:latin typeface="Times New Roman" panose="02020603050405020304" pitchFamily="18" charset="0"/>
                <a:cs typeface="Times New Roman" panose="02020603050405020304" pitchFamily="18" charset="0"/>
              </a:rPr>
              <a:t>Hormones that affect neighboring cells</a:t>
            </a:r>
          </a:p>
          <a:p>
            <a:pPr algn="l" rtl="0" eaLnBrk="1" fontAlgn="auto" hangingPunct="1">
              <a:spcAft>
                <a:spcPts val="0"/>
              </a:spcAft>
              <a:buFont typeface="Wingdings" pitchFamily="2" charset="2"/>
              <a:buChar char="v"/>
              <a:defRPr/>
            </a:pPr>
            <a:r>
              <a:rPr lang="en-US" altLang="en-US" sz="2400" kern="1200" dirty="0" err="1">
                <a:solidFill>
                  <a:prstClr val="black"/>
                </a:solidFill>
                <a:latin typeface="Arial Black" pitchFamily="34" charset="0"/>
              </a:rPr>
              <a:t>Autocrine</a:t>
            </a:r>
            <a:r>
              <a:rPr lang="en-US" altLang="en-US" sz="2400" kern="1200" dirty="0">
                <a:solidFill>
                  <a:prstClr val="black"/>
                </a:solidFill>
                <a:latin typeface="Arial Black" pitchFamily="34" charset="0"/>
              </a:rPr>
              <a:t>:  </a:t>
            </a:r>
            <a:r>
              <a:rPr lang="en-US" altLang="en-US" sz="2400" kern="1200" dirty="0">
                <a:solidFill>
                  <a:prstClr val="black"/>
                </a:solidFill>
                <a:latin typeface="Times New Roman" panose="02020603050405020304" pitchFamily="18" charset="0"/>
                <a:cs typeface="Times New Roman" panose="02020603050405020304" pitchFamily="18" charset="0"/>
              </a:rPr>
              <a:t>Hormones that act on the cells that secrete them</a:t>
            </a:r>
          </a:p>
          <a:p>
            <a:pPr algn="l" rtl="0" eaLnBrk="1" fontAlgn="auto" hangingPunct="1">
              <a:spcAft>
                <a:spcPts val="0"/>
              </a:spcAft>
              <a:buFont typeface="Wingdings" pitchFamily="2" charset="2"/>
              <a:buChar char="v"/>
              <a:defRPr/>
            </a:pPr>
            <a:r>
              <a:rPr lang="en-US" altLang="en-US" sz="2400" kern="1200" dirty="0" smtClean="0">
                <a:solidFill>
                  <a:prstClr val="black"/>
                </a:solidFill>
                <a:latin typeface="Arial Black" pitchFamily="34" charset="0"/>
              </a:rPr>
              <a:t>Neuroendocrine </a:t>
            </a:r>
            <a:r>
              <a:rPr lang="en-US" altLang="en-US" sz="1600" kern="1200" dirty="0" smtClean="0">
                <a:solidFill>
                  <a:prstClr val="black"/>
                </a:solidFill>
                <a:latin typeface="Arial Black" pitchFamily="34" charset="0"/>
              </a:rPr>
              <a:t>(nerve cells secret endocrine hormones)</a:t>
            </a:r>
            <a:endParaRPr lang="en-US" altLang="en-US" sz="1600" kern="1200" dirty="0">
              <a:solidFill>
                <a:prstClr val="black"/>
              </a:solidFill>
              <a:latin typeface="Arial Black" pitchFamily="34" charset="0"/>
            </a:endParaRPr>
          </a:p>
          <a:p>
            <a:pPr algn="l" rtl="0" eaLnBrk="1" fontAlgn="auto" hangingPunct="1">
              <a:spcAft>
                <a:spcPts val="0"/>
              </a:spcAft>
              <a:buFont typeface="Wingdings" pitchFamily="2" charset="2"/>
              <a:buChar char="v"/>
              <a:defRPr/>
            </a:pPr>
            <a:r>
              <a:rPr lang="en-US" altLang="en-US" sz="2400" kern="1200" dirty="0" smtClean="0">
                <a:solidFill>
                  <a:prstClr val="black"/>
                </a:solidFill>
                <a:latin typeface="Arial Black" pitchFamily="34" charset="0"/>
              </a:rPr>
              <a:t>Neurotransmitter </a:t>
            </a:r>
            <a:r>
              <a:rPr lang="en-US" altLang="en-US" sz="1600" kern="1200" dirty="0" smtClean="0">
                <a:solidFill>
                  <a:prstClr val="black"/>
                </a:solidFill>
                <a:latin typeface="Arial Black" pitchFamily="34" charset="0"/>
              </a:rPr>
              <a:t>(chemical mediators secreted at the synapse)   </a:t>
            </a:r>
            <a:endParaRPr lang="en-US" altLang="en-US" sz="1600" kern="1200" dirty="0">
              <a:solidFill>
                <a:prstClr val="black"/>
              </a:solidFill>
              <a:latin typeface="Arial Black" pitchFamily="34" charset="0"/>
            </a:endParaRPr>
          </a:p>
          <a:p>
            <a:pPr marL="0" indent="0" algn="l" rtl="0">
              <a:buFontTx/>
              <a:buNone/>
              <a:defRPr/>
            </a:pPr>
            <a:endParaRPr lang="en-US" altLang="en-US" sz="2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6" descr="177497">
            <a:extLst>
              <a:ext uri="{FF2B5EF4-FFF2-40B4-BE49-F238E27FC236}">
                <a16:creationId xmlns:a16="http://schemas.microsoft.com/office/drawing/2014/main" id="{49E4767B-1491-4E36-AE04-B6A1E7645303}"/>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139700" y="1219200"/>
            <a:ext cx="4660900" cy="50387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707" name="Picture 4" descr="1990C26(2)">
            <a:extLst>
              <a:ext uri="{FF2B5EF4-FFF2-40B4-BE49-F238E27FC236}">
                <a16:creationId xmlns:a16="http://schemas.microsoft.com/office/drawing/2014/main" id="{34EFC082-CDFC-4B46-879A-82CD18513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057400"/>
            <a:ext cx="4114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A02A578-8492-4417-B8A3-3DB4EED57FFD}"/>
              </a:ext>
            </a:extLst>
          </p:cNvPr>
          <p:cNvSpPr>
            <a:spLocks noGrp="1"/>
          </p:cNvSpPr>
          <p:nvPr>
            <p:ph idx="1"/>
          </p:nvPr>
        </p:nvSpPr>
        <p:spPr>
          <a:xfrm>
            <a:off x="228600" y="304800"/>
            <a:ext cx="8610600" cy="6324600"/>
          </a:xfrm>
        </p:spPr>
        <p:txBody>
          <a:bodyPr/>
          <a:lstStyle/>
          <a:p>
            <a:pPr marL="0" indent="0" algn="l" rtl="0">
              <a:buFont typeface="Arial" panose="020B0604020202020204" pitchFamily="34" charset="0"/>
              <a:buNone/>
              <a:defRPr/>
            </a:pPr>
            <a:r>
              <a:rPr lang="en-US" altLang="en-US" sz="2800" kern="0" dirty="0">
                <a:solidFill>
                  <a:srgbClr val="000000"/>
                </a:solidFill>
                <a:latin typeface="Times New Roman" pitchFamily="18" charset="0"/>
                <a:cs typeface="Times New Roman" pitchFamily="18" charset="0"/>
              </a:rPr>
              <a:t>Hormones can be </a:t>
            </a:r>
            <a:r>
              <a:rPr lang="en-US" altLang="en-US" sz="2800" kern="0" dirty="0">
                <a:solidFill>
                  <a:srgbClr val="FF0000"/>
                </a:solidFill>
                <a:latin typeface="Arial Black" pitchFamily="34" charset="0"/>
                <a:cs typeface="Times New Roman" pitchFamily="18" charset="0"/>
              </a:rPr>
              <a:t>chemically</a:t>
            </a:r>
            <a:r>
              <a:rPr lang="en-US" altLang="en-US" sz="2800" kern="0" dirty="0">
                <a:solidFill>
                  <a:srgbClr val="000000"/>
                </a:solidFill>
                <a:latin typeface="Times New Roman" pitchFamily="18" charset="0"/>
                <a:cs typeface="Times New Roman" pitchFamily="18" charset="0"/>
              </a:rPr>
              <a:t> classified </a:t>
            </a:r>
            <a:r>
              <a:rPr lang="en-US" altLang="en-US" sz="2800" b="1" kern="0" dirty="0">
                <a:solidFill>
                  <a:srgbClr val="FF0000"/>
                </a:solidFill>
                <a:latin typeface="Times New Roman" pitchFamily="18" charset="0"/>
                <a:cs typeface="Times New Roman" pitchFamily="18" charset="0"/>
                <a:hlinkClick r:id="rId2" tooltip="Into (does not exist)"/>
              </a:rPr>
              <a:t>into</a:t>
            </a:r>
            <a:r>
              <a:rPr lang="en-US" altLang="en-US" sz="2800" b="1" kern="0" dirty="0">
                <a:solidFill>
                  <a:srgbClr val="FF0000"/>
                </a:solidFill>
                <a:latin typeface="Times New Roman" pitchFamily="18" charset="0"/>
                <a:cs typeface="Times New Roman" pitchFamily="18" charset="0"/>
              </a:rPr>
              <a:t> </a:t>
            </a:r>
            <a:r>
              <a:rPr lang="en-US" altLang="en-US" sz="2800" b="1" kern="0" dirty="0">
                <a:solidFill>
                  <a:srgbClr val="FF0000"/>
                </a:solidFill>
                <a:latin typeface="Arial Black" pitchFamily="34" charset="0"/>
                <a:cs typeface="Times New Roman" pitchFamily="18" charset="0"/>
              </a:rPr>
              <a:t>four groups: </a:t>
            </a:r>
          </a:p>
          <a:p>
            <a:pPr algn="l" rtl="0">
              <a:buFontTx/>
              <a:buAutoNum type="arabicPeriod"/>
              <a:defRPr/>
            </a:pPr>
            <a:r>
              <a:rPr lang="en-US" altLang="en-US" sz="2800" b="1" kern="0" dirty="0">
                <a:solidFill>
                  <a:srgbClr val="000000"/>
                </a:solidFill>
                <a:latin typeface="Times New Roman" pitchFamily="18" charset="0"/>
                <a:cs typeface="Times New Roman" pitchFamily="18" charset="0"/>
              </a:rPr>
              <a:t>Amino acid-derived</a:t>
            </a:r>
            <a:r>
              <a:rPr lang="en-US" altLang="en-US" sz="2800" kern="0" dirty="0">
                <a:solidFill>
                  <a:srgbClr val="000000"/>
                </a:solidFill>
                <a:latin typeface="Times New Roman" pitchFamily="18" charset="0"/>
                <a:cs typeface="Times New Roman" pitchFamily="18" charset="0"/>
              </a:rPr>
              <a:t>: Hormones that are modified amino acids.</a:t>
            </a:r>
          </a:p>
          <a:p>
            <a:pPr algn="l" rtl="0">
              <a:buFontTx/>
              <a:buAutoNum type="arabicPeriod"/>
              <a:defRPr/>
            </a:pPr>
            <a:r>
              <a:rPr lang="en-US" altLang="en-US" sz="2800" b="1" kern="0" dirty="0">
                <a:solidFill>
                  <a:srgbClr val="000000"/>
                </a:solidFill>
                <a:latin typeface="Times New Roman" pitchFamily="18" charset="0"/>
                <a:cs typeface="Times New Roman" pitchFamily="18" charset="0"/>
              </a:rPr>
              <a:t>Polypeptide and proteins</a:t>
            </a:r>
          </a:p>
          <a:p>
            <a:pPr algn="l" rtl="0">
              <a:buFontTx/>
              <a:buAutoNum type="arabicPeriod"/>
              <a:defRPr/>
            </a:pPr>
            <a:r>
              <a:rPr lang="en-US" altLang="en-US" sz="2800" b="1" kern="0" dirty="0">
                <a:solidFill>
                  <a:srgbClr val="000000"/>
                </a:solidFill>
                <a:latin typeface="Times New Roman" pitchFamily="18" charset="0"/>
                <a:cs typeface="Times New Roman" pitchFamily="18" charset="0"/>
              </a:rPr>
              <a:t>Steroids</a:t>
            </a:r>
            <a:r>
              <a:rPr lang="en-US" altLang="en-US" sz="2800" kern="0" dirty="0">
                <a:solidFill>
                  <a:srgbClr val="000000"/>
                </a:solidFill>
                <a:latin typeface="Times New Roman" pitchFamily="18" charset="0"/>
                <a:cs typeface="Times New Roman" pitchFamily="18" charset="0"/>
              </a:rPr>
              <a:t>: Hormones that are lipids synthesized from cholesterol. </a:t>
            </a:r>
          </a:p>
          <a:p>
            <a:pPr algn="l" rtl="0">
              <a:buFontTx/>
              <a:buAutoNum type="arabicPeriod"/>
              <a:defRPr/>
            </a:pPr>
            <a:r>
              <a:rPr lang="en-US" altLang="en-US" sz="2800" b="1" kern="0" dirty="0">
                <a:solidFill>
                  <a:srgbClr val="000000"/>
                </a:solidFill>
                <a:latin typeface="Times New Roman" pitchFamily="18" charset="0"/>
                <a:cs typeface="Times New Roman" pitchFamily="18" charset="0"/>
              </a:rPr>
              <a:t>Eicosanoids</a:t>
            </a:r>
            <a:r>
              <a:rPr lang="en-US" altLang="en-US" sz="2800" kern="0" dirty="0">
                <a:solidFill>
                  <a:srgbClr val="000000"/>
                </a:solidFill>
                <a:latin typeface="Times New Roman" pitchFamily="18" charset="0"/>
                <a:cs typeface="Times New Roman" pitchFamily="18" charset="0"/>
              </a:rPr>
              <a:t>: Are lipids synthesized from the fatty acid chains of phospholipids found in plasma membrane</a:t>
            </a:r>
            <a:r>
              <a:rPr lang="en-US" altLang="en-US" sz="2800" kern="0" dirty="0">
                <a:solidFill>
                  <a:srgbClr val="000000"/>
                </a:solidFill>
                <a:latin typeface="Arial"/>
                <a:cs typeface="Arial"/>
              </a:rPr>
              <a:t>.</a:t>
            </a:r>
          </a:p>
          <a:p>
            <a:pPr algn="l" rtl="0">
              <a:defRPr/>
            </a:pPr>
            <a:endParaRPr lang="ar-JO" dirty="0"/>
          </a:p>
        </p:txBody>
      </p:sp>
      <p:sp>
        <p:nvSpPr>
          <p:cNvPr id="2" name="Rectangle 1"/>
          <p:cNvSpPr/>
          <p:nvPr/>
        </p:nvSpPr>
        <p:spPr>
          <a:xfrm>
            <a:off x="228600" y="4800600"/>
            <a:ext cx="32766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1+2:</a:t>
            </a:r>
            <a:r>
              <a:rPr lang="en-US" dirty="0" smtClean="0">
                <a:solidFill>
                  <a:schemeClr val="tx1"/>
                </a:solidFill>
              </a:rPr>
              <a:t> hormones protein in nature</a:t>
            </a:r>
          </a:p>
          <a:p>
            <a:r>
              <a:rPr lang="en-US" sz="2000" b="1" dirty="0" smtClean="0">
                <a:solidFill>
                  <a:schemeClr val="tx1"/>
                </a:solidFill>
              </a:rPr>
              <a:t>3+4: </a:t>
            </a:r>
            <a:r>
              <a:rPr lang="en-US" dirty="0" smtClean="0">
                <a:solidFill>
                  <a:schemeClr val="tx1"/>
                </a:solidFill>
              </a:rPr>
              <a:t>hormones lipid in nature  </a:t>
            </a:r>
            <a:endParaRPr lang="en-US"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عنوان 1">
            <a:extLst>
              <a:ext uri="{FF2B5EF4-FFF2-40B4-BE49-F238E27FC236}">
                <a16:creationId xmlns:a16="http://schemas.microsoft.com/office/drawing/2014/main" id="{47192D15-EA7A-4BF5-9E15-27A817ADC6B2}"/>
              </a:ext>
            </a:extLst>
          </p:cNvPr>
          <p:cNvSpPr>
            <a:spLocks noGrp="1"/>
          </p:cNvSpPr>
          <p:nvPr>
            <p:ph type="title"/>
          </p:nvPr>
        </p:nvSpPr>
        <p:spPr>
          <a:xfrm>
            <a:off x="381000" y="-152400"/>
            <a:ext cx="8229600" cy="1143000"/>
          </a:xfrm>
        </p:spPr>
        <p:txBody>
          <a:bodyPr/>
          <a:lstStyle/>
          <a:p>
            <a:pPr rtl="0"/>
            <a:r>
              <a:rPr lang="en-US" altLang="en-US" sz="2800">
                <a:latin typeface="Arial Black" panose="020B0A04020102020204" pitchFamily="34" charset="0"/>
              </a:rPr>
              <a:t>General histological structures </a:t>
            </a:r>
            <a:endParaRPr lang="ar-JO" altLang="en-US" sz="2800">
              <a:latin typeface="Arial Black" panose="020B0A04020102020204" pitchFamily="34" charset="0"/>
            </a:endParaRPr>
          </a:p>
        </p:txBody>
      </p:sp>
      <p:sp>
        <p:nvSpPr>
          <p:cNvPr id="74755" name="عنصر نائب للنص 2">
            <a:extLst>
              <a:ext uri="{FF2B5EF4-FFF2-40B4-BE49-F238E27FC236}">
                <a16:creationId xmlns:a16="http://schemas.microsoft.com/office/drawing/2014/main" id="{F8BB7322-B94E-4C21-AAF5-6CFE86C50049}"/>
              </a:ext>
            </a:extLst>
          </p:cNvPr>
          <p:cNvSpPr>
            <a:spLocks noGrp="1"/>
          </p:cNvSpPr>
          <p:nvPr>
            <p:ph type="body" idx="1"/>
          </p:nvPr>
        </p:nvSpPr>
        <p:spPr>
          <a:xfrm>
            <a:off x="36513" y="911225"/>
            <a:ext cx="4040187" cy="639763"/>
          </a:xfrm>
        </p:spPr>
        <p:txBody>
          <a:bodyPr/>
          <a:lstStyle/>
          <a:p>
            <a:pPr algn="l" rtl="0"/>
            <a:r>
              <a:rPr lang="en-US" altLang="en-US" dirty="0">
                <a:solidFill>
                  <a:srgbClr val="FF0000"/>
                </a:solidFill>
                <a:latin typeface="Arial Black" panose="020B0A04020102020204" pitchFamily="34" charset="0"/>
              </a:rPr>
              <a:t>Protein , polypeptide &amp; </a:t>
            </a:r>
            <a:r>
              <a:rPr lang="en-US" altLang="en-US" dirty="0" err="1">
                <a:solidFill>
                  <a:srgbClr val="FF0000"/>
                </a:solidFill>
                <a:latin typeface="Arial Black" panose="020B0A04020102020204" pitchFamily="34" charset="0"/>
              </a:rPr>
              <a:t>a.a</a:t>
            </a:r>
            <a:r>
              <a:rPr lang="en-US" altLang="en-US" dirty="0">
                <a:solidFill>
                  <a:srgbClr val="FF0000"/>
                </a:solidFill>
                <a:latin typeface="Arial Black" panose="020B0A04020102020204" pitchFamily="34" charset="0"/>
              </a:rPr>
              <a:t> secreting cells   </a:t>
            </a:r>
            <a:endParaRPr lang="ar-JO" altLang="en-US" dirty="0">
              <a:solidFill>
                <a:srgbClr val="FF0000"/>
              </a:solidFill>
              <a:latin typeface="Arial Black" panose="020B0A04020102020204" pitchFamily="34" charset="0"/>
            </a:endParaRPr>
          </a:p>
        </p:txBody>
      </p:sp>
      <p:sp>
        <p:nvSpPr>
          <p:cNvPr id="74756" name="عنصر نائب للمحتوى 3">
            <a:extLst>
              <a:ext uri="{FF2B5EF4-FFF2-40B4-BE49-F238E27FC236}">
                <a16:creationId xmlns:a16="http://schemas.microsoft.com/office/drawing/2014/main" id="{AC5A2A40-1D88-456C-9B2A-057F5C4387C9}"/>
              </a:ext>
            </a:extLst>
          </p:cNvPr>
          <p:cNvSpPr>
            <a:spLocks noGrp="1"/>
          </p:cNvSpPr>
          <p:nvPr>
            <p:ph sz="half" idx="2"/>
          </p:nvPr>
        </p:nvSpPr>
        <p:spPr>
          <a:xfrm>
            <a:off x="41275" y="1582738"/>
            <a:ext cx="4683125" cy="3951287"/>
          </a:xfrm>
        </p:spPr>
        <p:txBody>
          <a:bodyPr/>
          <a:lstStyle/>
          <a:p>
            <a:pPr algn="l" rtl="0">
              <a:buFont typeface="Wingdings" panose="05000000000000000000" pitchFamily="2" charset="2"/>
              <a:buChar char="v"/>
            </a:pPr>
            <a:r>
              <a:rPr lang="en-US" altLang="en-US" dirty="0">
                <a:latin typeface="Times New Roman" panose="02020603050405020304" pitchFamily="18" charset="0"/>
                <a:cs typeface="Times New Roman" panose="02020603050405020304" pitchFamily="18" charset="0"/>
              </a:rPr>
              <a:t>Active nucleus </a:t>
            </a:r>
          </a:p>
          <a:p>
            <a:pPr algn="l" rtl="0">
              <a:buFont typeface="Wingdings" panose="05000000000000000000" pitchFamily="2" charset="2"/>
              <a:buChar char="v"/>
            </a:pPr>
            <a:r>
              <a:rPr lang="en-US" altLang="en-US" dirty="0">
                <a:latin typeface="Times New Roman" panose="02020603050405020304" pitchFamily="18" charset="0"/>
                <a:cs typeface="Times New Roman" panose="02020603050405020304" pitchFamily="18" charset="0"/>
              </a:rPr>
              <a:t>Basophilic </a:t>
            </a:r>
            <a:r>
              <a:rPr lang="en-US" altLang="en-US" dirty="0" smtClean="0">
                <a:latin typeface="Times New Roman" panose="02020603050405020304" pitchFamily="18" charset="0"/>
                <a:cs typeface="Times New Roman" panose="02020603050405020304" pitchFamily="18" charset="0"/>
              </a:rPr>
              <a:t>cytoplasm </a:t>
            </a:r>
            <a:r>
              <a:rPr lang="en-US" altLang="en-US" sz="1600" dirty="0" smtClean="0">
                <a:latin typeface="Times New Roman" panose="02020603050405020304" pitchFamily="18" charset="0"/>
                <a:cs typeface="Times New Roman" panose="02020603050405020304" pitchFamily="18" charset="0"/>
              </a:rPr>
              <a:t>?</a:t>
            </a:r>
            <a:r>
              <a:rPr lang="en-US" altLang="en-US" dirty="0" smtClean="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v"/>
            </a:pPr>
            <a:r>
              <a:rPr lang="en-US" altLang="en-US" dirty="0">
                <a:latin typeface="Times New Roman" panose="02020603050405020304" pitchFamily="18" charset="0"/>
                <a:cs typeface="Times New Roman" panose="02020603050405020304" pitchFamily="18" charset="0"/>
              </a:rPr>
              <a:t>Numerous ribosomes &amp; </a:t>
            </a:r>
            <a:r>
              <a:rPr lang="en-US" altLang="en-US" sz="2800" b="1" dirty="0" err="1">
                <a:solidFill>
                  <a:srgbClr val="FF0000"/>
                </a:solidFill>
                <a:latin typeface="Times New Roman" panose="02020603050405020304" pitchFamily="18" charset="0"/>
                <a:cs typeface="Times New Roman" panose="02020603050405020304" pitchFamily="18" charset="0"/>
              </a:rPr>
              <a:t>rER</a:t>
            </a:r>
            <a:r>
              <a:rPr lang="en-US" altLang="en-US" dirty="0">
                <a:solidFill>
                  <a:srgbClr val="FF0000"/>
                </a:solidFill>
                <a:latin typeface="Times New Roman" panose="02020603050405020304" pitchFamily="18" charset="0"/>
                <a:cs typeface="Times New Roman" panose="02020603050405020304" pitchFamily="18" charset="0"/>
              </a:rPr>
              <a:t> </a:t>
            </a:r>
          </a:p>
          <a:p>
            <a:pPr algn="l" rtl="0">
              <a:buFont typeface="Wingdings" panose="05000000000000000000" pitchFamily="2" charset="2"/>
              <a:buChar char="v"/>
            </a:pPr>
            <a:r>
              <a:rPr lang="en-US" altLang="en-US" dirty="0">
                <a:latin typeface="Times New Roman" panose="02020603050405020304" pitchFamily="18" charset="0"/>
                <a:cs typeface="Times New Roman" panose="02020603050405020304" pitchFamily="18" charset="0"/>
              </a:rPr>
              <a:t>Prominent </a:t>
            </a:r>
            <a:r>
              <a:rPr lang="en-US" altLang="en-US" dirty="0" err="1">
                <a:latin typeface="Times New Roman" panose="02020603050405020304" pitchFamily="18" charset="0"/>
                <a:cs typeface="Times New Roman" panose="02020603050405020304" pitchFamily="18" charset="0"/>
              </a:rPr>
              <a:t>golgi</a:t>
            </a:r>
            <a:r>
              <a:rPr lang="en-US" altLang="en-US" dirty="0">
                <a:latin typeface="Times New Roman" panose="02020603050405020304" pitchFamily="18" charset="0"/>
                <a:cs typeface="Times New Roman" panose="02020603050405020304" pitchFamily="18" charset="0"/>
              </a:rPr>
              <a:t> &amp; numerous mitochondria </a:t>
            </a:r>
          </a:p>
          <a:p>
            <a:pPr algn="l" rtl="0">
              <a:buFont typeface="Wingdings" panose="05000000000000000000" pitchFamily="2" charset="2"/>
              <a:buChar char="v"/>
            </a:pPr>
            <a:r>
              <a:rPr lang="en-US" altLang="en-US" dirty="0">
                <a:latin typeface="Times New Roman" panose="02020603050405020304" pitchFamily="18" charset="0"/>
                <a:cs typeface="Times New Roman" panose="02020603050405020304" pitchFamily="18" charset="0"/>
              </a:rPr>
              <a:t>Secretory granules </a:t>
            </a:r>
            <a:endParaRPr lang="ar-JO" altLang="en-US" dirty="0">
              <a:latin typeface="Times New Roman" panose="02020603050405020304" pitchFamily="18" charset="0"/>
              <a:cs typeface="Times New Roman" panose="02020603050405020304" pitchFamily="18" charset="0"/>
            </a:endParaRPr>
          </a:p>
        </p:txBody>
      </p:sp>
      <p:sp>
        <p:nvSpPr>
          <p:cNvPr id="74757" name="عنصر نائب للنص 4">
            <a:extLst>
              <a:ext uri="{FF2B5EF4-FFF2-40B4-BE49-F238E27FC236}">
                <a16:creationId xmlns:a16="http://schemas.microsoft.com/office/drawing/2014/main" id="{0BD0E626-2E38-4A32-B6CF-BA3D002F2ADB}"/>
              </a:ext>
            </a:extLst>
          </p:cNvPr>
          <p:cNvSpPr>
            <a:spLocks noGrp="1"/>
          </p:cNvSpPr>
          <p:nvPr>
            <p:ph type="body" sz="quarter" idx="3"/>
          </p:nvPr>
        </p:nvSpPr>
        <p:spPr>
          <a:xfrm>
            <a:off x="5024438" y="533400"/>
            <a:ext cx="4041775" cy="639763"/>
          </a:xfrm>
        </p:spPr>
        <p:txBody>
          <a:bodyPr/>
          <a:lstStyle/>
          <a:p>
            <a:pPr algn="l" rtl="0"/>
            <a:r>
              <a:rPr lang="en-US" altLang="en-US">
                <a:latin typeface="Arial Black" panose="020B0A04020102020204" pitchFamily="34" charset="0"/>
              </a:rPr>
              <a:t>Steroid secreting cells </a:t>
            </a:r>
            <a:endParaRPr lang="ar-JO" altLang="en-US">
              <a:latin typeface="Arial Black" panose="020B0A04020102020204" pitchFamily="34" charset="0"/>
            </a:endParaRPr>
          </a:p>
        </p:txBody>
      </p:sp>
      <p:sp>
        <p:nvSpPr>
          <p:cNvPr id="6" name="عنصر نائب للمحتوى 5">
            <a:extLst>
              <a:ext uri="{FF2B5EF4-FFF2-40B4-BE49-F238E27FC236}">
                <a16:creationId xmlns:a16="http://schemas.microsoft.com/office/drawing/2014/main" id="{5CB6381F-4D52-4286-95F1-138D2E9EC07F}"/>
              </a:ext>
            </a:extLst>
          </p:cNvPr>
          <p:cNvSpPr>
            <a:spLocks noGrp="1"/>
          </p:cNvSpPr>
          <p:nvPr>
            <p:ph sz="quarter" idx="4"/>
          </p:nvPr>
        </p:nvSpPr>
        <p:spPr>
          <a:xfrm>
            <a:off x="4999038" y="1285875"/>
            <a:ext cx="4041775" cy="3952875"/>
          </a:xfrm>
        </p:spPr>
        <p:txBody>
          <a:bodyPr/>
          <a:lstStyle/>
          <a:p>
            <a:pPr algn="l" rtl="0">
              <a:buFont typeface="Wingdings" pitchFamily="2" charset="2"/>
              <a:buChar char="Ø"/>
              <a:defRPr/>
            </a:pPr>
            <a:r>
              <a:rPr lang="en-US" dirty="0">
                <a:latin typeface="Times New Roman" pitchFamily="18" charset="0"/>
                <a:cs typeface="Times New Roman" pitchFamily="18" charset="0"/>
              </a:rPr>
              <a:t>Active nucleus </a:t>
            </a:r>
          </a:p>
          <a:p>
            <a:pPr algn="l" rtl="0">
              <a:buFont typeface="Wingdings" pitchFamily="2" charset="2"/>
              <a:buChar char="Ø"/>
              <a:defRPr/>
            </a:pPr>
            <a:r>
              <a:rPr lang="en-US" dirty="0">
                <a:latin typeface="Times New Roman" pitchFamily="18" charset="0"/>
                <a:cs typeface="Times New Roman" pitchFamily="18" charset="0"/>
              </a:rPr>
              <a:t>Acidophilic </a:t>
            </a:r>
            <a:r>
              <a:rPr lang="en-US" dirty="0" smtClean="0">
                <a:latin typeface="Times New Roman" pitchFamily="18" charset="0"/>
                <a:cs typeface="Times New Roman" pitchFamily="18" charset="0"/>
              </a:rPr>
              <a:t>cytoplasm </a:t>
            </a:r>
            <a:r>
              <a:rPr lang="en-US" sz="1400" dirty="0" smtClean="0">
                <a:latin typeface="Times New Roman" pitchFamily="18" charset="0"/>
                <a:cs typeface="Times New Roman" pitchFamily="18" charset="0"/>
              </a:rPr>
              <a:t>?</a:t>
            </a:r>
            <a:r>
              <a:rPr lang="en-US" dirty="0" smtClean="0"/>
              <a:t> </a:t>
            </a:r>
            <a:endParaRPr lang="en-US" dirty="0"/>
          </a:p>
          <a:p>
            <a:pPr algn="l" rtl="0">
              <a:buFont typeface="Wingdings" pitchFamily="2" charset="2"/>
              <a:buChar char="Ø"/>
              <a:defRPr/>
            </a:pPr>
            <a:r>
              <a:rPr lang="en-US" dirty="0">
                <a:latin typeface="Times New Roman" pitchFamily="18" charset="0"/>
                <a:cs typeface="Times New Roman" pitchFamily="18" charset="0"/>
              </a:rPr>
              <a:t>Numerous  </a:t>
            </a:r>
            <a:r>
              <a:rPr lang="en-US" sz="2800" b="1" dirty="0" err="1">
                <a:solidFill>
                  <a:srgbClr val="FF0000"/>
                </a:solidFill>
                <a:latin typeface="Times New Roman" pitchFamily="18" charset="0"/>
                <a:cs typeface="Times New Roman" pitchFamily="18" charset="0"/>
              </a:rPr>
              <a:t>sER</a:t>
            </a:r>
            <a:endParaRPr lang="en-US" sz="2800" b="1" dirty="0">
              <a:solidFill>
                <a:srgbClr val="FF0000"/>
              </a:solidFill>
              <a:latin typeface="Times New Roman" pitchFamily="18" charset="0"/>
              <a:cs typeface="Times New Roman" pitchFamily="18" charset="0"/>
            </a:endParaRPr>
          </a:p>
          <a:p>
            <a:pPr algn="l" rtl="0">
              <a:buFont typeface="Wingdings" pitchFamily="2" charset="2"/>
              <a:buChar char="Ø"/>
              <a:defRPr/>
            </a:pPr>
            <a:r>
              <a:rPr lang="en-US" dirty="0">
                <a:latin typeface="Times New Roman" pitchFamily="18" charset="0"/>
                <a:cs typeface="Times New Roman" pitchFamily="18" charset="0"/>
              </a:rPr>
              <a:t>numerous mitochondria with tubular cristae</a:t>
            </a:r>
          </a:p>
          <a:p>
            <a:pPr algn="l" rtl="0">
              <a:buFont typeface="Wingdings" pitchFamily="2" charset="2"/>
              <a:buChar char="Ø"/>
              <a:defRPr/>
            </a:pPr>
            <a:r>
              <a:rPr lang="en-US" dirty="0">
                <a:latin typeface="Times New Roman" pitchFamily="18" charset="0"/>
                <a:cs typeface="Times New Roman" pitchFamily="18" charset="0"/>
              </a:rPr>
              <a:t>Numerous lipid droplets </a:t>
            </a:r>
          </a:p>
          <a:p>
            <a:pPr marL="0" indent="0" algn="l" rtl="0">
              <a:buFontTx/>
              <a:buNone/>
              <a:defRPr/>
            </a:pPr>
            <a:r>
              <a:rPr lang="en-US" dirty="0">
                <a:latin typeface="Times New Roman" pitchFamily="18" charset="0"/>
                <a:cs typeface="Times New Roman" pitchFamily="18" charset="0"/>
              </a:rPr>
              <a:t> </a:t>
            </a:r>
          </a:p>
          <a:p>
            <a:pPr algn="l" rtl="0">
              <a:buFont typeface="Wingdings" pitchFamily="2" charset="2"/>
              <a:buChar char="Ø"/>
              <a:defRPr/>
            </a:pPr>
            <a:endParaRPr lang="ar-JO" dirty="0"/>
          </a:p>
        </p:txBody>
      </p:sp>
      <p:pic>
        <p:nvPicPr>
          <p:cNvPr id="74759" name="Picture 2">
            <a:extLst>
              <a:ext uri="{FF2B5EF4-FFF2-40B4-BE49-F238E27FC236}">
                <a16:creationId xmlns:a16="http://schemas.microsoft.com/office/drawing/2014/main" id="{6FB8CB82-DC74-4288-8904-EE9A4A1AD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8613" y="4433887"/>
            <a:ext cx="365760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4" descr="1973E30(1)">
            <a:extLst>
              <a:ext uri="{FF2B5EF4-FFF2-40B4-BE49-F238E27FC236}">
                <a16:creationId xmlns:a16="http://schemas.microsoft.com/office/drawing/2014/main" id="{F2271248-0E5F-4139-86B3-CA69EA82F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4433887"/>
            <a:ext cx="3657600" cy="24241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58770" y="1637704"/>
            <a:ext cx="562975" cy="307777"/>
          </a:xfrm>
          <a:prstGeom prst="rect">
            <a:avLst/>
          </a:prstGeom>
          <a:noFill/>
        </p:spPr>
        <p:txBody>
          <a:bodyPr wrap="none" rtlCol="0">
            <a:spAutoFit/>
          </a:bodyPr>
          <a:lstStyle/>
          <a:p>
            <a:r>
              <a:rPr lang="en-US" sz="1400" b="1" dirty="0" smtClean="0"/>
              <a:t>Why</a:t>
            </a:r>
            <a:endParaRPr lang="en-US" sz="1400" b="1" dirty="0"/>
          </a:p>
        </p:txBody>
      </p:sp>
      <p:sp>
        <p:nvSpPr>
          <p:cNvPr id="5" name="TextBox 4"/>
          <p:cNvSpPr txBox="1"/>
          <p:nvPr/>
        </p:nvSpPr>
        <p:spPr>
          <a:xfrm>
            <a:off x="4800601" y="2086867"/>
            <a:ext cx="1676399" cy="523220"/>
          </a:xfrm>
          <a:prstGeom prst="rect">
            <a:avLst/>
          </a:prstGeom>
          <a:noFill/>
        </p:spPr>
        <p:txBody>
          <a:bodyPr wrap="square" rtlCol="0">
            <a:spAutoFit/>
          </a:bodyPr>
          <a:lstStyle/>
          <a:p>
            <a:r>
              <a:rPr lang="en-US" sz="1400" b="1" dirty="0" smtClean="0"/>
              <a:t>Due to presence of</a:t>
            </a:r>
            <a:endParaRPr lang="en-US" sz="1400" b="1" dirty="0"/>
          </a:p>
        </p:txBody>
      </p:sp>
      <p:sp>
        <p:nvSpPr>
          <p:cNvPr id="7" name="Rectangle 6"/>
          <p:cNvSpPr/>
          <p:nvPr/>
        </p:nvSpPr>
        <p:spPr bwMode="auto">
          <a:xfrm>
            <a:off x="5408613" y="3886200"/>
            <a:ext cx="2287587"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Arial" pitchFamily="34" charset="0"/>
                <a:cs typeface="Arial" pitchFamily="34" charset="0"/>
              </a:rPr>
              <a:t>These droplets store the precursor of hormones</a:t>
            </a:r>
          </a:p>
        </p:txBody>
      </p:sp>
      <p:sp>
        <p:nvSpPr>
          <p:cNvPr id="8" name="Rectangle 7"/>
          <p:cNvSpPr/>
          <p:nvPr/>
        </p:nvSpPr>
        <p:spPr bwMode="auto">
          <a:xfrm>
            <a:off x="2764632" y="3854642"/>
            <a:ext cx="2506662" cy="56138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Arial" pitchFamily="34" charset="0"/>
                <a:cs typeface="Arial" pitchFamily="34" charset="0"/>
              </a:rPr>
              <a:t>Store the produced proteins (active hormones)</a:t>
            </a:r>
          </a:p>
        </p:txBody>
      </p:sp>
      <p:sp>
        <p:nvSpPr>
          <p:cNvPr id="9" name="TextBox 8"/>
          <p:cNvSpPr txBox="1"/>
          <p:nvPr/>
        </p:nvSpPr>
        <p:spPr>
          <a:xfrm>
            <a:off x="114741" y="1900336"/>
            <a:ext cx="532518" cy="307777"/>
          </a:xfrm>
          <a:prstGeom prst="rect">
            <a:avLst/>
          </a:prstGeom>
          <a:noFill/>
        </p:spPr>
        <p:txBody>
          <a:bodyPr wrap="none" rtlCol="0">
            <a:spAutoFit/>
          </a:bodyPr>
          <a:lstStyle/>
          <a:p>
            <a:r>
              <a:rPr lang="en-US" sz="1400" b="1" dirty="0" smtClean="0"/>
              <a:t>why</a:t>
            </a:r>
            <a:endParaRPr lang="en-US" b="1" dirty="0"/>
          </a:p>
        </p:txBody>
      </p:sp>
      <p:sp>
        <p:nvSpPr>
          <p:cNvPr id="10" name="TextBox 9"/>
          <p:cNvSpPr txBox="1"/>
          <p:nvPr/>
        </p:nvSpPr>
        <p:spPr>
          <a:xfrm>
            <a:off x="68664" y="2371822"/>
            <a:ext cx="1790259" cy="307777"/>
          </a:xfrm>
          <a:prstGeom prst="rect">
            <a:avLst/>
          </a:prstGeom>
          <a:noFill/>
        </p:spPr>
        <p:txBody>
          <a:bodyPr wrap="square" rtlCol="0">
            <a:spAutoFit/>
          </a:bodyPr>
          <a:lstStyle/>
          <a:p>
            <a:r>
              <a:rPr lang="en-US" sz="1400" b="1" dirty="0"/>
              <a:t>Due to presence of</a:t>
            </a:r>
          </a:p>
        </p:txBody>
      </p:sp>
      <p:sp>
        <p:nvSpPr>
          <p:cNvPr id="12" name="Rectangle 11"/>
          <p:cNvSpPr/>
          <p:nvPr/>
        </p:nvSpPr>
        <p:spPr bwMode="auto">
          <a:xfrm>
            <a:off x="3670544" y="5572407"/>
            <a:ext cx="1709737" cy="128559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rtl="1" eaLnBrk="1" hangingPunct="1"/>
            <a:r>
              <a:rPr lang="en-US" sz="1600" b="1" dirty="0" smtClean="0"/>
              <a:t>**ribosomes </a:t>
            </a:r>
            <a:r>
              <a:rPr lang="en-US" sz="1600" b="1" dirty="0"/>
              <a:t>&amp; </a:t>
            </a:r>
            <a:r>
              <a:rPr lang="en-US" sz="1600" b="1" dirty="0" err="1" smtClean="0"/>
              <a:t>rER</a:t>
            </a:r>
            <a:r>
              <a:rPr lang="en-US" sz="1600" b="1" dirty="0" smtClean="0"/>
              <a:t>: produce A.As which they have basophilic dye  </a:t>
            </a:r>
            <a:endParaRPr kumimoji="0" lang="en-US" sz="1600" b="1" i="0" u="none" strike="noStrike" cap="none" normalizeH="0" baseline="0" dirty="0" smtClean="0">
              <a:ln>
                <a:noFill/>
              </a:ln>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عنوان 1">
            <a:extLst>
              <a:ext uri="{FF2B5EF4-FFF2-40B4-BE49-F238E27FC236}">
                <a16:creationId xmlns:a16="http://schemas.microsoft.com/office/drawing/2014/main" id="{F47F8AA8-C397-46F2-9800-8B7CB3336E07}"/>
              </a:ext>
            </a:extLst>
          </p:cNvPr>
          <p:cNvSpPr>
            <a:spLocks noGrp="1"/>
          </p:cNvSpPr>
          <p:nvPr>
            <p:ph type="title"/>
          </p:nvPr>
        </p:nvSpPr>
        <p:spPr>
          <a:xfrm>
            <a:off x="134938" y="0"/>
            <a:ext cx="8839200" cy="868363"/>
          </a:xfrm>
        </p:spPr>
        <p:txBody>
          <a:bodyPr/>
          <a:lstStyle/>
          <a:p>
            <a:pPr eaLnBrk="1" hangingPunct="1"/>
            <a:r>
              <a:rPr lang="en-US" altLang="en-US" sz="2800" b="1" dirty="0">
                <a:latin typeface="Arial Black" panose="020B0A04020102020204" pitchFamily="34" charset="0"/>
                <a:cs typeface="Times New Roman" panose="02020603050405020304" pitchFamily="18" charset="0"/>
              </a:rPr>
              <a:t>Introduction to the Endocrine System</a:t>
            </a:r>
            <a:endParaRPr lang="ar-JO" altLang="en-US" sz="2800" dirty="0"/>
          </a:p>
        </p:txBody>
      </p:sp>
      <p:sp>
        <p:nvSpPr>
          <p:cNvPr id="3" name="عنصر نائب للمحتوى 2">
            <a:extLst>
              <a:ext uri="{FF2B5EF4-FFF2-40B4-BE49-F238E27FC236}">
                <a16:creationId xmlns:a16="http://schemas.microsoft.com/office/drawing/2014/main" id="{6D77FED4-C08B-4502-B5F7-86556FACB18F}"/>
              </a:ext>
            </a:extLst>
          </p:cNvPr>
          <p:cNvSpPr>
            <a:spLocks noGrp="1"/>
          </p:cNvSpPr>
          <p:nvPr>
            <p:ph sz="half" idx="1"/>
          </p:nvPr>
        </p:nvSpPr>
        <p:spPr>
          <a:xfrm>
            <a:off x="31750" y="868363"/>
            <a:ext cx="4540250" cy="5715000"/>
          </a:xfrm>
        </p:spPr>
        <p:txBody>
          <a:bodyPr rtlCol="1">
            <a:normAutofit fontScale="92500" lnSpcReduction="10000"/>
          </a:bodyPr>
          <a:lstStyle/>
          <a:p>
            <a:pPr marL="0" indent="0" algn="l" rtl="0" eaLnBrk="1" fontAlgn="auto" hangingPunct="1">
              <a:spcAft>
                <a:spcPts val="0"/>
              </a:spcAft>
              <a:buFont typeface="Arial" panose="020B0604020202020204" pitchFamily="34" charset="0"/>
              <a:buNone/>
              <a:defRPr/>
            </a:pPr>
            <a:r>
              <a:rPr lang="en-US" altLang="en-US" sz="2400" b="1" dirty="0">
                <a:solidFill>
                  <a:srgbClr val="000000"/>
                </a:solidFill>
                <a:latin typeface="Arial Black" pitchFamily="34" charset="0"/>
              </a:rPr>
              <a:t>The endocrine system</a:t>
            </a:r>
          </a:p>
          <a:p>
            <a:pPr algn="l" rtl="0" eaLnBrk="1" fontAlgn="auto" hangingPunct="1">
              <a:spcAft>
                <a:spcPts val="0"/>
              </a:spcAft>
              <a:buFont typeface="Wingdings" pitchFamily="2" charset="2"/>
              <a:buChar char="v"/>
              <a:defRPr/>
            </a:pPr>
            <a:r>
              <a:rPr lang="en-US" altLang="en-US" sz="2400" b="1" dirty="0">
                <a:solidFill>
                  <a:srgbClr val="FF0000"/>
                </a:solidFill>
                <a:latin typeface="Arial Black" pitchFamily="34" charset="0"/>
              </a:rPr>
              <a:t>Principle glands : </a:t>
            </a:r>
          </a:p>
          <a:p>
            <a:pPr algn="l" rtl="0" eaLnBrk="1" fontAlgn="auto" hangingPunct="1">
              <a:spcAft>
                <a:spcPts val="0"/>
              </a:spcAft>
              <a:defRPr/>
            </a:pPr>
            <a:r>
              <a:rPr lang="en-US" altLang="en-US" sz="2000" b="1" dirty="0">
                <a:solidFill>
                  <a:srgbClr val="000000"/>
                </a:solidFill>
                <a:latin typeface="Times New Roman" panose="02020603050405020304" pitchFamily="18" charset="0"/>
                <a:cs typeface="+mj-cs"/>
              </a:rPr>
              <a:t>Hypothalamus  </a:t>
            </a:r>
            <a:r>
              <a:rPr lang="en-US" altLang="en-US" sz="2000" b="1" dirty="0">
                <a:solidFill>
                  <a:srgbClr val="000000"/>
                </a:solidFill>
                <a:latin typeface="Arial Black" pitchFamily="34" charset="0"/>
                <a:cs typeface="+mj-cs"/>
              </a:rPr>
              <a:t> </a:t>
            </a:r>
            <a:endParaRPr lang="ar-EG" altLang="en-US" sz="2000" b="1" dirty="0">
              <a:cs typeface="+mj-cs"/>
            </a:endParaRPr>
          </a:p>
          <a:p>
            <a:pPr algn="l" rtl="0" eaLnBrk="1" fontAlgn="auto" hangingPunct="1">
              <a:spcAft>
                <a:spcPts val="0"/>
              </a:spcAft>
              <a:defRPr/>
            </a:pPr>
            <a:r>
              <a:rPr lang="en-US" altLang="en-US" sz="2000" b="1" dirty="0">
                <a:cs typeface="+mj-cs"/>
              </a:rPr>
              <a:t>Pituitary gland</a:t>
            </a:r>
          </a:p>
          <a:p>
            <a:pPr algn="l" rtl="0" eaLnBrk="1" fontAlgn="auto" hangingPunct="1">
              <a:spcAft>
                <a:spcPts val="0"/>
              </a:spcAft>
              <a:defRPr/>
            </a:pPr>
            <a:r>
              <a:rPr lang="en-US" altLang="en-US" sz="2000" b="1" dirty="0">
                <a:solidFill>
                  <a:prstClr val="black"/>
                </a:solidFill>
                <a:cs typeface="+mj-cs"/>
              </a:rPr>
              <a:t>Pineal body</a:t>
            </a:r>
            <a:endParaRPr lang="en-US" altLang="en-US" sz="2000" b="1" dirty="0">
              <a:cs typeface="+mj-cs"/>
            </a:endParaRPr>
          </a:p>
          <a:p>
            <a:pPr algn="l" rtl="0" eaLnBrk="1" fontAlgn="auto" hangingPunct="1">
              <a:spcAft>
                <a:spcPts val="0"/>
              </a:spcAft>
              <a:defRPr/>
            </a:pPr>
            <a:r>
              <a:rPr lang="en-US" altLang="en-US" sz="2000" b="1" dirty="0">
                <a:cs typeface="+mj-cs"/>
              </a:rPr>
              <a:t>Thyroid gland &amp; Parathyroid</a:t>
            </a:r>
          </a:p>
          <a:p>
            <a:pPr algn="l" rtl="0" eaLnBrk="1" fontAlgn="auto" hangingPunct="1">
              <a:spcAft>
                <a:spcPts val="0"/>
              </a:spcAft>
              <a:defRPr/>
            </a:pPr>
            <a:r>
              <a:rPr lang="en-US" altLang="en-US" sz="2000" b="1" dirty="0">
                <a:cs typeface="+mj-cs"/>
              </a:rPr>
              <a:t>Suprarenal gland (adrenal ) </a:t>
            </a:r>
          </a:p>
          <a:p>
            <a:pPr algn="l" rtl="0" eaLnBrk="1" fontAlgn="auto" hangingPunct="1">
              <a:spcAft>
                <a:spcPts val="0"/>
              </a:spcAft>
              <a:defRPr/>
            </a:pPr>
            <a:r>
              <a:rPr lang="en-US" altLang="en-US" sz="2000" b="1" dirty="0" smtClean="0">
                <a:cs typeface="+mj-cs"/>
              </a:rPr>
              <a:t>Endocrine Pancreas+ liver </a:t>
            </a:r>
            <a:endParaRPr lang="en-US" altLang="en-US" sz="2000" b="1" dirty="0">
              <a:cs typeface="+mj-cs"/>
            </a:endParaRPr>
          </a:p>
          <a:p>
            <a:pPr algn="l" rtl="0" eaLnBrk="1" fontAlgn="auto" hangingPunct="1">
              <a:spcAft>
                <a:spcPts val="0"/>
              </a:spcAft>
              <a:defRPr/>
            </a:pPr>
            <a:r>
              <a:rPr lang="en-US" altLang="en-US" sz="2000" b="1" dirty="0">
                <a:cs typeface="+mj-cs"/>
              </a:rPr>
              <a:t>Gonads (testis, ovary) + placenta </a:t>
            </a:r>
          </a:p>
          <a:p>
            <a:pPr algn="l" rtl="0" eaLnBrk="1" fontAlgn="auto" hangingPunct="1">
              <a:spcAft>
                <a:spcPts val="0"/>
              </a:spcAft>
              <a:buFont typeface="Wingdings" pitchFamily="2" charset="2"/>
              <a:buChar char="v"/>
              <a:defRPr/>
            </a:pPr>
            <a:r>
              <a:rPr lang="en-US" altLang="en-US" sz="2400" dirty="0">
                <a:solidFill>
                  <a:srgbClr val="FF0000"/>
                </a:solidFill>
                <a:latin typeface="Arial Black" pitchFamily="34" charset="0"/>
                <a:cs typeface="+mj-cs"/>
              </a:rPr>
              <a:t>Endocrine cells in other organs  </a:t>
            </a:r>
          </a:p>
          <a:p>
            <a:pPr marL="0" indent="0" algn="l" rtl="0" eaLnBrk="1" fontAlgn="auto" hangingPunct="1">
              <a:spcAft>
                <a:spcPts val="0"/>
              </a:spcAft>
              <a:buFont typeface="Arial" panose="020B0604020202020204" pitchFamily="34" charset="0"/>
              <a:buNone/>
              <a:defRPr/>
            </a:pPr>
            <a:r>
              <a:rPr lang="en-US" altLang="en-US" sz="2000" b="1" dirty="0">
                <a:latin typeface="Times New Roman" pitchFamily="18" charset="0"/>
                <a:cs typeface="+mj-cs"/>
              </a:rPr>
              <a:t>Kidney (</a:t>
            </a:r>
            <a:r>
              <a:rPr lang="en-US" altLang="en-US" sz="2000" b="1" dirty="0" err="1">
                <a:latin typeface="Times New Roman" pitchFamily="18" charset="0"/>
                <a:cs typeface="+mj-cs"/>
              </a:rPr>
              <a:t>erythropoeiten</a:t>
            </a:r>
            <a:r>
              <a:rPr lang="en-US" altLang="en-US" sz="2000" b="1" dirty="0">
                <a:latin typeface="Times New Roman" pitchFamily="18" charset="0"/>
                <a:cs typeface="+mj-cs"/>
              </a:rPr>
              <a:t>  + renin)  , heart (ANF)  , Thymus (hormone stimulate T cell maturation)  &amp; adipose cells  (leptin)   </a:t>
            </a:r>
          </a:p>
          <a:p>
            <a:pPr algn="l" rtl="0" eaLnBrk="1" fontAlgn="auto" hangingPunct="1">
              <a:spcAft>
                <a:spcPts val="0"/>
              </a:spcAft>
              <a:buFont typeface="Wingdings" pitchFamily="2" charset="2"/>
              <a:buChar char="v"/>
              <a:defRPr/>
            </a:pPr>
            <a:r>
              <a:rPr lang="en-US" altLang="en-US" sz="2400" b="1" dirty="0">
                <a:solidFill>
                  <a:srgbClr val="FF0000"/>
                </a:solidFill>
                <a:latin typeface="Arial Black" pitchFamily="34" charset="0"/>
                <a:cs typeface="Times New Roman" pitchFamily="18" charset="0"/>
              </a:rPr>
              <a:t>Local Hormones </a:t>
            </a:r>
          </a:p>
          <a:p>
            <a:pPr algn="l" rtl="0" eaLnBrk="1" fontAlgn="auto" hangingPunct="1">
              <a:spcAft>
                <a:spcPts val="0"/>
              </a:spcAft>
              <a:defRPr/>
            </a:pPr>
            <a:r>
              <a:rPr lang="en-US" altLang="en-US" sz="2200" b="1" dirty="0">
                <a:cs typeface="+mj-cs"/>
              </a:rPr>
              <a:t>GIT (Diffuse neuroendocrine system)</a:t>
            </a:r>
          </a:p>
          <a:p>
            <a:pPr algn="l" rtl="0" eaLnBrk="1" fontAlgn="auto" hangingPunct="1">
              <a:spcAft>
                <a:spcPts val="0"/>
              </a:spcAft>
              <a:defRPr/>
            </a:pPr>
            <a:r>
              <a:rPr lang="en-US" altLang="en-US" sz="2200" b="1" dirty="0">
                <a:cs typeface="+mj-cs"/>
              </a:rPr>
              <a:t>Neurotransmitter (nerve ending) </a:t>
            </a:r>
          </a:p>
          <a:p>
            <a:pPr algn="l" rtl="0" eaLnBrk="1" fontAlgn="auto" hangingPunct="1">
              <a:spcAft>
                <a:spcPts val="0"/>
              </a:spcAft>
              <a:defRPr/>
            </a:pPr>
            <a:endParaRPr lang="ar-JO" dirty="0"/>
          </a:p>
        </p:txBody>
      </p:sp>
      <p:pic>
        <p:nvPicPr>
          <p:cNvPr id="75780" name="Picture 1">
            <a:extLst>
              <a:ext uri="{FF2B5EF4-FFF2-40B4-BE49-F238E27FC236}">
                <a16:creationId xmlns:a16="http://schemas.microsoft.com/office/drawing/2014/main" id="{B8451A7A-F95D-441D-A624-B28068C945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868363"/>
            <a:ext cx="4740275"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Brace 1"/>
          <p:cNvSpPr/>
          <p:nvPr/>
        </p:nvSpPr>
        <p:spPr>
          <a:xfrm>
            <a:off x="2133600" y="1736726"/>
            <a:ext cx="155448" cy="68827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2289048" y="1926975"/>
            <a:ext cx="1197764" cy="307777"/>
          </a:xfrm>
          <a:prstGeom prst="rect">
            <a:avLst/>
          </a:prstGeom>
          <a:noFill/>
        </p:spPr>
        <p:txBody>
          <a:bodyPr wrap="none" rtlCol="0">
            <a:spAutoFit/>
          </a:bodyPr>
          <a:lstStyle/>
          <a:p>
            <a:r>
              <a:rPr lang="en-US" sz="1400" b="1" dirty="0" smtClean="0"/>
              <a:t>In the brain </a:t>
            </a:r>
            <a:endParaRPr lang="en-US" sz="1400" b="1" dirty="0"/>
          </a:p>
        </p:txBody>
      </p:sp>
      <p:cxnSp>
        <p:nvCxnSpPr>
          <p:cNvPr id="6" name="Straight Arrow Connector 5"/>
          <p:cNvCxnSpPr/>
          <p:nvPr/>
        </p:nvCxnSpPr>
        <p:spPr>
          <a:xfrm>
            <a:off x="3322123" y="2743200"/>
            <a:ext cx="2684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90587" y="2481590"/>
            <a:ext cx="676613" cy="523220"/>
          </a:xfrm>
          <a:prstGeom prst="rect">
            <a:avLst/>
          </a:prstGeom>
          <a:noFill/>
        </p:spPr>
        <p:txBody>
          <a:bodyPr wrap="square" rtlCol="0">
            <a:spAutoFit/>
          </a:bodyPr>
          <a:lstStyle/>
          <a:p>
            <a:r>
              <a:rPr lang="en-US" sz="1400" b="1" dirty="0" smtClean="0"/>
              <a:t>In the neck</a:t>
            </a:r>
            <a:endParaRPr lang="en-US" sz="1400" b="1" dirty="0"/>
          </a:p>
        </p:txBody>
      </p:sp>
      <p:sp>
        <p:nvSpPr>
          <p:cNvPr id="8" name="Right Brace 7"/>
          <p:cNvSpPr/>
          <p:nvPr/>
        </p:nvSpPr>
        <p:spPr>
          <a:xfrm>
            <a:off x="3322123" y="3004810"/>
            <a:ext cx="155448" cy="42419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3429001" y="2986072"/>
            <a:ext cx="1142999" cy="461665"/>
          </a:xfrm>
          <a:prstGeom prst="rect">
            <a:avLst/>
          </a:prstGeom>
          <a:noFill/>
        </p:spPr>
        <p:txBody>
          <a:bodyPr wrap="square" rtlCol="0">
            <a:spAutoFit/>
          </a:bodyPr>
          <a:lstStyle/>
          <a:p>
            <a:r>
              <a:rPr lang="en-US" sz="1200" b="1" dirty="0" smtClean="0"/>
              <a:t>Abdominal cavity</a:t>
            </a:r>
            <a:endParaRPr lang="en-US" sz="1200" b="1" dirty="0"/>
          </a:p>
        </p:txBody>
      </p:sp>
      <p:cxnSp>
        <p:nvCxnSpPr>
          <p:cNvPr id="11" name="Straight Arrow Connector 10"/>
          <p:cNvCxnSpPr/>
          <p:nvPr/>
        </p:nvCxnSpPr>
        <p:spPr>
          <a:xfrm>
            <a:off x="3755276" y="3725863"/>
            <a:ext cx="17361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83921" y="3537010"/>
            <a:ext cx="766557" cy="369332"/>
          </a:xfrm>
          <a:prstGeom prst="rect">
            <a:avLst/>
          </a:prstGeom>
          <a:noFill/>
        </p:spPr>
        <p:txBody>
          <a:bodyPr wrap="none" rtlCol="0">
            <a:spAutoFit/>
          </a:bodyPr>
          <a:lstStyle/>
          <a:p>
            <a:r>
              <a:rPr lang="en-US" sz="1400" b="1" dirty="0" smtClean="0"/>
              <a:t>Pelvic</a:t>
            </a:r>
            <a:r>
              <a:rPr lang="en-US" dirty="0" smtClean="0"/>
              <a:t> </a:t>
            </a:r>
            <a:endParaRPr lang="en-US" dirty="0"/>
          </a:p>
        </p:txBody>
      </p:sp>
      <p:sp>
        <p:nvSpPr>
          <p:cNvPr id="14" name="Rectangle 13"/>
          <p:cNvSpPr/>
          <p:nvPr/>
        </p:nvSpPr>
        <p:spPr>
          <a:xfrm>
            <a:off x="3020226" y="5410200"/>
            <a:ext cx="1140722" cy="2632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Auto+ para </a:t>
            </a:r>
            <a:endParaRPr lang="en-US" sz="1600" b="1" dirty="0">
              <a:solidFill>
                <a:schemeClr val="tx1"/>
              </a:solidFill>
            </a:endParaRPr>
          </a:p>
        </p:txBody>
      </p:sp>
      <p:sp>
        <p:nvSpPr>
          <p:cNvPr id="15" name="Rectangle 14"/>
          <p:cNvSpPr/>
          <p:nvPr/>
        </p:nvSpPr>
        <p:spPr>
          <a:xfrm>
            <a:off x="7719785" y="5673456"/>
            <a:ext cx="1424215" cy="11845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Right atrium (produce atrial natriuretic factor)+thymus </a:t>
            </a:r>
            <a:r>
              <a:rPr lang="en-US" sz="1400" b="1" dirty="0" smtClean="0">
                <a:solidFill>
                  <a:schemeClr val="tx1"/>
                </a:solidFill>
                <a:sym typeface="Wingdings" panose="05000000000000000000" pitchFamily="2" charset="2"/>
              </a:rPr>
              <a:t> in the chest </a:t>
            </a:r>
            <a:r>
              <a:rPr lang="en-US" sz="1400" b="1" dirty="0" smtClean="0">
                <a:solidFill>
                  <a:schemeClr val="tx1"/>
                </a:solidFill>
              </a:rPr>
              <a:t>  </a:t>
            </a:r>
            <a:endParaRPr lang="en-US" sz="1400" b="1"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عنوان 1">
            <a:extLst>
              <a:ext uri="{FF2B5EF4-FFF2-40B4-BE49-F238E27FC236}">
                <a16:creationId xmlns:a16="http://schemas.microsoft.com/office/drawing/2014/main" id="{5DAEA770-C851-49E7-80C9-EE06D6492D86}"/>
              </a:ext>
            </a:extLst>
          </p:cNvPr>
          <p:cNvSpPr>
            <a:spLocks noGrp="1"/>
          </p:cNvSpPr>
          <p:nvPr>
            <p:ph type="title"/>
          </p:nvPr>
        </p:nvSpPr>
        <p:spPr>
          <a:xfrm>
            <a:off x="304800" y="152400"/>
            <a:ext cx="8229600" cy="838200"/>
          </a:xfrm>
        </p:spPr>
        <p:txBody>
          <a:bodyPr/>
          <a:lstStyle/>
          <a:p>
            <a:r>
              <a:rPr lang="en-US" altLang="en-US" sz="2800">
                <a:latin typeface="Arial Black" panose="020B0A04020102020204" pitchFamily="34" charset="0"/>
              </a:rPr>
              <a:t>Basic  structure of endocrine glands </a:t>
            </a:r>
            <a:endParaRPr lang="ar-JO" altLang="en-US" sz="2800">
              <a:latin typeface="Arial Black" panose="020B0A04020102020204" pitchFamily="34" charset="0"/>
            </a:endParaRPr>
          </a:p>
        </p:txBody>
      </p:sp>
      <p:sp>
        <p:nvSpPr>
          <p:cNvPr id="76803" name="عنصر نائب للنص 2">
            <a:extLst>
              <a:ext uri="{FF2B5EF4-FFF2-40B4-BE49-F238E27FC236}">
                <a16:creationId xmlns:a16="http://schemas.microsoft.com/office/drawing/2014/main" id="{8EAD66A8-86A6-4A0C-8154-EEC91F62995D}"/>
              </a:ext>
            </a:extLst>
          </p:cNvPr>
          <p:cNvSpPr>
            <a:spLocks noGrp="1"/>
          </p:cNvSpPr>
          <p:nvPr>
            <p:ph type="body" idx="1"/>
          </p:nvPr>
        </p:nvSpPr>
        <p:spPr>
          <a:xfrm>
            <a:off x="26988" y="1143000"/>
            <a:ext cx="4040187" cy="639763"/>
          </a:xfrm>
        </p:spPr>
        <p:txBody>
          <a:bodyPr/>
          <a:lstStyle/>
          <a:p>
            <a:pPr marL="457200" indent="-457200" algn="l" rtl="0">
              <a:buFont typeface="Wingdings" panose="05000000000000000000" pitchFamily="2" charset="2"/>
              <a:buChar char="q"/>
            </a:pPr>
            <a:r>
              <a:rPr lang="en-US" altLang="en-US" sz="2800" b="0">
                <a:solidFill>
                  <a:srgbClr val="FF0000"/>
                </a:solidFill>
                <a:latin typeface="Arial Black" panose="020B0A04020102020204" pitchFamily="34" charset="0"/>
                <a:cs typeface="Times New Roman" panose="02020603050405020304" pitchFamily="18" charset="0"/>
              </a:rPr>
              <a:t>Stroma</a:t>
            </a:r>
            <a:endParaRPr lang="ar-JO" altLang="en-US" sz="2800"/>
          </a:p>
        </p:txBody>
      </p:sp>
      <p:sp>
        <p:nvSpPr>
          <p:cNvPr id="4" name="عنصر نائب للمحتوى 3">
            <a:extLst>
              <a:ext uri="{FF2B5EF4-FFF2-40B4-BE49-F238E27FC236}">
                <a16:creationId xmlns:a16="http://schemas.microsoft.com/office/drawing/2014/main" id="{EF31FBE0-9678-4E4D-B2A0-CDC9334D17B0}"/>
              </a:ext>
            </a:extLst>
          </p:cNvPr>
          <p:cNvSpPr>
            <a:spLocks noGrp="1"/>
          </p:cNvSpPr>
          <p:nvPr>
            <p:ph sz="half" idx="2"/>
          </p:nvPr>
        </p:nvSpPr>
        <p:spPr>
          <a:xfrm>
            <a:off x="76200" y="1981200"/>
            <a:ext cx="4419600" cy="1752600"/>
          </a:xfrm>
        </p:spPr>
        <p:txBody>
          <a:bodyPr/>
          <a:lstStyle/>
          <a:p>
            <a:pPr algn="l" rtl="0">
              <a:buFont typeface="Wingdings" pitchFamily="2" charset="2"/>
              <a:buChar char="q"/>
              <a:defRPr/>
            </a:pPr>
            <a:r>
              <a:rPr lang="en-US" dirty="0">
                <a:latin typeface="Times New Roman" pitchFamily="18" charset="0"/>
                <a:cs typeface="Times New Roman" pitchFamily="18" charset="0"/>
              </a:rPr>
              <a:t>CT inside the gland </a:t>
            </a:r>
          </a:p>
          <a:p>
            <a:pPr algn="l" rtl="0">
              <a:buFont typeface="Wingdings" pitchFamily="2" charset="2"/>
              <a:buChar char="q"/>
              <a:defRPr/>
            </a:pPr>
            <a:r>
              <a:rPr lang="en-US" dirty="0">
                <a:latin typeface="Times New Roman" pitchFamily="18" charset="0"/>
                <a:cs typeface="Times New Roman" pitchFamily="18" charset="0"/>
              </a:rPr>
              <a:t>CT capsule </a:t>
            </a:r>
          </a:p>
          <a:p>
            <a:pPr algn="l" rtl="0">
              <a:buFont typeface="Wingdings" pitchFamily="2" charset="2"/>
              <a:buChar char="q"/>
              <a:defRPr/>
            </a:pPr>
            <a:r>
              <a:rPr lang="en-US" dirty="0">
                <a:latin typeface="Times New Roman" pitchFamily="18" charset="0"/>
                <a:cs typeface="Times New Roman" pitchFamily="18" charset="0"/>
              </a:rPr>
              <a:t>Loose tissue </a:t>
            </a:r>
          </a:p>
          <a:p>
            <a:pPr algn="l" rtl="0">
              <a:buFont typeface="Wingdings" pitchFamily="2" charset="2"/>
              <a:buChar char="q"/>
              <a:defRPr/>
            </a:pPr>
            <a:endParaRPr lang="en-US" dirty="0">
              <a:latin typeface="Times New Roman" pitchFamily="18" charset="0"/>
              <a:cs typeface="Times New Roman" pitchFamily="18" charset="0"/>
            </a:endParaRPr>
          </a:p>
          <a:p>
            <a:pPr marL="0" indent="0" algn="l" rtl="0">
              <a:buFontTx/>
              <a:buNone/>
              <a:defRPr/>
            </a:pPr>
            <a:endParaRPr lang="en-US" dirty="0">
              <a:latin typeface="Times New Roman" pitchFamily="18" charset="0"/>
              <a:cs typeface="Times New Roman" pitchFamily="18" charset="0"/>
            </a:endParaRPr>
          </a:p>
          <a:p>
            <a:pPr algn="l" rtl="0">
              <a:buFont typeface="Wingdings" pitchFamily="2" charset="2"/>
              <a:buChar char="q"/>
              <a:defRPr/>
            </a:pPr>
            <a:r>
              <a:rPr lang="en-US" dirty="0">
                <a:solidFill>
                  <a:srgbClr val="FF0000"/>
                </a:solidFill>
                <a:latin typeface="Arial Black" pitchFamily="34" charset="0"/>
                <a:cs typeface="Times New Roman" pitchFamily="18" charset="0"/>
              </a:rPr>
              <a:t>Plexus of blood vessels </a:t>
            </a:r>
            <a:r>
              <a:rPr lang="en-US" sz="1600" dirty="0" smtClean="0">
                <a:latin typeface="Arial Black" pitchFamily="34" charset="0"/>
                <a:cs typeface="Times New Roman" pitchFamily="18" charset="0"/>
              </a:rPr>
              <a:t>(these vessels found around the cords and follicles)</a:t>
            </a:r>
            <a:endParaRPr lang="en-US" sz="1600" dirty="0">
              <a:latin typeface="Arial Black" pitchFamily="34" charset="0"/>
              <a:cs typeface="Times New Roman" pitchFamily="18" charset="0"/>
            </a:endParaRPr>
          </a:p>
        </p:txBody>
      </p:sp>
      <p:sp>
        <p:nvSpPr>
          <p:cNvPr id="76805" name="عنصر نائب للنص 4">
            <a:extLst>
              <a:ext uri="{FF2B5EF4-FFF2-40B4-BE49-F238E27FC236}">
                <a16:creationId xmlns:a16="http://schemas.microsoft.com/office/drawing/2014/main" id="{6198EA8F-75B5-4884-9C5E-21C8BBDDD62A}"/>
              </a:ext>
            </a:extLst>
          </p:cNvPr>
          <p:cNvSpPr>
            <a:spLocks noGrp="1"/>
          </p:cNvSpPr>
          <p:nvPr>
            <p:ph type="body" sz="quarter" idx="3"/>
          </p:nvPr>
        </p:nvSpPr>
        <p:spPr>
          <a:xfrm>
            <a:off x="4657411" y="722635"/>
            <a:ext cx="4495800" cy="639763"/>
          </a:xfrm>
        </p:spPr>
        <p:txBody>
          <a:bodyPr/>
          <a:lstStyle/>
          <a:p>
            <a:pPr marL="457200" indent="-457200" algn="l" rtl="0">
              <a:buFont typeface="Wingdings" panose="05000000000000000000" pitchFamily="2" charset="2"/>
              <a:buChar char="q"/>
            </a:pPr>
            <a:r>
              <a:rPr lang="en-US" altLang="en-US" sz="2800" b="0" dirty="0">
                <a:solidFill>
                  <a:srgbClr val="FF0000"/>
                </a:solidFill>
                <a:latin typeface="Arial Black" panose="020B0A04020102020204" pitchFamily="34" charset="0"/>
                <a:cs typeface="Times New Roman" panose="02020603050405020304" pitchFamily="18" charset="0"/>
              </a:rPr>
              <a:t>Parenchyma= cells</a:t>
            </a:r>
            <a:endParaRPr lang="ar-JO" altLang="en-US" sz="2800" dirty="0">
              <a:solidFill>
                <a:srgbClr val="FF0000"/>
              </a:solidFill>
            </a:endParaRPr>
          </a:p>
        </p:txBody>
      </p:sp>
      <p:pic>
        <p:nvPicPr>
          <p:cNvPr id="76806" name="Picture 3" descr="C:\Users\MCC\Desktop\images (1).jpg">
            <a:extLst>
              <a:ext uri="{FF2B5EF4-FFF2-40B4-BE49-F238E27FC236}">
                <a16:creationId xmlns:a16="http://schemas.microsoft.com/office/drawing/2014/main" id="{7C689ADF-F7B1-4E20-B077-FD777359C816}"/>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6248400" y="1752600"/>
            <a:ext cx="2819400" cy="2286000"/>
          </a:xfrm>
          <a:noFill/>
        </p:spPr>
      </p:pic>
      <p:pic>
        <p:nvPicPr>
          <p:cNvPr id="76807" name="Picture 2" descr="C:\Users\MCC\Desktop\images.jpg">
            <a:extLst>
              <a:ext uri="{FF2B5EF4-FFF2-40B4-BE49-F238E27FC236}">
                <a16:creationId xmlns:a16="http://schemas.microsoft.com/office/drawing/2014/main" id="{3C9FD697-A625-48DC-9615-935E685AD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267200"/>
            <a:ext cx="4038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8" name="مستطيل 8">
            <a:extLst>
              <a:ext uri="{FF2B5EF4-FFF2-40B4-BE49-F238E27FC236}">
                <a16:creationId xmlns:a16="http://schemas.microsoft.com/office/drawing/2014/main" id="{3274D40B-2D22-463D-B180-F03CABFB80BF}"/>
              </a:ext>
            </a:extLst>
          </p:cNvPr>
          <p:cNvSpPr>
            <a:spLocks noChangeArrowheads="1"/>
          </p:cNvSpPr>
          <p:nvPr/>
        </p:nvSpPr>
        <p:spPr bwMode="auto">
          <a:xfrm>
            <a:off x="7848600" y="1781175"/>
            <a:ext cx="1066800" cy="381000"/>
          </a:xfrm>
          <a:prstGeom prst="rect">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en-US" altLang="en-US"/>
              <a:t>Cords </a:t>
            </a:r>
            <a:endParaRPr lang="ar-JO" altLang="en-US"/>
          </a:p>
        </p:txBody>
      </p:sp>
      <p:sp>
        <p:nvSpPr>
          <p:cNvPr id="76809" name="مستطيل 10">
            <a:extLst>
              <a:ext uri="{FF2B5EF4-FFF2-40B4-BE49-F238E27FC236}">
                <a16:creationId xmlns:a16="http://schemas.microsoft.com/office/drawing/2014/main" id="{C03FADD2-21D4-42C2-AEFF-C83B4BE89DFA}"/>
              </a:ext>
            </a:extLst>
          </p:cNvPr>
          <p:cNvSpPr>
            <a:spLocks noChangeArrowheads="1"/>
          </p:cNvSpPr>
          <p:nvPr/>
        </p:nvSpPr>
        <p:spPr bwMode="auto">
          <a:xfrm>
            <a:off x="7620000" y="4267200"/>
            <a:ext cx="1219200" cy="381000"/>
          </a:xfrm>
          <a:prstGeom prst="rect">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en-US" altLang="en-US"/>
              <a:t>Follicles </a:t>
            </a:r>
            <a:endParaRPr lang="ar-JO" altLang="en-US"/>
          </a:p>
        </p:txBody>
      </p:sp>
      <p:pic>
        <p:nvPicPr>
          <p:cNvPr id="76810" name="Picture 2" descr="C:\Users\MCC\Desktop\q.endo.01.gif">
            <a:extLst>
              <a:ext uri="{FF2B5EF4-FFF2-40B4-BE49-F238E27FC236}">
                <a16:creationId xmlns:a16="http://schemas.microsoft.com/office/drawing/2014/main" id="{F71168A3-2F7E-45CE-946B-807FC05B39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752600"/>
            <a:ext cx="2971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4267200" y="1362398"/>
            <a:ext cx="4800600" cy="39020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Arial" pitchFamily="34" charset="0"/>
                <a:cs typeface="Arial" pitchFamily="34" charset="0"/>
              </a:rPr>
              <a:t>Cells in the parenchyma</a:t>
            </a:r>
            <a:r>
              <a:rPr kumimoji="0" lang="en-US" sz="1400" b="1" i="0" u="none" strike="noStrike" cap="none" normalizeH="0" dirty="0" smtClean="0">
                <a:ln>
                  <a:noFill/>
                </a:ln>
                <a:effectLst/>
                <a:latin typeface="Arial" pitchFamily="34" charset="0"/>
                <a:cs typeface="Arial" pitchFamily="34" charset="0"/>
              </a:rPr>
              <a:t> arranged as cords or follicles </a:t>
            </a:r>
            <a:endParaRPr kumimoji="0" lang="en-US" sz="1400" b="1"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مستند" ma:contentTypeID="0x010100CB1B357AF2F8B24E9C0BEF8592B8D98A" ma:contentTypeVersion="2" ma:contentTypeDescription="إنشاء مستند جديد." ma:contentTypeScope="" ma:versionID="605d01f4d2f321e15356ae258c87b0e0">
  <xsd:schema xmlns:xsd="http://www.w3.org/2001/XMLSchema" xmlns:xs="http://www.w3.org/2001/XMLSchema" xmlns:p="http://schemas.microsoft.com/office/2006/metadata/properties" xmlns:ns2="fcf2dd5e-dcfb-40ea-a641-1b831d83aa51" targetNamespace="http://schemas.microsoft.com/office/2006/metadata/properties" ma:root="true" ma:fieldsID="7d25bd0648b8a05b3d51a8f7e93ee333" ns2:_="">
    <xsd:import namespace="fcf2dd5e-dcfb-40ea-a641-1b831d83aa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f2dd5e-dcfb-40ea-a641-1b831d83aa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12ED79-527C-4489-A265-80BBBA9C307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cf2dd5e-dcfb-40ea-a641-1b831d83aa51"/>
    <ds:schemaRef ds:uri="http://www.w3.org/XML/1998/namespace"/>
    <ds:schemaRef ds:uri="http://purl.org/dc/dcmitype/"/>
  </ds:schemaRefs>
</ds:datastoreItem>
</file>

<file path=customXml/itemProps2.xml><?xml version="1.0" encoding="utf-8"?>
<ds:datastoreItem xmlns:ds="http://schemas.openxmlformats.org/officeDocument/2006/customXml" ds:itemID="{D4BBED72-85A8-49B8-84FE-616758631885}">
  <ds:schemaRefs>
    <ds:schemaRef ds:uri="http://schemas.microsoft.com/office/2006/metadata/contentType"/>
    <ds:schemaRef ds:uri="http://schemas.microsoft.com/office/2006/metadata/properties/metaAttributes"/>
    <ds:schemaRef ds:uri="http://www.w3.org/2000/xmlns/"/>
    <ds:schemaRef ds:uri="http://www.w3.org/2001/XMLSchema"/>
    <ds:schemaRef ds:uri="fcf2dd5e-dcfb-40ea-a641-1b831d83aa5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D75A77-9109-44AA-BBEB-0A01947528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21723425</TotalTime>
  <Words>1837</Words>
  <Application>Microsoft Office PowerPoint</Application>
  <PresentationFormat>On-screen Show (4:3)</PresentationFormat>
  <Paragraphs>310</Paragraphs>
  <Slides>26</Slides>
  <Notes>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26</vt:i4>
      </vt:variant>
    </vt:vector>
  </HeadingPairs>
  <TitlesOfParts>
    <vt:vector size="37" baseType="lpstr">
      <vt:lpstr>宋体</vt:lpstr>
      <vt:lpstr>Arial</vt:lpstr>
      <vt:lpstr>Arial Black</vt:lpstr>
      <vt:lpstr>Berlin Sans FB Demi</vt:lpstr>
      <vt:lpstr>Calibri</vt:lpstr>
      <vt:lpstr>Times New Roman</vt:lpstr>
      <vt:lpstr>Wingdings</vt:lpstr>
      <vt:lpstr>Default Design</vt:lpstr>
      <vt:lpstr>نسق Office</vt:lpstr>
      <vt:lpstr>1_نسق Office</vt:lpstr>
      <vt:lpstr>2_نسق Office</vt:lpstr>
      <vt:lpstr>Glands</vt:lpstr>
      <vt:lpstr>Glands </vt:lpstr>
      <vt:lpstr>PowerPoint Presentation</vt:lpstr>
      <vt:lpstr>The endocrine system</vt:lpstr>
      <vt:lpstr>PowerPoint Presentation</vt:lpstr>
      <vt:lpstr>PowerPoint Presentation</vt:lpstr>
      <vt:lpstr>General histological structures </vt:lpstr>
      <vt:lpstr>Introduction to the Endocrine System</vt:lpstr>
      <vt:lpstr>Basic  structure of endocrine glands </vt:lpstr>
      <vt:lpstr>Pituitary gland</vt:lpstr>
      <vt:lpstr>Pituitary gland</vt:lpstr>
      <vt:lpstr>Pituitary gland (Hypophysis Cerebri)  </vt:lpstr>
      <vt:lpstr>PowerPoint Presentation</vt:lpstr>
      <vt:lpstr>Adenohypophysis divided into 1+2+3</vt:lpstr>
      <vt:lpstr>PowerPoint Presentation</vt:lpstr>
      <vt:lpstr>Pars Intermedia</vt:lpstr>
      <vt:lpstr>3- Pars distalis (the largest part)</vt:lpstr>
      <vt:lpstr>Cells of pars distalis</vt:lpstr>
      <vt:lpstr>PowerPoint Presentation</vt:lpstr>
      <vt:lpstr>Immunohistochemical localization of growth hormone</vt:lpstr>
      <vt:lpstr>PowerPoint Presentation</vt:lpstr>
      <vt:lpstr>Neurohypophysis</vt:lpstr>
      <vt:lpstr>Neurohypophysis (Pars nervosa)  Two parts Infundibulum, a slender stalk of nerve tissue that suspends the pituitary gland from the base of the brain pituitary stalk  The Pars Nervosa, is connected directly with the Hypothalamus of the brain by axons  . </vt:lpstr>
      <vt:lpstr>PowerPoint Presentation</vt:lpstr>
      <vt:lpstr>PowerPoint Presentation</vt:lpstr>
      <vt:lpstr>Blood supply of pituitary gland Hypothalamus secrete Releasing and inhibiting hormones regulate adenohypophysis   Pass to hypophyseal portal system to pars distalis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dc:creator>
  <cp:lastModifiedBy>user</cp:lastModifiedBy>
  <cp:revision>290</cp:revision>
  <cp:lastPrinted>1601-01-01T00:00:00Z</cp:lastPrinted>
  <dcterms:created xsi:type="dcterms:W3CDTF">1601-01-01T00:00:00Z</dcterms:created>
  <dcterms:modified xsi:type="dcterms:W3CDTF">2021-04-21T14:07:52Z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