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56" r:id="rId5"/>
    <p:sldId id="275" r:id="rId6"/>
    <p:sldId id="260" r:id="rId7"/>
    <p:sldId id="280" r:id="rId8"/>
    <p:sldId id="289" r:id="rId9"/>
    <p:sldId id="290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النمط الفات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0" autoAdjust="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presProps" Target="pres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notesMaster" Target="notesMasters/notesMaster1.xml" /><Relationship Id="rId2" Type="http://schemas.openxmlformats.org/officeDocument/2006/relationships/customXml" Target="../customXml/item2.xml" /><Relationship Id="rId16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theme" Target="theme/theme1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1938AC-6941-412E-B53D-094CFCD7613B}" type="datetimeFigureOut">
              <a:rPr lang="ar-JO" smtClean="0"/>
              <a:pPr/>
              <a:t>28/04/1443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BB21E13-89DF-49B8-9A18-658BE16E6D37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0129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54C05B-496A-4E8C-B951-6086EB923F8E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B922-CF54-4AC6-AD4A-141EF55D5A80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53F4-3625-4A1A-A41D-DCD71BFA6709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85F751-257A-499D-834C-F231C872C764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12785E-8F20-4B05-A215-ADA37608B3C3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C097-B81A-49D6-8FA7-033DE8624D2D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3A8-E109-47A2-876A-F511E553B068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42453E-D1E5-45BB-B7C0-05A26206D4BE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D54DD-91D7-4034-9F39-6F7248FDA6F6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C1B5DE-91C0-48A6-8245-CFD6BF469910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2D5718-2679-4121-85B1-4C8B10B3727D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2C8FF0-7244-4301-9E32-B7DE5119FDE5}" type="datetime1">
              <a:rPr lang="en-US" smtClean="0"/>
              <a:pPr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67000"/>
            <a:ext cx="7315200" cy="6096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Anti-arrhythmic Drugs</a:t>
            </a:r>
            <a:endParaRPr lang="ar-JO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038600"/>
            <a:ext cx="6172200" cy="13716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Dr. </a:t>
            </a:r>
            <a:r>
              <a:rPr lang="en-US" sz="2000" dirty="0" err="1">
                <a:solidFill>
                  <a:schemeClr val="tx1"/>
                </a:solidFill>
              </a:rPr>
              <a:t>Yousef</a:t>
            </a:r>
            <a:r>
              <a:rPr lang="en-US" sz="2000" dirty="0">
                <a:solidFill>
                  <a:schemeClr val="tx1"/>
                </a:solidFill>
              </a:rPr>
              <a:t> Al-</a:t>
            </a:r>
            <a:r>
              <a:rPr lang="en-US" sz="2000" dirty="0" err="1">
                <a:solidFill>
                  <a:schemeClr val="tx1"/>
                </a:solidFill>
              </a:rPr>
              <a:t>saraireh</a:t>
            </a:r>
            <a:endParaRPr lang="en-US" sz="20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Associate Professor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Faculty of Medicine </a:t>
            </a:r>
          </a:p>
          <a:p>
            <a:pPr algn="ctr"/>
            <a:endParaRPr lang="ar-J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76200" y="152400"/>
            <a:ext cx="944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/>
              <a:t>Anti-arrhythmic drugs</a:t>
            </a:r>
            <a:endParaRPr lang="en-GB" sz="4000" dirty="0"/>
          </a:p>
        </p:txBody>
      </p:sp>
      <p:sp>
        <p:nvSpPr>
          <p:cNvPr id="6" name="مستطيل 5"/>
          <p:cNvSpPr/>
          <p:nvPr/>
        </p:nvSpPr>
        <p:spPr>
          <a:xfrm>
            <a:off x="152400" y="1143000"/>
            <a:ext cx="8839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lvl="0"/>
            <a:endParaRPr lang="en-US" sz="2000" dirty="0"/>
          </a:p>
          <a:p>
            <a:pPr lvl="0"/>
            <a:r>
              <a:rPr lang="en-US" sz="3200" dirty="0">
                <a:solidFill>
                  <a:srgbClr val="FF0000"/>
                </a:solidFill>
              </a:rPr>
              <a:t>1. Class I: Sodium channel blockade</a:t>
            </a:r>
            <a:endParaRPr lang="en-GB" sz="3200" dirty="0">
              <a:solidFill>
                <a:srgbClr val="FF0000"/>
              </a:solidFill>
            </a:endParaRPr>
          </a:p>
          <a:p>
            <a:pPr lvl="0"/>
            <a:r>
              <a:rPr lang="en-US" sz="3200" dirty="0">
                <a:solidFill>
                  <a:srgbClr val="FF0000"/>
                </a:solidFill>
              </a:rPr>
              <a:t>2. Class II: Beta-blockers</a:t>
            </a:r>
            <a:endParaRPr lang="en-GB" sz="3200" dirty="0">
              <a:solidFill>
                <a:srgbClr val="FF0000"/>
              </a:solidFill>
            </a:endParaRPr>
          </a:p>
          <a:p>
            <a:pPr lvl="0"/>
            <a:r>
              <a:rPr lang="en-US" sz="3200" dirty="0">
                <a:solidFill>
                  <a:srgbClr val="FF0000"/>
                </a:solidFill>
              </a:rPr>
              <a:t>3. Class III: K channel blockers</a:t>
            </a:r>
            <a:endParaRPr lang="en-GB" sz="3200" dirty="0">
              <a:solidFill>
                <a:srgbClr val="FF0000"/>
              </a:solidFill>
            </a:endParaRPr>
          </a:p>
          <a:p>
            <a:pPr lvl="0"/>
            <a:r>
              <a:rPr lang="en-US" sz="3200" dirty="0">
                <a:solidFill>
                  <a:srgbClr val="FF0000"/>
                </a:solidFill>
              </a:rPr>
              <a:t>4. Class IV: Calcium channel blockade. 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ar-JO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914401"/>
            <a:ext cx="8991600" cy="671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FF0000"/>
                </a:solidFill>
              </a:rPr>
              <a:t>1. Class 1 (Na channel blockers):</a:t>
            </a:r>
            <a:endParaRPr lang="en-GB" sz="2800" dirty="0">
              <a:solidFill>
                <a:srgbClr val="FF0000"/>
              </a:solidFill>
            </a:endParaRPr>
          </a:p>
          <a:p>
            <a:r>
              <a:rPr lang="en-US" sz="2800" dirty="0"/>
              <a:t>These act on phase 0 and have membrane stabilizing (Local </a:t>
            </a:r>
            <a:r>
              <a:rPr lang="en-US" sz="2800" dirty="0" err="1"/>
              <a:t>Anaesthetic</a:t>
            </a:r>
            <a:r>
              <a:rPr lang="en-US" sz="2800" dirty="0"/>
              <a:t> effect). They are divided into the following subgroups:</a:t>
            </a:r>
          </a:p>
          <a:p>
            <a:endParaRPr lang="en-GB" sz="2800" dirty="0"/>
          </a:p>
          <a:p>
            <a:pPr lvl="0"/>
            <a:r>
              <a:rPr lang="en-US" sz="2800" b="1" dirty="0"/>
              <a:t>Class 1A</a:t>
            </a:r>
            <a:r>
              <a:rPr lang="en-US" sz="2800" dirty="0"/>
              <a:t>: increase action potential duration e.g. </a:t>
            </a:r>
            <a:r>
              <a:rPr lang="en-US" sz="2800" b="1" u="sng" dirty="0" err="1"/>
              <a:t>quinidine</a:t>
            </a:r>
            <a:r>
              <a:rPr lang="en-US" sz="2800" b="1" dirty="0"/>
              <a:t>, </a:t>
            </a:r>
            <a:r>
              <a:rPr lang="en-US" sz="2800" b="1" u="sng" dirty="0" err="1"/>
              <a:t>disopyramide</a:t>
            </a:r>
            <a:r>
              <a:rPr lang="en-US" sz="2800" b="1" dirty="0"/>
              <a:t>, </a:t>
            </a:r>
            <a:r>
              <a:rPr lang="en-US" sz="2800" b="1" u="sng" dirty="0" err="1"/>
              <a:t>procainamide</a:t>
            </a:r>
            <a:r>
              <a:rPr lang="en-US" sz="2800" b="1" u="sng" dirty="0"/>
              <a:t> </a:t>
            </a:r>
            <a:endParaRPr lang="en-GB" sz="2800" b="1" u="sng" dirty="0"/>
          </a:p>
          <a:p>
            <a:pPr lvl="0"/>
            <a:r>
              <a:rPr lang="en-US" sz="2800" b="1" dirty="0"/>
              <a:t>Class 1B:</a:t>
            </a:r>
            <a:r>
              <a:rPr lang="en-US" sz="2800" dirty="0"/>
              <a:t> decrease action potential duration e.g. </a:t>
            </a:r>
            <a:r>
              <a:rPr lang="en-US" sz="2800" u="sng" dirty="0" err="1"/>
              <a:t>Lignocaine</a:t>
            </a:r>
            <a:r>
              <a:rPr lang="en-US" sz="2800" dirty="0"/>
              <a:t>, </a:t>
            </a:r>
            <a:r>
              <a:rPr lang="en-US" sz="2800" u="sng" dirty="0" err="1"/>
              <a:t>Mexiletine</a:t>
            </a:r>
            <a:r>
              <a:rPr lang="en-US" sz="2800" dirty="0"/>
              <a:t>, </a:t>
            </a:r>
            <a:r>
              <a:rPr lang="en-US" sz="2800" u="sng" dirty="0" err="1"/>
              <a:t>Phenytoin</a:t>
            </a:r>
            <a:endParaRPr lang="en-GB" sz="2800" u="sng" dirty="0"/>
          </a:p>
          <a:p>
            <a:pPr lvl="0"/>
            <a:r>
              <a:rPr lang="en-US" sz="2800" b="1" dirty="0"/>
              <a:t>Class 1C: has negligible effects on action potential duration e.g. </a:t>
            </a:r>
            <a:r>
              <a:rPr lang="en-US" sz="2800" b="1" u="sng" dirty="0" err="1"/>
              <a:t>Flecainide</a:t>
            </a:r>
            <a:endParaRPr lang="en-GB" sz="2800" b="1" u="sng" dirty="0"/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dirty="0"/>
              <a:t> </a:t>
            </a:r>
            <a:endParaRPr lang="en-US" sz="2400" b="1" u="sng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31993" y="177225"/>
            <a:ext cx="77500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aditional Arabic" pitchFamily="18" charset="-78"/>
              </a:rPr>
              <a:t>Classification of Anti-arrhythmic drugs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304800"/>
            <a:ext cx="8686800" cy="6169152"/>
          </a:xfrm>
        </p:spPr>
        <p:txBody>
          <a:bodyPr>
            <a:normAutofit/>
          </a:bodyPr>
          <a:lstStyle/>
          <a:p>
            <a:pPr lvl="0" algn="l" rtl="0">
              <a:buNone/>
            </a:pPr>
            <a:r>
              <a:rPr lang="en-US" sz="2800" b="1" dirty="0">
                <a:solidFill>
                  <a:srgbClr val="FF0000"/>
                </a:solidFill>
              </a:rPr>
              <a:t>2. Class II (Beta-blockers):</a:t>
            </a:r>
            <a:endParaRPr lang="en-GB" sz="2800" b="1" dirty="0">
              <a:solidFill>
                <a:srgbClr val="FF0000"/>
              </a:solidFill>
            </a:endParaRPr>
          </a:p>
          <a:p>
            <a:pPr lvl="0" algn="l" rtl="0"/>
            <a:r>
              <a:rPr lang="en-US" dirty="0"/>
              <a:t>These act on phase 4 of action potential </a:t>
            </a:r>
            <a:endParaRPr lang="en-GB" sz="1600" dirty="0"/>
          </a:p>
          <a:p>
            <a:pPr lvl="0" algn="l" rtl="0"/>
            <a:r>
              <a:rPr lang="en-US" b="1" dirty="0" err="1"/>
              <a:t>Propranolol</a:t>
            </a:r>
            <a:r>
              <a:rPr lang="en-US" b="1" dirty="0"/>
              <a:t>, </a:t>
            </a:r>
            <a:r>
              <a:rPr lang="en-US" b="1" dirty="0" err="1"/>
              <a:t>Esmolol</a:t>
            </a:r>
            <a:r>
              <a:rPr lang="en-US" dirty="0"/>
              <a:t> are examples</a:t>
            </a:r>
          </a:p>
          <a:p>
            <a:pPr lvl="0" algn="l" rtl="0"/>
            <a:endParaRPr lang="en-GB" sz="1600" dirty="0"/>
          </a:p>
          <a:p>
            <a:pPr algn="l" rtl="0">
              <a:buNone/>
            </a:pPr>
            <a:r>
              <a:rPr lang="en-US" sz="2800" b="1" dirty="0">
                <a:solidFill>
                  <a:srgbClr val="FF0000"/>
                </a:solidFill>
              </a:rPr>
              <a:t>3. Class III (K channel blockers):</a:t>
            </a:r>
            <a:endParaRPr lang="en-GB" sz="2800" b="1" dirty="0">
              <a:solidFill>
                <a:srgbClr val="FF0000"/>
              </a:solidFill>
            </a:endParaRPr>
          </a:p>
          <a:p>
            <a:pPr lvl="0" algn="l" rtl="0"/>
            <a:r>
              <a:rPr lang="en-US" dirty="0"/>
              <a:t>These drugs lengthen refractoriness and prolong action potential duration by acting on phase 1, 2 &amp; 3</a:t>
            </a:r>
            <a:endParaRPr lang="en-GB" sz="1600" dirty="0"/>
          </a:p>
          <a:p>
            <a:pPr lvl="0" algn="l" rtl="0"/>
            <a:r>
              <a:rPr lang="en-US" b="1" dirty="0" err="1"/>
              <a:t>Amiodarone</a:t>
            </a:r>
            <a:r>
              <a:rPr lang="en-US" b="1" dirty="0"/>
              <a:t>, </a:t>
            </a:r>
            <a:r>
              <a:rPr lang="en-US" b="1" dirty="0" err="1"/>
              <a:t>Bretylium</a:t>
            </a:r>
            <a:endParaRPr lang="en-US" b="1" dirty="0"/>
          </a:p>
          <a:p>
            <a:pPr lvl="0" algn="l" rtl="0"/>
            <a:endParaRPr lang="en-US" b="1" dirty="0"/>
          </a:p>
          <a:p>
            <a:pPr lvl="0" algn="l" rtl="0">
              <a:buNone/>
            </a:pPr>
            <a:r>
              <a:rPr lang="en-US" sz="2800" b="1" dirty="0">
                <a:solidFill>
                  <a:srgbClr val="FF0000"/>
                </a:solidFill>
              </a:rPr>
              <a:t>4. Class IV (Ca-channels blockers):</a:t>
            </a:r>
            <a:endParaRPr lang="en-GB" sz="2800" b="1" dirty="0">
              <a:solidFill>
                <a:srgbClr val="FF0000"/>
              </a:solidFill>
            </a:endParaRPr>
          </a:p>
          <a:p>
            <a:pPr lvl="0" algn="l" rtl="0"/>
            <a:r>
              <a:rPr lang="en-US" dirty="0"/>
              <a:t>These act on phase 2 of action potential  </a:t>
            </a:r>
            <a:endParaRPr lang="en-GB" sz="1600" dirty="0"/>
          </a:p>
          <a:p>
            <a:pPr lvl="0" algn="l" rtl="0"/>
            <a:r>
              <a:rPr lang="en-US" b="1" dirty="0" err="1"/>
              <a:t>Verapamil</a:t>
            </a:r>
            <a:r>
              <a:rPr lang="en-US" dirty="0"/>
              <a:t> is an example </a:t>
            </a:r>
            <a:endParaRPr lang="en-GB" sz="1600" dirty="0"/>
          </a:p>
          <a:p>
            <a:pPr lvl="0" algn="l" rtl="0"/>
            <a:endParaRPr lang="en-GB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4000" cy="67056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/>
                        <a:t>Main adverse effects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/>
                        <a:t>class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/>
                        <a:t>Drug 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573">
                <a:tc>
                  <a:txBody>
                    <a:bodyPr/>
                    <a:lstStyle/>
                    <a:p>
                      <a:pPr algn="l" rtl="1"/>
                      <a:r>
                        <a:rPr lang="en-US" sz="1800" b="1" dirty="0"/>
                        <a:t>.Anti-</a:t>
                      </a:r>
                      <a:r>
                        <a:rPr lang="en-US" sz="1800" b="1" dirty="0" err="1"/>
                        <a:t>muscarinic</a:t>
                      </a:r>
                      <a:endParaRPr lang="en-US" sz="1800" b="1" dirty="0"/>
                    </a:p>
                    <a:p>
                      <a:pPr algn="l" rtl="1"/>
                      <a:r>
                        <a:rPr lang="en-US" sz="1800" b="1" dirty="0"/>
                        <a:t>effects</a:t>
                      </a:r>
                    </a:p>
                    <a:p>
                      <a:pPr algn="l" rtl="1"/>
                      <a:r>
                        <a:rPr lang="en-US" sz="1800" b="1" u="sng" dirty="0"/>
                        <a:t>.hypotension</a:t>
                      </a:r>
                      <a:r>
                        <a:rPr lang="ar-SA" sz="1800" b="1" u="sng" dirty="0"/>
                        <a:t> </a:t>
                      </a:r>
                    </a:p>
                    <a:p>
                      <a:pPr algn="l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1A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GB" sz="1800" b="1" dirty="0"/>
                        <a:t>. </a:t>
                      </a:r>
                      <a:r>
                        <a:rPr lang="en-US" sz="1800" b="1" dirty="0" err="1"/>
                        <a:t>Disopyramide</a:t>
                      </a:r>
                      <a:r>
                        <a:rPr lang="en-US" sz="1800" b="1" dirty="0"/>
                        <a:t> 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693">
                <a:tc>
                  <a:txBody>
                    <a:bodyPr/>
                    <a:lstStyle/>
                    <a:p>
                      <a:pPr algn="l" rtl="1"/>
                      <a:r>
                        <a:rPr lang="en-US" sz="1800" b="1" u="sng" dirty="0"/>
                        <a:t>.Hypotension </a:t>
                      </a:r>
                    </a:p>
                    <a:p>
                      <a:pPr algn="l" rtl="1"/>
                      <a:r>
                        <a:rPr lang="en-US" sz="1800" b="1" dirty="0"/>
                        <a:t>. heart failure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1A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800" b="1" dirty="0" err="1"/>
                        <a:t>Quinidine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133"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/>
                        <a:t> </a:t>
                      </a:r>
                      <a:r>
                        <a:rPr lang="en-US" sz="1800" b="1" dirty="0"/>
                        <a:t>.with</a:t>
                      </a:r>
                      <a:r>
                        <a:rPr lang="en-US" sz="1800" b="1" baseline="0" dirty="0"/>
                        <a:t> prolonged use </a:t>
                      </a:r>
                      <a:r>
                        <a:rPr lang="ar-SA" sz="1800" b="1" baseline="0" dirty="0" err="1"/>
                        <a:t>(</a:t>
                      </a:r>
                      <a:r>
                        <a:rPr lang="en-US" sz="1800" b="1" baseline="0" dirty="0"/>
                        <a:t>(</a:t>
                      </a:r>
                      <a:r>
                        <a:rPr lang="en-US" sz="1800" b="1" dirty="0"/>
                        <a:t>drug-induced SLE</a:t>
                      </a:r>
                      <a:endParaRPr lang="en-GB" sz="1800" b="1" dirty="0"/>
                    </a:p>
                    <a:p>
                      <a:pPr algn="l" rtl="1"/>
                      <a:r>
                        <a:rPr lang="en-US" sz="1800" b="1" dirty="0"/>
                        <a:t>.</a:t>
                      </a:r>
                      <a:r>
                        <a:rPr lang="en-US" sz="1800" b="1" u="sng" dirty="0"/>
                        <a:t>Hypotension </a:t>
                      </a:r>
                      <a:endParaRPr lang="ar-SA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A</a:t>
                      </a:r>
                      <a:r>
                        <a:rPr lang="ar-SA" b="1" dirty="0" err="1"/>
                        <a:t>1ِِ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800" b="1" dirty="0"/>
                        <a:t>. </a:t>
                      </a:r>
                      <a:r>
                        <a:rPr lang="en-US" sz="1800" b="1" dirty="0" err="1"/>
                        <a:t>Procainamide</a:t>
                      </a:r>
                      <a:r>
                        <a:rPr lang="en-US" sz="1800" dirty="0"/>
                        <a:t> 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6573">
                <a:tc>
                  <a:txBody>
                    <a:bodyPr/>
                    <a:lstStyle/>
                    <a:p>
                      <a:pPr algn="l" rtl="1"/>
                      <a:r>
                        <a:rPr lang="en-US" sz="1800" b="1" u="sng" dirty="0"/>
                        <a:t>hypotension</a:t>
                      </a:r>
                      <a:r>
                        <a:rPr lang="en-US" sz="1800" b="1" dirty="0"/>
                        <a:t>, sleepiness, confusion and convulsions with high doses. 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1B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800" b="1" dirty="0"/>
                        <a:t>. </a:t>
                      </a:r>
                      <a:r>
                        <a:rPr lang="en-US" sz="1800" b="1" dirty="0" err="1"/>
                        <a:t>Lignocaine</a:t>
                      </a:r>
                      <a:r>
                        <a:rPr lang="en-US" sz="1800" b="1" dirty="0"/>
                        <a:t> 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8133">
                <a:tc>
                  <a:txBody>
                    <a:bodyPr/>
                    <a:lstStyle/>
                    <a:p>
                      <a:pPr algn="l" rtl="1"/>
                      <a:r>
                        <a:rPr lang="en-US" sz="1800" b="1" dirty="0"/>
                        <a:t>tremor, ataxia, </a:t>
                      </a:r>
                      <a:r>
                        <a:rPr lang="en-US" sz="1800" b="1" dirty="0" err="1"/>
                        <a:t>dysarthria</a:t>
                      </a:r>
                      <a:r>
                        <a:rPr lang="en-US" sz="1800" b="1" dirty="0"/>
                        <a:t> &amp; </a:t>
                      </a:r>
                      <a:r>
                        <a:rPr lang="en-US" sz="1800" b="1" u="sng" dirty="0"/>
                        <a:t>hypotension</a:t>
                      </a:r>
                      <a:endParaRPr lang="ar-SA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1B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800" b="1" dirty="0" err="1"/>
                        <a:t>Mexiletine</a:t>
                      </a:r>
                      <a:r>
                        <a:rPr lang="en-US" sz="1800" dirty="0"/>
                        <a:t> 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6573">
                <a:tc>
                  <a:txBody>
                    <a:bodyPr/>
                    <a:lstStyle/>
                    <a:p>
                      <a:pPr algn="l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1B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800" b="1" dirty="0" err="1"/>
                        <a:t>Phenytoin</a:t>
                      </a:r>
                      <a:endParaRPr lang="en-US" sz="1800" b="1" u="sng" dirty="0"/>
                    </a:p>
                    <a:p>
                      <a:pPr algn="l" rtl="1"/>
                      <a:r>
                        <a:rPr lang="en-US" sz="1800" b="1" u="sng" dirty="0"/>
                        <a:t>Note :useful in digitalis induced </a:t>
                      </a:r>
                      <a:r>
                        <a:rPr lang="en-US" sz="1800" b="1" u="sng" dirty="0" err="1"/>
                        <a:t>arrythmia</a:t>
                      </a:r>
                      <a:r>
                        <a:rPr lang="ar-SA" sz="1800" b="1" baseline="0" dirty="0"/>
                        <a:t> </a:t>
                      </a:r>
                      <a:r>
                        <a:rPr lang="en-US" sz="1800" b="1" dirty="0" err="1"/>
                        <a:t>Phenytoin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0" name="عنصر نائب للمحتوى 9"/>
          <p:cNvGraphicFramePr>
            <a:graphicFrameLocks noGrp="1"/>
          </p:cNvGraphicFramePr>
          <p:nvPr>
            <p:ph sz="quarter" idx="1"/>
          </p:nvPr>
        </p:nvGraphicFramePr>
        <p:xfrm>
          <a:off x="0" y="1"/>
          <a:ext cx="9144000" cy="6944495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879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lvl="0" algn="l"/>
                      <a:r>
                        <a:rPr lang="en-US" sz="1800" dirty="0"/>
                        <a:t>Corneal </a:t>
                      </a:r>
                      <a:r>
                        <a:rPr lang="en-US" sz="1800" dirty="0" err="1"/>
                        <a:t>microdeposit</a:t>
                      </a:r>
                      <a:r>
                        <a:rPr lang="en-US" sz="1800" dirty="0"/>
                        <a:t> (photophobia), photosensitivity</a:t>
                      </a:r>
                      <a:endParaRPr lang="en-GB" sz="1800" dirty="0"/>
                    </a:p>
                    <a:p>
                      <a:pPr lvl="0" algn="l"/>
                      <a:r>
                        <a:rPr lang="en-US" sz="1800" dirty="0"/>
                        <a:t>,Thyroid disorders</a:t>
                      </a:r>
                      <a:endParaRPr lang="en-GB" sz="1800" dirty="0"/>
                    </a:p>
                    <a:p>
                      <a:pPr algn="l"/>
                      <a:r>
                        <a:rPr lang="en-US" sz="1800" dirty="0" err="1"/>
                        <a:t>Pneumonitis</a:t>
                      </a:r>
                      <a:r>
                        <a:rPr lang="en-US" sz="1800" dirty="0"/>
                        <a:t> or pulmonary fibrosis &amp; hepatitis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err="1"/>
                        <a:t>Amiodarone</a:t>
                      </a:r>
                      <a:r>
                        <a:rPr lang="en-US" sz="1800" dirty="0"/>
                        <a:t> 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err="1"/>
                        <a:t>Bretylium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rtl="1"/>
                      <a:r>
                        <a:rPr lang="en-US" sz="1800" dirty="0"/>
                        <a:t>Headache, constipation, Hypotension, </a:t>
                      </a:r>
                      <a:r>
                        <a:rPr lang="en-US" sz="1800" dirty="0" err="1"/>
                        <a:t>bradycardia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err="1"/>
                        <a:t>Verapamil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rtl="1"/>
                      <a:r>
                        <a:rPr lang="en-US" sz="1800" b="1" dirty="0" err="1"/>
                        <a:t>bronchospasm</a:t>
                      </a:r>
                      <a:r>
                        <a:rPr lang="en-US" sz="1800" dirty="0"/>
                        <a:t> (avoided in asthma), flushing and chest pain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Other Anti-arrhythmic agents</a:t>
                      </a:r>
                      <a:endParaRPr lang="en-GB" sz="1600" dirty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Adenosine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6415">
                <a:tc>
                  <a:txBody>
                    <a:bodyPr/>
                    <a:lstStyle/>
                    <a:p>
                      <a:pPr algn="l" rtl="0">
                        <a:buNone/>
                      </a:pPr>
                      <a:r>
                        <a:rPr lang="en-US" dirty="0" err="1"/>
                        <a:t>Digoxin</a:t>
                      </a:r>
                      <a:r>
                        <a:rPr lang="en-US" dirty="0"/>
                        <a:t> has a narrow therapeutic index. Manifestations of </a:t>
                      </a:r>
                      <a:r>
                        <a:rPr lang="en-US" dirty="0" err="1"/>
                        <a:t>digoxin</a:t>
                      </a:r>
                      <a:r>
                        <a:rPr lang="en-US" dirty="0"/>
                        <a:t> toxicity include:</a:t>
                      </a:r>
                      <a:endParaRPr lang="en-GB" dirty="0"/>
                    </a:p>
                    <a:p>
                      <a:pPr lvl="0" algn="l" rtl="0"/>
                      <a:r>
                        <a:rPr lang="en-US" dirty="0"/>
                        <a:t>Cardiac effects: arrhythmias and heart block</a:t>
                      </a:r>
                      <a:endParaRPr lang="en-GB" dirty="0"/>
                    </a:p>
                    <a:p>
                      <a:pPr lvl="0" algn="l" rtl="0"/>
                      <a:r>
                        <a:rPr lang="en-US" dirty="0"/>
                        <a:t>GI effects: nausea and vomiting.</a:t>
                      </a:r>
                      <a:endParaRPr lang="en-GB" dirty="0"/>
                    </a:p>
                    <a:p>
                      <a:pPr lvl="0" algn="l" rtl="0"/>
                      <a:r>
                        <a:rPr lang="en-US" dirty="0"/>
                        <a:t>CNS effects: headache, confusion, nightmares, psychosis, </a:t>
                      </a:r>
                      <a:r>
                        <a:rPr lang="en-US" b="1" dirty="0" err="1"/>
                        <a:t>coloured</a:t>
                      </a:r>
                      <a:r>
                        <a:rPr lang="en-US" b="1" dirty="0"/>
                        <a:t> vision</a:t>
                      </a:r>
                      <a:endParaRPr lang="en-GB" dirty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Other Anti-arrhythmic agents</a:t>
                      </a:r>
                      <a:endParaRPr lang="en-GB" sz="1600" dirty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err="1"/>
                        <a:t>Digoxin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52400" y="533400"/>
            <a:ext cx="8610600" cy="5940552"/>
          </a:xfrm>
        </p:spPr>
        <p:txBody>
          <a:bodyPr/>
          <a:lstStyle/>
          <a:p>
            <a:pPr lvl="2" algn="l" rtl="0">
              <a:buNone/>
            </a:pPr>
            <a:r>
              <a:rPr lang="en-US" sz="3200" b="1" dirty="0"/>
              <a:t>Summary of drug therapy of main types of arrhythmias: </a:t>
            </a:r>
          </a:p>
          <a:p>
            <a:pPr lvl="2" algn="l" rtl="0">
              <a:buNone/>
            </a:pPr>
            <a:endParaRPr lang="en-GB" sz="3200" dirty="0"/>
          </a:p>
          <a:p>
            <a:pPr lvl="0" algn="l" rtl="0"/>
            <a:r>
              <a:rPr lang="en-US" b="1" dirty="0"/>
              <a:t>APC: </a:t>
            </a:r>
            <a:r>
              <a:rPr lang="en-US" dirty="0"/>
              <a:t>choice</a:t>
            </a:r>
            <a:r>
              <a:rPr lang="en-US" b="1" dirty="0"/>
              <a:t>: </a:t>
            </a:r>
            <a:r>
              <a:rPr lang="en-US" dirty="0"/>
              <a:t>a </a:t>
            </a:r>
            <a:r>
              <a:rPr lang="en-US" b="1" dirty="0"/>
              <a:t>beta-blocker</a:t>
            </a:r>
            <a:r>
              <a:rPr lang="en-US" dirty="0"/>
              <a:t> if symptomatic</a:t>
            </a:r>
            <a:endParaRPr lang="en-GB" sz="1600" dirty="0"/>
          </a:p>
          <a:p>
            <a:pPr lvl="0" algn="l" rtl="0"/>
            <a:r>
              <a:rPr lang="fr-FR" b="1" dirty="0"/>
              <a:t>PVC: </a:t>
            </a:r>
            <a:r>
              <a:rPr lang="fr-FR" dirty="0" err="1"/>
              <a:t>choice</a:t>
            </a:r>
            <a:r>
              <a:rPr lang="fr-FR" b="1" dirty="0"/>
              <a:t>: </a:t>
            </a:r>
            <a:r>
              <a:rPr lang="fr-FR" b="1" dirty="0" err="1"/>
              <a:t>Disopyramide</a:t>
            </a:r>
            <a:r>
              <a:rPr lang="fr-FR" dirty="0"/>
              <a:t>, </a:t>
            </a:r>
            <a:r>
              <a:rPr lang="fr-FR" dirty="0" err="1"/>
              <a:t>Lignocaine</a:t>
            </a:r>
            <a:r>
              <a:rPr lang="fr-FR" dirty="0"/>
              <a:t>, </a:t>
            </a:r>
            <a:r>
              <a:rPr lang="fr-FR" dirty="0" err="1"/>
              <a:t>Flecanide</a:t>
            </a:r>
            <a:r>
              <a:rPr lang="fr-FR" dirty="0"/>
              <a:t> </a:t>
            </a:r>
            <a:endParaRPr lang="en-GB" sz="1600" dirty="0"/>
          </a:p>
          <a:p>
            <a:pPr lvl="0" algn="l" rtl="0"/>
            <a:r>
              <a:rPr lang="en-US" b="1" dirty="0" err="1"/>
              <a:t>Atrial</a:t>
            </a:r>
            <a:r>
              <a:rPr lang="en-US" b="1" dirty="0"/>
              <a:t> fibrillation: </a:t>
            </a:r>
            <a:r>
              <a:rPr lang="en-US" dirty="0"/>
              <a:t>choice</a:t>
            </a:r>
            <a:r>
              <a:rPr lang="en-US" b="1" dirty="0"/>
              <a:t>: </a:t>
            </a:r>
            <a:r>
              <a:rPr lang="en-US" b="1" dirty="0" err="1"/>
              <a:t>Propranolol</a:t>
            </a:r>
            <a:r>
              <a:rPr lang="en-US" dirty="0"/>
              <a:t>, </a:t>
            </a:r>
            <a:r>
              <a:rPr lang="en-US" b="1" dirty="0" err="1"/>
              <a:t>amiodarone</a:t>
            </a:r>
            <a:r>
              <a:rPr lang="en-US" dirty="0"/>
              <a:t>, </a:t>
            </a:r>
            <a:r>
              <a:rPr lang="en-US" b="1" dirty="0" err="1"/>
              <a:t>digoxin</a:t>
            </a:r>
            <a:endParaRPr lang="en-GB" sz="1600" dirty="0"/>
          </a:p>
          <a:p>
            <a:pPr lvl="0" algn="l" rtl="0"/>
            <a:r>
              <a:rPr lang="en-US" b="1" dirty="0"/>
              <a:t>SVT: </a:t>
            </a:r>
            <a:r>
              <a:rPr lang="en-US" dirty="0"/>
              <a:t>choice</a:t>
            </a:r>
            <a:r>
              <a:rPr lang="en-US" b="1" dirty="0"/>
              <a:t>: Beta-blocker</a:t>
            </a:r>
            <a:r>
              <a:rPr lang="en-US" dirty="0"/>
              <a:t>, </a:t>
            </a:r>
            <a:r>
              <a:rPr lang="en-US" b="1" dirty="0" err="1"/>
              <a:t>verapami</a:t>
            </a:r>
            <a:r>
              <a:rPr lang="en-US" dirty="0"/>
              <a:t>, adenosine</a:t>
            </a:r>
            <a:endParaRPr lang="en-GB" sz="1600" dirty="0"/>
          </a:p>
          <a:p>
            <a:pPr lvl="0" algn="l" rtl="0"/>
            <a:r>
              <a:rPr lang="en-US" b="1" dirty="0"/>
              <a:t>Ventricular tachycardia: </a:t>
            </a:r>
            <a:r>
              <a:rPr lang="en-US" dirty="0"/>
              <a:t>choice</a:t>
            </a:r>
            <a:r>
              <a:rPr lang="en-US" b="1" dirty="0"/>
              <a:t>: </a:t>
            </a:r>
            <a:r>
              <a:rPr lang="en-US" b="1" dirty="0" err="1"/>
              <a:t>Lignocaine</a:t>
            </a:r>
            <a:r>
              <a:rPr lang="en-US" dirty="0"/>
              <a:t>, </a:t>
            </a:r>
            <a:r>
              <a:rPr lang="en-US" dirty="0" err="1"/>
              <a:t>amiodarone</a:t>
            </a:r>
            <a:endParaRPr lang="en-GB" sz="1600" dirty="0"/>
          </a:p>
          <a:p>
            <a:pPr algn="l"/>
            <a:endParaRPr lang="en-GB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A90B7EE4A072340A8AF29CDF2D63DB9" ma:contentTypeVersion="6" ma:contentTypeDescription="إنشاء مستند جديد." ma:contentTypeScope="" ma:versionID="7f89574a3e3203197de125cfb14bf9c7">
  <xsd:schema xmlns:xsd="http://www.w3.org/2001/XMLSchema" xmlns:xs="http://www.w3.org/2001/XMLSchema" xmlns:p="http://schemas.microsoft.com/office/2006/metadata/properties" xmlns:ns2="95f9922e-945e-4224-a2c5-ede192cd6fb5" xmlns:ns3="b6e0f6ec-0c28-4cdd-aeb5-b1aa62eb159e" targetNamespace="http://schemas.microsoft.com/office/2006/metadata/properties" ma:root="true" ma:fieldsID="6f52e11281f013c8fe37b62718c1054b" ns2:_="" ns3:_="">
    <xsd:import namespace="95f9922e-945e-4224-a2c5-ede192cd6fb5"/>
    <xsd:import namespace="b6e0f6ec-0c28-4cdd-aeb5-b1aa62eb1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9922e-945e-4224-a2c5-ede192cd6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0f6ec-0c28-4cdd-aeb5-b1aa62eb159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0D81A6-3AA5-4C60-8CB4-CC91FE874BA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5f9922e-945e-4224-a2c5-ede192cd6fb5"/>
    <ds:schemaRef ds:uri="b6e0f6ec-0c28-4cdd-aeb5-b1aa62eb159e"/>
  </ds:schemaRefs>
</ds:datastoreItem>
</file>

<file path=customXml/itemProps2.xml><?xml version="1.0" encoding="utf-8"?>
<ds:datastoreItem xmlns:ds="http://schemas.openxmlformats.org/officeDocument/2006/customXml" ds:itemID="{64DA3E6D-6A36-43E1-920E-0867185B01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63D17C-CF6C-4C04-8517-3B8F9844E726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1324</TotalTime>
  <Words>406</Words>
  <Application>Microsoft Office PowerPoint</Application>
  <PresentationFormat>عرض على الشاشة (4:3)</PresentationFormat>
  <Paragraphs>90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Oriel</vt:lpstr>
      <vt:lpstr>Anti-arrhythmic Drugs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WhatsApp</dc:creator>
  <cp:lastModifiedBy>Bushra Fayiz bashayreh zaidanen</cp:lastModifiedBy>
  <cp:revision>177</cp:revision>
  <dcterms:created xsi:type="dcterms:W3CDTF">2006-08-16T00:00:00Z</dcterms:created>
  <dcterms:modified xsi:type="dcterms:W3CDTF">2021-12-03T16:48:53Z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0x0101005A90B7EE4A072340A8AF29CDF2D63DB9</vt:lpwstr>
  </property>
</Properties>
</file>