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1" r:id="rId1"/>
    <p:sldMasterId id="2147483953" r:id="rId2"/>
  </p:sldMasterIdLst>
  <p:notesMasterIdLst>
    <p:notesMasterId r:id="rId119"/>
  </p:notesMasterIdLst>
  <p:sldIdLst>
    <p:sldId id="437" r:id="rId3"/>
    <p:sldId id="406" r:id="rId4"/>
    <p:sldId id="436"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280" r:id="rId28"/>
    <p:sldId id="429" r:id="rId29"/>
    <p:sldId id="430" r:id="rId30"/>
    <p:sldId id="431" r:id="rId31"/>
    <p:sldId id="333" r:id="rId32"/>
    <p:sldId id="256" r:id="rId33"/>
    <p:sldId id="281" r:id="rId34"/>
    <p:sldId id="257" r:id="rId35"/>
    <p:sldId id="258" r:id="rId36"/>
    <p:sldId id="259" r:id="rId37"/>
    <p:sldId id="260" r:id="rId38"/>
    <p:sldId id="261" r:id="rId39"/>
    <p:sldId id="262" r:id="rId40"/>
    <p:sldId id="263" r:id="rId41"/>
    <p:sldId id="264" r:id="rId42"/>
    <p:sldId id="265" r:id="rId43"/>
    <p:sldId id="266" r:id="rId44"/>
    <p:sldId id="267" r:id="rId45"/>
    <p:sldId id="268" r:id="rId46"/>
    <p:sldId id="269" r:id="rId47"/>
    <p:sldId id="272" r:id="rId48"/>
    <p:sldId id="273" r:id="rId49"/>
    <p:sldId id="274" r:id="rId50"/>
    <p:sldId id="275" r:id="rId51"/>
    <p:sldId id="276" r:id="rId52"/>
    <p:sldId id="277" r:id="rId53"/>
    <p:sldId id="278" r:id="rId54"/>
    <p:sldId id="433" r:id="rId55"/>
    <p:sldId id="335" r:id="rId56"/>
    <p:sldId id="279" r:id="rId57"/>
    <p:sldId id="282" r:id="rId58"/>
    <p:sldId id="283" r:id="rId59"/>
    <p:sldId id="284" r:id="rId60"/>
    <p:sldId id="285" r:id="rId61"/>
    <p:sldId id="434" r:id="rId62"/>
    <p:sldId id="286" r:id="rId63"/>
    <p:sldId id="287" r:id="rId64"/>
    <p:sldId id="288" r:id="rId65"/>
    <p:sldId id="289" r:id="rId66"/>
    <p:sldId id="290" r:id="rId67"/>
    <p:sldId id="291" r:id="rId68"/>
    <p:sldId id="292" r:id="rId69"/>
    <p:sldId id="293" r:id="rId70"/>
    <p:sldId id="294" r:id="rId71"/>
    <p:sldId id="295" r:id="rId72"/>
    <p:sldId id="296" r:id="rId73"/>
    <p:sldId id="297" r:id="rId74"/>
    <p:sldId id="298" r:id="rId75"/>
    <p:sldId id="299" r:id="rId76"/>
    <p:sldId id="336" r:id="rId77"/>
    <p:sldId id="337" r:id="rId78"/>
    <p:sldId id="338" r:id="rId79"/>
    <p:sldId id="342" r:id="rId80"/>
    <p:sldId id="339" r:id="rId81"/>
    <p:sldId id="340" r:id="rId82"/>
    <p:sldId id="353" r:id="rId83"/>
    <p:sldId id="354" r:id="rId84"/>
    <p:sldId id="351" r:id="rId85"/>
    <p:sldId id="352" r:id="rId86"/>
    <p:sldId id="341" r:id="rId87"/>
    <p:sldId id="343" r:id="rId88"/>
    <p:sldId id="344" r:id="rId89"/>
    <p:sldId id="345" r:id="rId90"/>
    <p:sldId id="346" r:id="rId91"/>
    <p:sldId id="347" r:id="rId92"/>
    <p:sldId id="348" r:id="rId93"/>
    <p:sldId id="349" r:id="rId94"/>
    <p:sldId id="350" r:id="rId95"/>
    <p:sldId id="355" r:id="rId96"/>
    <p:sldId id="356" r:id="rId97"/>
    <p:sldId id="357" r:id="rId98"/>
    <p:sldId id="358" r:id="rId99"/>
    <p:sldId id="359" r:id="rId100"/>
    <p:sldId id="360" r:id="rId101"/>
    <p:sldId id="361" r:id="rId102"/>
    <p:sldId id="362" r:id="rId103"/>
    <p:sldId id="363" r:id="rId104"/>
    <p:sldId id="404" r:id="rId105"/>
    <p:sldId id="403" r:id="rId106"/>
    <p:sldId id="365" r:id="rId107"/>
    <p:sldId id="366" r:id="rId108"/>
    <p:sldId id="367" r:id="rId109"/>
    <p:sldId id="368" r:id="rId110"/>
    <p:sldId id="369" r:id="rId111"/>
    <p:sldId id="370" r:id="rId112"/>
    <p:sldId id="371" r:id="rId113"/>
    <p:sldId id="372" r:id="rId114"/>
    <p:sldId id="373" r:id="rId115"/>
    <p:sldId id="374" r:id="rId116"/>
    <p:sldId id="405" r:id="rId117"/>
    <p:sldId id="375" r:id="rId118"/>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622" autoAdjust="0"/>
    <p:restoredTop sz="84767" autoAdjust="0"/>
  </p:normalViewPr>
  <p:slideViewPr>
    <p:cSldViewPr>
      <p:cViewPr varScale="1">
        <p:scale>
          <a:sx n="61" d="100"/>
          <a:sy n="61" d="100"/>
        </p:scale>
        <p:origin x="-1566" y="-90"/>
      </p:cViewPr>
      <p:guideLst>
        <p:guide orient="horz" pos="2160"/>
        <p:guide pos="2880"/>
      </p:guideLst>
    </p:cSldViewPr>
  </p:slideViewPr>
  <p:outlineViewPr>
    <p:cViewPr>
      <p:scale>
        <a:sx n="33" d="100"/>
        <a:sy n="33" d="100"/>
      </p:scale>
      <p:origin x="0" y="390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6BC9ECA-0F9F-4A7D-95CD-51FC6A8BB58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 xmlns:a16="http://schemas.microsoft.com/office/drawing/2014/main" id="{FCAEB309-FE89-47A1-9673-3DF59DE4DFE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C01DA07E-1A00-47FC-96E5-95A1A865DB0D}" type="datetimeFigureOut">
              <a:rPr lang="en-US"/>
              <a:pPr>
                <a:defRPr/>
              </a:pPr>
              <a:t>4/4/2020</a:t>
            </a:fld>
            <a:endParaRPr lang="en-US"/>
          </a:p>
        </p:txBody>
      </p:sp>
      <p:sp>
        <p:nvSpPr>
          <p:cNvPr id="4" name="Slide Image Placeholder 3">
            <a:extLst>
              <a:ext uri="{FF2B5EF4-FFF2-40B4-BE49-F238E27FC236}">
                <a16:creationId xmlns="" xmlns:a16="http://schemas.microsoft.com/office/drawing/2014/main" id="{7EB344B4-E517-45C5-B578-266E3448B61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9A7F3951-065D-4B2D-845A-01DFD547513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D21E7D8B-8BDA-41CE-A032-FEF4140598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13FE81FD-9177-438E-93FB-EA8CBF3BF25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CE113E8-D406-498B-8FD5-07817BD3BDA4}" type="slidenum">
              <a:rPr lang="ar-SA" altLang="ru-RU"/>
              <a:pPr/>
              <a:t>‹#›</a:t>
            </a:fld>
            <a:endParaRPr lang="en-U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33D47FFF-5D98-459A-B45B-EF6A252355CE}" type="slidenum">
              <a:rPr lang="en-US" altLang="en-US">
                <a:solidFill>
                  <a:prstClr val="black"/>
                </a:solidFill>
              </a:rPr>
              <a:pPr/>
              <a:t>1</a:t>
            </a:fld>
            <a:endParaRPr lang="en-US" altLang="en-US">
              <a:solidFill>
                <a:prstClr val="black"/>
              </a:solidFill>
            </a:endParaRPr>
          </a:p>
        </p:txBody>
      </p:sp>
      <p:sp>
        <p:nvSpPr>
          <p:cNvPr id="4198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 xmlns:a16="http://schemas.microsoft.com/office/drawing/2014/main" id="{E5FC38C1-0ABC-4ECC-BF41-281162F542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Rectangle 3">
            <a:extLst>
              <a:ext uri="{FF2B5EF4-FFF2-40B4-BE49-F238E27FC236}">
                <a16:creationId xmlns="" xmlns:a16="http://schemas.microsoft.com/office/drawing/2014/main" id="{9B289239-6CBE-40BC-9FC5-3D7CDB42A58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 xmlns:a16="http://schemas.microsoft.com/office/drawing/2014/main" id="{D6DDF4C1-7E78-4788-B626-0164F7564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Notes Placeholder 2">
            <a:extLst>
              <a:ext uri="{FF2B5EF4-FFF2-40B4-BE49-F238E27FC236}">
                <a16:creationId xmlns="" xmlns:a16="http://schemas.microsoft.com/office/drawing/2014/main" id="{AB17CFAE-1C18-48B8-BAA8-22837ABEED3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Because of the overlap in muscle innervation by adjacent 2–3 segments of the spinal cord, clinical signs of</a:t>
            </a:r>
          </a:p>
          <a:p>
            <a:pPr eaLnBrk="1" hangingPunct="1">
              <a:spcBef>
                <a:spcPct val="0"/>
              </a:spcBef>
            </a:pPr>
            <a:r>
              <a:rPr lang="en-US" altLang="ru-RU">
                <a:cs typeface="Arial" panose="020B0604020202020204" pitchFamily="34" charset="0"/>
              </a:rPr>
              <a:t>weakness in the limbs develop when more than 50% of motor neurons are destroyed. In the medulla, less extensive lesions cause paralysis and involvement of the</a:t>
            </a:r>
          </a:p>
          <a:p>
            <a:pPr eaLnBrk="1" hangingPunct="1">
              <a:spcBef>
                <a:spcPct val="0"/>
              </a:spcBef>
            </a:pPr>
            <a:r>
              <a:rPr lang="en-US" altLang="ru-RU">
                <a:cs typeface="Arial" panose="020B0604020202020204" pitchFamily="34" charset="0"/>
              </a:rPr>
              <a:t>reticular formation that contains the vital centers controlling respiration and circulation, which may have a catastrophic outcome.</a:t>
            </a:r>
          </a:p>
          <a:p>
            <a:pPr eaLnBrk="1" hangingPunct="1">
              <a:spcBef>
                <a:spcPct val="0"/>
              </a:spcBef>
            </a:pPr>
            <a:endParaRPr lang="en-US" altLang="ru-RU">
              <a:cs typeface="Arial" panose="020B0604020202020204" pitchFamily="34" charset="0"/>
            </a:endParaRPr>
          </a:p>
        </p:txBody>
      </p:sp>
      <p:sp>
        <p:nvSpPr>
          <p:cNvPr id="102404" name="Slide Number Placeholder 3">
            <a:extLst>
              <a:ext uri="{FF2B5EF4-FFF2-40B4-BE49-F238E27FC236}">
                <a16:creationId xmlns="" xmlns:a16="http://schemas.microsoft.com/office/drawing/2014/main" id="{D4C4144F-AEA5-45D2-B986-150E3663C8C0}"/>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058ACE6-BE62-4D0F-8E75-74612A6D3B5A}" type="slidenum">
              <a:rPr lang="ar-SA" altLang="ru-RU"/>
              <a:pPr/>
              <a:t>40</a:t>
            </a:fld>
            <a:endParaRPr lang="en-US"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 xmlns:a16="http://schemas.microsoft.com/office/drawing/2014/main" id="{B96773AE-4EDE-41AA-B395-290F53144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a:extLst>
              <a:ext uri="{FF2B5EF4-FFF2-40B4-BE49-F238E27FC236}">
                <a16:creationId xmlns="" xmlns:a16="http://schemas.microsoft.com/office/drawing/2014/main" id="{4601372A-AD3A-4A38-A14B-5224C453AB9B}"/>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IgG  develops as a result of replication of the virus in the M cells in the intestinal tract and the deep lymphatic tissue ….</a:t>
            </a:r>
          </a:p>
        </p:txBody>
      </p:sp>
      <p:sp>
        <p:nvSpPr>
          <p:cNvPr id="103428" name="Slide Number Placeholder 3">
            <a:extLst>
              <a:ext uri="{FF2B5EF4-FFF2-40B4-BE49-F238E27FC236}">
                <a16:creationId xmlns="" xmlns:a16="http://schemas.microsoft.com/office/drawing/2014/main" id="{6A9AA164-B5AD-4895-B9CB-BA0C1CB8CCC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F473C7F-5771-4796-9203-CDBC3AEE3BB2}" type="slidenum">
              <a:rPr lang="ar-SA" altLang="ru-RU"/>
              <a:pPr/>
              <a:t>41</a:t>
            </a:fld>
            <a:endParaRPr lang="en-US"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 xmlns:a16="http://schemas.microsoft.com/office/drawing/2014/main" id="{E2A7C896-C581-432F-A589-3B6F7477FC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1" name="Rectangle 3">
            <a:extLst>
              <a:ext uri="{FF2B5EF4-FFF2-40B4-BE49-F238E27FC236}">
                <a16:creationId xmlns="" xmlns:a16="http://schemas.microsoft.com/office/drawing/2014/main" id="{831F7D34-7845-4562-ABCF-7A5D27950174}"/>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 xmlns:a16="http://schemas.microsoft.com/office/drawing/2014/main" id="{1C29E878-3B7E-4B50-8347-CAAB0A9018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Rectangle 3">
            <a:extLst>
              <a:ext uri="{FF2B5EF4-FFF2-40B4-BE49-F238E27FC236}">
                <a16:creationId xmlns="" xmlns:a16="http://schemas.microsoft.com/office/drawing/2014/main" id="{0A8F2B00-37C2-498B-BAF3-050D2A655942}"/>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 xmlns:a16="http://schemas.microsoft.com/office/drawing/2014/main" id="{D5BEC44A-1CE9-4B8F-80A0-DBC8A65CDA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Rectangle 3">
            <a:extLst>
              <a:ext uri="{FF2B5EF4-FFF2-40B4-BE49-F238E27FC236}">
                <a16:creationId xmlns="" xmlns:a16="http://schemas.microsoft.com/office/drawing/2014/main" id="{B232D106-32E4-4239-8F3F-E6D7B20638C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 xmlns:a16="http://schemas.microsoft.com/office/drawing/2014/main" id="{E8EAA32D-38EE-4D0D-9D89-54B9B2F856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Rectangle 3">
            <a:extLst>
              <a:ext uri="{FF2B5EF4-FFF2-40B4-BE49-F238E27FC236}">
                <a16:creationId xmlns="" xmlns:a16="http://schemas.microsoft.com/office/drawing/2014/main" id="{EAE843B8-116B-4437-8724-D8A1CA1CF092}"/>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 xmlns:a16="http://schemas.microsoft.com/office/drawing/2014/main" id="{183DD80A-EA5D-4DEC-A25E-0759DAA55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Rectangle 3">
            <a:extLst>
              <a:ext uri="{FF2B5EF4-FFF2-40B4-BE49-F238E27FC236}">
                <a16:creationId xmlns="" xmlns:a16="http://schemas.microsoft.com/office/drawing/2014/main" id="{0559CE59-8D69-4CA4-86F4-2B2C156E8ABE}"/>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 xmlns:a16="http://schemas.microsoft.com/office/drawing/2014/main" id="{220A72BE-310C-4EE8-8706-31F404B42C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Rectangle 3">
            <a:extLst>
              <a:ext uri="{FF2B5EF4-FFF2-40B4-BE49-F238E27FC236}">
                <a16:creationId xmlns="" xmlns:a16="http://schemas.microsoft.com/office/drawing/2014/main" id="{1EF9C22E-DC0A-49CC-BE96-E957059DE66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 xmlns:a16="http://schemas.microsoft.com/office/drawing/2014/main" id="{395121D4-4813-4378-AADB-3972CC2117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3" name="Rectangle 3">
            <a:extLst>
              <a:ext uri="{FF2B5EF4-FFF2-40B4-BE49-F238E27FC236}">
                <a16:creationId xmlns="" xmlns:a16="http://schemas.microsoft.com/office/drawing/2014/main" id="{C7B480B7-7C46-4592-BB74-75A9C0FFEBC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 xmlns:a16="http://schemas.microsoft.com/office/drawing/2014/main" id="{0DE94E22-F2A1-4A4A-9ADC-E80BADF86F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Rectangle 3">
            <a:extLst>
              <a:ext uri="{FF2B5EF4-FFF2-40B4-BE49-F238E27FC236}">
                <a16:creationId xmlns="" xmlns:a16="http://schemas.microsoft.com/office/drawing/2014/main" id="{2A01F423-26C1-4132-B85C-0151C40A77B2}"/>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 xmlns:a16="http://schemas.microsoft.com/office/drawing/2014/main" id="{F3E443B3-1E21-4BD4-8D7A-1879690AAA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Rectangle 3">
            <a:extLst>
              <a:ext uri="{FF2B5EF4-FFF2-40B4-BE49-F238E27FC236}">
                <a16:creationId xmlns="" xmlns:a16="http://schemas.microsoft.com/office/drawing/2014/main" id="{5CF5EB40-9ECF-428E-AC3D-B227ECA0521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 xmlns:a16="http://schemas.microsoft.com/office/drawing/2014/main" id="{5DDCB75D-21DB-405D-9EFD-C2114040B0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Rectangle 3">
            <a:extLst>
              <a:ext uri="{FF2B5EF4-FFF2-40B4-BE49-F238E27FC236}">
                <a16:creationId xmlns="" xmlns:a16="http://schemas.microsoft.com/office/drawing/2014/main" id="{2D2D12C4-DD5C-4E40-B8FA-967B29869E20}"/>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 xmlns:a16="http://schemas.microsoft.com/office/drawing/2014/main" id="{E9601BE9-5E81-4512-A3AB-FA62F7B695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Rectangle 3">
            <a:extLst>
              <a:ext uri="{FF2B5EF4-FFF2-40B4-BE49-F238E27FC236}">
                <a16:creationId xmlns="" xmlns:a16="http://schemas.microsoft.com/office/drawing/2014/main" id="{B2307F9A-D2B7-4F4B-B9F4-3E6BF48E989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 xmlns:a16="http://schemas.microsoft.com/office/drawing/2014/main" id="{B1AB1B44-7435-482D-9E43-AF706A41E9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39" name="Rectangle 3">
            <a:extLst>
              <a:ext uri="{FF2B5EF4-FFF2-40B4-BE49-F238E27FC236}">
                <a16:creationId xmlns="" xmlns:a16="http://schemas.microsoft.com/office/drawing/2014/main" id="{ADC9B43C-1890-40FA-9F61-9E3D4BFF325B}"/>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 xmlns:a16="http://schemas.microsoft.com/office/drawing/2014/main" id="{7B311576-2742-49DF-953D-8605123B7D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Rectangle 3">
            <a:extLst>
              <a:ext uri="{FF2B5EF4-FFF2-40B4-BE49-F238E27FC236}">
                <a16:creationId xmlns="" xmlns:a16="http://schemas.microsoft.com/office/drawing/2014/main" id="{320F5FCA-B150-4E49-8B85-8DEEFFC86870}"/>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 xmlns:a16="http://schemas.microsoft.com/office/drawing/2014/main" id="{B3FE483D-BBAE-404E-9428-9316FB7CE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7" name="Notes Placeholder 2">
            <a:extLst>
              <a:ext uri="{FF2B5EF4-FFF2-40B4-BE49-F238E27FC236}">
                <a16:creationId xmlns="" xmlns:a16="http://schemas.microsoft.com/office/drawing/2014/main" id="{DAF75393-6D57-4080-9D3D-EF4DDEC323E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Landry : paralysis starts in LL and ascends to the cephalad </a:t>
            </a:r>
          </a:p>
        </p:txBody>
      </p:sp>
      <p:sp>
        <p:nvSpPr>
          <p:cNvPr id="118788" name="Slide Number Placeholder 3">
            <a:extLst>
              <a:ext uri="{FF2B5EF4-FFF2-40B4-BE49-F238E27FC236}">
                <a16:creationId xmlns="" xmlns:a16="http://schemas.microsoft.com/office/drawing/2014/main" id="{4459BA82-231B-458E-8132-E006E24E7C9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9DBA550-B475-4884-8399-94DDDEFF1147}" type="slidenum">
              <a:rPr lang="ar-SA" altLang="ru-RU"/>
              <a:pPr/>
              <a:t>56</a:t>
            </a:fld>
            <a:endParaRPr lang="en-US"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 xmlns:a16="http://schemas.microsoft.com/office/drawing/2014/main" id="{70A5E973-0289-4B49-9F3A-1ACA4A6A0D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Rectangle 3">
            <a:extLst>
              <a:ext uri="{FF2B5EF4-FFF2-40B4-BE49-F238E27FC236}">
                <a16:creationId xmlns="" xmlns:a16="http://schemas.microsoft.com/office/drawing/2014/main" id="{118C6EBA-E5ED-4102-B276-2596394EEC5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 xmlns:a16="http://schemas.microsoft.com/office/drawing/2014/main" id="{3EBF733B-C0C1-4398-ABDE-F09AC2160A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5" name="Notes Placeholder 2">
            <a:extLst>
              <a:ext uri="{FF2B5EF4-FFF2-40B4-BE49-F238E27FC236}">
                <a16:creationId xmlns="" xmlns:a16="http://schemas.microsoft.com/office/drawing/2014/main" id="{9FF27A75-1062-4D3F-BD4B-D2D44B8D391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Pure spinal poliomyelitis with respiratory insufficiency involves tightness, weakness, or paralysis of the respiratory</a:t>
            </a:r>
          </a:p>
          <a:p>
            <a:pPr eaLnBrk="1" hangingPunct="1">
              <a:spcBef>
                <a:spcPct val="0"/>
              </a:spcBef>
            </a:pPr>
            <a:r>
              <a:rPr lang="en-US" altLang="ru-RU">
                <a:cs typeface="Arial" panose="020B0604020202020204" pitchFamily="34" charset="0"/>
              </a:rPr>
              <a:t>muscles (chiefly the diaphragm and intercostals) without discernible clinical involvement of the cranial nerves or vital centers that control respiration, circulation, and</a:t>
            </a:r>
          </a:p>
          <a:p>
            <a:pPr eaLnBrk="1" hangingPunct="1">
              <a:spcBef>
                <a:spcPct val="0"/>
              </a:spcBef>
            </a:pPr>
            <a:r>
              <a:rPr lang="en-US" altLang="ru-RU">
                <a:cs typeface="Arial" panose="020B0604020202020204" pitchFamily="34" charset="0"/>
              </a:rPr>
              <a:t>body temperature. The cervical and thoracic spinal cord segments are chiefly affected. Pure bulbar poliomyelitis involves paralysis of the motor cranial nerve nuclei with</a:t>
            </a:r>
          </a:p>
          <a:p>
            <a:pPr eaLnBrk="1" hangingPunct="1">
              <a:spcBef>
                <a:spcPct val="0"/>
              </a:spcBef>
            </a:pPr>
            <a:r>
              <a:rPr lang="en-US" altLang="ru-RU">
                <a:cs typeface="Arial" panose="020B0604020202020204" pitchFamily="34" charset="0"/>
              </a:rPr>
              <a:t>or without involvement of the vital centers. Involvement of the 9th, 10th, and 12th cranial nerves results in paralysis of the pharynx, tongue, and larynx with consequent</a:t>
            </a:r>
          </a:p>
          <a:p>
            <a:pPr eaLnBrk="1" hangingPunct="1">
              <a:spcBef>
                <a:spcPct val="0"/>
              </a:spcBef>
            </a:pPr>
            <a:r>
              <a:rPr lang="en-US" altLang="ru-RU">
                <a:cs typeface="Arial" panose="020B0604020202020204" pitchFamily="34" charset="0"/>
              </a:rPr>
              <a:t>airway obstruction. Bulbospinal poliomyelitis with respiratory insufficiency affects the respiratory muscles and results in coexisting bulbar paralysis.</a:t>
            </a:r>
          </a:p>
          <a:p>
            <a:pPr eaLnBrk="1" hangingPunct="1">
              <a:spcBef>
                <a:spcPct val="0"/>
              </a:spcBef>
            </a:pPr>
            <a:endParaRPr lang="en-US" altLang="ru-RU">
              <a:cs typeface="Arial" panose="020B0604020202020204" pitchFamily="34" charset="0"/>
            </a:endParaRPr>
          </a:p>
        </p:txBody>
      </p:sp>
      <p:sp>
        <p:nvSpPr>
          <p:cNvPr id="120836" name="Slide Number Placeholder 3">
            <a:extLst>
              <a:ext uri="{FF2B5EF4-FFF2-40B4-BE49-F238E27FC236}">
                <a16:creationId xmlns="" xmlns:a16="http://schemas.microsoft.com/office/drawing/2014/main" id="{1D6DD3E8-62C3-4E07-9AB8-472A97F26F4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5F20688-2F07-4312-8CE1-968BE4232FFC}" type="slidenum">
              <a:rPr lang="ar-SA" altLang="ru-RU"/>
              <a:pPr/>
              <a:t>58</a:t>
            </a:fld>
            <a:endParaRPr lang="en-US" alt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 xmlns:a16="http://schemas.microsoft.com/office/drawing/2014/main" id="{45FDA7F2-3D61-4307-974D-F1B7FC0E6D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Rectangle 3">
            <a:extLst>
              <a:ext uri="{FF2B5EF4-FFF2-40B4-BE49-F238E27FC236}">
                <a16:creationId xmlns="" xmlns:a16="http://schemas.microsoft.com/office/drawing/2014/main" id="{F1B0C1AB-6D2F-49DE-9787-9D95054C296C}"/>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 xmlns:a16="http://schemas.microsoft.com/office/drawing/2014/main" id="{3DFF8819-600F-4F86-9AC2-899F2A489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3" name="Notes Placeholder 2">
            <a:extLst>
              <a:ext uri="{FF2B5EF4-FFF2-40B4-BE49-F238E27FC236}">
                <a16:creationId xmlns="" xmlns:a16="http://schemas.microsoft.com/office/drawing/2014/main" id="{F9BF4922-E222-4AB3-98D2-7BBB2CC9C64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cs typeface="Arial" panose="020B0604020202020204" pitchFamily="34" charset="0"/>
            </a:endParaRPr>
          </a:p>
        </p:txBody>
      </p:sp>
      <p:sp>
        <p:nvSpPr>
          <p:cNvPr id="122884" name="Slide Number Placeholder 3">
            <a:extLst>
              <a:ext uri="{FF2B5EF4-FFF2-40B4-BE49-F238E27FC236}">
                <a16:creationId xmlns="" xmlns:a16="http://schemas.microsoft.com/office/drawing/2014/main" id="{2F50EE88-0DEA-4DAA-8F75-024AFFCE5EA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FC9E3F2-1D3C-49B0-B185-74643DCB8B5F}" type="slidenum">
              <a:rPr lang="ar-SA" altLang="ru-RU"/>
              <a:pPr/>
              <a:t>61</a:t>
            </a:fld>
            <a:endParaRPr lang="en-US"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 xmlns:a16="http://schemas.microsoft.com/office/drawing/2014/main" id="{13D07400-75A1-4729-AF88-1347B3216D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Rectangle 3">
            <a:extLst>
              <a:ext uri="{FF2B5EF4-FFF2-40B4-BE49-F238E27FC236}">
                <a16:creationId xmlns="" xmlns:a16="http://schemas.microsoft.com/office/drawing/2014/main" id="{44C02594-F3D7-420E-B766-174E2B96E802}"/>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 xmlns:a16="http://schemas.microsoft.com/office/drawing/2014/main" id="{6F819338-5EF8-4D99-9A60-C6E23A148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3907" name="Rectangle 3">
            <a:extLst>
              <a:ext uri="{FF2B5EF4-FFF2-40B4-BE49-F238E27FC236}">
                <a16:creationId xmlns="" xmlns:a16="http://schemas.microsoft.com/office/drawing/2014/main" id="{371698F8-9582-4EED-A3A0-770063D21A1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 xmlns:a16="http://schemas.microsoft.com/office/drawing/2014/main" id="{80F2EBC5-461B-4F5E-BCB8-2D6780807A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1" name="Rectangle 3">
            <a:extLst>
              <a:ext uri="{FF2B5EF4-FFF2-40B4-BE49-F238E27FC236}">
                <a16:creationId xmlns="" xmlns:a16="http://schemas.microsoft.com/office/drawing/2014/main" id="{58965A0D-52F2-4A81-9BB8-DBFEDEB2723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 xmlns:a16="http://schemas.microsoft.com/office/drawing/2014/main" id="{0ECDACA5-E277-4F38-81A1-73EA9E00C0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5955" name="Rectangle 3">
            <a:extLst>
              <a:ext uri="{FF2B5EF4-FFF2-40B4-BE49-F238E27FC236}">
                <a16:creationId xmlns="" xmlns:a16="http://schemas.microsoft.com/office/drawing/2014/main" id="{348FF4F4-1DBB-4230-BC5B-B926BA91CE5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 xmlns:a16="http://schemas.microsoft.com/office/drawing/2014/main" id="{B7E2CB32-E1E5-4477-8976-FAEA1C606F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79" name="Rectangle 3">
            <a:extLst>
              <a:ext uri="{FF2B5EF4-FFF2-40B4-BE49-F238E27FC236}">
                <a16:creationId xmlns="" xmlns:a16="http://schemas.microsoft.com/office/drawing/2014/main" id="{8AFA2AA8-33AA-4799-ADFA-A4A5D59BE0E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 xmlns:a16="http://schemas.microsoft.com/office/drawing/2014/main" id="{23B7A151-3805-4D20-922F-9798AB5D87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8003" name="Rectangle 3">
            <a:extLst>
              <a:ext uri="{FF2B5EF4-FFF2-40B4-BE49-F238E27FC236}">
                <a16:creationId xmlns="" xmlns:a16="http://schemas.microsoft.com/office/drawing/2014/main" id="{B948ABF3-DED1-48D4-B2C7-FBC7F525FE7B}"/>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 xmlns:a16="http://schemas.microsoft.com/office/drawing/2014/main" id="{49493407-A4D7-4269-947F-0B2CF57788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Rectangle 3">
            <a:extLst>
              <a:ext uri="{FF2B5EF4-FFF2-40B4-BE49-F238E27FC236}">
                <a16:creationId xmlns="" xmlns:a16="http://schemas.microsoft.com/office/drawing/2014/main" id="{E80419D1-2BB7-4DC9-9BAB-C350602C78D4}"/>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 xmlns:a16="http://schemas.microsoft.com/office/drawing/2014/main" id="{9D29A7FB-0BEA-4FF7-825B-920E70B29D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0051" name="Rectangle 3">
            <a:extLst>
              <a:ext uri="{FF2B5EF4-FFF2-40B4-BE49-F238E27FC236}">
                <a16:creationId xmlns="" xmlns:a16="http://schemas.microsoft.com/office/drawing/2014/main" id="{04B149EC-CB6F-4D1D-8079-82B4AC5FDF8E}"/>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 xmlns:a16="http://schemas.microsoft.com/office/drawing/2014/main" id="{5C0B7CDB-F94B-425A-9417-2D379B340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1075" name="Notes Placeholder 2">
            <a:extLst>
              <a:ext uri="{FF2B5EF4-FFF2-40B4-BE49-F238E27FC236}">
                <a16:creationId xmlns="" xmlns:a16="http://schemas.microsoft.com/office/drawing/2014/main" id="{3EE741CD-CED0-4AE0-93A3-C6CC5BDE65E0}"/>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cs typeface="Arial" panose="020B0604020202020204" pitchFamily="34" charset="0"/>
            </a:endParaRPr>
          </a:p>
        </p:txBody>
      </p:sp>
      <p:sp>
        <p:nvSpPr>
          <p:cNvPr id="131076" name="Slide Number Placeholder 3">
            <a:extLst>
              <a:ext uri="{FF2B5EF4-FFF2-40B4-BE49-F238E27FC236}">
                <a16:creationId xmlns="" xmlns:a16="http://schemas.microsoft.com/office/drawing/2014/main" id="{438907BA-2BCF-49DE-B2B8-15BF1ED7F41D}"/>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65FAC11-FD81-4D81-8AD2-F0C3A816A441}" type="slidenum">
              <a:rPr lang="ar-SA" altLang="ru-RU"/>
              <a:pPr/>
              <a:t>69</a:t>
            </a:fld>
            <a:endParaRPr lang="en-US" alt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 xmlns:a16="http://schemas.microsoft.com/office/drawing/2014/main" id="{9262F58C-9085-4C8F-BEBA-6B72D38675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099" name="Notes Placeholder 2">
            <a:extLst>
              <a:ext uri="{FF2B5EF4-FFF2-40B4-BE49-F238E27FC236}">
                <a16:creationId xmlns="" xmlns:a16="http://schemas.microsoft.com/office/drawing/2014/main" id="{8C146627-6500-4A0F-83E5-29A7A69E32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Melena </a:t>
            </a:r>
            <a:r>
              <a:rPr lang="en-US" altLang="ru-RU">
                <a:cs typeface="Arial" panose="020B0604020202020204" pitchFamily="34" charset="0"/>
                <a:sym typeface="Wingdings" panose="05000000000000000000" pitchFamily="2" charset="2"/>
              </a:rPr>
              <a:t> from multiple intestinal erosions </a:t>
            </a:r>
          </a:p>
          <a:p>
            <a:pPr eaLnBrk="1" hangingPunct="1">
              <a:spcBef>
                <a:spcPct val="0"/>
              </a:spcBef>
            </a:pPr>
            <a:r>
              <a:rPr lang="en-US" altLang="ru-RU">
                <a:cs typeface="Arial" panose="020B0604020202020204" pitchFamily="34" charset="0"/>
                <a:sym typeface="Wingdings" panose="05000000000000000000" pitchFamily="2" charset="2"/>
              </a:rPr>
              <a:t>Hypertension …. Due to injury to vasoregulatory centers in the medulla </a:t>
            </a:r>
            <a:endParaRPr lang="en-US" altLang="ru-RU">
              <a:cs typeface="Arial" panose="020B0604020202020204" pitchFamily="34" charset="0"/>
            </a:endParaRPr>
          </a:p>
        </p:txBody>
      </p:sp>
      <p:sp>
        <p:nvSpPr>
          <p:cNvPr id="132100" name="Slide Number Placeholder 3">
            <a:extLst>
              <a:ext uri="{FF2B5EF4-FFF2-40B4-BE49-F238E27FC236}">
                <a16:creationId xmlns="" xmlns:a16="http://schemas.microsoft.com/office/drawing/2014/main" id="{7C0763BA-7AC1-422A-8FA5-117B28A9143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6F113D3-3896-47DA-9D70-DF7C0BCFE5C1}" type="slidenum">
              <a:rPr lang="ar-SA" altLang="ru-RU"/>
              <a:pPr/>
              <a:t>70</a:t>
            </a:fld>
            <a:endParaRPr lang="en-US"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 xmlns:a16="http://schemas.microsoft.com/office/drawing/2014/main" id="{00710118-613D-405F-892D-18660E842B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23" name="Rectangle 3">
            <a:extLst>
              <a:ext uri="{FF2B5EF4-FFF2-40B4-BE49-F238E27FC236}">
                <a16:creationId xmlns="" xmlns:a16="http://schemas.microsoft.com/office/drawing/2014/main" id="{0D264994-7117-4898-A66A-803CD9C0966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 xmlns:a16="http://schemas.microsoft.com/office/drawing/2014/main" id="{545F932E-9327-4341-A409-10C0497F96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Notes Placeholder 2">
            <a:extLst>
              <a:ext uri="{FF2B5EF4-FFF2-40B4-BE49-F238E27FC236}">
                <a16:creationId xmlns="" xmlns:a16="http://schemas.microsoft.com/office/drawing/2014/main" id="{14F586B8-DD0B-42F9-9736-07B40C7492E3}"/>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Positive stranded </a:t>
            </a:r>
          </a:p>
          <a:p>
            <a:pPr eaLnBrk="1" hangingPunct="1">
              <a:spcBef>
                <a:spcPct val="0"/>
              </a:spcBef>
            </a:pPr>
            <a:endParaRPr lang="en-US" altLang="ru-RU">
              <a:cs typeface="Arial" panose="020B0604020202020204" pitchFamily="34" charset="0"/>
            </a:endParaRPr>
          </a:p>
        </p:txBody>
      </p:sp>
      <p:sp>
        <p:nvSpPr>
          <p:cNvPr id="95236" name="Slide Number Placeholder 3">
            <a:extLst>
              <a:ext uri="{FF2B5EF4-FFF2-40B4-BE49-F238E27FC236}">
                <a16:creationId xmlns="" xmlns:a16="http://schemas.microsoft.com/office/drawing/2014/main" id="{5EF7AA29-BC96-4E3D-ADC9-01DB43E5C77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CFA3BFD-BFF1-4C07-9189-32632A4A74A6}" type="slidenum">
              <a:rPr lang="ar-SA" altLang="ru-RU"/>
              <a:pPr/>
              <a:t>33</a:t>
            </a:fld>
            <a:endParaRPr lang="en-US"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 xmlns:a16="http://schemas.microsoft.com/office/drawing/2014/main" id="{0548AE43-BBA5-48E9-ABD2-565821A455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4147" name="Rectangle 3">
            <a:extLst>
              <a:ext uri="{FF2B5EF4-FFF2-40B4-BE49-F238E27FC236}">
                <a16:creationId xmlns="" xmlns:a16="http://schemas.microsoft.com/office/drawing/2014/main" id="{70117B6C-E3E0-4258-8948-191AEF62700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 xmlns:a16="http://schemas.microsoft.com/office/drawing/2014/main" id="{6D8B905C-3BE0-4A74-89F6-F1CC110E41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1" name="Rectangle 3">
            <a:extLst>
              <a:ext uri="{FF2B5EF4-FFF2-40B4-BE49-F238E27FC236}">
                <a16:creationId xmlns="" xmlns:a16="http://schemas.microsoft.com/office/drawing/2014/main" id="{3BF934FA-FF63-4E32-A1A6-59BF1DBEECB1}"/>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 xmlns:a16="http://schemas.microsoft.com/office/drawing/2014/main" id="{02111531-4ECC-41AC-9B3B-02EA38E080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6195" name="Rectangle 3">
            <a:extLst>
              <a:ext uri="{FF2B5EF4-FFF2-40B4-BE49-F238E27FC236}">
                <a16:creationId xmlns="" xmlns:a16="http://schemas.microsoft.com/office/drawing/2014/main" id="{3C4D4D94-9EFD-48AF-8138-5D4121E674B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 xmlns:a16="http://schemas.microsoft.com/office/drawing/2014/main" id="{18F028C3-8528-4B9D-A317-AA5149BE1F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Rectangle 3">
            <a:extLst>
              <a:ext uri="{FF2B5EF4-FFF2-40B4-BE49-F238E27FC236}">
                <a16:creationId xmlns="" xmlns:a16="http://schemas.microsoft.com/office/drawing/2014/main" id="{C75D95ED-DD4C-4084-97D2-64EE375A5FA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 xmlns:a16="http://schemas.microsoft.com/office/drawing/2014/main" id="{B609D2E3-1382-4802-A470-A226C8091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8243" name="Rectangle 3">
            <a:extLst>
              <a:ext uri="{FF2B5EF4-FFF2-40B4-BE49-F238E27FC236}">
                <a16:creationId xmlns="" xmlns:a16="http://schemas.microsoft.com/office/drawing/2014/main" id="{68D5FDF7-6266-437D-A169-C655B79D746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 xmlns:a16="http://schemas.microsoft.com/office/drawing/2014/main" id="{FABDB6BD-318E-4B77-ADBE-3543ACCF5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9267" name="Rectangle 3">
            <a:extLst>
              <a:ext uri="{FF2B5EF4-FFF2-40B4-BE49-F238E27FC236}">
                <a16:creationId xmlns="" xmlns:a16="http://schemas.microsoft.com/office/drawing/2014/main" id="{62193569-B5FA-49E4-B2D5-1021109AB199}"/>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 xmlns:a16="http://schemas.microsoft.com/office/drawing/2014/main" id="{D76E4550-490B-4947-A858-AAF95C7EF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0291" name="Rectangle 3">
            <a:extLst>
              <a:ext uri="{FF2B5EF4-FFF2-40B4-BE49-F238E27FC236}">
                <a16:creationId xmlns="" xmlns:a16="http://schemas.microsoft.com/office/drawing/2014/main" id="{60BD81AB-489F-4D92-85DC-B4AF82DBC363}"/>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 xmlns:a16="http://schemas.microsoft.com/office/drawing/2014/main" id="{0C0FB3D9-FCB7-487E-BF8A-FE609EE5A6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1315" name="Rectangle 3">
            <a:extLst>
              <a:ext uri="{FF2B5EF4-FFF2-40B4-BE49-F238E27FC236}">
                <a16:creationId xmlns="" xmlns:a16="http://schemas.microsoft.com/office/drawing/2014/main" id="{904352B1-FCC4-41E7-A1BD-A8DB6937D979}"/>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 xmlns:a16="http://schemas.microsoft.com/office/drawing/2014/main" id="{8D4D140B-0D53-436A-8143-7A22A20FBF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2339" name="Rectangle 3">
            <a:extLst>
              <a:ext uri="{FF2B5EF4-FFF2-40B4-BE49-F238E27FC236}">
                <a16:creationId xmlns="" xmlns:a16="http://schemas.microsoft.com/office/drawing/2014/main" id="{935B8ED7-4DD0-4C3B-856E-E207B5B6676B}"/>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 xmlns:a16="http://schemas.microsoft.com/office/drawing/2014/main" id="{50A14BA9-7C22-4319-9C4A-8997A2AA2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63" name="Rectangle 3">
            <a:extLst>
              <a:ext uri="{FF2B5EF4-FFF2-40B4-BE49-F238E27FC236}">
                <a16:creationId xmlns="" xmlns:a16="http://schemas.microsoft.com/office/drawing/2014/main" id="{728611E0-1A05-438D-B740-4FEAF3E068F0}"/>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 xmlns:a16="http://schemas.microsoft.com/office/drawing/2014/main" id="{EDD5D207-BAA6-49DF-AD25-508A47AC8F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Rectangle 3">
            <a:extLst>
              <a:ext uri="{FF2B5EF4-FFF2-40B4-BE49-F238E27FC236}">
                <a16:creationId xmlns="" xmlns:a16="http://schemas.microsoft.com/office/drawing/2014/main" id="{AB623346-54FD-4C2B-B6E9-16F557C82402}"/>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 xmlns:a16="http://schemas.microsoft.com/office/drawing/2014/main" id="{671D9C6D-DB3C-4E37-AA15-605D1EC5D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4387" name="Rectangle 3">
            <a:extLst>
              <a:ext uri="{FF2B5EF4-FFF2-40B4-BE49-F238E27FC236}">
                <a16:creationId xmlns="" xmlns:a16="http://schemas.microsoft.com/office/drawing/2014/main" id="{B72C6DA7-C15D-4E78-9606-CAC3B965EF5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 xmlns:a16="http://schemas.microsoft.com/office/drawing/2014/main" id="{EAC52DB0-52A7-4230-8630-B4ED03B0F5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5411" name="Rectangle 3">
            <a:extLst>
              <a:ext uri="{FF2B5EF4-FFF2-40B4-BE49-F238E27FC236}">
                <a16:creationId xmlns="" xmlns:a16="http://schemas.microsoft.com/office/drawing/2014/main" id="{0617AACD-4F4E-4FD7-AA82-2B0056D00F20}"/>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 xmlns:a16="http://schemas.microsoft.com/office/drawing/2014/main" id="{323213D7-FFDD-4F97-936E-F7B9EE849D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6435" name="Rectangle 3">
            <a:extLst>
              <a:ext uri="{FF2B5EF4-FFF2-40B4-BE49-F238E27FC236}">
                <a16:creationId xmlns="" xmlns:a16="http://schemas.microsoft.com/office/drawing/2014/main" id="{8A7CCF9A-1AC5-4AA7-80DF-50775060DDA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 xmlns:a16="http://schemas.microsoft.com/office/drawing/2014/main" id="{4F4132F1-4FFA-45DD-AA73-B13194674E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7459" name="Rectangle 3">
            <a:extLst>
              <a:ext uri="{FF2B5EF4-FFF2-40B4-BE49-F238E27FC236}">
                <a16:creationId xmlns="" xmlns:a16="http://schemas.microsoft.com/office/drawing/2014/main" id="{74F2C2F8-18D5-4B03-8A6C-35C22565B6E9}"/>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 xmlns:a16="http://schemas.microsoft.com/office/drawing/2014/main" id="{375B3932-45AB-4C2A-9671-703BF3D37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8483" name="Rectangle 3">
            <a:extLst>
              <a:ext uri="{FF2B5EF4-FFF2-40B4-BE49-F238E27FC236}">
                <a16:creationId xmlns="" xmlns:a16="http://schemas.microsoft.com/office/drawing/2014/main" id="{EEEC0E93-61C1-4FDB-AC5B-B2D33932EB81}"/>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 xmlns:a16="http://schemas.microsoft.com/office/drawing/2014/main" id="{E438CD7C-D848-43EF-A357-66948B838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7" name="Notes Placeholder 2">
            <a:extLst>
              <a:ext uri="{FF2B5EF4-FFF2-40B4-BE49-F238E27FC236}">
                <a16:creationId xmlns="" xmlns:a16="http://schemas.microsoft.com/office/drawing/2014/main" id="{302EC2AD-C2E5-4563-BC48-9FF7B1D6A37B}"/>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The mother may had ulcrative colitis and treated with prednisolone</a:t>
            </a:r>
          </a:p>
        </p:txBody>
      </p:sp>
      <p:sp>
        <p:nvSpPr>
          <p:cNvPr id="149508" name="Slide Number Placeholder 3">
            <a:extLst>
              <a:ext uri="{FF2B5EF4-FFF2-40B4-BE49-F238E27FC236}">
                <a16:creationId xmlns="" xmlns:a16="http://schemas.microsoft.com/office/drawing/2014/main" id="{C347DB96-E53E-4C58-B4F8-2F482EF993A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6E9C8F3-D5E7-49B8-B3E2-B2D011DF32E0}" type="slidenum">
              <a:rPr lang="ar-SA" altLang="ru-RU"/>
              <a:pPr/>
              <a:t>97</a:t>
            </a:fld>
            <a:endParaRPr lang="en-US" alt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 xmlns:a16="http://schemas.microsoft.com/office/drawing/2014/main" id="{F4CCC7C6-0F47-4A73-89B3-FE1AAEC61F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0531" name="Rectangle 3">
            <a:extLst>
              <a:ext uri="{FF2B5EF4-FFF2-40B4-BE49-F238E27FC236}">
                <a16:creationId xmlns="" xmlns:a16="http://schemas.microsoft.com/office/drawing/2014/main" id="{FF93BD76-A79B-4C67-BAA5-12901D84720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 xmlns:a16="http://schemas.microsoft.com/office/drawing/2014/main" id="{C9764C24-727E-492A-B658-98861DFC3D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1555" name="Rectangle 3">
            <a:extLst>
              <a:ext uri="{FF2B5EF4-FFF2-40B4-BE49-F238E27FC236}">
                <a16:creationId xmlns="" xmlns:a16="http://schemas.microsoft.com/office/drawing/2014/main" id="{D3AABDF0-4A1E-41A7-897A-5A6C669211E3}"/>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 xmlns:a16="http://schemas.microsoft.com/office/drawing/2014/main" id="{EE56E8A1-0D34-4C88-AE05-566ED9CCE5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2579" name="Rectangle 3">
            <a:extLst>
              <a:ext uri="{FF2B5EF4-FFF2-40B4-BE49-F238E27FC236}">
                <a16:creationId xmlns="" xmlns:a16="http://schemas.microsoft.com/office/drawing/2014/main" id="{6F8C6260-BC22-42F6-9781-FDD3DFC2D6D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 xmlns:a16="http://schemas.microsoft.com/office/drawing/2014/main" id="{146E3A48-7433-4097-A02E-44D0FF4842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03" name="Rectangle 3">
            <a:extLst>
              <a:ext uri="{FF2B5EF4-FFF2-40B4-BE49-F238E27FC236}">
                <a16:creationId xmlns="" xmlns:a16="http://schemas.microsoft.com/office/drawing/2014/main" id="{7AB87D7D-CB1C-49B3-8763-33CEDE1ED64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AE546615-DB5F-4214-9B56-C8189390C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Rectangle 3">
            <a:extLst>
              <a:ext uri="{FF2B5EF4-FFF2-40B4-BE49-F238E27FC236}">
                <a16:creationId xmlns="" xmlns:a16="http://schemas.microsoft.com/office/drawing/2014/main" id="{276E3AF3-BF48-4D1A-B72B-C674C35D0A7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 xmlns:a16="http://schemas.microsoft.com/office/drawing/2014/main" id="{34A9AD53-9337-4CA7-BEB8-6CB60C097F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Rectangle 3">
            <a:extLst>
              <a:ext uri="{FF2B5EF4-FFF2-40B4-BE49-F238E27FC236}">
                <a16:creationId xmlns="" xmlns:a16="http://schemas.microsoft.com/office/drawing/2014/main" id="{E2183A51-0D81-46E2-8F38-3F0933ABFB7B}"/>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 xmlns:a16="http://schemas.microsoft.com/office/drawing/2014/main" id="{C57E6424-677C-4409-B327-E4B95460E4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Rectangle 3">
            <a:extLst>
              <a:ext uri="{FF2B5EF4-FFF2-40B4-BE49-F238E27FC236}">
                <a16:creationId xmlns="" xmlns:a16="http://schemas.microsoft.com/office/drawing/2014/main" id="{8A8536FE-3281-40CD-AFD0-88D0C3D2BDF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 xmlns:a16="http://schemas.microsoft.com/office/drawing/2014/main" id="{98A2ADE6-D152-442A-B993-9697C805A8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Rectangle 3">
            <a:extLst>
              <a:ext uri="{FF2B5EF4-FFF2-40B4-BE49-F238E27FC236}">
                <a16:creationId xmlns="" xmlns:a16="http://schemas.microsoft.com/office/drawing/2014/main" id="{D224553B-61FE-4B61-91A6-186892DDA9B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a:extLst>
              <a:ext uri="{FF2B5EF4-FFF2-40B4-BE49-F238E27FC236}">
                <a16:creationId xmlns="" xmlns:a16="http://schemas.microsoft.com/office/drawing/2014/main" id="{288C9AAD-21BA-4DB1-9BC0-76C6CF90127D}"/>
              </a:ext>
            </a:extLst>
          </p:cNvPr>
          <p:cNvSpPr>
            <a:spLocks noGrp="1"/>
          </p:cNvSpPr>
          <p:nvPr>
            <p:ph type="dt" sz="half" idx="10"/>
          </p:nvPr>
        </p:nvSpPr>
        <p:spPr/>
        <p:txBody>
          <a:bodyPr/>
          <a:lstStyle>
            <a:lvl1pPr>
              <a:defRPr/>
            </a:lvl1pPr>
          </a:lstStyle>
          <a:p>
            <a:pPr>
              <a:defRPr/>
            </a:pPr>
            <a:fld id="{AC65393B-0B3E-49DC-8A65-A9AA78635BB1}" type="datetime1">
              <a:rPr lang="ar-SA"/>
              <a:pPr>
                <a:defRPr/>
              </a:pPr>
              <a:t>11/08/1441</a:t>
            </a:fld>
            <a:endParaRPr lang="en-US"/>
          </a:p>
        </p:txBody>
      </p:sp>
      <p:sp>
        <p:nvSpPr>
          <p:cNvPr id="5" name="عنصر نائب للتذييل 4">
            <a:extLst>
              <a:ext uri="{FF2B5EF4-FFF2-40B4-BE49-F238E27FC236}">
                <a16:creationId xmlns="" xmlns:a16="http://schemas.microsoft.com/office/drawing/2014/main" id="{8CBC1006-DDBA-4CA5-84E3-D5D0224C1A6A}"/>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 xmlns:a16="http://schemas.microsoft.com/office/drawing/2014/main" id="{EFF33162-9F4F-4755-95D4-D0377A88ED1A}"/>
              </a:ext>
            </a:extLst>
          </p:cNvPr>
          <p:cNvSpPr>
            <a:spLocks noGrp="1"/>
          </p:cNvSpPr>
          <p:nvPr>
            <p:ph type="sldNum" sz="quarter" idx="12"/>
          </p:nvPr>
        </p:nvSpPr>
        <p:spPr/>
        <p:txBody>
          <a:bodyPr/>
          <a:lstStyle>
            <a:lvl1pPr>
              <a:defRPr/>
            </a:lvl1pPr>
          </a:lstStyle>
          <a:p>
            <a:fld id="{D5800A70-235A-4D30-A75F-19D01FFC5B73}" type="slidenum">
              <a:rPr lang="ar-SA" altLang="ru-RU"/>
              <a:pPr/>
              <a:t>‹#›</a:t>
            </a:fld>
            <a:endParaRPr lang="en-US" altLang="ru-RU"/>
          </a:p>
        </p:txBody>
      </p:sp>
    </p:spTree>
    <p:extLst>
      <p:ext uri="{BB962C8B-B14F-4D97-AF65-F5344CB8AC3E}">
        <p14:creationId xmlns="" xmlns:p14="http://schemas.microsoft.com/office/powerpoint/2010/main" val="139692856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 xmlns:a16="http://schemas.microsoft.com/office/drawing/2014/main" id="{C02CBC12-D745-4A98-A093-6A29A6408184}"/>
              </a:ext>
            </a:extLst>
          </p:cNvPr>
          <p:cNvSpPr>
            <a:spLocks noGrp="1"/>
          </p:cNvSpPr>
          <p:nvPr>
            <p:ph type="dt" sz="half" idx="10"/>
          </p:nvPr>
        </p:nvSpPr>
        <p:spPr/>
        <p:txBody>
          <a:bodyPr/>
          <a:lstStyle>
            <a:lvl1pPr>
              <a:defRPr/>
            </a:lvl1pPr>
          </a:lstStyle>
          <a:p>
            <a:pPr>
              <a:defRPr/>
            </a:pPr>
            <a:fld id="{591DCA26-5683-4DDE-91F2-37ABB07B3B57}" type="datetime1">
              <a:rPr lang="ar-SA"/>
              <a:pPr>
                <a:defRPr/>
              </a:pPr>
              <a:t>11/08/1441</a:t>
            </a:fld>
            <a:endParaRPr lang="en-US"/>
          </a:p>
        </p:txBody>
      </p:sp>
      <p:sp>
        <p:nvSpPr>
          <p:cNvPr id="5" name="عنصر نائب للتذييل 4">
            <a:extLst>
              <a:ext uri="{FF2B5EF4-FFF2-40B4-BE49-F238E27FC236}">
                <a16:creationId xmlns="" xmlns:a16="http://schemas.microsoft.com/office/drawing/2014/main" id="{88EF8FED-B848-4300-A620-8A47DBF71EF2}"/>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 xmlns:a16="http://schemas.microsoft.com/office/drawing/2014/main" id="{D12D3E21-A4A7-42DF-8B9A-D342CF0D99F2}"/>
              </a:ext>
            </a:extLst>
          </p:cNvPr>
          <p:cNvSpPr>
            <a:spLocks noGrp="1"/>
          </p:cNvSpPr>
          <p:nvPr>
            <p:ph type="sldNum" sz="quarter" idx="12"/>
          </p:nvPr>
        </p:nvSpPr>
        <p:spPr/>
        <p:txBody>
          <a:bodyPr/>
          <a:lstStyle>
            <a:lvl1pPr>
              <a:defRPr/>
            </a:lvl1pPr>
          </a:lstStyle>
          <a:p>
            <a:fld id="{6CC71FC7-BED2-4AD1-8DE1-D06AE2652FC1}" type="slidenum">
              <a:rPr lang="ar-SA" altLang="ru-RU"/>
              <a:pPr/>
              <a:t>‹#›</a:t>
            </a:fld>
            <a:endParaRPr lang="en-US" altLang="ru-RU"/>
          </a:p>
        </p:txBody>
      </p:sp>
    </p:spTree>
    <p:extLst>
      <p:ext uri="{BB962C8B-B14F-4D97-AF65-F5344CB8AC3E}">
        <p14:creationId xmlns="" xmlns:p14="http://schemas.microsoft.com/office/powerpoint/2010/main" val="3687399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 xmlns:a16="http://schemas.microsoft.com/office/drawing/2014/main" id="{2D2E88B6-8A11-4D09-BCEE-0403EBA0D196}"/>
              </a:ext>
            </a:extLst>
          </p:cNvPr>
          <p:cNvSpPr>
            <a:spLocks noGrp="1"/>
          </p:cNvSpPr>
          <p:nvPr>
            <p:ph type="dt" sz="half" idx="10"/>
          </p:nvPr>
        </p:nvSpPr>
        <p:spPr/>
        <p:txBody>
          <a:bodyPr/>
          <a:lstStyle>
            <a:lvl1pPr>
              <a:defRPr/>
            </a:lvl1pPr>
          </a:lstStyle>
          <a:p>
            <a:pPr>
              <a:defRPr/>
            </a:pPr>
            <a:fld id="{7DCDE157-2626-4A9C-A38C-85E289BFFB39}" type="datetime1">
              <a:rPr lang="ar-SA"/>
              <a:pPr>
                <a:defRPr/>
              </a:pPr>
              <a:t>11/08/1441</a:t>
            </a:fld>
            <a:endParaRPr lang="en-US"/>
          </a:p>
        </p:txBody>
      </p:sp>
      <p:sp>
        <p:nvSpPr>
          <p:cNvPr id="5" name="عنصر نائب للتذييل 4">
            <a:extLst>
              <a:ext uri="{FF2B5EF4-FFF2-40B4-BE49-F238E27FC236}">
                <a16:creationId xmlns="" xmlns:a16="http://schemas.microsoft.com/office/drawing/2014/main" id="{96F9D5F0-3DE8-40C6-A3DC-4538019642F1}"/>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 xmlns:a16="http://schemas.microsoft.com/office/drawing/2014/main" id="{0717F011-1910-446B-9AA5-DEBDB0212354}"/>
              </a:ext>
            </a:extLst>
          </p:cNvPr>
          <p:cNvSpPr>
            <a:spLocks noGrp="1"/>
          </p:cNvSpPr>
          <p:nvPr>
            <p:ph type="sldNum" sz="quarter" idx="12"/>
          </p:nvPr>
        </p:nvSpPr>
        <p:spPr/>
        <p:txBody>
          <a:bodyPr/>
          <a:lstStyle>
            <a:lvl1pPr>
              <a:defRPr/>
            </a:lvl1pPr>
          </a:lstStyle>
          <a:p>
            <a:fld id="{EC15FB1D-46CE-4E10-9492-2BFB1FC9B94A}" type="slidenum">
              <a:rPr lang="ar-SA" altLang="ru-RU"/>
              <a:pPr/>
              <a:t>‹#›</a:t>
            </a:fld>
            <a:endParaRPr lang="en-US" altLang="ru-RU"/>
          </a:p>
        </p:txBody>
      </p:sp>
    </p:spTree>
    <p:extLst>
      <p:ext uri="{BB962C8B-B14F-4D97-AF65-F5344CB8AC3E}">
        <p14:creationId xmlns="" xmlns:p14="http://schemas.microsoft.com/office/powerpoint/2010/main" val="1668628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414447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255103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2289513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AF765-4A7D-4D75-9960-B0DD6A7CCA27}"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1115722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AF765-4A7D-4D75-9960-B0DD6A7CCA27}"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182956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AF765-4A7D-4D75-9960-B0DD6A7CCA27}"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3074395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AF765-4A7D-4D75-9960-B0DD6A7CCA27}"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374957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DAF765-4A7D-4D75-9960-B0DD6A7CCA27}"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178501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 xmlns:a16="http://schemas.microsoft.com/office/drawing/2014/main" id="{DBF24F46-4B4F-4B24-ACF8-6570C2937677}"/>
              </a:ext>
            </a:extLst>
          </p:cNvPr>
          <p:cNvSpPr>
            <a:spLocks noGrp="1"/>
          </p:cNvSpPr>
          <p:nvPr>
            <p:ph type="dt" sz="half" idx="10"/>
          </p:nvPr>
        </p:nvSpPr>
        <p:spPr/>
        <p:txBody>
          <a:bodyPr/>
          <a:lstStyle>
            <a:lvl1pPr>
              <a:defRPr/>
            </a:lvl1pPr>
          </a:lstStyle>
          <a:p>
            <a:pPr>
              <a:defRPr/>
            </a:pPr>
            <a:fld id="{BA03AB5B-F3F6-48AA-98D5-BCA40EC0817B}" type="datetime1">
              <a:rPr lang="ar-SA"/>
              <a:pPr>
                <a:defRPr/>
              </a:pPr>
              <a:t>11/08/1441</a:t>
            </a:fld>
            <a:endParaRPr lang="en-US"/>
          </a:p>
        </p:txBody>
      </p:sp>
      <p:sp>
        <p:nvSpPr>
          <p:cNvPr id="5" name="عنصر نائب للتذييل 4">
            <a:extLst>
              <a:ext uri="{FF2B5EF4-FFF2-40B4-BE49-F238E27FC236}">
                <a16:creationId xmlns="" xmlns:a16="http://schemas.microsoft.com/office/drawing/2014/main" id="{B77F26E4-96DD-40EB-A03B-8C504F9846B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 xmlns:a16="http://schemas.microsoft.com/office/drawing/2014/main" id="{7CC98858-FD70-4E4F-80B6-CE63F6F15794}"/>
              </a:ext>
            </a:extLst>
          </p:cNvPr>
          <p:cNvSpPr>
            <a:spLocks noGrp="1"/>
          </p:cNvSpPr>
          <p:nvPr>
            <p:ph type="sldNum" sz="quarter" idx="12"/>
          </p:nvPr>
        </p:nvSpPr>
        <p:spPr/>
        <p:txBody>
          <a:bodyPr/>
          <a:lstStyle>
            <a:lvl1pPr>
              <a:defRPr/>
            </a:lvl1pPr>
          </a:lstStyle>
          <a:p>
            <a:fld id="{24A57350-95D6-40B9-AC65-143D58B841A3}" type="slidenum">
              <a:rPr lang="ar-SA" altLang="ru-RU"/>
              <a:pPr/>
              <a:t>‹#›</a:t>
            </a:fld>
            <a:endParaRPr lang="en-US" altLang="ru-RU"/>
          </a:p>
        </p:txBody>
      </p:sp>
    </p:spTree>
    <p:extLst>
      <p:ext uri="{BB962C8B-B14F-4D97-AF65-F5344CB8AC3E}">
        <p14:creationId xmlns="" xmlns:p14="http://schemas.microsoft.com/office/powerpoint/2010/main" val="329416053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0DAF765-4A7D-4D75-9960-B0DD6A7CCA27}"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4239992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339738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17396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211396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8698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1538478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1760179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AF765-4A7D-4D75-9960-B0DD6A7CCA27}"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266319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 xmlns:a16="http://schemas.microsoft.com/office/drawing/2014/main" id="{A9F6E9D3-2683-4752-AA78-809D4FF87A39}"/>
              </a:ext>
            </a:extLst>
          </p:cNvPr>
          <p:cNvSpPr>
            <a:spLocks noGrp="1"/>
          </p:cNvSpPr>
          <p:nvPr>
            <p:ph type="dt" sz="half" idx="10"/>
          </p:nvPr>
        </p:nvSpPr>
        <p:spPr/>
        <p:txBody>
          <a:bodyPr/>
          <a:lstStyle>
            <a:lvl1pPr>
              <a:defRPr/>
            </a:lvl1pPr>
          </a:lstStyle>
          <a:p>
            <a:pPr>
              <a:defRPr/>
            </a:pPr>
            <a:fld id="{B4EC824F-A132-480B-A7E7-7CD933E38B7F}" type="datetime1">
              <a:rPr lang="ar-SA"/>
              <a:pPr>
                <a:defRPr/>
              </a:pPr>
              <a:t>11/08/1441</a:t>
            </a:fld>
            <a:endParaRPr lang="en-US"/>
          </a:p>
        </p:txBody>
      </p:sp>
      <p:sp>
        <p:nvSpPr>
          <p:cNvPr id="5" name="عنصر نائب للتذييل 4">
            <a:extLst>
              <a:ext uri="{FF2B5EF4-FFF2-40B4-BE49-F238E27FC236}">
                <a16:creationId xmlns="" xmlns:a16="http://schemas.microsoft.com/office/drawing/2014/main" id="{F5C6A663-38F6-44CB-B0A0-B59317A6A7EF}"/>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 xmlns:a16="http://schemas.microsoft.com/office/drawing/2014/main" id="{3389A04F-BB79-4447-B009-BB50999217FF}"/>
              </a:ext>
            </a:extLst>
          </p:cNvPr>
          <p:cNvSpPr>
            <a:spLocks noGrp="1"/>
          </p:cNvSpPr>
          <p:nvPr>
            <p:ph type="sldNum" sz="quarter" idx="12"/>
          </p:nvPr>
        </p:nvSpPr>
        <p:spPr/>
        <p:txBody>
          <a:bodyPr/>
          <a:lstStyle>
            <a:lvl1pPr>
              <a:defRPr/>
            </a:lvl1pPr>
          </a:lstStyle>
          <a:p>
            <a:fld id="{78D6B1DF-E137-4A44-922C-2DE595BCF4B8}" type="slidenum">
              <a:rPr lang="ar-SA" altLang="ru-RU"/>
              <a:pPr/>
              <a:t>‹#›</a:t>
            </a:fld>
            <a:endParaRPr lang="en-US" altLang="ru-RU"/>
          </a:p>
        </p:txBody>
      </p:sp>
    </p:spTree>
    <p:extLst>
      <p:ext uri="{BB962C8B-B14F-4D97-AF65-F5344CB8AC3E}">
        <p14:creationId xmlns="" xmlns:p14="http://schemas.microsoft.com/office/powerpoint/2010/main" val="26285571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3">
            <a:extLst>
              <a:ext uri="{FF2B5EF4-FFF2-40B4-BE49-F238E27FC236}">
                <a16:creationId xmlns="" xmlns:a16="http://schemas.microsoft.com/office/drawing/2014/main" id="{0F35390D-2C35-42C8-B2D1-4A09FFFD3069}"/>
              </a:ext>
            </a:extLst>
          </p:cNvPr>
          <p:cNvSpPr>
            <a:spLocks noGrp="1"/>
          </p:cNvSpPr>
          <p:nvPr>
            <p:ph type="dt" sz="half" idx="10"/>
          </p:nvPr>
        </p:nvSpPr>
        <p:spPr/>
        <p:txBody>
          <a:bodyPr/>
          <a:lstStyle>
            <a:lvl1pPr>
              <a:defRPr/>
            </a:lvl1pPr>
          </a:lstStyle>
          <a:p>
            <a:pPr>
              <a:defRPr/>
            </a:pPr>
            <a:fld id="{DFA19F79-A785-4159-A138-51179B7E5F17}" type="datetime1">
              <a:rPr lang="ar-SA"/>
              <a:pPr>
                <a:defRPr/>
              </a:pPr>
              <a:t>11/08/1441</a:t>
            </a:fld>
            <a:endParaRPr lang="en-US"/>
          </a:p>
        </p:txBody>
      </p:sp>
      <p:sp>
        <p:nvSpPr>
          <p:cNvPr id="6" name="عنصر نائب للتذييل 4">
            <a:extLst>
              <a:ext uri="{FF2B5EF4-FFF2-40B4-BE49-F238E27FC236}">
                <a16:creationId xmlns="" xmlns:a16="http://schemas.microsoft.com/office/drawing/2014/main" id="{FB9BA2F4-1DCC-4739-BCB2-DF6B54AB6696}"/>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 xmlns:a16="http://schemas.microsoft.com/office/drawing/2014/main" id="{52B80AFA-CECA-44A3-834D-FBCA1C78C82C}"/>
              </a:ext>
            </a:extLst>
          </p:cNvPr>
          <p:cNvSpPr>
            <a:spLocks noGrp="1"/>
          </p:cNvSpPr>
          <p:nvPr>
            <p:ph type="sldNum" sz="quarter" idx="12"/>
          </p:nvPr>
        </p:nvSpPr>
        <p:spPr/>
        <p:txBody>
          <a:bodyPr/>
          <a:lstStyle>
            <a:lvl1pPr>
              <a:defRPr/>
            </a:lvl1pPr>
          </a:lstStyle>
          <a:p>
            <a:fld id="{5E71EA0D-AC6B-42F2-80E1-B2C0C44422F6}" type="slidenum">
              <a:rPr lang="ar-SA" altLang="ru-RU"/>
              <a:pPr/>
              <a:t>‹#›</a:t>
            </a:fld>
            <a:endParaRPr lang="en-US" altLang="ru-RU"/>
          </a:p>
        </p:txBody>
      </p:sp>
    </p:spTree>
    <p:extLst>
      <p:ext uri="{BB962C8B-B14F-4D97-AF65-F5344CB8AC3E}">
        <p14:creationId xmlns="" xmlns:p14="http://schemas.microsoft.com/office/powerpoint/2010/main" val="31273797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3">
            <a:extLst>
              <a:ext uri="{FF2B5EF4-FFF2-40B4-BE49-F238E27FC236}">
                <a16:creationId xmlns="" xmlns:a16="http://schemas.microsoft.com/office/drawing/2014/main" id="{A6EDA1CE-0748-4FDD-A7B2-BEE7B4357F48}"/>
              </a:ext>
            </a:extLst>
          </p:cNvPr>
          <p:cNvSpPr>
            <a:spLocks noGrp="1"/>
          </p:cNvSpPr>
          <p:nvPr>
            <p:ph type="dt" sz="half" idx="10"/>
          </p:nvPr>
        </p:nvSpPr>
        <p:spPr/>
        <p:txBody>
          <a:bodyPr/>
          <a:lstStyle>
            <a:lvl1pPr>
              <a:defRPr/>
            </a:lvl1pPr>
          </a:lstStyle>
          <a:p>
            <a:pPr>
              <a:defRPr/>
            </a:pPr>
            <a:fld id="{5101D734-BC3A-444F-BBB7-1F2B2E917319}" type="datetime1">
              <a:rPr lang="ar-SA"/>
              <a:pPr>
                <a:defRPr/>
              </a:pPr>
              <a:t>11/08/1441</a:t>
            </a:fld>
            <a:endParaRPr lang="en-US"/>
          </a:p>
        </p:txBody>
      </p:sp>
      <p:sp>
        <p:nvSpPr>
          <p:cNvPr id="8" name="عنصر نائب للتذييل 4">
            <a:extLst>
              <a:ext uri="{FF2B5EF4-FFF2-40B4-BE49-F238E27FC236}">
                <a16:creationId xmlns="" xmlns:a16="http://schemas.microsoft.com/office/drawing/2014/main" id="{C4B9EB08-8FEF-4DE5-9516-1E496D71A17F}"/>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5">
            <a:extLst>
              <a:ext uri="{FF2B5EF4-FFF2-40B4-BE49-F238E27FC236}">
                <a16:creationId xmlns="" xmlns:a16="http://schemas.microsoft.com/office/drawing/2014/main" id="{8966B860-9BD4-4DE7-8ECB-FC8394AC0BCF}"/>
              </a:ext>
            </a:extLst>
          </p:cNvPr>
          <p:cNvSpPr>
            <a:spLocks noGrp="1"/>
          </p:cNvSpPr>
          <p:nvPr>
            <p:ph type="sldNum" sz="quarter" idx="12"/>
          </p:nvPr>
        </p:nvSpPr>
        <p:spPr/>
        <p:txBody>
          <a:bodyPr/>
          <a:lstStyle>
            <a:lvl1pPr>
              <a:defRPr/>
            </a:lvl1pPr>
          </a:lstStyle>
          <a:p>
            <a:fld id="{53BFC082-B703-42FE-8F86-9CC2AA81AD3B}" type="slidenum">
              <a:rPr lang="ar-SA" altLang="ru-RU"/>
              <a:pPr/>
              <a:t>‹#›</a:t>
            </a:fld>
            <a:endParaRPr lang="en-US" altLang="ru-RU"/>
          </a:p>
        </p:txBody>
      </p:sp>
    </p:spTree>
    <p:extLst>
      <p:ext uri="{BB962C8B-B14F-4D97-AF65-F5344CB8AC3E}">
        <p14:creationId xmlns="" xmlns:p14="http://schemas.microsoft.com/office/powerpoint/2010/main" val="29213482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3">
            <a:extLst>
              <a:ext uri="{FF2B5EF4-FFF2-40B4-BE49-F238E27FC236}">
                <a16:creationId xmlns="" xmlns:a16="http://schemas.microsoft.com/office/drawing/2014/main" id="{721175EA-10B1-4F8B-96D9-145E2C2B076C}"/>
              </a:ext>
            </a:extLst>
          </p:cNvPr>
          <p:cNvSpPr>
            <a:spLocks noGrp="1"/>
          </p:cNvSpPr>
          <p:nvPr>
            <p:ph type="dt" sz="half" idx="10"/>
          </p:nvPr>
        </p:nvSpPr>
        <p:spPr/>
        <p:txBody>
          <a:bodyPr/>
          <a:lstStyle>
            <a:lvl1pPr>
              <a:defRPr/>
            </a:lvl1pPr>
          </a:lstStyle>
          <a:p>
            <a:pPr>
              <a:defRPr/>
            </a:pPr>
            <a:fld id="{B6E1F115-00DD-4AEB-829F-30D6F16FC686}" type="datetime1">
              <a:rPr lang="ar-SA"/>
              <a:pPr>
                <a:defRPr/>
              </a:pPr>
              <a:t>11/08/1441</a:t>
            </a:fld>
            <a:endParaRPr lang="en-US"/>
          </a:p>
        </p:txBody>
      </p:sp>
      <p:sp>
        <p:nvSpPr>
          <p:cNvPr id="4" name="عنصر نائب للتذييل 4">
            <a:extLst>
              <a:ext uri="{FF2B5EF4-FFF2-40B4-BE49-F238E27FC236}">
                <a16:creationId xmlns="" xmlns:a16="http://schemas.microsoft.com/office/drawing/2014/main" id="{0434E64D-DD39-4AA8-A5DA-D923FDF76BAD}"/>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5">
            <a:extLst>
              <a:ext uri="{FF2B5EF4-FFF2-40B4-BE49-F238E27FC236}">
                <a16:creationId xmlns="" xmlns:a16="http://schemas.microsoft.com/office/drawing/2014/main" id="{8782A7A6-6802-4C0C-AA72-25052F6CF4A5}"/>
              </a:ext>
            </a:extLst>
          </p:cNvPr>
          <p:cNvSpPr>
            <a:spLocks noGrp="1"/>
          </p:cNvSpPr>
          <p:nvPr>
            <p:ph type="sldNum" sz="quarter" idx="12"/>
          </p:nvPr>
        </p:nvSpPr>
        <p:spPr/>
        <p:txBody>
          <a:bodyPr/>
          <a:lstStyle>
            <a:lvl1pPr>
              <a:defRPr/>
            </a:lvl1pPr>
          </a:lstStyle>
          <a:p>
            <a:fld id="{4E8B5D9C-AA92-4CC6-A5D0-BF1018FEC919}" type="slidenum">
              <a:rPr lang="ar-SA" altLang="ru-RU"/>
              <a:pPr/>
              <a:t>‹#›</a:t>
            </a:fld>
            <a:endParaRPr lang="en-US" altLang="ru-RU"/>
          </a:p>
        </p:txBody>
      </p:sp>
    </p:spTree>
    <p:extLst>
      <p:ext uri="{BB962C8B-B14F-4D97-AF65-F5344CB8AC3E}">
        <p14:creationId xmlns="" xmlns:p14="http://schemas.microsoft.com/office/powerpoint/2010/main" val="6333099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 xmlns:a16="http://schemas.microsoft.com/office/drawing/2014/main" id="{0E26F4AD-2981-4571-A4A0-9F5BD263137B}"/>
              </a:ext>
            </a:extLst>
          </p:cNvPr>
          <p:cNvSpPr>
            <a:spLocks noGrp="1"/>
          </p:cNvSpPr>
          <p:nvPr>
            <p:ph type="dt" sz="half" idx="10"/>
          </p:nvPr>
        </p:nvSpPr>
        <p:spPr/>
        <p:txBody>
          <a:bodyPr/>
          <a:lstStyle>
            <a:lvl1pPr>
              <a:defRPr/>
            </a:lvl1pPr>
          </a:lstStyle>
          <a:p>
            <a:pPr>
              <a:defRPr/>
            </a:pPr>
            <a:fld id="{4FBA8ABE-A921-4AEA-84D7-112BED906718}" type="datetime1">
              <a:rPr lang="ar-SA"/>
              <a:pPr>
                <a:defRPr/>
              </a:pPr>
              <a:t>11/08/1441</a:t>
            </a:fld>
            <a:endParaRPr lang="en-US"/>
          </a:p>
        </p:txBody>
      </p:sp>
      <p:sp>
        <p:nvSpPr>
          <p:cNvPr id="3" name="عنصر نائب للتذييل 4">
            <a:extLst>
              <a:ext uri="{FF2B5EF4-FFF2-40B4-BE49-F238E27FC236}">
                <a16:creationId xmlns="" xmlns:a16="http://schemas.microsoft.com/office/drawing/2014/main" id="{2BAC784B-ED82-46DE-B888-630BA927E1EC}"/>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5">
            <a:extLst>
              <a:ext uri="{FF2B5EF4-FFF2-40B4-BE49-F238E27FC236}">
                <a16:creationId xmlns="" xmlns:a16="http://schemas.microsoft.com/office/drawing/2014/main" id="{0CCE3DEA-242C-4CFC-B353-40E1CCE8E358}"/>
              </a:ext>
            </a:extLst>
          </p:cNvPr>
          <p:cNvSpPr>
            <a:spLocks noGrp="1"/>
          </p:cNvSpPr>
          <p:nvPr>
            <p:ph type="sldNum" sz="quarter" idx="12"/>
          </p:nvPr>
        </p:nvSpPr>
        <p:spPr/>
        <p:txBody>
          <a:bodyPr/>
          <a:lstStyle>
            <a:lvl1pPr>
              <a:defRPr/>
            </a:lvl1pPr>
          </a:lstStyle>
          <a:p>
            <a:fld id="{CDAE716D-B746-42E4-9049-2DE2CE59D06C}" type="slidenum">
              <a:rPr lang="ar-SA" altLang="ru-RU"/>
              <a:pPr/>
              <a:t>‹#›</a:t>
            </a:fld>
            <a:endParaRPr lang="en-US" altLang="ru-RU"/>
          </a:p>
        </p:txBody>
      </p:sp>
    </p:spTree>
    <p:extLst>
      <p:ext uri="{BB962C8B-B14F-4D97-AF65-F5344CB8AC3E}">
        <p14:creationId xmlns="" xmlns:p14="http://schemas.microsoft.com/office/powerpoint/2010/main" val="143676255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 xmlns:a16="http://schemas.microsoft.com/office/drawing/2014/main" id="{0838F86B-E80C-4CAB-954B-461570039600}"/>
              </a:ext>
            </a:extLst>
          </p:cNvPr>
          <p:cNvSpPr>
            <a:spLocks noGrp="1"/>
          </p:cNvSpPr>
          <p:nvPr>
            <p:ph type="dt" sz="half" idx="10"/>
          </p:nvPr>
        </p:nvSpPr>
        <p:spPr/>
        <p:txBody>
          <a:bodyPr/>
          <a:lstStyle>
            <a:lvl1pPr>
              <a:defRPr/>
            </a:lvl1pPr>
          </a:lstStyle>
          <a:p>
            <a:pPr>
              <a:defRPr/>
            </a:pPr>
            <a:fld id="{950F15D1-F29D-4087-8784-D383F0BA6022}" type="datetime1">
              <a:rPr lang="ar-SA"/>
              <a:pPr>
                <a:defRPr/>
              </a:pPr>
              <a:t>11/08/1441</a:t>
            </a:fld>
            <a:endParaRPr lang="en-US"/>
          </a:p>
        </p:txBody>
      </p:sp>
      <p:sp>
        <p:nvSpPr>
          <p:cNvPr id="6" name="عنصر نائب للتذييل 4">
            <a:extLst>
              <a:ext uri="{FF2B5EF4-FFF2-40B4-BE49-F238E27FC236}">
                <a16:creationId xmlns="" xmlns:a16="http://schemas.microsoft.com/office/drawing/2014/main" id="{68F0D5E6-0291-4906-AD27-6CBBB88C351B}"/>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 xmlns:a16="http://schemas.microsoft.com/office/drawing/2014/main" id="{28028B23-06DF-4BBA-8319-1042443EA77D}"/>
              </a:ext>
            </a:extLst>
          </p:cNvPr>
          <p:cNvSpPr>
            <a:spLocks noGrp="1"/>
          </p:cNvSpPr>
          <p:nvPr>
            <p:ph type="sldNum" sz="quarter" idx="12"/>
          </p:nvPr>
        </p:nvSpPr>
        <p:spPr/>
        <p:txBody>
          <a:bodyPr/>
          <a:lstStyle>
            <a:lvl1pPr>
              <a:defRPr/>
            </a:lvl1pPr>
          </a:lstStyle>
          <a:p>
            <a:fld id="{D4759E3D-BF39-4C19-B40E-5EEBB88A886C}" type="slidenum">
              <a:rPr lang="ar-SA" altLang="ru-RU"/>
              <a:pPr/>
              <a:t>‹#›</a:t>
            </a:fld>
            <a:endParaRPr lang="en-US" altLang="ru-RU"/>
          </a:p>
        </p:txBody>
      </p:sp>
    </p:spTree>
    <p:extLst>
      <p:ext uri="{BB962C8B-B14F-4D97-AF65-F5344CB8AC3E}">
        <p14:creationId xmlns="" xmlns:p14="http://schemas.microsoft.com/office/powerpoint/2010/main" val="28853804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 xmlns:a16="http://schemas.microsoft.com/office/drawing/2014/main" id="{BF82AC58-35D6-499E-B51B-69FE29F46664}"/>
              </a:ext>
            </a:extLst>
          </p:cNvPr>
          <p:cNvSpPr>
            <a:spLocks noGrp="1"/>
          </p:cNvSpPr>
          <p:nvPr>
            <p:ph type="dt" sz="half" idx="10"/>
          </p:nvPr>
        </p:nvSpPr>
        <p:spPr/>
        <p:txBody>
          <a:bodyPr/>
          <a:lstStyle>
            <a:lvl1pPr>
              <a:defRPr/>
            </a:lvl1pPr>
          </a:lstStyle>
          <a:p>
            <a:pPr>
              <a:defRPr/>
            </a:pPr>
            <a:fld id="{7D8FB77B-A5C4-48F2-B982-3BC5F5ECF07B}" type="datetime1">
              <a:rPr lang="ar-SA"/>
              <a:pPr>
                <a:defRPr/>
              </a:pPr>
              <a:t>11/08/1441</a:t>
            </a:fld>
            <a:endParaRPr lang="en-US"/>
          </a:p>
        </p:txBody>
      </p:sp>
      <p:sp>
        <p:nvSpPr>
          <p:cNvPr id="6" name="عنصر نائب للتذييل 4">
            <a:extLst>
              <a:ext uri="{FF2B5EF4-FFF2-40B4-BE49-F238E27FC236}">
                <a16:creationId xmlns="" xmlns:a16="http://schemas.microsoft.com/office/drawing/2014/main" id="{82D4CD21-EBA8-4FE2-A928-CD6583D320E3}"/>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 xmlns:a16="http://schemas.microsoft.com/office/drawing/2014/main" id="{3FBFEE96-5E35-4213-8866-58F20F682598}"/>
              </a:ext>
            </a:extLst>
          </p:cNvPr>
          <p:cNvSpPr>
            <a:spLocks noGrp="1"/>
          </p:cNvSpPr>
          <p:nvPr>
            <p:ph type="sldNum" sz="quarter" idx="12"/>
          </p:nvPr>
        </p:nvSpPr>
        <p:spPr/>
        <p:txBody>
          <a:bodyPr/>
          <a:lstStyle>
            <a:lvl1pPr>
              <a:defRPr/>
            </a:lvl1pPr>
          </a:lstStyle>
          <a:p>
            <a:fld id="{3E9D2C7A-753F-4812-A276-176B13426549}" type="slidenum">
              <a:rPr lang="ar-SA" altLang="ru-RU"/>
              <a:pPr/>
              <a:t>‹#›</a:t>
            </a:fld>
            <a:endParaRPr lang="en-US" altLang="ru-RU"/>
          </a:p>
        </p:txBody>
      </p:sp>
    </p:spTree>
    <p:extLst>
      <p:ext uri="{BB962C8B-B14F-4D97-AF65-F5344CB8AC3E}">
        <p14:creationId xmlns="" xmlns:p14="http://schemas.microsoft.com/office/powerpoint/2010/main" val="327660048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 xmlns:a16="http://schemas.microsoft.com/office/drawing/2014/main" id="{3951D50E-8A94-40DE-B288-87ED77C98C3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ru-RU"/>
              <a:t>انقر لتحرير نمط العنوان الرئيسي</a:t>
            </a:r>
            <a:endParaRPr lang="ar-JO" altLang="ru-RU"/>
          </a:p>
        </p:txBody>
      </p:sp>
      <p:sp>
        <p:nvSpPr>
          <p:cNvPr id="1027" name="عنصر نائب للنص 2">
            <a:extLst>
              <a:ext uri="{FF2B5EF4-FFF2-40B4-BE49-F238E27FC236}">
                <a16:creationId xmlns="" xmlns:a16="http://schemas.microsoft.com/office/drawing/2014/main" id="{22CCD39B-4922-48FE-A1EC-D6FC1167B70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ru-RU"/>
              <a:t>انقر لتحرير أنماط النص الرئيسي</a:t>
            </a:r>
          </a:p>
          <a:p>
            <a:pPr lvl="1"/>
            <a:r>
              <a:rPr lang="ar-SA" altLang="ru-RU"/>
              <a:t>المستوى الثاني</a:t>
            </a:r>
          </a:p>
          <a:p>
            <a:pPr lvl="2"/>
            <a:r>
              <a:rPr lang="ar-SA" altLang="ru-RU"/>
              <a:t>المستوى الثالث</a:t>
            </a:r>
          </a:p>
          <a:p>
            <a:pPr lvl="3"/>
            <a:r>
              <a:rPr lang="ar-SA" altLang="ru-RU"/>
              <a:t>المستوى الرابع</a:t>
            </a:r>
          </a:p>
          <a:p>
            <a:pPr lvl="4"/>
            <a:r>
              <a:rPr lang="ar-SA" altLang="ru-RU"/>
              <a:t>المستوى الخامس</a:t>
            </a:r>
            <a:endParaRPr lang="ar-JO" altLang="ru-RU"/>
          </a:p>
        </p:txBody>
      </p:sp>
      <p:sp>
        <p:nvSpPr>
          <p:cNvPr id="4" name="عنصر نائب للتاريخ 3">
            <a:extLst>
              <a:ext uri="{FF2B5EF4-FFF2-40B4-BE49-F238E27FC236}">
                <a16:creationId xmlns="" xmlns:a16="http://schemas.microsoft.com/office/drawing/2014/main" id="{5F09D537-6FB3-46AF-9DBB-5163A72E51D3}"/>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B11EBCED-0003-4E81-AF9F-D98361638BC8}" type="datetime1">
              <a:rPr lang="ar-SA"/>
              <a:pPr>
                <a:defRPr/>
              </a:pPr>
              <a:t>11/08/1441</a:t>
            </a:fld>
            <a:endParaRPr lang="en-US"/>
          </a:p>
        </p:txBody>
      </p:sp>
      <p:sp>
        <p:nvSpPr>
          <p:cNvPr id="5" name="عنصر نائب للتذييل 4">
            <a:extLst>
              <a:ext uri="{FF2B5EF4-FFF2-40B4-BE49-F238E27FC236}">
                <a16:creationId xmlns="" xmlns:a16="http://schemas.microsoft.com/office/drawing/2014/main" id="{9FE2098F-ABB5-4BA3-B12D-910B3F0614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عنصر نائب لرقم الشريحة 5">
            <a:extLst>
              <a:ext uri="{FF2B5EF4-FFF2-40B4-BE49-F238E27FC236}">
                <a16:creationId xmlns="" xmlns:a16="http://schemas.microsoft.com/office/drawing/2014/main" id="{DBC253C4-A1F7-431D-A06E-42028E30363C}"/>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C43592C-72A0-4500-9C73-A89E476A1EA8}" type="slidenum">
              <a:rPr lang="ar-SA"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0DAF765-4A7D-4D75-9960-B0DD6A7CCA27}" type="datetimeFigureOut">
              <a:rPr lang="en-US" smtClean="0"/>
              <a:pPr/>
              <a:t>4/4/2020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7440123-7ABE-4E0D-9E7C-A10BCF10F504}" type="slidenum">
              <a:rPr lang="en-US" smtClean="0"/>
              <a:pPr/>
              <a:t>‹#›</a:t>
            </a:fld>
            <a:endParaRPr lang="en-US"/>
          </a:p>
        </p:txBody>
      </p:sp>
    </p:spTree>
    <p:extLst>
      <p:ext uri="{BB962C8B-B14F-4D97-AF65-F5344CB8AC3E}">
        <p14:creationId xmlns="" xmlns:p14="http://schemas.microsoft.com/office/powerpoint/2010/main" val="18433713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Transverse_myelitis_MRI.jpg" TargetMode="Externa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Deletion_(genetics)" TargetMode="External"/><Relationship Id="rId7" Type="http://schemas.openxmlformats.org/officeDocument/2006/relationships/image" Target="../media/image7.png"/><Relationship Id="rId2" Type="http://schemas.openxmlformats.org/officeDocument/2006/relationships/hyperlink" Target="http://en.wikipedia.org/wiki/Mutation" TargetMode="External"/><Relationship Id="rId1" Type="http://schemas.openxmlformats.org/officeDocument/2006/relationships/slideLayout" Target="../slideLayouts/slideLayout13.xml"/><Relationship Id="rId6" Type="http://schemas.openxmlformats.org/officeDocument/2006/relationships/hyperlink" Target="http://en.wikipedia.org/w/index.php?title=File:Autosomal_recessive_-_en.svg&amp;page=1" TargetMode="External"/><Relationship Id="rId5" Type="http://schemas.openxmlformats.org/officeDocument/2006/relationships/hyperlink" Target="http://en.wikipedia.org/wiki/Point_mutations" TargetMode="External"/><Relationship Id="rId4" Type="http://schemas.openxmlformats.org/officeDocument/2006/relationships/hyperlink" Target="http://en.wikipedia.org/wiki/Ex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Proximal" TargetMode="External"/><Relationship Id="rId2" Type="http://schemas.openxmlformats.org/officeDocument/2006/relationships/hyperlink" Target="http://en.wikipedia.org/wiki/Extremity" TargetMode="External"/><Relationship Id="rId1" Type="http://schemas.openxmlformats.org/officeDocument/2006/relationships/slideLayout" Target="../slideLayouts/slideLayout13.xml"/><Relationship Id="rId4" Type="http://schemas.openxmlformats.org/officeDocument/2006/relationships/hyperlink" Target="http://en.wikipedia.org/wiki/Dista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Extremity" TargetMode="External"/><Relationship Id="rId2" Type="http://schemas.openxmlformats.org/officeDocument/2006/relationships/hyperlink" Target="http://en.wikipedia.org/wiki/Areflexia" TargetMode="Externa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hyperlink" Target="http://en.wikipedia.org/wiki/Poor_muscle_tone" TargetMode="External"/><Relationship Id="rId4" Type="http://schemas.openxmlformats.org/officeDocument/2006/relationships/hyperlink" Target="http://en.wikipedia.org/wiki/Muscle_weaknes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Arthrogryposis" TargetMode="External"/><Relationship Id="rId3" Type="http://schemas.openxmlformats.org/officeDocument/2006/relationships/hyperlink" Target="http://en.wikipedia.org/wiki/Cough" TargetMode="External"/><Relationship Id="rId7" Type="http://schemas.openxmlformats.org/officeDocument/2006/relationships/hyperlink" Target="http://en.wikipedia.org/wiki/Poor_feeding" TargetMode="External"/><Relationship Id="rId2" Type="http://schemas.openxmlformats.org/officeDocument/2006/relationships/hyperlink" Target="http://en.wikipedia.org/wiki/Pulmonary" TargetMode="External"/><Relationship Id="rId1" Type="http://schemas.openxmlformats.org/officeDocument/2006/relationships/slideLayout" Target="../slideLayouts/slideLayout13.xml"/><Relationship Id="rId6" Type="http://schemas.openxmlformats.org/officeDocument/2006/relationships/hyperlink" Target="http://en.wikipedia.org/wiki/Fasciculations" TargetMode="External"/><Relationship Id="rId5" Type="http://schemas.openxmlformats.org/officeDocument/2006/relationships/hyperlink" Target="http://en.wikipedia.org/wiki/Labored_breathing" TargetMode="External"/><Relationship Id="rId4" Type="http://schemas.openxmlformats.org/officeDocument/2006/relationships/hyperlink" Target="http://en.wikipedia.org/wiki/Secretio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Exon" TargetMode="External"/><Relationship Id="rId3" Type="http://schemas.openxmlformats.org/officeDocument/2006/relationships/hyperlink" Target="http://en.wikipedia.org/wiki/Electromyogram" TargetMode="External"/><Relationship Id="rId7" Type="http://schemas.openxmlformats.org/officeDocument/2006/relationships/hyperlink" Target="http://en.wikipedia.org/wiki/Deletion_(genetics)" TargetMode="External"/><Relationship Id="rId2" Type="http://schemas.openxmlformats.org/officeDocument/2006/relationships/hyperlink" Target="http://en.wikipedia.org/wiki/Hypotonia" TargetMode="External"/><Relationship Id="rId1" Type="http://schemas.openxmlformats.org/officeDocument/2006/relationships/slideLayout" Target="../slideLayouts/slideLayout13.xml"/><Relationship Id="rId6" Type="http://schemas.openxmlformats.org/officeDocument/2006/relationships/hyperlink" Target="http://en.wikipedia.org/wiki/Genetic_testing" TargetMode="External"/><Relationship Id="rId5" Type="http://schemas.openxmlformats.org/officeDocument/2006/relationships/hyperlink" Target="http://en.wikipedia.org/wiki/Creatine_kinase" TargetMode="External"/><Relationship Id="rId4" Type="http://schemas.openxmlformats.org/officeDocument/2006/relationships/hyperlink" Target="http://en.wikipedia.org/wiki/Fibrillation" TargetMode="External"/><Relationship Id="rId9" Type="http://schemas.openxmlformats.org/officeDocument/2006/relationships/hyperlink" Target="http://en.wikipedia.org/wiki/SMN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javascript:refimgshow(1)"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javascript:refimgshow(3)"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Cognitive_development" TargetMode="External"/><Relationship Id="rId2" Type="http://schemas.openxmlformats.org/officeDocument/2006/relationships/hyperlink" Target="http://en.wikipedia.org/wiki/Assistive_technology" TargetMode="External"/><Relationship Id="rId1" Type="http://schemas.openxmlformats.org/officeDocument/2006/relationships/slideLayout" Target="../slideLayouts/slideLayout13.xml"/><Relationship Id="rId4" Type="http://schemas.openxmlformats.org/officeDocument/2006/relationships/hyperlink" Target="http://en.wikipedia.org/wiki/Intelligence"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emedicine.medscape.com/article/865068-overview"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03760" y="1003700"/>
            <a:ext cx="4419600" cy="4625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1179" y="2053059"/>
            <a:ext cx="4401403" cy="2308324"/>
          </a:xfrm>
          <a:prstGeom prst="rect">
            <a:avLst/>
          </a:prstGeom>
          <a:noFill/>
          <a:ln w="28575">
            <a:solidFill>
              <a:schemeClr val="tx1"/>
            </a:solidFill>
          </a:ln>
        </p:spPr>
        <p:txBody>
          <a:bodyPr wrap="square" rtlCol="1">
            <a:spAutoFit/>
          </a:bodyPr>
          <a:lstStyle/>
          <a:p>
            <a:pPr algn="ctr"/>
            <a:r>
              <a:rPr lang="ar-JO" sz="4800" dirty="0" smtClean="0">
                <a:solidFill>
                  <a:prstClr val="black"/>
                </a:solidFill>
                <a:latin typeface="Traditional Arabic" pitchFamily="18" charset="-78"/>
                <a:cs typeface="Traditional Arabic" pitchFamily="18" charset="-78"/>
              </a:rPr>
              <a:t>- تم تفريغ اضافات الدكتور </a:t>
            </a:r>
            <a:r>
              <a:rPr lang="ar-JO" sz="4800" dirty="0" smtClean="0">
                <a:solidFill>
                  <a:srgbClr val="00B050"/>
                </a:solidFill>
                <a:latin typeface="Traditional Arabic" pitchFamily="18" charset="-78"/>
                <a:cs typeface="Traditional Arabic" pitchFamily="18" charset="-78"/>
              </a:rPr>
              <a:t>باللون الأخضر </a:t>
            </a:r>
            <a:r>
              <a:rPr lang="ar-JO" sz="4800" dirty="0" smtClean="0">
                <a:solidFill>
                  <a:prstClr val="black"/>
                </a:solidFill>
                <a:latin typeface="Traditional Arabic" pitchFamily="18" charset="-78"/>
                <a:cs typeface="Traditional Arabic" pitchFamily="18" charset="-78"/>
              </a:rPr>
              <a:t>, #</a:t>
            </a:r>
            <a:r>
              <a:rPr lang="ar-JO" sz="4800" dirty="0" smtClean="0">
                <a:solidFill>
                  <a:srgbClr val="7030A0"/>
                </a:solidFill>
                <a:latin typeface="Traditional Arabic" pitchFamily="18" charset="-78"/>
                <a:cs typeface="Traditional Arabic" pitchFamily="18" charset="-78"/>
              </a:rPr>
              <a:t>بالتوفيق زملائي </a:t>
            </a:r>
            <a:endParaRPr lang="ar-SA" sz="4800" dirty="0">
              <a:solidFill>
                <a:srgbClr val="7030A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xmlns="" val="40412938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857251"/>
            <a:ext cx="9144000" cy="5143499"/>
          </a:xfrm>
          <a:prstGeom prst="rect">
            <a:avLst/>
          </a:prstGeom>
        </p:spPr>
      </p:pic>
    </p:spTree>
    <p:extLst>
      <p:ext uri="{BB962C8B-B14F-4D97-AF65-F5344CB8AC3E}">
        <p14:creationId xmlns="" xmlns:p14="http://schemas.microsoft.com/office/powerpoint/2010/main" val="1365346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9008A50A-0055-41EB-AE9E-589CA1DDF42D}"/>
              </a:ext>
            </a:extLst>
          </p:cNvPr>
          <p:cNvSpPr/>
          <p:nvPr/>
        </p:nvSpPr>
        <p:spPr>
          <a:xfrm>
            <a:off x="2411413" y="333375"/>
            <a:ext cx="4537075" cy="2016125"/>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endParaRPr lang="ar-JO" dirty="0"/>
          </a:p>
        </p:txBody>
      </p:sp>
      <p:sp>
        <p:nvSpPr>
          <p:cNvPr id="3" name="Rectangle 2">
            <a:extLst>
              <a:ext uri="{FF2B5EF4-FFF2-40B4-BE49-F238E27FC236}">
                <a16:creationId xmlns="" xmlns:a16="http://schemas.microsoft.com/office/drawing/2014/main" id="{D0BCFDA5-F5A1-4DDC-BCE5-16F670BD1327}"/>
              </a:ext>
            </a:extLst>
          </p:cNvPr>
          <p:cNvSpPr/>
          <p:nvPr/>
        </p:nvSpPr>
        <p:spPr>
          <a:xfrm>
            <a:off x="3131840" y="836712"/>
            <a:ext cx="3157917"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Diagnosis</a:t>
            </a:r>
          </a:p>
        </p:txBody>
      </p:sp>
      <p:sp>
        <p:nvSpPr>
          <p:cNvPr id="4" name="Down Arrow 3">
            <a:extLst>
              <a:ext uri="{FF2B5EF4-FFF2-40B4-BE49-F238E27FC236}">
                <a16:creationId xmlns="" xmlns:a16="http://schemas.microsoft.com/office/drawing/2014/main" id="{F1DBA56C-527E-405A-8319-E28EE60F2785}"/>
              </a:ext>
            </a:extLst>
          </p:cNvPr>
          <p:cNvSpPr/>
          <p:nvPr/>
        </p:nvSpPr>
        <p:spPr>
          <a:xfrm>
            <a:off x="6588125" y="2060575"/>
            <a:ext cx="792163" cy="1944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5" name="Down Arrow 4">
            <a:extLst>
              <a:ext uri="{FF2B5EF4-FFF2-40B4-BE49-F238E27FC236}">
                <a16:creationId xmlns="" xmlns:a16="http://schemas.microsoft.com/office/drawing/2014/main" id="{6399E89B-FAC6-4A6E-BFCF-9EC19C839DAE}"/>
              </a:ext>
            </a:extLst>
          </p:cNvPr>
          <p:cNvSpPr/>
          <p:nvPr/>
        </p:nvSpPr>
        <p:spPr>
          <a:xfrm>
            <a:off x="4211638" y="2565400"/>
            <a:ext cx="865187"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6" name="Down Arrow 5">
            <a:extLst>
              <a:ext uri="{FF2B5EF4-FFF2-40B4-BE49-F238E27FC236}">
                <a16:creationId xmlns="" xmlns:a16="http://schemas.microsoft.com/office/drawing/2014/main" id="{86B14320-2747-4527-9D02-82B28A13FC3A}"/>
              </a:ext>
            </a:extLst>
          </p:cNvPr>
          <p:cNvSpPr/>
          <p:nvPr/>
        </p:nvSpPr>
        <p:spPr>
          <a:xfrm>
            <a:off x="1979613" y="2133600"/>
            <a:ext cx="8636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74759" name="TextBox 6">
            <a:extLst>
              <a:ext uri="{FF2B5EF4-FFF2-40B4-BE49-F238E27FC236}">
                <a16:creationId xmlns="" xmlns:a16="http://schemas.microsoft.com/office/drawing/2014/main" id="{1A33230D-479E-4E3C-9EDD-76C24E88665E}"/>
              </a:ext>
            </a:extLst>
          </p:cNvPr>
          <p:cNvSpPr txBox="1">
            <a:spLocks noChangeArrowheads="1"/>
          </p:cNvSpPr>
          <p:nvPr/>
        </p:nvSpPr>
        <p:spPr bwMode="auto">
          <a:xfrm>
            <a:off x="1692275" y="4149725"/>
            <a:ext cx="1439863" cy="141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ru-RU" sz="3200" b="1"/>
              <a:t>CSF </a:t>
            </a:r>
          </a:p>
          <a:p>
            <a:r>
              <a:rPr lang="en-US" altLang="ru-RU"/>
              <a:t>Inc protine</a:t>
            </a:r>
          </a:p>
          <a:p>
            <a:r>
              <a:rPr lang="en-US" altLang="ru-RU"/>
              <a:t>Acellular</a:t>
            </a:r>
          </a:p>
          <a:p>
            <a:r>
              <a:rPr lang="en-US" altLang="ru-RU"/>
              <a:t>Normal</a:t>
            </a:r>
            <a:endParaRPr lang="ar-JO" altLang="ru-RU"/>
          </a:p>
        </p:txBody>
      </p:sp>
      <p:sp>
        <p:nvSpPr>
          <p:cNvPr id="74760" name="TextBox 7">
            <a:extLst>
              <a:ext uri="{FF2B5EF4-FFF2-40B4-BE49-F238E27FC236}">
                <a16:creationId xmlns="" xmlns:a16="http://schemas.microsoft.com/office/drawing/2014/main" id="{DD8B6CE4-40CB-4AE3-90CE-4D7FA4402E81}"/>
              </a:ext>
            </a:extLst>
          </p:cNvPr>
          <p:cNvSpPr txBox="1">
            <a:spLocks noChangeArrowheads="1"/>
          </p:cNvSpPr>
          <p:nvPr/>
        </p:nvSpPr>
        <p:spPr bwMode="auto">
          <a:xfrm>
            <a:off x="3348038" y="4508500"/>
            <a:ext cx="2952750"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ru-RU" sz="3600" b="1"/>
              <a:t>Clinical symptoms</a:t>
            </a:r>
            <a:endParaRPr lang="ar-JO" altLang="ru-RU" sz="3600" b="1"/>
          </a:p>
        </p:txBody>
      </p:sp>
      <p:sp>
        <p:nvSpPr>
          <p:cNvPr id="74761" name="TextBox 8">
            <a:extLst>
              <a:ext uri="{FF2B5EF4-FFF2-40B4-BE49-F238E27FC236}">
                <a16:creationId xmlns="" xmlns:a16="http://schemas.microsoft.com/office/drawing/2014/main" id="{BB2C3CBB-B073-478F-A1E1-7CC34ADF18E3}"/>
              </a:ext>
            </a:extLst>
          </p:cNvPr>
          <p:cNvSpPr txBox="1">
            <a:spLocks noChangeArrowheads="1"/>
          </p:cNvSpPr>
          <p:nvPr/>
        </p:nvSpPr>
        <p:spPr bwMode="auto">
          <a:xfrm>
            <a:off x="5651500" y="4149725"/>
            <a:ext cx="3205163" cy="86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ru-RU" sz="3200" b="1"/>
              <a:t>EMG and NCV</a:t>
            </a:r>
          </a:p>
          <a:p>
            <a:r>
              <a:rPr lang="en-US" altLang="ru-RU"/>
              <a:t>Delayed or blocke</a:t>
            </a:r>
            <a:endParaRPr lang="ar-JO" altLang="ru-RU"/>
          </a:p>
        </p:txBody>
      </p:sp>
      <p:sp>
        <p:nvSpPr>
          <p:cNvPr id="142346" name="عنصر نائب لرقم الشريحة 9">
            <a:extLst>
              <a:ext uri="{FF2B5EF4-FFF2-40B4-BE49-F238E27FC236}">
                <a16:creationId xmlns="" xmlns:a16="http://schemas.microsoft.com/office/drawing/2014/main" id="{48DFD6D6-FB1B-41B0-8345-666097A4922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AA0A689-FBAE-4725-A38E-FBACDDDDF436}" type="slidenum">
              <a:rPr lang="ar-SA" altLang="ru-RU">
                <a:solidFill>
                  <a:srgbClr val="898989"/>
                </a:solidFill>
              </a:rPr>
              <a:pPr/>
              <a:t>100</a:t>
            </a:fld>
            <a:endParaRPr lang="en-US" altLang="ru-RU">
              <a:solidFill>
                <a:srgbClr val="898989"/>
              </a:solidFill>
            </a:endParaRPr>
          </a:p>
        </p:txBody>
      </p:sp>
    </p:spTree>
  </p:cSld>
  <p:clrMapOvr>
    <a:masterClrMapping/>
  </p:clrMapOvr>
  <p:transition spd="slow">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عنصر نائب لرقم الشريحة 4">
            <a:extLst>
              <a:ext uri="{FF2B5EF4-FFF2-40B4-BE49-F238E27FC236}">
                <a16:creationId xmlns="" xmlns:a16="http://schemas.microsoft.com/office/drawing/2014/main" id="{ABE08AB7-59A3-42BB-8602-F032A3A72AF4}"/>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A6EC1C3-A95A-4C10-B5A2-F0E768EEE649}" type="slidenum">
              <a:rPr lang="ar-SA" altLang="ru-RU">
                <a:solidFill>
                  <a:srgbClr val="898989"/>
                </a:solidFill>
              </a:rPr>
              <a:pPr/>
              <a:t>101</a:t>
            </a:fld>
            <a:endParaRPr lang="en-US" altLang="ru-RU">
              <a:solidFill>
                <a:srgbClr val="898989"/>
              </a:solidFill>
            </a:endParaRPr>
          </a:p>
        </p:txBody>
      </p:sp>
      <p:sp>
        <p:nvSpPr>
          <p:cNvPr id="62466" name="Title 1">
            <a:extLst>
              <a:ext uri="{FF2B5EF4-FFF2-40B4-BE49-F238E27FC236}">
                <a16:creationId xmlns="" xmlns:a16="http://schemas.microsoft.com/office/drawing/2014/main" id="{859B95CC-0B7A-4819-A512-D3315718FDE2}"/>
              </a:ext>
            </a:extLst>
          </p:cNvPr>
          <p:cNvSpPr>
            <a:spLocks noGrp="1"/>
          </p:cNvSpPr>
          <p:nvPr>
            <p:ph type="title" idx="4294967295"/>
          </p:nvPr>
        </p:nvSpPr>
        <p:spPr>
          <a:xfrm>
            <a:off x="0" y="476250"/>
            <a:ext cx="8229600" cy="1143000"/>
          </a:xfrm>
        </p:spPr>
        <p:txBody>
          <a:bodyPr rtlCol="1">
            <a:normAutofit/>
          </a:bodyPr>
          <a:lstStyle/>
          <a:p>
            <a:pPr eaLnBrk="1" fontAlgn="auto" hangingPunct="1">
              <a:spcAft>
                <a:spcPts val="0"/>
              </a:spcAft>
              <a:defRPr/>
            </a:pPr>
            <a:r>
              <a:rPr lang="en-US" dirty="0">
                <a:solidFill>
                  <a:schemeClr val="accent5"/>
                </a:solidFill>
              </a:rPr>
              <a:t>Diagnosis </a:t>
            </a:r>
            <a:r>
              <a:rPr lang="en-US" dirty="0" err="1">
                <a:solidFill>
                  <a:schemeClr val="accent5"/>
                </a:solidFill>
              </a:rPr>
              <a:t>criterias</a:t>
            </a:r>
            <a:endParaRPr lang="ar-SA" dirty="0">
              <a:solidFill>
                <a:schemeClr val="accent5"/>
              </a:solidFill>
            </a:endParaRPr>
          </a:p>
        </p:txBody>
      </p:sp>
      <p:sp>
        <p:nvSpPr>
          <p:cNvPr id="143364" name="Rectangle 1">
            <a:extLst>
              <a:ext uri="{FF2B5EF4-FFF2-40B4-BE49-F238E27FC236}">
                <a16:creationId xmlns="" xmlns:a16="http://schemas.microsoft.com/office/drawing/2014/main" id="{F4B35437-49B0-4687-B359-08E71A9F9B63}"/>
              </a:ext>
            </a:extLst>
          </p:cNvPr>
          <p:cNvSpPr>
            <a:spLocks noChangeArrowheads="1"/>
          </p:cNvSpPr>
          <p:nvPr/>
        </p:nvSpPr>
        <p:spPr bwMode="auto">
          <a:xfrm>
            <a:off x="684213" y="1844675"/>
            <a:ext cx="7343775" cy="2832100"/>
          </a:xfrm>
          <a:prstGeom prst="rect">
            <a:avLst/>
          </a:prstGeom>
          <a:noFill/>
          <a:ln>
            <a:noFill/>
          </a:ln>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rgbClr val="0070C0"/>
                </a:solidFill>
                <a:latin typeface="+mn-lt"/>
              </a:rPr>
              <a:t>A.Required</a:t>
            </a:r>
            <a:r>
              <a:rPr lang="en-US" sz="3200" b="1" dirty="0">
                <a:solidFill>
                  <a:srgbClr val="0070C0"/>
                </a:solidFill>
                <a:latin typeface="+mn-lt"/>
              </a:rPr>
              <a:t> for Diagnosis:</a:t>
            </a:r>
          </a:p>
          <a:p>
            <a:pPr>
              <a:defRPr/>
            </a:pPr>
            <a:endParaRPr lang="en-US" sz="3200" b="1" dirty="0">
              <a:solidFill>
                <a:srgbClr val="0070C0"/>
              </a:solidFill>
              <a:latin typeface="+mn-lt"/>
            </a:endParaRPr>
          </a:p>
          <a:p>
            <a:pPr eaLnBrk="1" fontAlgn="t" hangingPunct="1">
              <a:defRPr/>
            </a:pPr>
            <a:r>
              <a:rPr lang="en-US" b="1" dirty="0">
                <a:latin typeface="+mn-lt"/>
              </a:rPr>
              <a:t>  </a:t>
            </a:r>
            <a:r>
              <a:rPr lang="en-US" sz="2400" b="1" dirty="0">
                <a:latin typeface="+mn-lt"/>
              </a:rPr>
              <a:t>1. Progressive weakness of variable degree from mild paresis to complete paralysis.</a:t>
            </a:r>
          </a:p>
          <a:p>
            <a:pPr eaLnBrk="1" fontAlgn="t" hangingPunct="1">
              <a:defRPr/>
            </a:pPr>
            <a:endParaRPr lang="en-US" sz="2400" b="1" dirty="0">
              <a:latin typeface="+mn-lt"/>
            </a:endParaRPr>
          </a:p>
          <a:p>
            <a:pPr eaLnBrk="1" fontAlgn="t" hangingPunct="1">
              <a:defRPr/>
            </a:pPr>
            <a:r>
              <a:rPr lang="en-US" sz="2400" b="1" dirty="0">
                <a:latin typeface="+mn-lt"/>
              </a:rPr>
              <a:t>  2. Generalized hypo- or </a:t>
            </a:r>
            <a:r>
              <a:rPr lang="en-US" sz="2400" b="1" dirty="0" err="1">
                <a:latin typeface="+mn-lt"/>
              </a:rPr>
              <a:t>areflexia</a:t>
            </a:r>
            <a:r>
              <a:rPr lang="en-US" sz="2400" b="1" dirty="0">
                <a:latin typeface="+mn-lt"/>
              </a:rPr>
              <a:t>.</a:t>
            </a:r>
          </a:p>
          <a:p>
            <a:pPr>
              <a:defRPr/>
            </a:pPr>
            <a:endParaRPr lang="en-US" dirty="0"/>
          </a:p>
        </p:txBody>
      </p:sp>
    </p:spTree>
  </p:cSld>
  <p:clrMapOvr>
    <a:masterClrMapping/>
  </p:clrMapOvr>
  <p:transition spd="slow">
    <p:circl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عنصر نائب لرقم الشريحة 2">
            <a:extLst>
              <a:ext uri="{FF2B5EF4-FFF2-40B4-BE49-F238E27FC236}">
                <a16:creationId xmlns="" xmlns:a16="http://schemas.microsoft.com/office/drawing/2014/main" id="{358C8475-5B21-4435-AF81-E5C92128A09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C4CB2C8-12D3-42FE-B015-8B64F2371746}" type="slidenum">
              <a:rPr lang="ar-SA" altLang="ru-RU">
                <a:solidFill>
                  <a:srgbClr val="898989"/>
                </a:solidFill>
              </a:rPr>
              <a:pPr/>
              <a:t>102</a:t>
            </a:fld>
            <a:endParaRPr lang="en-US" altLang="ru-RU">
              <a:solidFill>
                <a:srgbClr val="898989"/>
              </a:solidFill>
            </a:endParaRPr>
          </a:p>
        </p:txBody>
      </p:sp>
      <p:sp>
        <p:nvSpPr>
          <p:cNvPr id="145411" name="Rectangle 2">
            <a:extLst>
              <a:ext uri="{FF2B5EF4-FFF2-40B4-BE49-F238E27FC236}">
                <a16:creationId xmlns="" xmlns:a16="http://schemas.microsoft.com/office/drawing/2014/main" id="{30386D91-86A4-4D05-BD4D-D3535D766C50}"/>
              </a:ext>
            </a:extLst>
          </p:cNvPr>
          <p:cNvSpPr>
            <a:spLocks noChangeArrowheads="1"/>
          </p:cNvSpPr>
          <p:nvPr/>
        </p:nvSpPr>
        <p:spPr bwMode="auto">
          <a:xfrm>
            <a:off x="350838" y="333375"/>
            <a:ext cx="8374062" cy="5846763"/>
          </a:xfrm>
          <a:prstGeom prst="rect">
            <a:avLst/>
          </a:prstGeom>
          <a:noFill/>
          <a:ln>
            <a:noFill/>
          </a:ln>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a:solidFill>
                  <a:srgbClr val="0070C0"/>
                </a:solidFill>
                <a:latin typeface="+mn-lt"/>
              </a:rPr>
              <a:t>B. Supportive of Diagnosis</a:t>
            </a:r>
          </a:p>
          <a:p>
            <a:pPr eaLnBrk="1" fontAlgn="t" hangingPunct="1">
              <a:defRPr/>
            </a:pPr>
            <a:r>
              <a:rPr lang="en-US" sz="2400" u="sng" dirty="0">
                <a:latin typeface="+mn-lt"/>
              </a:rPr>
              <a:t> </a:t>
            </a:r>
          </a:p>
          <a:p>
            <a:pPr marL="457200" indent="-457200" eaLnBrk="1" fontAlgn="t" hangingPunct="1">
              <a:buFontTx/>
              <a:buAutoNum type="arabicPeriod"/>
              <a:defRPr/>
            </a:pPr>
            <a:r>
              <a:rPr lang="en-US" sz="2400" b="1" u="sng" dirty="0">
                <a:latin typeface="+mn-lt"/>
              </a:rPr>
              <a:t>Clinical Features:</a:t>
            </a:r>
          </a:p>
          <a:p>
            <a:pPr eaLnBrk="1" fontAlgn="t" hangingPunct="1">
              <a:defRPr/>
            </a:pPr>
            <a:endParaRPr lang="en-US" sz="2400" b="1" u="sng" dirty="0">
              <a:latin typeface="+mn-lt"/>
            </a:endParaRPr>
          </a:p>
          <a:p>
            <a:pPr eaLnBrk="1" fontAlgn="t" hangingPunct="1">
              <a:defRPr/>
            </a:pPr>
            <a:r>
              <a:rPr lang="en-US" sz="2400" b="1" dirty="0">
                <a:latin typeface="+mn-lt"/>
              </a:rPr>
              <a:t>    a. Symptom progression: Motor weakness rapidly progresses initially but ceases by 4 weeks. Nadir attained by 2 weeks in 50%, 3 weeks 80%, and 90% by 4 weeks.</a:t>
            </a:r>
          </a:p>
          <a:p>
            <a:pPr eaLnBrk="1" fontAlgn="t" hangingPunct="1">
              <a:defRPr/>
            </a:pPr>
            <a:endParaRPr lang="en-US" sz="2400" b="1" dirty="0">
              <a:latin typeface="+mn-lt"/>
            </a:endParaRPr>
          </a:p>
          <a:p>
            <a:pPr eaLnBrk="1" fontAlgn="t" hangingPunct="1">
              <a:defRPr/>
            </a:pPr>
            <a:r>
              <a:rPr lang="en-US" sz="2400" b="1" dirty="0">
                <a:latin typeface="+mn-lt"/>
              </a:rPr>
              <a:t>    b. Demonstration of relative limb symmetry regarding paresis.</a:t>
            </a:r>
          </a:p>
          <a:p>
            <a:pPr eaLnBrk="1" fontAlgn="t" hangingPunct="1">
              <a:defRPr/>
            </a:pPr>
            <a:endParaRPr lang="en-US" sz="2400" b="1" dirty="0">
              <a:latin typeface="+mn-lt"/>
            </a:endParaRPr>
          </a:p>
          <a:p>
            <a:pPr eaLnBrk="1" fontAlgn="t" hangingPunct="1">
              <a:defRPr/>
            </a:pPr>
            <a:r>
              <a:rPr lang="en-US" sz="2400" b="1" dirty="0">
                <a:latin typeface="+mn-lt"/>
              </a:rPr>
              <a:t>    c. Mild to moderate sensory signs.</a:t>
            </a:r>
          </a:p>
          <a:p>
            <a:pPr eaLnBrk="1" fontAlgn="t" hangingPunct="1">
              <a:defRPr/>
            </a:pPr>
            <a:endParaRPr lang="en-US" sz="2400" b="1" dirty="0">
              <a:latin typeface="+mn-lt"/>
            </a:endParaRPr>
          </a:p>
          <a:p>
            <a:pPr eaLnBrk="1" fontAlgn="t" hangingPunct="1">
              <a:defRPr/>
            </a:pPr>
            <a:r>
              <a:rPr lang="en-US" sz="2400" b="1" dirty="0">
                <a:latin typeface="+mn-lt"/>
              </a:rPr>
              <a:t>        </a:t>
            </a:r>
            <a:r>
              <a:rPr lang="en-US" dirty="0">
                <a:latin typeface="+mn-lt"/>
              </a:rPr>
              <a:t/>
            </a:r>
            <a:br>
              <a:rPr lang="en-US" dirty="0">
                <a:latin typeface="+mn-lt"/>
              </a:rPr>
            </a:br>
            <a:r>
              <a:rPr lang="en-US" dirty="0">
                <a:latin typeface="+mn-lt"/>
              </a:rPr>
              <a:t> </a:t>
            </a:r>
          </a:p>
          <a:p>
            <a:pPr eaLnBrk="1" fontAlgn="t" hangingPunct="1">
              <a:defRPr/>
            </a:pPr>
            <a:endParaRPr lang="en-US" dirty="0">
              <a:latin typeface="+mn-lt"/>
            </a:endParaRPr>
          </a:p>
          <a:p>
            <a:pPr>
              <a:defRPr/>
            </a:pPr>
            <a:endParaRPr lang="en-US" dirty="0">
              <a:latin typeface="+mn-lt"/>
            </a:endParaRPr>
          </a:p>
        </p:txBody>
      </p:sp>
    </p:spTree>
  </p:cSld>
  <p:clrMapOvr>
    <a:masterClrMapping/>
  </p:clrMapOvr>
  <p:transition spd="slow">
    <p:wheel spokes="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1">
            <a:extLst>
              <a:ext uri="{FF2B5EF4-FFF2-40B4-BE49-F238E27FC236}">
                <a16:creationId xmlns="" xmlns:a16="http://schemas.microsoft.com/office/drawing/2014/main" id="{05599A0D-03A6-40B3-B357-500CCD48072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47CFAFC-3F14-4F5E-89A5-CDA777F408F3}" type="slidenum">
              <a:rPr lang="ar-SA" altLang="ru-RU">
                <a:solidFill>
                  <a:srgbClr val="898989"/>
                </a:solidFill>
              </a:rPr>
              <a:pPr/>
              <a:t>103</a:t>
            </a:fld>
            <a:endParaRPr lang="en-US" altLang="ru-RU">
              <a:solidFill>
                <a:srgbClr val="898989"/>
              </a:solidFill>
            </a:endParaRPr>
          </a:p>
        </p:txBody>
      </p:sp>
      <p:sp>
        <p:nvSpPr>
          <p:cNvPr id="3" name="Rectangle 2">
            <a:extLst>
              <a:ext uri="{FF2B5EF4-FFF2-40B4-BE49-F238E27FC236}">
                <a16:creationId xmlns="" xmlns:a16="http://schemas.microsoft.com/office/drawing/2014/main" id="{A42E2BDB-77EB-4F36-BBC7-167CC815B45F}"/>
              </a:ext>
            </a:extLst>
          </p:cNvPr>
          <p:cNvSpPr/>
          <p:nvPr/>
        </p:nvSpPr>
        <p:spPr>
          <a:xfrm>
            <a:off x="660400" y="549275"/>
            <a:ext cx="8064500" cy="5262563"/>
          </a:xfrm>
          <a:prstGeom prst="rect">
            <a:avLst/>
          </a:prstGeom>
        </p:spPr>
        <p:txBody>
          <a:bodyPr>
            <a:spAutoFit/>
          </a:bodyPr>
          <a:lstStyle/>
          <a:p>
            <a:pPr eaLnBrk="1" fontAlgn="t" hangingPunct="1">
              <a:defRPr/>
            </a:pPr>
            <a:r>
              <a:rPr lang="en-US" sz="2400" b="1" dirty="0">
                <a:latin typeface="+mn-lt"/>
              </a:rPr>
              <a:t>d. </a:t>
            </a:r>
            <a:r>
              <a:rPr lang="en-US" sz="2400" b="1" dirty="0">
                <a:solidFill>
                  <a:srgbClr val="FF0000"/>
                </a:solidFill>
                <a:latin typeface="+mn-lt"/>
              </a:rPr>
              <a:t>Frequent cranial nerve involvement: Facial (cranial nerve VII) 50% and typically bilateral but asymmetric</a:t>
            </a:r>
            <a:r>
              <a:rPr lang="en-US" sz="2400" b="1" dirty="0">
                <a:latin typeface="+mn-lt"/>
              </a:rPr>
              <a:t>; occasional involvement of cranial nerves XII, X, and occasionally III, IV, and VI as well as XI.</a:t>
            </a:r>
          </a:p>
          <a:p>
            <a:pPr eaLnBrk="1" fontAlgn="t" hangingPunct="1">
              <a:defRPr/>
            </a:pPr>
            <a:endParaRPr lang="en-US" sz="2400" b="1" dirty="0">
              <a:latin typeface="+mn-lt"/>
            </a:endParaRPr>
          </a:p>
          <a:p>
            <a:pPr eaLnBrk="1" fontAlgn="t" hangingPunct="1">
              <a:defRPr/>
            </a:pPr>
            <a:r>
              <a:rPr lang="en-US" sz="2400" b="1" dirty="0">
                <a:latin typeface="+mn-lt"/>
              </a:rPr>
              <a:t>e. Recovery typically begins 2–4 weeks following plateau phase.</a:t>
            </a:r>
          </a:p>
          <a:p>
            <a:pPr eaLnBrk="1" fontAlgn="t" hangingPunct="1">
              <a:defRPr/>
            </a:pPr>
            <a:endParaRPr lang="en-US" sz="2400" b="1" dirty="0">
              <a:latin typeface="+mn-lt"/>
            </a:endParaRPr>
          </a:p>
          <a:p>
            <a:pPr eaLnBrk="1" fontAlgn="t" hangingPunct="1">
              <a:defRPr/>
            </a:pPr>
            <a:r>
              <a:rPr lang="en-US" sz="2400" b="1" dirty="0">
                <a:latin typeface="+mn-lt"/>
              </a:rPr>
              <a:t>    f. Autonomic dysfunction can include tachycardia, other arrhythmias, postural hypotension, hypertension, other vasomotor symptoms.</a:t>
            </a:r>
          </a:p>
          <a:p>
            <a:pPr eaLnBrk="1" fontAlgn="t" hangingPunct="1">
              <a:defRPr/>
            </a:pPr>
            <a:endParaRPr lang="en-US" sz="2400" b="1" dirty="0">
              <a:latin typeface="+mn-lt"/>
            </a:endParaRPr>
          </a:p>
          <a:p>
            <a:pPr eaLnBrk="1" fontAlgn="t" hangingPunct="1">
              <a:defRPr/>
            </a:pPr>
            <a:r>
              <a:rPr lang="en-US" sz="2400" b="1" dirty="0">
                <a:latin typeface="+mn-lt"/>
              </a:rPr>
              <a:t>    g. A preceding gastrointestinal illness (e.g., diarrhea) or upper respiratory tract infection is common.</a:t>
            </a:r>
          </a:p>
        </p:txBody>
      </p:sp>
    </p:spTree>
  </p:cSld>
  <p:clrMapOvr>
    <a:masterClrMapping/>
  </p:clrMapOvr>
  <p:transition spd="slow">
    <p:comb/>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1">
            <a:extLst>
              <a:ext uri="{FF2B5EF4-FFF2-40B4-BE49-F238E27FC236}">
                <a16:creationId xmlns="" xmlns:a16="http://schemas.microsoft.com/office/drawing/2014/main" id="{66C7224C-52DB-473D-A8D0-CF4C539FE8A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E941B4F-6476-4130-B208-8B5996A88201}" type="slidenum">
              <a:rPr lang="ar-SA" altLang="ru-RU">
                <a:solidFill>
                  <a:srgbClr val="898989"/>
                </a:solidFill>
              </a:rPr>
              <a:pPr/>
              <a:t>104</a:t>
            </a:fld>
            <a:endParaRPr lang="en-US" altLang="ru-RU">
              <a:solidFill>
                <a:srgbClr val="898989"/>
              </a:solidFill>
            </a:endParaRPr>
          </a:p>
        </p:txBody>
      </p:sp>
      <p:sp>
        <p:nvSpPr>
          <p:cNvPr id="146435" name="Rectangle 2">
            <a:extLst>
              <a:ext uri="{FF2B5EF4-FFF2-40B4-BE49-F238E27FC236}">
                <a16:creationId xmlns="" xmlns:a16="http://schemas.microsoft.com/office/drawing/2014/main" id="{E84A5D4E-FC1D-415D-8C40-20E755055AE8}"/>
              </a:ext>
            </a:extLst>
          </p:cNvPr>
          <p:cNvSpPr>
            <a:spLocks noChangeArrowheads="1"/>
          </p:cNvSpPr>
          <p:nvPr/>
        </p:nvSpPr>
        <p:spPr bwMode="auto">
          <a:xfrm>
            <a:off x="468313" y="1268413"/>
            <a:ext cx="7181850" cy="1939925"/>
          </a:xfrm>
          <a:prstGeom prst="rect">
            <a:avLst/>
          </a:prstGeom>
          <a:noFill/>
          <a:ln>
            <a:noFill/>
          </a:ln>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fontAlgn="t" hangingPunct="1">
              <a:defRPr/>
            </a:pPr>
            <a:r>
              <a:rPr lang="en-US" sz="2400" b="1" u="sng" dirty="0">
                <a:latin typeface="+mn-lt"/>
              </a:rPr>
              <a:t>2.</a:t>
            </a:r>
            <a:r>
              <a:rPr lang="en-US" sz="2400" b="1" dirty="0">
                <a:latin typeface="+mn-lt"/>
              </a:rPr>
              <a:t>   </a:t>
            </a:r>
            <a:r>
              <a:rPr lang="en-US" sz="2400" b="1" u="sng" dirty="0">
                <a:latin typeface="+mn-lt"/>
              </a:rPr>
              <a:t>Cerebrospinal Fluid Features Supporting Diagnosis</a:t>
            </a:r>
          </a:p>
          <a:p>
            <a:pPr eaLnBrk="1" fontAlgn="t" hangingPunct="1">
              <a:defRPr/>
            </a:pPr>
            <a:endParaRPr lang="en-US" sz="2400" b="1" u="sng" dirty="0">
              <a:latin typeface="+mn-lt"/>
            </a:endParaRPr>
          </a:p>
          <a:p>
            <a:pPr eaLnBrk="1" fontAlgn="t" hangingPunct="1">
              <a:defRPr/>
            </a:pPr>
            <a:r>
              <a:rPr lang="en-US" sz="2400" b="1" dirty="0">
                <a:latin typeface="+mn-lt"/>
              </a:rPr>
              <a:t>    a. Elevated or serial elevation of CSF protein.</a:t>
            </a:r>
          </a:p>
          <a:p>
            <a:pPr eaLnBrk="1" fontAlgn="t" hangingPunct="1">
              <a:defRPr/>
            </a:pPr>
            <a:endParaRPr lang="en-US" sz="2400" b="1" dirty="0">
              <a:latin typeface="+mn-lt"/>
            </a:endParaRPr>
          </a:p>
          <a:p>
            <a:pPr eaLnBrk="1" fontAlgn="t" hangingPunct="1">
              <a:defRPr/>
            </a:pPr>
            <a:r>
              <a:rPr lang="en-US" sz="2400" b="1" dirty="0">
                <a:latin typeface="+mn-lt"/>
              </a:rPr>
              <a:t>    b. CSF cell counts are &lt;10 mononuclear cell/mm</a:t>
            </a:r>
            <a:r>
              <a:rPr lang="en-US" sz="2400" b="1" baseline="30000" dirty="0">
                <a:latin typeface="+mn-lt"/>
              </a:rPr>
              <a:t>3</a:t>
            </a:r>
            <a:r>
              <a:rPr lang="en-US" sz="2400" b="1" dirty="0">
                <a:latin typeface="+mn-lt"/>
              </a:rPr>
              <a:t>.</a:t>
            </a:r>
          </a:p>
        </p:txBody>
      </p:sp>
    </p:spTree>
  </p:cSld>
  <p:clrMapOvr>
    <a:masterClrMapping/>
  </p:clrMapOvr>
  <p:transition spd="slow">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عنصر نائب لرقم الشريحة 2">
            <a:extLst>
              <a:ext uri="{FF2B5EF4-FFF2-40B4-BE49-F238E27FC236}">
                <a16:creationId xmlns="" xmlns:a16="http://schemas.microsoft.com/office/drawing/2014/main" id="{3BFB1402-546A-4B7B-B365-96FC63B13C4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8416D0-4F87-40C2-83EA-E15D320D3C8E}" type="slidenum">
              <a:rPr lang="ar-SA" altLang="ru-RU">
                <a:solidFill>
                  <a:srgbClr val="898989"/>
                </a:solidFill>
              </a:rPr>
              <a:pPr/>
              <a:t>105</a:t>
            </a:fld>
            <a:endParaRPr lang="en-US" altLang="ru-RU">
              <a:solidFill>
                <a:srgbClr val="898989"/>
              </a:solidFill>
            </a:endParaRPr>
          </a:p>
        </p:txBody>
      </p:sp>
      <p:sp>
        <p:nvSpPr>
          <p:cNvPr id="147459" name="Rectangle 4">
            <a:extLst>
              <a:ext uri="{FF2B5EF4-FFF2-40B4-BE49-F238E27FC236}">
                <a16:creationId xmlns="" xmlns:a16="http://schemas.microsoft.com/office/drawing/2014/main" id="{EF8DE9EA-862D-4E24-9CB7-5542A38C9D62}"/>
              </a:ext>
            </a:extLst>
          </p:cNvPr>
          <p:cNvSpPr>
            <a:spLocks noChangeArrowheads="1"/>
          </p:cNvSpPr>
          <p:nvPr/>
        </p:nvSpPr>
        <p:spPr bwMode="auto">
          <a:xfrm>
            <a:off x="539750" y="620713"/>
            <a:ext cx="8064500" cy="4894262"/>
          </a:xfrm>
          <a:prstGeom prst="rect">
            <a:avLst/>
          </a:prstGeom>
          <a:noFill/>
          <a:ln>
            <a:noFill/>
          </a:ln>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2400" b="1" dirty="0">
                <a:latin typeface="+mn-lt"/>
              </a:rPr>
              <a:t>3.  </a:t>
            </a:r>
            <a:r>
              <a:rPr lang="en-US" sz="2400" b="1" u="sng" dirty="0" err="1">
                <a:latin typeface="+mn-lt"/>
              </a:rPr>
              <a:t>Electrodiagnostic</a:t>
            </a:r>
            <a:r>
              <a:rPr lang="en-US" sz="2400" b="1" u="sng" dirty="0">
                <a:latin typeface="+mn-lt"/>
              </a:rPr>
              <a:t> Medicine Findings Supportive of Diagnosis</a:t>
            </a:r>
          </a:p>
          <a:p>
            <a:pPr>
              <a:defRPr/>
            </a:pPr>
            <a:endParaRPr lang="en-US" sz="2400" b="1" dirty="0">
              <a:latin typeface="+mn-lt"/>
            </a:endParaRPr>
          </a:p>
          <a:p>
            <a:pPr eaLnBrk="1" fontAlgn="t" hangingPunct="1">
              <a:defRPr/>
            </a:pPr>
            <a:r>
              <a:rPr lang="en-US" sz="2400" b="1" dirty="0">
                <a:latin typeface="+mn-lt"/>
              </a:rPr>
              <a:t>    a. 80% of patients have evidence of NCV slowing/conduction block at some time during disease process.</a:t>
            </a:r>
          </a:p>
          <a:p>
            <a:pPr eaLnBrk="1" fontAlgn="t" hangingPunct="1">
              <a:defRPr/>
            </a:pPr>
            <a:r>
              <a:rPr lang="en-US" sz="2400" b="1" dirty="0">
                <a:latin typeface="+mn-lt"/>
              </a:rPr>
              <a:t>    b. Patchy reduction in NCV attaining values less than 60% of normal.</a:t>
            </a:r>
          </a:p>
          <a:p>
            <a:pPr eaLnBrk="1" fontAlgn="t" hangingPunct="1">
              <a:defRPr/>
            </a:pPr>
            <a:r>
              <a:rPr lang="en-US" sz="2400" b="1" dirty="0">
                <a:latin typeface="+mn-lt"/>
              </a:rPr>
              <a:t>    c. Distal motor latency increase may reach 3 times normal values.</a:t>
            </a:r>
          </a:p>
          <a:p>
            <a:pPr eaLnBrk="1" fontAlgn="t" hangingPunct="1">
              <a:defRPr/>
            </a:pPr>
            <a:r>
              <a:rPr lang="en-US" sz="2400" b="1" dirty="0">
                <a:latin typeface="+mn-lt"/>
              </a:rPr>
              <a:t>    d. F-waves indicate proximal NCV slowing.</a:t>
            </a:r>
          </a:p>
          <a:p>
            <a:pPr eaLnBrk="1" fontAlgn="t" hangingPunct="1">
              <a:defRPr/>
            </a:pPr>
            <a:r>
              <a:rPr lang="en-US" sz="2400" b="1" dirty="0">
                <a:latin typeface="+mn-lt"/>
              </a:rPr>
              <a:t>    e. About 15–20% of patients have normal NCV findings.</a:t>
            </a:r>
          </a:p>
          <a:p>
            <a:pPr eaLnBrk="1" fontAlgn="t" hangingPunct="1">
              <a:defRPr/>
            </a:pPr>
            <a:r>
              <a:rPr lang="en-US" sz="2400" b="1" dirty="0">
                <a:latin typeface="+mn-lt"/>
              </a:rPr>
              <a:t>    f. No abnormalities on nerve conduction studies may be seen for several weeks.</a:t>
            </a:r>
          </a:p>
          <a:p>
            <a:pPr>
              <a:defRPr/>
            </a:pPr>
            <a:endParaRPr lang="en-US" sz="2400" b="1" dirty="0">
              <a:latin typeface="+mn-lt"/>
            </a:endParaRPr>
          </a:p>
        </p:txBody>
      </p:sp>
    </p:spTree>
  </p:cSld>
  <p:clrMapOvr>
    <a:masterClrMapping/>
  </p:clrMapOvr>
  <p:transition spd="slow">
    <p:randomBar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عنصر نائب لرقم الشريحة 2">
            <a:extLst>
              <a:ext uri="{FF2B5EF4-FFF2-40B4-BE49-F238E27FC236}">
                <a16:creationId xmlns="" xmlns:a16="http://schemas.microsoft.com/office/drawing/2014/main" id="{CDF8DCA6-903C-4E3B-8086-647A01EB59F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4056B47-F8B5-47D1-9F86-AF13E214440C}" type="slidenum">
              <a:rPr lang="ar-SA" altLang="ru-RU">
                <a:solidFill>
                  <a:srgbClr val="898989"/>
                </a:solidFill>
              </a:rPr>
              <a:pPr/>
              <a:t>106</a:t>
            </a:fld>
            <a:endParaRPr lang="en-US" altLang="ru-RU">
              <a:solidFill>
                <a:srgbClr val="898989"/>
              </a:solidFill>
            </a:endParaRPr>
          </a:p>
        </p:txBody>
      </p:sp>
      <p:sp>
        <p:nvSpPr>
          <p:cNvPr id="148483" name="Rectangle 2">
            <a:extLst>
              <a:ext uri="{FF2B5EF4-FFF2-40B4-BE49-F238E27FC236}">
                <a16:creationId xmlns="" xmlns:a16="http://schemas.microsoft.com/office/drawing/2014/main" id="{573A1CCC-13AF-4E90-B795-59205E33F670}"/>
              </a:ext>
            </a:extLst>
          </p:cNvPr>
          <p:cNvSpPr>
            <a:spLocks noChangeArrowheads="1"/>
          </p:cNvSpPr>
          <p:nvPr/>
        </p:nvSpPr>
        <p:spPr bwMode="auto">
          <a:xfrm>
            <a:off x="539750" y="620713"/>
            <a:ext cx="7562850" cy="3200400"/>
          </a:xfrm>
          <a:prstGeom prst="rect">
            <a:avLst/>
          </a:prstGeom>
          <a:noFill/>
          <a:ln>
            <a:noFill/>
          </a:ln>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rgbClr val="0070C0"/>
                </a:solidFill>
                <a:latin typeface="+mn-lt"/>
              </a:rPr>
              <a:t>C.Findings</a:t>
            </a:r>
            <a:r>
              <a:rPr lang="en-US" sz="3200" b="1" dirty="0">
                <a:solidFill>
                  <a:srgbClr val="0070C0"/>
                </a:solidFill>
                <a:latin typeface="+mn-lt"/>
              </a:rPr>
              <a:t> Reducing Possibility of Diagnosis</a:t>
            </a:r>
          </a:p>
          <a:p>
            <a:pPr>
              <a:defRPr/>
            </a:pPr>
            <a:endParaRPr lang="en-US" sz="3200" dirty="0">
              <a:solidFill>
                <a:srgbClr val="0070C0"/>
              </a:solidFill>
              <a:latin typeface="+mn-lt"/>
            </a:endParaRPr>
          </a:p>
          <a:p>
            <a:pPr eaLnBrk="1" fontAlgn="t" hangingPunct="1">
              <a:defRPr/>
            </a:pPr>
            <a:r>
              <a:rPr lang="en-US" dirty="0"/>
              <a:t>  </a:t>
            </a:r>
            <a:r>
              <a:rPr lang="en-US" sz="2400" b="1" dirty="0">
                <a:latin typeface="+mn-lt"/>
              </a:rPr>
              <a:t>1. Asymmetric weakness.</a:t>
            </a:r>
          </a:p>
          <a:p>
            <a:pPr eaLnBrk="1" fontAlgn="t" hangingPunct="1">
              <a:defRPr/>
            </a:pPr>
            <a:r>
              <a:rPr lang="en-US" sz="2400" b="1" dirty="0">
                <a:latin typeface="+mn-lt"/>
              </a:rPr>
              <a:t>  2. Failure of bowel/bladder symptoms to resolve.</a:t>
            </a:r>
          </a:p>
          <a:p>
            <a:pPr eaLnBrk="1" fontAlgn="t" hangingPunct="1">
              <a:defRPr/>
            </a:pPr>
            <a:r>
              <a:rPr lang="en-US" sz="2400" b="1" dirty="0">
                <a:latin typeface="+mn-lt"/>
              </a:rPr>
              <a:t>  3. Severe bowel/bladder dysfunction at initiation of disease.</a:t>
            </a:r>
          </a:p>
          <a:p>
            <a:pPr eaLnBrk="1" fontAlgn="t" hangingPunct="1">
              <a:defRPr/>
            </a:pPr>
            <a:r>
              <a:rPr lang="en-US" sz="2400" b="1" dirty="0">
                <a:latin typeface="+mn-lt"/>
              </a:rPr>
              <a:t>  4. Greater than 50 mononuclear cells/mm3 in CSF.</a:t>
            </a:r>
          </a:p>
          <a:p>
            <a:pPr eaLnBrk="1" fontAlgn="t" hangingPunct="1">
              <a:defRPr/>
            </a:pPr>
            <a:r>
              <a:rPr lang="en-US" sz="2400" b="1" dirty="0">
                <a:latin typeface="+mn-lt"/>
              </a:rPr>
              <a:t>  5. Well-demarcated sensory level.</a:t>
            </a:r>
          </a:p>
          <a:p>
            <a:pPr>
              <a:defRPr/>
            </a:pPr>
            <a:endParaRPr lang="en-US" dirty="0"/>
          </a:p>
        </p:txBody>
      </p:sp>
    </p:spTree>
  </p:cSld>
  <p:clrMapOvr>
    <a:masterClrMapping/>
  </p:clrMapOvr>
  <p:transition spd="slow">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عنصر نائب لرقم الشريحة 2">
            <a:extLst>
              <a:ext uri="{FF2B5EF4-FFF2-40B4-BE49-F238E27FC236}">
                <a16:creationId xmlns="" xmlns:a16="http://schemas.microsoft.com/office/drawing/2014/main" id="{FDD2677B-8063-4898-A73A-991207E881A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CD70009-8168-47FB-8689-0FD5497C434A}" type="slidenum">
              <a:rPr lang="ar-SA" altLang="ru-RU">
                <a:solidFill>
                  <a:srgbClr val="898989"/>
                </a:solidFill>
              </a:rPr>
              <a:pPr/>
              <a:t>107</a:t>
            </a:fld>
            <a:endParaRPr lang="en-US" altLang="ru-RU">
              <a:solidFill>
                <a:srgbClr val="898989"/>
              </a:solidFill>
            </a:endParaRPr>
          </a:p>
        </p:txBody>
      </p:sp>
      <p:sp>
        <p:nvSpPr>
          <p:cNvPr id="149507" name="Rectangle 2">
            <a:extLst>
              <a:ext uri="{FF2B5EF4-FFF2-40B4-BE49-F238E27FC236}">
                <a16:creationId xmlns="" xmlns:a16="http://schemas.microsoft.com/office/drawing/2014/main" id="{A9B7F77B-368A-4ED4-9386-B30883D161C0}"/>
              </a:ext>
            </a:extLst>
          </p:cNvPr>
          <p:cNvSpPr>
            <a:spLocks noChangeArrowheads="1"/>
          </p:cNvSpPr>
          <p:nvPr/>
        </p:nvSpPr>
        <p:spPr bwMode="auto">
          <a:xfrm>
            <a:off x="539750" y="765175"/>
            <a:ext cx="7842250" cy="3570288"/>
          </a:xfrm>
          <a:prstGeom prst="rect">
            <a:avLst/>
          </a:prstGeom>
          <a:noFill/>
          <a:ln>
            <a:noFill/>
          </a:ln>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rgbClr val="0070C0"/>
                </a:solidFill>
                <a:latin typeface="+mn-lt"/>
              </a:rPr>
              <a:t>D.Exclusionary</a:t>
            </a:r>
            <a:r>
              <a:rPr lang="en-US" sz="3200" b="1" dirty="0">
                <a:solidFill>
                  <a:srgbClr val="0070C0"/>
                </a:solidFill>
                <a:latin typeface="+mn-lt"/>
              </a:rPr>
              <a:t> Criteria</a:t>
            </a:r>
          </a:p>
          <a:p>
            <a:pPr>
              <a:defRPr/>
            </a:pPr>
            <a:endParaRPr lang="en-US" sz="3200" b="1" dirty="0">
              <a:solidFill>
                <a:srgbClr val="0070C0"/>
              </a:solidFill>
              <a:latin typeface="+mn-lt"/>
            </a:endParaRPr>
          </a:p>
          <a:p>
            <a:pPr eaLnBrk="1" fontAlgn="t" hangingPunct="1">
              <a:defRPr/>
            </a:pPr>
            <a:r>
              <a:rPr lang="en-US" dirty="0"/>
              <a:t>  </a:t>
            </a:r>
            <a:r>
              <a:rPr lang="en-US" sz="2400" b="1" dirty="0">
                <a:latin typeface="+mn-lt"/>
              </a:rPr>
              <a:t>a. Diagnosis of other causes of acute neuromuscular weakness (e.g., myasthenia gravis, botulism, poliomyelitis, toxic neuropathy).</a:t>
            </a:r>
          </a:p>
          <a:p>
            <a:pPr eaLnBrk="1" fontAlgn="t" hangingPunct="1">
              <a:defRPr/>
            </a:pPr>
            <a:endParaRPr lang="en-US" sz="2400" b="1" dirty="0">
              <a:latin typeface="+mn-lt"/>
            </a:endParaRPr>
          </a:p>
          <a:p>
            <a:pPr eaLnBrk="1" fontAlgn="t" hangingPunct="1">
              <a:defRPr/>
            </a:pPr>
            <a:r>
              <a:rPr lang="en-US" sz="2400" b="1" dirty="0">
                <a:latin typeface="+mn-lt"/>
              </a:rPr>
              <a:t>  b. Abnormal CSF cytology suggesting carcinomatous invasion of the nerve roots</a:t>
            </a:r>
          </a:p>
          <a:p>
            <a:pPr>
              <a:defRPr/>
            </a:pPr>
            <a:endParaRPr lang="en-US" dirty="0"/>
          </a:p>
        </p:txBody>
      </p:sp>
    </p:spTree>
  </p:cSld>
  <p:clrMapOvr>
    <a:masterClrMapping/>
  </p:clrMapOvr>
  <p:transition spd="slow">
    <p:cover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عنصر نائب لرقم الشريحة 3">
            <a:extLst>
              <a:ext uri="{FF2B5EF4-FFF2-40B4-BE49-F238E27FC236}">
                <a16:creationId xmlns="" xmlns:a16="http://schemas.microsoft.com/office/drawing/2014/main" id="{DF491DB1-0372-4772-9DFA-4649DDFAA76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368939C-F75B-4606-9B2F-FACDF5B53768}" type="slidenum">
              <a:rPr lang="ar-SA" altLang="ru-RU">
                <a:solidFill>
                  <a:srgbClr val="898989"/>
                </a:solidFill>
              </a:rPr>
              <a:pPr/>
              <a:t>108</a:t>
            </a:fld>
            <a:endParaRPr lang="en-US" altLang="ru-RU">
              <a:solidFill>
                <a:srgbClr val="898989"/>
              </a:solidFill>
            </a:endParaRPr>
          </a:p>
        </p:txBody>
      </p:sp>
      <p:sp>
        <p:nvSpPr>
          <p:cNvPr id="64514" name="Title 1">
            <a:extLst>
              <a:ext uri="{FF2B5EF4-FFF2-40B4-BE49-F238E27FC236}">
                <a16:creationId xmlns="" xmlns:a16="http://schemas.microsoft.com/office/drawing/2014/main" id="{A07AFDB3-07BB-466F-9072-28FFE7030AD2}"/>
              </a:ext>
            </a:extLst>
          </p:cNvPr>
          <p:cNvSpPr>
            <a:spLocks noGrp="1"/>
          </p:cNvSpPr>
          <p:nvPr>
            <p:ph type="title" idx="4294967295"/>
          </p:nvPr>
        </p:nvSpPr>
        <p:spPr>
          <a:xfrm>
            <a:off x="0" y="341313"/>
            <a:ext cx="8229600" cy="1143000"/>
          </a:xfrm>
        </p:spPr>
        <p:txBody>
          <a:bodyPr rtlCol="1">
            <a:normAutofit/>
          </a:bodyPr>
          <a:lstStyle/>
          <a:p>
            <a:pPr eaLnBrk="1" fontAlgn="auto" hangingPunct="1">
              <a:spcAft>
                <a:spcPts val="0"/>
              </a:spcAft>
              <a:defRPr/>
            </a:pPr>
            <a:r>
              <a:rPr lang="en-US" dirty="0">
                <a:solidFill>
                  <a:schemeClr val="accent5"/>
                </a:solidFill>
              </a:rPr>
              <a:t>Differential Diagnosis</a:t>
            </a:r>
            <a:endParaRPr lang="ar-SA" dirty="0">
              <a:solidFill>
                <a:schemeClr val="accent5"/>
              </a:solidFill>
            </a:endParaRPr>
          </a:p>
        </p:txBody>
      </p:sp>
      <p:sp>
        <p:nvSpPr>
          <p:cNvPr id="82948" name="Content Placeholder 2">
            <a:extLst>
              <a:ext uri="{FF2B5EF4-FFF2-40B4-BE49-F238E27FC236}">
                <a16:creationId xmlns="" xmlns:a16="http://schemas.microsoft.com/office/drawing/2014/main" id="{84CD2952-7262-4D61-A9D6-14AE995BFC1B}"/>
              </a:ext>
            </a:extLst>
          </p:cNvPr>
          <p:cNvSpPr>
            <a:spLocks noGrp="1"/>
          </p:cNvSpPr>
          <p:nvPr>
            <p:ph idx="4294967295"/>
          </p:nvPr>
        </p:nvSpPr>
        <p:spPr>
          <a:xfrm>
            <a:off x="914400" y="1760538"/>
            <a:ext cx="8229600" cy="4525962"/>
          </a:xfrm>
        </p:spPr>
        <p:txBody>
          <a:bodyPr/>
          <a:lstStyle/>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Myelopathies :</a:t>
            </a:r>
            <a:r>
              <a:rPr lang="en-US" altLang="ru-RU" sz="2000">
                <a:latin typeface="Century Gothic" panose="020B0502020202020204" pitchFamily="34" charset="0"/>
                <a:cs typeface="Arial" panose="020B0604020202020204" pitchFamily="34" charset="0"/>
              </a:rPr>
              <a:t> prolonged back pain and sphincter disturbances .</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Botulism : </a:t>
            </a:r>
            <a:r>
              <a:rPr lang="en-US" altLang="ru-RU" sz="2000">
                <a:latin typeface="Century Gothic" panose="020B0502020202020204" pitchFamily="34" charset="0"/>
                <a:cs typeface="Arial" panose="020B0604020202020204" pitchFamily="34" charset="0"/>
              </a:rPr>
              <a:t>pupillary reflex lost early.</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Diphtheria </a:t>
            </a:r>
            <a:r>
              <a:rPr lang="en-US" altLang="ru-RU" sz="2000">
                <a:latin typeface="Century Gothic" panose="020B0502020202020204" pitchFamily="34" charset="0"/>
                <a:cs typeface="Arial" panose="020B0604020202020204" pitchFamily="34" charset="0"/>
              </a:rPr>
              <a:t>: early oropharyngeal disturbances.</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Lyme polyradiculopathy.</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Vasculitic neuropathy </a:t>
            </a:r>
            <a:r>
              <a:rPr lang="en-US" altLang="ru-RU" sz="2000">
                <a:latin typeface="Century Gothic" panose="020B0502020202020204" pitchFamily="34" charset="0"/>
                <a:cs typeface="Arial" panose="020B0604020202020204" pitchFamily="34" charset="0"/>
              </a:rPr>
              <a:t>: inc. ESR.</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Polio</a:t>
            </a:r>
            <a:r>
              <a:rPr lang="en-US" altLang="ru-RU" sz="2000">
                <a:latin typeface="Century Gothic" panose="020B0502020202020204" pitchFamily="34" charset="0"/>
                <a:cs typeface="Arial" panose="020B0604020202020204" pitchFamily="34" charset="0"/>
              </a:rPr>
              <a:t> : fever and meningism.</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CMV polyradiculitis </a:t>
            </a:r>
            <a:r>
              <a:rPr lang="en-US" altLang="ru-RU" sz="2000">
                <a:latin typeface="Century Gothic" panose="020B0502020202020204" pitchFamily="34" charset="0"/>
                <a:cs typeface="Arial" panose="020B0604020202020204" pitchFamily="34" charset="0"/>
              </a:rPr>
              <a:t>: immunocompromised.</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Neuromuscular disorders.</a:t>
            </a:r>
          </a:p>
        </p:txBody>
      </p:sp>
    </p:spTree>
  </p:cSld>
  <p:clrMapOvr>
    <a:masterClrMapping/>
  </p:clrMapOvr>
  <p:transition spd="slow">
    <p:split orient="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a:extLst>
              <a:ext uri="{FF2B5EF4-FFF2-40B4-BE49-F238E27FC236}">
                <a16:creationId xmlns="" xmlns:a16="http://schemas.microsoft.com/office/drawing/2014/main" id="{DC1B5F46-2F07-4A82-ACF7-8600F647C7B1}"/>
              </a:ext>
            </a:extLst>
          </p:cNvPr>
          <p:cNvSpPr>
            <a:spLocks noChangeArrowheads="1"/>
          </p:cNvSpPr>
          <p:nvPr/>
        </p:nvSpPr>
        <p:spPr bwMode="auto">
          <a:xfrm>
            <a:off x="371475" y="360363"/>
            <a:ext cx="8353425" cy="6154737"/>
          </a:xfrm>
          <a:prstGeom prst="rect">
            <a:avLst/>
          </a:prstGeom>
          <a:noFill/>
          <a:ln>
            <a:noFill/>
          </a:ln>
          <a:extLst/>
        </p:spPr>
        <p:txBody>
          <a:bodyPr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600" dirty="0">
                <a:solidFill>
                  <a:schemeClr val="accent5"/>
                </a:solidFill>
                <a:latin typeface="+mj-lt"/>
              </a:rPr>
              <a:t>  </a:t>
            </a:r>
            <a:r>
              <a:rPr lang="ar-JO" sz="3600" dirty="0">
                <a:solidFill>
                  <a:schemeClr val="accent5"/>
                </a:solidFill>
                <a:latin typeface="+mj-lt"/>
              </a:rPr>
              <a:t>Treatment</a:t>
            </a:r>
          </a:p>
          <a:p>
            <a:pPr algn="ctr">
              <a:spcBef>
                <a:spcPct val="0"/>
              </a:spcBef>
              <a:buSzTx/>
              <a:buFontTx/>
              <a:buNone/>
              <a:defRPr/>
            </a:pPr>
            <a:r>
              <a:rPr lang="ar-JO" sz="2000" b="1" dirty="0">
                <a:solidFill>
                  <a:schemeClr val="tx1"/>
                </a:solidFill>
                <a:latin typeface="Garamond" panose="02020404030301010803" pitchFamily="18" charset="0"/>
              </a:rPr>
              <a:t> </a:t>
            </a:r>
            <a:endParaRPr lang="en-US" sz="2000" b="1" dirty="0">
              <a:solidFill>
                <a:schemeClr val="tx1"/>
              </a:solidFill>
              <a:latin typeface="Garamond" panose="02020404030301010803" pitchFamily="18" charset="0"/>
            </a:endParaRPr>
          </a:p>
          <a:p>
            <a:pPr marL="342900" indent="-342900">
              <a:spcBef>
                <a:spcPct val="0"/>
              </a:spcBef>
              <a:buSzTx/>
              <a:buFont typeface="Arial" panose="020B0604020202020204" pitchFamily="34" charset="0"/>
              <a:buChar char="•"/>
              <a:defRPr/>
            </a:pPr>
            <a:r>
              <a:rPr lang="ar-JO" sz="2000" b="1" dirty="0">
                <a:solidFill>
                  <a:schemeClr val="tx1"/>
                </a:solidFill>
                <a:latin typeface="+mn-lt"/>
              </a:rPr>
              <a:t> </a:t>
            </a:r>
            <a:r>
              <a:rPr lang="en-US" sz="2400" b="1" dirty="0">
                <a:solidFill>
                  <a:srgbClr val="0070C0"/>
                </a:solidFill>
                <a:latin typeface="+mn-lt"/>
              </a:rPr>
              <a:t>2</a:t>
            </a:r>
            <a:r>
              <a:rPr lang="ar-JO" sz="2400" b="1" dirty="0">
                <a:solidFill>
                  <a:srgbClr val="0070C0"/>
                </a:solidFill>
                <a:latin typeface="+mn-lt"/>
              </a:rPr>
              <a:t> weeks </a:t>
            </a:r>
            <a:r>
              <a:rPr lang="ar-JO" sz="2400" b="1" dirty="0">
                <a:solidFill>
                  <a:schemeClr val="tx1"/>
                </a:solidFill>
                <a:latin typeface="+mn-lt"/>
              </a:rPr>
              <a:t>after the first motor symptoms, it is not known whether immunotherapy is still effective.</a:t>
            </a:r>
          </a:p>
          <a:p>
            <a:pPr marL="342900" indent="-342900">
              <a:spcBef>
                <a:spcPct val="0"/>
              </a:spcBef>
              <a:buSzTx/>
              <a:buFont typeface="Arial" panose="020B0604020202020204" pitchFamily="34" charset="0"/>
              <a:buChar char="•"/>
              <a:defRPr/>
            </a:pPr>
            <a:r>
              <a:rPr lang="ar-JO" sz="2400" b="1" dirty="0">
                <a:solidFill>
                  <a:schemeClr val="tx1"/>
                </a:solidFill>
                <a:latin typeface="+mn-lt"/>
              </a:rPr>
              <a:t> If the patient has already reached the </a:t>
            </a:r>
            <a:r>
              <a:rPr lang="ar-JO" sz="2400" b="1" dirty="0">
                <a:solidFill>
                  <a:srgbClr val="0070C0"/>
                </a:solidFill>
                <a:latin typeface="+mn-lt"/>
              </a:rPr>
              <a:t>plateau</a:t>
            </a:r>
            <a:r>
              <a:rPr lang="ar-JO" sz="2400" b="1" dirty="0">
                <a:solidFill>
                  <a:schemeClr val="tx1"/>
                </a:solidFill>
                <a:latin typeface="+mn-lt"/>
              </a:rPr>
              <a:t> stage, then treatment probably is no longer indicated, unless the patient has severe motor weakness and one cannot exclude the possibility that an immunologic attack is still ongoing.</a:t>
            </a:r>
          </a:p>
          <a:p>
            <a:pPr marL="342900" indent="-342900">
              <a:spcBef>
                <a:spcPct val="0"/>
              </a:spcBef>
              <a:buSzTx/>
              <a:buFont typeface="Arial" panose="020B0604020202020204" pitchFamily="34" charset="0"/>
              <a:buChar char="•"/>
              <a:defRPr/>
            </a:pPr>
            <a:r>
              <a:rPr lang="ar-JO" sz="2400" b="1" dirty="0">
                <a:solidFill>
                  <a:schemeClr val="tx1"/>
                </a:solidFill>
                <a:latin typeface="+mn-lt"/>
              </a:rPr>
              <a:t> Either high-dose intravenous immune globulin (IVI</a:t>
            </a:r>
            <a:r>
              <a:rPr lang="en-US" sz="2400" b="1" dirty="0">
                <a:solidFill>
                  <a:schemeClr val="tx1"/>
                </a:solidFill>
                <a:latin typeface="+mn-lt"/>
              </a:rPr>
              <a:t>G)</a:t>
            </a:r>
            <a:r>
              <a:rPr lang="ar-JO" sz="2400" b="1" dirty="0">
                <a:solidFill>
                  <a:schemeClr val="tx1"/>
                </a:solidFill>
                <a:latin typeface="+mn-lt"/>
              </a:rPr>
              <a:t> or plasmapheresis can be initiated, as they are equally effective for typical GBS. </a:t>
            </a:r>
            <a:endParaRPr lang="en-US" sz="2400" b="1" dirty="0">
              <a:solidFill>
                <a:schemeClr val="tx1"/>
              </a:solidFill>
              <a:latin typeface="+mn-lt"/>
            </a:endParaRPr>
          </a:p>
          <a:p>
            <a:pPr marL="342900" indent="-342900">
              <a:spcBef>
                <a:spcPct val="0"/>
              </a:spcBef>
              <a:buSzTx/>
              <a:buFont typeface="Arial" panose="020B0604020202020204" pitchFamily="34" charset="0"/>
              <a:buChar char="•"/>
              <a:defRPr/>
            </a:pPr>
            <a:r>
              <a:rPr lang="ar-JO" sz="2400" b="1" dirty="0">
                <a:solidFill>
                  <a:schemeClr val="tx1"/>
                </a:solidFill>
              </a:rPr>
              <a:t>A </a:t>
            </a:r>
            <a:r>
              <a:rPr lang="ar-JO" sz="2400" b="1" dirty="0">
                <a:solidFill>
                  <a:srgbClr val="0070C0"/>
                </a:solidFill>
              </a:rPr>
              <a:t>combination</a:t>
            </a:r>
            <a:r>
              <a:rPr lang="ar-JO" sz="2400" b="1" dirty="0">
                <a:solidFill>
                  <a:schemeClr val="tx1"/>
                </a:solidFill>
              </a:rPr>
              <a:t> of the two therapies is not significantly better than either alone</a:t>
            </a:r>
            <a:r>
              <a:rPr lang="ar-JO" sz="2000" b="1" dirty="0">
                <a:solidFill>
                  <a:schemeClr val="tx1"/>
                </a:solidFill>
              </a:rPr>
              <a:t>.</a:t>
            </a:r>
          </a:p>
          <a:p>
            <a:pPr>
              <a:spcBef>
                <a:spcPct val="0"/>
              </a:spcBef>
              <a:buSzTx/>
              <a:buFont typeface="Wingdings" panose="05000000000000000000" pitchFamily="2" charset="2"/>
              <a:buNone/>
              <a:defRPr/>
            </a:pPr>
            <a:endParaRPr lang="ar-JO" sz="2400" b="1" dirty="0">
              <a:solidFill>
                <a:schemeClr val="tx1"/>
              </a:solidFill>
              <a:latin typeface="+mn-lt"/>
            </a:endParaRPr>
          </a:p>
          <a:p>
            <a:pPr>
              <a:spcBef>
                <a:spcPct val="0"/>
              </a:spcBef>
              <a:buSzTx/>
              <a:buFontTx/>
              <a:buNone/>
              <a:defRPr/>
            </a:pPr>
            <a:endParaRPr lang="ar-JO" sz="2400" dirty="0">
              <a:solidFill>
                <a:schemeClr val="tx1"/>
              </a:solidFill>
              <a:latin typeface="Garamond" panose="02020404030301010803" pitchFamily="18" charset="0"/>
            </a:endParaRPr>
          </a:p>
          <a:p>
            <a:pPr>
              <a:spcBef>
                <a:spcPct val="0"/>
              </a:spcBef>
              <a:buSzTx/>
              <a:buFontTx/>
              <a:buNone/>
              <a:defRPr/>
            </a:pPr>
            <a:r>
              <a:rPr lang="ar-JO" sz="2400" dirty="0">
                <a:solidFill>
                  <a:schemeClr val="tx1"/>
                </a:solidFill>
                <a:latin typeface="Garamond" panose="02020404030301010803" pitchFamily="18" charset="0"/>
              </a:rPr>
              <a:t> </a:t>
            </a:r>
          </a:p>
        </p:txBody>
      </p:sp>
      <p:sp>
        <p:nvSpPr>
          <p:cNvPr id="83971" name="AutoShape 6"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 xmlns:a16="http://schemas.microsoft.com/office/drawing/2014/main" id="{6CFB226E-4613-4D9A-8E01-97AFC492E7A3}"/>
              </a:ext>
            </a:extLst>
          </p:cNvPr>
          <p:cNvSpPr>
            <a:spLocks noChangeAspect="1" noChangeArrowheads="1"/>
          </p:cNvSpPr>
          <p:nvPr/>
        </p:nvSpPr>
        <p:spPr bwMode="auto">
          <a:xfrm>
            <a:off x="11099800" y="-3270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3604" name="عنصر نائب لرقم الشريحة 3">
            <a:extLst>
              <a:ext uri="{FF2B5EF4-FFF2-40B4-BE49-F238E27FC236}">
                <a16:creationId xmlns="" xmlns:a16="http://schemas.microsoft.com/office/drawing/2014/main" id="{003473AD-C55C-4CC8-B62F-7FE1150F5CC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3E09212-F12F-41F0-A529-8C2F9198554E}" type="slidenum">
              <a:rPr lang="ar-SA" altLang="ru-RU">
                <a:solidFill>
                  <a:srgbClr val="898989"/>
                </a:solidFill>
              </a:rPr>
              <a:pPr/>
              <a:t>109</a:t>
            </a:fld>
            <a:endParaRPr lang="en-US" altLang="ru-RU">
              <a:solidFill>
                <a:srgbClr val="898989"/>
              </a:solidFill>
            </a:endParaRPr>
          </a:p>
        </p:txBody>
      </p:sp>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002998"/>
            <a:ext cx="6447501" cy="990600"/>
          </a:xfrm>
        </p:spPr>
        <p:txBody>
          <a:bodyPr/>
          <a:lstStyle/>
          <a:p>
            <a:r>
              <a:rPr lang="en-US" b="1" dirty="0">
                <a:solidFill>
                  <a:srgbClr val="FF0000"/>
                </a:solidFill>
                <a:latin typeface="Arial" panose="020B0604020202020204" pitchFamily="34" charset="0"/>
                <a:cs typeface="Arial" panose="020B0604020202020204" pitchFamily="34" charset="0"/>
              </a:rPr>
              <a:t>Investigations</a:t>
            </a:r>
          </a:p>
        </p:txBody>
      </p:sp>
      <p:sp>
        <p:nvSpPr>
          <p:cNvPr id="3" name="Content Placeholder 2"/>
          <p:cNvSpPr>
            <a:spLocks noGrp="1"/>
          </p:cNvSpPr>
          <p:nvPr>
            <p:ph idx="1"/>
          </p:nvPr>
        </p:nvSpPr>
        <p:spPr>
          <a:xfrm>
            <a:off x="508000" y="1993599"/>
            <a:ext cx="5018741" cy="2910580"/>
          </a:xfrm>
        </p:spPr>
        <p:txBody>
          <a:bodyPr>
            <a:normAutofit/>
          </a:bodyPr>
          <a:lstStyle/>
          <a:p>
            <a:pPr marL="315468" indent="-288036">
              <a:buFontTx/>
              <a:buChar char="•"/>
              <a:defRPr/>
            </a:pPr>
            <a:r>
              <a:rPr lang="en-US" sz="1500" b="1" dirty="0">
                <a:latin typeface="Arial" panose="020B0604020202020204" pitchFamily="34" charset="0"/>
                <a:cs typeface="Arial" panose="020B0604020202020204" pitchFamily="34" charset="0"/>
              </a:rPr>
              <a:t>CSF analysis :</a:t>
            </a:r>
          </a:p>
          <a:p>
            <a:pPr marL="541782" lvl="1" indent="-205740">
              <a:buFontTx/>
              <a:buChar char="•"/>
              <a:defRPr/>
            </a:pPr>
            <a:r>
              <a:rPr lang="en-US" sz="1500" b="1" dirty="0">
                <a:solidFill>
                  <a:srgbClr val="FF0000"/>
                </a:solidFill>
                <a:latin typeface="Arial" panose="020B0604020202020204" pitchFamily="34" charset="0"/>
                <a:cs typeface="Arial" panose="020B0604020202020204" pitchFamily="34" charset="0"/>
              </a:rPr>
              <a:t>Moderate </a:t>
            </a:r>
            <a:r>
              <a:rPr lang="en-US" sz="1500" b="1" u="sng" dirty="0">
                <a:solidFill>
                  <a:srgbClr val="FF0000"/>
                </a:solidFill>
                <a:latin typeface="Arial" panose="020B0604020202020204" pitchFamily="34" charset="0"/>
                <a:cs typeface="Arial" panose="020B0604020202020204" pitchFamily="34" charset="0"/>
              </a:rPr>
              <a:t>lymphocyte</a:t>
            </a:r>
            <a:r>
              <a:rPr lang="en-US" sz="1500" b="1" dirty="0">
                <a:solidFill>
                  <a:srgbClr val="FF0000"/>
                </a:solidFill>
                <a:latin typeface="Arial" panose="020B0604020202020204" pitchFamily="34" charset="0"/>
                <a:cs typeface="Arial" panose="020B0604020202020204" pitchFamily="34" charset="0"/>
              </a:rPr>
              <a:t> </a:t>
            </a:r>
            <a:r>
              <a:rPr lang="en-US" sz="1500" b="1" dirty="0" err="1">
                <a:solidFill>
                  <a:srgbClr val="FF0000"/>
                </a:solidFill>
                <a:latin typeface="Arial" panose="020B0604020202020204" pitchFamily="34" charset="0"/>
                <a:cs typeface="Arial" panose="020B0604020202020204" pitchFamily="34" charset="0"/>
              </a:rPr>
              <a:t>pleocytosis</a:t>
            </a:r>
            <a:endParaRPr lang="en-US" sz="1500" b="1" dirty="0">
              <a:solidFill>
                <a:srgbClr val="FF0000"/>
              </a:solidFill>
              <a:latin typeface="Arial" panose="020B0604020202020204" pitchFamily="34" charset="0"/>
              <a:cs typeface="Arial" panose="020B0604020202020204" pitchFamily="34" charset="0"/>
            </a:endParaRPr>
          </a:p>
          <a:p>
            <a:pPr marL="541782" lvl="1" indent="-205740">
              <a:buFontTx/>
              <a:buChar char="•"/>
              <a:defRPr/>
            </a:pPr>
            <a:r>
              <a:rPr lang="en-US" sz="1500" b="1" dirty="0">
                <a:solidFill>
                  <a:srgbClr val="FF0000"/>
                </a:solidFill>
                <a:latin typeface="Arial" panose="020B0604020202020204" pitchFamily="34" charset="0"/>
                <a:cs typeface="Arial" panose="020B0604020202020204" pitchFamily="34" charset="0"/>
              </a:rPr>
              <a:t>Normal or slightly elevated </a:t>
            </a:r>
            <a:r>
              <a:rPr lang="en-US" sz="1500" b="1" u="sng" dirty="0">
                <a:solidFill>
                  <a:srgbClr val="FF0000"/>
                </a:solidFill>
                <a:latin typeface="Arial" panose="020B0604020202020204" pitchFamily="34" charset="0"/>
                <a:cs typeface="Arial" panose="020B0604020202020204" pitchFamily="34" charset="0"/>
              </a:rPr>
              <a:t>protein</a:t>
            </a:r>
          </a:p>
          <a:p>
            <a:pPr marL="336042" lvl="1"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CT/MRI :</a:t>
            </a:r>
          </a:p>
          <a:p>
            <a:pPr marL="541782" lvl="1" indent="-205740">
              <a:buFontTx/>
              <a:buChar char="•"/>
              <a:defRPr/>
            </a:pPr>
            <a:r>
              <a:rPr lang="en-US" sz="1500" b="1" dirty="0">
                <a:latin typeface="Arial" panose="020B0604020202020204" pitchFamily="34" charset="0"/>
                <a:cs typeface="Arial" panose="020B0604020202020204" pitchFamily="34" charset="0"/>
              </a:rPr>
              <a:t>May show </a:t>
            </a:r>
            <a:r>
              <a:rPr lang="en-US" sz="1500" b="1" u="sng" dirty="0">
                <a:solidFill>
                  <a:srgbClr val="FF0000"/>
                </a:solidFill>
                <a:latin typeface="Arial" panose="020B0604020202020204" pitchFamily="34" charset="0"/>
                <a:cs typeface="Arial" panose="020B0604020202020204" pitchFamily="34" charset="0"/>
              </a:rPr>
              <a:t>fusiform swelling</a:t>
            </a:r>
            <a:r>
              <a:rPr lang="en-US" sz="1500" b="1" dirty="0">
                <a:solidFill>
                  <a:srgbClr val="FF0000"/>
                </a:solidFill>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in the affected region (3-4 vertebral levels)</a:t>
            </a:r>
          </a:p>
          <a:p>
            <a:pPr marL="541782" lvl="1" indent="-205740">
              <a:buFontTx/>
              <a:buChar char="•"/>
              <a:defRPr/>
            </a:pPr>
            <a:r>
              <a:rPr lang="en-US" sz="1500" b="1" dirty="0">
                <a:latin typeface="Arial" panose="020B0604020202020204" pitchFamily="34" charset="0"/>
                <a:cs typeface="Arial" panose="020B0604020202020204" pitchFamily="34" charset="0"/>
              </a:rPr>
              <a:t>Mainly to r/o compressive lesions</a:t>
            </a:r>
          </a:p>
        </p:txBody>
      </p:sp>
      <p:pic>
        <p:nvPicPr>
          <p:cNvPr id="4" name="صورة 3" descr="http://upload.wikimedia.org/wikipedia/commons/thumb/d/de/Transverse_myelitis_MRI.jpg/230px-Transverse_myelitis_MRI.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15485" y="1785097"/>
            <a:ext cx="3194797" cy="3315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08513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 xmlns:a16="http://schemas.microsoft.com/office/drawing/2014/main" id="{DAD3C6EA-2DDC-49FE-AA56-94C2453F858B}"/>
              </a:ext>
            </a:extLst>
          </p:cNvPr>
          <p:cNvSpPr>
            <a:spLocks noChangeArrowheads="1"/>
          </p:cNvSpPr>
          <p:nvPr/>
        </p:nvSpPr>
        <p:spPr bwMode="auto">
          <a:xfrm>
            <a:off x="539750" y="981075"/>
            <a:ext cx="7632700" cy="1754188"/>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600" b="1" u="sng" dirty="0">
                <a:solidFill>
                  <a:srgbClr val="0070C0"/>
                </a:solidFill>
                <a:latin typeface="+mn-lt"/>
              </a:rPr>
              <a:t>1.</a:t>
            </a:r>
            <a:r>
              <a:rPr lang="ar-JO" sz="3600" b="1" u="sng" dirty="0">
                <a:solidFill>
                  <a:srgbClr val="0070C0"/>
                </a:solidFill>
                <a:latin typeface="+mn-lt"/>
              </a:rPr>
              <a:t>IVIg</a:t>
            </a:r>
            <a:r>
              <a:rPr lang="en-US" sz="3600" b="1" dirty="0">
                <a:solidFill>
                  <a:schemeClr val="tx1"/>
                </a:solidFill>
                <a:latin typeface="+mn-lt"/>
              </a:rPr>
              <a:t> </a:t>
            </a:r>
            <a:r>
              <a:rPr lang="ar-JO" sz="3600" b="1" dirty="0">
                <a:solidFill>
                  <a:schemeClr val="tx1"/>
                </a:solidFill>
                <a:latin typeface="+mn-lt"/>
              </a:rPr>
              <a:t> </a:t>
            </a:r>
            <a:r>
              <a:rPr lang="ar-JO" sz="2400" b="1" dirty="0">
                <a:solidFill>
                  <a:schemeClr val="tx1"/>
                </a:solidFill>
                <a:latin typeface="+mn-lt"/>
              </a:rPr>
              <a:t>is often the initial therapy chosen because of its ease of administration and good safety record. Anecdotal data has also suggested that IVIg may be preferable to PE for the </a:t>
            </a:r>
            <a:r>
              <a:rPr lang="ar-JO" sz="2400" b="1" dirty="0">
                <a:solidFill>
                  <a:srgbClr val="0070C0"/>
                </a:solidFill>
                <a:latin typeface="+mn-lt"/>
              </a:rPr>
              <a:t>AMAN</a:t>
            </a:r>
            <a:r>
              <a:rPr lang="ar-JO" sz="2400" b="1" dirty="0">
                <a:solidFill>
                  <a:schemeClr val="tx1"/>
                </a:solidFill>
                <a:latin typeface="+mn-lt"/>
              </a:rPr>
              <a:t> and </a:t>
            </a:r>
            <a:r>
              <a:rPr lang="ar-JO" sz="2400" b="1" dirty="0">
                <a:solidFill>
                  <a:srgbClr val="0070C0"/>
                </a:solidFill>
                <a:latin typeface="+mn-lt"/>
              </a:rPr>
              <a:t>MFS</a:t>
            </a:r>
            <a:r>
              <a:rPr lang="ar-JO" sz="2400" b="1" dirty="0">
                <a:solidFill>
                  <a:schemeClr val="tx1"/>
                </a:solidFill>
                <a:latin typeface="+mn-lt"/>
              </a:rPr>
              <a:t> variants of GBS.</a:t>
            </a:r>
          </a:p>
        </p:txBody>
      </p:sp>
      <p:sp>
        <p:nvSpPr>
          <p:cNvPr id="153603" name="Rectangle 2">
            <a:extLst>
              <a:ext uri="{FF2B5EF4-FFF2-40B4-BE49-F238E27FC236}">
                <a16:creationId xmlns="" xmlns:a16="http://schemas.microsoft.com/office/drawing/2014/main" id="{EEFFB77C-5BE5-4E88-AEB2-A6AEF60B484F}"/>
              </a:ext>
            </a:extLst>
          </p:cNvPr>
          <p:cNvSpPr>
            <a:spLocks noChangeArrowheads="1"/>
          </p:cNvSpPr>
          <p:nvPr/>
        </p:nvSpPr>
        <p:spPr bwMode="auto">
          <a:xfrm>
            <a:off x="611188" y="2852738"/>
            <a:ext cx="7921625" cy="831850"/>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ar-JO" sz="2400" b="1" dirty="0">
                <a:solidFill>
                  <a:schemeClr val="tx1"/>
                </a:solidFill>
                <a:latin typeface="+mn-lt"/>
              </a:rPr>
              <a:t>IVIg is administered as </a:t>
            </a:r>
            <a:r>
              <a:rPr lang="ar-JO" sz="2400" b="1" dirty="0">
                <a:solidFill>
                  <a:srgbClr val="0070C0"/>
                </a:solidFill>
                <a:latin typeface="+mn-lt"/>
              </a:rPr>
              <a:t>five daily </a:t>
            </a:r>
            <a:r>
              <a:rPr lang="ar-JO" sz="2400" b="1" dirty="0">
                <a:solidFill>
                  <a:schemeClr val="tx1"/>
                </a:solidFill>
                <a:latin typeface="+mn-lt"/>
              </a:rPr>
              <a:t>infusions for a total dose of  </a:t>
            </a:r>
            <a:r>
              <a:rPr lang="en-US" sz="2400" b="1" dirty="0">
                <a:solidFill>
                  <a:srgbClr val="0070C0"/>
                </a:solidFill>
                <a:latin typeface="+mn-lt"/>
              </a:rPr>
              <a:t>2</a:t>
            </a:r>
            <a:r>
              <a:rPr lang="ar-JO" sz="2400" b="1" dirty="0">
                <a:solidFill>
                  <a:srgbClr val="0070C0"/>
                </a:solidFill>
                <a:latin typeface="+mn-lt"/>
              </a:rPr>
              <a:t>g/kg </a:t>
            </a:r>
            <a:r>
              <a:rPr lang="ar-JO" sz="2400" b="1" dirty="0">
                <a:solidFill>
                  <a:schemeClr val="tx1"/>
                </a:solidFill>
                <a:latin typeface="+mn-lt"/>
              </a:rPr>
              <a:t>body weight. </a:t>
            </a:r>
          </a:p>
        </p:txBody>
      </p:sp>
      <p:sp>
        <p:nvSpPr>
          <p:cNvPr id="154628" name="عنصر نائب لرقم الشريحة 3">
            <a:extLst>
              <a:ext uri="{FF2B5EF4-FFF2-40B4-BE49-F238E27FC236}">
                <a16:creationId xmlns="" xmlns:a16="http://schemas.microsoft.com/office/drawing/2014/main" id="{FBCB564C-5A7F-4638-BD99-77F1ED339F5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E99194E-67E3-4D7A-BEF0-DC3611763C68}" type="slidenum">
              <a:rPr lang="ar-SA" altLang="ru-RU">
                <a:solidFill>
                  <a:srgbClr val="898989"/>
                </a:solidFill>
              </a:rPr>
              <a:pPr/>
              <a:t>110</a:t>
            </a:fld>
            <a:endParaRPr lang="en-US" altLang="ru-RU">
              <a:solidFill>
                <a:srgbClr val="898989"/>
              </a:solidFill>
            </a:endParaRPr>
          </a:p>
        </p:txBody>
      </p:sp>
    </p:spTree>
  </p:cSld>
  <p:clrMapOvr>
    <a:masterClrMapping/>
  </p:clrMapOvr>
  <p:transition spd="slow">
    <p:diamon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a:extLst>
              <a:ext uri="{FF2B5EF4-FFF2-40B4-BE49-F238E27FC236}">
                <a16:creationId xmlns="" xmlns:a16="http://schemas.microsoft.com/office/drawing/2014/main" id="{9684E034-1948-4A0C-8D86-A0DD0CF513C0}"/>
              </a:ext>
            </a:extLst>
          </p:cNvPr>
          <p:cNvSpPr>
            <a:spLocks noChangeArrowheads="1"/>
          </p:cNvSpPr>
          <p:nvPr/>
        </p:nvSpPr>
        <p:spPr bwMode="auto">
          <a:xfrm>
            <a:off x="660400" y="312738"/>
            <a:ext cx="8058150" cy="4986337"/>
          </a:xfrm>
          <a:prstGeom prst="rect">
            <a:avLst/>
          </a:prstGeom>
          <a:noFill/>
          <a:ln>
            <a:noFill/>
          </a:ln>
          <a:extLst/>
        </p:spPr>
        <p:txBody>
          <a:bodyPr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ar-JO" sz="2400" b="1" dirty="0">
              <a:solidFill>
                <a:schemeClr val="tx1"/>
              </a:solidFill>
              <a:latin typeface="+mn-lt"/>
            </a:endParaRPr>
          </a:p>
          <a:p>
            <a:pPr>
              <a:spcBef>
                <a:spcPct val="0"/>
              </a:spcBef>
              <a:buSzTx/>
              <a:buFontTx/>
              <a:buNone/>
              <a:defRPr/>
            </a:pPr>
            <a:r>
              <a:rPr lang="en-US" sz="3600" b="1" dirty="0">
                <a:solidFill>
                  <a:srgbClr val="0070C0"/>
                </a:solidFill>
                <a:latin typeface="+mn-lt"/>
              </a:rPr>
              <a:t>2.P</a:t>
            </a:r>
            <a:r>
              <a:rPr lang="ar-JO" sz="3600" b="1" dirty="0">
                <a:solidFill>
                  <a:srgbClr val="0070C0"/>
                </a:solidFill>
                <a:latin typeface="+mn-lt"/>
              </a:rPr>
              <a:t>lasmapheresis</a:t>
            </a:r>
            <a:r>
              <a:rPr lang="ar-JO" sz="3600" b="1" dirty="0">
                <a:solidFill>
                  <a:schemeClr val="tx1"/>
                </a:solidFill>
                <a:latin typeface="+mn-lt"/>
              </a:rPr>
              <a:t> </a:t>
            </a:r>
            <a:r>
              <a:rPr lang="ar-JO" sz="2400" b="1" dirty="0">
                <a:solidFill>
                  <a:schemeClr val="tx1"/>
                </a:solidFill>
                <a:latin typeface="+mn-lt"/>
              </a:rPr>
              <a:t>usually consists of </a:t>
            </a:r>
            <a:r>
              <a:rPr lang="en-US" sz="2400" b="1" dirty="0">
                <a:solidFill>
                  <a:srgbClr val="0070C0"/>
                </a:solidFill>
                <a:latin typeface="+mn-lt"/>
              </a:rPr>
              <a:t>40-50</a:t>
            </a:r>
            <a:r>
              <a:rPr lang="ar-JO" sz="2400" b="1" dirty="0">
                <a:solidFill>
                  <a:srgbClr val="0070C0"/>
                </a:solidFill>
                <a:latin typeface="+mn-lt"/>
              </a:rPr>
              <a:t>  mL/kg </a:t>
            </a:r>
            <a:r>
              <a:rPr lang="ar-JO" sz="2400" b="1" dirty="0">
                <a:solidFill>
                  <a:schemeClr val="tx1"/>
                </a:solidFill>
                <a:latin typeface="+mn-lt"/>
              </a:rPr>
              <a:t>plasma exchange (PE) </a:t>
            </a:r>
            <a:r>
              <a:rPr lang="ar-JO" sz="2400" b="1" dirty="0">
                <a:solidFill>
                  <a:srgbClr val="0070C0"/>
                </a:solidFill>
                <a:latin typeface="+mn-lt"/>
              </a:rPr>
              <a:t>four to five times over a week</a:t>
            </a:r>
            <a:r>
              <a:rPr lang="ar-JO" sz="2400" b="1" dirty="0">
                <a:solidFill>
                  <a:schemeClr val="tx1"/>
                </a:solidFill>
                <a:latin typeface="+mn-lt"/>
              </a:rPr>
              <a:t>.</a:t>
            </a:r>
            <a:endParaRPr lang="en-US" sz="2400" b="1" dirty="0">
              <a:solidFill>
                <a:schemeClr val="tx1"/>
              </a:solidFill>
              <a:latin typeface="+mn-lt"/>
            </a:endParaRPr>
          </a:p>
          <a:p>
            <a:pPr>
              <a:spcBef>
                <a:spcPct val="0"/>
              </a:spcBef>
              <a:buSzTx/>
              <a:buFontTx/>
              <a:buNone/>
              <a:defRPr/>
            </a:pPr>
            <a:endParaRPr lang="ar-JO" sz="2400" b="1" dirty="0">
              <a:solidFill>
                <a:schemeClr val="tx1"/>
              </a:solidFill>
              <a:latin typeface="+mn-lt"/>
            </a:endParaRPr>
          </a:p>
          <a:p>
            <a:pPr>
              <a:spcBef>
                <a:spcPct val="0"/>
              </a:spcBef>
              <a:buSzTx/>
              <a:buFontTx/>
              <a:buNone/>
              <a:defRPr/>
            </a:pPr>
            <a:r>
              <a:rPr lang="ar-JO" sz="2400" b="1" dirty="0">
                <a:solidFill>
                  <a:schemeClr val="tx1"/>
                </a:solidFill>
                <a:latin typeface="+mn-lt"/>
              </a:rPr>
              <a:t> Meta-analysis of randomized clinical trials indicates that treatment reduces the need for mechanical ventilation by nearly half  </a:t>
            </a:r>
            <a:r>
              <a:rPr lang="en-US" sz="2400" b="1" dirty="0">
                <a:solidFill>
                  <a:schemeClr val="tx1"/>
                </a:solidFill>
                <a:latin typeface="+mn-lt"/>
              </a:rPr>
              <a:t>( </a:t>
            </a:r>
            <a:r>
              <a:rPr lang="ar-JO" sz="2400" b="1" dirty="0">
                <a:solidFill>
                  <a:schemeClr val="tx1"/>
                </a:solidFill>
                <a:latin typeface="+mn-lt"/>
              </a:rPr>
              <a:t>from </a:t>
            </a:r>
            <a:r>
              <a:rPr lang="en-US" sz="2400" b="1" dirty="0">
                <a:solidFill>
                  <a:schemeClr val="tx1"/>
                </a:solidFill>
                <a:latin typeface="+mn-lt"/>
              </a:rPr>
              <a:t> </a:t>
            </a:r>
            <a:r>
              <a:rPr lang="en-US" sz="2400" b="1" dirty="0">
                <a:solidFill>
                  <a:srgbClr val="0070C0"/>
                </a:solidFill>
                <a:latin typeface="+mn-lt"/>
              </a:rPr>
              <a:t>27%</a:t>
            </a:r>
            <a:r>
              <a:rPr lang="ar-JO" sz="2400" b="1" dirty="0">
                <a:solidFill>
                  <a:srgbClr val="0070C0"/>
                </a:solidFill>
                <a:latin typeface="+mn-lt"/>
              </a:rPr>
              <a:t>to  </a:t>
            </a:r>
            <a:r>
              <a:rPr lang="en-US" sz="2400" b="1" dirty="0">
                <a:solidFill>
                  <a:srgbClr val="0070C0"/>
                </a:solidFill>
                <a:latin typeface="+mn-lt"/>
              </a:rPr>
              <a:t>14%</a:t>
            </a:r>
            <a:r>
              <a:rPr lang="ar-JO" sz="2400" b="1" dirty="0">
                <a:solidFill>
                  <a:srgbClr val="0070C0"/>
                </a:solidFill>
                <a:latin typeface="+mn-lt"/>
              </a:rPr>
              <a:t> </a:t>
            </a:r>
            <a:r>
              <a:rPr lang="ar-JO" sz="2400" b="1" dirty="0">
                <a:solidFill>
                  <a:schemeClr val="tx1"/>
                </a:solidFill>
                <a:latin typeface="+mn-lt"/>
              </a:rPr>
              <a:t>with PE) and increases the likelihood of full recovery at  </a:t>
            </a:r>
            <a:r>
              <a:rPr lang="en-US" sz="2400" b="1" dirty="0">
                <a:solidFill>
                  <a:schemeClr val="tx1"/>
                </a:solidFill>
                <a:latin typeface="+mn-lt"/>
              </a:rPr>
              <a:t>1</a:t>
            </a:r>
            <a:r>
              <a:rPr lang="ar-JO" sz="2400" b="1" dirty="0">
                <a:solidFill>
                  <a:schemeClr val="tx1"/>
                </a:solidFill>
                <a:latin typeface="+mn-lt"/>
              </a:rPr>
              <a:t>year</a:t>
            </a:r>
            <a:r>
              <a:rPr lang="en-US" sz="2400" b="1" dirty="0">
                <a:solidFill>
                  <a:schemeClr val="tx1"/>
                </a:solidFill>
                <a:latin typeface="+mn-lt"/>
              </a:rPr>
              <a:t>(</a:t>
            </a:r>
            <a:r>
              <a:rPr lang="ar-JO" sz="2400" b="1" dirty="0">
                <a:solidFill>
                  <a:schemeClr val="tx1"/>
                </a:solidFill>
                <a:latin typeface="+mn-lt"/>
              </a:rPr>
              <a:t> from  </a:t>
            </a:r>
            <a:r>
              <a:rPr lang="en-US" sz="2400" b="1" dirty="0">
                <a:solidFill>
                  <a:srgbClr val="0070C0"/>
                </a:solidFill>
                <a:latin typeface="+mn-lt"/>
              </a:rPr>
              <a:t>55%</a:t>
            </a:r>
            <a:r>
              <a:rPr lang="ar-JO" sz="2400" b="1" dirty="0">
                <a:solidFill>
                  <a:srgbClr val="0070C0"/>
                </a:solidFill>
                <a:latin typeface="+mn-lt"/>
              </a:rPr>
              <a:t>to   </a:t>
            </a:r>
            <a:r>
              <a:rPr lang="en-US" sz="2400" b="1" dirty="0">
                <a:solidFill>
                  <a:srgbClr val="0070C0"/>
                </a:solidFill>
                <a:latin typeface="+mn-lt"/>
              </a:rPr>
              <a:t>68%</a:t>
            </a:r>
            <a:r>
              <a:rPr lang="en-US" sz="2400" b="1" dirty="0">
                <a:solidFill>
                  <a:schemeClr val="tx1"/>
                </a:solidFill>
                <a:latin typeface="+mn-lt"/>
              </a:rPr>
              <a:t> )</a:t>
            </a:r>
            <a:r>
              <a:rPr lang="ar-JO" sz="2400" b="1" dirty="0">
                <a:solidFill>
                  <a:schemeClr val="tx1"/>
                </a:solidFill>
                <a:latin typeface="+mn-lt"/>
              </a:rPr>
              <a:t> </a:t>
            </a:r>
          </a:p>
          <a:p>
            <a:pPr>
              <a:spcBef>
                <a:spcPct val="0"/>
              </a:spcBef>
              <a:buSzTx/>
              <a:buFontTx/>
              <a:buNone/>
              <a:defRPr/>
            </a:pPr>
            <a:endParaRPr lang="ar-JO" sz="2400" b="1" dirty="0">
              <a:solidFill>
                <a:schemeClr val="tx1"/>
              </a:solidFill>
              <a:latin typeface="+mn-lt"/>
            </a:endParaRPr>
          </a:p>
          <a:p>
            <a:pPr>
              <a:spcBef>
                <a:spcPct val="0"/>
              </a:spcBef>
              <a:buSzTx/>
              <a:buFontTx/>
              <a:buNone/>
              <a:defRPr/>
            </a:pPr>
            <a:r>
              <a:rPr lang="ar-JO" sz="2400" b="1" dirty="0">
                <a:solidFill>
                  <a:schemeClr val="tx1"/>
                </a:solidFill>
                <a:latin typeface="+mn-lt"/>
              </a:rPr>
              <a:t>Functionally significant improvement may occur toward the end of the </a:t>
            </a:r>
            <a:r>
              <a:rPr lang="ar-JO" sz="2400" b="1" dirty="0">
                <a:solidFill>
                  <a:srgbClr val="0070C0"/>
                </a:solidFill>
                <a:latin typeface="+mn-lt"/>
              </a:rPr>
              <a:t>first week </a:t>
            </a:r>
            <a:r>
              <a:rPr lang="ar-JO" sz="2400" b="1" dirty="0">
                <a:solidFill>
                  <a:schemeClr val="tx1"/>
                </a:solidFill>
                <a:latin typeface="+mn-lt"/>
              </a:rPr>
              <a:t>of treatment, or may be delayed for </a:t>
            </a:r>
            <a:r>
              <a:rPr lang="ar-JO" sz="2400" b="1" dirty="0">
                <a:solidFill>
                  <a:srgbClr val="0070C0"/>
                </a:solidFill>
                <a:latin typeface="+mn-lt"/>
              </a:rPr>
              <a:t>several weeks</a:t>
            </a:r>
            <a:r>
              <a:rPr lang="ar-JO" sz="2400" b="1" dirty="0">
                <a:solidFill>
                  <a:schemeClr val="tx1"/>
                </a:solidFill>
                <a:latin typeface="+mn-lt"/>
              </a:rPr>
              <a:t>. </a:t>
            </a:r>
          </a:p>
          <a:p>
            <a:pPr>
              <a:spcBef>
                <a:spcPct val="0"/>
              </a:spcBef>
              <a:buSzTx/>
              <a:buFontTx/>
              <a:buNone/>
              <a:defRPr/>
            </a:pPr>
            <a:endParaRPr lang="ar-JO" sz="2400" b="1" dirty="0">
              <a:solidFill>
                <a:schemeClr val="tx1"/>
              </a:solidFill>
              <a:latin typeface="+mn-lt"/>
            </a:endParaRPr>
          </a:p>
        </p:txBody>
      </p:sp>
      <p:sp>
        <p:nvSpPr>
          <p:cNvPr id="86019" name="AutoShape 4"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 xmlns:a16="http://schemas.microsoft.com/office/drawing/2014/main" id="{5785ECAB-A3E8-433F-BB87-C2E55F9EC55F}"/>
              </a:ext>
            </a:extLst>
          </p:cNvPr>
          <p:cNvSpPr>
            <a:spLocks noChangeAspect="1" noChangeArrowheads="1"/>
          </p:cNvSpPr>
          <p:nvPr/>
        </p:nvSpPr>
        <p:spPr bwMode="auto">
          <a:xfrm>
            <a:off x="8289925" y="-4191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5652" name="عنصر نائب لرقم الشريحة 3">
            <a:extLst>
              <a:ext uri="{FF2B5EF4-FFF2-40B4-BE49-F238E27FC236}">
                <a16:creationId xmlns="" xmlns:a16="http://schemas.microsoft.com/office/drawing/2014/main" id="{A3A6174A-BD45-4B41-9748-2E1D4471014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73224E5-DCFC-4959-812F-0170F061E5B5}" type="slidenum">
              <a:rPr lang="ar-SA" altLang="ru-RU">
                <a:solidFill>
                  <a:srgbClr val="898989"/>
                </a:solidFill>
              </a:rPr>
              <a:pPr/>
              <a:t>111</a:t>
            </a:fld>
            <a:endParaRPr lang="en-US" altLang="ru-RU">
              <a:solidFill>
                <a:srgbClr val="898989"/>
              </a:solidFill>
            </a:endParaRPr>
          </a:p>
        </p:txBody>
      </p:sp>
    </p:spTree>
  </p:cSld>
  <p:clrMapOvr>
    <a:masterClrMapping/>
  </p:clrMapOvr>
  <p:transition spd="slow">
    <p:randomBa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a:extLst>
              <a:ext uri="{FF2B5EF4-FFF2-40B4-BE49-F238E27FC236}">
                <a16:creationId xmlns="" xmlns:a16="http://schemas.microsoft.com/office/drawing/2014/main" id="{606BA8C9-2AF2-4387-BD30-5286C1C2538E}"/>
              </a:ext>
            </a:extLst>
          </p:cNvPr>
          <p:cNvSpPr>
            <a:spLocks noChangeArrowheads="1"/>
          </p:cNvSpPr>
          <p:nvPr/>
        </p:nvSpPr>
        <p:spPr bwMode="auto">
          <a:xfrm>
            <a:off x="684213" y="2565400"/>
            <a:ext cx="7991475" cy="2554288"/>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000" b="1" dirty="0">
                <a:solidFill>
                  <a:schemeClr val="tx1"/>
                </a:solidFill>
                <a:latin typeface="+mn-lt"/>
              </a:rPr>
              <a:t>Brief retreatment with the original therapy is usually effective in such cases.</a:t>
            </a:r>
          </a:p>
          <a:p>
            <a:pPr marL="342900" indent="-342900">
              <a:spcBef>
                <a:spcPct val="0"/>
              </a:spcBef>
              <a:buSzTx/>
              <a:buFont typeface="Arial" panose="020B0604020202020204" pitchFamily="34" charset="0"/>
              <a:buChar char="•"/>
              <a:defRPr/>
            </a:pPr>
            <a:endParaRPr lang="en-US" sz="2000" b="1" dirty="0">
              <a:solidFill>
                <a:schemeClr val="tx1"/>
              </a:solidFill>
              <a:latin typeface="+mn-lt"/>
            </a:endParaRPr>
          </a:p>
          <a:p>
            <a:pPr marL="342900" indent="-342900">
              <a:spcBef>
                <a:spcPct val="0"/>
              </a:spcBef>
              <a:buSzTx/>
              <a:buFont typeface="Arial" panose="020B0604020202020204" pitchFamily="34" charset="0"/>
              <a:buChar char="•"/>
              <a:defRPr/>
            </a:pPr>
            <a:r>
              <a:rPr lang="en-US" sz="2000" b="1" dirty="0">
                <a:solidFill>
                  <a:srgbClr val="0070C0"/>
                </a:solidFill>
                <a:latin typeface="+mn-lt"/>
              </a:rPr>
              <a:t>Glucocorticoids</a:t>
            </a:r>
            <a:r>
              <a:rPr lang="en-US" sz="2000" b="1" dirty="0">
                <a:solidFill>
                  <a:schemeClr val="tx1"/>
                </a:solidFill>
                <a:latin typeface="+mn-lt"/>
              </a:rPr>
              <a:t> have </a:t>
            </a:r>
            <a:r>
              <a:rPr lang="en-US" sz="2000" b="1" dirty="0">
                <a:solidFill>
                  <a:srgbClr val="0070C0"/>
                </a:solidFill>
                <a:latin typeface="+mn-lt"/>
              </a:rPr>
              <a:t>not</a:t>
            </a:r>
            <a:r>
              <a:rPr lang="en-US" sz="2000" b="1" dirty="0">
                <a:solidFill>
                  <a:schemeClr val="tx1"/>
                </a:solidFill>
                <a:latin typeface="+mn-lt"/>
              </a:rPr>
              <a:t> been found to be </a:t>
            </a:r>
            <a:r>
              <a:rPr lang="en-US" sz="2000" b="1" dirty="0">
                <a:solidFill>
                  <a:srgbClr val="0070C0"/>
                </a:solidFill>
                <a:latin typeface="+mn-lt"/>
              </a:rPr>
              <a:t>effective</a:t>
            </a:r>
            <a:r>
              <a:rPr lang="en-US" sz="2000" b="1" dirty="0">
                <a:solidFill>
                  <a:schemeClr val="tx1"/>
                </a:solidFill>
                <a:latin typeface="+mn-lt"/>
              </a:rPr>
              <a:t> in GBS.</a:t>
            </a:r>
          </a:p>
          <a:p>
            <a:pPr marL="342900" indent="-342900">
              <a:spcBef>
                <a:spcPct val="0"/>
              </a:spcBef>
              <a:buSzTx/>
              <a:buFont typeface="Arial" panose="020B0604020202020204" pitchFamily="34" charset="0"/>
              <a:buChar char="•"/>
              <a:defRPr/>
            </a:pPr>
            <a:endParaRPr lang="en-US" sz="2000" b="1" dirty="0">
              <a:solidFill>
                <a:schemeClr val="tx1"/>
              </a:solidFill>
              <a:latin typeface="+mn-lt"/>
            </a:endParaRPr>
          </a:p>
          <a:p>
            <a:pPr marL="342900" indent="-342900">
              <a:spcBef>
                <a:spcPct val="0"/>
              </a:spcBef>
              <a:buSzTx/>
              <a:buFont typeface="Arial" panose="020B0604020202020204" pitchFamily="34" charset="0"/>
              <a:buChar char="•"/>
              <a:defRPr/>
            </a:pPr>
            <a:r>
              <a:rPr lang="en-US" sz="2000" b="1" dirty="0">
                <a:solidFill>
                  <a:schemeClr val="tx1"/>
                </a:solidFill>
                <a:latin typeface="+mn-lt"/>
              </a:rPr>
              <a:t>Occasional patients with </a:t>
            </a:r>
            <a:r>
              <a:rPr lang="en-US" sz="2000" b="1" dirty="0">
                <a:solidFill>
                  <a:srgbClr val="0070C0"/>
                </a:solidFill>
                <a:latin typeface="+mn-lt"/>
              </a:rPr>
              <a:t>very mild </a:t>
            </a:r>
            <a:r>
              <a:rPr lang="en-US" sz="2000" b="1" dirty="0">
                <a:solidFill>
                  <a:schemeClr val="tx1"/>
                </a:solidFill>
                <a:latin typeface="+mn-lt"/>
              </a:rPr>
              <a:t>forms of GBS, especially those who appear to have already reached a plateau when initially seen, may be managed </a:t>
            </a:r>
            <a:r>
              <a:rPr lang="en-US" sz="2000" b="1" dirty="0">
                <a:solidFill>
                  <a:srgbClr val="0070C0"/>
                </a:solidFill>
                <a:latin typeface="+mn-lt"/>
              </a:rPr>
              <a:t>conservatively without </a:t>
            </a:r>
            <a:r>
              <a:rPr lang="en-US" sz="2000" b="1" dirty="0" err="1">
                <a:solidFill>
                  <a:srgbClr val="0070C0"/>
                </a:solidFill>
                <a:latin typeface="+mn-lt"/>
              </a:rPr>
              <a:t>IVIg</a:t>
            </a:r>
            <a:r>
              <a:rPr lang="en-US" sz="2000" b="1" dirty="0">
                <a:solidFill>
                  <a:srgbClr val="0070C0"/>
                </a:solidFill>
                <a:latin typeface="+mn-lt"/>
              </a:rPr>
              <a:t> or PE</a:t>
            </a:r>
            <a:r>
              <a:rPr lang="en-US" sz="2000" b="1" dirty="0">
                <a:solidFill>
                  <a:schemeClr val="tx1"/>
                </a:solidFill>
                <a:latin typeface="+mn-lt"/>
              </a:rPr>
              <a:t>.</a:t>
            </a:r>
            <a:endParaRPr lang="ar-JO" sz="2000" b="1" dirty="0">
              <a:solidFill>
                <a:schemeClr val="tx1"/>
              </a:solidFill>
              <a:latin typeface="+mn-lt"/>
            </a:endParaRPr>
          </a:p>
        </p:txBody>
      </p:sp>
      <p:sp>
        <p:nvSpPr>
          <p:cNvPr id="155651" name="Rectangle 2">
            <a:extLst>
              <a:ext uri="{FF2B5EF4-FFF2-40B4-BE49-F238E27FC236}">
                <a16:creationId xmlns="" xmlns:a16="http://schemas.microsoft.com/office/drawing/2014/main" id="{AABC53E1-1EF1-4AFE-B5A2-AEF67B728017}"/>
              </a:ext>
            </a:extLst>
          </p:cNvPr>
          <p:cNvSpPr>
            <a:spLocks noChangeArrowheads="1"/>
          </p:cNvSpPr>
          <p:nvPr/>
        </p:nvSpPr>
        <p:spPr bwMode="auto">
          <a:xfrm>
            <a:off x="684213" y="836613"/>
            <a:ext cx="7632700" cy="1631950"/>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ar-JO" sz="2000" b="1" dirty="0">
                <a:solidFill>
                  <a:schemeClr val="tx1"/>
                </a:solidFill>
                <a:latin typeface="+mn-lt"/>
              </a:rPr>
              <a:t>The lack of noticeable improvement following a course of IVIg or PE is </a:t>
            </a:r>
            <a:r>
              <a:rPr lang="ar-JO" sz="2000" b="1" dirty="0">
                <a:solidFill>
                  <a:srgbClr val="0070C0"/>
                </a:solidFill>
                <a:latin typeface="+mn-lt"/>
              </a:rPr>
              <a:t>not an indication </a:t>
            </a:r>
            <a:r>
              <a:rPr lang="ar-JO" sz="2000" b="1" dirty="0">
                <a:solidFill>
                  <a:schemeClr val="tx1"/>
                </a:solidFill>
                <a:latin typeface="+mn-lt"/>
              </a:rPr>
              <a:t>to treat with the alternate treatment. </a:t>
            </a:r>
            <a:endParaRPr lang="en-US" sz="2000" b="1" dirty="0">
              <a:solidFill>
                <a:schemeClr val="tx1"/>
              </a:solidFill>
              <a:latin typeface="+mn-lt"/>
            </a:endParaRPr>
          </a:p>
          <a:p>
            <a:pPr marL="342900" indent="-342900">
              <a:spcBef>
                <a:spcPct val="0"/>
              </a:spcBef>
              <a:buSzTx/>
              <a:buFont typeface="Arial" panose="020B0604020202020204" pitchFamily="34" charset="0"/>
              <a:buChar char="•"/>
              <a:defRPr/>
            </a:pPr>
            <a:endParaRPr lang="ar-JO" sz="2000" b="1" dirty="0">
              <a:solidFill>
                <a:schemeClr val="tx1"/>
              </a:solidFill>
              <a:latin typeface="+mn-lt"/>
            </a:endParaRPr>
          </a:p>
          <a:p>
            <a:pPr marL="342900" indent="-342900">
              <a:spcBef>
                <a:spcPct val="0"/>
              </a:spcBef>
              <a:buSzTx/>
              <a:buFont typeface="Arial" panose="020B0604020202020204" pitchFamily="34" charset="0"/>
              <a:buChar char="•"/>
              <a:defRPr/>
            </a:pPr>
            <a:r>
              <a:rPr lang="en-US" sz="2000" b="1" dirty="0">
                <a:solidFill>
                  <a:schemeClr val="tx1"/>
                </a:solidFill>
                <a:latin typeface="+mn-lt"/>
              </a:rPr>
              <a:t>T</a:t>
            </a:r>
            <a:r>
              <a:rPr lang="ar-JO" sz="2000" b="1" dirty="0">
                <a:solidFill>
                  <a:schemeClr val="tx1"/>
                </a:solidFill>
                <a:latin typeface="+mn-lt"/>
              </a:rPr>
              <a:t>here are occasional patients who are treated early in the course of GBS and improve, who then relapse within a month</a:t>
            </a:r>
          </a:p>
        </p:txBody>
      </p:sp>
      <p:sp>
        <p:nvSpPr>
          <p:cNvPr id="156676" name="عنصر نائب لرقم الشريحة 3">
            <a:extLst>
              <a:ext uri="{FF2B5EF4-FFF2-40B4-BE49-F238E27FC236}">
                <a16:creationId xmlns="" xmlns:a16="http://schemas.microsoft.com/office/drawing/2014/main" id="{A2FD02F4-67F1-4150-B095-B490E5FFC70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C0A5A05-513B-4115-8C4E-1F4C8DB1C7A7}" type="slidenum">
              <a:rPr lang="ar-SA" altLang="ru-RU">
                <a:solidFill>
                  <a:srgbClr val="898989"/>
                </a:solidFill>
              </a:rPr>
              <a:pPr/>
              <a:t>112</a:t>
            </a:fld>
            <a:endParaRPr lang="en-US" altLang="ru-RU">
              <a:solidFill>
                <a:srgbClr val="898989"/>
              </a:solidFill>
            </a:endParaRPr>
          </a:p>
        </p:txBody>
      </p:sp>
    </p:spTree>
  </p:cSld>
  <p:clrMapOvr>
    <a:masterClrMapping/>
  </p:clrMapOvr>
  <p:transition spd="slow">
    <p:blinds/>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a:extLst>
              <a:ext uri="{FF2B5EF4-FFF2-40B4-BE49-F238E27FC236}">
                <a16:creationId xmlns="" xmlns:a16="http://schemas.microsoft.com/office/drawing/2014/main" id="{D59FF7B2-7968-421A-A17C-D27254C1F8C1}"/>
              </a:ext>
            </a:extLst>
          </p:cNvPr>
          <p:cNvSpPr>
            <a:spLocks noChangeArrowheads="1"/>
          </p:cNvSpPr>
          <p:nvPr/>
        </p:nvSpPr>
        <p:spPr bwMode="auto">
          <a:xfrm>
            <a:off x="395288" y="476250"/>
            <a:ext cx="8208962" cy="5170488"/>
          </a:xfrm>
          <a:prstGeom prst="rect">
            <a:avLst/>
          </a:prstGeom>
          <a:noFill/>
          <a:ln>
            <a:noFill/>
          </a:ln>
          <a:extLst/>
        </p:spPr>
        <p:txBody>
          <a:bodyPr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ar-JO" sz="2400" b="1" u="sng" dirty="0">
                <a:solidFill>
                  <a:srgbClr val="0070C0"/>
                </a:solidFill>
                <a:latin typeface="+mn-lt"/>
              </a:rPr>
              <a:t>In the worsening phase of GBS </a:t>
            </a:r>
          </a:p>
          <a:p>
            <a:pPr>
              <a:spcBef>
                <a:spcPct val="0"/>
              </a:spcBef>
              <a:buSzTx/>
              <a:buFont typeface="Wingdings" panose="05000000000000000000" pitchFamily="2" charset="2"/>
              <a:buNone/>
              <a:defRPr/>
            </a:pPr>
            <a:r>
              <a:rPr lang="ar-JO" sz="2400" b="1" dirty="0">
                <a:solidFill>
                  <a:schemeClr val="tx1"/>
                </a:solidFill>
                <a:latin typeface="+mn-lt"/>
              </a:rPr>
              <a:t> </a:t>
            </a:r>
            <a:r>
              <a:rPr lang="ar-JO" sz="2400" dirty="0">
                <a:solidFill>
                  <a:schemeClr val="tx1"/>
                </a:solidFill>
                <a:latin typeface="+mn-lt"/>
              </a:rPr>
              <a:t>most patients require monitoring in a critical care setting, with particular attention to </a:t>
            </a:r>
            <a:r>
              <a:rPr lang="ar-JO" sz="2400" dirty="0">
                <a:solidFill>
                  <a:srgbClr val="0070C0"/>
                </a:solidFill>
                <a:latin typeface="+mn-lt"/>
              </a:rPr>
              <a:t>vital capacity, heart rhythm, blood pressure, nutrition, deep vein thrombosis prophylaxis, cardiovascular status, </a:t>
            </a:r>
            <a:r>
              <a:rPr lang="ar-JO" sz="2400" dirty="0">
                <a:solidFill>
                  <a:schemeClr val="tx1"/>
                </a:solidFill>
                <a:latin typeface="+mn-lt"/>
              </a:rPr>
              <a:t>early consideration </a:t>
            </a:r>
            <a:r>
              <a:rPr lang="en-US" sz="2400" dirty="0">
                <a:solidFill>
                  <a:schemeClr val="tx1"/>
                </a:solidFill>
                <a:latin typeface="+mn-lt"/>
              </a:rPr>
              <a:t>(</a:t>
            </a:r>
            <a:r>
              <a:rPr lang="ar-JO" sz="2400" dirty="0">
                <a:solidFill>
                  <a:schemeClr val="tx1"/>
                </a:solidFill>
                <a:latin typeface="+mn-lt"/>
              </a:rPr>
              <a:t>after </a:t>
            </a:r>
            <a:r>
              <a:rPr lang="en-US" sz="2400" dirty="0">
                <a:solidFill>
                  <a:schemeClr val="tx1"/>
                </a:solidFill>
                <a:latin typeface="+mn-lt"/>
              </a:rPr>
              <a:t>2</a:t>
            </a:r>
            <a:r>
              <a:rPr lang="ar-JO" sz="2400" dirty="0">
                <a:solidFill>
                  <a:schemeClr val="tx1"/>
                </a:solidFill>
                <a:latin typeface="+mn-lt"/>
              </a:rPr>
              <a:t> weeks of intubation) of tracheotomy, and chest physiotherapy. </a:t>
            </a:r>
            <a:endParaRPr lang="en-US" sz="2400" dirty="0">
              <a:solidFill>
                <a:schemeClr val="tx1"/>
              </a:solidFill>
              <a:latin typeface="+mn-lt"/>
            </a:endParaRPr>
          </a:p>
          <a:p>
            <a:pPr marL="342900" indent="-342900">
              <a:spcBef>
                <a:spcPct val="0"/>
              </a:spcBef>
              <a:buSzTx/>
              <a:buFont typeface="Arial" panose="020B0604020202020204" pitchFamily="34" charset="0"/>
              <a:buChar char="•"/>
              <a:defRPr/>
            </a:pPr>
            <a:endParaRPr lang="ar-JO" sz="2400" b="1" dirty="0">
              <a:solidFill>
                <a:schemeClr val="tx1"/>
              </a:solidFill>
              <a:latin typeface="+mn-lt"/>
            </a:endParaRPr>
          </a:p>
          <a:p>
            <a:pPr marL="342900" indent="-342900">
              <a:spcBef>
                <a:spcPct val="0"/>
              </a:spcBef>
              <a:buSzTx/>
              <a:buFont typeface="Arial" panose="020B0604020202020204" pitchFamily="34" charset="0"/>
              <a:buChar char="•"/>
              <a:defRPr/>
            </a:pPr>
            <a:r>
              <a:rPr lang="ar-JO" sz="2400" b="1" dirty="0">
                <a:solidFill>
                  <a:schemeClr val="tx1"/>
                </a:solidFill>
                <a:latin typeface="+mn-lt"/>
              </a:rPr>
              <a:t>As noted</a:t>
            </a:r>
            <a:r>
              <a:rPr lang="en-US" sz="2400" b="1" dirty="0">
                <a:solidFill>
                  <a:schemeClr val="tx1"/>
                </a:solidFill>
                <a:latin typeface="+mn-lt"/>
              </a:rPr>
              <a:t> </a:t>
            </a:r>
            <a:r>
              <a:rPr lang="en-US" sz="2400" b="1" dirty="0">
                <a:solidFill>
                  <a:srgbClr val="0070C0"/>
                </a:solidFill>
                <a:latin typeface="+mn-lt"/>
              </a:rPr>
              <a:t>30</a:t>
            </a:r>
            <a:r>
              <a:rPr lang="ar-JO" sz="2400" b="1" dirty="0">
                <a:solidFill>
                  <a:srgbClr val="0070C0"/>
                </a:solidFill>
                <a:latin typeface="+mn-lt"/>
              </a:rPr>
              <a:t>%</a:t>
            </a:r>
            <a:r>
              <a:rPr lang="ar-JO" sz="2400" b="1" dirty="0">
                <a:solidFill>
                  <a:schemeClr val="tx1"/>
                </a:solidFill>
                <a:latin typeface="+mn-lt"/>
              </a:rPr>
              <a:t> of patients with GBS require </a:t>
            </a:r>
            <a:r>
              <a:rPr lang="ar-JO" sz="2400" b="1" dirty="0">
                <a:solidFill>
                  <a:srgbClr val="0070C0"/>
                </a:solidFill>
                <a:latin typeface="+mn-lt"/>
              </a:rPr>
              <a:t>ventilatory</a:t>
            </a:r>
            <a:r>
              <a:rPr lang="ar-JO" sz="2400" b="1" dirty="0">
                <a:solidFill>
                  <a:schemeClr val="tx1"/>
                </a:solidFill>
                <a:latin typeface="+mn-lt"/>
              </a:rPr>
              <a:t> </a:t>
            </a:r>
            <a:r>
              <a:rPr lang="ar-JO" sz="2400" b="1" dirty="0">
                <a:solidFill>
                  <a:srgbClr val="0070C0"/>
                </a:solidFill>
                <a:latin typeface="+mn-lt"/>
              </a:rPr>
              <a:t>assistance</a:t>
            </a:r>
            <a:r>
              <a:rPr lang="ar-JO" sz="2400" b="1" dirty="0">
                <a:solidFill>
                  <a:schemeClr val="tx1"/>
                </a:solidFill>
                <a:latin typeface="+mn-lt"/>
              </a:rPr>
              <a:t>, sometimes for prolonged periods of time (several weeks or longer(</a:t>
            </a:r>
          </a:p>
          <a:p>
            <a:pPr marL="342900" indent="-342900">
              <a:spcBef>
                <a:spcPct val="0"/>
              </a:spcBef>
              <a:buSzTx/>
              <a:buFont typeface="Arial" panose="020B0604020202020204" pitchFamily="34" charset="0"/>
              <a:buChar char="•"/>
              <a:defRPr/>
            </a:pPr>
            <a:endParaRPr lang="ar-JO" sz="2400" b="1" dirty="0">
              <a:solidFill>
                <a:schemeClr val="tx1"/>
              </a:solidFill>
              <a:latin typeface="+mn-lt"/>
            </a:endParaRPr>
          </a:p>
          <a:p>
            <a:pPr marL="342900" indent="-342900">
              <a:spcBef>
                <a:spcPct val="0"/>
              </a:spcBef>
              <a:buSzTx/>
              <a:buFont typeface="Arial" panose="020B0604020202020204" pitchFamily="34" charset="0"/>
              <a:buChar char="•"/>
              <a:defRPr/>
            </a:pPr>
            <a:r>
              <a:rPr lang="ar-JO" sz="2400" b="1" dirty="0">
                <a:solidFill>
                  <a:schemeClr val="tx1"/>
                </a:solidFill>
                <a:latin typeface="+mn-lt"/>
              </a:rPr>
              <a:t> Frequent turning and assiduous skin care are important, as are daily range-of-motion exercises to avoid joint contractures and daily reassurance as to the generally good outlook for recovery.</a:t>
            </a:r>
          </a:p>
        </p:txBody>
      </p:sp>
      <p:sp>
        <p:nvSpPr>
          <p:cNvPr id="88067" name="AutoShape 2"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 xmlns:a16="http://schemas.microsoft.com/office/drawing/2014/main" id="{CC681875-3037-4ACC-AF2E-9DC05EE5AB0B}"/>
              </a:ext>
            </a:extLst>
          </p:cNvPr>
          <p:cNvSpPr>
            <a:spLocks noChangeAspect="1" noChangeArrowheads="1"/>
          </p:cNvSpPr>
          <p:nvPr/>
        </p:nvSpPr>
        <p:spPr bwMode="auto">
          <a:xfrm>
            <a:off x="10899775" y="-1905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7700" name="عنصر نائب لرقم الشريحة 3">
            <a:extLst>
              <a:ext uri="{FF2B5EF4-FFF2-40B4-BE49-F238E27FC236}">
                <a16:creationId xmlns="" xmlns:a16="http://schemas.microsoft.com/office/drawing/2014/main" id="{FF627A17-804F-462F-85EC-B3F8DCDE02F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197C27E-48F1-4967-B3BF-6164B788F46D}" type="slidenum">
              <a:rPr lang="ar-SA" altLang="ru-RU">
                <a:solidFill>
                  <a:srgbClr val="898989"/>
                </a:solidFill>
              </a:rPr>
              <a:pPr/>
              <a:t>113</a:t>
            </a:fld>
            <a:endParaRPr lang="en-US" altLang="ru-RU">
              <a:solidFill>
                <a:srgbClr val="898989"/>
              </a:solidFill>
            </a:endParaRPr>
          </a:p>
        </p:txBody>
      </p:sp>
    </p:spTree>
  </p:cSld>
  <p:clrMapOvr>
    <a:masterClrMapping/>
  </p:clrMapOvr>
  <p:transition spd="slow">
    <p:split dir="in"/>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a:extLst>
              <a:ext uri="{FF2B5EF4-FFF2-40B4-BE49-F238E27FC236}">
                <a16:creationId xmlns="" xmlns:a16="http://schemas.microsoft.com/office/drawing/2014/main" id="{46197D7E-111B-45D2-A7DC-975F8C534944}"/>
              </a:ext>
            </a:extLst>
          </p:cNvPr>
          <p:cNvSpPr>
            <a:spLocks noChangeArrowheads="1"/>
          </p:cNvSpPr>
          <p:nvPr/>
        </p:nvSpPr>
        <p:spPr bwMode="auto">
          <a:xfrm>
            <a:off x="366713" y="1557338"/>
            <a:ext cx="8605837" cy="3324225"/>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285750" indent="-285750">
              <a:spcBef>
                <a:spcPct val="0"/>
              </a:spcBef>
              <a:buSzTx/>
              <a:buFont typeface="Arial" panose="020B0604020202020204" pitchFamily="34" charset="0"/>
              <a:buChar char="•"/>
              <a:defRPr/>
            </a:pPr>
            <a:r>
              <a:rPr lang="en-US" sz="2400" b="1" dirty="0">
                <a:solidFill>
                  <a:schemeClr val="tx1"/>
                </a:solidFill>
                <a:latin typeface="+mn-lt"/>
              </a:rPr>
              <a:t>Approximately </a:t>
            </a:r>
            <a:r>
              <a:rPr lang="en-US" sz="2400" b="1" dirty="0">
                <a:solidFill>
                  <a:srgbClr val="0070C0"/>
                </a:solidFill>
                <a:latin typeface="+mn-lt"/>
              </a:rPr>
              <a:t>85% </a:t>
            </a:r>
            <a:r>
              <a:rPr lang="en-US" sz="2400" b="1" dirty="0">
                <a:solidFill>
                  <a:schemeClr val="tx1"/>
                </a:solidFill>
                <a:latin typeface="+mn-lt"/>
              </a:rPr>
              <a:t>of patients with GBS achieve a </a:t>
            </a:r>
            <a:r>
              <a:rPr lang="en-US" sz="2400" b="1" dirty="0">
                <a:solidFill>
                  <a:srgbClr val="0070C0"/>
                </a:solidFill>
                <a:latin typeface="+mn-lt"/>
              </a:rPr>
              <a:t>full</a:t>
            </a:r>
            <a:r>
              <a:rPr lang="en-US" sz="2400" b="1" dirty="0">
                <a:solidFill>
                  <a:schemeClr val="tx1"/>
                </a:solidFill>
                <a:latin typeface="+mn-lt"/>
              </a:rPr>
              <a:t> functional recovery within </a:t>
            </a:r>
            <a:r>
              <a:rPr lang="en-US" sz="2400" b="1" dirty="0">
                <a:solidFill>
                  <a:srgbClr val="0070C0"/>
                </a:solidFill>
                <a:latin typeface="+mn-lt"/>
              </a:rPr>
              <a:t>several months to a year. </a:t>
            </a:r>
          </a:p>
          <a:p>
            <a:pPr marL="285750" indent="-285750">
              <a:spcBef>
                <a:spcPct val="0"/>
              </a:spcBef>
              <a:buSzTx/>
              <a:buFont typeface="Arial" panose="020B0604020202020204" pitchFamily="34" charset="0"/>
              <a:buChar char="•"/>
              <a:defRPr/>
            </a:pPr>
            <a:r>
              <a:rPr lang="en-US" sz="2400" b="1" dirty="0" err="1">
                <a:solidFill>
                  <a:schemeClr val="tx1"/>
                </a:solidFill>
                <a:latin typeface="+mn-lt"/>
              </a:rPr>
              <a:t>Areflexia</a:t>
            </a:r>
            <a:r>
              <a:rPr lang="en-US" sz="2400" b="1" dirty="0">
                <a:solidFill>
                  <a:schemeClr val="tx1"/>
                </a:solidFill>
                <a:latin typeface="+mn-lt"/>
              </a:rPr>
              <a:t> may persist and patients often complain of continued symptoms, including fatigue. </a:t>
            </a:r>
          </a:p>
          <a:p>
            <a:pPr marL="285750" indent="-285750">
              <a:spcBef>
                <a:spcPct val="0"/>
              </a:spcBef>
              <a:buSzTx/>
              <a:buFont typeface="Arial" panose="020B0604020202020204" pitchFamily="34" charset="0"/>
              <a:buChar char="•"/>
              <a:defRPr/>
            </a:pPr>
            <a:r>
              <a:rPr lang="en-US" sz="2400" b="1" dirty="0">
                <a:solidFill>
                  <a:schemeClr val="tx1"/>
                </a:solidFill>
                <a:latin typeface="+mn-lt"/>
              </a:rPr>
              <a:t>The </a:t>
            </a:r>
            <a:r>
              <a:rPr lang="en-US" sz="2400" b="1" dirty="0">
                <a:solidFill>
                  <a:srgbClr val="0070C0"/>
                </a:solidFill>
                <a:latin typeface="+mn-lt"/>
              </a:rPr>
              <a:t>mortality rate is &lt;5% </a:t>
            </a:r>
            <a:r>
              <a:rPr lang="en-US" sz="2400" b="1" dirty="0">
                <a:solidFill>
                  <a:schemeClr val="tx1"/>
                </a:solidFill>
                <a:latin typeface="+mn-lt"/>
              </a:rPr>
              <a:t>in optimal settings; </a:t>
            </a:r>
            <a:r>
              <a:rPr lang="en-US" sz="2400" b="1" dirty="0">
                <a:solidFill>
                  <a:srgbClr val="FF0000"/>
                </a:solidFill>
                <a:latin typeface="+mn-lt"/>
              </a:rPr>
              <a:t>death usually results from secondary pulmonary complications. </a:t>
            </a:r>
          </a:p>
          <a:p>
            <a:pPr marL="285750" indent="-285750">
              <a:spcBef>
                <a:spcPct val="0"/>
              </a:spcBef>
              <a:buSzTx/>
              <a:buFont typeface="Arial" panose="020B0604020202020204" pitchFamily="34" charset="0"/>
              <a:buChar char="•"/>
              <a:defRPr/>
            </a:pPr>
            <a:r>
              <a:rPr lang="en-US" sz="2400" b="1" dirty="0">
                <a:solidFill>
                  <a:srgbClr val="FF0000"/>
                </a:solidFill>
                <a:latin typeface="+mn-lt"/>
              </a:rPr>
              <a:t>The outlook is worst in patients with severe proximal motor and sensory axonal damage. </a:t>
            </a:r>
          </a:p>
          <a:p>
            <a:pPr marL="285750" indent="-285750">
              <a:spcBef>
                <a:spcPct val="0"/>
              </a:spcBef>
              <a:buSzTx/>
              <a:buFont typeface="Arial" panose="020B0604020202020204" pitchFamily="34" charset="0"/>
              <a:buChar char="•"/>
              <a:defRPr/>
            </a:pPr>
            <a:endParaRPr lang="en-US" sz="1800" b="1" dirty="0">
              <a:solidFill>
                <a:schemeClr val="tx1"/>
              </a:solidFill>
              <a:latin typeface="+mn-lt"/>
            </a:endParaRPr>
          </a:p>
        </p:txBody>
      </p:sp>
      <p:sp>
        <p:nvSpPr>
          <p:cNvPr id="157699" name="Rectangle 2">
            <a:extLst>
              <a:ext uri="{FF2B5EF4-FFF2-40B4-BE49-F238E27FC236}">
                <a16:creationId xmlns="" xmlns:a16="http://schemas.microsoft.com/office/drawing/2014/main" id="{8C7C8B18-3CFC-4B9D-BC6A-2659189A3A23}"/>
              </a:ext>
            </a:extLst>
          </p:cNvPr>
          <p:cNvSpPr>
            <a:spLocks noChangeArrowheads="1"/>
          </p:cNvSpPr>
          <p:nvPr/>
        </p:nvSpPr>
        <p:spPr bwMode="auto">
          <a:xfrm>
            <a:off x="395288" y="620713"/>
            <a:ext cx="4692650" cy="646112"/>
          </a:xfrm>
          <a:prstGeom prst="rect">
            <a:avLst/>
          </a:prstGeom>
          <a:noFill/>
          <a:ln>
            <a:noFill/>
          </a:ln>
          <a:extLst/>
        </p:spPr>
        <p:txBody>
          <a:bodyPr wrap="non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ar-JO" sz="3600" dirty="0">
                <a:solidFill>
                  <a:schemeClr val="accent5"/>
                </a:solidFill>
                <a:latin typeface="+mj-lt"/>
              </a:rPr>
              <a:t>Prognosis and Recover</a:t>
            </a:r>
            <a:r>
              <a:rPr lang="en-US" sz="3600" dirty="0">
                <a:solidFill>
                  <a:schemeClr val="accent5"/>
                </a:solidFill>
                <a:latin typeface="+mj-lt"/>
              </a:rPr>
              <a:t>y</a:t>
            </a:r>
            <a:endParaRPr lang="ar-JO" sz="3600" dirty="0">
              <a:solidFill>
                <a:schemeClr val="accent5"/>
              </a:solidFill>
              <a:latin typeface="+mj-lt"/>
            </a:endParaRPr>
          </a:p>
        </p:txBody>
      </p:sp>
      <p:sp>
        <p:nvSpPr>
          <p:cNvPr id="158724" name="عنصر نائب لرقم الشريحة 4">
            <a:extLst>
              <a:ext uri="{FF2B5EF4-FFF2-40B4-BE49-F238E27FC236}">
                <a16:creationId xmlns="" xmlns:a16="http://schemas.microsoft.com/office/drawing/2014/main" id="{BF9535B7-FAE8-4775-BBBF-FDC66BB7C2E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875849F-9727-47E5-870E-003CD8130476}" type="slidenum">
              <a:rPr lang="ar-SA" altLang="ru-RU">
                <a:solidFill>
                  <a:srgbClr val="898989"/>
                </a:solidFill>
              </a:rPr>
              <a:pPr/>
              <a:t>114</a:t>
            </a:fld>
            <a:endParaRPr lang="en-US" altLang="ru-RU">
              <a:solidFill>
                <a:srgbClr val="898989"/>
              </a:solidFill>
            </a:endParaRPr>
          </a:p>
        </p:txBody>
      </p:sp>
    </p:spTree>
  </p:cSld>
  <p:clrMapOvr>
    <a:masterClrMapping/>
  </p:clrMapOvr>
  <p:transition spd="slow">
    <p:cover dir="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1">
            <a:extLst>
              <a:ext uri="{FF2B5EF4-FFF2-40B4-BE49-F238E27FC236}">
                <a16:creationId xmlns="" xmlns:a16="http://schemas.microsoft.com/office/drawing/2014/main" id="{935F05E2-86F3-49BA-BCD1-607CD97AA53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B75D854-E645-40C8-AB67-F2AF06EF53B6}" type="slidenum">
              <a:rPr lang="ar-SA" altLang="ru-RU">
                <a:solidFill>
                  <a:srgbClr val="898989"/>
                </a:solidFill>
              </a:rPr>
              <a:pPr/>
              <a:t>115</a:t>
            </a:fld>
            <a:endParaRPr lang="en-US" altLang="ru-RU">
              <a:solidFill>
                <a:srgbClr val="898989"/>
              </a:solidFill>
            </a:endParaRPr>
          </a:p>
        </p:txBody>
      </p:sp>
      <p:sp>
        <p:nvSpPr>
          <p:cNvPr id="3" name="Rectangle 2">
            <a:extLst>
              <a:ext uri="{FF2B5EF4-FFF2-40B4-BE49-F238E27FC236}">
                <a16:creationId xmlns="" xmlns:a16="http://schemas.microsoft.com/office/drawing/2014/main" id="{E68C11B5-AF48-4673-BAE5-4EA79A6C30B9}"/>
              </a:ext>
            </a:extLst>
          </p:cNvPr>
          <p:cNvSpPr/>
          <p:nvPr/>
        </p:nvSpPr>
        <p:spPr>
          <a:xfrm>
            <a:off x="611188" y="1052513"/>
            <a:ext cx="8208962" cy="3786187"/>
          </a:xfrm>
          <a:prstGeom prst="rect">
            <a:avLst/>
          </a:prstGeom>
        </p:spPr>
        <p:txBody>
          <a:bodyPr>
            <a:spAutoFit/>
          </a:bodyPr>
          <a:lstStyle/>
          <a:p>
            <a:pPr marL="285750" indent="-285750">
              <a:buFont typeface="Arial" panose="020B0604020202020204" pitchFamily="34" charset="0"/>
              <a:buChar char="•"/>
              <a:defRPr/>
            </a:pPr>
            <a:r>
              <a:rPr lang="en-US" sz="2400" b="1" dirty="0"/>
              <a:t> </a:t>
            </a:r>
            <a:r>
              <a:rPr lang="en-US" sz="2400" b="1" dirty="0">
                <a:solidFill>
                  <a:srgbClr val="0070C0"/>
                </a:solidFill>
              </a:rPr>
              <a:t>Axonal damage </a:t>
            </a:r>
            <a:r>
              <a:rPr lang="en-US" sz="2400" b="1" dirty="0"/>
              <a:t>may be either primary or secondary in nature but in either case </a:t>
            </a:r>
            <a:r>
              <a:rPr lang="en-US" sz="2400" b="1" dirty="0">
                <a:solidFill>
                  <a:srgbClr val="0070C0"/>
                </a:solidFill>
              </a:rPr>
              <a:t>successful regeneration cannot occur. </a:t>
            </a:r>
            <a:endParaRPr lang="en-US" sz="2400" b="1" dirty="0">
              <a:solidFill>
                <a:srgbClr val="0070C0"/>
              </a:solidFill>
              <a:latin typeface="+mn-lt"/>
            </a:endParaRPr>
          </a:p>
          <a:p>
            <a:pPr marL="285750" indent="-285750">
              <a:buFont typeface="Arial" panose="020B0604020202020204" pitchFamily="34" charset="0"/>
              <a:buChar char="•"/>
              <a:defRPr/>
            </a:pPr>
            <a:endParaRPr lang="en-US" sz="2400" b="1" dirty="0">
              <a:latin typeface="+mn-lt"/>
            </a:endParaRPr>
          </a:p>
          <a:p>
            <a:pPr marL="285750" indent="-285750">
              <a:buFont typeface="Arial" panose="020B0604020202020204" pitchFamily="34" charset="0"/>
              <a:buChar char="•"/>
              <a:defRPr/>
            </a:pPr>
            <a:r>
              <a:rPr lang="en-US" sz="2400" b="1" dirty="0">
                <a:latin typeface="+mn-lt"/>
              </a:rPr>
              <a:t>advanced </a:t>
            </a:r>
            <a:r>
              <a:rPr lang="en-US" sz="2400" b="1" dirty="0">
                <a:solidFill>
                  <a:srgbClr val="0070C0"/>
                </a:solidFill>
                <a:latin typeface="+mn-lt"/>
              </a:rPr>
              <a:t>age</a:t>
            </a:r>
            <a:r>
              <a:rPr lang="en-US" sz="2400" b="1" dirty="0">
                <a:latin typeface="+mn-lt"/>
              </a:rPr>
              <a:t>, a </a:t>
            </a:r>
            <a:r>
              <a:rPr lang="en-US" sz="2400" b="1" dirty="0">
                <a:solidFill>
                  <a:srgbClr val="0070C0"/>
                </a:solidFill>
                <a:latin typeface="+mn-lt"/>
              </a:rPr>
              <a:t>fulminant</a:t>
            </a:r>
            <a:r>
              <a:rPr lang="en-US" sz="2400" b="1" dirty="0">
                <a:latin typeface="+mn-lt"/>
              </a:rPr>
              <a:t> or severe attack, and a </a:t>
            </a:r>
            <a:r>
              <a:rPr lang="en-US" sz="2400" b="1" dirty="0">
                <a:solidFill>
                  <a:srgbClr val="0070C0"/>
                </a:solidFill>
                <a:latin typeface="+mn-lt"/>
              </a:rPr>
              <a:t>delay</a:t>
            </a:r>
            <a:r>
              <a:rPr lang="en-US" sz="2400" b="1" dirty="0">
                <a:latin typeface="+mn-lt"/>
              </a:rPr>
              <a:t> in the onset of treatment            Risk </a:t>
            </a:r>
            <a:r>
              <a:rPr lang="en-US" sz="2400" b="1" dirty="0" err="1">
                <a:latin typeface="+mn-lt"/>
              </a:rPr>
              <a:t>incr</a:t>
            </a:r>
            <a:endParaRPr lang="en-US" sz="2400" b="1" dirty="0">
              <a:latin typeface="+mn-lt"/>
            </a:endParaRPr>
          </a:p>
          <a:p>
            <a:pPr marL="285750" indent="-285750">
              <a:buFont typeface="Arial" panose="020B0604020202020204" pitchFamily="34" charset="0"/>
              <a:buChar char="•"/>
              <a:defRPr/>
            </a:pPr>
            <a:endParaRPr lang="en-US" sz="2400" b="1" dirty="0">
              <a:latin typeface="+mn-lt"/>
            </a:endParaRPr>
          </a:p>
          <a:p>
            <a:pPr marL="285750" indent="-285750">
              <a:buFont typeface="Arial" panose="020B0604020202020204" pitchFamily="34" charset="0"/>
              <a:buChar char="•"/>
              <a:defRPr/>
            </a:pPr>
            <a:r>
              <a:rPr lang="en-US" sz="2400" b="1" dirty="0">
                <a:latin typeface="+mn-lt"/>
              </a:rPr>
              <a:t>Between </a:t>
            </a:r>
            <a:r>
              <a:rPr lang="en-US" sz="2400" b="1" dirty="0">
                <a:solidFill>
                  <a:srgbClr val="0070C0"/>
                </a:solidFill>
                <a:latin typeface="+mn-lt"/>
              </a:rPr>
              <a:t>5 and 10% </a:t>
            </a:r>
            <a:r>
              <a:rPr lang="en-US" sz="2400" b="1" dirty="0">
                <a:latin typeface="+mn-lt"/>
              </a:rPr>
              <a:t>of patients with typical GBS have </a:t>
            </a:r>
            <a:r>
              <a:rPr lang="en-US" sz="2400" b="1" dirty="0">
                <a:solidFill>
                  <a:srgbClr val="0070C0"/>
                </a:solidFill>
                <a:latin typeface="+mn-lt"/>
              </a:rPr>
              <a:t>one or more late relapses</a:t>
            </a:r>
            <a:r>
              <a:rPr lang="en-US" sz="2400" b="1" dirty="0">
                <a:latin typeface="+mn-lt"/>
              </a:rPr>
              <a:t>; such cases are then classified as chronic inflammatory demyelinating polyneuropathy (CIDP).</a:t>
            </a:r>
          </a:p>
        </p:txBody>
      </p:sp>
      <p:sp>
        <p:nvSpPr>
          <p:cNvPr id="4" name="Right Arrow 3">
            <a:extLst>
              <a:ext uri="{FF2B5EF4-FFF2-40B4-BE49-F238E27FC236}">
                <a16:creationId xmlns="" xmlns:a16="http://schemas.microsoft.com/office/drawing/2014/main" id="{F1E1B64B-DC52-481D-A5C2-DD18593D5FCC}"/>
              </a:ext>
            </a:extLst>
          </p:cNvPr>
          <p:cNvSpPr/>
          <p:nvPr/>
        </p:nvSpPr>
        <p:spPr>
          <a:xfrm>
            <a:off x="4000500" y="3071813"/>
            <a:ext cx="57626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transition spd="slow">
    <p:pull dir="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mk:@MSITStore:E:\readرابعه\INTERNAL%20MED\Internal%20Medicine%20(2012-2013)\Internal%20Medicine%20Textbooks\Harrison's%20Principles%20of%20Internal%20Medicine%202%20Vol%20Set%5b18th%20edition%5d.chm::/cover.gif">
            <a:extLst>
              <a:ext uri="{FF2B5EF4-FFF2-40B4-BE49-F238E27FC236}">
                <a16:creationId xmlns="" xmlns:a16="http://schemas.microsoft.com/office/drawing/2014/main" id="{4327D3DA-4EE4-4107-918E-3909A98E8245}"/>
              </a:ext>
            </a:extLst>
          </p:cNvPr>
          <p:cNvSpPr>
            <a:spLocks noChangeAspect="1" noChangeArrowheads="1"/>
          </p:cNvSpPr>
          <p:nvPr/>
        </p:nvSpPr>
        <p:spPr bwMode="auto">
          <a:xfrm>
            <a:off x="57150" y="-1365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91139" name="Rectangle 2">
            <a:extLst>
              <a:ext uri="{FF2B5EF4-FFF2-40B4-BE49-F238E27FC236}">
                <a16:creationId xmlns="" xmlns:a16="http://schemas.microsoft.com/office/drawing/2014/main" id="{B363FC5D-B3EE-4E6B-AA21-A07775982A2D}"/>
              </a:ext>
            </a:extLst>
          </p:cNvPr>
          <p:cNvSpPr>
            <a:spLocks noChangeArrowheads="1"/>
          </p:cNvSpPr>
          <p:nvPr/>
        </p:nvSpPr>
        <p:spPr bwMode="auto">
          <a:xfrm>
            <a:off x="539750" y="1844675"/>
            <a:ext cx="860425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ru-RU" sz="3600" b="1"/>
              <a:t>Harrison's™</a:t>
            </a:r>
            <a:r>
              <a:rPr lang="en-US" altLang="ru-RU" sz="3600"/>
              <a:t/>
            </a:r>
            <a:br>
              <a:rPr lang="en-US" altLang="ru-RU" sz="3600"/>
            </a:br>
            <a:r>
              <a:rPr lang="en-US" altLang="ru-RU" sz="3600" b="1"/>
              <a:t>PRINCIPLES OF INTERNAL MEDICINE</a:t>
            </a:r>
            <a:r>
              <a:rPr lang="en-US" altLang="ru-RU" sz="3600"/>
              <a:t/>
            </a:r>
            <a:br>
              <a:rPr lang="en-US" altLang="ru-RU" sz="3600"/>
            </a:br>
            <a:r>
              <a:rPr lang="en-US" altLang="ru-RU" sz="3600" b="1"/>
              <a:t>Eighteenth Edition</a:t>
            </a:r>
          </a:p>
          <a:p>
            <a:r>
              <a:rPr lang="en-US" altLang="ru-RU" sz="3600" b="1"/>
              <a:t>Previous   seminar</a:t>
            </a:r>
            <a:r>
              <a:rPr lang="en-US" altLang="ru-RU" sz="3600"/>
              <a:t/>
            </a:r>
            <a:br>
              <a:rPr lang="en-US" altLang="ru-RU" sz="3600"/>
            </a:br>
            <a:endParaRPr lang="ar-JO" altLang="ru-RU" sz="3600"/>
          </a:p>
        </p:txBody>
      </p:sp>
      <p:sp>
        <p:nvSpPr>
          <p:cNvPr id="5" name="Rectangle 4">
            <a:extLst>
              <a:ext uri="{FF2B5EF4-FFF2-40B4-BE49-F238E27FC236}">
                <a16:creationId xmlns="" xmlns:a16="http://schemas.microsoft.com/office/drawing/2014/main" id="{705A168D-CC7D-482A-8D01-C63B7EB6B604}"/>
              </a:ext>
            </a:extLst>
          </p:cNvPr>
          <p:cNvSpPr/>
          <p:nvPr/>
        </p:nvSpPr>
        <p:spPr>
          <a:xfrm>
            <a:off x="74950" y="764704"/>
            <a:ext cx="4032448" cy="923330"/>
          </a:xfrm>
          <a:prstGeom prst="rect">
            <a:avLst/>
          </a:prstGeom>
        </p:spPr>
        <p:txBody>
          <a:bodyPr>
            <a:spAutoFit/>
          </a:bodyPr>
          <a:lstStyle/>
          <a:p>
            <a:pPr algn="ctr">
              <a:defRPr/>
            </a:pPr>
            <a:r>
              <a:rPr lang="en-US" sz="5400" dirty="0">
                <a:ln w="0"/>
                <a:solidFill>
                  <a:schemeClr val="accent5"/>
                </a:solidFill>
                <a:effectLst>
                  <a:outerShdw blurRad="38100" dist="19050" dir="2700000" algn="tl" rotWithShape="0">
                    <a:schemeClr val="dk1">
                      <a:alpha val="40000"/>
                    </a:schemeClr>
                  </a:outerShdw>
                </a:effectLst>
                <a:latin typeface="+mj-lt"/>
              </a:rPr>
              <a:t>References</a:t>
            </a:r>
            <a:endParaRPr lang="en-US" sz="5400" dirty="0">
              <a:ln w="18000">
                <a:solidFill>
                  <a:srgbClr val="7598D9">
                    <a:satMod val="140000"/>
                  </a:srgbClr>
                </a:solidFill>
                <a:prstDash val="solid"/>
                <a:miter lim="800000"/>
              </a:ln>
              <a:solidFill>
                <a:schemeClr val="accent5"/>
              </a:solidFill>
              <a:effectLst>
                <a:outerShdw blurRad="25500" dist="23000" dir="7020000" algn="tl">
                  <a:srgbClr val="000000">
                    <a:alpha val="50000"/>
                  </a:srgbClr>
                </a:outerShdw>
              </a:effectLst>
              <a:latin typeface="+mj-lt"/>
            </a:endParaRPr>
          </a:p>
        </p:txBody>
      </p:sp>
      <p:sp>
        <p:nvSpPr>
          <p:cNvPr id="160773" name="عنصر نائب لرقم الشريحة 5">
            <a:extLst>
              <a:ext uri="{FF2B5EF4-FFF2-40B4-BE49-F238E27FC236}">
                <a16:creationId xmlns="" xmlns:a16="http://schemas.microsoft.com/office/drawing/2014/main" id="{07B1E539-A7C3-49E7-AD79-09D0BD62C78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182C811-6B6D-44E4-8296-30BA112B46E5}" type="slidenum">
              <a:rPr lang="ar-SA" altLang="ru-RU">
                <a:solidFill>
                  <a:srgbClr val="898989"/>
                </a:solidFill>
              </a:rPr>
              <a:pPr/>
              <a:t>116</a:t>
            </a:fld>
            <a:endParaRPr lang="en-US" altLang="ru-RU">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Management</a:t>
            </a:r>
          </a:p>
        </p:txBody>
      </p:sp>
      <p:sp>
        <p:nvSpPr>
          <p:cNvPr id="5" name="Content Placeholder 4"/>
          <p:cNvSpPr>
            <a:spLocks noGrp="1"/>
          </p:cNvSpPr>
          <p:nvPr>
            <p:ph idx="1"/>
          </p:nvPr>
        </p:nvSpPr>
        <p:spPr>
          <a:xfrm>
            <a:off x="508001" y="2093259"/>
            <a:ext cx="6447501" cy="2910580"/>
          </a:xfrm>
        </p:spPr>
        <p:txBody>
          <a:bodyPr>
            <a:normAutofit/>
          </a:bodyPr>
          <a:lstStyle/>
          <a:p>
            <a:pPr>
              <a:buNone/>
              <a:defRPr/>
            </a:pPr>
            <a:endParaRPr lang="en-US" sz="1500" b="1" dirty="0">
              <a:solidFill>
                <a:schemeClr val="tx1"/>
              </a:solidFill>
              <a:latin typeface="Arial" panose="020B0604020202020204" pitchFamily="34" charset="0"/>
              <a:cs typeface="Arial" panose="020B0604020202020204" pitchFamily="34" charset="0"/>
            </a:endParaRPr>
          </a:p>
          <a:p>
            <a:pPr>
              <a:buFontTx/>
              <a:buChar char="•"/>
              <a:defRPr/>
            </a:pPr>
            <a:r>
              <a:rPr lang="en-US" sz="1800" b="1" dirty="0">
                <a:solidFill>
                  <a:schemeClr val="tx1"/>
                </a:solidFill>
                <a:latin typeface="Arial" panose="020B0604020202020204" pitchFamily="34" charset="0"/>
                <a:cs typeface="Arial" panose="020B0604020202020204" pitchFamily="34" charset="0"/>
              </a:rPr>
              <a:t>Management is </a:t>
            </a:r>
            <a:r>
              <a:rPr lang="en-US" sz="1800" b="1" dirty="0">
                <a:solidFill>
                  <a:srgbClr val="FF0000"/>
                </a:solidFill>
                <a:latin typeface="Arial" panose="020B0604020202020204" pitchFamily="34" charset="0"/>
                <a:cs typeface="Arial" panose="020B0604020202020204" pitchFamily="34" charset="0"/>
              </a:rPr>
              <a:t>supportive</a:t>
            </a:r>
          </a:p>
          <a:p>
            <a:pPr marL="0" indent="0">
              <a:buNone/>
              <a:defRPr/>
            </a:pPr>
            <a:endParaRPr lang="en-US" sz="1500" b="1" dirty="0">
              <a:solidFill>
                <a:schemeClr val="tx1"/>
              </a:solidFill>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Management is directed to bladder care and physiotherapy. </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Studies have shown that </a:t>
            </a:r>
            <a:r>
              <a:rPr lang="en-US" sz="1500" b="1" u="sng" dirty="0">
                <a:solidFill>
                  <a:srgbClr val="FF0000"/>
                </a:solidFill>
                <a:latin typeface="Arial" panose="020B0604020202020204" pitchFamily="34" charset="0"/>
                <a:cs typeface="Arial" panose="020B0604020202020204" pitchFamily="34" charset="0"/>
              </a:rPr>
              <a:t>high-dose methylprednisolone</a:t>
            </a:r>
            <a:r>
              <a:rPr lang="en-US" sz="1500" b="1" dirty="0">
                <a:solidFill>
                  <a:srgbClr val="FF0000"/>
                </a:solidFill>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therapy </a:t>
            </a:r>
            <a:r>
              <a:rPr lang="en-US" sz="1500" b="1" u="sng" dirty="0">
                <a:latin typeface="Arial" panose="020B0604020202020204" pitchFamily="34" charset="0"/>
                <a:cs typeface="Arial" panose="020B0604020202020204" pitchFamily="34" charset="0"/>
              </a:rPr>
              <a:t>early</a:t>
            </a:r>
            <a:r>
              <a:rPr lang="en-US" sz="1500" b="1" dirty="0">
                <a:latin typeface="Arial" panose="020B0604020202020204" pitchFamily="34" charset="0"/>
                <a:cs typeface="Arial" panose="020B0604020202020204" pitchFamily="34" charset="0"/>
              </a:rPr>
              <a:t> in the course is effective in shortening the duration of the disease and in improving the outcome</a:t>
            </a:r>
            <a:r>
              <a:rPr lang="en-US" sz="1500" b="1" dirty="0" smtClean="0">
                <a:latin typeface="Arial" panose="020B0604020202020204" pitchFamily="34" charset="0"/>
                <a:cs typeface="Arial" panose="020B0604020202020204" pitchFamily="34" charset="0"/>
              </a:rPr>
              <a:t>.</a:t>
            </a:r>
            <a:endParaRPr lang="en-US" sz="1500" b="1" dirty="0" smtClean="0">
              <a:solidFill>
                <a:srgbClr val="FFFFFF"/>
              </a:solidFill>
              <a:latin typeface="Arial" panose="020B0604020202020204" pitchFamily="34" charset="0"/>
              <a:cs typeface="Arial" panose="020B0604020202020204" pitchFamily="34" charset="0"/>
            </a:endParaRPr>
          </a:p>
          <a:p>
            <a:pPr>
              <a:defRPr/>
            </a:pPr>
            <a:r>
              <a:rPr lang="en-US" sz="1500" b="1" dirty="0" smtClean="0">
                <a:solidFill>
                  <a:srgbClr val="00B050"/>
                </a:solidFill>
                <a:latin typeface="Arial" panose="020B0604020202020204" pitchFamily="34" charset="0"/>
                <a:cs typeface="Arial" panose="020B0604020202020204" pitchFamily="34" charset="0"/>
              </a:rPr>
              <a:t>Give IVIG</a:t>
            </a:r>
            <a:endParaRPr lang="en-US" sz="15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87152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092574"/>
            <a:ext cx="6447501" cy="990600"/>
          </a:xfrm>
        </p:spPr>
        <p:txBody>
          <a:bodyPr/>
          <a:lstStyle/>
          <a:p>
            <a:r>
              <a:rPr lang="en-US" b="1" dirty="0">
                <a:solidFill>
                  <a:srgbClr val="FF0000"/>
                </a:solidFill>
                <a:latin typeface="Arial" panose="020B0604020202020204" pitchFamily="34" charset="0"/>
                <a:cs typeface="Arial" panose="020B0604020202020204" pitchFamily="34" charset="0"/>
              </a:rPr>
              <a:t>Outcome</a:t>
            </a:r>
          </a:p>
        </p:txBody>
      </p:sp>
      <p:sp>
        <p:nvSpPr>
          <p:cNvPr id="3" name="Content Placeholder 2"/>
          <p:cNvSpPr>
            <a:spLocks noGrp="1"/>
          </p:cNvSpPr>
          <p:nvPr>
            <p:ph idx="1"/>
          </p:nvPr>
        </p:nvSpPr>
        <p:spPr>
          <a:xfrm>
            <a:off x="508001" y="2165049"/>
            <a:ext cx="6447501" cy="2910580"/>
          </a:xfrm>
        </p:spPr>
        <p:txBody>
          <a:bodyPr>
            <a:normAutofit fontScale="92500" lnSpcReduction="10000"/>
          </a:bodyPr>
          <a:lstStyle/>
          <a:p>
            <a:pPr marL="315468" indent="-288036">
              <a:buFontTx/>
              <a:buChar char="•"/>
              <a:defRPr/>
            </a:pPr>
            <a:r>
              <a:rPr lang="en-US" sz="1500" b="1" u="sng" dirty="0">
                <a:latin typeface="Arial" panose="020B0604020202020204" pitchFamily="34" charset="0"/>
                <a:cs typeface="Arial" panose="020B0604020202020204" pitchFamily="34" charset="0"/>
              </a:rPr>
              <a:t>Recovery</a:t>
            </a:r>
            <a:r>
              <a:rPr lang="en-US" sz="1500" b="1" dirty="0">
                <a:latin typeface="Arial" panose="020B0604020202020204" pitchFamily="34" charset="0"/>
                <a:cs typeface="Arial" panose="020B0604020202020204" pitchFamily="34" charset="0"/>
              </a:rPr>
              <a:t> from transverse myelitis usually begins between </a:t>
            </a:r>
            <a:r>
              <a:rPr lang="en-US" sz="1500" b="1" u="sng" dirty="0">
                <a:latin typeface="Arial" panose="020B0604020202020204" pitchFamily="34" charset="0"/>
                <a:cs typeface="Arial" panose="020B0604020202020204" pitchFamily="34" charset="0"/>
              </a:rPr>
              <a:t>weeks</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2 and 12</a:t>
            </a:r>
            <a:r>
              <a:rPr lang="en-US" sz="1500" b="1" dirty="0">
                <a:latin typeface="Arial" panose="020B0604020202020204" pitchFamily="34" charset="0"/>
                <a:cs typeface="Arial" panose="020B0604020202020204" pitchFamily="34" charset="0"/>
              </a:rPr>
              <a:t> following onset and </a:t>
            </a:r>
            <a:r>
              <a:rPr lang="en-US" sz="1500" b="1" u="sng" dirty="0">
                <a:latin typeface="Arial" panose="020B0604020202020204" pitchFamily="34" charset="0"/>
                <a:cs typeface="Arial" panose="020B0604020202020204" pitchFamily="34" charset="0"/>
              </a:rPr>
              <a:t>may</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continue for up</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to 2 years</a:t>
            </a:r>
            <a:r>
              <a:rPr lang="en-US" sz="1500" b="1" dirty="0">
                <a:latin typeface="Arial" panose="020B0604020202020204" pitchFamily="34" charset="0"/>
                <a:cs typeface="Arial" panose="020B0604020202020204" pitchFamily="34" charset="0"/>
              </a:rPr>
              <a:t> in some patients.</a:t>
            </a:r>
          </a:p>
          <a:p>
            <a:pPr marL="27432"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u="sng" dirty="0">
                <a:solidFill>
                  <a:srgbClr val="FF0000"/>
                </a:solidFill>
                <a:latin typeface="Arial" panose="020B0604020202020204" pitchFamily="34" charset="0"/>
                <a:cs typeface="Arial" panose="020B0604020202020204" pitchFamily="34" charset="0"/>
              </a:rPr>
              <a:t>60%</a:t>
            </a:r>
            <a:r>
              <a:rPr lang="en-US" sz="1500" b="1" dirty="0">
                <a:solidFill>
                  <a:srgbClr val="FF0000"/>
                </a:solidFill>
                <a:latin typeface="Arial" panose="020B0604020202020204" pitchFamily="34" charset="0"/>
                <a:cs typeface="Arial" panose="020B0604020202020204" pitchFamily="34" charset="0"/>
              </a:rPr>
              <a:t> show </a:t>
            </a:r>
            <a:r>
              <a:rPr lang="en-US" sz="1500" b="1" u="sng" dirty="0">
                <a:solidFill>
                  <a:srgbClr val="FF0000"/>
                </a:solidFill>
                <a:latin typeface="Arial" panose="020B0604020202020204" pitchFamily="34" charset="0"/>
                <a:cs typeface="Arial" panose="020B0604020202020204" pitchFamily="34" charset="0"/>
              </a:rPr>
              <a:t>spontaneous</a:t>
            </a:r>
            <a:r>
              <a:rPr lang="en-US" sz="1500" b="1" dirty="0">
                <a:solidFill>
                  <a:srgbClr val="FF0000"/>
                </a:solidFill>
                <a:latin typeface="Arial" panose="020B0604020202020204" pitchFamily="34" charset="0"/>
                <a:cs typeface="Arial" panose="020B0604020202020204" pitchFamily="34" charset="0"/>
              </a:rPr>
              <a:t> recovery over few weeks</a:t>
            </a:r>
          </a:p>
          <a:p>
            <a:pPr marL="27432"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if treated early, some patients experience complete or near complete recovery.</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Residual deficits includes bowel and bladder dysfunction and weakness.</a:t>
            </a:r>
          </a:p>
        </p:txBody>
      </p:sp>
    </p:spTree>
    <p:extLst>
      <p:ext uri="{BB962C8B-B14F-4D97-AF65-F5344CB8AC3E}">
        <p14:creationId xmlns="" xmlns:p14="http://schemas.microsoft.com/office/powerpoint/2010/main" val="425053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60" y="1364876"/>
            <a:ext cx="6447501" cy="990600"/>
          </a:xfrm>
        </p:spPr>
        <p:txBody>
          <a:bodyPr>
            <a:normAutofit fontScale="90000"/>
          </a:bodyPr>
          <a:lstStyle/>
          <a:p>
            <a:pPr algn="ctr"/>
            <a:r>
              <a:rPr lang="en-US" sz="3000" b="1" dirty="0">
                <a:latin typeface="Arial" panose="020B0604020202020204" pitchFamily="34" charset="0"/>
                <a:cs typeface="Arial" panose="020B0604020202020204" pitchFamily="34" charset="0"/>
              </a:rPr>
              <a:t>Spinal muscular </a:t>
            </a:r>
            <a:r>
              <a:rPr lang="en-US" sz="3000" b="1" dirty="0" smtClean="0">
                <a:latin typeface="Arial" panose="020B0604020202020204" pitchFamily="34" charset="0"/>
                <a:cs typeface="Arial" panose="020B0604020202020204" pitchFamily="34" charset="0"/>
              </a:rPr>
              <a:t>atrophy</a:t>
            </a:r>
            <a:br>
              <a:rPr lang="en-US" sz="3000" b="1" dirty="0" smtClean="0">
                <a:latin typeface="Arial" panose="020B0604020202020204" pitchFamily="34" charset="0"/>
                <a:cs typeface="Arial" panose="020B0604020202020204" pitchFamily="34" charset="0"/>
              </a:rPr>
            </a:br>
            <a:r>
              <a:rPr lang="ar-JO" sz="3000" b="1" dirty="0" smtClean="0">
                <a:latin typeface="Arial" panose="020B0604020202020204" pitchFamily="34" charset="0"/>
                <a:cs typeface="Arial" panose="020B0604020202020204" pitchFamily="34" charset="0"/>
              </a:rPr>
              <a:t>الدكتور </a:t>
            </a:r>
            <a:r>
              <a:rPr lang="ar-JO" sz="3000" b="1" dirty="0" smtClean="0">
                <a:latin typeface="Arial" panose="020B0604020202020204" pitchFamily="34" charset="0"/>
                <a:cs typeface="Arial" panose="020B0604020202020204" pitchFamily="34" charset="0"/>
              </a:rPr>
              <a:t>حكالنا </a:t>
            </a:r>
            <a:r>
              <a:rPr lang="ar-JO" sz="3000" b="1" dirty="0" smtClean="0">
                <a:latin typeface="Arial" panose="020B0604020202020204" pitchFamily="34" charset="0"/>
                <a:cs typeface="Arial" panose="020B0604020202020204" pitchFamily="34" charset="0"/>
              </a:rPr>
              <a:t>انه </a:t>
            </a:r>
            <a:r>
              <a:rPr lang="ar-JO" sz="3000" b="1" dirty="0" smtClean="0">
                <a:latin typeface="Arial" panose="020B0604020202020204" pitchFamily="34" charset="0"/>
                <a:cs typeface="Arial" panose="020B0604020202020204" pitchFamily="34" charset="0"/>
              </a:rPr>
              <a:t>مش داخل معكم بالمنهاج </a:t>
            </a:r>
            <a:r>
              <a:rPr lang="ar-JO" sz="3000" b="1" dirty="0" smtClean="0">
                <a:latin typeface="Arial" panose="020B0604020202020204" pitchFamily="34" charset="0"/>
                <a:cs typeface="Arial" panose="020B0604020202020204" pitchFamily="34" charset="0"/>
              </a:rPr>
              <a:t/>
            </a:r>
            <a:br>
              <a:rPr lang="ar-JO" sz="3000" b="1" dirty="0" smtClean="0">
                <a:latin typeface="Arial" panose="020B0604020202020204" pitchFamily="34" charset="0"/>
                <a:cs typeface="Arial" panose="020B0604020202020204" pitchFamily="34" charset="0"/>
              </a:rPr>
            </a:br>
            <a:r>
              <a:rPr lang="ar-JO" sz="3000" b="1" dirty="0" smtClean="0">
                <a:latin typeface="Arial" panose="020B0604020202020204" pitchFamily="34" charset="0"/>
                <a:cs typeface="Arial" panose="020B0604020202020204" pitchFamily="34" charset="0"/>
              </a:rPr>
              <a:t>من سلايد 14 ل سلايد 29</a:t>
            </a:r>
            <a:br>
              <a:rPr lang="ar-JO" sz="3000" b="1" dirty="0" smtClean="0">
                <a:latin typeface="Arial" panose="020B0604020202020204" pitchFamily="34" charset="0"/>
                <a:cs typeface="Arial" panose="020B0604020202020204" pitchFamily="34" charset="0"/>
              </a:rPr>
            </a:br>
            <a:endParaRPr lang="en-US" sz="3000" b="1" dirty="0">
              <a:latin typeface="Arial" panose="020B0604020202020204" pitchFamily="34" charset="0"/>
              <a:cs typeface="Arial" panose="020B0604020202020204" pitchFamily="34" charset="0"/>
            </a:endParaRPr>
          </a:p>
        </p:txBody>
      </p:sp>
      <p:pic>
        <p:nvPicPr>
          <p:cNvPr id="4" name="Picture 2" descr="F:\GHADEER\ghadee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00166" y="3143248"/>
            <a:ext cx="4366931" cy="3002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7528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Spinal muscular atrophy</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defRPr/>
            </a:pPr>
            <a:r>
              <a:rPr lang="en-US" sz="1800" b="1" dirty="0">
                <a:solidFill>
                  <a:srgbClr val="FF0000"/>
                </a:solidFill>
                <a:latin typeface="Arial" panose="020B0604020202020204" pitchFamily="34" charset="0"/>
                <a:cs typeface="Arial" panose="020B0604020202020204" pitchFamily="34" charset="0"/>
              </a:rPr>
              <a:t>Spinal muscular atrophy (SMA) </a:t>
            </a:r>
            <a:r>
              <a:rPr lang="en-US" sz="1500" b="1" dirty="0">
                <a:solidFill>
                  <a:srgbClr val="FF0000"/>
                </a:solidFill>
                <a:latin typeface="Arial" panose="020B0604020202020204" pitchFamily="34" charset="0"/>
                <a:cs typeface="Arial" panose="020B0604020202020204" pitchFamily="34" charset="0"/>
              </a:rPr>
              <a:t>is an incurable genetic </a:t>
            </a:r>
            <a:r>
              <a:rPr lang="en-US" sz="1500" b="1" u="sng" dirty="0">
                <a:solidFill>
                  <a:srgbClr val="FF0000"/>
                </a:solidFill>
                <a:latin typeface="Arial" panose="020B0604020202020204" pitchFamily="34" charset="0"/>
                <a:cs typeface="Arial" panose="020B0604020202020204" pitchFamily="34" charset="0"/>
              </a:rPr>
              <a:t>autosomal recessive</a:t>
            </a:r>
            <a:r>
              <a:rPr lang="en-US" sz="1500" b="1" dirty="0">
                <a:solidFill>
                  <a:srgbClr val="FF0000"/>
                </a:solidFill>
                <a:latin typeface="Arial" panose="020B0604020202020204" pitchFamily="34" charset="0"/>
                <a:cs typeface="Arial" panose="020B0604020202020204" pitchFamily="34" charset="0"/>
              </a:rPr>
              <a:t> disease caused by a genetic defect in the </a:t>
            </a:r>
            <a:r>
              <a:rPr lang="en-US" sz="1500" b="1" u="sng" dirty="0">
                <a:solidFill>
                  <a:srgbClr val="FF0000"/>
                </a:solidFill>
                <a:latin typeface="Arial" panose="020B0604020202020204" pitchFamily="34" charset="0"/>
                <a:cs typeface="Arial" panose="020B0604020202020204" pitchFamily="34" charset="0"/>
              </a:rPr>
              <a:t>SMN1</a:t>
            </a:r>
            <a:r>
              <a:rPr lang="en-US" sz="1500" b="1" dirty="0">
                <a:solidFill>
                  <a:srgbClr val="FF0000"/>
                </a:solidFill>
                <a:latin typeface="Arial" panose="020B0604020202020204" pitchFamily="34" charset="0"/>
                <a:cs typeface="Arial" panose="020B0604020202020204" pitchFamily="34" charset="0"/>
              </a:rPr>
              <a:t> gene which codes SMN, a </a:t>
            </a:r>
            <a:r>
              <a:rPr lang="en-US" sz="1500" b="1" u="sng" dirty="0">
                <a:solidFill>
                  <a:srgbClr val="FF0000"/>
                </a:solidFill>
                <a:latin typeface="Arial" panose="020B0604020202020204" pitchFamily="34" charset="0"/>
                <a:cs typeface="Arial" panose="020B0604020202020204" pitchFamily="34" charset="0"/>
              </a:rPr>
              <a:t>protein</a:t>
            </a:r>
            <a:r>
              <a:rPr lang="en-US" sz="1500" b="1" dirty="0">
                <a:solidFill>
                  <a:srgbClr val="FF0000"/>
                </a:solidFill>
                <a:latin typeface="Arial" panose="020B0604020202020204" pitchFamily="34" charset="0"/>
                <a:cs typeface="Arial" panose="020B0604020202020204" pitchFamily="34" charset="0"/>
              </a:rPr>
              <a:t> necessary for survival of </a:t>
            </a:r>
            <a:r>
              <a:rPr lang="en-US" sz="1500" b="1" u="sng" dirty="0">
                <a:solidFill>
                  <a:srgbClr val="FF0000"/>
                </a:solidFill>
                <a:latin typeface="Arial" panose="020B0604020202020204" pitchFamily="34" charset="0"/>
                <a:cs typeface="Arial" panose="020B0604020202020204" pitchFamily="34" charset="0"/>
              </a:rPr>
              <a:t>motor neurons</a:t>
            </a:r>
            <a:r>
              <a:rPr lang="en-US" sz="1500" b="1" dirty="0">
                <a:solidFill>
                  <a:srgbClr val="FF0000"/>
                </a:solidFill>
                <a:latin typeface="Arial" panose="020B0604020202020204" pitchFamily="34" charset="0"/>
                <a:cs typeface="Arial" panose="020B0604020202020204" pitchFamily="34" charset="0"/>
              </a:rPr>
              <a:t>.</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Resulting in death of neuronal cells in the </a:t>
            </a:r>
            <a:r>
              <a:rPr lang="en-US" sz="1500" b="1" u="sng" dirty="0">
                <a:solidFill>
                  <a:srgbClr val="FF0000"/>
                </a:solidFill>
                <a:latin typeface="Arial" panose="020B0604020202020204" pitchFamily="34" charset="0"/>
                <a:cs typeface="Arial" panose="020B0604020202020204" pitchFamily="34" charset="0"/>
              </a:rPr>
              <a:t>anterior horn of spinal cord</a:t>
            </a:r>
            <a:r>
              <a:rPr lang="en-US" sz="1500" b="1" dirty="0">
                <a:solidFill>
                  <a:srgbClr val="FF0000"/>
                </a:solidFill>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and subsequent system-wide muscle wasting (</a:t>
            </a:r>
            <a:r>
              <a:rPr lang="en-US" sz="1500" b="1" u="sng" dirty="0">
                <a:latin typeface="Arial" panose="020B0604020202020204" pitchFamily="34" charset="0"/>
                <a:cs typeface="Arial" panose="020B0604020202020204" pitchFamily="34" charset="0"/>
              </a:rPr>
              <a:t>atrophy</a:t>
            </a:r>
            <a:r>
              <a:rPr lang="en-US" sz="1500" b="1" dirty="0">
                <a:latin typeface="Arial" panose="020B0604020202020204" pitchFamily="34" charset="0"/>
                <a:cs typeface="Arial" panose="020B0604020202020204" pitchFamily="34" charset="0"/>
              </a:rPr>
              <a:t>).</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7538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Spinal muscular atrophy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80000"/>
              </a:lnSpc>
              <a:defRPr/>
            </a:pPr>
            <a:r>
              <a:rPr lang="en-US" sz="1500" b="1" dirty="0">
                <a:latin typeface="Arial" pitchFamily="34" charset="0"/>
                <a:cs typeface="Arial" pitchFamily="34" charset="0"/>
              </a:rPr>
              <a:t>Spinal muscular atrophy “apoptosis”  manifests in various degrees of severity which all have in common </a:t>
            </a:r>
            <a:r>
              <a:rPr lang="en-US" sz="1500" b="1" u="sng" dirty="0">
                <a:latin typeface="Arial" pitchFamily="34" charset="0"/>
                <a:cs typeface="Arial" pitchFamily="34" charset="0"/>
              </a:rPr>
              <a:t>general muscle wasting and mobility impairment. </a:t>
            </a:r>
          </a:p>
          <a:p>
            <a:pPr>
              <a:lnSpc>
                <a:spcPct val="80000"/>
              </a:lnSpc>
              <a:defRPr/>
            </a:pPr>
            <a:endParaRPr lang="en-US" sz="1500" b="1" dirty="0">
              <a:latin typeface="Arial" panose="020B0604020202020204" pitchFamily="34" charset="0"/>
              <a:cs typeface="Arial" panose="020B0604020202020204" pitchFamily="34" charset="0"/>
            </a:endParaRPr>
          </a:p>
          <a:p>
            <a:pPr marL="0" indent="0">
              <a:lnSpc>
                <a:spcPct val="80000"/>
              </a:lnSpc>
              <a:buNone/>
              <a:defRPr/>
            </a:pPr>
            <a:endParaRPr lang="en-US" sz="1500" b="1" dirty="0">
              <a:latin typeface="Arial" panose="020B0604020202020204" pitchFamily="34" charset="0"/>
              <a:cs typeface="Arial" panose="020B0604020202020204" pitchFamily="34" charset="0"/>
            </a:endParaRPr>
          </a:p>
          <a:p>
            <a:pPr>
              <a:lnSpc>
                <a:spcPct val="80000"/>
              </a:lnSpc>
              <a:defRPr/>
            </a:pPr>
            <a:r>
              <a:rPr lang="en-US" sz="1500" b="1" u="sng" dirty="0">
                <a:latin typeface="Arial" panose="020B0604020202020204" pitchFamily="34" charset="0"/>
                <a:cs typeface="Arial" panose="020B0604020202020204" pitchFamily="34" charset="0"/>
              </a:rPr>
              <a:t>Sensation</a:t>
            </a:r>
            <a:r>
              <a:rPr lang="en-US" sz="1500" b="1" dirty="0">
                <a:latin typeface="Arial" panose="020B0604020202020204" pitchFamily="34" charset="0"/>
                <a:cs typeface="Arial" panose="020B0604020202020204" pitchFamily="34" charset="0"/>
              </a:rPr>
              <a:t>, which originates from the </a:t>
            </a:r>
            <a:r>
              <a:rPr lang="en-US" sz="1500" b="1" u="sng" dirty="0">
                <a:latin typeface="Arial" panose="020B0604020202020204" pitchFamily="34" charset="0"/>
                <a:cs typeface="Arial" panose="020B0604020202020204" pitchFamily="34" charset="0"/>
              </a:rPr>
              <a:t>posterior horn cells </a:t>
            </a:r>
            <a:r>
              <a:rPr lang="en-US" sz="1500" b="1" dirty="0">
                <a:latin typeface="Arial" panose="020B0604020202020204" pitchFamily="34" charset="0"/>
                <a:cs typeface="Arial" panose="020B0604020202020204" pitchFamily="34" charset="0"/>
              </a:rPr>
              <a:t>of the </a:t>
            </a:r>
            <a:endParaRPr lang="en-US" sz="1500" b="1" dirty="0" smtClean="0">
              <a:latin typeface="Arial" panose="020B0604020202020204" pitchFamily="34" charset="0"/>
              <a:cs typeface="Arial" panose="020B0604020202020204" pitchFamily="34" charset="0"/>
            </a:endParaRPr>
          </a:p>
          <a:p>
            <a:pPr>
              <a:lnSpc>
                <a:spcPct val="80000"/>
              </a:lnSpc>
              <a:buNone/>
              <a:defRPr/>
            </a:pPr>
            <a:r>
              <a:rPr lang="en-US" sz="1500" b="1" dirty="0" smtClean="0">
                <a:latin typeface="Arial" panose="020B0604020202020204" pitchFamily="34" charset="0"/>
                <a:cs typeface="Arial" panose="020B0604020202020204" pitchFamily="34" charset="0"/>
              </a:rPr>
              <a:t>   spinal </a:t>
            </a:r>
            <a:r>
              <a:rPr lang="en-US" sz="1500" b="1" dirty="0">
                <a:latin typeface="Arial" panose="020B0604020202020204" pitchFamily="34" charset="0"/>
                <a:cs typeface="Arial" panose="020B0604020202020204" pitchFamily="34" charset="0"/>
              </a:rPr>
              <a:t>cord, is </a:t>
            </a:r>
            <a:r>
              <a:rPr lang="en-US" sz="1500" b="1" u="sng" dirty="0">
                <a:latin typeface="Arial" panose="020B0604020202020204" pitchFamily="34" charset="0"/>
                <a:cs typeface="Arial" panose="020B0604020202020204" pitchFamily="34" charset="0"/>
              </a:rPr>
              <a:t>spared</a:t>
            </a:r>
            <a:r>
              <a:rPr lang="en-US" sz="1500" b="1" dirty="0">
                <a:latin typeface="Arial" panose="020B0604020202020204" pitchFamily="34" charset="0"/>
                <a:cs typeface="Arial" panose="020B0604020202020204" pitchFamily="34" charset="0"/>
              </a:rPr>
              <a:t>, as is intelligence. Several </a:t>
            </a:r>
            <a:r>
              <a:rPr lang="en-US" sz="1500" b="1" u="sng" dirty="0">
                <a:latin typeface="Arial" panose="020B0604020202020204" pitchFamily="34" charset="0"/>
                <a:cs typeface="Arial" panose="020B0604020202020204" pitchFamily="34" charset="0"/>
              </a:rPr>
              <a:t>muscles </a:t>
            </a:r>
            <a:r>
              <a:rPr lang="en-US" sz="1500" b="1" dirty="0" smtClean="0">
                <a:latin typeface="Arial" panose="020B0604020202020204" pitchFamily="34" charset="0"/>
                <a:cs typeface="Arial" panose="020B0604020202020204" pitchFamily="34" charset="0"/>
              </a:rPr>
              <a:t>are</a:t>
            </a:r>
          </a:p>
          <a:p>
            <a:pPr>
              <a:lnSpc>
                <a:spcPct val="80000"/>
              </a:lnSpc>
              <a:buNone/>
              <a:defRPr/>
            </a:pPr>
            <a:r>
              <a:rPr lang="en-US" sz="1500" b="1" dirty="0" smtClean="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spared</a:t>
            </a:r>
            <a:r>
              <a:rPr lang="en-US" sz="1500" b="1" dirty="0">
                <a:latin typeface="Arial" panose="020B0604020202020204" pitchFamily="34" charset="0"/>
                <a:cs typeface="Arial" panose="020B0604020202020204" pitchFamily="34" charset="0"/>
              </a:rPr>
              <a:t>, including the </a:t>
            </a:r>
            <a:r>
              <a:rPr lang="en-US" sz="1500" b="1" u="sng" dirty="0">
                <a:latin typeface="Arial" panose="020B0604020202020204" pitchFamily="34" charset="0"/>
                <a:cs typeface="Arial" panose="020B0604020202020204" pitchFamily="34" charset="0"/>
              </a:rPr>
              <a:t>diaphragm </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EOM</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the involuntary muscles </a:t>
            </a:r>
            <a:r>
              <a:rPr lang="en-US" sz="1500" b="1" dirty="0">
                <a:latin typeface="Arial" panose="020B0604020202020204" pitchFamily="34" charset="0"/>
                <a:cs typeface="Arial" panose="020B0604020202020204" pitchFamily="34" charset="0"/>
              </a:rPr>
              <a:t>of </a:t>
            </a:r>
            <a:endParaRPr lang="en-US" sz="1500" b="1" dirty="0" smtClean="0">
              <a:latin typeface="Arial" panose="020B0604020202020204" pitchFamily="34" charset="0"/>
              <a:cs typeface="Arial" panose="020B0604020202020204" pitchFamily="34" charset="0"/>
            </a:endParaRPr>
          </a:p>
          <a:p>
            <a:pPr>
              <a:lnSpc>
                <a:spcPct val="80000"/>
              </a:lnSpc>
              <a:buNone/>
              <a:defRPr/>
            </a:pPr>
            <a:r>
              <a:rPr lang="en-US" sz="1500" b="1" dirty="0" smtClean="0">
                <a:latin typeface="Arial" panose="020B0604020202020204" pitchFamily="34" charset="0"/>
                <a:cs typeface="Arial" panose="020B0604020202020204" pitchFamily="34" charset="0"/>
              </a:rPr>
              <a:t> the </a:t>
            </a:r>
            <a:r>
              <a:rPr lang="en-US" sz="1500" b="1" dirty="0">
                <a:latin typeface="Arial" panose="020B0604020202020204" pitchFamily="34" charset="0"/>
                <a:cs typeface="Arial" panose="020B0604020202020204" pitchFamily="34" charset="0"/>
              </a:rPr>
              <a:t>gastrointestinal system, the heart, and the sphincters.</a:t>
            </a:r>
          </a:p>
          <a:p>
            <a:pPr>
              <a:lnSpc>
                <a:spcPct val="80000"/>
              </a:lnSpc>
              <a:defRPr/>
            </a:pPr>
            <a:endParaRPr lang="en-US" sz="1500" b="1" dirty="0">
              <a:latin typeface="Arial" panose="020B0604020202020204" pitchFamily="34" charset="0"/>
              <a:cs typeface="Arial" panose="020B0604020202020204" pitchFamily="34" charset="0"/>
            </a:endParaRPr>
          </a:p>
          <a:p>
            <a:pPr>
              <a:lnSpc>
                <a:spcPct val="80000"/>
              </a:lnSpc>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0387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04" y="1163171"/>
            <a:ext cx="3213473" cy="990600"/>
          </a:xfrm>
        </p:spPr>
        <p:txBody>
          <a:bodyPr>
            <a:normAutofit/>
          </a:bodyPr>
          <a:lstStyle/>
          <a:p>
            <a:r>
              <a:rPr lang="en-US" sz="3000" b="1" dirty="0">
                <a:latin typeface="Arial" panose="020B0604020202020204" pitchFamily="34" charset="0"/>
                <a:cs typeface="Arial" panose="020B0604020202020204" pitchFamily="34" charset="0"/>
              </a:rPr>
              <a:t>Causes </a:t>
            </a:r>
          </a:p>
        </p:txBody>
      </p:sp>
      <p:sp>
        <p:nvSpPr>
          <p:cNvPr id="3" name="Content Placeholder 2"/>
          <p:cNvSpPr>
            <a:spLocks noGrp="1"/>
          </p:cNvSpPr>
          <p:nvPr>
            <p:ph idx="1"/>
          </p:nvPr>
        </p:nvSpPr>
        <p:spPr>
          <a:xfrm>
            <a:off x="508000" y="2271992"/>
            <a:ext cx="3778250" cy="3469341"/>
          </a:xfrm>
        </p:spPr>
        <p:txBody>
          <a:bodyPr>
            <a:normAutofit/>
          </a:bodyPr>
          <a:lstStyle/>
          <a:p>
            <a:pPr>
              <a:lnSpc>
                <a:spcPct val="80000"/>
              </a:lnSpc>
              <a:defRPr/>
            </a:pPr>
            <a:r>
              <a:rPr lang="en-US" sz="1500" b="1" dirty="0">
                <a:latin typeface="Arial" panose="020B0604020202020204" pitchFamily="34" charset="0"/>
                <a:cs typeface="Arial" panose="020B0604020202020204" pitchFamily="34" charset="0"/>
              </a:rPr>
              <a:t>The SMN1 gene </a:t>
            </a:r>
            <a:r>
              <a:rPr lang="en-US" sz="1500" b="1" dirty="0">
                <a:solidFill>
                  <a:srgbClr val="FF0000"/>
                </a:solidFill>
                <a:latin typeface="Arial" panose="020B0604020202020204" pitchFamily="34" charset="0"/>
                <a:cs typeface="Arial" panose="020B0604020202020204" pitchFamily="34" charset="0"/>
              </a:rPr>
              <a:t>chromosome 5 </a:t>
            </a:r>
            <a:r>
              <a:rPr lang="en-US" sz="1500" b="1" dirty="0">
                <a:latin typeface="Arial" panose="020B0604020202020204" pitchFamily="34" charset="0"/>
                <a:cs typeface="Arial" panose="020B0604020202020204" pitchFamily="34" charset="0"/>
              </a:rPr>
              <a:t>is </a:t>
            </a:r>
            <a:r>
              <a:rPr lang="en-US" sz="1500" b="1" u="sng" dirty="0">
                <a:latin typeface="Arial" panose="020B0604020202020204" pitchFamily="34" charset="0"/>
                <a:cs typeface="Arial" panose="020B0604020202020204" pitchFamily="34" charset="0"/>
                <a:hlinkClick r:id="rId2" tooltip="Mutation"/>
              </a:rPr>
              <a:t>mutated</a:t>
            </a:r>
            <a:r>
              <a:rPr lang="en-US" sz="1500" b="1" dirty="0">
                <a:latin typeface="Arial" panose="020B0604020202020204" pitchFamily="34" charset="0"/>
                <a:cs typeface="Arial" panose="020B0604020202020204" pitchFamily="34" charset="0"/>
              </a:rPr>
              <a:t> so unable to code the SMN protein - due to either a </a:t>
            </a:r>
            <a:r>
              <a:rPr lang="en-US" sz="1500" b="1" u="sng" dirty="0">
                <a:latin typeface="Arial" panose="020B0604020202020204" pitchFamily="34" charset="0"/>
                <a:cs typeface="Arial" panose="020B0604020202020204" pitchFamily="34" charset="0"/>
                <a:hlinkClick r:id="rId3" tooltip="Deletion (genetics)"/>
              </a:rPr>
              <a:t>deletion</a:t>
            </a:r>
            <a:r>
              <a:rPr lang="en-US" sz="1500" b="1" dirty="0">
                <a:latin typeface="Arial" panose="020B0604020202020204" pitchFamily="34" charset="0"/>
                <a:cs typeface="Arial" panose="020B0604020202020204" pitchFamily="34" charset="0"/>
              </a:rPr>
              <a:t> occurring at </a:t>
            </a:r>
            <a:r>
              <a:rPr lang="en-US" sz="1500" b="1" u="sng" dirty="0">
                <a:latin typeface="Arial" panose="020B0604020202020204" pitchFamily="34" charset="0"/>
                <a:cs typeface="Arial" panose="020B0604020202020204" pitchFamily="34" charset="0"/>
                <a:hlinkClick r:id="rId4" tooltip="Exon"/>
              </a:rPr>
              <a:t>exon</a:t>
            </a:r>
            <a:r>
              <a:rPr lang="en-US" sz="1500" b="1" dirty="0">
                <a:latin typeface="Arial" panose="020B0604020202020204" pitchFamily="34" charset="0"/>
                <a:cs typeface="Arial" panose="020B0604020202020204" pitchFamily="34" charset="0"/>
              </a:rPr>
              <a:t> 7 or to other </a:t>
            </a:r>
            <a:r>
              <a:rPr lang="en-US" sz="1500" b="1" u="sng" dirty="0">
                <a:latin typeface="Arial" panose="020B0604020202020204" pitchFamily="34" charset="0"/>
                <a:cs typeface="Arial" panose="020B0604020202020204" pitchFamily="34" charset="0"/>
                <a:hlinkClick r:id="rId5" tooltip="Point mutations"/>
              </a:rPr>
              <a:t>point mutations</a:t>
            </a:r>
            <a:r>
              <a:rPr lang="en-US" sz="1500" b="1" dirty="0">
                <a:latin typeface="Arial" panose="020B0604020202020204" pitchFamily="34" charset="0"/>
                <a:cs typeface="Arial" panose="020B0604020202020204" pitchFamily="34" charset="0"/>
              </a:rPr>
              <a:t> (frequently resulting in the functional conversion of the SMN1 sequence into SMN2). </a:t>
            </a:r>
          </a:p>
          <a:p>
            <a:pPr>
              <a:lnSpc>
                <a:spcPct val="80000"/>
              </a:lnSpc>
              <a:defRPr/>
            </a:pPr>
            <a:endParaRPr lang="en-US" sz="1500" b="1" dirty="0">
              <a:latin typeface="Arial" panose="020B0604020202020204" pitchFamily="34" charset="0"/>
              <a:cs typeface="Arial" panose="020B0604020202020204" pitchFamily="34" charset="0"/>
            </a:endParaRPr>
          </a:p>
          <a:p>
            <a:pPr>
              <a:lnSpc>
                <a:spcPct val="80000"/>
              </a:lnSpc>
              <a:defRPr/>
            </a:pPr>
            <a:r>
              <a:rPr lang="en-US" sz="1500" b="1" dirty="0">
                <a:latin typeface="Arial" panose="020B0604020202020204" pitchFamily="34" charset="0"/>
                <a:cs typeface="Arial" panose="020B0604020202020204" pitchFamily="34" charset="0"/>
              </a:rPr>
              <a:t>All patients, however, retain at least one copy of the </a:t>
            </a:r>
            <a:r>
              <a:rPr lang="en-US" sz="1500" b="1" u="sng" dirty="0">
                <a:latin typeface="Arial" panose="020B0604020202020204" pitchFamily="34" charset="0"/>
                <a:cs typeface="Arial" panose="020B0604020202020204" pitchFamily="34" charset="0"/>
              </a:rPr>
              <a:t>SMN2 gene </a:t>
            </a:r>
            <a:r>
              <a:rPr lang="en-US" sz="1500" b="1" dirty="0">
                <a:latin typeface="Arial" panose="020B0604020202020204" pitchFamily="34" charset="0"/>
                <a:cs typeface="Arial" panose="020B0604020202020204" pitchFamily="34" charset="0"/>
              </a:rPr>
              <a:t>which still </a:t>
            </a:r>
            <a:r>
              <a:rPr lang="en-US" sz="1500" b="1" u="sng" dirty="0">
                <a:latin typeface="Arial" panose="020B0604020202020204" pitchFamily="34" charset="0"/>
                <a:cs typeface="Arial" panose="020B0604020202020204" pitchFamily="34" charset="0"/>
              </a:rPr>
              <a:t>code small amounts of SMN protein</a:t>
            </a:r>
            <a:r>
              <a:rPr lang="en-US" sz="1500" b="1" dirty="0">
                <a:latin typeface="Arial" panose="020B0604020202020204" pitchFamily="34" charset="0"/>
                <a:cs typeface="Arial" panose="020B0604020202020204" pitchFamily="34" charset="0"/>
              </a:rPr>
              <a:t> around 10-20% of the normal level  allowing neurons to survive.</a:t>
            </a:r>
            <a:endParaRPr lang="ar-JO" sz="1500" b="1" dirty="0">
              <a:latin typeface="Arial" panose="020B0604020202020204" pitchFamily="34" charset="0"/>
              <a:cs typeface="Arial" panose="020B0604020202020204" pitchFamily="34" charset="0"/>
            </a:endParaRPr>
          </a:p>
        </p:txBody>
      </p:sp>
      <p:pic>
        <p:nvPicPr>
          <p:cNvPr id="4" name="صورة 4" descr="http://upload.wikimedia.org/wikipedia/commons/thumb/f/f1/Autosomal_recessive_-_en.svg/220px-Autosomal_recessive_-_en.svg.png">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731685" y="1784537"/>
            <a:ext cx="2755106" cy="410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1162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683" y="2336499"/>
            <a:ext cx="6447501" cy="1818644"/>
          </a:xfrm>
        </p:spPr>
        <p:txBody>
          <a:bodyPr>
            <a:normAutofit/>
          </a:bodyPr>
          <a:lstStyle/>
          <a:p>
            <a:pPr>
              <a:lnSpc>
                <a:spcPct val="80000"/>
              </a:lnSpc>
              <a:defRPr/>
            </a:pPr>
            <a:r>
              <a:rPr lang="en-US" sz="1500" b="1" dirty="0">
                <a:solidFill>
                  <a:srgbClr val="FF0000"/>
                </a:solidFill>
                <a:latin typeface="Arial" panose="020B0604020202020204" pitchFamily="34" charset="0"/>
                <a:cs typeface="Arial" panose="020B0604020202020204" pitchFamily="34" charset="0"/>
              </a:rPr>
              <a:t>Muscles of </a:t>
            </a:r>
            <a:r>
              <a:rPr lang="en-US" sz="1500" b="1" u="sng" dirty="0">
                <a:solidFill>
                  <a:srgbClr val="00B050"/>
                </a:solidFill>
                <a:latin typeface="Arial" panose="020B0604020202020204" pitchFamily="34" charset="0"/>
                <a:cs typeface="Arial" panose="020B0604020202020204" pitchFamily="34" charset="0"/>
              </a:rPr>
              <a:t>lower </a:t>
            </a:r>
            <a:r>
              <a:rPr lang="en-US" sz="1500" b="1" u="sng" dirty="0">
                <a:solidFill>
                  <a:srgbClr val="00B050"/>
                </a:solidFill>
                <a:latin typeface="Arial" panose="020B0604020202020204" pitchFamily="34" charset="0"/>
                <a:cs typeface="Arial" panose="020B0604020202020204" pitchFamily="34" charset="0"/>
                <a:hlinkClick r:id="rId2" tooltip="Extremity"/>
              </a:rPr>
              <a:t>extremities</a:t>
            </a:r>
            <a:r>
              <a:rPr lang="en-US" sz="1500" b="1" u="sng" dirty="0">
                <a:solidFill>
                  <a:srgbClr val="00B050"/>
                </a:solidFill>
                <a:latin typeface="Arial" panose="020B0604020202020204" pitchFamily="34" charset="0"/>
                <a:cs typeface="Arial" panose="020B0604020202020204" pitchFamily="34" charset="0"/>
              </a:rPr>
              <a:t> </a:t>
            </a:r>
            <a:r>
              <a:rPr lang="en-US" sz="1500" b="1" dirty="0">
                <a:solidFill>
                  <a:srgbClr val="FF0000"/>
                </a:solidFill>
                <a:latin typeface="Arial" panose="020B0604020202020204" pitchFamily="34" charset="0"/>
                <a:cs typeface="Arial" panose="020B0604020202020204" pitchFamily="34" charset="0"/>
              </a:rPr>
              <a:t>are usually affected first, followed by muscles of upper extremities, spine and neck and, in more severe cases, pulmonary and mastication muscles. </a:t>
            </a:r>
          </a:p>
          <a:p>
            <a:pPr marL="0" indent="0">
              <a:lnSpc>
                <a:spcPct val="80000"/>
              </a:lnSpc>
              <a:buNone/>
              <a:defRPr/>
            </a:pPr>
            <a:endParaRPr lang="en-US" sz="1500" b="1" dirty="0">
              <a:latin typeface="Arial" panose="020B0604020202020204" pitchFamily="34" charset="0"/>
              <a:cs typeface="Arial" panose="020B0604020202020204" pitchFamily="34" charset="0"/>
            </a:endParaRPr>
          </a:p>
          <a:p>
            <a:pPr>
              <a:lnSpc>
                <a:spcPct val="80000"/>
              </a:lnSpc>
              <a:defRPr/>
            </a:pPr>
            <a:r>
              <a:rPr lang="en-US" sz="1500" b="1" dirty="0">
                <a:solidFill>
                  <a:srgbClr val="FF0000"/>
                </a:solidFill>
                <a:latin typeface="Arial" panose="020B0604020202020204" pitchFamily="34" charset="0"/>
                <a:cs typeface="Arial" panose="020B0604020202020204" pitchFamily="34" charset="0"/>
                <a:hlinkClick r:id="rId3" tooltip="Proximal"/>
              </a:rPr>
              <a:t>Proximal</a:t>
            </a:r>
            <a:r>
              <a:rPr lang="en-US" sz="1500" b="1" dirty="0">
                <a:solidFill>
                  <a:srgbClr val="FF0000"/>
                </a:solidFill>
                <a:latin typeface="Arial" panose="020B0604020202020204" pitchFamily="34" charset="0"/>
                <a:cs typeface="Arial" panose="020B0604020202020204" pitchFamily="34" charset="0"/>
              </a:rPr>
              <a:t> muscles are always affected earlier and in a greater degree than </a:t>
            </a:r>
            <a:r>
              <a:rPr lang="en-US" sz="1500" b="1" dirty="0">
                <a:solidFill>
                  <a:srgbClr val="FF0000"/>
                </a:solidFill>
                <a:latin typeface="Arial" panose="020B0604020202020204" pitchFamily="34" charset="0"/>
                <a:cs typeface="Arial" panose="020B0604020202020204" pitchFamily="34" charset="0"/>
                <a:hlinkClick r:id="rId4" tooltip="Distal"/>
              </a:rPr>
              <a:t>distal</a:t>
            </a:r>
            <a:r>
              <a:rPr lang="en-US" sz="1500" b="1" dirty="0" smtClean="0">
                <a:solidFill>
                  <a:srgbClr val="FF0000"/>
                </a:solidFill>
                <a:latin typeface="Arial" panose="020B0604020202020204" pitchFamily="34" charset="0"/>
                <a:cs typeface="Arial" panose="020B0604020202020204" pitchFamily="34" charset="0"/>
              </a:rPr>
              <a:t>.</a:t>
            </a:r>
          </a:p>
          <a:p>
            <a:pPr>
              <a:lnSpc>
                <a:spcPct val="80000"/>
              </a:lnSpc>
              <a:defRPr/>
            </a:pPr>
            <a:r>
              <a:rPr lang="en-US" sz="1500" b="1" dirty="0" smtClean="0">
                <a:solidFill>
                  <a:srgbClr val="00B050"/>
                </a:solidFill>
                <a:latin typeface="Arial" panose="020B0604020202020204" pitchFamily="34" charset="0"/>
                <a:cs typeface="Arial" panose="020B0604020202020204" pitchFamily="34" charset="0"/>
              </a:rPr>
              <a:t>Associated with sever </a:t>
            </a:r>
            <a:r>
              <a:rPr lang="en-US" sz="1500" b="1" dirty="0" err="1" smtClean="0">
                <a:solidFill>
                  <a:srgbClr val="00B050"/>
                </a:solidFill>
                <a:latin typeface="Arial" panose="020B0604020202020204" pitchFamily="34" charset="0"/>
                <a:cs typeface="Arial" panose="020B0604020202020204" pitchFamily="34" charset="0"/>
              </a:rPr>
              <a:t>hypotonia</a:t>
            </a:r>
            <a:r>
              <a:rPr lang="en-US" sz="1500" b="1" dirty="0" smtClean="0">
                <a:solidFill>
                  <a:srgbClr val="00B050"/>
                </a:solidFill>
                <a:latin typeface="Arial" panose="020B0604020202020204" pitchFamily="34" charset="0"/>
                <a:cs typeface="Arial" panose="020B0604020202020204" pitchFamily="34" charset="0"/>
              </a:rPr>
              <a:t> </a:t>
            </a:r>
            <a:endParaRPr lang="en-US" sz="15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0389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92" y="961464"/>
            <a:ext cx="6447501" cy="990600"/>
          </a:xfrm>
        </p:spPr>
        <p:txBody>
          <a:bodyPr/>
          <a:lstStyle/>
          <a:p>
            <a:r>
              <a:rPr lang="en-US" b="1" dirty="0" smtClean="0">
                <a:latin typeface="Arial" panose="020B0604020202020204" pitchFamily="34" charset="0"/>
                <a:cs typeface="Arial" panose="020B0604020202020204" pitchFamily="34" charset="0"/>
              </a:rPr>
              <a:t>Types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6892" y="1567703"/>
            <a:ext cx="7106397" cy="4129368"/>
          </a:xfrm>
        </p:spPr>
        <p:txBody>
          <a:bodyPr>
            <a:normAutofit fontScale="92500" lnSpcReduction="10000"/>
          </a:bodyPr>
          <a:lstStyle/>
          <a:p>
            <a:pPr>
              <a:defRPr/>
            </a:pPr>
            <a:r>
              <a:rPr lang="en-US" sz="1500" b="1" dirty="0">
                <a:latin typeface="Arial" panose="020B0604020202020204" pitchFamily="34" charset="0"/>
                <a:cs typeface="Arial" panose="020B0604020202020204" pitchFamily="34" charset="0"/>
              </a:rPr>
              <a:t>SMA manifests over a wide range of severity affecting infants through adults. The disease spectrum is variously divided into 3–5 types, in accordance either with the age of onset of symptoms or with the highest attained milestone of motor development.</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solidFill>
                  <a:srgbClr val="FF0000"/>
                </a:solidFill>
                <a:latin typeface="Arial" panose="020B0604020202020204" pitchFamily="34" charset="0"/>
                <a:cs typeface="Arial" panose="020B0604020202020204" pitchFamily="34" charset="0"/>
              </a:rPr>
              <a:t>Type I (</a:t>
            </a:r>
            <a:r>
              <a:rPr lang="en-US" sz="1500" b="1" dirty="0" err="1">
                <a:solidFill>
                  <a:srgbClr val="FF0000"/>
                </a:solidFill>
                <a:latin typeface="Arial" panose="020B0604020202020204" pitchFamily="34" charset="0"/>
                <a:cs typeface="Arial" panose="020B0604020202020204" pitchFamily="34" charset="0"/>
              </a:rPr>
              <a:t>Werdnig</a:t>
            </a:r>
            <a:r>
              <a:rPr lang="en-US" sz="1500" b="1" dirty="0">
                <a:solidFill>
                  <a:srgbClr val="FF0000"/>
                </a:solidFill>
                <a:latin typeface="Arial" panose="020B0604020202020204" pitchFamily="34" charset="0"/>
                <a:cs typeface="Arial" panose="020B0604020202020204" pitchFamily="34" charset="0"/>
              </a:rPr>
              <a:t>-Hoffmann disease): This </a:t>
            </a:r>
            <a:r>
              <a:rPr lang="en-US" sz="1500" b="1" u="sng" dirty="0">
                <a:solidFill>
                  <a:srgbClr val="FF0000"/>
                </a:solidFill>
                <a:latin typeface="Arial" panose="020B0604020202020204" pitchFamily="34" charset="0"/>
                <a:cs typeface="Arial" panose="020B0604020202020204" pitchFamily="34" charset="0"/>
              </a:rPr>
              <a:t>acute infantile </a:t>
            </a:r>
            <a:r>
              <a:rPr lang="en-US" sz="1500" b="1" dirty="0">
                <a:solidFill>
                  <a:srgbClr val="FF0000"/>
                </a:solidFill>
                <a:latin typeface="Arial" panose="020B0604020202020204" pitchFamily="34" charset="0"/>
                <a:cs typeface="Arial" panose="020B0604020202020204" pitchFamily="34" charset="0"/>
              </a:rPr>
              <a:t>SMA is usually identified in patients from </a:t>
            </a:r>
            <a:r>
              <a:rPr lang="en-US" sz="1500" b="1" u="sng" dirty="0">
                <a:solidFill>
                  <a:srgbClr val="FF0000"/>
                </a:solidFill>
                <a:latin typeface="Arial" panose="020B0604020202020204" pitchFamily="34" charset="0"/>
                <a:cs typeface="Arial" panose="020B0604020202020204" pitchFamily="34" charset="0"/>
              </a:rPr>
              <a:t>birth to age 6 months</a:t>
            </a:r>
            <a:r>
              <a:rPr lang="en-US" sz="1500" b="1" dirty="0">
                <a:solidFill>
                  <a:srgbClr val="FF0000"/>
                </a:solidFill>
                <a:latin typeface="Arial" panose="020B0604020202020204" pitchFamily="34" charset="0"/>
                <a:cs typeface="Arial" panose="020B0604020202020204" pitchFamily="34" charset="0"/>
              </a:rPr>
              <a:t>.</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Type II: This </a:t>
            </a:r>
            <a:r>
              <a:rPr lang="en-US" sz="1500" b="1" u="sng" dirty="0">
                <a:latin typeface="Arial" panose="020B0604020202020204" pitchFamily="34" charset="0"/>
                <a:cs typeface="Arial" panose="020B0604020202020204" pitchFamily="34" charset="0"/>
              </a:rPr>
              <a:t>chronic infantile </a:t>
            </a:r>
            <a:r>
              <a:rPr lang="en-US" sz="1500" b="1" dirty="0">
                <a:latin typeface="Arial" panose="020B0604020202020204" pitchFamily="34" charset="0"/>
                <a:cs typeface="Arial" panose="020B0604020202020204" pitchFamily="34" charset="0"/>
              </a:rPr>
              <a:t>SMA is diagnosed in infants aged </a:t>
            </a:r>
            <a:r>
              <a:rPr lang="en-US" sz="1500" b="1" u="sng" dirty="0">
                <a:latin typeface="Arial" panose="020B0604020202020204" pitchFamily="34" charset="0"/>
                <a:cs typeface="Arial" panose="020B0604020202020204" pitchFamily="34" charset="0"/>
              </a:rPr>
              <a:t>6-12 months</a:t>
            </a:r>
            <a:r>
              <a:rPr lang="en-US" sz="1500" b="1" dirty="0">
                <a:latin typeface="Arial" panose="020B0604020202020204" pitchFamily="34" charset="0"/>
                <a:cs typeface="Arial" panose="020B0604020202020204" pitchFamily="34" charset="0"/>
              </a:rPr>
              <a:t>.</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Type III (</a:t>
            </a:r>
            <a:r>
              <a:rPr lang="en-US" sz="1500" b="1" dirty="0" err="1">
                <a:latin typeface="Arial" panose="020B0604020202020204" pitchFamily="34" charset="0"/>
                <a:cs typeface="Arial" panose="020B0604020202020204" pitchFamily="34" charset="0"/>
              </a:rPr>
              <a:t>Kugelberg-Welander</a:t>
            </a:r>
            <a:r>
              <a:rPr lang="en-US" sz="1500" b="1" dirty="0">
                <a:latin typeface="Arial" panose="020B0604020202020204" pitchFamily="34" charset="0"/>
                <a:cs typeface="Arial" panose="020B0604020202020204" pitchFamily="34" charset="0"/>
              </a:rPr>
              <a:t> disease): This type of SMA is diagnosed in children aged </a:t>
            </a:r>
            <a:r>
              <a:rPr lang="en-US" sz="1500" b="1" u="sng" dirty="0">
                <a:latin typeface="Arial" panose="020B0604020202020204" pitchFamily="34" charset="0"/>
                <a:cs typeface="Arial" panose="020B0604020202020204" pitchFamily="34" charset="0"/>
              </a:rPr>
              <a:t>2-15 years</a:t>
            </a:r>
            <a:r>
              <a:rPr lang="en-US" sz="1500" b="1" dirty="0">
                <a:latin typeface="Arial" panose="020B0604020202020204" pitchFamily="34" charset="0"/>
                <a:cs typeface="Arial" panose="020B0604020202020204" pitchFamily="34" charset="0"/>
              </a:rPr>
              <a:t>.</a:t>
            </a:r>
          </a:p>
          <a:p>
            <a:pPr>
              <a:defRPr/>
            </a:pPr>
            <a:endParaRPr lang="en-US" sz="1500" b="1" dirty="0">
              <a:latin typeface="Arial" panose="020B0604020202020204" pitchFamily="34" charset="0"/>
              <a:cs typeface="Arial" panose="020B0604020202020204" pitchFamily="34" charset="0"/>
            </a:endParaRPr>
          </a:p>
          <a:p>
            <a:pPr marL="0" indent="0">
              <a:lnSpc>
                <a:spcPct val="80000"/>
              </a:lnSpc>
              <a:buNone/>
              <a:defRPr/>
            </a:pPr>
            <a:r>
              <a:rPr lang="en-US" sz="1500" b="1" dirty="0">
                <a:latin typeface="Arial" panose="020B0604020202020204" pitchFamily="34" charset="0"/>
                <a:cs typeface="Arial" panose="020B0604020202020204" pitchFamily="34" charset="0"/>
              </a:rPr>
              <a:t>**The </a:t>
            </a:r>
            <a:r>
              <a:rPr lang="en-US" sz="1500" b="1" u="sng" dirty="0">
                <a:latin typeface="Arial" panose="020B0604020202020204" pitchFamily="34" charset="0"/>
                <a:cs typeface="Arial" panose="020B0604020202020204" pitchFamily="34" charset="0"/>
              </a:rPr>
              <a:t>severity</a:t>
            </a:r>
            <a:r>
              <a:rPr lang="en-US" sz="1500" b="1" dirty="0">
                <a:latin typeface="Arial" panose="020B0604020202020204" pitchFamily="34" charset="0"/>
                <a:cs typeface="Arial" panose="020B0604020202020204" pitchFamily="34" charset="0"/>
              </a:rPr>
              <a:t> of SMA </a:t>
            </a:r>
            <a:r>
              <a:rPr lang="en-US" sz="1500" b="1" dirty="0" err="1">
                <a:latin typeface="Arial" panose="020B0604020202020204" pitchFamily="34" charset="0"/>
                <a:cs typeface="Arial" panose="020B0604020202020204" pitchFamily="34" charset="0"/>
              </a:rPr>
              <a:t>smptoms</a:t>
            </a:r>
            <a:r>
              <a:rPr lang="en-US" sz="1500" b="1" dirty="0">
                <a:latin typeface="Arial" panose="020B0604020202020204" pitchFamily="34" charset="0"/>
                <a:cs typeface="Arial" panose="020B0604020202020204" pitchFamily="34" charset="0"/>
              </a:rPr>
              <a:t> is broadly related to how well the remaining </a:t>
            </a:r>
            <a:r>
              <a:rPr lang="en-US" sz="1500" b="1" u="sng" dirty="0">
                <a:latin typeface="Arial" panose="020B0604020202020204" pitchFamily="34" charset="0"/>
                <a:cs typeface="Arial" panose="020B0604020202020204" pitchFamily="34" charset="0"/>
              </a:rPr>
              <a:t>SMN2 genes</a:t>
            </a:r>
            <a:r>
              <a:rPr lang="en-US" sz="1500" b="1" dirty="0">
                <a:latin typeface="Arial" panose="020B0604020202020204" pitchFamily="34" charset="0"/>
                <a:cs typeface="Arial" panose="020B0604020202020204" pitchFamily="34" charset="0"/>
              </a:rPr>
              <a:t> can make up for the loss of SMN1, while </a:t>
            </a:r>
            <a:r>
              <a:rPr lang="en-US" sz="1500" b="1" u="sng" dirty="0">
                <a:solidFill>
                  <a:schemeClr val="tx1"/>
                </a:solidFill>
                <a:latin typeface="Arial" panose="020B0604020202020204" pitchFamily="34" charset="0"/>
                <a:cs typeface="Arial" panose="020B0604020202020204" pitchFamily="34" charset="0"/>
              </a:rPr>
              <a:t>SMA II and III</a:t>
            </a:r>
            <a:r>
              <a:rPr lang="en-US" sz="1500" b="1" dirty="0">
                <a:latin typeface="Arial" panose="020B0604020202020204" pitchFamily="34" charset="0"/>
                <a:cs typeface="Arial" panose="020B0604020202020204" pitchFamily="34" charset="0"/>
              </a:rPr>
              <a:t> patients usually have at least </a:t>
            </a:r>
            <a:r>
              <a:rPr lang="en-US" sz="1500" b="1" u="sng" dirty="0">
                <a:solidFill>
                  <a:schemeClr val="tx1"/>
                </a:solidFill>
                <a:latin typeface="Arial" panose="020B0604020202020204" pitchFamily="34" charset="0"/>
                <a:cs typeface="Arial" panose="020B0604020202020204" pitchFamily="34" charset="0"/>
              </a:rPr>
              <a:t>three SMN2 copies</a:t>
            </a:r>
            <a:r>
              <a:rPr lang="en-US" sz="1500" b="1" dirty="0">
                <a:latin typeface="Arial" panose="020B0604020202020204" pitchFamily="34" charset="0"/>
                <a:cs typeface="Arial" panose="020B0604020202020204" pitchFamily="34" charset="0"/>
              </a:rPr>
              <a:t>; and </a:t>
            </a:r>
            <a:r>
              <a:rPr lang="en-US" sz="1500" b="1" u="sng" dirty="0">
                <a:solidFill>
                  <a:schemeClr val="tx1"/>
                </a:solidFill>
                <a:latin typeface="Arial" panose="020B0604020202020204" pitchFamily="34" charset="0"/>
                <a:cs typeface="Arial" panose="020B0604020202020204" pitchFamily="34" charset="0"/>
              </a:rPr>
              <a:t>SMA IV</a:t>
            </a:r>
            <a:r>
              <a:rPr lang="en-US" sz="1500" b="1" dirty="0">
                <a:latin typeface="Arial" panose="020B0604020202020204" pitchFamily="34" charset="0"/>
                <a:cs typeface="Arial" panose="020B0604020202020204" pitchFamily="34" charset="0"/>
              </a:rPr>
              <a:t> patients normally have at least </a:t>
            </a:r>
            <a:r>
              <a:rPr lang="en-US" sz="1500" b="1" u="sng" dirty="0">
                <a:solidFill>
                  <a:schemeClr val="tx1"/>
                </a:solidFill>
                <a:latin typeface="Arial" panose="020B0604020202020204" pitchFamily="34" charset="0"/>
                <a:cs typeface="Arial" panose="020B0604020202020204" pitchFamily="34" charset="0"/>
              </a:rPr>
              <a:t>four</a:t>
            </a:r>
            <a:r>
              <a:rPr lang="en-US" sz="1500" b="1" dirty="0">
                <a:latin typeface="Arial" panose="020B0604020202020204" pitchFamily="34" charset="0"/>
                <a:cs typeface="Arial" panose="020B0604020202020204" pitchFamily="34" charset="0"/>
              </a:rPr>
              <a:t> of them. </a:t>
            </a:r>
          </a:p>
          <a:p>
            <a:pPr>
              <a:defRPr/>
            </a:pPr>
            <a:endParaRPr lang="en-US" sz="1500" b="1" dirty="0">
              <a:latin typeface="Arial" panose="020B0604020202020204" pitchFamily="34" charset="0"/>
              <a:cs typeface="Arial" panose="020B0604020202020204" pitchFamily="34" charset="0"/>
            </a:endParaRPr>
          </a:p>
          <a:p>
            <a:pPr>
              <a:defRPr/>
            </a:pPr>
            <a:endParaRPr lang="en-US" sz="1500" b="1" dirty="0">
              <a:latin typeface="Arial" panose="020B0604020202020204" pitchFamily="34" charset="0"/>
              <a:cs typeface="Arial" panose="020B0604020202020204" pitchFamily="34" charset="0"/>
            </a:endParaRP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6266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4530" y="1672291"/>
            <a:ext cx="6615206" cy="1234727"/>
          </a:xfrm>
        </p:spPr>
        <p:txBody>
          <a:bodyPr/>
          <a:lstStyle/>
          <a:p>
            <a:pPr algn="ctr"/>
            <a:r>
              <a:rPr lang="en-US" b="1" dirty="0"/>
              <a:t>Acute Flaccid Paralysis</a:t>
            </a:r>
            <a:br>
              <a:rPr lang="en-US" b="1" dirty="0"/>
            </a:br>
            <a:r>
              <a:rPr lang="en-US" b="1" dirty="0">
                <a:solidFill>
                  <a:schemeClr val="tx1"/>
                </a:solidFill>
                <a:latin typeface="Century Gothic" pitchFamily="34" charset="0"/>
              </a:rPr>
              <a:t>Transverse Myelitis &amp; SMA</a:t>
            </a:r>
            <a:endParaRPr lang="en-US" b="1" dirty="0">
              <a:solidFill>
                <a:schemeClr val="tx1"/>
              </a:solidFill>
            </a:endParaRPr>
          </a:p>
        </p:txBody>
      </p:sp>
      <p:sp>
        <p:nvSpPr>
          <p:cNvPr id="7" name="Subtitle 6"/>
          <p:cNvSpPr>
            <a:spLocks noGrp="1"/>
          </p:cNvSpPr>
          <p:nvPr>
            <p:ph type="subTitle" idx="1"/>
          </p:nvPr>
        </p:nvSpPr>
        <p:spPr>
          <a:xfrm>
            <a:off x="1039532" y="3806476"/>
            <a:ext cx="5825202" cy="822674"/>
          </a:xfrm>
        </p:spPr>
        <p:txBody>
          <a:bodyPr/>
          <a:lstStyle/>
          <a:p>
            <a:pPr algn="ctr"/>
            <a:r>
              <a:rPr lang="en-US" sz="2400" b="1" dirty="0">
                <a:solidFill>
                  <a:schemeClr val="tx1"/>
                </a:solidFill>
              </a:rPr>
              <a:t>Presented by : </a:t>
            </a:r>
            <a:r>
              <a:rPr lang="en-US" sz="2400" b="1" dirty="0" err="1">
                <a:solidFill>
                  <a:schemeClr val="tx1"/>
                </a:solidFill>
              </a:rPr>
              <a:t>Afnan</a:t>
            </a:r>
            <a:r>
              <a:rPr lang="en-US" sz="2400" b="1" dirty="0">
                <a:solidFill>
                  <a:schemeClr val="tx1"/>
                </a:solidFill>
              </a:rPr>
              <a:t> Mansour</a:t>
            </a:r>
          </a:p>
          <a:p>
            <a:pPr algn="ctr"/>
            <a:endParaRPr lang="en-US" dirty="0"/>
          </a:p>
        </p:txBody>
      </p:sp>
    </p:spTree>
    <p:extLst>
      <p:ext uri="{BB962C8B-B14F-4D97-AF65-F5344CB8AC3E}">
        <p14:creationId xmlns="" xmlns:p14="http://schemas.microsoft.com/office/powerpoint/2010/main" val="267069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71549"/>
            <a:ext cx="6447501" cy="990600"/>
          </a:xfrm>
        </p:spPr>
        <p:txBody>
          <a:bodyPr/>
          <a:lstStyle/>
          <a:p>
            <a:r>
              <a:rPr lang="en-US" b="1" dirty="0">
                <a:latin typeface="Arial" panose="020B0604020202020204" pitchFamily="34" charset="0"/>
                <a:cs typeface="Arial" panose="020B0604020202020204" pitchFamily="34" charset="0"/>
              </a:rPr>
              <a:t>History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8001" y="1861297"/>
            <a:ext cx="6763496" cy="3842497"/>
          </a:xfrm>
        </p:spPr>
        <p:txBody>
          <a:bodyPr>
            <a:noAutofit/>
          </a:bodyPr>
          <a:lstStyle/>
          <a:p>
            <a:pPr>
              <a:defRPr/>
            </a:pPr>
            <a:r>
              <a:rPr lang="en-US" sz="1500" b="1" dirty="0">
                <a:latin typeface="Arial" panose="020B0604020202020204" pitchFamily="34" charset="0"/>
                <a:cs typeface="Arial" panose="020B0604020202020204" pitchFamily="34" charset="0"/>
              </a:rPr>
              <a:t>Type I: Most mothers report </a:t>
            </a:r>
            <a:r>
              <a:rPr lang="en-US" sz="1500" b="1" dirty="0">
                <a:solidFill>
                  <a:srgbClr val="FF0000"/>
                </a:solidFill>
                <a:latin typeface="Arial" panose="020B0604020202020204" pitchFamily="34" charset="0"/>
                <a:cs typeface="Arial" panose="020B0604020202020204" pitchFamily="34" charset="0"/>
              </a:rPr>
              <a:t>abnormal inactivity of the fetus in the latter stages of pregnancy.</a:t>
            </a:r>
            <a:r>
              <a:rPr lang="en-US" sz="1500" b="1" dirty="0">
                <a:latin typeface="Arial" panose="020B0604020202020204" pitchFamily="34" charset="0"/>
                <a:cs typeface="Arial" panose="020B0604020202020204" pitchFamily="34" charset="0"/>
              </a:rPr>
              <a:t> The patient is </a:t>
            </a:r>
            <a:r>
              <a:rPr lang="en-US" sz="1500" b="1" u="sng" dirty="0">
                <a:latin typeface="Arial" panose="020B0604020202020204" pitchFamily="34" charset="0"/>
                <a:cs typeface="Arial" panose="020B0604020202020204" pitchFamily="34" charset="0"/>
              </a:rPr>
              <a:t>unable to roll over or sit</a:t>
            </a:r>
            <a:r>
              <a:rPr lang="en-US" sz="1500" b="1" dirty="0">
                <a:latin typeface="Arial" panose="020B0604020202020204" pitchFamily="34" charset="0"/>
                <a:cs typeface="Arial" panose="020B0604020202020204" pitchFamily="34" charset="0"/>
              </a:rPr>
              <a:t>. Progressive clinical deterioration occurs. </a:t>
            </a:r>
            <a:r>
              <a:rPr lang="en-US" sz="1500" b="1" u="sng" dirty="0">
                <a:latin typeface="Arial" panose="020B0604020202020204" pitchFamily="34" charset="0"/>
                <a:cs typeface="Arial" panose="020B0604020202020204" pitchFamily="34" charset="0"/>
              </a:rPr>
              <a:t>Death </a:t>
            </a:r>
            <a:r>
              <a:rPr lang="en-US" sz="1500" b="1" dirty="0">
                <a:latin typeface="Arial" panose="020B0604020202020204" pitchFamily="34" charset="0"/>
                <a:cs typeface="Arial" panose="020B0604020202020204" pitchFamily="34" charset="0"/>
              </a:rPr>
              <a:t>usually occurs from </a:t>
            </a:r>
            <a:r>
              <a:rPr lang="en-US" sz="1500" b="1" u="sng" dirty="0">
                <a:latin typeface="Arial" panose="020B0604020202020204" pitchFamily="34" charset="0"/>
                <a:cs typeface="Arial" panose="020B0604020202020204" pitchFamily="34" charset="0"/>
              </a:rPr>
              <a:t>respiratory failure </a:t>
            </a:r>
            <a:r>
              <a:rPr lang="en-US" sz="1500" b="1" dirty="0">
                <a:latin typeface="Arial" panose="020B0604020202020204" pitchFamily="34" charset="0"/>
                <a:cs typeface="Arial" panose="020B0604020202020204" pitchFamily="34" charset="0"/>
              </a:rPr>
              <a:t>and its complications in patients by </a:t>
            </a:r>
            <a:r>
              <a:rPr lang="en-US" sz="1500" b="1" u="sng" dirty="0">
                <a:latin typeface="Arial" panose="020B0604020202020204" pitchFamily="34" charset="0"/>
                <a:cs typeface="Arial" panose="020B0604020202020204" pitchFamily="34" charset="0"/>
              </a:rPr>
              <a:t>age 2 years</a:t>
            </a:r>
            <a:r>
              <a:rPr lang="en-US" sz="1500" b="1" dirty="0">
                <a:latin typeface="Arial" panose="020B0604020202020204" pitchFamily="34" charset="0"/>
                <a:cs typeface="Arial" panose="020B0604020202020204" pitchFamily="34" charset="0"/>
              </a:rPr>
              <a:t>. </a:t>
            </a:r>
          </a:p>
          <a:p>
            <a:pPr>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Type II: Patients have </a:t>
            </a:r>
            <a:r>
              <a:rPr lang="en-US" sz="1500" b="1" dirty="0">
                <a:solidFill>
                  <a:schemeClr val="tx1"/>
                </a:solidFill>
                <a:latin typeface="Arial" panose="020B0604020202020204" pitchFamily="34" charset="0"/>
                <a:cs typeface="Arial" panose="020B0604020202020204" pitchFamily="34" charset="0"/>
              </a:rPr>
              <a:t>normal development for the first 4-6 months </a:t>
            </a:r>
            <a:r>
              <a:rPr lang="en-US" sz="1500" b="1" dirty="0">
                <a:latin typeface="Arial" panose="020B0604020202020204" pitchFamily="34" charset="0"/>
                <a:cs typeface="Arial" panose="020B0604020202020204" pitchFamily="34" charset="0"/>
              </a:rPr>
              <a:t>of life. They may be </a:t>
            </a:r>
            <a:r>
              <a:rPr lang="en-US" sz="1500" b="1" dirty="0">
                <a:solidFill>
                  <a:schemeClr val="tx1"/>
                </a:solidFill>
                <a:latin typeface="Arial" panose="020B0604020202020204" pitchFamily="34" charset="0"/>
                <a:cs typeface="Arial" panose="020B0604020202020204" pitchFamily="34" charset="0"/>
              </a:rPr>
              <a:t>able to sit </a:t>
            </a:r>
            <a:r>
              <a:rPr lang="en-US" sz="1500" b="1" dirty="0">
                <a:latin typeface="Arial" panose="020B0604020202020204" pitchFamily="34" charset="0"/>
                <a:cs typeface="Arial" panose="020B0604020202020204" pitchFamily="34" charset="0"/>
              </a:rPr>
              <a:t>independently, but they are </a:t>
            </a:r>
            <a:r>
              <a:rPr lang="en-US" sz="1500" b="1" dirty="0">
                <a:solidFill>
                  <a:srgbClr val="FF0000"/>
                </a:solidFill>
                <a:latin typeface="Arial" panose="020B0604020202020204" pitchFamily="34" charset="0"/>
                <a:cs typeface="Arial" panose="020B0604020202020204" pitchFamily="34" charset="0"/>
              </a:rPr>
              <a:t>never able to walk.</a:t>
            </a:r>
            <a:r>
              <a:rPr lang="en-US" sz="1500" b="1" dirty="0">
                <a:latin typeface="Arial" panose="020B0604020202020204" pitchFamily="34" charset="0"/>
                <a:cs typeface="Arial" panose="020B0604020202020204" pitchFamily="34" charset="0"/>
              </a:rPr>
              <a:t> They require a wheelchair for locomotion. </a:t>
            </a:r>
            <a:r>
              <a:rPr lang="en-US" sz="1500" b="1" dirty="0">
                <a:solidFill>
                  <a:srgbClr val="FF0000"/>
                </a:solidFill>
                <a:latin typeface="Arial" panose="020B0604020202020204" pitchFamily="34" charset="0"/>
                <a:cs typeface="Arial" panose="020B0604020202020204" pitchFamily="34" charset="0"/>
              </a:rPr>
              <a:t>Nasal speech and problems with swallowing develop later. Scoliosis becomes a major complication in many patients with long survival </a:t>
            </a:r>
            <a:r>
              <a:rPr lang="en-US" sz="1500" b="1" dirty="0">
                <a:latin typeface="Arial" panose="020B0604020202020204" pitchFamily="34" charset="0"/>
                <a:cs typeface="Arial" panose="020B0604020202020204" pitchFamily="34" charset="0"/>
              </a:rPr>
              <a:t>. They have a longer life span than patients with type I SMA. </a:t>
            </a:r>
          </a:p>
          <a:p>
            <a:pPr>
              <a:defRPr/>
            </a:pPr>
            <a:endParaRPr lang="en-US" sz="1500" b="1" dirty="0">
              <a:latin typeface="Arial" panose="020B0604020202020204" pitchFamily="34" charset="0"/>
              <a:cs typeface="Arial" panose="020B0604020202020204" pitchFamily="34" charset="0"/>
            </a:endParaRPr>
          </a:p>
          <a:p>
            <a:pPr>
              <a:defRPr/>
            </a:pPr>
            <a:r>
              <a:rPr lang="en-US" sz="1500" b="1" dirty="0">
                <a:solidFill>
                  <a:srgbClr val="FF0000"/>
                </a:solidFill>
                <a:latin typeface="Arial" panose="020B0604020202020204" pitchFamily="34" charset="0"/>
                <a:cs typeface="Arial" panose="020B0604020202020204" pitchFamily="34" charset="0"/>
              </a:rPr>
              <a:t>Type III: the presenting complaint is difficulty climbing stairs or getting up from the floor (due to hip extensor weakness). The life span is nearly normal.</a:t>
            </a:r>
          </a:p>
        </p:txBody>
      </p:sp>
    </p:spTree>
    <p:extLst>
      <p:ext uri="{BB962C8B-B14F-4D97-AF65-F5344CB8AC3E}">
        <p14:creationId xmlns="" xmlns:p14="http://schemas.microsoft.com/office/powerpoint/2010/main" val="228827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91721"/>
            <a:ext cx="6447501" cy="990600"/>
          </a:xfrm>
        </p:spPr>
        <p:txBody>
          <a:bodyPr/>
          <a:lstStyle/>
          <a:p>
            <a:r>
              <a:rPr lang="en-US" b="1" dirty="0">
                <a:latin typeface="Arial" panose="020B0604020202020204" pitchFamily="34" charset="0"/>
                <a:cs typeface="Arial" panose="020B0604020202020204" pitchFamily="34" charset="0"/>
              </a:rPr>
              <a:t>Signs &amp; Symptoms </a:t>
            </a:r>
          </a:p>
        </p:txBody>
      </p:sp>
      <p:sp>
        <p:nvSpPr>
          <p:cNvPr id="3" name="Content Placeholder 2"/>
          <p:cNvSpPr>
            <a:spLocks noGrp="1"/>
          </p:cNvSpPr>
          <p:nvPr>
            <p:ph idx="1"/>
          </p:nvPr>
        </p:nvSpPr>
        <p:spPr>
          <a:xfrm>
            <a:off x="427319" y="2054110"/>
            <a:ext cx="5200275" cy="3765105"/>
          </a:xfrm>
        </p:spPr>
        <p:txBody>
          <a:bodyPr>
            <a:noAutofit/>
          </a:bodyPr>
          <a:lstStyle/>
          <a:p>
            <a:pPr>
              <a:defRPr/>
            </a:pPr>
            <a:r>
              <a:rPr lang="en-US" sz="1500" b="1" dirty="0">
                <a:latin typeface="Arial" panose="020B0604020202020204" pitchFamily="34" charset="0"/>
                <a:cs typeface="Arial" panose="020B0604020202020204" pitchFamily="34" charset="0"/>
              </a:rPr>
              <a:t>The symptoms vary greatly depending on the SMA type involved, the stage of the disease and individual factors and commonly include:</a:t>
            </a:r>
          </a:p>
          <a:p>
            <a:pPr>
              <a:defRPr/>
            </a:pPr>
            <a:r>
              <a:rPr lang="en-US" sz="1500" b="1" u="sng" dirty="0" err="1">
                <a:solidFill>
                  <a:srgbClr val="FF0000"/>
                </a:solidFill>
                <a:latin typeface="Arial" panose="020B0604020202020204" pitchFamily="34" charset="0"/>
                <a:cs typeface="Arial" panose="020B0604020202020204" pitchFamily="34" charset="0"/>
                <a:hlinkClick r:id="rId2" tooltip="Areflexia"/>
              </a:rPr>
              <a:t>Areflexia</a:t>
            </a:r>
            <a:r>
              <a:rPr lang="en-US" sz="1500" b="1" dirty="0">
                <a:latin typeface="Arial" panose="020B0604020202020204" pitchFamily="34" charset="0"/>
                <a:cs typeface="Arial" panose="020B0604020202020204" pitchFamily="34" charset="0"/>
              </a:rPr>
              <a:t>, particularly in </a:t>
            </a:r>
            <a:r>
              <a:rPr lang="en-US" sz="1500" b="1" u="sng" dirty="0">
                <a:solidFill>
                  <a:srgbClr val="FF0000"/>
                </a:solidFill>
                <a:latin typeface="Arial" panose="020B0604020202020204" pitchFamily="34" charset="0"/>
                <a:cs typeface="Arial" panose="020B0604020202020204" pitchFamily="34" charset="0"/>
                <a:hlinkClick r:id="rId3" tooltip="Extremity"/>
              </a:rPr>
              <a:t>extremities</a:t>
            </a:r>
            <a:r>
              <a:rPr lang="en-US" sz="1500" b="1" u="sng"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Overall </a:t>
            </a:r>
            <a:r>
              <a:rPr lang="en-US" sz="1500" b="1" i="1" dirty="0">
                <a:solidFill>
                  <a:srgbClr val="FF0000"/>
                </a:solidFill>
                <a:latin typeface="Arial" panose="020B0604020202020204" pitchFamily="34" charset="0"/>
                <a:cs typeface="Arial" panose="020B0604020202020204" pitchFamily="34" charset="0"/>
                <a:hlinkClick r:id="rId4" tooltip="Muscle weakness"/>
              </a:rPr>
              <a:t>muscle weakness</a:t>
            </a:r>
            <a:r>
              <a:rPr lang="en-US" sz="1500" b="1" i="1" dirty="0">
                <a:solidFill>
                  <a:srgbClr val="FF0000"/>
                </a:solidFill>
                <a:latin typeface="Arial" panose="020B0604020202020204" pitchFamily="34" charset="0"/>
                <a:cs typeface="Arial" panose="020B0604020202020204" pitchFamily="34" charset="0"/>
              </a:rPr>
              <a:t>, </a:t>
            </a:r>
            <a:r>
              <a:rPr lang="en-US" sz="1500" b="1" i="1" dirty="0">
                <a:solidFill>
                  <a:srgbClr val="FF0000"/>
                </a:solidFill>
                <a:latin typeface="Arial" panose="020B0604020202020204" pitchFamily="34" charset="0"/>
                <a:cs typeface="Arial" panose="020B0604020202020204" pitchFamily="34" charset="0"/>
                <a:hlinkClick r:id="rId5" tooltip="Poor muscle tone"/>
              </a:rPr>
              <a:t>poor muscle tone</a:t>
            </a:r>
            <a:r>
              <a:rPr lang="en-US" sz="1500" b="1" i="1" dirty="0">
                <a:solidFill>
                  <a:srgbClr val="FF0000"/>
                </a:solidFill>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limpness or a tendency to flop (the "floppy baby" syndrome).</a:t>
            </a:r>
          </a:p>
          <a:p>
            <a:pPr>
              <a:defRPr/>
            </a:pPr>
            <a:r>
              <a:rPr lang="en-US" sz="1500" b="1" dirty="0">
                <a:latin typeface="Arial" panose="020B0604020202020204" pitchFamily="34" charset="0"/>
                <a:cs typeface="Arial" panose="020B0604020202020204" pitchFamily="34" charset="0"/>
              </a:rPr>
              <a:t>In infants: adopting of a </a:t>
            </a:r>
            <a:r>
              <a:rPr lang="en-US" sz="1500" b="1" dirty="0">
                <a:solidFill>
                  <a:srgbClr val="FF0000"/>
                </a:solidFill>
                <a:latin typeface="Arial" panose="020B0604020202020204" pitchFamily="34" charset="0"/>
                <a:cs typeface="Arial" panose="020B0604020202020204" pitchFamily="34" charset="0"/>
              </a:rPr>
              <a:t>frog-leg position when </a:t>
            </a:r>
            <a:r>
              <a:rPr lang="en-US" sz="1500" b="1" dirty="0">
                <a:solidFill>
                  <a:schemeClr val="accent1"/>
                </a:solidFill>
                <a:latin typeface="Arial" panose="020B0604020202020204" pitchFamily="34" charset="0"/>
                <a:cs typeface="Arial" panose="020B0604020202020204" pitchFamily="34" charset="0"/>
              </a:rPr>
              <a:t>sitting</a:t>
            </a:r>
            <a:r>
              <a:rPr lang="en-US" sz="1500" b="1" dirty="0">
                <a:latin typeface="Arial" panose="020B0604020202020204" pitchFamily="34" charset="0"/>
                <a:cs typeface="Arial" panose="020B0604020202020204" pitchFamily="34" charset="0"/>
              </a:rPr>
              <a:t> (hips abducted and knees flexed).</a:t>
            </a:r>
          </a:p>
          <a:p>
            <a:pPr>
              <a:defRPr/>
            </a:pPr>
            <a:r>
              <a:rPr lang="en-US" sz="1500" b="1" dirty="0">
                <a:latin typeface="Arial" panose="020B0604020202020204" pitchFamily="34" charset="0"/>
                <a:cs typeface="Arial" panose="020B0604020202020204" pitchFamily="34" charset="0"/>
              </a:rPr>
              <a:t>Difficulty achieving developmental milestones, </a:t>
            </a:r>
            <a:r>
              <a:rPr lang="en-US" sz="1500" b="1" dirty="0">
                <a:solidFill>
                  <a:schemeClr val="accent1"/>
                </a:solidFill>
                <a:latin typeface="Arial" panose="020B0604020202020204" pitchFamily="34" charset="0"/>
                <a:cs typeface="Arial" panose="020B0604020202020204" pitchFamily="34" charset="0"/>
              </a:rPr>
              <a:t>difficulty sitting/standing/walking.</a:t>
            </a:r>
          </a:p>
          <a:p>
            <a:pPr marL="0" indent="0">
              <a:buNone/>
              <a:defRPr/>
            </a:pPr>
            <a:endParaRPr lang="ar-JO" sz="15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750719" y="2054110"/>
            <a:ext cx="3393281" cy="3946640"/>
          </a:xfrm>
          <a:prstGeom prst="rect">
            <a:avLst/>
          </a:prstGeom>
        </p:spPr>
      </p:pic>
    </p:spTree>
    <p:extLst>
      <p:ext uri="{BB962C8B-B14F-4D97-AF65-F5344CB8AC3E}">
        <p14:creationId xmlns="" xmlns:p14="http://schemas.microsoft.com/office/powerpoint/2010/main" val="108080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panose="020B0604020202020204" pitchFamily="34" charset="0"/>
                <a:cs typeface="Arial" panose="020B0604020202020204" pitchFamily="34" charset="0"/>
              </a:rPr>
              <a:t>Signs &amp; Symptoms </a:t>
            </a:r>
          </a:p>
        </p:txBody>
      </p:sp>
      <p:sp>
        <p:nvSpPr>
          <p:cNvPr id="3" name="Content Placeholder 2"/>
          <p:cNvSpPr>
            <a:spLocks noGrp="1"/>
          </p:cNvSpPr>
          <p:nvPr>
            <p:ph idx="1"/>
          </p:nvPr>
        </p:nvSpPr>
        <p:spPr>
          <a:xfrm>
            <a:off x="437403" y="2023854"/>
            <a:ext cx="6447501" cy="3412120"/>
          </a:xfrm>
        </p:spPr>
        <p:txBody>
          <a:bodyPr>
            <a:noAutofit/>
          </a:bodyPr>
          <a:lstStyle/>
          <a:p>
            <a:pPr>
              <a:defRPr/>
            </a:pPr>
            <a:r>
              <a:rPr lang="en-US" sz="1500" b="1" dirty="0">
                <a:latin typeface="Arial" panose="020B0604020202020204" pitchFamily="34" charset="0"/>
                <a:cs typeface="Arial" panose="020B0604020202020204" pitchFamily="34" charset="0"/>
              </a:rPr>
              <a:t>Loss of strength of the </a:t>
            </a:r>
            <a:r>
              <a:rPr lang="en-US" sz="1500" b="1" u="sng" dirty="0">
                <a:latin typeface="Arial" panose="020B0604020202020204" pitchFamily="34" charset="0"/>
                <a:cs typeface="Arial" panose="020B0604020202020204" pitchFamily="34" charset="0"/>
                <a:hlinkClick r:id="rId2" tooltip="Pulmonary"/>
              </a:rPr>
              <a:t>pulmonary</a:t>
            </a:r>
            <a:r>
              <a:rPr lang="en-US" sz="1500" b="1" dirty="0">
                <a:latin typeface="Arial" panose="020B0604020202020204" pitchFamily="34" charset="0"/>
                <a:cs typeface="Arial" panose="020B0604020202020204" pitchFamily="34" charset="0"/>
              </a:rPr>
              <a:t> muscles: weak </a:t>
            </a:r>
            <a:r>
              <a:rPr lang="en-US" sz="1500" b="1" u="sng" dirty="0">
                <a:latin typeface="Arial" panose="020B0604020202020204" pitchFamily="34" charset="0"/>
                <a:cs typeface="Arial" panose="020B0604020202020204" pitchFamily="34" charset="0"/>
                <a:hlinkClick r:id="rId3" tooltip="Cough"/>
              </a:rPr>
              <a:t>cough</a:t>
            </a:r>
            <a:r>
              <a:rPr lang="en-US" sz="1500" b="1" dirty="0">
                <a:latin typeface="Arial" panose="020B0604020202020204" pitchFamily="34" charset="0"/>
                <a:cs typeface="Arial" panose="020B0604020202020204" pitchFamily="34" charset="0"/>
              </a:rPr>
              <a:t>, weak cry (infants), accumulation of </a:t>
            </a:r>
            <a:r>
              <a:rPr lang="en-US" sz="1500" b="1" u="sng" dirty="0">
                <a:latin typeface="Arial" panose="020B0604020202020204" pitchFamily="34" charset="0"/>
                <a:cs typeface="Arial" panose="020B0604020202020204" pitchFamily="34" charset="0"/>
                <a:hlinkClick r:id="rId4" tooltip="Secretion"/>
              </a:rPr>
              <a:t>secretions</a:t>
            </a:r>
            <a:r>
              <a:rPr lang="en-US" sz="1500" b="1" dirty="0">
                <a:latin typeface="Arial" panose="020B0604020202020204" pitchFamily="34" charset="0"/>
                <a:cs typeface="Arial" panose="020B0604020202020204" pitchFamily="34" charset="0"/>
              </a:rPr>
              <a:t> in the lungs or throat, </a:t>
            </a:r>
            <a:r>
              <a:rPr lang="en-US" sz="1500" b="1" u="sng" dirty="0">
                <a:latin typeface="Arial" panose="020B0604020202020204" pitchFamily="34" charset="0"/>
                <a:cs typeface="Arial" panose="020B0604020202020204" pitchFamily="34" charset="0"/>
                <a:hlinkClick r:id="rId5" tooltip="Labored breathing"/>
              </a:rPr>
              <a:t>respiratory distress</a:t>
            </a:r>
            <a:r>
              <a:rPr lang="en-US" sz="1500" b="1" u="sng"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pPr>
              <a:defRPr/>
            </a:pPr>
            <a:r>
              <a:rPr lang="en-US" sz="1500" b="1" dirty="0">
                <a:solidFill>
                  <a:schemeClr val="accent1"/>
                </a:solidFill>
                <a:latin typeface="Arial" panose="020B0604020202020204" pitchFamily="34" charset="0"/>
                <a:cs typeface="Arial" panose="020B0604020202020204" pitchFamily="34" charset="0"/>
              </a:rPr>
              <a:t>Bell-shaped torso </a:t>
            </a:r>
            <a:r>
              <a:rPr lang="en-US" sz="1500" b="1" dirty="0">
                <a:latin typeface="Arial" panose="020B0604020202020204" pitchFamily="34" charset="0"/>
                <a:cs typeface="Arial" panose="020B0604020202020204" pitchFamily="34" charset="0"/>
              </a:rPr>
              <a:t>(caused by using only abdominal muscles for respiration)</a:t>
            </a:r>
          </a:p>
          <a:p>
            <a:pPr>
              <a:defRPr/>
            </a:pPr>
            <a:r>
              <a:rPr lang="en-US" sz="1500" b="1" dirty="0">
                <a:latin typeface="Arial" panose="020B0604020202020204" pitchFamily="34" charset="0"/>
                <a:cs typeface="Arial" panose="020B0604020202020204" pitchFamily="34" charset="0"/>
              </a:rPr>
              <a:t>Clenched fists with sweaty hands</a:t>
            </a:r>
          </a:p>
          <a:p>
            <a:pPr>
              <a:defRPr/>
            </a:pPr>
            <a:r>
              <a:rPr lang="en-US" sz="1500" b="1" dirty="0">
                <a:latin typeface="Arial" panose="020B0604020202020204" pitchFamily="34" charset="0"/>
                <a:cs typeface="Arial" panose="020B0604020202020204" pitchFamily="34" charset="0"/>
              </a:rPr>
              <a:t>Head often tilted to one side, even when lying down</a:t>
            </a:r>
          </a:p>
          <a:p>
            <a:pPr>
              <a:defRPr/>
            </a:pPr>
            <a:r>
              <a:rPr lang="en-US" sz="1500" b="1" u="sng" dirty="0" err="1">
                <a:latin typeface="Arial" panose="020B0604020202020204" pitchFamily="34" charset="0"/>
                <a:cs typeface="Arial" panose="020B0604020202020204" pitchFamily="34" charset="0"/>
                <a:hlinkClick r:id="rId6" tooltip="Fasciculations"/>
              </a:rPr>
              <a:t>Fasciculations</a:t>
            </a:r>
            <a:r>
              <a:rPr lang="en-US" sz="1500" b="1" dirty="0">
                <a:latin typeface="Arial" panose="020B0604020202020204" pitchFamily="34" charset="0"/>
                <a:cs typeface="Arial" panose="020B0604020202020204" pitchFamily="34" charset="0"/>
              </a:rPr>
              <a:t> (twitching) of the tongue</a:t>
            </a:r>
          </a:p>
          <a:p>
            <a:pPr>
              <a:defRPr/>
            </a:pPr>
            <a:r>
              <a:rPr lang="en-US" sz="1500" b="1" dirty="0">
                <a:latin typeface="Arial" panose="020B0604020202020204" pitchFamily="34" charset="0"/>
                <a:cs typeface="Arial" panose="020B0604020202020204" pitchFamily="34" charset="0"/>
              </a:rPr>
              <a:t>Difficulty sucking or swallowing, </a:t>
            </a:r>
            <a:r>
              <a:rPr lang="en-US" sz="1500" b="1" u="sng" dirty="0">
                <a:latin typeface="Arial" panose="020B0604020202020204" pitchFamily="34" charset="0"/>
                <a:cs typeface="Arial" panose="020B0604020202020204" pitchFamily="34" charset="0"/>
                <a:hlinkClick r:id="rId7" tooltip="Poor feeding"/>
              </a:rPr>
              <a:t>poor feeding</a:t>
            </a:r>
            <a:endParaRPr lang="en-US" sz="1500" b="1" dirty="0">
              <a:latin typeface="Arial" panose="020B0604020202020204" pitchFamily="34" charset="0"/>
              <a:cs typeface="Arial" panose="020B0604020202020204" pitchFamily="34" charset="0"/>
            </a:endParaRPr>
          </a:p>
          <a:p>
            <a:pPr>
              <a:defRPr/>
            </a:pPr>
            <a:r>
              <a:rPr lang="en-US" sz="1500" b="1" u="sng" dirty="0" err="1">
                <a:latin typeface="Arial" panose="020B0604020202020204" pitchFamily="34" charset="0"/>
                <a:cs typeface="Arial" panose="020B0604020202020204" pitchFamily="34" charset="0"/>
                <a:hlinkClick r:id="rId8" tooltip="Arthrogryposis"/>
              </a:rPr>
              <a:t>Arthrogryposis</a:t>
            </a:r>
            <a:r>
              <a:rPr lang="en-US" sz="1500" b="1" dirty="0">
                <a:latin typeface="Arial" panose="020B0604020202020204" pitchFamily="34" charset="0"/>
                <a:cs typeface="Arial" panose="020B0604020202020204" pitchFamily="34" charset="0"/>
              </a:rPr>
              <a:t> (multiple congenital contractures)</a:t>
            </a:r>
          </a:p>
          <a:p>
            <a:pPr>
              <a:defRPr/>
            </a:pPr>
            <a:r>
              <a:rPr lang="en-US" sz="1500" b="1" dirty="0">
                <a:latin typeface="Arial" panose="020B0604020202020204" pitchFamily="34" charset="0"/>
                <a:cs typeface="Arial" panose="020B0604020202020204" pitchFamily="34" charset="0"/>
              </a:rPr>
              <a:t>Weight lower than normal</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9951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857250"/>
            <a:ext cx="9144000" cy="5143500"/>
          </a:xfrm>
        </p:spPr>
      </p:pic>
    </p:spTree>
    <p:extLst>
      <p:ext uri="{BB962C8B-B14F-4D97-AF65-F5344CB8AC3E}">
        <p14:creationId xmlns="" xmlns:p14="http://schemas.microsoft.com/office/powerpoint/2010/main" val="48104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33" y="1042147"/>
            <a:ext cx="6447501" cy="990600"/>
          </a:xfrm>
        </p:spPr>
        <p:txBody>
          <a:bodyPr/>
          <a:lstStyle/>
          <a:p>
            <a:r>
              <a:rPr lang="en-US" b="1" dirty="0">
                <a:latin typeface="Arial" panose="020B0604020202020204" pitchFamily="34" charset="0"/>
                <a:cs typeface="Arial" panose="020B0604020202020204" pitchFamily="34" charset="0"/>
              </a:rPr>
              <a:t>Diagnosis</a:t>
            </a:r>
          </a:p>
        </p:txBody>
      </p:sp>
      <p:sp>
        <p:nvSpPr>
          <p:cNvPr id="3" name="Content Placeholder 2"/>
          <p:cNvSpPr>
            <a:spLocks noGrp="1"/>
          </p:cNvSpPr>
          <p:nvPr>
            <p:ph idx="1"/>
          </p:nvPr>
        </p:nvSpPr>
        <p:spPr>
          <a:xfrm>
            <a:off x="417234" y="1845610"/>
            <a:ext cx="6803837" cy="3721473"/>
          </a:xfrm>
        </p:spPr>
        <p:txBody>
          <a:bodyPr>
            <a:noAutofit/>
          </a:bodyPr>
          <a:lstStyle/>
          <a:p>
            <a:pPr>
              <a:defRPr/>
            </a:pPr>
            <a:r>
              <a:rPr lang="en-US" sz="1500" b="1" dirty="0">
                <a:latin typeface="Arial" panose="020B0604020202020204" pitchFamily="34" charset="0"/>
                <a:cs typeface="Arial" panose="020B0604020202020204" pitchFamily="34" charset="0"/>
              </a:rPr>
              <a:t>Prenatal screening is controversial, because of its cost </a:t>
            </a:r>
          </a:p>
          <a:p>
            <a:pPr>
              <a:defRPr/>
            </a:pPr>
            <a:r>
              <a:rPr lang="en-US" sz="1500" b="1" dirty="0">
                <a:latin typeface="Arial" panose="020B0604020202020204" pitchFamily="34" charset="0"/>
                <a:cs typeface="Arial" panose="020B0604020202020204" pitchFamily="34" charset="0"/>
              </a:rPr>
              <a:t>Very severe SMA (type I) can be sometimes evident before birth - reduction in fetal movement in the final trimester.</a:t>
            </a:r>
          </a:p>
          <a:p>
            <a:pPr>
              <a:defRPr/>
            </a:pPr>
            <a:r>
              <a:rPr lang="en-US" sz="1500" b="1" dirty="0">
                <a:latin typeface="Arial" panose="020B0604020202020204" pitchFamily="34" charset="0"/>
                <a:cs typeface="Arial" panose="020B0604020202020204" pitchFamily="34" charset="0"/>
              </a:rPr>
              <a:t>Further, for all SMA types:</a:t>
            </a:r>
          </a:p>
          <a:p>
            <a:pPr marL="342900" indent="-342900">
              <a:buFont typeface="+mj-lt"/>
              <a:buAutoNum type="arabicPeriod"/>
              <a:defRPr/>
            </a:pPr>
            <a:r>
              <a:rPr lang="en-US" sz="1500" b="1" dirty="0">
                <a:latin typeface="Arial" panose="020B0604020202020204" pitchFamily="34" charset="0"/>
                <a:cs typeface="Arial" panose="020B0604020202020204" pitchFamily="34" charset="0"/>
              </a:rPr>
              <a:t>Patient will present with </a:t>
            </a:r>
            <a:r>
              <a:rPr lang="en-US" sz="1500" b="1" u="sng" dirty="0" err="1">
                <a:latin typeface="Arial" panose="020B0604020202020204" pitchFamily="34" charset="0"/>
                <a:cs typeface="Arial" panose="020B0604020202020204" pitchFamily="34" charset="0"/>
                <a:hlinkClick r:id="rId2" tooltip="Hypotonia"/>
              </a:rPr>
              <a:t>hypotonia</a:t>
            </a:r>
            <a:r>
              <a:rPr lang="en-US" sz="1500" b="1" dirty="0">
                <a:latin typeface="Arial" panose="020B0604020202020204" pitchFamily="34" charset="0"/>
                <a:cs typeface="Arial" panose="020B0604020202020204" pitchFamily="34" charset="0"/>
              </a:rPr>
              <a:t> associated with </a:t>
            </a:r>
            <a:r>
              <a:rPr lang="en-US" sz="1500" b="1" dirty="0" err="1">
                <a:latin typeface="Arial" panose="020B0604020202020204" pitchFamily="34" charset="0"/>
                <a:cs typeface="Arial" panose="020B0604020202020204" pitchFamily="34" charset="0"/>
              </a:rPr>
              <a:t>hyporeflexia</a:t>
            </a:r>
            <a:r>
              <a:rPr lang="en-US" sz="1500" b="1" dirty="0">
                <a:latin typeface="Arial" panose="020B0604020202020204" pitchFamily="34" charset="0"/>
                <a:cs typeface="Arial" panose="020B0604020202020204" pitchFamily="34" charset="0"/>
              </a:rPr>
              <a:t>.</a:t>
            </a:r>
            <a:endParaRPr lang="en-US" sz="1500" b="1" u="sng" dirty="0">
              <a:latin typeface="Arial" panose="020B0604020202020204" pitchFamily="34" charset="0"/>
              <a:cs typeface="Arial" panose="020B0604020202020204" pitchFamily="34" charset="0"/>
            </a:endParaRPr>
          </a:p>
          <a:p>
            <a:pPr marL="342900" indent="-342900">
              <a:buFont typeface="+mj-lt"/>
              <a:buAutoNum type="arabicPeriod"/>
              <a:defRPr/>
            </a:pPr>
            <a:r>
              <a:rPr lang="en-US" sz="1500" b="1" dirty="0">
                <a:latin typeface="Arial" panose="020B0604020202020204" pitchFamily="34" charset="0"/>
                <a:cs typeface="Arial" panose="020B0604020202020204" pitchFamily="34" charset="0"/>
              </a:rPr>
              <a:t>Results of </a:t>
            </a:r>
            <a:r>
              <a:rPr lang="en-US" sz="1500" b="1" dirty="0">
                <a:solidFill>
                  <a:schemeClr val="tx1"/>
                </a:solidFill>
                <a:latin typeface="Arial" panose="020B0604020202020204" pitchFamily="34" charset="0"/>
                <a:cs typeface="Arial" panose="020B0604020202020204" pitchFamily="34" charset="0"/>
              </a:rPr>
              <a:t>motor nerve conduction</a:t>
            </a:r>
            <a:r>
              <a:rPr lang="en-US" sz="1500" b="1" dirty="0">
                <a:latin typeface="Arial" panose="020B0604020202020204" pitchFamily="34" charset="0"/>
                <a:cs typeface="Arial" panose="020B0604020202020204" pitchFamily="34" charset="0"/>
              </a:rPr>
              <a:t> studies are </a:t>
            </a:r>
            <a:r>
              <a:rPr lang="en-US" sz="1500" b="1" dirty="0">
                <a:solidFill>
                  <a:schemeClr val="tx1"/>
                </a:solidFill>
                <a:latin typeface="Arial" panose="020B0604020202020204" pitchFamily="34" charset="0"/>
                <a:cs typeface="Arial" panose="020B0604020202020204" pitchFamily="34" charset="0"/>
              </a:rPr>
              <a:t>normal</a:t>
            </a:r>
            <a:r>
              <a:rPr lang="en-US" sz="1500" b="1" dirty="0">
                <a:latin typeface="Arial" panose="020B0604020202020204" pitchFamily="34" charset="0"/>
                <a:cs typeface="Arial" panose="020B0604020202020204" pitchFamily="34" charset="0"/>
              </a:rPr>
              <a:t>, except for mild slowing in terminal stages of the disease, an important feature </a:t>
            </a:r>
            <a:r>
              <a:rPr lang="en-US" sz="1500" b="1" dirty="0">
                <a:solidFill>
                  <a:schemeClr val="tx1"/>
                </a:solidFill>
                <a:latin typeface="Arial" panose="020B0604020202020204" pitchFamily="34" charset="0"/>
                <a:cs typeface="Arial" panose="020B0604020202020204" pitchFamily="34" charset="0"/>
              </a:rPr>
              <a:t>distinguishing SMA from peripheral neuropathy. </a:t>
            </a:r>
          </a:p>
          <a:p>
            <a:pPr marL="342900" indent="-342900">
              <a:buFont typeface="+mj-lt"/>
              <a:buAutoNum type="arabicPeriod"/>
              <a:defRPr/>
            </a:pPr>
            <a:r>
              <a:rPr lang="en-US" sz="1500" b="1" u="sng" dirty="0">
                <a:latin typeface="Arial" panose="020B0604020202020204" pitchFamily="34" charset="0"/>
                <a:cs typeface="Arial" panose="020B0604020202020204" pitchFamily="34" charset="0"/>
                <a:hlinkClick r:id="rId3" tooltip="Electromyogram"/>
              </a:rPr>
              <a:t>Electromyogram</a:t>
            </a:r>
            <a:r>
              <a:rPr lang="en-US" sz="1500" b="1" dirty="0">
                <a:latin typeface="Arial" panose="020B0604020202020204" pitchFamily="34" charset="0"/>
                <a:cs typeface="Arial" panose="020B0604020202020204" pitchFamily="34" charset="0"/>
              </a:rPr>
              <a:t> will show </a:t>
            </a:r>
            <a:r>
              <a:rPr lang="en-US" sz="1500" b="1" u="sng" dirty="0">
                <a:latin typeface="Arial" panose="020B0604020202020204" pitchFamily="34" charset="0"/>
                <a:cs typeface="Arial" panose="020B0604020202020204" pitchFamily="34" charset="0"/>
                <a:hlinkClick r:id="rId4" tooltip="Fibrillation"/>
              </a:rPr>
              <a:t>fibrillation</a:t>
            </a:r>
            <a:r>
              <a:rPr lang="en-US" sz="1500" b="1" dirty="0">
                <a:latin typeface="Arial" panose="020B0604020202020204" pitchFamily="34" charset="0"/>
                <a:cs typeface="Arial" panose="020B0604020202020204" pitchFamily="34" charset="0"/>
              </a:rPr>
              <a:t> and muscle denervation</a:t>
            </a:r>
          </a:p>
          <a:p>
            <a:pPr marL="342900" indent="-342900">
              <a:buFont typeface="+mj-lt"/>
              <a:buAutoNum type="arabicPeriod"/>
              <a:defRPr/>
            </a:pPr>
            <a:r>
              <a:rPr lang="en-US" sz="1500" b="1" dirty="0">
                <a:latin typeface="Arial" panose="020B0604020202020204" pitchFamily="34" charset="0"/>
                <a:cs typeface="Arial" panose="020B0604020202020204" pitchFamily="34" charset="0"/>
              </a:rPr>
              <a:t>Serum </a:t>
            </a:r>
            <a:r>
              <a:rPr lang="en-US" sz="1500" b="1" u="sng" dirty="0" err="1">
                <a:latin typeface="Arial" panose="020B0604020202020204" pitchFamily="34" charset="0"/>
                <a:cs typeface="Arial" panose="020B0604020202020204" pitchFamily="34" charset="0"/>
                <a:hlinkClick r:id="rId5" tooltip="Creatine kinase"/>
              </a:rPr>
              <a:t>creatine</a:t>
            </a:r>
            <a:r>
              <a:rPr lang="en-US" sz="1500" b="1" u="sng" dirty="0">
                <a:latin typeface="Arial" panose="020B0604020202020204" pitchFamily="34" charset="0"/>
                <a:cs typeface="Arial" panose="020B0604020202020204" pitchFamily="34" charset="0"/>
                <a:hlinkClick r:id="rId5" tooltip="Creatine kinase"/>
              </a:rPr>
              <a:t> kinase</a:t>
            </a:r>
            <a:r>
              <a:rPr lang="en-US" sz="1500" b="1" dirty="0">
                <a:latin typeface="Arial" panose="020B0604020202020204" pitchFamily="34" charset="0"/>
                <a:cs typeface="Arial" panose="020B0604020202020204" pitchFamily="34" charset="0"/>
              </a:rPr>
              <a:t> may be normal or increased</a:t>
            </a:r>
          </a:p>
          <a:p>
            <a:pPr marL="342900" indent="-342900">
              <a:buFont typeface="+mj-lt"/>
              <a:buAutoNum type="arabicPeriod"/>
              <a:defRPr/>
            </a:pPr>
            <a:r>
              <a:rPr lang="en-US" sz="1500" b="1" u="sng" dirty="0">
                <a:latin typeface="Arial" panose="020B0604020202020204" pitchFamily="34" charset="0"/>
                <a:cs typeface="Arial" panose="020B0604020202020204" pitchFamily="34" charset="0"/>
                <a:hlinkClick r:id="rId6" tooltip="Genetic testing"/>
              </a:rPr>
              <a:t>Genetic testing</a:t>
            </a:r>
            <a:r>
              <a:rPr lang="en-US" sz="1500" b="1" dirty="0">
                <a:latin typeface="Arial" panose="020B0604020202020204" pitchFamily="34" charset="0"/>
                <a:cs typeface="Arial" panose="020B0604020202020204" pitchFamily="34" charset="0"/>
              </a:rPr>
              <a:t> will show bi-allelic </a:t>
            </a:r>
            <a:r>
              <a:rPr lang="en-US" sz="1500" b="1" u="sng" dirty="0">
                <a:latin typeface="Arial" panose="020B0604020202020204" pitchFamily="34" charset="0"/>
                <a:cs typeface="Arial" panose="020B0604020202020204" pitchFamily="34" charset="0"/>
                <a:hlinkClick r:id="rId7" tooltip="Deletion (genetics)"/>
              </a:rPr>
              <a:t>deletion</a:t>
            </a:r>
            <a:r>
              <a:rPr lang="en-US" sz="1500" b="1" dirty="0">
                <a:latin typeface="Arial" panose="020B0604020202020204" pitchFamily="34" charset="0"/>
                <a:cs typeface="Arial" panose="020B0604020202020204" pitchFamily="34" charset="0"/>
              </a:rPr>
              <a:t> of </a:t>
            </a:r>
            <a:r>
              <a:rPr lang="en-US" sz="1500" b="1" u="sng" dirty="0">
                <a:latin typeface="Arial" panose="020B0604020202020204" pitchFamily="34" charset="0"/>
                <a:cs typeface="Arial" panose="020B0604020202020204" pitchFamily="34" charset="0"/>
                <a:hlinkClick r:id="rId8" tooltip="Exon"/>
              </a:rPr>
              <a:t>exon</a:t>
            </a:r>
            <a:r>
              <a:rPr lang="en-US" sz="1500" b="1" dirty="0">
                <a:latin typeface="Arial" panose="020B0604020202020204" pitchFamily="34" charset="0"/>
                <a:cs typeface="Arial" panose="020B0604020202020204" pitchFamily="34" charset="0"/>
              </a:rPr>
              <a:t> 7 of the </a:t>
            </a:r>
            <a:r>
              <a:rPr lang="en-US" sz="1500" b="1" u="sng" dirty="0">
                <a:latin typeface="Arial" panose="020B0604020202020204" pitchFamily="34" charset="0"/>
                <a:cs typeface="Arial" panose="020B0604020202020204" pitchFamily="34" charset="0"/>
                <a:hlinkClick r:id="rId9" tooltip="SMN1"/>
              </a:rPr>
              <a:t>SMN1</a:t>
            </a:r>
            <a:r>
              <a:rPr lang="en-US" sz="1500" b="1" dirty="0">
                <a:latin typeface="Arial" panose="020B0604020202020204" pitchFamily="34" charset="0"/>
                <a:cs typeface="Arial" panose="020B0604020202020204" pitchFamily="34" charset="0"/>
              </a:rPr>
              <a:t> gene – this is conclusive of the disease.</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0215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Histological findings</a:t>
            </a:r>
          </a:p>
        </p:txBody>
      </p:sp>
      <p:sp>
        <p:nvSpPr>
          <p:cNvPr id="3" name="Content Placeholder 2"/>
          <p:cNvSpPr>
            <a:spLocks noGrp="1"/>
          </p:cNvSpPr>
          <p:nvPr>
            <p:ph idx="1"/>
          </p:nvPr>
        </p:nvSpPr>
        <p:spPr>
          <a:xfrm>
            <a:off x="508001" y="2477692"/>
            <a:ext cx="2507503" cy="2910580"/>
          </a:xfrm>
        </p:spPr>
        <p:txBody>
          <a:bodyPr>
            <a:normAutofit/>
          </a:bodyPr>
          <a:lstStyle/>
          <a:p>
            <a:pPr>
              <a:defRPr/>
            </a:pPr>
            <a:r>
              <a:rPr lang="en-US" sz="1500" b="1" dirty="0">
                <a:latin typeface="Arial" panose="020B0604020202020204" pitchFamily="34" charset="0"/>
                <a:cs typeface="Arial" panose="020B0604020202020204" pitchFamily="34" charset="0"/>
              </a:rPr>
              <a:t>Spinal muscle atrophy, </a:t>
            </a:r>
            <a:r>
              <a:rPr lang="en-US" sz="1500" b="1" dirty="0" err="1">
                <a:latin typeface="Arial" panose="020B0604020202020204" pitchFamily="34" charset="0"/>
                <a:cs typeface="Arial" panose="020B0604020202020204" pitchFamily="34" charset="0"/>
              </a:rPr>
              <a:t>Werdnig</a:t>
            </a:r>
            <a:r>
              <a:rPr lang="en-US" sz="1500" b="1" dirty="0">
                <a:latin typeface="Arial" panose="020B0604020202020204" pitchFamily="34" charset="0"/>
                <a:cs typeface="Arial" panose="020B0604020202020204" pitchFamily="34" charset="0"/>
              </a:rPr>
              <a:t>-Hoffman disease.</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Groups of </a:t>
            </a:r>
            <a:r>
              <a:rPr lang="en-US" sz="1500" b="1" dirty="0">
                <a:solidFill>
                  <a:schemeClr val="tx1"/>
                </a:solidFill>
                <a:latin typeface="Arial" panose="020B0604020202020204" pitchFamily="34" charset="0"/>
                <a:cs typeface="Arial" panose="020B0604020202020204" pitchFamily="34" charset="0"/>
              </a:rPr>
              <a:t>giant type I fibers are mixed with fascicles of severely atrophic fibers</a:t>
            </a:r>
          </a:p>
        </p:txBody>
      </p:sp>
      <p:pic>
        <p:nvPicPr>
          <p:cNvPr id="4" name="صورة 3" descr="Spinal muscle atrophy, Werdnig-Hoffman disease. Sm">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5352" y="2266453"/>
            <a:ext cx="2953940" cy="3121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8157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Histological findings </a:t>
            </a:r>
          </a:p>
        </p:txBody>
      </p:sp>
      <p:sp>
        <p:nvSpPr>
          <p:cNvPr id="3" name="Content Placeholder 2"/>
          <p:cNvSpPr>
            <a:spLocks noGrp="1"/>
          </p:cNvSpPr>
          <p:nvPr>
            <p:ph idx="1"/>
          </p:nvPr>
        </p:nvSpPr>
        <p:spPr>
          <a:xfrm>
            <a:off x="709706" y="2467606"/>
            <a:ext cx="2457076" cy="2910580"/>
          </a:xfrm>
        </p:spPr>
        <p:txBody>
          <a:bodyPr>
            <a:normAutofit/>
          </a:bodyPr>
          <a:lstStyle/>
          <a:p>
            <a:pPr>
              <a:defRPr/>
            </a:pPr>
            <a:r>
              <a:rPr lang="en-US" sz="1500" b="1" dirty="0" err="1">
                <a:latin typeface="Arial" panose="020B0604020202020204" pitchFamily="34" charset="0"/>
                <a:cs typeface="Arial" panose="020B0604020202020204" pitchFamily="34" charset="0"/>
              </a:rPr>
              <a:t>Kugelberg-Welander</a:t>
            </a:r>
            <a:r>
              <a:rPr lang="en-US" sz="1500" b="1" dirty="0">
                <a:latin typeface="Arial" panose="020B0604020202020204" pitchFamily="34" charset="0"/>
                <a:cs typeface="Arial" panose="020B0604020202020204" pitchFamily="34" charset="0"/>
              </a:rPr>
              <a:t> disease. </a:t>
            </a:r>
            <a:r>
              <a:rPr lang="en-US" sz="1500" b="1" dirty="0">
                <a:solidFill>
                  <a:schemeClr val="tx1"/>
                </a:solidFill>
                <a:latin typeface="Arial" panose="020B0604020202020204" pitchFamily="34" charset="0"/>
                <a:cs typeface="Arial" panose="020B0604020202020204" pitchFamily="34" charset="0"/>
              </a:rPr>
              <a:t>Marked variation in muscle fiber size</a:t>
            </a:r>
            <a:r>
              <a:rPr lang="en-US" sz="1500" b="1" dirty="0">
                <a:latin typeface="Arial" panose="020B0604020202020204" pitchFamily="34" charset="0"/>
                <a:cs typeface="Arial" panose="020B0604020202020204" pitchFamily="34" charset="0"/>
              </a:rPr>
              <a:t> along with </a:t>
            </a:r>
            <a:r>
              <a:rPr lang="en-US" sz="1500" b="1" dirty="0">
                <a:solidFill>
                  <a:schemeClr val="tx1"/>
                </a:solidFill>
                <a:latin typeface="Arial" panose="020B0604020202020204" pitchFamily="34" charset="0"/>
                <a:cs typeface="Arial" panose="020B0604020202020204" pitchFamily="34" charset="0"/>
              </a:rPr>
              <a:t>increased </a:t>
            </a:r>
            <a:r>
              <a:rPr lang="en-US" sz="1500" b="1" dirty="0" err="1">
                <a:solidFill>
                  <a:schemeClr val="tx1"/>
                </a:solidFill>
                <a:latin typeface="Arial" panose="020B0604020202020204" pitchFamily="34" charset="0"/>
                <a:cs typeface="Arial" panose="020B0604020202020204" pitchFamily="34" charset="0"/>
              </a:rPr>
              <a:t>perimysial</a:t>
            </a:r>
            <a:r>
              <a:rPr lang="en-US" sz="1500" b="1" dirty="0">
                <a:solidFill>
                  <a:schemeClr val="tx1"/>
                </a:solidFill>
                <a:latin typeface="Arial" panose="020B0604020202020204" pitchFamily="34" charset="0"/>
                <a:cs typeface="Arial" panose="020B0604020202020204" pitchFamily="34" charset="0"/>
              </a:rPr>
              <a:t> connective tissue.</a:t>
            </a:r>
          </a:p>
          <a:p>
            <a:pPr>
              <a:defRPr/>
            </a:pPr>
            <a:endParaRPr lang="ar-JO" sz="1500" b="1" dirty="0">
              <a:latin typeface="Arial" panose="020B0604020202020204" pitchFamily="34" charset="0"/>
              <a:cs typeface="Arial" panose="020B0604020202020204" pitchFamily="34" charset="0"/>
            </a:endParaRPr>
          </a:p>
        </p:txBody>
      </p:sp>
      <p:pic>
        <p:nvPicPr>
          <p:cNvPr id="4" name="صورة 3" descr="Spinal muscle atrophy, Kugelberg-Welander disease.">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91980" y="2305050"/>
            <a:ext cx="2948408" cy="303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4109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Treatment</a:t>
            </a:r>
          </a:p>
        </p:txBody>
      </p:sp>
      <p:sp>
        <p:nvSpPr>
          <p:cNvPr id="3" name="Content Placeholder 2"/>
          <p:cNvSpPr>
            <a:spLocks noGrp="1"/>
          </p:cNvSpPr>
          <p:nvPr>
            <p:ph idx="1"/>
          </p:nvPr>
        </p:nvSpPr>
        <p:spPr>
          <a:xfrm>
            <a:off x="508001" y="2305050"/>
            <a:ext cx="6447501" cy="2910580"/>
          </a:xfrm>
        </p:spPr>
        <p:txBody>
          <a:bodyPr>
            <a:normAutofit/>
          </a:bodyPr>
          <a:lstStyle/>
          <a:p>
            <a:pPr>
              <a:defRPr/>
            </a:pPr>
            <a:r>
              <a:rPr lang="en-US" sz="1500" b="1" dirty="0">
                <a:latin typeface="Arial" panose="020B0604020202020204" pitchFamily="34" charset="0"/>
                <a:cs typeface="Arial" panose="020B0604020202020204" pitchFamily="34" charset="0"/>
              </a:rPr>
              <a:t>Care is symptomatic</a:t>
            </a:r>
          </a:p>
          <a:p>
            <a:pPr>
              <a:defRPr/>
            </a:pPr>
            <a:r>
              <a:rPr lang="en-US" sz="1500" b="1" dirty="0" err="1">
                <a:latin typeface="Arial" panose="020B0604020202020204" pitchFamily="34" charset="0"/>
                <a:cs typeface="Arial" panose="020B0604020202020204" pitchFamily="34" charset="0"/>
              </a:rPr>
              <a:t>Orthopaedics</a:t>
            </a: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Respiratory care</a:t>
            </a:r>
          </a:p>
          <a:p>
            <a:pPr>
              <a:defRPr/>
            </a:pPr>
            <a:r>
              <a:rPr lang="en-US" sz="1500" b="1" dirty="0">
                <a:latin typeface="Arial" panose="020B0604020202020204" pitchFamily="34" charset="0"/>
                <a:cs typeface="Arial" panose="020B0604020202020204" pitchFamily="34" charset="0"/>
              </a:rPr>
              <a:t>Nutritional care</a:t>
            </a:r>
          </a:p>
          <a:p>
            <a:pPr>
              <a:defRPr/>
            </a:pPr>
            <a:r>
              <a:rPr lang="en-US" sz="1500" b="1" dirty="0">
                <a:latin typeface="Arial" panose="020B0604020202020204" pitchFamily="34" charset="0"/>
                <a:cs typeface="Arial" panose="020B0604020202020204" pitchFamily="34" charset="0"/>
              </a:rPr>
              <a:t>Mobility — </a:t>
            </a:r>
            <a:r>
              <a:rPr lang="en-US" sz="1500" b="1" u="sng" dirty="0">
                <a:latin typeface="Arial" panose="020B0604020202020204" pitchFamily="34" charset="0"/>
                <a:cs typeface="Arial" panose="020B0604020202020204" pitchFamily="34" charset="0"/>
                <a:hlinkClick r:id="rId2" tooltip="Assistive technology"/>
              </a:rPr>
              <a:t>Assistive technologies</a:t>
            </a:r>
            <a:endParaRPr lang="en-US" sz="1500" b="1" u="sng"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Mental health — SMA children do not differ from the general population in their </a:t>
            </a:r>
            <a:r>
              <a:rPr lang="en-US" sz="1500" b="1" dirty="0" err="1">
                <a:latin typeface="Arial" panose="020B0604020202020204" pitchFamily="34" charset="0"/>
                <a:cs typeface="Arial" panose="020B0604020202020204" pitchFamily="34" charset="0"/>
              </a:rPr>
              <a:t>behaviour</a:t>
            </a:r>
            <a:r>
              <a:rPr lang="en-US" sz="1500" b="1" dirty="0">
                <a:latin typeface="Arial" panose="020B0604020202020204" pitchFamily="34" charset="0"/>
                <a:cs typeface="Arial" panose="020B0604020202020204" pitchFamily="34" charset="0"/>
              </a:rPr>
              <a:t>; their </a:t>
            </a:r>
            <a:r>
              <a:rPr lang="en-US" sz="1500" b="1" u="sng" dirty="0">
                <a:latin typeface="Arial" panose="020B0604020202020204" pitchFamily="34" charset="0"/>
                <a:cs typeface="Arial" panose="020B0604020202020204" pitchFamily="34" charset="0"/>
                <a:hlinkClick r:id="rId3" tooltip="Cognitive development"/>
              </a:rPr>
              <a:t>cognitive development</a:t>
            </a:r>
            <a:r>
              <a:rPr lang="en-US" sz="1500" b="1" dirty="0">
                <a:latin typeface="Arial" panose="020B0604020202020204" pitchFamily="34" charset="0"/>
                <a:cs typeface="Arial" panose="020B0604020202020204" pitchFamily="34" charset="0"/>
              </a:rPr>
              <a:t> can be slightly faster, and certain aspects of their </a:t>
            </a:r>
            <a:r>
              <a:rPr lang="en-US" sz="1500" b="1" u="sng" dirty="0">
                <a:latin typeface="Arial" panose="020B0604020202020204" pitchFamily="34" charset="0"/>
                <a:cs typeface="Arial" panose="020B0604020202020204" pitchFamily="34" charset="0"/>
                <a:hlinkClick r:id="rId4" tooltip="Intelligence"/>
              </a:rPr>
              <a:t>intelligence</a:t>
            </a:r>
            <a:r>
              <a:rPr lang="en-US" sz="1500" b="1" dirty="0">
                <a:latin typeface="Arial" panose="020B0604020202020204" pitchFamily="34" charset="0"/>
                <a:cs typeface="Arial" panose="020B0604020202020204" pitchFamily="34" charset="0"/>
              </a:rPr>
              <a:t> are above the average.</a:t>
            </a:r>
            <a:endParaRPr lang="ar-JO" sz="1500" b="1" dirty="0">
              <a:latin typeface="Arial" panose="020B0604020202020204" pitchFamily="34" charset="0"/>
              <a:cs typeface="Arial" panose="020B0604020202020204" pitchFamily="34" charset="0"/>
            </a:endParaRP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2456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48" y="857250"/>
            <a:ext cx="6447501" cy="990600"/>
          </a:xfrm>
        </p:spPr>
        <p:txBody>
          <a:bodyPr/>
          <a:lstStyle/>
          <a:p>
            <a:r>
              <a:rPr lang="en-US" b="1" dirty="0">
                <a:latin typeface="Arial" panose="020B0604020202020204" pitchFamily="34" charset="0"/>
                <a:cs typeface="Arial" panose="020B0604020202020204" pitchFamily="34" charset="0"/>
              </a:rPr>
              <a:t>Prognosis</a:t>
            </a:r>
          </a:p>
        </p:txBody>
      </p:sp>
      <p:sp>
        <p:nvSpPr>
          <p:cNvPr id="3" name="Content Placeholder 2"/>
          <p:cNvSpPr>
            <a:spLocks noGrp="1"/>
          </p:cNvSpPr>
          <p:nvPr>
            <p:ph idx="1"/>
          </p:nvPr>
        </p:nvSpPr>
        <p:spPr>
          <a:xfrm>
            <a:off x="504648" y="1563221"/>
            <a:ext cx="7422393" cy="4276165"/>
          </a:xfrm>
        </p:spPr>
        <p:txBody>
          <a:bodyPr>
            <a:noAutofit/>
          </a:bodyPr>
          <a:lstStyle/>
          <a:p>
            <a:pPr>
              <a:lnSpc>
                <a:spcPct val="80000"/>
              </a:lnSpc>
              <a:defRPr/>
            </a:pPr>
            <a:r>
              <a:rPr lang="en-US" sz="1425" b="1" dirty="0">
                <a:latin typeface="Arial" panose="020B0604020202020204" pitchFamily="34" charset="0"/>
                <a:cs typeface="Arial" panose="020B0604020202020204" pitchFamily="34" charset="0"/>
              </a:rPr>
              <a:t>The younger the patient is at onset, the worse the prognosis is. </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Patients with type I spinal muscle atrophy usually die by age 2 years.</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Patients with type III SMA have nearly normal life expectancy. </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Death occurs as a result of respiratory compromise. The life span of affected individuals has significantly increased with the use of </a:t>
            </a:r>
            <a:r>
              <a:rPr lang="en-US" sz="1425" b="1" dirty="0">
                <a:solidFill>
                  <a:schemeClr val="accent1"/>
                </a:solidFill>
                <a:latin typeface="Arial" panose="020B0604020202020204" pitchFamily="34" charset="0"/>
                <a:cs typeface="Arial" panose="020B0604020202020204" pitchFamily="34" charset="0"/>
              </a:rPr>
              <a:t>intermittent positive pressure ventilation</a:t>
            </a:r>
            <a:r>
              <a:rPr lang="en-US" sz="1425" b="1" dirty="0">
                <a:latin typeface="Arial" panose="020B0604020202020204" pitchFamily="34" charset="0"/>
                <a:cs typeface="Arial" panose="020B0604020202020204" pitchFamily="34" charset="0"/>
              </a:rPr>
              <a:t> with or without a </a:t>
            </a:r>
            <a:r>
              <a:rPr lang="en-US" sz="1425" b="1" u="sng" dirty="0">
                <a:latin typeface="Arial" panose="020B0604020202020204" pitchFamily="34" charset="0"/>
                <a:cs typeface="Arial" panose="020B0604020202020204" pitchFamily="34" charset="0"/>
                <a:hlinkClick r:id="rId2"/>
              </a:rPr>
              <a:t>tracheostomy.</a:t>
            </a:r>
            <a:endParaRPr lang="en-US" sz="1425" b="1" u="sng" dirty="0">
              <a:latin typeface="Arial" panose="020B0604020202020204" pitchFamily="34" charset="0"/>
              <a:cs typeface="Arial" panose="020B0604020202020204" pitchFamily="34" charset="0"/>
            </a:endParaRP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Patient Education</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Prenatal diagnosis in the first trimester and proper genetic counseling are possible with DNA analysis. This enables more accurate carrier detection. Not all parents of children with spinal muscle atrophy are obligate carriers.</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Carrier testing is important for reproductive decision-making. 3% of cases are sporadic.</a:t>
            </a:r>
          </a:p>
          <a:p>
            <a:pPr>
              <a:lnSpc>
                <a:spcPct val="80000"/>
              </a:lnSpc>
              <a:defRPr/>
            </a:pPr>
            <a:endParaRPr lang="ar-JO" sz="1425"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0736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0654" y="2608743"/>
            <a:ext cx="4595362" cy="992579"/>
          </a:xfrm>
          <a:prstGeom prst="rect">
            <a:avLst/>
          </a:prstGeom>
          <a:noFill/>
        </p:spPr>
        <p:txBody>
          <a:bodyPr wrap="none" lIns="68580" tIns="34290" rIns="68580" bIns="34290">
            <a:spAutoFit/>
          </a:bodyPr>
          <a:lstStyle/>
          <a:p>
            <a:pPr algn="ctr" defTabSz="685800" eaLnBrk="1" fontAlgn="auto" hangingPunct="1">
              <a:spcBef>
                <a:spcPts val="0"/>
              </a:spcBef>
              <a:spcAft>
                <a:spcPts val="0"/>
              </a:spcAft>
            </a:pPr>
            <a:r>
              <a:rPr lang="en-US" sz="6000" b="1" dirty="0">
                <a:ln w="0"/>
                <a:solidFill>
                  <a:srgbClr val="90C226"/>
                </a:solidFill>
                <a:effectLst>
                  <a:outerShdw blurRad="38100" dist="25400" dir="5400000" algn="ctr" rotWithShape="0">
                    <a:srgbClr val="6E747A">
                      <a:alpha val="43000"/>
                    </a:srgbClr>
                  </a:outerShdw>
                </a:effectLst>
                <a:latin typeface="Trebuchet MS"/>
                <a:cs typeface="+mn-cs"/>
              </a:rPr>
              <a:t>THANK YOU </a:t>
            </a:r>
          </a:p>
        </p:txBody>
      </p:sp>
    </p:spTree>
    <p:extLst>
      <p:ext uri="{BB962C8B-B14F-4D97-AF65-F5344CB8AC3E}">
        <p14:creationId xmlns="" xmlns:p14="http://schemas.microsoft.com/office/powerpoint/2010/main" val="168955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85794"/>
            <a:ext cx="7858147" cy="5255569"/>
          </a:xfrm>
        </p:spPr>
        <p:txBody>
          <a:bodyPr>
            <a:noAutofit/>
          </a:bodyPr>
          <a:lstStyle/>
          <a:p>
            <a:pPr>
              <a:buNone/>
            </a:pPr>
            <a:r>
              <a:rPr lang="ar-JO" sz="5400" dirty="0" smtClean="0">
                <a:solidFill>
                  <a:srgbClr val="FF0000"/>
                </a:solidFill>
              </a:rPr>
              <a:t>ملاحظة من الدكتور عمر </a:t>
            </a:r>
            <a:r>
              <a:rPr lang="ar-JO" sz="5400" dirty="0" smtClean="0">
                <a:solidFill>
                  <a:srgbClr val="FF0000"/>
                </a:solidFill>
              </a:rPr>
              <a:t>:</a:t>
            </a:r>
            <a:endParaRPr lang="en-US" sz="5400" dirty="0" smtClean="0">
              <a:solidFill>
                <a:srgbClr val="FF0000"/>
              </a:solidFill>
            </a:endParaRPr>
          </a:p>
          <a:p>
            <a:pPr>
              <a:buNone/>
            </a:pPr>
            <a:endParaRPr lang="ar-JO" sz="5400" dirty="0" smtClean="0">
              <a:solidFill>
                <a:srgbClr val="FF0000"/>
              </a:solidFill>
            </a:endParaRPr>
          </a:p>
          <a:p>
            <a:pPr algn="ctr">
              <a:buNone/>
            </a:pPr>
            <a:r>
              <a:rPr lang="ar-JO" sz="3200" b="1" u="sng" dirty="0" smtClean="0">
                <a:solidFill>
                  <a:schemeClr val="tx1"/>
                </a:solidFill>
              </a:rPr>
              <a:t> </a:t>
            </a:r>
            <a:r>
              <a:rPr lang="ar-JO" sz="3200" b="1" u="sng" dirty="0" smtClean="0">
                <a:solidFill>
                  <a:schemeClr val="tx1"/>
                </a:solidFill>
              </a:rPr>
              <a:t>سمنارات سادسه عليها </a:t>
            </a:r>
            <a:r>
              <a:rPr lang="ar-JO" sz="3200" b="1" u="sng" dirty="0" smtClean="0">
                <a:solidFill>
                  <a:schemeClr val="tx1"/>
                </a:solidFill>
              </a:rPr>
              <a:t>14 سؤال  </a:t>
            </a:r>
            <a:r>
              <a:rPr lang="ar-JO" sz="3200" b="1" u="sng" dirty="0" smtClean="0">
                <a:solidFill>
                  <a:schemeClr val="tx1"/>
                </a:solidFill>
              </a:rPr>
              <a:t>من اصل 20 سؤال ع فاينل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 xmlns:a16="http://schemas.microsoft.com/office/drawing/2014/main" id="{369D58E9-4BF2-4BBF-974F-A069A10B1710}"/>
              </a:ext>
            </a:extLst>
          </p:cNvPr>
          <p:cNvSpPr>
            <a:spLocks noGrp="1"/>
          </p:cNvSpPr>
          <p:nvPr>
            <p:ph type="ctrTitle"/>
          </p:nvPr>
        </p:nvSpPr>
        <p:spPr/>
        <p:txBody>
          <a:bodyPr/>
          <a:lstStyle/>
          <a:p>
            <a:pPr eaLnBrk="1" hangingPunct="1"/>
            <a:r>
              <a:rPr lang="en-US" altLang="ru-RU">
                <a:cs typeface="Times New Roman" panose="02020603050405020304" pitchFamily="18" charset="0"/>
              </a:rPr>
              <a:t>Flaccid paralysis </a:t>
            </a:r>
          </a:p>
        </p:txBody>
      </p:sp>
      <p:sp>
        <p:nvSpPr>
          <p:cNvPr id="3" name="Subtitle 2">
            <a:extLst>
              <a:ext uri="{FF2B5EF4-FFF2-40B4-BE49-F238E27FC236}">
                <a16:creationId xmlns="" xmlns:a16="http://schemas.microsoft.com/office/drawing/2014/main" id="{3D20E7F6-5328-4904-B4ED-92C24D319FC4}"/>
              </a:ext>
            </a:extLst>
          </p:cNvPr>
          <p:cNvSpPr>
            <a:spLocks noGrp="1"/>
          </p:cNvSpPr>
          <p:nvPr>
            <p:ph type="subTitle" idx="1"/>
          </p:nvPr>
        </p:nvSpPr>
        <p:spPr/>
        <p:txBody>
          <a:bodyPr rtlCol="1">
            <a:normAutofit/>
          </a:bodyPr>
          <a:lstStyle/>
          <a:p>
            <a:pPr eaLnBrk="1" fontAlgn="auto" hangingPunct="1">
              <a:spcAft>
                <a:spcPts val="0"/>
              </a:spcAft>
              <a:defRPr/>
            </a:pPr>
            <a:r>
              <a:rPr lang="en-US" dirty="0"/>
              <a:t>Presented by :</a:t>
            </a:r>
            <a:r>
              <a:rPr lang="en-US" dirty="0" err="1"/>
              <a:t>Motasem</a:t>
            </a:r>
            <a:r>
              <a:rPr lang="en-US" dirty="0"/>
              <a:t> </a:t>
            </a:r>
            <a:r>
              <a:rPr lang="en-US" dirty="0" err="1"/>
              <a:t>Ellayan</a:t>
            </a:r>
            <a:endParaRPr lang="en-US" dirty="0"/>
          </a:p>
          <a:p>
            <a:pPr eaLnBrk="1" fontAlgn="auto" hangingPunct="1">
              <a:spcAft>
                <a:spcPts val="0"/>
              </a:spcAft>
              <a:defRPr/>
            </a:pPr>
            <a:r>
              <a:rPr lang="en-US" dirty="0"/>
              <a:t>Mohammad </a:t>
            </a:r>
            <a:r>
              <a:rPr lang="en-US" dirty="0" err="1"/>
              <a:t>alzou’bi</a:t>
            </a:r>
            <a:endParaRPr lang="en-US" dirty="0"/>
          </a:p>
          <a:p>
            <a:pPr eaLnBrk="1" fontAlgn="auto" hangingPunct="1">
              <a:spcAft>
                <a:spcPts val="0"/>
              </a:spcAft>
              <a:defRPr/>
            </a:pPr>
            <a:r>
              <a:rPr lang="en-US" dirty="0" err="1"/>
              <a:t>Raed</a:t>
            </a:r>
            <a:r>
              <a:rPr lang="en-US" dirty="0"/>
              <a:t> </a:t>
            </a:r>
            <a:r>
              <a:rPr lang="en-US" dirty="0" err="1"/>
              <a:t>Ammareen</a:t>
            </a:r>
            <a:endParaRPr lang="en-US" dirty="0"/>
          </a:p>
        </p:txBody>
      </p:sp>
      <p:sp>
        <p:nvSpPr>
          <p:cNvPr id="8196" name="عنصر نائب لرقم الشريحة 3">
            <a:extLst>
              <a:ext uri="{FF2B5EF4-FFF2-40B4-BE49-F238E27FC236}">
                <a16:creationId xmlns="" xmlns:a16="http://schemas.microsoft.com/office/drawing/2014/main" id="{A8332E3B-87BF-4369-9E83-4E17E31DF27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4698F8D-56C6-4191-B226-6804D664AA3C}" type="slidenum">
              <a:rPr lang="ar-SA" altLang="ru-RU">
                <a:solidFill>
                  <a:srgbClr val="898989"/>
                </a:solidFill>
              </a:rPr>
              <a:pPr/>
              <a:t>30</a:t>
            </a:fld>
            <a:endParaRPr lang="en-US" altLang="ru-RU">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عنصر نائب لرقم الشريحة 3">
            <a:extLst>
              <a:ext uri="{FF2B5EF4-FFF2-40B4-BE49-F238E27FC236}">
                <a16:creationId xmlns="" xmlns:a16="http://schemas.microsoft.com/office/drawing/2014/main" id="{C5DE0BBC-8C48-46D0-BA09-F285B9B06F4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DCACA9-5D01-4F6F-AED5-9FB29B739DEF}" type="slidenum">
              <a:rPr lang="ar-SA" altLang="ru-RU">
                <a:solidFill>
                  <a:srgbClr val="898989"/>
                </a:solidFill>
              </a:rPr>
              <a:pPr/>
              <a:t>31</a:t>
            </a:fld>
            <a:endParaRPr lang="en-US" altLang="ru-RU">
              <a:solidFill>
                <a:srgbClr val="898989"/>
              </a:solidFill>
            </a:endParaRPr>
          </a:p>
        </p:txBody>
      </p:sp>
      <p:sp>
        <p:nvSpPr>
          <p:cNvPr id="2050" name="Title 1">
            <a:extLst>
              <a:ext uri="{FF2B5EF4-FFF2-40B4-BE49-F238E27FC236}">
                <a16:creationId xmlns="" xmlns:a16="http://schemas.microsoft.com/office/drawing/2014/main" id="{2AFBD490-BA7D-4687-84E2-439577117F8C}"/>
              </a:ext>
            </a:extLst>
          </p:cNvPr>
          <p:cNvSpPr>
            <a:spLocks noGrp="1"/>
          </p:cNvSpPr>
          <p:nvPr>
            <p:ph type="ctrTitle" idx="4294967295"/>
          </p:nvPr>
        </p:nvSpPr>
        <p:spPr>
          <a:xfrm>
            <a:off x="0" y="2130425"/>
            <a:ext cx="7772400" cy="1470025"/>
          </a:xfrm>
        </p:spPr>
        <p:txBody>
          <a:bodyPr rtlCol="1">
            <a:normAutofit fontScale="90000"/>
          </a:bodyPr>
          <a:lstStyle/>
          <a:p>
            <a:pPr eaLnBrk="1" fontAlgn="auto" hangingPunct="1">
              <a:spcAft>
                <a:spcPts val="0"/>
              </a:spcAft>
              <a:defRPr/>
            </a:pPr>
            <a:r>
              <a:rPr lang="en-US" sz="5400" dirty="0">
                <a:solidFill>
                  <a:schemeClr val="accent5">
                    <a:lumMod val="75000"/>
                  </a:schemeClr>
                </a:solidFill>
                <a:latin typeface="Century Gothic" pitchFamily="34" charset="0"/>
              </a:rPr>
              <a:t>Poliomyelitis,</a:t>
            </a:r>
            <a:br>
              <a:rPr lang="en-US" sz="5400" dirty="0">
                <a:solidFill>
                  <a:schemeClr val="accent5">
                    <a:lumMod val="75000"/>
                  </a:schemeClr>
                </a:solidFill>
                <a:latin typeface="Century Gothic" pitchFamily="34" charset="0"/>
              </a:rPr>
            </a:br>
            <a:r>
              <a:rPr lang="en-US" sz="5400" dirty="0" err="1">
                <a:solidFill>
                  <a:schemeClr val="accent5">
                    <a:lumMod val="75000"/>
                  </a:schemeClr>
                </a:solidFill>
                <a:latin typeface="Century Gothic" pitchFamily="34" charset="0"/>
              </a:rPr>
              <a:t>Guillain-Barré</a:t>
            </a:r>
            <a:r>
              <a:rPr lang="en-US" sz="5400" dirty="0">
                <a:solidFill>
                  <a:schemeClr val="accent5">
                    <a:lumMod val="75000"/>
                  </a:schemeClr>
                </a:solidFill>
                <a:latin typeface="Century Gothic" pitchFamily="34" charset="0"/>
              </a:rPr>
              <a:t> Syndrome</a:t>
            </a:r>
            <a:br>
              <a:rPr lang="en-US" sz="5400" dirty="0">
                <a:solidFill>
                  <a:schemeClr val="accent5">
                    <a:lumMod val="75000"/>
                  </a:schemeClr>
                </a:solidFill>
                <a:latin typeface="Century Gothic" pitchFamily="34" charset="0"/>
              </a:rPr>
            </a:br>
            <a:r>
              <a:rPr lang="en-US" sz="5400" dirty="0">
                <a:solidFill>
                  <a:schemeClr val="accent5">
                    <a:lumMod val="75000"/>
                  </a:schemeClr>
                </a:solidFill>
                <a:latin typeface="Century Gothic" pitchFamily="34" charset="0"/>
              </a:rPr>
              <a:t>&amp; Transverse </a:t>
            </a:r>
            <a:r>
              <a:rPr lang="en-US" sz="5400" dirty="0" err="1">
                <a:solidFill>
                  <a:schemeClr val="accent5">
                    <a:lumMod val="75000"/>
                  </a:schemeClr>
                </a:solidFill>
                <a:latin typeface="Century Gothic" pitchFamily="34" charset="0"/>
              </a:rPr>
              <a:t>Myelitis</a:t>
            </a:r>
            <a:endParaRPr lang="ar-SA" sz="5400" dirty="0">
              <a:solidFill>
                <a:schemeClr val="accent5">
                  <a:lumMod val="75000"/>
                </a:schemeClr>
              </a:solidFill>
              <a:latin typeface="Century Gothic"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صر نائب لرقم الشريحة 2">
            <a:extLst>
              <a:ext uri="{FF2B5EF4-FFF2-40B4-BE49-F238E27FC236}">
                <a16:creationId xmlns="" xmlns:a16="http://schemas.microsoft.com/office/drawing/2014/main" id="{7C685C2B-C6F7-4B52-80CC-3F4C672CF71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29C15FF-C949-4B03-B9AF-5577B0EE9AF6}" type="slidenum">
              <a:rPr lang="ar-SA" altLang="ru-RU">
                <a:solidFill>
                  <a:srgbClr val="898989"/>
                </a:solidFill>
              </a:rPr>
              <a:pPr/>
              <a:t>32</a:t>
            </a:fld>
            <a:endParaRPr lang="en-US" altLang="ru-RU">
              <a:solidFill>
                <a:srgbClr val="898989"/>
              </a:solidFill>
            </a:endParaRPr>
          </a:p>
        </p:txBody>
      </p:sp>
      <p:sp>
        <p:nvSpPr>
          <p:cNvPr id="3074" name="Title 3">
            <a:extLst>
              <a:ext uri="{FF2B5EF4-FFF2-40B4-BE49-F238E27FC236}">
                <a16:creationId xmlns="" xmlns:a16="http://schemas.microsoft.com/office/drawing/2014/main" id="{781CBE4D-0710-44BE-94A9-D545F7E21B2D}"/>
              </a:ext>
            </a:extLst>
          </p:cNvPr>
          <p:cNvSpPr>
            <a:spLocks noGrp="1"/>
          </p:cNvSpPr>
          <p:nvPr>
            <p:ph type="title" idx="4294967295"/>
          </p:nvPr>
        </p:nvSpPr>
        <p:spPr>
          <a:xfrm>
            <a:off x="0" y="1557338"/>
            <a:ext cx="8229600" cy="1143000"/>
          </a:xfrm>
        </p:spPr>
        <p:txBody>
          <a:bodyPr rtlCol="1">
            <a:normAutofit fontScale="90000"/>
          </a:bodyPr>
          <a:lstStyle/>
          <a:p>
            <a:pPr eaLnBrk="1" fontAlgn="auto" hangingPunct="1">
              <a:spcAft>
                <a:spcPts val="0"/>
              </a:spcAft>
              <a:defRPr/>
            </a:pPr>
            <a:r>
              <a:rPr lang="en-US" dirty="0">
                <a:solidFill>
                  <a:schemeClr val="accent5">
                    <a:lumMod val="75000"/>
                  </a:schemeClr>
                </a:solidFill>
                <a:latin typeface="Century Gothic" pitchFamily="34" charset="0"/>
              </a:rPr>
              <a:t>Poliomyelitis</a:t>
            </a:r>
            <a:br>
              <a:rPr lang="en-US" dirty="0">
                <a:solidFill>
                  <a:schemeClr val="accent5">
                    <a:lumMod val="75000"/>
                  </a:schemeClr>
                </a:solidFill>
                <a:latin typeface="Century Gothic" pitchFamily="34" charset="0"/>
              </a:rPr>
            </a:br>
            <a:endParaRPr lang="ar-SA" dirty="0">
              <a:solidFill>
                <a:schemeClr val="accent5">
                  <a:lumMod val="75000"/>
                </a:schemeClr>
              </a:solidFill>
              <a:latin typeface="Century Gothic"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عنصر نائب لرقم الشريحة 3">
            <a:extLst>
              <a:ext uri="{FF2B5EF4-FFF2-40B4-BE49-F238E27FC236}">
                <a16:creationId xmlns="" xmlns:a16="http://schemas.microsoft.com/office/drawing/2014/main" id="{8C28724D-5743-425F-8A17-2B5BFA93C05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A978CF0-CAD2-499D-89DC-FA3AC2A19C95}" type="slidenum">
              <a:rPr lang="ar-SA" altLang="ru-RU">
                <a:solidFill>
                  <a:srgbClr val="898989"/>
                </a:solidFill>
              </a:rPr>
              <a:pPr/>
              <a:t>33</a:t>
            </a:fld>
            <a:endParaRPr lang="en-US" altLang="ru-RU">
              <a:solidFill>
                <a:srgbClr val="898989"/>
              </a:solidFill>
            </a:endParaRPr>
          </a:p>
        </p:txBody>
      </p:sp>
      <p:sp>
        <p:nvSpPr>
          <p:cNvPr id="4098" name="Title 1">
            <a:extLst>
              <a:ext uri="{FF2B5EF4-FFF2-40B4-BE49-F238E27FC236}">
                <a16:creationId xmlns="" xmlns:a16="http://schemas.microsoft.com/office/drawing/2014/main" id="{AE15CBAE-8A6E-420A-AE8B-DB1D66FCAE80}"/>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Polioviruses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4AB6CCC1-2835-4B7B-B3BD-D3EF6B3118DC}"/>
              </a:ext>
            </a:extLst>
          </p:cNvPr>
          <p:cNvSpPr>
            <a:spLocks noGrp="1"/>
          </p:cNvSpPr>
          <p:nvPr>
            <p:ph idx="4294967295"/>
          </p:nvPr>
        </p:nvSpPr>
        <p:spPr>
          <a:xfrm>
            <a:off x="914400" y="1571625"/>
            <a:ext cx="8229600" cy="4525963"/>
          </a:xfrm>
        </p:spPr>
        <p:txBody>
          <a:bodyPr rtlCol="1">
            <a:normAutofit fontScale="92500" lnSpcReduction="20000"/>
          </a:bodyPr>
          <a:lstStyle/>
          <a:p>
            <a:pPr algn="l" rtl="0" eaLnBrk="1" fontAlgn="auto" hangingPunct="1">
              <a:lnSpc>
                <a:spcPct val="90000"/>
              </a:lnSpc>
              <a:spcAft>
                <a:spcPts val="0"/>
              </a:spcAft>
              <a:buFontTx/>
              <a:buChar char="•"/>
              <a:defRPr/>
            </a:pPr>
            <a:r>
              <a:rPr lang="en-US" sz="3000" dirty="0">
                <a:solidFill>
                  <a:srgbClr val="FF0000"/>
                </a:solidFill>
                <a:latin typeface="Century Gothic" pitchFamily="34" charset="0"/>
              </a:rPr>
              <a:t>Non-enveloped RNA-positive</a:t>
            </a:r>
          </a:p>
          <a:p>
            <a:pPr algn="l" rtl="0" eaLnBrk="1" fontAlgn="auto" hangingPunct="1">
              <a:lnSpc>
                <a:spcPct val="90000"/>
              </a:lnSpc>
              <a:spcAft>
                <a:spcPts val="0"/>
              </a:spcAft>
              <a:buFontTx/>
              <a:buChar char="•"/>
              <a:defRPr/>
            </a:pPr>
            <a:r>
              <a:rPr lang="en-US" sz="3000" dirty="0" err="1">
                <a:solidFill>
                  <a:schemeClr val="tx1">
                    <a:lumMod val="75000"/>
                    <a:lumOff val="25000"/>
                  </a:schemeClr>
                </a:solidFill>
                <a:latin typeface="Century Gothic" pitchFamily="34" charset="0"/>
              </a:rPr>
              <a:t>Belonges</a:t>
            </a:r>
            <a:r>
              <a:rPr lang="en-US" sz="3000" dirty="0">
                <a:solidFill>
                  <a:schemeClr val="tx1">
                    <a:lumMod val="75000"/>
                    <a:lumOff val="25000"/>
                  </a:schemeClr>
                </a:solidFill>
                <a:latin typeface="Century Gothic" pitchFamily="34" charset="0"/>
              </a:rPr>
              <a:t> to </a:t>
            </a:r>
            <a:r>
              <a:rPr lang="en-US" sz="3000" dirty="0" err="1">
                <a:solidFill>
                  <a:srgbClr val="FF0000"/>
                </a:solidFill>
                <a:latin typeface="Century Gothic" pitchFamily="34" charset="0"/>
              </a:rPr>
              <a:t>Picornaviridae</a:t>
            </a:r>
            <a:r>
              <a:rPr lang="en-US" sz="3000" dirty="0">
                <a:solidFill>
                  <a:schemeClr val="tx1">
                    <a:lumMod val="75000"/>
                    <a:lumOff val="25000"/>
                  </a:schemeClr>
                </a:solidFill>
                <a:latin typeface="Century Gothic" pitchFamily="34" charset="0"/>
              </a:rPr>
              <a:t> family, </a:t>
            </a:r>
            <a:r>
              <a:rPr lang="en-US" sz="3000" dirty="0" err="1">
                <a:solidFill>
                  <a:srgbClr val="FF0000"/>
                </a:solidFill>
                <a:latin typeface="Century Gothic" pitchFamily="34" charset="0"/>
              </a:rPr>
              <a:t>Enterovirus</a:t>
            </a:r>
            <a:r>
              <a:rPr lang="en-US" sz="3000" dirty="0">
                <a:solidFill>
                  <a:srgbClr val="FF0000"/>
                </a:solidFill>
                <a:latin typeface="Century Gothic" pitchFamily="34" charset="0"/>
              </a:rPr>
              <a:t> </a:t>
            </a:r>
            <a:r>
              <a:rPr lang="en-US" sz="3000" dirty="0">
                <a:solidFill>
                  <a:schemeClr val="tx1">
                    <a:lumMod val="75000"/>
                    <a:lumOff val="25000"/>
                  </a:schemeClr>
                </a:solidFill>
                <a:latin typeface="Century Gothic" pitchFamily="34" charset="0"/>
              </a:rPr>
              <a:t>genus</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3 </a:t>
            </a:r>
            <a:r>
              <a:rPr lang="en-US" sz="3000" dirty="0" err="1">
                <a:solidFill>
                  <a:schemeClr val="tx1">
                    <a:lumMod val="75000"/>
                    <a:lumOff val="25000"/>
                  </a:schemeClr>
                </a:solidFill>
                <a:latin typeface="Century Gothic" pitchFamily="34" charset="0"/>
              </a:rPr>
              <a:t>antigenically</a:t>
            </a:r>
            <a:r>
              <a:rPr lang="en-US" sz="3000" dirty="0">
                <a:solidFill>
                  <a:schemeClr val="tx1">
                    <a:lumMod val="75000"/>
                    <a:lumOff val="25000"/>
                  </a:schemeClr>
                </a:solidFill>
                <a:latin typeface="Century Gothic" pitchFamily="34" charset="0"/>
              </a:rPr>
              <a:t> </a:t>
            </a:r>
            <a:r>
              <a:rPr lang="en-US" sz="3000" dirty="0">
                <a:solidFill>
                  <a:srgbClr val="FF0000"/>
                </a:solidFill>
                <a:latin typeface="Century Gothic" pitchFamily="34" charset="0"/>
              </a:rPr>
              <a:t>distinct serotypes (1,2 &amp; </a:t>
            </a:r>
            <a:r>
              <a:rPr lang="en-US" sz="3000" dirty="0" smtClean="0">
                <a:solidFill>
                  <a:srgbClr val="FF0000"/>
                </a:solidFill>
                <a:latin typeface="Century Gothic" pitchFamily="34" charset="0"/>
              </a:rPr>
              <a:t>3)</a:t>
            </a:r>
            <a:r>
              <a:rPr lang="en-US" sz="3000" dirty="0" smtClean="0">
                <a:solidFill>
                  <a:srgbClr val="00B050"/>
                </a:solidFill>
                <a:latin typeface="Century Gothic" pitchFamily="34" charset="0"/>
              </a:rPr>
              <a:t>(no gross immunity between serotypes)</a:t>
            </a:r>
            <a:endParaRPr lang="en-US" sz="3000" dirty="0">
              <a:solidFill>
                <a:srgbClr val="00B050"/>
              </a:solidFill>
              <a:latin typeface="Century Gothic" pitchFamily="34" charset="0"/>
            </a:endParaRP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Spreads from GIT to the CNS (</a:t>
            </a:r>
            <a:r>
              <a:rPr lang="en-US" sz="3000" dirty="0" err="1">
                <a:solidFill>
                  <a:srgbClr val="FF0000"/>
                </a:solidFill>
                <a:latin typeface="Century Gothic" pitchFamily="34" charset="0"/>
              </a:rPr>
              <a:t>Enteroviruses</a:t>
            </a:r>
            <a:r>
              <a:rPr lang="en-US" sz="3000" dirty="0">
                <a:solidFill>
                  <a:srgbClr val="FF0000"/>
                </a:solidFill>
                <a:latin typeface="Century Gothic" pitchFamily="34" charset="0"/>
              </a:rPr>
              <a:t>)</a:t>
            </a:r>
            <a:r>
              <a:rPr lang="en-US" sz="3000" dirty="0" err="1">
                <a:solidFill>
                  <a:srgbClr val="FF0000"/>
                </a:solidFill>
                <a:latin typeface="Century Gothic" pitchFamily="34" charset="0"/>
              </a:rPr>
              <a:t>feco</a:t>
            </a:r>
            <a:r>
              <a:rPr lang="en-US" sz="3000" dirty="0">
                <a:solidFill>
                  <a:srgbClr val="FF0000"/>
                </a:solidFill>
                <a:latin typeface="Century Gothic" pitchFamily="34" charset="0"/>
              </a:rPr>
              <a:t>-oral root </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Can retain activity at room temp. for days and can be </a:t>
            </a:r>
            <a:r>
              <a:rPr lang="en-US" sz="3000" dirty="0">
                <a:solidFill>
                  <a:srgbClr val="FF0000"/>
                </a:solidFill>
                <a:latin typeface="Century Gothic" pitchFamily="34" charset="0"/>
              </a:rPr>
              <a:t>stored frozen at -20˚C indefinitely</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Easily inactivated by heat (&gt;56˚C), formaldehyde, chlorination and UV light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عنصر نائب لرقم الشريحة 3">
            <a:extLst>
              <a:ext uri="{FF2B5EF4-FFF2-40B4-BE49-F238E27FC236}">
                <a16:creationId xmlns="" xmlns:a16="http://schemas.microsoft.com/office/drawing/2014/main" id="{E542A3C4-4C16-4030-9D2E-1D959799B54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B84632C-FE63-4A42-93A3-80C9F4ECDCDB}" type="slidenum">
              <a:rPr lang="ar-SA" altLang="ru-RU">
                <a:solidFill>
                  <a:srgbClr val="898989"/>
                </a:solidFill>
              </a:rPr>
              <a:pPr/>
              <a:t>34</a:t>
            </a:fld>
            <a:endParaRPr lang="en-US" altLang="ru-RU">
              <a:solidFill>
                <a:srgbClr val="898989"/>
              </a:solidFill>
            </a:endParaRPr>
          </a:p>
        </p:txBody>
      </p:sp>
      <p:sp>
        <p:nvSpPr>
          <p:cNvPr id="5122" name="Title 1">
            <a:extLst>
              <a:ext uri="{FF2B5EF4-FFF2-40B4-BE49-F238E27FC236}">
                <a16:creationId xmlns="" xmlns:a16="http://schemas.microsoft.com/office/drawing/2014/main" id="{96262FBF-F397-4928-8B9F-9D605D220E9E}"/>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Epidemiology</a:t>
            </a:r>
            <a:endParaRPr lang="ar-SA" dirty="0">
              <a:solidFill>
                <a:schemeClr val="accent5">
                  <a:lumMod val="75000"/>
                </a:schemeClr>
              </a:solidFill>
              <a:latin typeface="Century Gothic" pitchFamily="34" charset="0"/>
            </a:endParaRPr>
          </a:p>
        </p:txBody>
      </p:sp>
      <p:sp>
        <p:nvSpPr>
          <p:cNvPr id="5123" name="Content Placeholder 2">
            <a:extLst>
              <a:ext uri="{FF2B5EF4-FFF2-40B4-BE49-F238E27FC236}">
                <a16:creationId xmlns="" xmlns:a16="http://schemas.microsoft.com/office/drawing/2014/main" id="{8854ECD3-45C8-4A7A-9B75-A0314EA813E5}"/>
              </a:ext>
            </a:extLst>
          </p:cNvPr>
          <p:cNvSpPr>
            <a:spLocks noGrp="1"/>
          </p:cNvSpPr>
          <p:nvPr>
            <p:ph idx="4294967295"/>
          </p:nvPr>
        </p:nvSpPr>
        <p:spPr>
          <a:xfrm>
            <a:off x="500063" y="1643063"/>
            <a:ext cx="8229600" cy="4525962"/>
          </a:xfrm>
        </p:spPr>
        <p:txBody>
          <a:bodyPr rtlCol="1">
            <a:normAutofit lnSpcReduction="100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1952 about 58,000 cases were reported in the US ( including ~21,000 cases of paralytic polio ) that resulted in 3,000 deaths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epidemics mostly affected adolescents and young adults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universal use of </a:t>
            </a:r>
            <a:r>
              <a:rPr lang="en-US" dirty="0" smtClean="0">
                <a:solidFill>
                  <a:srgbClr val="FF0000"/>
                </a:solidFill>
                <a:latin typeface="Century Gothic" pitchFamily="34" charset="0"/>
              </a:rPr>
              <a:t>Sabin </a:t>
            </a:r>
            <a:r>
              <a:rPr lang="en-US" dirty="0" smtClean="0">
                <a:solidFill>
                  <a:srgbClr val="00B050"/>
                </a:solidFill>
                <a:latin typeface="Century Gothic" pitchFamily="34" charset="0"/>
              </a:rPr>
              <a:t>(OPV) </a:t>
            </a:r>
            <a:r>
              <a:rPr lang="en-US" dirty="0" smtClean="0">
                <a:solidFill>
                  <a:srgbClr val="FF0000"/>
                </a:solidFill>
                <a:latin typeface="Century Gothic" pitchFamily="34" charset="0"/>
              </a:rPr>
              <a:t>and Salk </a:t>
            </a:r>
            <a:r>
              <a:rPr lang="en-US" dirty="0" smtClean="0">
                <a:solidFill>
                  <a:srgbClr val="00B050"/>
                </a:solidFill>
                <a:latin typeface="Century Gothic" pitchFamily="34" charset="0"/>
              </a:rPr>
              <a:t>(IPV) </a:t>
            </a:r>
            <a:r>
              <a:rPr lang="en-US" dirty="0">
                <a:solidFill>
                  <a:schemeClr val="tx1">
                    <a:lumMod val="75000"/>
                    <a:lumOff val="25000"/>
                  </a:schemeClr>
                </a:solidFill>
                <a:latin typeface="Century Gothic" pitchFamily="34" charset="0"/>
              </a:rPr>
              <a:t>vaccines has resulted in almost complete global eradication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عنصر نائب لرقم الشريحة 3">
            <a:extLst>
              <a:ext uri="{FF2B5EF4-FFF2-40B4-BE49-F238E27FC236}">
                <a16:creationId xmlns="" xmlns:a16="http://schemas.microsoft.com/office/drawing/2014/main" id="{90CCE2EB-D9E0-447C-945A-5FE812518CC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13C1F86-E57E-485B-980D-E8E5D5ECC8BB}" type="slidenum">
              <a:rPr lang="ar-SA" altLang="ru-RU">
                <a:solidFill>
                  <a:srgbClr val="898989"/>
                </a:solidFill>
              </a:rPr>
              <a:pPr/>
              <a:t>35</a:t>
            </a:fld>
            <a:endParaRPr lang="en-US" altLang="ru-RU">
              <a:solidFill>
                <a:srgbClr val="898989"/>
              </a:solidFill>
            </a:endParaRPr>
          </a:p>
        </p:txBody>
      </p:sp>
      <p:sp>
        <p:nvSpPr>
          <p:cNvPr id="3" name="Content Placeholder 2">
            <a:extLst>
              <a:ext uri="{FF2B5EF4-FFF2-40B4-BE49-F238E27FC236}">
                <a16:creationId xmlns="" xmlns:a16="http://schemas.microsoft.com/office/drawing/2014/main" id="{0D978563-AA70-437C-9AFD-EDEF1086BB44}"/>
              </a:ext>
            </a:extLst>
          </p:cNvPr>
          <p:cNvSpPr>
            <a:spLocks noGrp="1"/>
          </p:cNvSpPr>
          <p:nvPr>
            <p:ph idx="4294967295"/>
          </p:nvPr>
        </p:nvSpPr>
        <p:spPr>
          <a:xfrm>
            <a:off x="642938" y="1643063"/>
            <a:ext cx="82296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The most devastating outcome is </a:t>
            </a:r>
            <a:r>
              <a:rPr lang="en-US" dirty="0">
                <a:solidFill>
                  <a:srgbClr val="FF0000"/>
                </a:solidFill>
                <a:latin typeface="Century Gothic" pitchFamily="34" charset="0"/>
              </a:rPr>
              <a:t>paralysis</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90% </a:t>
            </a:r>
            <a:r>
              <a:rPr lang="en-US" dirty="0">
                <a:solidFill>
                  <a:schemeClr val="tx1">
                    <a:lumMod val="75000"/>
                    <a:lumOff val="25000"/>
                  </a:schemeClr>
                </a:solidFill>
                <a:latin typeface="Century Gothic" pitchFamily="34" charset="0"/>
              </a:rPr>
              <a:t>of infections are asymptomatic or </a:t>
            </a:r>
            <a:r>
              <a:rPr lang="en-US" dirty="0" err="1">
                <a:solidFill>
                  <a:schemeClr val="tx1">
                    <a:lumMod val="75000"/>
                    <a:lumOff val="25000"/>
                  </a:schemeClr>
                </a:solidFill>
                <a:latin typeface="Century Gothic" pitchFamily="34" charset="0"/>
              </a:rPr>
              <a:t>inapparent</a:t>
            </a:r>
            <a:r>
              <a:rPr lang="en-US" dirty="0">
                <a:solidFill>
                  <a:schemeClr val="tx1">
                    <a:lumMod val="75000"/>
                    <a:lumOff val="25000"/>
                  </a:schemeClr>
                </a:solidFill>
                <a:latin typeface="Century Gothic" pitchFamily="34" charset="0"/>
              </a:rPr>
              <a:t>  ( but do induce immunity )</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Clinically apparent </a:t>
            </a:r>
            <a:r>
              <a:rPr lang="en-US" dirty="0">
                <a:solidFill>
                  <a:srgbClr val="FF0000"/>
                </a:solidFill>
                <a:latin typeface="Century Gothic" pitchFamily="34" charset="0"/>
              </a:rPr>
              <a:t>but non-paralytic illness occurs in ~5% </a:t>
            </a:r>
            <a:r>
              <a:rPr lang="en-US" dirty="0">
                <a:solidFill>
                  <a:schemeClr val="tx1">
                    <a:lumMod val="75000"/>
                    <a:lumOff val="25000"/>
                  </a:schemeClr>
                </a:solidFill>
                <a:latin typeface="Century Gothic" pitchFamily="34" charset="0"/>
              </a:rPr>
              <a:t>of all infections</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Paralytic polio occurs in </a:t>
            </a:r>
          </a:p>
          <a:p>
            <a:pPr lvl="1" algn="l" rtl="0" eaLnBrk="1" fontAlgn="auto" hangingPunct="1">
              <a:lnSpc>
                <a:spcPct val="90000"/>
              </a:lnSpc>
              <a:spcAft>
                <a:spcPts val="0"/>
              </a:spcAft>
              <a:buFontTx/>
              <a:buChar char="•"/>
              <a:defRPr/>
            </a:pPr>
            <a:r>
              <a:rPr lang="en-US" sz="1800" dirty="0">
                <a:solidFill>
                  <a:srgbClr val="FF0000"/>
                </a:solidFill>
                <a:latin typeface="Century Gothic" pitchFamily="34" charset="0"/>
              </a:rPr>
              <a:t>1/1,000 among infants (in developing countries)</a:t>
            </a:r>
          </a:p>
          <a:p>
            <a:pPr lvl="1" algn="l" rtl="0" eaLnBrk="1" fontAlgn="auto" hangingPunct="1">
              <a:lnSpc>
                <a:spcPct val="90000"/>
              </a:lnSpc>
              <a:spcAft>
                <a:spcPts val="0"/>
              </a:spcAft>
              <a:buFontTx/>
              <a:buChar char="•"/>
              <a:defRPr/>
            </a:pPr>
            <a:r>
              <a:rPr lang="en-US" sz="1800" dirty="0">
                <a:solidFill>
                  <a:srgbClr val="FF0000"/>
                </a:solidFill>
                <a:latin typeface="Century Gothic" pitchFamily="34" charset="0"/>
              </a:rPr>
              <a:t>1/100 among adolescents (in developed countries 	before vaccinations)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عنصر نائب لرقم الشريحة 3">
            <a:extLst>
              <a:ext uri="{FF2B5EF4-FFF2-40B4-BE49-F238E27FC236}">
                <a16:creationId xmlns="" xmlns:a16="http://schemas.microsoft.com/office/drawing/2014/main" id="{21587B6C-6B0C-43F2-9F98-148D25377FE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CF21DA6-1CDF-4C0E-B71E-BB1078DF61DD}" type="slidenum">
              <a:rPr lang="ar-SA" altLang="ru-RU">
                <a:solidFill>
                  <a:srgbClr val="898989"/>
                </a:solidFill>
              </a:rPr>
              <a:pPr/>
              <a:t>36</a:t>
            </a:fld>
            <a:endParaRPr lang="en-US" altLang="ru-RU">
              <a:solidFill>
                <a:srgbClr val="898989"/>
              </a:solidFill>
            </a:endParaRPr>
          </a:p>
        </p:txBody>
      </p:sp>
      <p:sp>
        <p:nvSpPr>
          <p:cNvPr id="7170" name="Title 1">
            <a:extLst>
              <a:ext uri="{FF2B5EF4-FFF2-40B4-BE49-F238E27FC236}">
                <a16:creationId xmlns="" xmlns:a16="http://schemas.microsoft.com/office/drawing/2014/main" id="{70D77F15-890C-4C84-9677-BDC79439F0AC}"/>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Transmission</a:t>
            </a:r>
            <a:endParaRPr lang="ar-SA" dirty="0">
              <a:solidFill>
                <a:schemeClr val="accent5">
                  <a:lumMod val="75000"/>
                </a:schemeClr>
              </a:solidFill>
              <a:latin typeface="Century Gothic" pitchFamily="34" charset="0"/>
            </a:endParaRPr>
          </a:p>
        </p:txBody>
      </p:sp>
      <p:sp>
        <p:nvSpPr>
          <p:cNvPr id="7171" name="Content Placeholder 2">
            <a:extLst>
              <a:ext uri="{FF2B5EF4-FFF2-40B4-BE49-F238E27FC236}">
                <a16:creationId xmlns="" xmlns:a16="http://schemas.microsoft.com/office/drawing/2014/main" id="{E2CE8C45-5F51-46EA-A8C7-5F78A56EC49F}"/>
              </a:ext>
            </a:extLst>
          </p:cNvPr>
          <p:cNvSpPr>
            <a:spLocks noGrp="1"/>
          </p:cNvSpPr>
          <p:nvPr>
            <p:ph idx="4294967295"/>
          </p:nvPr>
        </p:nvSpPr>
        <p:spPr>
          <a:xfrm>
            <a:off x="914400" y="1571625"/>
            <a:ext cx="8229600" cy="4525963"/>
          </a:xfrm>
        </p:spPr>
        <p:txBody>
          <a:bodyPr rtlCol="1">
            <a:normAutofit/>
          </a:bodyPr>
          <a:lstStyle/>
          <a:p>
            <a:pPr algn="l" rtl="0" eaLnBrk="1" fontAlgn="auto" hangingPunct="1">
              <a:spcAft>
                <a:spcPts val="0"/>
              </a:spcAft>
              <a:buFontTx/>
              <a:buChar char="•"/>
              <a:defRPr/>
            </a:pPr>
            <a:r>
              <a:rPr lang="en-US" dirty="0" err="1">
                <a:solidFill>
                  <a:srgbClr val="FF0000"/>
                </a:solidFill>
                <a:latin typeface="Century Gothic" pitchFamily="34" charset="0"/>
              </a:rPr>
              <a:t>Feco</a:t>
            </a:r>
            <a:r>
              <a:rPr lang="en-US" dirty="0">
                <a:solidFill>
                  <a:srgbClr val="FF0000"/>
                </a:solidFill>
                <a:latin typeface="Century Gothic" pitchFamily="34" charset="0"/>
              </a:rPr>
              <a:t>-oral route</a:t>
            </a:r>
          </a:p>
          <a:p>
            <a:pPr algn="l" rtl="0" eaLnBrk="1" fontAlgn="auto" hangingPunct="1">
              <a:spcAft>
                <a:spcPts val="0"/>
              </a:spcAft>
              <a:buFontTx/>
              <a:buChar char="•"/>
              <a:defRPr/>
            </a:pPr>
            <a:r>
              <a:rPr lang="en-US" dirty="0">
                <a:solidFill>
                  <a:srgbClr val="FF0000"/>
                </a:solidFill>
                <a:latin typeface="Century Gothic" pitchFamily="34" charset="0"/>
              </a:rPr>
              <a:t>Humans</a:t>
            </a:r>
            <a:r>
              <a:rPr lang="en-US" dirty="0">
                <a:solidFill>
                  <a:schemeClr val="tx1">
                    <a:lumMod val="75000"/>
                    <a:lumOff val="25000"/>
                  </a:schemeClr>
                </a:solidFill>
                <a:latin typeface="Century Gothic" pitchFamily="34" charset="0"/>
              </a:rPr>
              <a:t> are the only reservoir</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Virus has been </a:t>
            </a:r>
            <a:r>
              <a:rPr lang="en-US" dirty="0">
                <a:solidFill>
                  <a:srgbClr val="FF0000"/>
                </a:solidFill>
                <a:latin typeface="Century Gothic" pitchFamily="34" charset="0"/>
              </a:rPr>
              <a:t>isolated</a:t>
            </a:r>
            <a:r>
              <a:rPr lang="en-US" dirty="0">
                <a:solidFill>
                  <a:schemeClr val="tx1">
                    <a:lumMod val="75000"/>
                    <a:lumOff val="25000"/>
                  </a:schemeClr>
                </a:solidFill>
                <a:latin typeface="Century Gothic" pitchFamily="34" charset="0"/>
              </a:rPr>
              <a:t> from stools </a:t>
            </a:r>
            <a:r>
              <a:rPr lang="en-US" dirty="0">
                <a:solidFill>
                  <a:srgbClr val="FF0000"/>
                </a:solidFill>
                <a:latin typeface="Century Gothic" pitchFamily="34" charset="0"/>
              </a:rPr>
              <a:t>more than 2 </a:t>
            </a:r>
            <a:r>
              <a:rPr lang="en-US" dirty="0">
                <a:solidFill>
                  <a:schemeClr val="tx1">
                    <a:lumMod val="75000"/>
                    <a:lumOff val="25000"/>
                  </a:schemeClr>
                </a:solidFill>
                <a:latin typeface="Century Gothic" pitchFamily="34" charset="0"/>
              </a:rPr>
              <a:t>weeks before paralysis and several </a:t>
            </a:r>
            <a:r>
              <a:rPr lang="en-US" dirty="0" smtClean="0">
                <a:solidFill>
                  <a:schemeClr val="tx1">
                    <a:lumMod val="75000"/>
                    <a:lumOff val="25000"/>
                  </a:schemeClr>
                </a:solidFill>
                <a:latin typeface="Century Gothic" pitchFamily="34" charset="0"/>
              </a:rPr>
              <a:t>weeks ( </a:t>
            </a:r>
            <a:r>
              <a:rPr lang="en-US" dirty="0" smtClean="0">
                <a:solidFill>
                  <a:srgbClr val="00B050"/>
                </a:solidFill>
                <a:latin typeface="Century Gothic" pitchFamily="34" charset="0"/>
              </a:rPr>
              <a:t>6 to 8 weeks </a:t>
            </a:r>
            <a:r>
              <a:rPr lang="en-US" dirty="0" smtClean="0">
                <a:solidFill>
                  <a:schemeClr val="tx1">
                    <a:lumMod val="75000"/>
                    <a:lumOff val="25000"/>
                  </a:schemeClr>
                </a:solidFill>
                <a:latin typeface="Century Gothic" pitchFamily="34" charset="0"/>
              </a:rPr>
              <a:t>) </a:t>
            </a:r>
            <a:r>
              <a:rPr lang="en-US" dirty="0">
                <a:solidFill>
                  <a:schemeClr val="tx1">
                    <a:lumMod val="75000"/>
                    <a:lumOff val="25000"/>
                  </a:schemeClr>
                </a:solidFill>
                <a:latin typeface="Century Gothic" pitchFamily="34" charset="0"/>
              </a:rPr>
              <a:t>after onset of symptoms</a:t>
            </a:r>
            <a:endParaRPr lang="ar-SA" dirty="0">
              <a:solidFill>
                <a:schemeClr val="tx1">
                  <a:lumMod val="75000"/>
                  <a:lumOff val="25000"/>
                </a:schemeClr>
              </a:solidFill>
              <a:latin typeface="Century Gothic" pitchFamily="34" charset="0"/>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عنصر نائب لرقم الشريحة 3">
            <a:extLst>
              <a:ext uri="{FF2B5EF4-FFF2-40B4-BE49-F238E27FC236}">
                <a16:creationId xmlns="" xmlns:a16="http://schemas.microsoft.com/office/drawing/2014/main" id="{F5305A7C-BBEF-48E3-B4B1-F30B60CE866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BB1FEDF-B668-42AC-B4C7-85E5245A7483}" type="slidenum">
              <a:rPr lang="ar-SA" altLang="ru-RU">
                <a:solidFill>
                  <a:srgbClr val="898989"/>
                </a:solidFill>
              </a:rPr>
              <a:pPr/>
              <a:t>37</a:t>
            </a:fld>
            <a:endParaRPr lang="en-US" altLang="ru-RU">
              <a:solidFill>
                <a:srgbClr val="898989"/>
              </a:solidFill>
            </a:endParaRPr>
          </a:p>
        </p:txBody>
      </p:sp>
      <p:sp>
        <p:nvSpPr>
          <p:cNvPr id="8194" name="Title 1">
            <a:extLst>
              <a:ext uri="{FF2B5EF4-FFF2-40B4-BE49-F238E27FC236}">
                <a16:creationId xmlns="" xmlns:a16="http://schemas.microsoft.com/office/drawing/2014/main" id="{03E47047-9DC0-4A09-95F3-0A4FDF1435B4}"/>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Pathogenesis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49B4F4F9-5AB5-4DB3-ADCF-44013C250EE3}"/>
              </a:ext>
            </a:extLst>
          </p:cNvPr>
          <p:cNvSpPr>
            <a:spLocks noGrp="1"/>
          </p:cNvSpPr>
          <p:nvPr>
            <p:ph idx="4294967295"/>
          </p:nvPr>
        </p:nvSpPr>
        <p:spPr>
          <a:xfrm>
            <a:off x="914400" y="1268413"/>
            <a:ext cx="8229600" cy="4525962"/>
          </a:xfrm>
        </p:spPr>
        <p:txBody>
          <a:bodyPr rtlCol="1">
            <a:normAutofit lnSpcReduction="10000"/>
          </a:bodyPr>
          <a:lstStyle/>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Entry through GI</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1</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site of replication : M cells in small intestine</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Spread to regional LN</a:t>
            </a:r>
          </a:p>
          <a:p>
            <a:pPr algn="l" rtl="0" eaLnBrk="1" fontAlgn="auto" hangingPunct="1">
              <a:spcAft>
                <a:spcPts val="0"/>
              </a:spcAft>
              <a:buFontTx/>
              <a:buChar char="•"/>
              <a:defRPr/>
            </a:pPr>
            <a:r>
              <a:rPr lang="en-US" sz="3000" dirty="0">
                <a:solidFill>
                  <a:srgbClr val="FF0000"/>
                </a:solidFill>
                <a:latin typeface="Century Gothic" pitchFamily="34" charset="0"/>
              </a:rPr>
              <a:t>1</a:t>
            </a:r>
            <a:r>
              <a:rPr lang="en-US" sz="3000" baseline="30000" dirty="0">
                <a:solidFill>
                  <a:srgbClr val="FF0000"/>
                </a:solidFill>
                <a:latin typeface="Century Gothic" pitchFamily="34" charset="0"/>
              </a:rPr>
              <a:t>ry</a:t>
            </a:r>
            <a:r>
              <a:rPr lang="en-US" sz="3000" dirty="0">
                <a:solidFill>
                  <a:srgbClr val="FF0000"/>
                </a:solidFill>
                <a:latin typeface="Century Gothic" pitchFamily="34" charset="0"/>
              </a:rPr>
              <a:t> </a:t>
            </a:r>
            <a:r>
              <a:rPr lang="en-US" sz="3000" dirty="0" err="1">
                <a:solidFill>
                  <a:srgbClr val="FF0000"/>
                </a:solidFill>
                <a:latin typeface="Century Gothic" pitchFamily="34" charset="0"/>
              </a:rPr>
              <a:t>viremia</a:t>
            </a:r>
            <a:r>
              <a:rPr lang="en-US" sz="3000" dirty="0">
                <a:solidFill>
                  <a:srgbClr val="FF0000"/>
                </a:solidFill>
                <a:latin typeface="Century Gothic" pitchFamily="34" charset="0"/>
              </a:rPr>
              <a:t> after 2-3 days</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Seeding to different sites (RES, </a:t>
            </a:r>
            <a:r>
              <a:rPr lang="en-US" sz="3000" dirty="0" err="1">
                <a:solidFill>
                  <a:schemeClr val="tx1">
                    <a:lumMod val="75000"/>
                    <a:lumOff val="25000"/>
                  </a:schemeClr>
                </a:solidFill>
                <a:latin typeface="Century Gothic" pitchFamily="34" charset="0"/>
              </a:rPr>
              <a:t>Sk.m</a:t>
            </a:r>
            <a:r>
              <a:rPr lang="en-US" sz="3000" dirty="0">
                <a:solidFill>
                  <a:schemeClr val="tx1">
                    <a:lumMod val="75000"/>
                    <a:lumOff val="25000"/>
                  </a:schemeClr>
                </a:solidFill>
                <a:latin typeface="Century Gothic" pitchFamily="34" charset="0"/>
              </a:rPr>
              <a:t>., brown fat) </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2</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a:t>
            </a:r>
            <a:r>
              <a:rPr lang="en-US" sz="3000" dirty="0" err="1">
                <a:solidFill>
                  <a:schemeClr val="tx1">
                    <a:lumMod val="75000"/>
                    <a:lumOff val="25000"/>
                  </a:schemeClr>
                </a:solidFill>
                <a:latin typeface="Century Gothic" pitchFamily="34" charset="0"/>
              </a:rPr>
              <a:t>viremia</a:t>
            </a:r>
            <a:r>
              <a:rPr lang="en-US" sz="3000" dirty="0">
                <a:solidFill>
                  <a:schemeClr val="tx1">
                    <a:lumMod val="75000"/>
                    <a:lumOff val="25000"/>
                  </a:schemeClr>
                </a:solidFill>
                <a:latin typeface="Century Gothic" pitchFamily="34" charset="0"/>
              </a:rPr>
              <a:t>  occurs due to replication and release from RES</a:t>
            </a:r>
            <a:endParaRPr lang="ar-SA" sz="3000" dirty="0">
              <a:solidFill>
                <a:schemeClr val="tx1">
                  <a:lumMod val="75000"/>
                  <a:lumOff val="25000"/>
                </a:schemeClr>
              </a:solidFill>
              <a:latin typeface="Century Gothic"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عنصر نائب لرقم الشريحة 3">
            <a:extLst>
              <a:ext uri="{FF2B5EF4-FFF2-40B4-BE49-F238E27FC236}">
                <a16:creationId xmlns="" xmlns:a16="http://schemas.microsoft.com/office/drawing/2014/main" id="{5310DF85-DC99-422D-8F0E-F2402370A28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077EB2-8E18-4208-8999-FD9197C274A9}" type="slidenum">
              <a:rPr lang="ar-SA" altLang="ru-RU">
                <a:solidFill>
                  <a:srgbClr val="898989"/>
                </a:solidFill>
              </a:rPr>
              <a:pPr/>
              <a:t>38</a:t>
            </a:fld>
            <a:endParaRPr lang="en-US" altLang="ru-RU">
              <a:solidFill>
                <a:srgbClr val="898989"/>
              </a:solidFill>
            </a:endParaRPr>
          </a:p>
        </p:txBody>
      </p:sp>
      <p:sp>
        <p:nvSpPr>
          <p:cNvPr id="9219" name="Content Placeholder 2">
            <a:extLst>
              <a:ext uri="{FF2B5EF4-FFF2-40B4-BE49-F238E27FC236}">
                <a16:creationId xmlns="" xmlns:a16="http://schemas.microsoft.com/office/drawing/2014/main" id="{19420692-FBB2-46F8-A453-8CB95B1FCD2B}"/>
              </a:ext>
            </a:extLst>
          </p:cNvPr>
          <p:cNvSpPr>
            <a:spLocks noGrp="1"/>
          </p:cNvSpPr>
          <p:nvPr>
            <p:ph idx="4294967295"/>
          </p:nvPr>
        </p:nvSpPr>
        <p:spPr>
          <a:xfrm>
            <a:off x="785813" y="1643063"/>
            <a:ext cx="8229600" cy="4525962"/>
          </a:xfrm>
        </p:spPr>
        <p:txBody>
          <a:bodyPr rtlCol="1">
            <a:normAutofit lnSpcReduction="100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CNS affected may be through (theories) :</a:t>
            </a:r>
          </a:p>
          <a:p>
            <a:pPr lvl="1" algn="l" rtl="0" eaLnBrk="1" fontAlgn="auto" hangingPunct="1">
              <a:spcAft>
                <a:spcPts val="0"/>
              </a:spcAft>
              <a:buFontTx/>
              <a:buChar char="•"/>
              <a:defRPr/>
            </a:pPr>
            <a:r>
              <a:rPr lang="en-US" sz="1800" dirty="0">
                <a:solidFill>
                  <a:srgbClr val="FF0000"/>
                </a:solidFill>
                <a:latin typeface="Century Gothic" pitchFamily="34" charset="0"/>
              </a:rPr>
              <a:t>Seeding due to 1</a:t>
            </a:r>
            <a:r>
              <a:rPr lang="en-US" sz="1800" baseline="30000" dirty="0">
                <a:solidFill>
                  <a:srgbClr val="FF0000"/>
                </a:solidFill>
                <a:latin typeface="Century Gothic" pitchFamily="34" charset="0"/>
              </a:rPr>
              <a:t>ry</a:t>
            </a:r>
            <a:r>
              <a:rPr lang="en-US" sz="1800" dirty="0">
                <a:solidFill>
                  <a:srgbClr val="FF0000"/>
                </a:solidFill>
                <a:latin typeface="Century Gothic" pitchFamily="34" charset="0"/>
              </a:rPr>
              <a:t> </a:t>
            </a:r>
            <a:r>
              <a:rPr lang="en-US" sz="1800" dirty="0" err="1">
                <a:solidFill>
                  <a:srgbClr val="FF0000"/>
                </a:solidFill>
                <a:latin typeface="Century Gothic" pitchFamily="34" charset="0"/>
              </a:rPr>
              <a:t>viremia</a:t>
            </a:r>
            <a:endParaRPr lang="en-US" sz="1800" dirty="0">
              <a:solidFill>
                <a:srgbClr val="FF0000"/>
              </a:solidFill>
              <a:latin typeface="Century Gothic" pitchFamily="34" charset="0"/>
            </a:endParaRPr>
          </a:p>
          <a:p>
            <a:pPr lvl="1" algn="l" rtl="0" eaLnBrk="1" fontAlgn="auto" hangingPunct="1">
              <a:spcAft>
                <a:spcPts val="0"/>
              </a:spcAft>
              <a:buFontTx/>
              <a:buChar char="•"/>
              <a:defRPr/>
            </a:pPr>
            <a:r>
              <a:rPr lang="en-US" sz="1800" dirty="0">
                <a:solidFill>
                  <a:srgbClr val="FF0000"/>
                </a:solidFill>
                <a:latin typeface="Century Gothic" pitchFamily="34" charset="0"/>
              </a:rPr>
              <a:t>Access through peripheral nerves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Exact mechanism is </a:t>
            </a:r>
            <a:r>
              <a:rPr lang="en-US" dirty="0">
                <a:solidFill>
                  <a:srgbClr val="FF0000"/>
                </a:solidFill>
                <a:latin typeface="Century Gothic" pitchFamily="34" charset="0"/>
              </a:rPr>
              <a:t>unknown</a:t>
            </a:r>
          </a:p>
          <a:p>
            <a:pPr algn="l" rtl="0" eaLnBrk="1" fontAlgn="auto" hangingPunct="1">
              <a:spcAft>
                <a:spcPts val="0"/>
              </a:spcAft>
              <a:buFontTx/>
              <a:buChar char="•"/>
              <a:defRPr/>
            </a:pPr>
            <a:r>
              <a:rPr lang="en-US" b="1" dirty="0">
                <a:solidFill>
                  <a:srgbClr val="FF0000"/>
                </a:solidFill>
                <a:latin typeface="Century Gothic" pitchFamily="34" charset="0"/>
              </a:rPr>
              <a:t>Virus never cultured from CSF of paralytic polio pts.</a:t>
            </a:r>
          </a:p>
          <a:p>
            <a:pPr algn="l" rtl="0" eaLnBrk="1" fontAlgn="auto" hangingPunct="1">
              <a:spcAft>
                <a:spcPts val="0"/>
              </a:spcAft>
              <a:buFontTx/>
              <a:buChar char="•"/>
              <a:defRPr/>
            </a:pPr>
            <a:r>
              <a:rPr lang="en-US" b="1" dirty="0">
                <a:solidFill>
                  <a:srgbClr val="FF0000"/>
                </a:solidFill>
                <a:latin typeface="Century Gothic" pitchFamily="34" charset="0"/>
              </a:rPr>
              <a:t>Pts. With aseptic </a:t>
            </a:r>
            <a:r>
              <a:rPr lang="en-US" b="1" dirty="0" smtClean="0">
                <a:solidFill>
                  <a:srgbClr val="FF0000"/>
                </a:solidFill>
                <a:latin typeface="Century Gothic" pitchFamily="34" charset="0"/>
              </a:rPr>
              <a:t>meningitis or polio encephalitis   (</a:t>
            </a:r>
            <a:r>
              <a:rPr lang="en-US" b="1" dirty="0">
                <a:solidFill>
                  <a:srgbClr val="FF0000"/>
                </a:solidFill>
                <a:latin typeface="Century Gothic" pitchFamily="34" charset="0"/>
              </a:rPr>
              <a:t>due to polio) never had paralytic disease</a:t>
            </a:r>
            <a:endParaRPr lang="ar-SA" b="1" dirty="0">
              <a:solidFill>
                <a:srgbClr val="FF0000"/>
              </a:solidFill>
              <a:latin typeface="Century Gothic"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عنصر نائب لرقم الشريحة 3">
            <a:extLst>
              <a:ext uri="{FF2B5EF4-FFF2-40B4-BE49-F238E27FC236}">
                <a16:creationId xmlns="" xmlns:a16="http://schemas.microsoft.com/office/drawing/2014/main" id="{51C19A47-EF81-4637-945F-B584B5FF725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DE23A78-1D7B-4A3B-8A46-A8928B9157D2}" type="slidenum">
              <a:rPr lang="ar-SA" altLang="ru-RU">
                <a:solidFill>
                  <a:srgbClr val="898989"/>
                </a:solidFill>
              </a:rPr>
              <a:pPr/>
              <a:t>39</a:t>
            </a:fld>
            <a:endParaRPr lang="en-US" altLang="ru-RU">
              <a:solidFill>
                <a:srgbClr val="898989"/>
              </a:solidFill>
            </a:endParaRPr>
          </a:p>
        </p:txBody>
      </p:sp>
      <p:sp>
        <p:nvSpPr>
          <p:cNvPr id="10243" name="Content Placeholder 2">
            <a:extLst>
              <a:ext uri="{FF2B5EF4-FFF2-40B4-BE49-F238E27FC236}">
                <a16:creationId xmlns="" xmlns:a16="http://schemas.microsoft.com/office/drawing/2014/main" id="{7C28E04F-BCE2-410F-AA2F-F319B963675A}"/>
              </a:ext>
            </a:extLst>
          </p:cNvPr>
          <p:cNvSpPr>
            <a:spLocks noGrp="1"/>
          </p:cNvSpPr>
          <p:nvPr>
            <p:ph idx="4294967295"/>
          </p:nvPr>
        </p:nvSpPr>
        <p:spPr>
          <a:xfrm>
            <a:off x="342900" y="1643063"/>
            <a:ext cx="8229600" cy="4525962"/>
          </a:xfrm>
        </p:spPr>
        <p:txBody>
          <a:bodyPr rtlCol="1">
            <a:normAutofit lnSpcReduction="100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Once access is gained, the virus may traverse through neuronal pathways and multiple sites within the CNS are affected</a:t>
            </a:r>
          </a:p>
          <a:p>
            <a:pPr algn="l" rtl="0" eaLnBrk="1" fontAlgn="auto" hangingPunct="1">
              <a:spcAft>
                <a:spcPts val="0"/>
              </a:spcAft>
              <a:buFontTx/>
              <a:buChar char="•"/>
              <a:defRPr/>
            </a:pPr>
            <a:r>
              <a:rPr lang="en-US" b="1" dirty="0">
                <a:solidFill>
                  <a:srgbClr val="FF0000"/>
                </a:solidFill>
                <a:latin typeface="Century Gothic" pitchFamily="34" charset="0"/>
              </a:rPr>
              <a:t>Mixed inflammatory reaction</a:t>
            </a:r>
            <a:r>
              <a:rPr lang="en-US" dirty="0">
                <a:solidFill>
                  <a:schemeClr val="tx1">
                    <a:lumMod val="75000"/>
                    <a:lumOff val="25000"/>
                  </a:schemeClr>
                </a:solidFill>
                <a:latin typeface="Century Gothic" pitchFamily="34" charset="0"/>
              </a:rPr>
              <a:t> (PMN and lymphocytes) results in extensive destruction, with </a:t>
            </a:r>
            <a:r>
              <a:rPr lang="en-US" dirty="0" err="1">
                <a:solidFill>
                  <a:schemeClr val="tx1">
                    <a:lumMod val="75000"/>
                    <a:lumOff val="25000"/>
                  </a:schemeClr>
                </a:solidFill>
                <a:latin typeface="Century Gothic" pitchFamily="34" charset="0"/>
              </a:rPr>
              <a:t>petechial</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h’ges</a:t>
            </a:r>
            <a:r>
              <a:rPr lang="en-US" dirty="0">
                <a:solidFill>
                  <a:schemeClr val="tx1">
                    <a:lumMod val="75000"/>
                    <a:lumOff val="25000"/>
                  </a:schemeClr>
                </a:solidFill>
                <a:latin typeface="Century Gothic" pitchFamily="34" charset="0"/>
              </a:rPr>
              <a:t> and local edema</a:t>
            </a:r>
          </a:p>
          <a:p>
            <a:pPr algn="l" rtl="0" eaLnBrk="1" fontAlgn="auto" hangingPunct="1">
              <a:spcAft>
                <a:spcPts val="0"/>
              </a:spcAft>
              <a:buFontTx/>
              <a:buChar char="•"/>
              <a:defRPr/>
            </a:pPr>
            <a:r>
              <a:rPr lang="en-US" b="1" dirty="0">
                <a:solidFill>
                  <a:srgbClr val="FF0000"/>
                </a:solidFill>
                <a:latin typeface="Century Gothic" pitchFamily="34" charset="0"/>
              </a:rPr>
              <a:t>Tendency to affect motor neurons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427" y="1435473"/>
            <a:ext cx="6447501" cy="990600"/>
          </a:xfrm>
        </p:spPr>
        <p:txBody>
          <a:bodyPr>
            <a:normAutofit/>
          </a:bodyPr>
          <a:lstStyle/>
          <a:p>
            <a:pPr algn="ctr"/>
            <a:r>
              <a:rPr lang="en-US" sz="4500" b="1" dirty="0">
                <a:latin typeface="Arial" panose="020B0604020202020204" pitchFamily="34" charset="0"/>
                <a:cs typeface="Arial" panose="020B0604020202020204" pitchFamily="34" charset="0"/>
              </a:rPr>
              <a:t>Transverse Myelitis</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65780" y="2541494"/>
            <a:ext cx="3691217" cy="3217209"/>
          </a:xfrm>
          <a:prstGeom prst="rect">
            <a:avLst/>
          </a:prstGeom>
        </p:spPr>
      </p:pic>
    </p:spTree>
    <p:extLst>
      <p:ext uri="{BB962C8B-B14F-4D97-AF65-F5344CB8AC3E}">
        <p14:creationId xmlns="" xmlns:p14="http://schemas.microsoft.com/office/powerpoint/2010/main" val="1817072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عنصر نائب لرقم الشريحة 3">
            <a:extLst>
              <a:ext uri="{FF2B5EF4-FFF2-40B4-BE49-F238E27FC236}">
                <a16:creationId xmlns="" xmlns:a16="http://schemas.microsoft.com/office/drawing/2014/main" id="{FB2F2752-0484-470A-B472-978D63CC268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50BC83-A8D5-4EA2-9AF1-D4D4B2A2301B}" type="slidenum">
              <a:rPr lang="ar-SA" altLang="ru-RU">
                <a:solidFill>
                  <a:srgbClr val="898989"/>
                </a:solidFill>
              </a:rPr>
              <a:pPr/>
              <a:t>40</a:t>
            </a:fld>
            <a:endParaRPr lang="en-US" altLang="ru-RU">
              <a:solidFill>
                <a:srgbClr val="898989"/>
              </a:solidFill>
            </a:endParaRPr>
          </a:p>
        </p:txBody>
      </p:sp>
      <p:sp>
        <p:nvSpPr>
          <p:cNvPr id="11267" name="Content Placeholder 2">
            <a:extLst>
              <a:ext uri="{FF2B5EF4-FFF2-40B4-BE49-F238E27FC236}">
                <a16:creationId xmlns="" xmlns:a16="http://schemas.microsoft.com/office/drawing/2014/main" id="{AD342EB5-6D10-4F14-B935-4FFB7F1BED7F}"/>
              </a:ext>
            </a:extLst>
          </p:cNvPr>
          <p:cNvSpPr>
            <a:spLocks noGrp="1"/>
          </p:cNvSpPr>
          <p:nvPr>
            <p:ph idx="4294967295"/>
          </p:nvPr>
        </p:nvSpPr>
        <p:spPr>
          <a:xfrm>
            <a:off x="500063" y="1643063"/>
            <a:ext cx="8358187"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Most common sites of infection in CNS :</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rgbClr val="FF0000"/>
                </a:solidFill>
                <a:latin typeface="Century Gothic" pitchFamily="34" charset="0"/>
              </a:rPr>
              <a:t>AHC</a:t>
            </a:r>
          </a:p>
          <a:p>
            <a:pPr lvl="1" algn="l" rtl="0" eaLnBrk="1" fontAlgn="auto" hangingPunct="1">
              <a:spcAft>
                <a:spcPts val="0"/>
              </a:spcAft>
              <a:buFontTx/>
              <a:buChar char="•"/>
              <a:defRPr/>
            </a:pPr>
            <a:r>
              <a:rPr lang="en-US" sz="1800" dirty="0">
                <a:solidFill>
                  <a:srgbClr val="FF0000"/>
                </a:solidFill>
                <a:latin typeface="Century Gothic" pitchFamily="34" charset="0"/>
              </a:rPr>
              <a:t>Medulla oblongata (CN nuclei :</a:t>
            </a:r>
            <a:r>
              <a:rPr lang="en-US" sz="1800" dirty="0">
                <a:solidFill>
                  <a:srgbClr val="7030A0"/>
                </a:solidFill>
                <a:latin typeface="Century Gothic" pitchFamily="34" charset="0"/>
              </a:rPr>
              <a:t> </a:t>
            </a:r>
            <a:r>
              <a:rPr lang="en-US" sz="1800" dirty="0" err="1">
                <a:solidFill>
                  <a:srgbClr val="7030A0"/>
                </a:solidFill>
                <a:latin typeface="Century Gothic" pitchFamily="34" charset="0"/>
              </a:rPr>
              <a:t>bublar</a:t>
            </a:r>
            <a:r>
              <a:rPr lang="en-US" sz="1800" dirty="0">
                <a:solidFill>
                  <a:srgbClr val="7030A0"/>
                </a:solidFill>
                <a:latin typeface="Century Gothic" pitchFamily="34" charset="0"/>
              </a:rPr>
              <a:t> polio</a:t>
            </a:r>
            <a:r>
              <a:rPr lang="en-US" sz="1800" dirty="0">
                <a:solidFill>
                  <a:srgbClr val="FF0000"/>
                </a:solidFill>
                <a:latin typeface="Century Gothic" pitchFamily="34" charset="0"/>
              </a:rPr>
              <a:t>)</a:t>
            </a:r>
          </a:p>
          <a:p>
            <a:pPr algn="l" rtl="0" eaLnBrk="1" fontAlgn="auto" hangingPunct="1">
              <a:spcAft>
                <a:spcPts val="0"/>
              </a:spcAft>
              <a:buFontTx/>
              <a:buChar char="•"/>
              <a:defRPr/>
            </a:pP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Less commonly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Reticular formation &amp; Brain stem (</a:t>
            </a:r>
            <a:r>
              <a:rPr lang="en-US" sz="1800" dirty="0" err="1">
                <a:solidFill>
                  <a:schemeClr val="tx1">
                    <a:lumMod val="75000"/>
                    <a:lumOff val="25000"/>
                  </a:schemeClr>
                </a:solidFill>
                <a:latin typeface="Century Gothic" pitchFamily="34" charset="0"/>
              </a:rPr>
              <a:t>a/w</a:t>
            </a:r>
            <a:r>
              <a:rPr lang="en-US" sz="1800" dirty="0">
                <a:solidFill>
                  <a:schemeClr val="tx1">
                    <a:lumMod val="75000"/>
                    <a:lumOff val="25000"/>
                  </a:schemeClr>
                </a:solidFill>
                <a:latin typeface="Century Gothic" pitchFamily="34" charset="0"/>
              </a:rPr>
              <a:t> bulbar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Intermediate and dorsal </a:t>
            </a:r>
            <a:r>
              <a:rPr lang="en-US" sz="1800" dirty="0" err="1">
                <a:solidFill>
                  <a:schemeClr val="tx1">
                    <a:lumMod val="75000"/>
                    <a:lumOff val="25000"/>
                  </a:schemeClr>
                </a:solidFill>
                <a:latin typeface="Century Gothic" pitchFamily="34" charset="0"/>
              </a:rPr>
              <a:t>horncells</a:t>
            </a:r>
            <a:r>
              <a:rPr lang="en-US" sz="1800" dirty="0">
                <a:solidFill>
                  <a:schemeClr val="tx1">
                    <a:lumMod val="75000"/>
                    <a:lumOff val="25000"/>
                  </a:schemeClr>
                </a:solidFill>
                <a:latin typeface="Century Gothic" pitchFamily="34" charset="0"/>
              </a:rPr>
              <a:t> and dorsal root ganglia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عنصر نائب لرقم الشريحة 3">
            <a:extLst>
              <a:ext uri="{FF2B5EF4-FFF2-40B4-BE49-F238E27FC236}">
                <a16:creationId xmlns="" xmlns:a16="http://schemas.microsoft.com/office/drawing/2014/main" id="{2BAB251E-1837-4FEA-80AB-9DB69FF22E8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6209249-0D45-4E3C-BF99-0C62D5102AEA}" type="slidenum">
              <a:rPr lang="ar-SA" altLang="ru-RU">
                <a:solidFill>
                  <a:srgbClr val="898989"/>
                </a:solidFill>
              </a:rPr>
              <a:pPr/>
              <a:t>41</a:t>
            </a:fld>
            <a:endParaRPr lang="en-US" altLang="ru-RU">
              <a:solidFill>
                <a:srgbClr val="898989"/>
              </a:solidFill>
            </a:endParaRPr>
          </a:p>
        </p:txBody>
      </p:sp>
      <p:sp>
        <p:nvSpPr>
          <p:cNvPr id="12290" name="Title 1">
            <a:extLst>
              <a:ext uri="{FF2B5EF4-FFF2-40B4-BE49-F238E27FC236}">
                <a16:creationId xmlns="" xmlns:a16="http://schemas.microsoft.com/office/drawing/2014/main" id="{04AD8E56-437F-422D-BC53-04D095073C6D}"/>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Immunity</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B6A32866-6800-469F-9C0F-62DE1C05A1DD}"/>
              </a:ext>
            </a:extLst>
          </p:cNvPr>
          <p:cNvSpPr>
            <a:spLocks noGrp="1"/>
          </p:cNvSpPr>
          <p:nvPr>
            <p:ph idx="4294967295"/>
          </p:nvPr>
        </p:nvSpPr>
        <p:spPr>
          <a:xfrm>
            <a:off x="571500" y="1689100"/>
            <a:ext cx="8229600" cy="4525963"/>
          </a:xfrm>
        </p:spPr>
        <p:txBody>
          <a:bodyPr rtlCol="1">
            <a:normAutofit fontScale="92500" lnSpcReduction="10000"/>
          </a:bodyPr>
          <a:lstStyle/>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Infants acquire immunity </a:t>
            </a:r>
            <a:r>
              <a:rPr lang="en-US" sz="3000" dirty="0" smtClean="0">
                <a:solidFill>
                  <a:schemeClr val="tx1">
                    <a:lumMod val="75000"/>
                    <a:lumOff val="25000"/>
                  </a:schemeClr>
                </a:solidFill>
                <a:latin typeface="Century Gothic" pitchFamily="34" charset="0"/>
              </a:rPr>
              <a:t>trans-</a:t>
            </a:r>
            <a:r>
              <a:rPr lang="en-US" sz="3000" dirty="0" err="1" smtClean="0">
                <a:solidFill>
                  <a:schemeClr val="tx1">
                    <a:lumMod val="75000"/>
                    <a:lumOff val="25000"/>
                  </a:schemeClr>
                </a:solidFill>
                <a:latin typeface="Century Gothic" pitchFamily="34" charset="0"/>
              </a:rPr>
              <a:t>placentally</a:t>
            </a:r>
            <a:r>
              <a:rPr lang="en-US" sz="3000" dirty="0" smtClean="0">
                <a:solidFill>
                  <a:schemeClr val="tx1">
                    <a:lumMod val="75000"/>
                    <a:lumOff val="25000"/>
                  </a:schemeClr>
                </a:solidFill>
                <a:latin typeface="Century Gothic" pitchFamily="34" charset="0"/>
              </a:rPr>
              <a:t> (</a:t>
            </a:r>
            <a:r>
              <a:rPr lang="en-US" sz="3000" dirty="0" smtClean="0">
                <a:solidFill>
                  <a:srgbClr val="00B050"/>
                </a:solidFill>
                <a:latin typeface="Century Gothic" pitchFamily="34" charset="0"/>
              </a:rPr>
              <a:t>for 2 – 3 month after birth )</a:t>
            </a:r>
            <a:endParaRPr lang="en-US" sz="3000" dirty="0">
              <a:solidFill>
                <a:srgbClr val="00B050"/>
              </a:solidFill>
              <a:latin typeface="Century Gothic" pitchFamily="34" charset="0"/>
            </a:endParaRP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Immunity wanes at variable rates during first 4-6 mo. of life</a:t>
            </a:r>
          </a:p>
          <a:p>
            <a:pPr algn="l" rtl="0" eaLnBrk="1" fontAlgn="auto" hangingPunct="1">
              <a:lnSpc>
                <a:spcPct val="90000"/>
              </a:lnSpc>
              <a:spcAft>
                <a:spcPts val="0"/>
              </a:spcAft>
              <a:buFontTx/>
              <a:buChar char="•"/>
              <a:defRPr/>
            </a:pPr>
            <a:r>
              <a:rPr lang="en-US" sz="3000" b="1" dirty="0">
                <a:solidFill>
                  <a:srgbClr val="FF0000"/>
                </a:solidFill>
                <a:latin typeface="Century Gothic" pitchFamily="34" charset="0"/>
              </a:rPr>
              <a:t>Active immunity after natural disease is lifelong but is only against the infecting serotype</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Polio neutralizing </a:t>
            </a:r>
            <a:r>
              <a:rPr lang="en-US" sz="3000" dirty="0" err="1">
                <a:solidFill>
                  <a:schemeClr val="tx1">
                    <a:lumMod val="75000"/>
                    <a:lumOff val="25000"/>
                  </a:schemeClr>
                </a:solidFill>
                <a:latin typeface="Century Gothic" pitchFamily="34" charset="0"/>
              </a:rPr>
              <a:t>Ab</a:t>
            </a:r>
            <a:r>
              <a:rPr lang="en-US" sz="3000" dirty="0">
                <a:solidFill>
                  <a:schemeClr val="tx1">
                    <a:lumMod val="75000"/>
                    <a:lumOff val="25000"/>
                  </a:schemeClr>
                </a:solidFill>
                <a:latin typeface="Century Gothic" pitchFamily="34" charset="0"/>
              </a:rPr>
              <a:t> develop several days after exposure</a:t>
            </a:r>
          </a:p>
          <a:p>
            <a:pPr algn="l" rtl="0" eaLnBrk="1" fontAlgn="auto" hangingPunct="1">
              <a:lnSpc>
                <a:spcPct val="90000"/>
              </a:lnSpc>
              <a:spcAft>
                <a:spcPts val="0"/>
              </a:spcAft>
              <a:buFontTx/>
              <a:buChar char="•"/>
              <a:defRPr/>
            </a:pPr>
            <a:r>
              <a:rPr lang="en-US" sz="3000" dirty="0" err="1">
                <a:solidFill>
                  <a:schemeClr val="tx1">
                    <a:lumMod val="75000"/>
                    <a:lumOff val="25000"/>
                  </a:schemeClr>
                </a:solidFill>
                <a:latin typeface="Century Gothic" pitchFamily="34" charset="0"/>
              </a:rPr>
              <a:t>IgG</a:t>
            </a:r>
            <a:r>
              <a:rPr lang="en-US" sz="3000" dirty="0">
                <a:solidFill>
                  <a:schemeClr val="tx1">
                    <a:lumMod val="75000"/>
                    <a:lumOff val="25000"/>
                  </a:schemeClr>
                </a:solidFill>
                <a:latin typeface="Century Gothic" pitchFamily="34" charset="0"/>
              </a:rPr>
              <a:t> protects against CNS invasion !!?</a:t>
            </a:r>
          </a:p>
          <a:p>
            <a:pPr algn="l" rtl="0" eaLnBrk="1" fontAlgn="auto" hangingPunct="1">
              <a:lnSpc>
                <a:spcPct val="90000"/>
              </a:lnSpc>
              <a:spcAft>
                <a:spcPts val="0"/>
              </a:spcAft>
              <a:buFontTx/>
              <a:buChar char="•"/>
              <a:defRPr/>
            </a:pPr>
            <a:r>
              <a:rPr lang="en-US" sz="3000" dirty="0" err="1">
                <a:solidFill>
                  <a:schemeClr val="tx1">
                    <a:lumMod val="75000"/>
                    <a:lumOff val="25000"/>
                  </a:schemeClr>
                </a:solidFill>
                <a:latin typeface="Century Gothic" pitchFamily="34" charset="0"/>
              </a:rPr>
              <a:t>IgA</a:t>
            </a:r>
            <a:r>
              <a:rPr lang="en-US" sz="3000" dirty="0">
                <a:solidFill>
                  <a:schemeClr val="tx1">
                    <a:lumMod val="75000"/>
                    <a:lumOff val="25000"/>
                  </a:schemeClr>
                </a:solidFill>
                <a:latin typeface="Century Gothic" pitchFamily="34" charset="0"/>
              </a:rPr>
              <a:t> protects against re-infection through GI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عنصر نائب لرقم الشريحة 3">
            <a:extLst>
              <a:ext uri="{FF2B5EF4-FFF2-40B4-BE49-F238E27FC236}">
                <a16:creationId xmlns="" xmlns:a16="http://schemas.microsoft.com/office/drawing/2014/main" id="{6918AC7F-27EA-4CC7-9E57-A55BF3A00A7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CDD5510-6F5C-448F-BAF3-09FF5A0FD7EE}" type="slidenum">
              <a:rPr lang="ar-SA" altLang="ru-RU">
                <a:solidFill>
                  <a:srgbClr val="898989"/>
                </a:solidFill>
              </a:rPr>
              <a:pPr/>
              <a:t>42</a:t>
            </a:fld>
            <a:endParaRPr lang="en-US" altLang="ru-RU">
              <a:solidFill>
                <a:srgbClr val="898989"/>
              </a:solidFill>
            </a:endParaRPr>
          </a:p>
        </p:txBody>
      </p:sp>
      <p:sp>
        <p:nvSpPr>
          <p:cNvPr id="13314" name="Title 1">
            <a:extLst>
              <a:ext uri="{FF2B5EF4-FFF2-40B4-BE49-F238E27FC236}">
                <a16:creationId xmlns="" xmlns:a16="http://schemas.microsoft.com/office/drawing/2014/main" id="{0BDED2C6-4048-44CF-B926-502C5AD92BE4}"/>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Clinical </a:t>
            </a:r>
            <a:r>
              <a:rPr lang="en-US" dirty="0" err="1">
                <a:solidFill>
                  <a:schemeClr val="accent5">
                    <a:lumMod val="75000"/>
                  </a:schemeClr>
                </a:solidFill>
                <a:latin typeface="Century Gothic" pitchFamily="34" charset="0"/>
              </a:rPr>
              <a:t>Manifestaion</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305E5E63-3785-481B-B627-593B8196B4CE}"/>
              </a:ext>
            </a:extLst>
          </p:cNvPr>
          <p:cNvSpPr>
            <a:spLocks noGrp="1"/>
          </p:cNvSpPr>
          <p:nvPr>
            <p:ph idx="4294967295"/>
          </p:nvPr>
        </p:nvSpPr>
        <p:spPr>
          <a:xfrm>
            <a:off x="571500" y="1785938"/>
            <a:ext cx="8229600" cy="4525962"/>
          </a:xfrm>
        </p:spPr>
        <p:txBody>
          <a:bodyPr rtlCol="1">
            <a:normAutofit/>
          </a:bodyPr>
          <a:lstStyle/>
          <a:p>
            <a:pPr algn="l" rtl="0" eaLnBrk="1" fontAlgn="auto" hangingPunct="1">
              <a:lnSpc>
                <a:spcPct val="90000"/>
              </a:lnSpc>
              <a:spcAft>
                <a:spcPts val="0"/>
              </a:spcAft>
              <a:buFontTx/>
              <a:buChar char="•"/>
              <a:defRPr/>
            </a:pPr>
            <a:r>
              <a:rPr lang="en-US" dirty="0">
                <a:solidFill>
                  <a:srgbClr val="FF0000"/>
                </a:solidFill>
                <a:latin typeface="Century Gothic" pitchFamily="34" charset="0"/>
              </a:rPr>
              <a:t>I.P. 8-12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Infection follows on of several courses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In-apparent infection (~90%,)</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Abortive polio</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Non-paralytic polio</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Paralytic polio</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b="1" dirty="0">
                <a:solidFill>
                  <a:srgbClr val="FF0000"/>
                </a:solidFill>
                <a:latin typeface="Century Gothic" pitchFamily="34" charset="0"/>
              </a:rPr>
              <a:t>Paralysis (if occurs)  appears 3-8 days after initial symptoms</a:t>
            </a:r>
            <a:endParaRPr lang="ar-SA" b="1" dirty="0">
              <a:solidFill>
                <a:srgbClr val="FF0000"/>
              </a:solidFill>
              <a:latin typeface="Century Gothic"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عنصر نائب لرقم الشريحة 3">
            <a:extLst>
              <a:ext uri="{FF2B5EF4-FFF2-40B4-BE49-F238E27FC236}">
                <a16:creationId xmlns="" xmlns:a16="http://schemas.microsoft.com/office/drawing/2014/main" id="{D2EF4FB6-5452-49DC-9B5C-2A5EFCA3CD5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4D7D920-88DE-404C-A231-9497D9C8D798}" type="slidenum">
              <a:rPr lang="ar-SA" altLang="ru-RU">
                <a:solidFill>
                  <a:srgbClr val="898989"/>
                </a:solidFill>
              </a:rPr>
              <a:pPr/>
              <a:t>43</a:t>
            </a:fld>
            <a:endParaRPr lang="en-US" altLang="ru-RU">
              <a:solidFill>
                <a:srgbClr val="898989"/>
              </a:solidFill>
            </a:endParaRPr>
          </a:p>
        </p:txBody>
      </p:sp>
      <p:sp>
        <p:nvSpPr>
          <p:cNvPr id="14338" name="Title 1">
            <a:extLst>
              <a:ext uri="{FF2B5EF4-FFF2-40B4-BE49-F238E27FC236}">
                <a16:creationId xmlns="" xmlns:a16="http://schemas.microsoft.com/office/drawing/2014/main" id="{9BDE973C-D719-4797-A1AC-34E6B2AD1AFE}"/>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Abortive Poliomyelitis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15AB8411-CFBB-4D31-82BF-E930C41A939A}"/>
              </a:ext>
            </a:extLst>
          </p:cNvPr>
          <p:cNvSpPr>
            <a:spLocks noGrp="1"/>
          </p:cNvSpPr>
          <p:nvPr>
            <p:ph idx="4294967295"/>
          </p:nvPr>
        </p:nvSpPr>
        <p:spPr>
          <a:xfrm>
            <a:off x="914400" y="1785938"/>
            <a:ext cx="8229600" cy="4525962"/>
          </a:xfrm>
        </p:spPr>
        <p:txBody>
          <a:bodyPr rtlCol="1">
            <a:normAutofit fontScale="92500"/>
          </a:bodyPr>
          <a:lstStyle/>
          <a:p>
            <a:pPr algn="l" rtl="0" eaLnBrk="1" fontAlgn="auto" hangingPunct="1">
              <a:lnSpc>
                <a:spcPct val="90000"/>
              </a:lnSpc>
              <a:spcAft>
                <a:spcPts val="0"/>
              </a:spcAft>
              <a:buFontTx/>
              <a:buChar char="•"/>
              <a:defRPr/>
            </a:pPr>
            <a:r>
              <a:rPr lang="en-US" dirty="0">
                <a:solidFill>
                  <a:srgbClr val="FF0000"/>
                </a:solidFill>
                <a:latin typeface="Century Gothic" pitchFamily="34" charset="0"/>
              </a:rPr>
              <a:t>~5% of cases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Non-specific flu-like symptoms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Occurs </a:t>
            </a:r>
            <a:r>
              <a:rPr lang="en-US" dirty="0">
                <a:solidFill>
                  <a:srgbClr val="FF0000"/>
                </a:solidFill>
                <a:latin typeface="Century Gothic" pitchFamily="34" charset="0"/>
              </a:rPr>
              <a:t>1-2 wks </a:t>
            </a:r>
            <a:r>
              <a:rPr lang="en-US" dirty="0">
                <a:solidFill>
                  <a:schemeClr val="tx1">
                    <a:lumMod val="75000"/>
                    <a:lumOff val="25000"/>
                  </a:schemeClr>
                </a:solidFill>
                <a:latin typeface="Century Gothic" pitchFamily="34" charset="0"/>
              </a:rPr>
              <a:t>after infection</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Fever, malaise, anorexia and headache</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May have sore throat, </a:t>
            </a:r>
            <a:r>
              <a:rPr lang="en-US" dirty="0" err="1">
                <a:solidFill>
                  <a:schemeClr val="tx1">
                    <a:lumMod val="75000"/>
                    <a:lumOff val="25000"/>
                  </a:schemeClr>
                </a:solidFill>
                <a:latin typeface="Century Gothic" pitchFamily="34" charset="0"/>
              </a:rPr>
              <a:t>abd</a:t>
            </a:r>
            <a:r>
              <a:rPr lang="en-US" dirty="0">
                <a:solidFill>
                  <a:schemeClr val="tx1">
                    <a:lumMod val="75000"/>
                    <a:lumOff val="25000"/>
                  </a:schemeClr>
                </a:solidFill>
                <a:latin typeface="Century Gothic" pitchFamily="34" charset="0"/>
              </a:rPr>
              <a:t>. Pain, </a:t>
            </a:r>
            <a:r>
              <a:rPr lang="en-US" dirty="0" err="1">
                <a:solidFill>
                  <a:schemeClr val="tx1">
                    <a:lumMod val="75000"/>
                    <a:lumOff val="25000"/>
                  </a:schemeClr>
                </a:solidFill>
                <a:latin typeface="Century Gothic" pitchFamily="34" charset="0"/>
              </a:rPr>
              <a:t>myalgias</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Short-lived</a:t>
            </a:r>
            <a:r>
              <a:rPr lang="en-US" dirty="0">
                <a:solidFill>
                  <a:schemeClr val="tx1">
                    <a:lumMod val="75000"/>
                    <a:lumOff val="25000"/>
                  </a:schemeClr>
                </a:solidFill>
                <a:latin typeface="Century Gothic" pitchFamily="34" charset="0"/>
              </a:rPr>
              <a:t> (2-3 days)</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P/E normal or insignificant</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Recovery </a:t>
            </a:r>
            <a:r>
              <a:rPr lang="en-US" dirty="0">
                <a:solidFill>
                  <a:srgbClr val="FF0000"/>
                </a:solidFill>
                <a:latin typeface="Century Gothic" pitchFamily="34" charset="0"/>
              </a:rPr>
              <a:t>is complete </a:t>
            </a:r>
            <a:r>
              <a:rPr lang="en-US" dirty="0">
                <a:solidFill>
                  <a:schemeClr val="tx1">
                    <a:lumMod val="75000"/>
                    <a:lumOff val="25000"/>
                  </a:schemeClr>
                </a:solidFill>
                <a:latin typeface="Century Gothic" pitchFamily="34" charset="0"/>
              </a:rPr>
              <a:t>with no </a:t>
            </a:r>
            <a:r>
              <a:rPr lang="en-US" dirty="0" err="1">
                <a:solidFill>
                  <a:schemeClr val="tx1">
                    <a:lumMod val="75000"/>
                    <a:lumOff val="25000"/>
                  </a:schemeClr>
                </a:solidFill>
                <a:latin typeface="Century Gothic" pitchFamily="34" charset="0"/>
              </a:rPr>
              <a:t>sequele</a:t>
            </a:r>
            <a:endParaRPr lang="en-US" dirty="0">
              <a:solidFill>
                <a:schemeClr val="tx1">
                  <a:lumMod val="75000"/>
                  <a:lumOff val="25000"/>
                </a:schemeClr>
              </a:solidFill>
              <a:latin typeface="Century Gothic"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عنصر نائب لرقم الشريحة 3">
            <a:extLst>
              <a:ext uri="{FF2B5EF4-FFF2-40B4-BE49-F238E27FC236}">
                <a16:creationId xmlns="" xmlns:a16="http://schemas.microsoft.com/office/drawing/2014/main" id="{9DFB4376-5A0D-492C-B438-C75FD3F8B45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A5BAD94-44AF-45ED-B75C-067874395D5B}" type="slidenum">
              <a:rPr lang="ar-SA" altLang="ru-RU">
                <a:solidFill>
                  <a:srgbClr val="898989"/>
                </a:solidFill>
              </a:rPr>
              <a:pPr/>
              <a:t>44</a:t>
            </a:fld>
            <a:endParaRPr lang="en-US" altLang="ru-RU">
              <a:solidFill>
                <a:srgbClr val="898989"/>
              </a:solidFill>
            </a:endParaRPr>
          </a:p>
        </p:txBody>
      </p:sp>
      <p:sp>
        <p:nvSpPr>
          <p:cNvPr id="15362" name="Title 1">
            <a:extLst>
              <a:ext uri="{FF2B5EF4-FFF2-40B4-BE49-F238E27FC236}">
                <a16:creationId xmlns="" xmlns:a16="http://schemas.microsoft.com/office/drawing/2014/main" id="{B0427523-2E03-4528-AAC4-9F3F58BD675A}"/>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Non-paralytic Polio</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17FD0420-6942-4410-9FA0-CB4C28A3380C}"/>
              </a:ext>
            </a:extLst>
          </p:cNvPr>
          <p:cNvSpPr>
            <a:spLocks noGrp="1"/>
          </p:cNvSpPr>
          <p:nvPr>
            <p:ph idx="4294967295"/>
          </p:nvPr>
        </p:nvSpPr>
        <p:spPr>
          <a:xfrm>
            <a:off x="571500" y="1571625"/>
            <a:ext cx="8229600" cy="4525963"/>
          </a:xfrm>
        </p:spPr>
        <p:txBody>
          <a:bodyPr rtlCol="1">
            <a:normAutofit lnSpcReduction="10000"/>
          </a:bodyPr>
          <a:lstStyle/>
          <a:p>
            <a:pPr algn="l" rtl="0" eaLnBrk="1" fontAlgn="auto" hangingPunct="1">
              <a:lnSpc>
                <a:spcPct val="90000"/>
              </a:lnSpc>
              <a:spcAft>
                <a:spcPts val="0"/>
              </a:spcAft>
              <a:buFontTx/>
              <a:buChar char="•"/>
              <a:defRPr/>
            </a:pPr>
            <a:r>
              <a:rPr lang="en-US" dirty="0">
                <a:solidFill>
                  <a:srgbClr val="FF0000"/>
                </a:solidFill>
                <a:latin typeface="Century Gothic" pitchFamily="34" charset="0"/>
              </a:rPr>
              <a:t>~1% of cases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Signs of abortive polio but headache , nausea , vomiting </a:t>
            </a:r>
            <a:r>
              <a:rPr lang="en-US" dirty="0">
                <a:solidFill>
                  <a:srgbClr val="FF0000"/>
                </a:solidFill>
                <a:latin typeface="Century Gothic" pitchFamily="34" charset="0"/>
              </a:rPr>
              <a:t>are more intense</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Sore and stiff posterior muscles of neck and trunk</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Symptom-free period </a:t>
            </a:r>
            <a:r>
              <a:rPr lang="en-US" dirty="0">
                <a:solidFill>
                  <a:schemeClr val="tx1">
                    <a:lumMod val="75000"/>
                    <a:lumOff val="25000"/>
                  </a:schemeClr>
                </a:solidFill>
                <a:latin typeface="Century Gothic" pitchFamily="34" charset="0"/>
              </a:rPr>
              <a:t>occurs between minor and major illness (CNS)</a:t>
            </a:r>
          </a:p>
          <a:p>
            <a:pPr algn="l" rtl="0" eaLnBrk="1" fontAlgn="auto" hangingPunct="1">
              <a:lnSpc>
                <a:spcPct val="90000"/>
              </a:lnSpc>
              <a:spcAft>
                <a:spcPts val="0"/>
              </a:spcAft>
              <a:buFontTx/>
              <a:buChar char="•"/>
              <a:defRPr/>
            </a:pPr>
            <a:r>
              <a:rPr lang="en-US" dirty="0" err="1">
                <a:solidFill>
                  <a:srgbClr val="FF0000"/>
                </a:solidFill>
                <a:latin typeface="Century Gothic" pitchFamily="34" charset="0"/>
              </a:rPr>
              <a:t>Nuchal</a:t>
            </a:r>
            <a:r>
              <a:rPr lang="en-US" dirty="0">
                <a:solidFill>
                  <a:srgbClr val="FF0000"/>
                </a:solidFill>
                <a:latin typeface="Century Gothic" pitchFamily="34" charset="0"/>
              </a:rPr>
              <a:t> and spinal rigidity are the basic for diagnosis of second phase non-paralytic polio</a:t>
            </a:r>
            <a:endParaRPr lang="ar-SA" dirty="0">
              <a:solidFill>
                <a:srgbClr val="FF0000"/>
              </a:solidFill>
              <a:latin typeface="Century Gothic"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عنصر نائب لرقم الشريحة 3">
            <a:extLst>
              <a:ext uri="{FF2B5EF4-FFF2-40B4-BE49-F238E27FC236}">
                <a16:creationId xmlns="" xmlns:a16="http://schemas.microsoft.com/office/drawing/2014/main" id="{BD673DF2-AD9B-4720-93DC-A7D28D03CC3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6E80975-A0DF-40BD-8C36-646B995BCF1B}" type="slidenum">
              <a:rPr lang="ar-SA" altLang="ru-RU">
                <a:solidFill>
                  <a:srgbClr val="898989"/>
                </a:solidFill>
              </a:rPr>
              <a:pPr/>
              <a:t>45</a:t>
            </a:fld>
            <a:endParaRPr lang="en-US" altLang="ru-RU">
              <a:solidFill>
                <a:srgbClr val="898989"/>
              </a:solidFill>
            </a:endParaRPr>
          </a:p>
        </p:txBody>
      </p:sp>
      <p:sp>
        <p:nvSpPr>
          <p:cNvPr id="16387" name="Content Placeholder 2">
            <a:extLst>
              <a:ext uri="{FF2B5EF4-FFF2-40B4-BE49-F238E27FC236}">
                <a16:creationId xmlns="" xmlns:a16="http://schemas.microsoft.com/office/drawing/2014/main" id="{1EE8F751-A033-4452-9944-4EA501075798}"/>
              </a:ext>
            </a:extLst>
          </p:cNvPr>
          <p:cNvSpPr>
            <a:spLocks noGrp="1"/>
          </p:cNvSpPr>
          <p:nvPr>
            <p:ph idx="4294967295"/>
          </p:nvPr>
        </p:nvSpPr>
        <p:spPr>
          <a:xfrm>
            <a:off x="628650" y="17145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P/E reveals </a:t>
            </a:r>
          </a:p>
          <a:p>
            <a:pPr lvl="1" algn="l" rtl="0" eaLnBrk="1" fontAlgn="auto" hangingPunct="1">
              <a:spcAft>
                <a:spcPts val="0"/>
              </a:spcAft>
              <a:buFontTx/>
              <a:buChar char="•"/>
              <a:defRPr/>
            </a:pPr>
            <a:r>
              <a:rPr lang="en-US" sz="1800" dirty="0" err="1">
                <a:solidFill>
                  <a:srgbClr val="FF0000"/>
                </a:solidFill>
                <a:latin typeface="Century Gothic" pitchFamily="34" charset="0"/>
              </a:rPr>
              <a:t>nuchal</a:t>
            </a:r>
            <a:r>
              <a:rPr lang="en-US" sz="1800" dirty="0">
                <a:solidFill>
                  <a:srgbClr val="FF0000"/>
                </a:solidFill>
                <a:latin typeface="Century Gothic" pitchFamily="34" charset="0"/>
              </a:rPr>
              <a:t> and spinal rigidity</a:t>
            </a:r>
          </a:p>
          <a:p>
            <a:pPr lvl="1" algn="l" rtl="0" eaLnBrk="1" fontAlgn="auto" hangingPunct="1">
              <a:spcAft>
                <a:spcPts val="0"/>
              </a:spcAft>
              <a:buFontTx/>
              <a:buChar char="•"/>
              <a:defRPr/>
            </a:pPr>
            <a:r>
              <a:rPr lang="en-US" sz="1800" dirty="0">
                <a:solidFill>
                  <a:srgbClr val="FF0000"/>
                </a:solidFill>
                <a:latin typeface="Century Gothic" pitchFamily="34" charset="0"/>
              </a:rPr>
              <a:t>Changes in superficial and/or deep reflexes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If open anterior fontanel may be tense or bulging</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عنصر نائب لرقم الشريحة 3">
            <a:extLst>
              <a:ext uri="{FF2B5EF4-FFF2-40B4-BE49-F238E27FC236}">
                <a16:creationId xmlns="" xmlns:a16="http://schemas.microsoft.com/office/drawing/2014/main" id="{268D13C6-B0AF-4D35-8DF2-A536E9D984D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84545F9-6E45-4B10-A6FF-AB75D6DF20A0}" type="slidenum">
              <a:rPr lang="ar-SA" altLang="ru-RU">
                <a:solidFill>
                  <a:srgbClr val="898989"/>
                </a:solidFill>
              </a:rPr>
              <a:pPr/>
              <a:t>46</a:t>
            </a:fld>
            <a:endParaRPr lang="en-US" altLang="ru-RU">
              <a:solidFill>
                <a:srgbClr val="898989"/>
              </a:solidFill>
            </a:endParaRPr>
          </a:p>
        </p:txBody>
      </p:sp>
      <p:sp>
        <p:nvSpPr>
          <p:cNvPr id="19458" name="Title 1">
            <a:extLst>
              <a:ext uri="{FF2B5EF4-FFF2-40B4-BE49-F238E27FC236}">
                <a16:creationId xmlns="" xmlns:a16="http://schemas.microsoft.com/office/drawing/2014/main" id="{E965BCF2-83BB-47FC-909D-949F4FFF9966}"/>
              </a:ext>
            </a:extLst>
          </p:cNvPr>
          <p:cNvSpPr>
            <a:spLocks noGrp="1"/>
          </p:cNvSpPr>
          <p:nvPr>
            <p:ph type="title" idx="4294967295"/>
          </p:nvPr>
        </p:nvSpPr>
        <p:spPr>
          <a:xfrm>
            <a:off x="914400" y="214313"/>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19459" name="Content Placeholder 2">
            <a:extLst>
              <a:ext uri="{FF2B5EF4-FFF2-40B4-BE49-F238E27FC236}">
                <a16:creationId xmlns="" xmlns:a16="http://schemas.microsoft.com/office/drawing/2014/main" id="{1D2F4D47-9D2F-43FD-A776-553A0FB2B70F}"/>
              </a:ext>
            </a:extLst>
          </p:cNvPr>
          <p:cNvSpPr>
            <a:spLocks noGrp="1"/>
          </p:cNvSpPr>
          <p:nvPr>
            <p:ph idx="4294967295"/>
          </p:nvPr>
        </p:nvSpPr>
        <p:spPr>
          <a:xfrm>
            <a:off x="914400" y="1643063"/>
            <a:ext cx="8229600" cy="4525962"/>
          </a:xfrm>
        </p:spPr>
        <p:txBody>
          <a:bodyPr rtlCol="1">
            <a:normAutofit/>
          </a:bodyPr>
          <a:lstStyle/>
          <a:p>
            <a:pPr algn="l" rtl="0" eaLnBrk="1" fontAlgn="auto" hangingPunct="1">
              <a:spcAft>
                <a:spcPts val="0"/>
              </a:spcAft>
              <a:buFontTx/>
              <a:buChar char="•"/>
              <a:defRPr/>
            </a:pPr>
            <a:r>
              <a:rPr lang="en-US" dirty="0">
                <a:solidFill>
                  <a:srgbClr val="FF0000"/>
                </a:solidFill>
                <a:latin typeface="Century Gothic" pitchFamily="34" charset="0"/>
              </a:rPr>
              <a:t>0.1% </a:t>
            </a:r>
            <a:r>
              <a:rPr lang="en-US" dirty="0">
                <a:solidFill>
                  <a:schemeClr val="tx1">
                    <a:lumMod val="75000"/>
                    <a:lumOff val="25000"/>
                  </a:schemeClr>
                </a:solidFill>
                <a:latin typeface="Century Gothic" pitchFamily="34" charset="0"/>
              </a:rPr>
              <a:t>of persons infected</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3 clinically recognized syndromes, according to site of involvement :</a:t>
            </a:r>
          </a:p>
          <a:p>
            <a:pPr lvl="1" algn="l" rtl="0" eaLnBrk="1" fontAlgn="auto" hangingPunct="1">
              <a:spcAft>
                <a:spcPts val="0"/>
              </a:spcAft>
              <a:buFontTx/>
              <a:buChar char="•"/>
              <a:defRPr/>
            </a:pPr>
            <a:r>
              <a:rPr lang="en-US" sz="1800" dirty="0">
                <a:solidFill>
                  <a:srgbClr val="FF0000"/>
                </a:solidFill>
                <a:latin typeface="Century Gothic" pitchFamily="34" charset="0"/>
              </a:rPr>
              <a:t>Spinal Paralytic Polio</a:t>
            </a:r>
          </a:p>
          <a:p>
            <a:pPr lvl="1" algn="l" rtl="0" eaLnBrk="1" fontAlgn="auto" hangingPunct="1">
              <a:spcAft>
                <a:spcPts val="0"/>
              </a:spcAft>
              <a:buFontTx/>
              <a:buChar char="•"/>
              <a:defRPr/>
            </a:pPr>
            <a:r>
              <a:rPr lang="en-US" sz="1800" dirty="0">
                <a:solidFill>
                  <a:srgbClr val="FF0000"/>
                </a:solidFill>
                <a:latin typeface="Century Gothic" pitchFamily="34" charset="0"/>
              </a:rPr>
              <a:t>Bulbar Paralytic Polio</a:t>
            </a:r>
          </a:p>
          <a:p>
            <a:pPr lvl="1" algn="l" rtl="0" eaLnBrk="1" fontAlgn="auto" hangingPunct="1">
              <a:spcAft>
                <a:spcPts val="0"/>
              </a:spcAft>
              <a:buFontTx/>
              <a:buChar char="•"/>
              <a:defRPr/>
            </a:pPr>
            <a:r>
              <a:rPr lang="en-US" sz="1800" dirty="0">
                <a:solidFill>
                  <a:srgbClr val="FF0000"/>
                </a:solidFill>
                <a:latin typeface="Century Gothic" pitchFamily="34" charset="0"/>
              </a:rPr>
              <a:t>Polio-encephalitis</a:t>
            </a:r>
            <a:endParaRPr lang="ar-SA" sz="1800" dirty="0">
              <a:solidFill>
                <a:srgbClr val="FF0000"/>
              </a:solidFill>
              <a:latin typeface="Century Gothic"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عنصر نائب لرقم الشريحة 3">
            <a:extLst>
              <a:ext uri="{FF2B5EF4-FFF2-40B4-BE49-F238E27FC236}">
                <a16:creationId xmlns="" xmlns:a16="http://schemas.microsoft.com/office/drawing/2014/main" id="{550DF748-810C-432C-A848-84A21B328BD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FD77E24-A66B-4FA0-A55A-9150701CCFD1}" type="slidenum">
              <a:rPr lang="ar-SA" altLang="ru-RU">
                <a:solidFill>
                  <a:srgbClr val="898989"/>
                </a:solidFill>
              </a:rPr>
              <a:pPr/>
              <a:t>47</a:t>
            </a:fld>
            <a:endParaRPr lang="en-US" altLang="ru-RU">
              <a:solidFill>
                <a:srgbClr val="898989"/>
              </a:solidFill>
            </a:endParaRPr>
          </a:p>
        </p:txBody>
      </p:sp>
      <p:sp>
        <p:nvSpPr>
          <p:cNvPr id="20482" name="Title 1">
            <a:extLst>
              <a:ext uri="{FF2B5EF4-FFF2-40B4-BE49-F238E27FC236}">
                <a16:creationId xmlns="" xmlns:a16="http://schemas.microsoft.com/office/drawing/2014/main" id="{ADC5D82B-0379-48FC-A48E-37824BFC0651}"/>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Spinal Paralytic Polio (SPP)</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A8A8D0D5-06D5-4AC5-8761-4EF5049E1BD6}"/>
              </a:ext>
            </a:extLst>
          </p:cNvPr>
          <p:cNvSpPr>
            <a:spLocks noGrp="1"/>
          </p:cNvSpPr>
          <p:nvPr>
            <p:ph idx="4294967295"/>
          </p:nvPr>
        </p:nvSpPr>
        <p:spPr>
          <a:xfrm>
            <a:off x="500063" y="1643063"/>
            <a:ext cx="8229600" cy="4525962"/>
          </a:xfrm>
        </p:spPr>
        <p:txBody>
          <a:bodyPr rtlCol="1">
            <a:normAutofit fontScale="92500" lnSpcReduction="20000"/>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Occurs as the second phase of a biphasic illness ( the 1</a:t>
            </a:r>
            <a:r>
              <a:rPr lang="en-US" baseline="30000" dirty="0">
                <a:solidFill>
                  <a:schemeClr val="tx1">
                    <a:lumMod val="75000"/>
                    <a:lumOff val="25000"/>
                  </a:schemeClr>
                </a:solidFill>
                <a:latin typeface="Century Gothic" pitchFamily="34" charset="0"/>
              </a:rPr>
              <a:t>st</a:t>
            </a:r>
            <a:r>
              <a:rPr lang="en-US" dirty="0">
                <a:solidFill>
                  <a:schemeClr val="tx1">
                    <a:lumMod val="75000"/>
                    <a:lumOff val="25000"/>
                  </a:schemeClr>
                </a:solidFill>
                <a:latin typeface="Century Gothic" pitchFamily="34" charset="0"/>
              </a:rPr>
              <a:t> resembles abortive polio)</a:t>
            </a:r>
          </a:p>
          <a:p>
            <a:pPr algn="l" rtl="0" eaLnBrk="1" fontAlgn="auto" hangingPunct="1">
              <a:lnSpc>
                <a:spcPct val="90000"/>
              </a:lnSpc>
              <a:spcAft>
                <a:spcPts val="0"/>
              </a:spcAft>
              <a:buFontTx/>
              <a:buChar char="•"/>
              <a:defRPr/>
            </a:pPr>
            <a:r>
              <a:rPr lang="en-US" dirty="0" smtClean="0">
                <a:solidFill>
                  <a:schemeClr val="tx1">
                    <a:lumMod val="75000"/>
                    <a:lumOff val="25000"/>
                  </a:schemeClr>
                </a:solidFill>
                <a:latin typeface="Century Gothic" pitchFamily="34" charset="0"/>
              </a:rPr>
              <a:t>b/w( between)  the </a:t>
            </a:r>
            <a:r>
              <a:rPr lang="en-US" dirty="0">
                <a:solidFill>
                  <a:schemeClr val="tx1">
                    <a:lumMod val="75000"/>
                    <a:lumOff val="25000"/>
                  </a:schemeClr>
                </a:solidFill>
                <a:latin typeface="Century Gothic" pitchFamily="34" charset="0"/>
              </a:rPr>
              <a:t>phases </a:t>
            </a:r>
            <a:r>
              <a:rPr lang="en-US" dirty="0">
                <a:solidFill>
                  <a:srgbClr val="FF0000"/>
                </a:solidFill>
                <a:latin typeface="Century Gothic" pitchFamily="34" charset="0"/>
              </a:rPr>
              <a:t>there are no symptoms </a:t>
            </a:r>
            <a:r>
              <a:rPr lang="en-US" dirty="0">
                <a:solidFill>
                  <a:schemeClr val="tx1">
                    <a:lumMod val="75000"/>
                    <a:lumOff val="25000"/>
                  </a:schemeClr>
                </a:solidFill>
                <a:latin typeface="Century Gothic" pitchFamily="34" charset="0"/>
              </a:rPr>
              <a:t>and the pt. feels better for about 2-5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After which severe headache and fever appear with exacerbation of the previous symptoms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Severe muscle pain and sensory and motor phenomena (</a:t>
            </a:r>
            <a:r>
              <a:rPr lang="en-US" dirty="0" err="1">
                <a:solidFill>
                  <a:schemeClr val="tx1">
                    <a:lumMod val="75000"/>
                    <a:lumOff val="25000"/>
                  </a:schemeClr>
                </a:solidFill>
                <a:latin typeface="Century Gothic" pitchFamily="34" charset="0"/>
              </a:rPr>
              <a:t>paraesthesias</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hypersthesias</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fasiculations</a:t>
            </a:r>
            <a:r>
              <a:rPr lang="en-US" dirty="0">
                <a:solidFill>
                  <a:schemeClr val="tx1">
                    <a:lumMod val="75000"/>
                    <a:lumOff val="25000"/>
                  </a:schemeClr>
                </a:solidFill>
                <a:latin typeface="Century Gothic" pitchFamily="34" charset="0"/>
              </a:rPr>
              <a:t> and spasms)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عنصر نائب لرقم الشريحة 3">
            <a:extLst>
              <a:ext uri="{FF2B5EF4-FFF2-40B4-BE49-F238E27FC236}">
                <a16:creationId xmlns="" xmlns:a16="http://schemas.microsoft.com/office/drawing/2014/main" id="{D39F33D0-00C8-47BE-B1D1-67872CAE4FD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810AD54-23A0-4EA9-AFA6-426A01C55CC6}" type="slidenum">
              <a:rPr lang="ar-SA" altLang="ru-RU">
                <a:solidFill>
                  <a:srgbClr val="898989"/>
                </a:solidFill>
              </a:rPr>
              <a:pPr/>
              <a:t>48</a:t>
            </a:fld>
            <a:endParaRPr lang="en-US" altLang="ru-RU">
              <a:solidFill>
                <a:srgbClr val="898989"/>
              </a:solidFill>
            </a:endParaRPr>
          </a:p>
        </p:txBody>
      </p:sp>
      <p:sp>
        <p:nvSpPr>
          <p:cNvPr id="21507" name="Content Placeholder 2">
            <a:extLst>
              <a:ext uri="{FF2B5EF4-FFF2-40B4-BE49-F238E27FC236}">
                <a16:creationId xmlns="" xmlns:a16="http://schemas.microsoft.com/office/drawing/2014/main" id="{A5BDE346-CCA1-4DC1-BC52-DC4BD91F8671}"/>
              </a:ext>
            </a:extLst>
          </p:cNvPr>
          <p:cNvSpPr>
            <a:spLocks noGrp="1"/>
          </p:cNvSpPr>
          <p:nvPr>
            <p:ph idx="4294967295"/>
          </p:nvPr>
        </p:nvSpPr>
        <p:spPr>
          <a:xfrm>
            <a:off x="342900" y="1600200"/>
            <a:ext cx="8229600" cy="4525963"/>
          </a:xfrm>
        </p:spPr>
        <p:txBody>
          <a:bodyPr rtlCol="1">
            <a:normAutofit/>
          </a:bodyPr>
          <a:lstStyle/>
          <a:p>
            <a:pPr algn="l" rtl="0" eaLnBrk="1" fontAlgn="auto" hangingPunct="1">
              <a:spcAft>
                <a:spcPts val="0"/>
              </a:spcAft>
              <a:buFontTx/>
              <a:buChar char="•"/>
              <a:defRPr/>
            </a:pPr>
            <a:r>
              <a:rPr lang="en-US" dirty="0" smtClean="0">
                <a:solidFill>
                  <a:schemeClr val="tx1">
                    <a:lumMod val="75000"/>
                    <a:lumOff val="25000"/>
                  </a:schemeClr>
                </a:solidFill>
                <a:latin typeface="Century Gothic" pitchFamily="34" charset="0"/>
              </a:rPr>
              <a:t>O/E ( on examination ) </a:t>
            </a:r>
            <a:r>
              <a:rPr lang="en-US" dirty="0">
                <a:solidFill>
                  <a:schemeClr val="tx1">
                    <a:lumMod val="75000"/>
                    <a:lumOff val="25000"/>
                  </a:schemeClr>
                </a:solidFill>
                <a:latin typeface="Century Gothic" pitchFamily="34" charset="0"/>
              </a:rPr>
              <a:t>the distribution of paralysis is </a:t>
            </a:r>
            <a:r>
              <a:rPr lang="en-US" dirty="0">
                <a:solidFill>
                  <a:srgbClr val="FF0000"/>
                </a:solidFill>
                <a:latin typeface="Century Gothic" pitchFamily="34" charset="0"/>
              </a:rPr>
              <a:t>spotty</a:t>
            </a:r>
            <a:r>
              <a:rPr lang="en-US" dirty="0">
                <a:solidFill>
                  <a:schemeClr val="tx1">
                    <a:lumMod val="75000"/>
                    <a:lumOff val="25000"/>
                  </a:schemeClr>
                </a:solidFill>
                <a:latin typeface="Century Gothic" pitchFamily="34" charset="0"/>
              </a:rPr>
              <a:t> (single or multiple muscles, or group of muscles may be affected by any pattern)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Within 1-2 days, </a:t>
            </a:r>
            <a:r>
              <a:rPr lang="en-US" b="1" dirty="0">
                <a:solidFill>
                  <a:srgbClr val="FF0000"/>
                </a:solidFill>
                <a:latin typeface="Century Gothic" pitchFamily="34" charset="0"/>
              </a:rPr>
              <a:t>asymmetric</a:t>
            </a:r>
            <a:r>
              <a:rPr lang="en-US" dirty="0">
                <a:solidFill>
                  <a:schemeClr val="tx1">
                    <a:lumMod val="75000"/>
                    <a:lumOff val="25000"/>
                  </a:schemeClr>
                </a:solidFill>
                <a:latin typeface="Century Gothic" pitchFamily="34" charset="0"/>
              </a:rPr>
              <a:t> flaccid paralysis or paresis occurs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عنصر نائب لرقم الشريحة 3">
            <a:extLst>
              <a:ext uri="{FF2B5EF4-FFF2-40B4-BE49-F238E27FC236}">
                <a16:creationId xmlns="" xmlns:a16="http://schemas.microsoft.com/office/drawing/2014/main" id="{7048C5C3-8614-44BF-8E00-40AE71A354D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DC4385F-0227-4851-BC0F-D3407DC746DA}" type="slidenum">
              <a:rPr lang="ar-SA" altLang="ru-RU">
                <a:solidFill>
                  <a:srgbClr val="898989"/>
                </a:solidFill>
              </a:rPr>
              <a:pPr/>
              <a:t>49</a:t>
            </a:fld>
            <a:endParaRPr lang="en-US" altLang="ru-RU">
              <a:solidFill>
                <a:srgbClr val="898989"/>
              </a:solidFill>
            </a:endParaRPr>
          </a:p>
        </p:txBody>
      </p:sp>
      <p:sp>
        <p:nvSpPr>
          <p:cNvPr id="22531" name="Content Placeholder 2">
            <a:extLst>
              <a:ext uri="{FF2B5EF4-FFF2-40B4-BE49-F238E27FC236}">
                <a16:creationId xmlns="" xmlns:a16="http://schemas.microsoft.com/office/drawing/2014/main" id="{7A939AF1-980B-44F4-BE1F-4B5A0CE6C4FB}"/>
              </a:ext>
            </a:extLst>
          </p:cNvPr>
          <p:cNvSpPr>
            <a:spLocks noGrp="1"/>
          </p:cNvSpPr>
          <p:nvPr>
            <p:ph idx="4294967295"/>
          </p:nvPr>
        </p:nvSpPr>
        <p:spPr>
          <a:xfrm>
            <a:off x="342900" y="1600200"/>
            <a:ext cx="8229600" cy="4525963"/>
          </a:xfrm>
        </p:spPr>
        <p:txBody>
          <a:bodyPr rtlCol="1">
            <a:normAutofit fontScale="85000" lnSpcReduction="100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Involvement of one leg is common followed by one arm</a:t>
            </a:r>
          </a:p>
          <a:p>
            <a:pPr algn="l" rtl="0" eaLnBrk="1" fontAlgn="auto" hangingPunct="1">
              <a:spcAft>
                <a:spcPts val="0"/>
              </a:spcAft>
              <a:buFontTx/>
              <a:buChar char="•"/>
              <a:defRPr/>
            </a:pPr>
            <a:r>
              <a:rPr lang="en-US" dirty="0">
                <a:solidFill>
                  <a:srgbClr val="FF0000"/>
                </a:solidFill>
                <a:latin typeface="Century Gothic" pitchFamily="34" charset="0"/>
              </a:rPr>
              <a:t>Proximal muscles are affected more than distal ones</a:t>
            </a:r>
          </a:p>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Nuchal</a:t>
            </a:r>
            <a:r>
              <a:rPr lang="en-US" dirty="0">
                <a:solidFill>
                  <a:schemeClr val="tx1">
                    <a:lumMod val="75000"/>
                    <a:lumOff val="25000"/>
                  </a:schemeClr>
                </a:solidFill>
                <a:latin typeface="Century Gothic" pitchFamily="34" charset="0"/>
              </a:rPr>
              <a:t>/spinal stiffness, muscle  tenderness</a:t>
            </a:r>
          </a:p>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Hyperreflexia</a:t>
            </a:r>
            <a:r>
              <a:rPr lang="en-US" dirty="0">
                <a:solidFill>
                  <a:schemeClr val="tx1">
                    <a:lumMod val="75000"/>
                    <a:lumOff val="25000"/>
                  </a:schemeClr>
                </a:solidFill>
                <a:latin typeface="Century Gothic" pitchFamily="34" charset="0"/>
              </a:rPr>
              <a:t> followed by hypo/</a:t>
            </a:r>
            <a:r>
              <a:rPr lang="en-US" dirty="0" err="1">
                <a:solidFill>
                  <a:schemeClr val="tx1">
                    <a:lumMod val="75000"/>
                    <a:lumOff val="25000"/>
                  </a:schemeClr>
                </a:solidFill>
                <a:latin typeface="Century Gothic" pitchFamily="34" charset="0"/>
              </a:rPr>
              <a:t>areflexia</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rgbClr val="FF0000"/>
                </a:solidFill>
                <a:latin typeface="Century Gothic" pitchFamily="34" charset="0"/>
              </a:rPr>
              <a:t>Sensation is intact </a:t>
            </a:r>
            <a:r>
              <a:rPr lang="en-US" dirty="0">
                <a:solidFill>
                  <a:schemeClr val="tx1">
                    <a:lumMod val="75000"/>
                    <a:lumOff val="25000"/>
                  </a:schemeClr>
                </a:solidFill>
                <a:latin typeface="Century Gothic" pitchFamily="34" charset="0"/>
              </a:rPr>
              <a:t>(if not re-consider the diagnosis</a:t>
            </a:r>
            <a:r>
              <a:rPr lang="en-US" dirty="0" smtClean="0">
                <a:solidFill>
                  <a:schemeClr val="tx1">
                    <a:lumMod val="75000"/>
                    <a:lumOff val="25000"/>
                  </a:schemeClr>
                </a:solidFill>
                <a:latin typeface="Century Gothic" pitchFamily="34" charset="0"/>
              </a:rPr>
              <a:t>)</a:t>
            </a:r>
          </a:p>
          <a:p>
            <a:pPr algn="l" rtl="0" eaLnBrk="1" fontAlgn="auto" hangingPunct="1">
              <a:spcAft>
                <a:spcPts val="0"/>
              </a:spcAft>
              <a:buFontTx/>
              <a:buChar char="•"/>
              <a:defRPr/>
            </a:pPr>
            <a:r>
              <a:rPr lang="en-US" dirty="0" smtClean="0">
                <a:solidFill>
                  <a:schemeClr val="tx1">
                    <a:lumMod val="75000"/>
                    <a:lumOff val="25000"/>
                  </a:schemeClr>
                </a:solidFill>
                <a:latin typeface="Century Gothic" pitchFamily="34" charset="0"/>
              </a:rPr>
              <a:t>Note: the paralysis persistent for 24 h after that disappear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830" y="1146433"/>
            <a:ext cx="6783667" cy="4592100"/>
          </a:xfrm>
        </p:spPr>
        <p:txBody>
          <a:bodyPr>
            <a:normAutofit fontScale="85000" lnSpcReduction="20000"/>
          </a:bodyPr>
          <a:lstStyle/>
          <a:p>
            <a:pPr>
              <a:defRPr/>
            </a:pPr>
            <a:r>
              <a:rPr lang="en-US" sz="2400" b="1" dirty="0">
                <a:solidFill>
                  <a:schemeClr val="accent1"/>
                </a:solidFill>
                <a:latin typeface="Arial" panose="020B0604020202020204" pitchFamily="34" charset="0"/>
                <a:cs typeface="Arial" panose="020B0604020202020204" pitchFamily="34" charset="0"/>
              </a:rPr>
              <a:t>Transverse Myelitis</a:t>
            </a:r>
          </a:p>
          <a:p>
            <a:pPr>
              <a:buNone/>
              <a:defRPr/>
            </a:pPr>
            <a:r>
              <a:rPr lang="en-US" dirty="0">
                <a:latin typeface="Arial" panose="020B0604020202020204" pitchFamily="34" charset="0"/>
                <a:cs typeface="Arial" panose="020B0604020202020204" pitchFamily="34" charset="0"/>
              </a:rPr>
              <a:t>   </a:t>
            </a:r>
          </a:p>
          <a:p>
            <a:pPr>
              <a:buNone/>
              <a:defRPr/>
            </a:pPr>
            <a:r>
              <a:rPr lang="en-US" sz="1800" b="1" dirty="0">
                <a:latin typeface="Arial" panose="020B0604020202020204" pitchFamily="34" charset="0"/>
                <a:cs typeface="Arial" panose="020B0604020202020204" pitchFamily="34" charset="0"/>
              </a:rPr>
              <a:t> Is a neurological disorder caused by an inflammatory process of the spinal cord, and can cause axonal demyelination. </a:t>
            </a:r>
          </a:p>
          <a:p>
            <a:pPr>
              <a:buNone/>
              <a:defRPr/>
            </a:pPr>
            <a:endParaRPr lang="en-US" sz="1500"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Transverse implies that the inflammation </a:t>
            </a:r>
            <a:r>
              <a:rPr lang="en-US" sz="1500" b="1" dirty="0">
                <a:solidFill>
                  <a:srgbClr val="FF0000"/>
                </a:solidFill>
                <a:latin typeface="Arial" panose="020B0604020202020204" pitchFamily="34" charset="0"/>
                <a:cs typeface="Arial" panose="020B0604020202020204" pitchFamily="34" charset="0"/>
              </a:rPr>
              <a:t>is across the </a:t>
            </a:r>
            <a:r>
              <a:rPr lang="en-US" sz="1500" b="1" dirty="0" smtClean="0">
                <a:solidFill>
                  <a:srgbClr val="FF0000"/>
                </a:solidFill>
                <a:latin typeface="Arial" panose="020B0604020202020204" pitchFamily="34" charset="0"/>
                <a:cs typeface="Arial" panose="020B0604020202020204" pitchFamily="34" charset="0"/>
              </a:rPr>
              <a:t> full thickness </a:t>
            </a:r>
            <a:r>
              <a:rPr lang="en-US" sz="1500" b="1" dirty="0">
                <a:solidFill>
                  <a:srgbClr val="FF0000"/>
                </a:solidFill>
                <a:latin typeface="Arial" panose="020B0604020202020204" pitchFamily="34" charset="0"/>
                <a:cs typeface="Arial" panose="020B0604020202020204" pitchFamily="34" charset="0"/>
              </a:rPr>
              <a:t>of the spinal cord.</a:t>
            </a:r>
          </a:p>
          <a:p>
            <a:pPr>
              <a:defRPr/>
            </a:pPr>
            <a:endParaRPr lang="en-US" sz="1500" dirty="0">
              <a:latin typeface="Arial" panose="020B0604020202020204" pitchFamily="34" charset="0"/>
              <a:cs typeface="Arial" panose="020B0604020202020204" pitchFamily="34" charset="0"/>
            </a:endParaRPr>
          </a:p>
          <a:p>
            <a:pPr>
              <a:defRPr/>
            </a:pPr>
            <a:r>
              <a:rPr lang="en-US" sz="1500" b="1" dirty="0">
                <a:solidFill>
                  <a:srgbClr val="FF0000"/>
                </a:solidFill>
                <a:latin typeface="Arial" panose="020B0604020202020204" pitchFamily="34" charset="0"/>
                <a:cs typeface="Arial" panose="020B0604020202020204" pitchFamily="34" charset="0"/>
              </a:rPr>
              <a:t>Abrupt onset of progressive weakness and sensory disturbances in LL</a:t>
            </a:r>
            <a:r>
              <a:rPr lang="en-US" sz="1500" b="1" dirty="0" smtClean="0">
                <a:solidFill>
                  <a:srgbClr val="FF0000"/>
                </a:solidFill>
                <a:latin typeface="Arial" panose="020B0604020202020204" pitchFamily="34" charset="0"/>
                <a:cs typeface="Arial" panose="020B0604020202020204" pitchFamily="34" charset="0"/>
              </a:rPr>
              <a:t>.</a:t>
            </a:r>
          </a:p>
          <a:p>
            <a:pPr>
              <a:defRPr/>
            </a:pPr>
            <a:r>
              <a:rPr lang="en-US" sz="1500" b="1" dirty="0" smtClean="0">
                <a:solidFill>
                  <a:srgbClr val="00B050"/>
                </a:solidFill>
                <a:latin typeface="Arial" panose="020B0604020202020204" pitchFamily="34" charset="0"/>
                <a:cs typeface="Arial" panose="020B0604020202020204" pitchFamily="34" charset="0"/>
              </a:rPr>
              <a:t>sensory disturbances is </a:t>
            </a:r>
            <a:r>
              <a:rPr lang="en-US" sz="1500" b="1" dirty="0" err="1" smtClean="0">
                <a:solidFill>
                  <a:srgbClr val="00B050"/>
                </a:solidFill>
                <a:latin typeface="Arial" panose="020B0604020202020204" pitchFamily="34" charset="0"/>
                <a:cs typeface="Arial" panose="020B0604020202020204" pitchFamily="34" charset="0"/>
              </a:rPr>
              <a:t>permenant</a:t>
            </a:r>
            <a:r>
              <a:rPr lang="en-US" sz="1500" b="1" dirty="0" smtClean="0">
                <a:solidFill>
                  <a:srgbClr val="00B050"/>
                </a:solidFill>
                <a:latin typeface="Arial" panose="020B0604020202020204" pitchFamily="34" charset="0"/>
                <a:cs typeface="Arial" panose="020B0604020202020204" pitchFamily="34" charset="0"/>
              </a:rPr>
              <a:t> </a:t>
            </a:r>
            <a:endParaRPr lang="en-US" sz="1500" b="1" dirty="0">
              <a:solidFill>
                <a:srgbClr val="00B050"/>
              </a:solidFill>
              <a:latin typeface="Arial" panose="020B0604020202020204" pitchFamily="34" charset="0"/>
              <a:cs typeface="Arial" panose="020B0604020202020204" pitchFamily="34" charset="0"/>
            </a:endParaRPr>
          </a:p>
          <a:p>
            <a:pPr marL="315468" indent="-288036">
              <a:buNone/>
              <a:defRPr/>
            </a:pPr>
            <a:endParaRPr lang="en-US" sz="1500" b="1" dirty="0">
              <a:latin typeface="Arial" panose="020B0604020202020204" pitchFamily="34" charset="0"/>
              <a:cs typeface="Arial" panose="020B0604020202020204" pitchFamily="34" charset="0"/>
            </a:endParaRPr>
          </a:p>
          <a:p>
            <a:pPr marL="27432" indent="0">
              <a:buNone/>
              <a:defRPr/>
            </a:pPr>
            <a:r>
              <a:rPr lang="en-US" sz="1500" b="1" dirty="0">
                <a:latin typeface="Arial" panose="020B0604020202020204" pitchFamily="34" charset="0"/>
                <a:cs typeface="Arial" panose="020B0604020202020204" pitchFamily="34" charset="0"/>
              </a:rPr>
              <a:t>*Mostly they have </a:t>
            </a:r>
            <a:r>
              <a:rPr lang="en-US" sz="1500" b="1" dirty="0">
                <a:solidFill>
                  <a:srgbClr val="FF0000"/>
                </a:solidFill>
                <a:latin typeface="Arial" panose="020B0604020202020204" pitchFamily="34" charset="0"/>
                <a:cs typeface="Arial" panose="020B0604020202020204" pitchFamily="34" charset="0"/>
              </a:rPr>
              <a:t>a history of preceding </a:t>
            </a:r>
            <a:r>
              <a:rPr lang="en-US" sz="1500" b="1" dirty="0">
                <a:latin typeface="Arial" panose="020B0604020202020204" pitchFamily="34" charset="0"/>
                <a:cs typeface="Arial" panose="020B0604020202020204" pitchFamily="34" charset="0"/>
              </a:rPr>
              <a:t>viral infection, fever and malaise :</a:t>
            </a:r>
          </a:p>
          <a:p>
            <a:pPr marL="541782" lvl="1" indent="-205740">
              <a:buFontTx/>
              <a:buChar char="•"/>
              <a:defRPr/>
            </a:pPr>
            <a:r>
              <a:rPr lang="en-US" sz="1500" b="1" dirty="0">
                <a:latin typeface="Arial" panose="020B0604020202020204" pitchFamily="34" charset="0"/>
                <a:cs typeface="Arial" panose="020B0604020202020204" pitchFamily="34" charset="0"/>
              </a:rPr>
              <a:t>EBV, HSV, Influenza, rubella, mumps, varicella</a:t>
            </a:r>
          </a:p>
          <a:p>
            <a:pPr marL="336042" lvl="1" indent="0">
              <a:buNone/>
              <a:defRPr/>
            </a:pPr>
            <a:r>
              <a:rPr lang="en-US" sz="1950" b="1" dirty="0">
                <a:latin typeface="Arial" panose="020B0604020202020204" pitchFamily="34" charset="0"/>
                <a:cs typeface="Arial" panose="020B0604020202020204" pitchFamily="34" charset="0"/>
              </a:rPr>
              <a:t>others;</a:t>
            </a:r>
          </a:p>
          <a:p>
            <a:pPr marL="541782" lvl="1" indent="-205740">
              <a:buFontTx/>
              <a:buChar char="•"/>
              <a:defRPr/>
            </a:pPr>
            <a:r>
              <a:rPr lang="en-US" sz="1500" b="1" dirty="0" err="1">
                <a:latin typeface="Arial" panose="020B0604020202020204" pitchFamily="34" charset="0"/>
                <a:cs typeface="Arial" panose="020B0604020202020204" pitchFamily="34" charset="0"/>
              </a:rPr>
              <a:t>M.pneumonia</a:t>
            </a:r>
            <a:endParaRPr lang="en-US" sz="1500" b="1" dirty="0">
              <a:latin typeface="Arial" panose="020B0604020202020204" pitchFamily="34" charset="0"/>
              <a:cs typeface="Arial" panose="020B0604020202020204" pitchFamily="34" charset="0"/>
            </a:endParaRPr>
          </a:p>
          <a:p>
            <a:pPr marL="541782" lvl="1" indent="-205740">
              <a:buFontTx/>
              <a:buChar char="•"/>
              <a:defRPr/>
            </a:pPr>
            <a:r>
              <a:rPr lang="en-US" sz="1500" b="1" dirty="0">
                <a:latin typeface="Arial" panose="020B0604020202020204" pitchFamily="34" charset="0"/>
                <a:cs typeface="Arial" panose="020B0604020202020204" pitchFamily="34" charset="0"/>
              </a:rPr>
              <a:t>Lyme disease</a:t>
            </a:r>
          </a:p>
          <a:p>
            <a:pPr marL="541782" lvl="1" indent="-205740">
              <a:buFontTx/>
              <a:buChar char="•"/>
              <a:defRPr/>
            </a:pPr>
            <a:r>
              <a:rPr lang="en-US" sz="1500" b="1" dirty="0" err="1">
                <a:latin typeface="Arial" panose="020B0604020202020204" pitchFamily="34" charset="0"/>
                <a:cs typeface="Arial" panose="020B0604020202020204" pitchFamily="34" charset="0"/>
              </a:rPr>
              <a:t>schistosomiasis</a:t>
            </a:r>
            <a:endParaRPr lang="ar-SA" sz="1500" b="1" dirty="0">
              <a:latin typeface="Arial" panose="020B0604020202020204" pitchFamily="34" charset="0"/>
              <a:cs typeface="Arial" panose="020B0604020202020204" pitchFamily="34" charset="0"/>
            </a:endParaRPr>
          </a:p>
          <a:p>
            <a:pPr>
              <a:defRPr/>
            </a:pPr>
            <a:endParaRPr lang="en-US" sz="1500" b="1" dirty="0">
              <a:latin typeface="Century Gothic" pitchFamily="34" charset="0"/>
            </a:endParaRPr>
          </a:p>
          <a:p>
            <a:pPr>
              <a:defRPr/>
            </a:pPr>
            <a:endParaRPr lang="en-US" sz="1500" dirty="0">
              <a:cs typeface="Tahoma" pitchFamily="34" charset="0"/>
            </a:endParaRPr>
          </a:p>
        </p:txBody>
      </p:sp>
    </p:spTree>
    <p:extLst>
      <p:ext uri="{BB962C8B-B14F-4D97-AF65-F5344CB8AC3E}">
        <p14:creationId xmlns="" xmlns:p14="http://schemas.microsoft.com/office/powerpoint/2010/main" val="2445815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عنصر نائب لرقم الشريحة 3">
            <a:extLst>
              <a:ext uri="{FF2B5EF4-FFF2-40B4-BE49-F238E27FC236}">
                <a16:creationId xmlns="" xmlns:a16="http://schemas.microsoft.com/office/drawing/2014/main" id="{7F1BAB15-0782-4536-9F1F-4D13EED411B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46A9840-0C91-4AF9-96E1-15A9C67742BE}" type="slidenum">
              <a:rPr lang="ar-SA" altLang="ru-RU">
                <a:solidFill>
                  <a:srgbClr val="898989"/>
                </a:solidFill>
              </a:rPr>
              <a:pPr/>
              <a:t>50</a:t>
            </a:fld>
            <a:endParaRPr lang="en-US" altLang="ru-RU">
              <a:solidFill>
                <a:srgbClr val="898989"/>
              </a:solidFill>
            </a:endParaRPr>
          </a:p>
        </p:txBody>
      </p:sp>
      <p:sp>
        <p:nvSpPr>
          <p:cNvPr id="23555" name="Content Placeholder 2">
            <a:extLst>
              <a:ext uri="{FF2B5EF4-FFF2-40B4-BE49-F238E27FC236}">
                <a16:creationId xmlns="" xmlns:a16="http://schemas.microsoft.com/office/drawing/2014/main" id="{B2B56E97-324E-4B9F-9BB1-EB36CEC017D7}"/>
              </a:ext>
            </a:extLst>
          </p:cNvPr>
          <p:cNvSpPr>
            <a:spLocks noGrp="1"/>
          </p:cNvSpPr>
          <p:nvPr>
            <p:ph idx="4294967295"/>
          </p:nvPr>
        </p:nvSpPr>
        <p:spPr>
          <a:xfrm>
            <a:off x="342900"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paralytic phase is extremely variable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Some, progress from paresis to paralysis</a:t>
            </a:r>
          </a:p>
          <a:p>
            <a:pPr algn="l" rtl="0" eaLnBrk="1" fontAlgn="auto" hangingPunct="1">
              <a:spcAft>
                <a:spcPts val="0"/>
              </a:spcAft>
              <a:buFontTx/>
              <a:buChar char="•"/>
              <a:defRPr/>
            </a:pPr>
            <a:r>
              <a:rPr lang="en-US" dirty="0">
                <a:solidFill>
                  <a:srgbClr val="FF0000"/>
                </a:solidFill>
                <a:latin typeface="Century Gothic" pitchFamily="34" charset="0"/>
              </a:rPr>
              <a:t>Some, recover (either slowly or rapidly)</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Progression of neurological manifestation </a:t>
            </a:r>
            <a:r>
              <a:rPr lang="en-US" dirty="0">
                <a:solidFill>
                  <a:srgbClr val="FF0000"/>
                </a:solidFill>
                <a:latin typeface="Century Gothic" pitchFamily="34" charset="0"/>
              </a:rPr>
              <a:t>is rare </a:t>
            </a:r>
            <a:r>
              <a:rPr lang="en-US" dirty="0">
                <a:solidFill>
                  <a:schemeClr val="tx1">
                    <a:lumMod val="75000"/>
                    <a:lumOff val="25000"/>
                  </a:schemeClr>
                </a:solidFill>
                <a:latin typeface="Century Gothic" pitchFamily="34" charset="0"/>
              </a:rPr>
              <a:t>after 2-3 days of onset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عنصر نائب لرقم الشريحة 3">
            <a:extLst>
              <a:ext uri="{FF2B5EF4-FFF2-40B4-BE49-F238E27FC236}">
                <a16:creationId xmlns="" xmlns:a16="http://schemas.microsoft.com/office/drawing/2014/main" id="{78989A13-4B91-4B3E-9CD6-93E2211D56F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19BC1DC-BFF8-4A5E-BAA2-D1792525D450}" type="slidenum">
              <a:rPr lang="ar-SA" altLang="ru-RU">
                <a:solidFill>
                  <a:srgbClr val="898989"/>
                </a:solidFill>
              </a:rPr>
              <a:pPr/>
              <a:t>51</a:t>
            </a:fld>
            <a:endParaRPr lang="en-US" altLang="ru-RU">
              <a:solidFill>
                <a:srgbClr val="898989"/>
              </a:solidFill>
            </a:endParaRPr>
          </a:p>
        </p:txBody>
      </p:sp>
      <p:sp>
        <p:nvSpPr>
          <p:cNvPr id="24579" name="Content Placeholder 2">
            <a:extLst>
              <a:ext uri="{FF2B5EF4-FFF2-40B4-BE49-F238E27FC236}">
                <a16:creationId xmlns="" xmlns:a16="http://schemas.microsoft.com/office/drawing/2014/main" id="{DF66EACE-D014-4A84-8EE7-0D2976AAD270}"/>
              </a:ext>
            </a:extLst>
          </p:cNvPr>
          <p:cNvSpPr>
            <a:spLocks noGrp="1"/>
          </p:cNvSpPr>
          <p:nvPr>
            <p:ph idx="4294967295"/>
          </p:nvPr>
        </p:nvSpPr>
        <p:spPr>
          <a:xfrm>
            <a:off x="342900"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Paralysis of the lower limb is often </a:t>
            </a:r>
            <a:r>
              <a:rPr lang="en-US" dirty="0" err="1" smtClean="0">
                <a:solidFill>
                  <a:schemeClr val="tx1">
                    <a:lumMod val="75000"/>
                    <a:lumOff val="25000"/>
                  </a:schemeClr>
                </a:solidFill>
                <a:latin typeface="Century Gothic" pitchFamily="34" charset="0"/>
              </a:rPr>
              <a:t>a/w</a:t>
            </a:r>
            <a:r>
              <a:rPr lang="en-US" dirty="0" smtClean="0">
                <a:solidFill>
                  <a:schemeClr val="tx1">
                    <a:lumMod val="75000"/>
                    <a:lumOff val="25000"/>
                  </a:schemeClr>
                </a:solidFill>
                <a:latin typeface="Century Gothic" pitchFamily="34" charset="0"/>
              </a:rPr>
              <a:t>( associated with) </a:t>
            </a:r>
            <a:r>
              <a:rPr lang="en-US" dirty="0">
                <a:solidFill>
                  <a:schemeClr val="tx1">
                    <a:lumMod val="75000"/>
                    <a:lumOff val="25000"/>
                  </a:schemeClr>
                </a:solidFill>
                <a:latin typeface="Century Gothic" pitchFamily="34" charset="0"/>
              </a:rPr>
              <a:t>bowel and bladder dysfunction ranging from transient incontinence to paralysis with constipation and urinary </a:t>
            </a:r>
            <a:r>
              <a:rPr lang="en-US" dirty="0" smtClean="0">
                <a:solidFill>
                  <a:schemeClr val="tx1">
                    <a:lumMod val="75000"/>
                    <a:lumOff val="25000"/>
                  </a:schemeClr>
                </a:solidFill>
                <a:latin typeface="Century Gothic" pitchFamily="34" charset="0"/>
              </a:rPr>
              <a:t>retention (</a:t>
            </a:r>
            <a:r>
              <a:rPr lang="en-US" dirty="0" smtClean="0">
                <a:solidFill>
                  <a:srgbClr val="00B050"/>
                </a:solidFill>
                <a:latin typeface="Century Gothic" pitchFamily="34" charset="0"/>
              </a:rPr>
              <a:t>all these association is transient )</a:t>
            </a:r>
            <a:endParaRPr lang="ar-SA" dirty="0">
              <a:solidFill>
                <a:srgbClr val="00B050"/>
              </a:solidFill>
              <a:latin typeface="Century Gothic"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عنصر نائب لرقم الشريحة 3">
            <a:extLst>
              <a:ext uri="{FF2B5EF4-FFF2-40B4-BE49-F238E27FC236}">
                <a16:creationId xmlns="" xmlns:a16="http://schemas.microsoft.com/office/drawing/2014/main" id="{0CBF4617-2690-4836-BA21-8BC548BFC6D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408C430-EF21-4EB5-ACFB-81B915EEFFF4}" type="slidenum">
              <a:rPr lang="ar-SA" altLang="ru-RU">
                <a:solidFill>
                  <a:srgbClr val="898989"/>
                </a:solidFill>
              </a:rPr>
              <a:pPr/>
              <a:t>52</a:t>
            </a:fld>
            <a:endParaRPr lang="en-US" altLang="ru-RU">
              <a:solidFill>
                <a:srgbClr val="898989"/>
              </a:solidFill>
            </a:endParaRPr>
          </a:p>
        </p:txBody>
      </p:sp>
      <p:sp>
        <p:nvSpPr>
          <p:cNvPr id="3" name="Content Placeholder 2">
            <a:extLst>
              <a:ext uri="{FF2B5EF4-FFF2-40B4-BE49-F238E27FC236}">
                <a16:creationId xmlns="" xmlns:a16="http://schemas.microsoft.com/office/drawing/2014/main" id="{828ADEE6-595C-4ED7-9C86-44A3B3A806E1}"/>
              </a:ext>
            </a:extLst>
          </p:cNvPr>
          <p:cNvSpPr>
            <a:spLocks noGrp="1"/>
          </p:cNvSpPr>
          <p:nvPr>
            <p:ph idx="4294967295"/>
          </p:nvPr>
        </p:nvSpPr>
        <p:spPr>
          <a:xfrm>
            <a:off x="414338" y="1600200"/>
            <a:ext cx="8229600" cy="4525963"/>
          </a:xfrm>
        </p:spPr>
        <p:txBody>
          <a:bodyPr rtlCol="1">
            <a:normAutofit lnSpcReduction="10000"/>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Little recovery from paralysis is noted in the first days, but if any, will be evident mostly after 6mo.</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The return of strength and reflexes is slow and may continue over 18mo.</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Lack of improvement over the first few weeks may predict permanent paralysis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When it occurs, </a:t>
            </a:r>
            <a:r>
              <a:rPr lang="en-US" dirty="0">
                <a:solidFill>
                  <a:srgbClr val="00B050"/>
                </a:solidFill>
                <a:latin typeface="Century Gothic" pitchFamily="34" charset="0"/>
              </a:rPr>
              <a:t>atrophy failure of growth and deformity may develop</a:t>
            </a:r>
            <a:endParaRPr lang="ar-SA" dirty="0">
              <a:solidFill>
                <a:srgbClr val="00B050"/>
              </a:solidFill>
              <a:latin typeface="Century Gothic"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4040188" cy="639762"/>
          </a:xfrm>
        </p:spPr>
        <p:txBody>
          <a:bodyPr/>
          <a:lstStyle/>
          <a:p>
            <a:pPr algn="l" rtl="0"/>
            <a:r>
              <a:rPr lang="en-US" dirty="0" smtClean="0"/>
              <a:t>spinal paralytic polio: </a:t>
            </a:r>
            <a:endParaRPr lang="ar-JO" dirty="0"/>
          </a:p>
        </p:txBody>
      </p:sp>
      <p:sp>
        <p:nvSpPr>
          <p:cNvPr id="4" name="Content Placeholder 3"/>
          <p:cNvSpPr>
            <a:spLocks noGrp="1"/>
          </p:cNvSpPr>
          <p:nvPr>
            <p:ph sz="half" idx="2"/>
          </p:nvPr>
        </p:nvSpPr>
        <p:spPr>
          <a:xfrm>
            <a:off x="0" y="928670"/>
            <a:ext cx="4040188" cy="3951288"/>
          </a:xfrm>
        </p:spPr>
        <p:txBody>
          <a:bodyPr/>
          <a:lstStyle/>
          <a:p>
            <a:pPr algn="l" rtl="0">
              <a:buNone/>
            </a:pPr>
            <a:r>
              <a:rPr lang="en-US" dirty="0" smtClean="0">
                <a:solidFill>
                  <a:srgbClr val="00B050"/>
                </a:solidFill>
              </a:rPr>
              <a:t>1-asymetrical limb affected </a:t>
            </a:r>
          </a:p>
          <a:p>
            <a:pPr algn="l" rtl="0">
              <a:buNone/>
            </a:pPr>
            <a:r>
              <a:rPr lang="en-US" dirty="0" smtClean="0">
                <a:solidFill>
                  <a:srgbClr val="00B050"/>
                </a:solidFill>
              </a:rPr>
              <a:t>2- no sensory involvement </a:t>
            </a:r>
          </a:p>
          <a:p>
            <a:pPr algn="l" rtl="0">
              <a:buNone/>
            </a:pPr>
            <a:r>
              <a:rPr lang="en-US" dirty="0" smtClean="0">
                <a:solidFill>
                  <a:srgbClr val="00B050"/>
                </a:solidFill>
              </a:rPr>
              <a:t>3-</a:t>
            </a:r>
            <a:r>
              <a:rPr lang="en-US" dirty="0" smtClean="0">
                <a:solidFill>
                  <a:srgbClr val="00B050"/>
                </a:solidFill>
                <a:latin typeface="Century Gothic" pitchFamily="34" charset="0"/>
              </a:rPr>
              <a:t> Proximal muscles are affected  ( mainly)</a:t>
            </a:r>
          </a:p>
          <a:p>
            <a:pPr algn="l" rtl="0">
              <a:buNone/>
            </a:pPr>
            <a:r>
              <a:rPr lang="en-US" dirty="0" smtClean="0">
                <a:solidFill>
                  <a:srgbClr val="00B050"/>
                </a:solidFill>
                <a:latin typeface="Century Gothic" pitchFamily="34" charset="0"/>
              </a:rPr>
              <a:t>4- paralysis during febrile illness( 24 h )</a:t>
            </a:r>
          </a:p>
          <a:p>
            <a:pPr algn="l" rtl="0">
              <a:buNone/>
            </a:pPr>
            <a:r>
              <a:rPr lang="en-US" dirty="0" smtClean="0">
                <a:solidFill>
                  <a:srgbClr val="00B050"/>
                </a:solidFill>
                <a:latin typeface="Century Gothic" pitchFamily="34" charset="0"/>
              </a:rPr>
              <a:t>5-</a:t>
            </a:r>
            <a:r>
              <a:rPr lang="en-US" altLang="ru-RU" b="1" dirty="0" smtClean="0">
                <a:solidFill>
                  <a:srgbClr val="00B050"/>
                </a:solidFill>
                <a:cs typeface="Arial" panose="020B0604020202020204" pitchFamily="34" charset="0"/>
              </a:rPr>
              <a:t> descending paralysis </a:t>
            </a:r>
            <a:endParaRPr lang="en-US" dirty="0" smtClean="0">
              <a:solidFill>
                <a:srgbClr val="00B050"/>
              </a:solidFill>
              <a:latin typeface="Century Gothic" pitchFamily="34" charset="0"/>
            </a:endParaRPr>
          </a:p>
          <a:p>
            <a:pPr algn="l" rtl="0">
              <a:buNone/>
            </a:pPr>
            <a:endParaRPr lang="ar-JO" dirty="0">
              <a:solidFill>
                <a:srgbClr val="00B050"/>
              </a:solidFill>
            </a:endParaRPr>
          </a:p>
        </p:txBody>
      </p:sp>
      <p:sp>
        <p:nvSpPr>
          <p:cNvPr id="5" name="Text Placeholder 4"/>
          <p:cNvSpPr>
            <a:spLocks noGrp="1"/>
          </p:cNvSpPr>
          <p:nvPr>
            <p:ph type="body" sz="quarter" idx="3"/>
          </p:nvPr>
        </p:nvSpPr>
        <p:spPr>
          <a:xfrm>
            <a:off x="5102225" y="0"/>
            <a:ext cx="4041775" cy="639762"/>
          </a:xfrm>
        </p:spPr>
        <p:txBody>
          <a:bodyPr/>
          <a:lstStyle/>
          <a:p>
            <a:pPr algn="l" rtl="0"/>
            <a:r>
              <a:rPr lang="en-US" dirty="0" err="1" smtClean="0"/>
              <a:t>guillain</a:t>
            </a:r>
            <a:r>
              <a:rPr lang="en-US" dirty="0" smtClean="0"/>
              <a:t> </a:t>
            </a:r>
            <a:r>
              <a:rPr lang="en-US" dirty="0" err="1" smtClean="0"/>
              <a:t>barre</a:t>
            </a:r>
            <a:r>
              <a:rPr lang="en-US" dirty="0" smtClean="0"/>
              <a:t> syndrome:</a:t>
            </a:r>
            <a:endParaRPr lang="ar-JO" dirty="0"/>
          </a:p>
        </p:txBody>
      </p:sp>
      <p:sp>
        <p:nvSpPr>
          <p:cNvPr id="6" name="Content Placeholder 5"/>
          <p:cNvSpPr>
            <a:spLocks noGrp="1"/>
          </p:cNvSpPr>
          <p:nvPr>
            <p:ph sz="quarter" idx="4"/>
          </p:nvPr>
        </p:nvSpPr>
        <p:spPr>
          <a:xfrm>
            <a:off x="5102225" y="928670"/>
            <a:ext cx="4041775" cy="3951288"/>
          </a:xfrm>
        </p:spPr>
        <p:txBody>
          <a:bodyPr/>
          <a:lstStyle/>
          <a:p>
            <a:pPr algn="l" rtl="0">
              <a:buNone/>
            </a:pPr>
            <a:r>
              <a:rPr lang="en-US" dirty="0" smtClean="0">
                <a:solidFill>
                  <a:srgbClr val="00B050"/>
                </a:solidFill>
              </a:rPr>
              <a:t>1-symetrical limb </a:t>
            </a:r>
            <a:r>
              <a:rPr lang="en-US" dirty="0" err="1" smtClean="0">
                <a:solidFill>
                  <a:srgbClr val="00B050"/>
                </a:solidFill>
              </a:rPr>
              <a:t>affecte</a:t>
            </a:r>
            <a:endParaRPr lang="en-US" dirty="0" smtClean="0">
              <a:solidFill>
                <a:srgbClr val="00B050"/>
              </a:solidFill>
            </a:endParaRPr>
          </a:p>
          <a:p>
            <a:pPr algn="l" rtl="0">
              <a:buNone/>
            </a:pPr>
            <a:r>
              <a:rPr lang="en-US" dirty="0" smtClean="0">
                <a:solidFill>
                  <a:srgbClr val="00B050"/>
                </a:solidFill>
              </a:rPr>
              <a:t>2- often sensory involvement</a:t>
            </a:r>
          </a:p>
          <a:p>
            <a:pPr algn="l" rtl="0">
              <a:buNone/>
            </a:pPr>
            <a:r>
              <a:rPr lang="en-US" dirty="0" smtClean="0">
                <a:solidFill>
                  <a:srgbClr val="00B050"/>
                </a:solidFill>
              </a:rPr>
              <a:t>3-</a:t>
            </a:r>
            <a:r>
              <a:rPr lang="en-US" dirty="0" smtClean="0">
                <a:solidFill>
                  <a:srgbClr val="00B050"/>
                </a:solidFill>
                <a:latin typeface="Century Gothic" pitchFamily="34" charset="0"/>
              </a:rPr>
              <a:t> distal  muscles are affected  ( mainly)</a:t>
            </a:r>
          </a:p>
          <a:p>
            <a:pPr algn="l" rtl="0">
              <a:buNone/>
            </a:pPr>
            <a:r>
              <a:rPr lang="en-US" dirty="0" smtClean="0">
                <a:solidFill>
                  <a:srgbClr val="00B050"/>
                </a:solidFill>
                <a:latin typeface="Century Gothic" pitchFamily="34" charset="0"/>
              </a:rPr>
              <a:t>4- several week and gradual progress </a:t>
            </a:r>
          </a:p>
          <a:p>
            <a:pPr algn="l" rtl="0">
              <a:buNone/>
            </a:pPr>
            <a:r>
              <a:rPr lang="en-US" dirty="0" smtClean="0">
                <a:solidFill>
                  <a:srgbClr val="00B050"/>
                </a:solidFill>
                <a:latin typeface="Century Gothic" pitchFamily="34" charset="0"/>
              </a:rPr>
              <a:t>5-</a:t>
            </a:r>
            <a:r>
              <a:rPr lang="en-US" altLang="ru-RU" b="1" dirty="0" smtClean="0">
                <a:solidFill>
                  <a:srgbClr val="00B050"/>
                </a:solidFill>
                <a:cs typeface="Arial" panose="020B0604020202020204" pitchFamily="34" charset="0"/>
              </a:rPr>
              <a:t> Ascending paralysis </a:t>
            </a:r>
            <a:endParaRPr lang="en-US" dirty="0" smtClean="0">
              <a:solidFill>
                <a:srgbClr val="00B050"/>
              </a:solidFill>
            </a:endParaRPr>
          </a:p>
        </p:txBody>
      </p:sp>
      <p:sp>
        <p:nvSpPr>
          <p:cNvPr id="7" name="Slide Number Placeholder 6"/>
          <p:cNvSpPr>
            <a:spLocks noGrp="1"/>
          </p:cNvSpPr>
          <p:nvPr>
            <p:ph type="sldNum" sz="quarter" idx="12"/>
          </p:nvPr>
        </p:nvSpPr>
        <p:spPr/>
        <p:txBody>
          <a:bodyPr/>
          <a:lstStyle/>
          <a:p>
            <a:fld id="{53BFC082-B703-42FE-8F86-9CC2AA81AD3B}" type="slidenum">
              <a:rPr lang="ar-SA" altLang="ru-RU" smtClean="0"/>
              <a:pPr/>
              <a:t>53</a:t>
            </a:fld>
            <a:endParaRPr lang="en-US" alt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 xmlns:a16="http://schemas.microsoft.com/office/drawing/2014/main" id="{A7D2D431-1260-4340-B67B-3B54BB88E168}"/>
              </a:ext>
            </a:extLst>
          </p:cNvPr>
          <p:cNvSpPr>
            <a:spLocks noGrp="1"/>
          </p:cNvSpPr>
          <p:nvPr>
            <p:ph type="title"/>
          </p:nvPr>
        </p:nvSpPr>
        <p:spPr/>
        <p:txBody>
          <a:bodyPr/>
          <a:lstStyle/>
          <a:p>
            <a:pPr eaLnBrk="1" hangingPunct="1"/>
            <a:endParaRPr lang="en-US" altLang="ru-RU">
              <a:cs typeface="Times New Roman" panose="02020603050405020304" pitchFamily="18" charset="0"/>
            </a:endParaRPr>
          </a:p>
        </p:txBody>
      </p:sp>
      <p:pic>
        <p:nvPicPr>
          <p:cNvPr id="28675" name="Content Placeholder 4">
            <a:extLst>
              <a:ext uri="{FF2B5EF4-FFF2-40B4-BE49-F238E27FC236}">
                <a16:creationId xmlns="" xmlns:a16="http://schemas.microsoft.com/office/drawing/2014/main" id="{869814A2-2B58-4DC6-931B-AAF71B7A18AD}"/>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339975" y="1828800"/>
            <a:ext cx="3803650" cy="4654550"/>
          </a:xfrm>
        </p:spPr>
      </p:pic>
      <p:sp>
        <p:nvSpPr>
          <p:cNvPr id="59396" name="عنصر نائب لرقم الشريحة 3">
            <a:extLst>
              <a:ext uri="{FF2B5EF4-FFF2-40B4-BE49-F238E27FC236}">
                <a16:creationId xmlns="" xmlns:a16="http://schemas.microsoft.com/office/drawing/2014/main" id="{2F98C1AB-1D9F-4923-AE0F-2AA93293026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2F36226-557D-41F7-A8FA-8BC2DD7647F4}" type="slidenum">
              <a:rPr lang="ar-SA" altLang="ru-RU">
                <a:solidFill>
                  <a:srgbClr val="898989"/>
                </a:solidFill>
              </a:rPr>
              <a:pPr/>
              <a:t>54</a:t>
            </a:fld>
            <a:endParaRPr lang="en-US" altLang="ru-RU">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عنصر نائب لرقم الشريحة 3">
            <a:extLst>
              <a:ext uri="{FF2B5EF4-FFF2-40B4-BE49-F238E27FC236}">
                <a16:creationId xmlns="" xmlns:a16="http://schemas.microsoft.com/office/drawing/2014/main" id="{E0105011-EFBD-48A1-9A64-FADEA2AD603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170607A-FCDC-4A21-8BBF-3AE25748B857}" type="slidenum">
              <a:rPr lang="ar-SA" altLang="ru-RU">
                <a:solidFill>
                  <a:srgbClr val="898989"/>
                </a:solidFill>
              </a:rPr>
              <a:pPr/>
              <a:t>55</a:t>
            </a:fld>
            <a:endParaRPr lang="en-US" altLang="ru-RU">
              <a:solidFill>
                <a:srgbClr val="898989"/>
              </a:solidFill>
            </a:endParaRPr>
          </a:p>
        </p:txBody>
      </p:sp>
      <p:sp>
        <p:nvSpPr>
          <p:cNvPr id="29699" name="Title 1">
            <a:extLst>
              <a:ext uri="{FF2B5EF4-FFF2-40B4-BE49-F238E27FC236}">
                <a16:creationId xmlns="" xmlns:a16="http://schemas.microsoft.com/office/drawing/2014/main" id="{81604B11-04E7-4BE4-950C-CF0CA9DB4BBC}"/>
              </a:ext>
            </a:extLst>
          </p:cNvPr>
          <p:cNvSpPr>
            <a:spLocks noGrp="1"/>
          </p:cNvSpPr>
          <p:nvPr>
            <p:ph type="title" idx="4294967295"/>
          </p:nvPr>
        </p:nvSpPr>
        <p:spPr>
          <a:xfrm>
            <a:off x="0" y="285750"/>
            <a:ext cx="8229600" cy="1143000"/>
          </a:xfrm>
        </p:spPr>
        <p:txBody>
          <a:bodyPr/>
          <a:lstStyle/>
          <a:p>
            <a:pPr eaLnBrk="1" hangingPunct="1"/>
            <a:r>
              <a:rPr lang="en-US" altLang="ru-RU" dirty="0">
                <a:solidFill>
                  <a:srgbClr val="3B577A"/>
                </a:solidFill>
                <a:latin typeface="Century Gothic" panose="020B0502020202020204" pitchFamily="34" charset="0"/>
                <a:cs typeface="Times New Roman" panose="02020603050405020304" pitchFamily="18" charset="0"/>
              </a:rPr>
              <a:t>*Bulbar Poliomyelitis</a:t>
            </a:r>
            <a:endParaRPr lang="ar-SA" altLang="ru-RU" dirty="0">
              <a:solidFill>
                <a:srgbClr val="3B577A"/>
              </a:solidFill>
              <a:latin typeface="Century Gothic" panose="020B0502020202020204" pitchFamily="34" charset="0"/>
            </a:endParaRPr>
          </a:p>
        </p:txBody>
      </p:sp>
      <p:sp>
        <p:nvSpPr>
          <p:cNvPr id="26627" name="Content Placeholder 2">
            <a:extLst>
              <a:ext uri="{FF2B5EF4-FFF2-40B4-BE49-F238E27FC236}">
                <a16:creationId xmlns="" xmlns:a16="http://schemas.microsoft.com/office/drawing/2014/main" id="{8E3AF1D9-DDB0-496E-B632-A7A46555A38D}"/>
              </a:ext>
            </a:extLst>
          </p:cNvPr>
          <p:cNvSpPr>
            <a:spLocks noGrp="1"/>
          </p:cNvSpPr>
          <p:nvPr>
            <p:ph idx="4294967295"/>
          </p:nvPr>
        </p:nvSpPr>
        <p:spPr>
          <a:xfrm>
            <a:off x="342900" y="1600200"/>
            <a:ext cx="8229600" cy="4525963"/>
          </a:xfrm>
        </p:spPr>
        <p:txBody>
          <a:bodyPr rtlCol="1">
            <a:normAutofit lnSpcReduction="10000"/>
          </a:bodyPr>
          <a:lstStyle/>
          <a:p>
            <a:pPr algn="l" rtl="0" eaLnBrk="1" fontAlgn="auto" hangingPunct="1">
              <a:spcAft>
                <a:spcPts val="0"/>
              </a:spcAft>
              <a:buFontTx/>
              <a:buChar char="•"/>
              <a:defRPr/>
            </a:pPr>
            <a:r>
              <a:rPr lang="en-US" dirty="0">
                <a:solidFill>
                  <a:srgbClr val="FF0000"/>
                </a:solidFill>
                <a:latin typeface="Century Gothic" pitchFamily="34" charset="0"/>
              </a:rPr>
              <a:t>Dysfunction of cranial nerves </a:t>
            </a:r>
            <a:r>
              <a:rPr lang="en-US" dirty="0" smtClean="0">
                <a:solidFill>
                  <a:srgbClr val="00B050"/>
                </a:solidFill>
                <a:latin typeface="Century Gothic" pitchFamily="34" charset="0"/>
              </a:rPr>
              <a:t>( that originate from brain stem 10,11,12</a:t>
            </a:r>
            <a:r>
              <a:rPr lang="en-US" dirty="0" smtClean="0">
                <a:solidFill>
                  <a:srgbClr val="FF0000"/>
                </a:solidFill>
                <a:latin typeface="Century Gothic" pitchFamily="34" charset="0"/>
              </a:rPr>
              <a:t>)and/or </a:t>
            </a:r>
            <a:r>
              <a:rPr lang="en-US" dirty="0" err="1">
                <a:solidFill>
                  <a:srgbClr val="FF0000"/>
                </a:solidFill>
                <a:latin typeface="Century Gothic" pitchFamily="34" charset="0"/>
              </a:rPr>
              <a:t>medullary</a:t>
            </a:r>
            <a:r>
              <a:rPr lang="en-US" dirty="0">
                <a:solidFill>
                  <a:srgbClr val="FF0000"/>
                </a:solidFill>
                <a:latin typeface="Century Gothic" pitchFamily="34" charset="0"/>
              </a:rPr>
              <a:t> centers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Clinical findings are extensive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Nasal twang of voice and crying (consonants)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Inability to swallow smoothly, </a:t>
            </a:r>
            <a:r>
              <a:rPr lang="en-US" sz="1800" dirty="0" err="1">
                <a:solidFill>
                  <a:schemeClr val="tx1">
                    <a:lumMod val="75000"/>
                    <a:lumOff val="25000"/>
                  </a:schemeClr>
                </a:solidFill>
                <a:latin typeface="Century Gothic" pitchFamily="34" charset="0"/>
              </a:rPr>
              <a:t>accum</a:t>
            </a:r>
            <a:r>
              <a:rPr lang="en-US" sz="1800" dirty="0">
                <a:solidFill>
                  <a:schemeClr val="tx1">
                    <a:lumMod val="75000"/>
                    <a:lumOff val="25000"/>
                  </a:schemeClr>
                </a:solidFill>
                <a:latin typeface="Century Gothic" pitchFamily="34" charset="0"/>
              </a:rPr>
              <a:t>. Of secretion and interfere with respiration rhythm</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Absent or ineffective cough reflexes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Nasal regurgitation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Deviation of the palate, uvula or tongue</a:t>
            </a:r>
            <a:endParaRPr lang="ar-SA"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Paralysis of vocal cord/s (hoarseness, </a:t>
            </a:r>
            <a:r>
              <a:rPr lang="en-US" sz="1800" dirty="0" err="1">
                <a:solidFill>
                  <a:schemeClr val="tx1">
                    <a:lumMod val="75000"/>
                    <a:lumOff val="25000"/>
                  </a:schemeClr>
                </a:solidFill>
                <a:latin typeface="Century Gothic" pitchFamily="34" charset="0"/>
              </a:rPr>
              <a:t>aphonia</a:t>
            </a:r>
            <a:r>
              <a:rPr lang="en-US" sz="1800" dirty="0">
                <a:solidFill>
                  <a:schemeClr val="tx1">
                    <a:lumMod val="75000"/>
                    <a:lumOff val="25000"/>
                  </a:schemeClr>
                </a:solidFill>
                <a:latin typeface="Century Gothic" pitchFamily="34" charset="0"/>
              </a:rPr>
              <a:t> or asphyxia)</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ROPE sign (retracted hyoid bone)</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عنصر نائب لرقم الشريحة 3">
            <a:extLst>
              <a:ext uri="{FF2B5EF4-FFF2-40B4-BE49-F238E27FC236}">
                <a16:creationId xmlns="" xmlns:a16="http://schemas.microsoft.com/office/drawing/2014/main" id="{A7F6DC08-4B06-469E-865A-478918B9854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853341-5DE2-4EA1-A9C1-05365BE992FE}" type="slidenum">
              <a:rPr lang="ar-SA" altLang="ru-RU">
                <a:solidFill>
                  <a:srgbClr val="898989"/>
                </a:solidFill>
              </a:rPr>
              <a:pPr/>
              <a:t>56</a:t>
            </a:fld>
            <a:endParaRPr lang="en-US" altLang="ru-RU">
              <a:solidFill>
                <a:srgbClr val="898989"/>
              </a:solidFill>
            </a:endParaRPr>
          </a:p>
        </p:txBody>
      </p:sp>
      <p:sp>
        <p:nvSpPr>
          <p:cNvPr id="28674" name="Title 1">
            <a:extLst>
              <a:ext uri="{FF2B5EF4-FFF2-40B4-BE49-F238E27FC236}">
                <a16:creationId xmlns="" xmlns:a16="http://schemas.microsoft.com/office/drawing/2014/main" id="{DB1A1DCC-471A-48A8-A089-ADBA90966ACA}"/>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Bulbar Poliomyelitis</a:t>
            </a:r>
            <a:endParaRPr lang="ar-SA">
              <a:solidFill>
                <a:schemeClr val="tx1">
                  <a:lumMod val="65000"/>
                  <a:lumOff val="35000"/>
                </a:schemeClr>
              </a:solidFill>
              <a:latin typeface="Century Gothic" pitchFamily="34" charset="0"/>
            </a:endParaRPr>
          </a:p>
        </p:txBody>
      </p:sp>
      <p:sp>
        <p:nvSpPr>
          <p:cNvPr id="28675" name="Content Placeholder 2">
            <a:extLst>
              <a:ext uri="{FF2B5EF4-FFF2-40B4-BE49-F238E27FC236}">
                <a16:creationId xmlns="" xmlns:a16="http://schemas.microsoft.com/office/drawing/2014/main" id="{4DD46B5E-74D7-4875-8A74-6173D976A3BB}"/>
              </a:ext>
            </a:extLst>
          </p:cNvPr>
          <p:cNvSpPr>
            <a:spLocks noGrp="1"/>
          </p:cNvSpPr>
          <p:nvPr>
            <p:ph idx="4294967295"/>
          </p:nvPr>
        </p:nvSpPr>
        <p:spPr>
          <a:xfrm>
            <a:off x="557213" y="1546225"/>
            <a:ext cx="8229600" cy="4525963"/>
          </a:xfrm>
        </p:spPr>
        <p:txBody>
          <a:bodyPr rtlCol="1">
            <a:normAutofit lnSpcReduction="10000"/>
          </a:bodyPr>
          <a:lstStyle/>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Involvement of vital centers :</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Irregularities in rate, depth and rhythm of </a:t>
            </a:r>
            <a:r>
              <a:rPr lang="en-US" sz="1800" dirty="0" err="1">
                <a:solidFill>
                  <a:schemeClr val="tx1">
                    <a:lumMod val="75000"/>
                    <a:lumOff val="25000"/>
                  </a:schemeClr>
                </a:solidFill>
                <a:latin typeface="Century Gothic" pitchFamily="34" charset="0"/>
              </a:rPr>
              <a:t>resp</a:t>
            </a:r>
            <a:endParaRPr lang="en-US" sz="1800" dirty="0">
              <a:solidFill>
                <a:schemeClr val="tx1">
                  <a:lumMod val="75000"/>
                  <a:lumOff val="25000"/>
                </a:schemeClr>
              </a:solidFill>
              <a:latin typeface="Century Gothic" pitchFamily="34" charset="0"/>
            </a:endParaRP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Cardiovascular alteration (mainly </a:t>
            </a:r>
            <a:r>
              <a:rPr lang="en-US" sz="1800" dirty="0" err="1">
                <a:solidFill>
                  <a:schemeClr val="tx1">
                    <a:lumMod val="75000"/>
                    <a:lumOff val="25000"/>
                  </a:schemeClr>
                </a:solidFill>
                <a:latin typeface="Century Gothic" pitchFamily="34" charset="0"/>
              </a:rPr>
              <a:t>inc.</a:t>
            </a:r>
            <a:r>
              <a:rPr lang="en-US" sz="1800" dirty="0">
                <a:solidFill>
                  <a:schemeClr val="tx1">
                    <a:lumMod val="75000"/>
                    <a:lumOff val="25000"/>
                  </a:schemeClr>
                </a:solidFill>
                <a:latin typeface="Century Gothic" pitchFamily="34" charset="0"/>
              </a:rPr>
              <a:t> BP, arrhythmia)</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Flushing and mottling of skin</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Rapid changes in body temp.</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Uncommon presentation is ascending paralysis (Landry type)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Course of bulbar polio is variable and </a:t>
            </a:r>
            <a:r>
              <a:rPr lang="en-US" dirty="0">
                <a:solidFill>
                  <a:srgbClr val="FF0000"/>
                </a:solidFill>
                <a:latin typeface="Century Gothic" pitchFamily="34" charset="0"/>
              </a:rPr>
              <a:t>rarely </a:t>
            </a:r>
            <a:r>
              <a:rPr lang="en-US" dirty="0" err="1" smtClean="0">
                <a:solidFill>
                  <a:srgbClr val="FF0000"/>
                </a:solidFill>
                <a:latin typeface="Century Gothic" pitchFamily="34" charset="0"/>
              </a:rPr>
              <a:t>permenant</a:t>
            </a:r>
            <a:endParaRPr lang="en-US" dirty="0" smtClean="0">
              <a:solidFill>
                <a:srgbClr val="FF0000"/>
              </a:solidFill>
              <a:latin typeface="Century Gothic" pitchFamily="34" charset="0"/>
            </a:endParaRPr>
          </a:p>
          <a:p>
            <a:pPr algn="l" rtl="0" eaLnBrk="1" fontAlgn="auto" hangingPunct="1">
              <a:spcAft>
                <a:spcPts val="0"/>
              </a:spcAft>
              <a:buFontTx/>
              <a:buChar char="•"/>
              <a:defRPr/>
            </a:pPr>
            <a:r>
              <a:rPr lang="en-US" dirty="0" smtClean="0">
                <a:solidFill>
                  <a:srgbClr val="00B050"/>
                </a:solidFill>
                <a:latin typeface="Century Gothic" pitchFamily="34" charset="0"/>
              </a:rPr>
              <a:t>It is most dangerous and associated with </a:t>
            </a:r>
            <a:r>
              <a:rPr lang="en-US" dirty="0" err="1" smtClean="0">
                <a:solidFill>
                  <a:srgbClr val="00B050"/>
                </a:solidFill>
                <a:latin typeface="Century Gothic" pitchFamily="34" charset="0"/>
              </a:rPr>
              <a:t>Ventilatory</a:t>
            </a:r>
            <a:r>
              <a:rPr lang="en-US" dirty="0" smtClean="0">
                <a:solidFill>
                  <a:srgbClr val="00B050"/>
                </a:solidFill>
                <a:latin typeface="Century Gothic" pitchFamily="34" charset="0"/>
              </a:rPr>
              <a:t> Insufficiency</a:t>
            </a:r>
            <a:endParaRPr lang="ar-SA" dirty="0">
              <a:solidFill>
                <a:srgbClr val="00B050"/>
              </a:solidFill>
              <a:latin typeface="Century Gothic"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عنصر نائب لرقم الشريحة 3">
            <a:extLst>
              <a:ext uri="{FF2B5EF4-FFF2-40B4-BE49-F238E27FC236}">
                <a16:creationId xmlns="" xmlns:a16="http://schemas.microsoft.com/office/drawing/2014/main" id="{79C45C52-193F-47CD-9AE6-03A6F3BA1A9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4F07EF7-BC1F-4076-824D-6723A56F229A}" type="slidenum">
              <a:rPr lang="ar-SA" altLang="ru-RU">
                <a:solidFill>
                  <a:srgbClr val="898989"/>
                </a:solidFill>
              </a:rPr>
              <a:pPr/>
              <a:t>57</a:t>
            </a:fld>
            <a:endParaRPr lang="en-US" altLang="ru-RU">
              <a:solidFill>
                <a:srgbClr val="898989"/>
              </a:solidFill>
            </a:endParaRPr>
          </a:p>
        </p:txBody>
      </p:sp>
      <p:sp>
        <p:nvSpPr>
          <p:cNvPr id="29698" name="Title 1">
            <a:extLst>
              <a:ext uri="{FF2B5EF4-FFF2-40B4-BE49-F238E27FC236}">
                <a16:creationId xmlns="" xmlns:a16="http://schemas.microsoft.com/office/drawing/2014/main" id="{733F4071-2CB7-4D81-A64C-66A3EFA442A9}"/>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Polio-encephalitis</a:t>
            </a:r>
            <a:endParaRPr lang="ar-SA">
              <a:solidFill>
                <a:schemeClr val="tx1">
                  <a:lumMod val="65000"/>
                  <a:lumOff val="35000"/>
                </a:schemeClr>
              </a:solidFill>
              <a:latin typeface="Century Gothic" pitchFamily="34" charset="0"/>
            </a:endParaRPr>
          </a:p>
        </p:txBody>
      </p:sp>
      <p:sp>
        <p:nvSpPr>
          <p:cNvPr id="29699" name="Content Placeholder 2">
            <a:extLst>
              <a:ext uri="{FF2B5EF4-FFF2-40B4-BE49-F238E27FC236}">
                <a16:creationId xmlns="" xmlns:a16="http://schemas.microsoft.com/office/drawing/2014/main" id="{ECD2D7A3-FACE-4475-8018-2C8BC624C922}"/>
              </a:ext>
            </a:extLst>
          </p:cNvPr>
          <p:cNvSpPr>
            <a:spLocks noGrp="1"/>
          </p:cNvSpPr>
          <p:nvPr>
            <p:ph idx="4294967295"/>
          </p:nvPr>
        </p:nvSpPr>
        <p:spPr>
          <a:xfrm>
            <a:off x="485775" y="1600200"/>
            <a:ext cx="8229600" cy="4525963"/>
          </a:xfrm>
        </p:spPr>
        <p:txBody>
          <a:bodyPr rtlCol="1">
            <a:normAutofit fontScale="925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Rare form</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Higher centers of the brain are involved</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Same manifestation of other viral encephalitis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Seizures, coma, spastic paralysis with exaggerated reflexes (</a:t>
            </a:r>
            <a:r>
              <a:rPr lang="en-US" dirty="0">
                <a:solidFill>
                  <a:srgbClr val="FF0000"/>
                </a:solidFill>
                <a:latin typeface="Century Gothic" pitchFamily="34" charset="0"/>
              </a:rPr>
              <a:t>UMNL)</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Irritability, disorientation and tremors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Respiratory insufficiency</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عنصر نائب لرقم الشريحة 3">
            <a:extLst>
              <a:ext uri="{FF2B5EF4-FFF2-40B4-BE49-F238E27FC236}">
                <a16:creationId xmlns="" xmlns:a16="http://schemas.microsoft.com/office/drawing/2014/main" id="{8AFED297-D5F6-4D07-AF67-69B95102205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9C395E1-A4F3-4092-A6EE-D2E65F1B05B9}" type="slidenum">
              <a:rPr lang="ar-SA" altLang="ru-RU">
                <a:solidFill>
                  <a:srgbClr val="898989"/>
                </a:solidFill>
              </a:rPr>
              <a:pPr/>
              <a:t>58</a:t>
            </a:fld>
            <a:endParaRPr lang="en-US" altLang="ru-RU">
              <a:solidFill>
                <a:srgbClr val="898989"/>
              </a:solidFill>
            </a:endParaRPr>
          </a:p>
        </p:txBody>
      </p:sp>
      <p:sp>
        <p:nvSpPr>
          <p:cNvPr id="2" name="Title 1">
            <a:extLst>
              <a:ext uri="{FF2B5EF4-FFF2-40B4-BE49-F238E27FC236}">
                <a16:creationId xmlns="" xmlns:a16="http://schemas.microsoft.com/office/drawing/2014/main" id="{602626D8-0816-4741-8A64-F09714360CDF}"/>
              </a:ext>
            </a:extLst>
          </p:cNvPr>
          <p:cNvSpPr>
            <a:spLocks noGrp="1"/>
          </p:cNvSpPr>
          <p:nvPr>
            <p:ph type="title" idx="4294967295"/>
          </p:nvPr>
        </p:nvSpPr>
        <p:spPr>
          <a:xfrm>
            <a:off x="0" y="274638"/>
            <a:ext cx="8229600" cy="1143000"/>
          </a:xfrm>
        </p:spPr>
        <p:txBody>
          <a:bodyPr rtlCol="1">
            <a:normAutofit fontScale="90000"/>
          </a:bodyPr>
          <a:lstStyle/>
          <a:p>
            <a:pPr eaLnBrk="1" fontAlgn="auto" hangingPunct="1">
              <a:spcAft>
                <a:spcPts val="0"/>
              </a:spcAft>
              <a:defRPr/>
            </a:pPr>
            <a:r>
              <a:rPr lang="en-US" sz="4000" dirty="0">
                <a:solidFill>
                  <a:schemeClr val="tx1">
                    <a:lumMod val="65000"/>
                    <a:lumOff val="35000"/>
                  </a:schemeClr>
                </a:solidFill>
                <a:latin typeface="Century Gothic" pitchFamily="34" charset="0"/>
              </a:rPr>
              <a:t>Paralytic polio with </a:t>
            </a:r>
            <a:r>
              <a:rPr lang="en-US" sz="4000" dirty="0" err="1">
                <a:solidFill>
                  <a:schemeClr val="tx1">
                    <a:lumMod val="65000"/>
                    <a:lumOff val="35000"/>
                  </a:schemeClr>
                </a:solidFill>
                <a:latin typeface="Century Gothic" pitchFamily="34" charset="0"/>
              </a:rPr>
              <a:t>Ventilatory</a:t>
            </a:r>
            <a:r>
              <a:rPr lang="en-US" sz="4000" dirty="0">
                <a:solidFill>
                  <a:schemeClr val="tx1">
                    <a:lumMod val="65000"/>
                    <a:lumOff val="35000"/>
                  </a:schemeClr>
                </a:solidFill>
                <a:latin typeface="Century Gothic" pitchFamily="34" charset="0"/>
              </a:rPr>
              <a:t> Insufficiency</a:t>
            </a:r>
            <a:endParaRPr lang="ar-SA" sz="4000" dirty="0">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0E885F61-DB65-4617-A295-9D9BAC580CA6}"/>
              </a:ext>
            </a:extLst>
          </p:cNvPr>
          <p:cNvSpPr>
            <a:spLocks noGrp="1"/>
          </p:cNvSpPr>
          <p:nvPr>
            <p:ph idx="4294967295"/>
          </p:nvPr>
        </p:nvSpPr>
        <p:spPr>
          <a:xfrm>
            <a:off x="428625" y="1760538"/>
            <a:ext cx="82296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Higher vs. lower (respiratory muscle paralysis)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 resp. m. paralysis :</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Anxious expression</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Short jerky breathless sentences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Inc. RR</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Flaring and using of accessory muscles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Paradoxical abdominal movement during respiration (check deltoid)</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Relative immobility of ICS (</a:t>
            </a:r>
            <a:r>
              <a:rPr lang="en-US" sz="1800" dirty="0" err="1">
                <a:solidFill>
                  <a:schemeClr val="tx1">
                    <a:lumMod val="75000"/>
                    <a:lumOff val="25000"/>
                  </a:schemeClr>
                </a:solidFill>
                <a:latin typeface="Century Gothic" pitchFamily="34" charset="0"/>
              </a:rPr>
              <a:t>segm</a:t>
            </a:r>
            <a:r>
              <a:rPr lang="en-US" sz="1800" dirty="0">
                <a:solidFill>
                  <a:schemeClr val="tx1">
                    <a:lumMod val="75000"/>
                    <a:lumOff val="25000"/>
                  </a:schemeClr>
                </a:solidFill>
                <a:latin typeface="Century Gothic" pitchFamily="34" charset="0"/>
              </a:rPr>
              <a:t>. Uni. </a:t>
            </a:r>
            <a:r>
              <a:rPr lang="en-US" sz="1800" dirty="0" err="1">
                <a:solidFill>
                  <a:schemeClr val="tx1">
                    <a:lumMod val="75000"/>
                    <a:lumOff val="25000"/>
                  </a:schemeClr>
                </a:solidFill>
                <a:latin typeface="Century Gothic" pitchFamily="34" charset="0"/>
              </a:rPr>
              <a:t>Bil</a:t>
            </a:r>
            <a:r>
              <a:rPr lang="en-US" sz="1800" dirty="0">
                <a:solidFill>
                  <a:schemeClr val="tx1">
                    <a:lumMod val="75000"/>
                    <a:lumOff val="25000"/>
                  </a:schemeClr>
                </a:solidFill>
                <a:latin typeface="Century Gothic" pitchFamily="34" charset="0"/>
              </a:rPr>
              <a:t>.)</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عنصر نائب لرقم الشريحة 3">
            <a:extLst>
              <a:ext uri="{FF2B5EF4-FFF2-40B4-BE49-F238E27FC236}">
                <a16:creationId xmlns="" xmlns:a16="http://schemas.microsoft.com/office/drawing/2014/main" id="{DB3813D6-0E24-4209-851C-6F0ADCC5725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3A8C1A9-4C14-40E7-90AC-D14FC8BB97B1}" type="slidenum">
              <a:rPr lang="ar-SA" altLang="ru-RU">
                <a:solidFill>
                  <a:srgbClr val="898989"/>
                </a:solidFill>
              </a:rPr>
              <a:pPr/>
              <a:t>59</a:t>
            </a:fld>
            <a:endParaRPr lang="en-US" altLang="ru-RU">
              <a:solidFill>
                <a:srgbClr val="898989"/>
              </a:solidFill>
            </a:endParaRPr>
          </a:p>
        </p:txBody>
      </p:sp>
      <p:sp>
        <p:nvSpPr>
          <p:cNvPr id="31746" name="Title 1">
            <a:extLst>
              <a:ext uri="{FF2B5EF4-FFF2-40B4-BE49-F238E27FC236}">
                <a16:creationId xmlns="" xmlns:a16="http://schemas.microsoft.com/office/drawing/2014/main" id="{1F7F5961-CAFA-4F95-9CCD-C540C07011B0}"/>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Diagnosis</a:t>
            </a:r>
            <a:endParaRPr lang="ar-SA" dirty="0">
              <a:solidFill>
                <a:schemeClr val="accent5">
                  <a:lumMod val="75000"/>
                </a:schemeClr>
              </a:solidFill>
              <a:latin typeface="Century Gothic" pitchFamily="34" charset="0"/>
            </a:endParaRPr>
          </a:p>
        </p:txBody>
      </p:sp>
      <p:sp>
        <p:nvSpPr>
          <p:cNvPr id="31747" name="Content Placeholder 2">
            <a:extLst>
              <a:ext uri="{FF2B5EF4-FFF2-40B4-BE49-F238E27FC236}">
                <a16:creationId xmlns="" xmlns:a16="http://schemas.microsoft.com/office/drawing/2014/main" id="{63979500-023F-4A33-9577-A608CEFF213A}"/>
              </a:ext>
            </a:extLst>
          </p:cNvPr>
          <p:cNvSpPr>
            <a:spLocks noGrp="1"/>
          </p:cNvSpPr>
          <p:nvPr>
            <p:ph idx="4294967295"/>
          </p:nvPr>
        </p:nvSpPr>
        <p:spPr>
          <a:xfrm>
            <a:off x="414338" y="1600200"/>
            <a:ext cx="82296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Should be considered in any unimmunized or incompletely immunized child presenting with nonspecific febrile illness, aseptic meningitis or paralytic disease</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Vaccine associated polio (VAPP) is considered in any child with paralytic disease occurring 7-14 days after OPV</a:t>
            </a:r>
            <a:endParaRPr lang="ar-SA">
              <a:solidFill>
                <a:schemeClr val="tx1">
                  <a:lumMod val="75000"/>
                  <a:lumOff val="25000"/>
                </a:schemeClr>
              </a:solidFill>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Pathophysiology</a:t>
            </a:r>
          </a:p>
        </p:txBody>
      </p:sp>
      <p:sp>
        <p:nvSpPr>
          <p:cNvPr id="3" name="Content Placeholder 2"/>
          <p:cNvSpPr>
            <a:spLocks noGrp="1"/>
          </p:cNvSpPr>
          <p:nvPr>
            <p:ph idx="1"/>
          </p:nvPr>
        </p:nvSpPr>
        <p:spPr>
          <a:xfrm>
            <a:off x="508001" y="2104536"/>
            <a:ext cx="6447501" cy="2910580"/>
          </a:xfrm>
        </p:spPr>
        <p:txBody>
          <a:bodyPr>
            <a:normAutofit/>
          </a:bodyPr>
          <a:lstStyle/>
          <a:p>
            <a:pPr marL="315468" indent="-288036">
              <a:buFontTx/>
              <a:buChar char="•"/>
              <a:defRPr/>
            </a:pPr>
            <a:endParaRPr lang="en-US" sz="1500" b="1" dirty="0">
              <a:solidFill>
                <a:schemeClr val="tx1"/>
              </a:solidFill>
              <a:latin typeface="Arial" panose="020B0604020202020204" pitchFamily="34" charset="0"/>
              <a:cs typeface="Arial" panose="020B0604020202020204" pitchFamily="34" charset="0"/>
            </a:endParaRPr>
          </a:p>
          <a:p>
            <a:pPr marL="315468" indent="-288036">
              <a:buFontTx/>
              <a:buChar char="•"/>
              <a:defRPr/>
            </a:pPr>
            <a:r>
              <a:rPr lang="en-US" sz="1500" b="1" dirty="0">
                <a:solidFill>
                  <a:schemeClr val="tx1"/>
                </a:solidFill>
                <a:latin typeface="Arial" panose="020B0604020202020204" pitchFamily="34" charset="0"/>
                <a:cs typeface="Arial" panose="020B0604020202020204" pitchFamily="34" charset="0"/>
              </a:rPr>
              <a:t>3 hypothesis:</a:t>
            </a:r>
          </a:p>
          <a:p>
            <a:pPr marL="315468" indent="-288036">
              <a:buFontTx/>
              <a:buChar char="•"/>
              <a:defRPr/>
            </a:pPr>
            <a:endParaRPr lang="en-US" sz="15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500" b="1" dirty="0">
                <a:solidFill>
                  <a:schemeClr val="tx1"/>
                </a:solidFill>
                <a:latin typeface="Arial" panose="020B0604020202020204" pitchFamily="34" charset="0"/>
                <a:cs typeface="Arial" panose="020B0604020202020204" pitchFamily="34" charset="0"/>
              </a:rPr>
              <a:t>Cell-mediated autoimmune response</a:t>
            </a:r>
          </a:p>
          <a:p>
            <a:pPr marL="336042" lvl="1" indent="0">
              <a:buNone/>
              <a:defRPr/>
            </a:pPr>
            <a:endParaRPr lang="en-US" sz="15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500" b="1" dirty="0">
                <a:solidFill>
                  <a:schemeClr val="tx1"/>
                </a:solidFill>
                <a:latin typeface="Arial" panose="020B0604020202020204" pitchFamily="34" charset="0"/>
                <a:cs typeface="Arial" panose="020B0604020202020204" pitchFamily="34" charset="0"/>
              </a:rPr>
              <a:t>Direct viral invasion</a:t>
            </a:r>
          </a:p>
          <a:p>
            <a:pPr marL="336042" lvl="1" indent="0">
              <a:buNone/>
              <a:defRPr/>
            </a:pPr>
            <a:endParaRPr lang="en-US" sz="15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500" b="1" dirty="0">
                <a:solidFill>
                  <a:schemeClr val="tx1"/>
                </a:solidFill>
                <a:latin typeface="Arial" panose="020B0604020202020204" pitchFamily="34" charset="0"/>
                <a:cs typeface="Arial" panose="020B0604020202020204" pitchFamily="34" charset="0"/>
              </a:rPr>
              <a:t>Autoimmune vasculitis , and insufficient blood flow through spinal cord vessels.</a:t>
            </a:r>
          </a:p>
        </p:txBody>
      </p:sp>
    </p:spTree>
    <p:extLst>
      <p:ext uri="{BB962C8B-B14F-4D97-AF65-F5344CB8AC3E}">
        <p14:creationId xmlns="" xmlns:p14="http://schemas.microsoft.com/office/powerpoint/2010/main" val="150109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lstStyle/>
          <a:p>
            <a:pPr algn="l" rtl="0"/>
            <a:r>
              <a:rPr lang="en-US" dirty="0" smtClean="0">
                <a:solidFill>
                  <a:srgbClr val="00B050"/>
                </a:solidFill>
              </a:rPr>
              <a:t>According to WHO  the diagnosis of poliovirus dependent on stool analysis ( take to sample , one at presentation and another after 24h , amount of sample is 80g , and after 60 days take another sample to conformation the recovery )</a:t>
            </a:r>
          </a:p>
          <a:p>
            <a:pPr algn="l" rtl="0"/>
            <a:r>
              <a:rPr lang="en-US" dirty="0" smtClean="0">
                <a:solidFill>
                  <a:srgbClr val="00B050"/>
                </a:solidFill>
              </a:rPr>
              <a:t>Any children(less than 15 years old)</a:t>
            </a:r>
            <a:r>
              <a:rPr lang="ar-JO" sz="1400" dirty="0" smtClean="0">
                <a:solidFill>
                  <a:srgbClr val="00B050"/>
                </a:solidFill>
              </a:rPr>
              <a:t>حكى 5 سنين </a:t>
            </a:r>
            <a:r>
              <a:rPr lang="ar-JO" sz="1200" dirty="0" smtClean="0">
                <a:solidFill>
                  <a:srgbClr val="00B050"/>
                </a:solidFill>
              </a:rPr>
              <a:t>ورجع</a:t>
            </a:r>
            <a:r>
              <a:rPr lang="ar-JO" sz="2000" dirty="0" smtClean="0">
                <a:solidFill>
                  <a:srgbClr val="00B050"/>
                </a:solidFill>
              </a:rPr>
              <a:t> </a:t>
            </a:r>
            <a:r>
              <a:rPr lang="ar-JO" sz="1050" dirty="0" smtClean="0">
                <a:solidFill>
                  <a:srgbClr val="00B050"/>
                </a:solidFill>
              </a:rPr>
              <a:t>حكى 15 سنه</a:t>
            </a:r>
            <a:r>
              <a:rPr lang="ar-JO" sz="2000" dirty="0" smtClean="0">
                <a:solidFill>
                  <a:srgbClr val="00B050"/>
                </a:solidFill>
              </a:rPr>
              <a:t> </a:t>
            </a:r>
            <a:r>
              <a:rPr lang="en-US" dirty="0" smtClean="0">
                <a:solidFill>
                  <a:srgbClr val="00B050"/>
                </a:solidFill>
              </a:rPr>
              <a:t>) with acute flaccid paralysis , the diagnosis is poliovirus infection until proven otherwise  </a:t>
            </a:r>
            <a:endParaRPr lang="ar-JO" dirty="0">
              <a:solidFill>
                <a:srgbClr val="00B050"/>
              </a:solidFill>
            </a:endParaRPr>
          </a:p>
        </p:txBody>
      </p:sp>
      <p:sp>
        <p:nvSpPr>
          <p:cNvPr id="4" name="Slide Number Placeholder 3"/>
          <p:cNvSpPr>
            <a:spLocks noGrp="1"/>
          </p:cNvSpPr>
          <p:nvPr>
            <p:ph type="sldNum" sz="quarter" idx="12"/>
          </p:nvPr>
        </p:nvSpPr>
        <p:spPr/>
        <p:txBody>
          <a:bodyPr/>
          <a:lstStyle/>
          <a:p>
            <a:fld id="{24A57350-95D6-40B9-AC65-143D58B841A3}" type="slidenum">
              <a:rPr lang="ar-SA" altLang="ru-RU" smtClean="0"/>
              <a:pPr/>
              <a:t>60</a:t>
            </a:fld>
            <a:endParaRPr lang="en-US" altLang="ru-R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عنصر نائب لرقم الشريحة 3">
            <a:extLst>
              <a:ext uri="{FF2B5EF4-FFF2-40B4-BE49-F238E27FC236}">
                <a16:creationId xmlns="" xmlns:a16="http://schemas.microsoft.com/office/drawing/2014/main" id="{F6648D78-9A03-4F2E-80D9-93CA2F9E0C9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770DCFB-216A-47E8-BCA7-E54ED8953EEE}" type="slidenum">
              <a:rPr lang="ar-SA" altLang="ru-RU">
                <a:solidFill>
                  <a:srgbClr val="898989"/>
                </a:solidFill>
              </a:rPr>
              <a:pPr/>
              <a:t>61</a:t>
            </a:fld>
            <a:endParaRPr lang="en-US" altLang="ru-RU">
              <a:solidFill>
                <a:srgbClr val="898989"/>
              </a:solidFill>
            </a:endParaRPr>
          </a:p>
        </p:txBody>
      </p:sp>
      <p:sp>
        <p:nvSpPr>
          <p:cNvPr id="32771" name="Content Placeholder 2">
            <a:extLst>
              <a:ext uri="{FF2B5EF4-FFF2-40B4-BE49-F238E27FC236}">
                <a16:creationId xmlns="" xmlns:a16="http://schemas.microsoft.com/office/drawing/2014/main" id="{4859F6D3-F6BA-4535-84E2-867395CFB128}"/>
              </a:ext>
            </a:extLst>
          </p:cNvPr>
          <p:cNvSpPr>
            <a:spLocks noGrp="1"/>
          </p:cNvSpPr>
          <p:nvPr>
            <p:ph idx="4294967295"/>
          </p:nvPr>
        </p:nvSpPr>
        <p:spPr>
          <a:xfrm>
            <a:off x="342900" y="1600200"/>
            <a:ext cx="8229600" cy="4525963"/>
          </a:xfrm>
        </p:spPr>
        <p:txBody>
          <a:bodyPr rtlCol="1">
            <a:normAutofit lnSpcReduction="100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WHO recommendation for </a:t>
            </a:r>
            <a:r>
              <a:rPr lang="en-US" dirty="0" err="1">
                <a:solidFill>
                  <a:schemeClr val="tx1">
                    <a:lumMod val="75000"/>
                    <a:lumOff val="25000"/>
                  </a:schemeClr>
                </a:solidFill>
                <a:latin typeface="Century Gothic" pitchFamily="34" charset="0"/>
              </a:rPr>
              <a:t>D</a:t>
            </a:r>
            <a:r>
              <a:rPr lang="en-US" baseline="-25000" dirty="0" err="1">
                <a:solidFill>
                  <a:schemeClr val="tx1">
                    <a:lumMod val="75000"/>
                    <a:lumOff val="25000"/>
                  </a:schemeClr>
                </a:solidFill>
                <a:latin typeface="Century Gothic" pitchFamily="34" charset="0"/>
              </a:rPr>
              <a:t>x</a:t>
            </a:r>
            <a:r>
              <a:rPr lang="en-US" dirty="0">
                <a:solidFill>
                  <a:schemeClr val="tx1">
                    <a:lumMod val="75000"/>
                    <a:lumOff val="25000"/>
                  </a:schemeClr>
                </a:solidFill>
                <a:latin typeface="Century Gothic" pitchFamily="34" charset="0"/>
              </a:rPr>
              <a:t> :</a:t>
            </a:r>
          </a:p>
          <a:p>
            <a:pPr lvl="1" algn="l" rtl="0" eaLnBrk="1" fontAlgn="auto" hangingPunct="1">
              <a:spcAft>
                <a:spcPts val="0"/>
              </a:spcAft>
              <a:buFontTx/>
              <a:buChar char="•"/>
              <a:defRPr/>
            </a:pPr>
            <a:r>
              <a:rPr lang="en-US" sz="1800" dirty="0">
                <a:solidFill>
                  <a:srgbClr val="FF0000"/>
                </a:solidFill>
                <a:latin typeface="Century Gothic" pitchFamily="34" charset="0"/>
              </a:rPr>
              <a:t>Isolation and identification </a:t>
            </a:r>
            <a:r>
              <a:rPr lang="en-US" sz="1800" dirty="0">
                <a:solidFill>
                  <a:schemeClr val="tx1">
                    <a:lumMod val="75000"/>
                    <a:lumOff val="25000"/>
                  </a:schemeClr>
                </a:solidFill>
                <a:latin typeface="Century Gothic" pitchFamily="34" charset="0"/>
              </a:rPr>
              <a:t>of the virus in the stool with specific identification of wild vs. vaccine types (DNA sequence analysis)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2 stool specimens collected 24-48 hrs apart</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Poliovirus concentration is highest during 1</a:t>
            </a:r>
            <a:r>
              <a:rPr lang="en-US" baseline="30000" dirty="0">
                <a:solidFill>
                  <a:schemeClr val="tx1">
                    <a:lumMod val="75000"/>
                    <a:lumOff val="25000"/>
                  </a:schemeClr>
                </a:solidFill>
                <a:latin typeface="Century Gothic" pitchFamily="34" charset="0"/>
              </a:rPr>
              <a:t>st</a:t>
            </a:r>
            <a:r>
              <a:rPr lang="en-US" dirty="0">
                <a:solidFill>
                  <a:schemeClr val="tx1">
                    <a:lumMod val="75000"/>
                    <a:lumOff val="25000"/>
                  </a:schemeClr>
                </a:solidFill>
                <a:latin typeface="Century Gothic" pitchFamily="34" charset="0"/>
              </a:rPr>
              <a:t> week after onset of paralysis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Constipation may be </a:t>
            </a:r>
            <a:r>
              <a:rPr lang="en-US" dirty="0" smtClean="0">
                <a:solidFill>
                  <a:schemeClr val="tx1">
                    <a:lumMod val="75000"/>
                    <a:lumOff val="25000"/>
                  </a:schemeClr>
                </a:solidFill>
                <a:latin typeface="Century Gothic" pitchFamily="34" charset="0"/>
              </a:rPr>
              <a:t>problematic</a:t>
            </a:r>
          </a:p>
          <a:p>
            <a:pPr algn="l" rtl="0" eaLnBrk="1" fontAlgn="auto" hangingPunct="1">
              <a:spcAft>
                <a:spcPts val="0"/>
              </a:spcAft>
              <a:buFontTx/>
              <a:buChar char="•"/>
              <a:defRPr/>
            </a:pPr>
            <a:r>
              <a:rPr lang="en-US" altLang="ru-RU" dirty="0" smtClean="0">
                <a:solidFill>
                  <a:srgbClr val="00B050"/>
                </a:solidFill>
                <a:cs typeface="Arial" panose="020B0604020202020204" pitchFamily="34" charset="0"/>
              </a:rPr>
              <a:t>Constipation occurs in pts with spinal or </a:t>
            </a:r>
            <a:r>
              <a:rPr lang="en-US" altLang="ru-RU" dirty="0" err="1" smtClean="0">
                <a:solidFill>
                  <a:srgbClr val="00B050"/>
                </a:solidFill>
                <a:cs typeface="Arial" panose="020B0604020202020204" pitchFamily="34" charset="0"/>
              </a:rPr>
              <a:t>bulbospinal</a:t>
            </a:r>
            <a:r>
              <a:rPr lang="en-US" altLang="ru-RU" dirty="0" smtClean="0">
                <a:solidFill>
                  <a:srgbClr val="00B050"/>
                </a:solidFill>
                <a:cs typeface="Arial" panose="020B0604020202020204" pitchFamily="34" charset="0"/>
              </a:rPr>
              <a:t> polio …. So rectal swabs are used to </a:t>
            </a:r>
            <a:r>
              <a:rPr lang="en-US" altLang="ru-RU" dirty="0" err="1" smtClean="0">
                <a:solidFill>
                  <a:srgbClr val="00B050"/>
                </a:solidFill>
                <a:cs typeface="Arial" panose="020B0604020202020204" pitchFamily="34" charset="0"/>
              </a:rPr>
              <a:t>cellect</a:t>
            </a:r>
            <a:r>
              <a:rPr lang="en-US" altLang="ru-RU" dirty="0" smtClean="0">
                <a:solidFill>
                  <a:srgbClr val="00B050"/>
                </a:solidFill>
                <a:cs typeface="Arial" panose="020B0604020202020204" pitchFamily="34" charset="0"/>
              </a:rPr>
              <a:t> 8-10 </a:t>
            </a:r>
            <a:r>
              <a:rPr lang="en-US" altLang="ru-RU" dirty="0" err="1" smtClean="0">
                <a:solidFill>
                  <a:srgbClr val="00B050"/>
                </a:solidFill>
                <a:cs typeface="Arial" panose="020B0604020202020204" pitchFamily="34" charset="0"/>
              </a:rPr>
              <a:t>gms</a:t>
            </a:r>
            <a:r>
              <a:rPr lang="en-US" altLang="ru-RU" dirty="0" smtClean="0">
                <a:solidFill>
                  <a:srgbClr val="00B050"/>
                </a:solidFill>
                <a:cs typeface="Arial" panose="020B0604020202020204" pitchFamily="34" charset="0"/>
              </a:rPr>
              <a:t> of stool</a:t>
            </a:r>
          </a:p>
          <a:p>
            <a:pPr algn="l" rtl="0" eaLnBrk="1" fontAlgn="auto" hangingPunct="1">
              <a:spcAft>
                <a:spcPts val="0"/>
              </a:spcAft>
              <a:buFontTx/>
              <a:buChar char="•"/>
              <a:defRPr/>
            </a:pP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عنصر نائب لرقم الشريحة 3">
            <a:extLst>
              <a:ext uri="{FF2B5EF4-FFF2-40B4-BE49-F238E27FC236}">
                <a16:creationId xmlns="" xmlns:a16="http://schemas.microsoft.com/office/drawing/2014/main" id="{EDD376C5-82F8-4D09-A2D9-0E029CDE1D4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F8898A8-1C33-416A-9271-336B5914CE7A}" type="slidenum">
              <a:rPr lang="ar-SA" altLang="ru-RU">
                <a:solidFill>
                  <a:srgbClr val="898989"/>
                </a:solidFill>
              </a:rPr>
              <a:pPr/>
              <a:t>62</a:t>
            </a:fld>
            <a:endParaRPr lang="en-US" altLang="ru-RU">
              <a:solidFill>
                <a:srgbClr val="898989"/>
              </a:solidFill>
            </a:endParaRPr>
          </a:p>
        </p:txBody>
      </p:sp>
      <p:sp>
        <p:nvSpPr>
          <p:cNvPr id="33795" name="Content Placeholder 2">
            <a:extLst>
              <a:ext uri="{FF2B5EF4-FFF2-40B4-BE49-F238E27FC236}">
                <a16:creationId xmlns="" xmlns:a16="http://schemas.microsoft.com/office/drawing/2014/main" id="{65692011-0647-4A7F-9C7E-7F6DA252C91C}"/>
              </a:ext>
            </a:extLst>
          </p:cNvPr>
          <p:cNvSpPr>
            <a:spLocks noGrp="1"/>
          </p:cNvSpPr>
          <p:nvPr>
            <p:ph idx="4294967295"/>
          </p:nvPr>
        </p:nvSpPr>
        <p:spPr>
          <a:xfrm>
            <a:off x="485775"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CSF analysis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Normal during minor illness</a:t>
            </a:r>
          </a:p>
          <a:p>
            <a:pPr lvl="1" algn="l" rtl="0" eaLnBrk="1" fontAlgn="auto" hangingPunct="1">
              <a:spcAft>
                <a:spcPts val="0"/>
              </a:spcAft>
              <a:buFontTx/>
              <a:buChar char="•"/>
              <a:defRPr/>
            </a:pPr>
            <a:r>
              <a:rPr lang="en-US" sz="1800" dirty="0" err="1">
                <a:solidFill>
                  <a:schemeClr val="tx1">
                    <a:lumMod val="75000"/>
                    <a:lumOff val="25000"/>
                  </a:schemeClr>
                </a:solidFill>
                <a:latin typeface="Century Gothic" pitchFamily="34" charset="0"/>
              </a:rPr>
              <a:t>Pleocytosis</a:t>
            </a:r>
            <a:r>
              <a:rPr lang="en-US" sz="1800" dirty="0">
                <a:solidFill>
                  <a:schemeClr val="tx1">
                    <a:lumMod val="75000"/>
                    <a:lumOff val="25000"/>
                  </a:schemeClr>
                </a:solidFill>
                <a:latin typeface="Century Gothic" pitchFamily="34" charset="0"/>
              </a:rPr>
              <a:t> (20-300cells/mm</a:t>
            </a:r>
            <a:r>
              <a:rPr lang="en-US" sz="1800" baseline="30000" dirty="0">
                <a:solidFill>
                  <a:schemeClr val="tx1">
                    <a:lumMod val="75000"/>
                    <a:lumOff val="25000"/>
                  </a:schemeClr>
                </a:solidFill>
                <a:latin typeface="Century Gothic" pitchFamily="34" charset="0"/>
              </a:rPr>
              <a:t>3</a:t>
            </a:r>
            <a:r>
              <a:rPr lang="en-US" sz="1800" dirty="0">
                <a:solidFill>
                  <a:schemeClr val="tx1">
                    <a:lumMod val="75000"/>
                    <a:lumOff val="25000"/>
                  </a:schemeClr>
                </a:solidFill>
                <a:latin typeface="Century Gothic" pitchFamily="34" charset="0"/>
              </a:rPr>
              <a:t>) during CNS inv.</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Cells may be PMN initially but shift to mononuclear later</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By 2</a:t>
            </a:r>
            <a:r>
              <a:rPr lang="en-US" sz="1800" baseline="30000" dirty="0">
                <a:solidFill>
                  <a:schemeClr val="tx1">
                    <a:lumMod val="75000"/>
                    <a:lumOff val="25000"/>
                  </a:schemeClr>
                </a:solidFill>
                <a:latin typeface="Century Gothic" pitchFamily="34" charset="0"/>
              </a:rPr>
              <a:t>nd</a:t>
            </a:r>
            <a:r>
              <a:rPr lang="en-US" sz="1800" dirty="0">
                <a:solidFill>
                  <a:schemeClr val="tx1">
                    <a:lumMod val="75000"/>
                    <a:lumOff val="25000"/>
                  </a:schemeClr>
                </a:solidFill>
                <a:latin typeface="Century Gothic" pitchFamily="34" charset="0"/>
              </a:rPr>
              <a:t> week of major illness CSF finding return back to near-normal</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Protein may rise (50-100mg/</a:t>
            </a:r>
            <a:r>
              <a:rPr lang="en-US" sz="1800" dirty="0" err="1">
                <a:solidFill>
                  <a:schemeClr val="tx1">
                    <a:lumMod val="75000"/>
                    <a:lumOff val="25000"/>
                  </a:schemeClr>
                </a:solidFill>
                <a:latin typeface="Century Gothic" pitchFamily="34" charset="0"/>
              </a:rPr>
              <a:t>dL</a:t>
            </a:r>
            <a:r>
              <a:rPr lang="en-US" sz="1800" dirty="0">
                <a:solidFill>
                  <a:schemeClr val="tx1">
                    <a:lumMod val="75000"/>
                    <a:lumOff val="25000"/>
                  </a:schemeClr>
                </a:solidFill>
                <a:latin typeface="Century Gothic" pitchFamily="34" charset="0"/>
              </a:rPr>
              <a:t>) during this week</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عنصر نائب لرقم الشريحة 3">
            <a:extLst>
              <a:ext uri="{FF2B5EF4-FFF2-40B4-BE49-F238E27FC236}">
                <a16:creationId xmlns="" xmlns:a16="http://schemas.microsoft.com/office/drawing/2014/main" id="{B3F2DA3C-B90A-4890-B349-BB661102FB94}"/>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4548986-C7DD-4255-BC86-C90748BDB77E}" type="slidenum">
              <a:rPr lang="ar-SA" altLang="ru-RU">
                <a:solidFill>
                  <a:srgbClr val="898989"/>
                </a:solidFill>
              </a:rPr>
              <a:pPr/>
              <a:t>63</a:t>
            </a:fld>
            <a:endParaRPr lang="en-US" altLang="ru-RU">
              <a:solidFill>
                <a:srgbClr val="898989"/>
              </a:solidFill>
            </a:endParaRPr>
          </a:p>
        </p:txBody>
      </p:sp>
      <p:sp>
        <p:nvSpPr>
          <p:cNvPr id="34819" name="Content Placeholder 2">
            <a:extLst>
              <a:ext uri="{FF2B5EF4-FFF2-40B4-BE49-F238E27FC236}">
                <a16:creationId xmlns="" xmlns:a16="http://schemas.microsoft.com/office/drawing/2014/main" id="{04316D57-B688-447B-96D6-51A92447E81C}"/>
              </a:ext>
            </a:extLst>
          </p:cNvPr>
          <p:cNvSpPr>
            <a:spLocks noGrp="1"/>
          </p:cNvSpPr>
          <p:nvPr>
            <p:ph idx="4294967295"/>
          </p:nvPr>
        </p:nvSpPr>
        <p:spPr>
          <a:xfrm>
            <a:off x="414338"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Serological testing</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Raised </a:t>
            </a:r>
            <a:r>
              <a:rPr lang="en-US" sz="1800" dirty="0" err="1">
                <a:solidFill>
                  <a:schemeClr val="tx1">
                    <a:lumMod val="75000"/>
                    <a:lumOff val="25000"/>
                  </a:schemeClr>
                </a:solidFill>
                <a:latin typeface="Century Gothic" pitchFamily="34" charset="0"/>
              </a:rPr>
              <a:t>Ab</a:t>
            </a:r>
            <a:r>
              <a:rPr lang="en-US" sz="1800" dirty="0">
                <a:solidFill>
                  <a:schemeClr val="tx1">
                    <a:lumMod val="75000"/>
                    <a:lumOff val="25000"/>
                  </a:schemeClr>
                </a:solidFill>
                <a:latin typeface="Century Gothic" pitchFamily="34" charset="0"/>
              </a:rPr>
              <a:t> titers </a:t>
            </a:r>
            <a:r>
              <a:rPr lang="en-US" sz="1800" dirty="0" err="1">
                <a:solidFill>
                  <a:schemeClr val="tx1">
                    <a:lumMod val="75000"/>
                    <a:lumOff val="25000"/>
                  </a:schemeClr>
                </a:solidFill>
                <a:latin typeface="Century Gothic" pitchFamily="34" charset="0"/>
              </a:rPr>
              <a:t>fourfolds</a:t>
            </a:r>
            <a:r>
              <a:rPr lang="en-US" sz="1800" dirty="0">
                <a:solidFill>
                  <a:schemeClr val="tx1">
                    <a:lumMod val="75000"/>
                    <a:lumOff val="25000"/>
                  </a:schemeClr>
                </a:solidFill>
                <a:latin typeface="Century Gothic" pitchFamily="34" charset="0"/>
              </a:rPr>
              <a:t> during acute phase to 3-6 wks later</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عنصر نائب لرقم الشريحة 3">
            <a:extLst>
              <a:ext uri="{FF2B5EF4-FFF2-40B4-BE49-F238E27FC236}">
                <a16:creationId xmlns="" xmlns:a16="http://schemas.microsoft.com/office/drawing/2014/main" id="{31F3E0B3-B973-4DFE-AC21-F24398CAFFF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AC15136-3002-43F9-A429-DA22D95469EF}" type="slidenum">
              <a:rPr lang="ar-SA" altLang="ru-RU">
                <a:solidFill>
                  <a:srgbClr val="898989"/>
                </a:solidFill>
              </a:rPr>
              <a:pPr/>
              <a:t>64</a:t>
            </a:fld>
            <a:endParaRPr lang="en-US" altLang="ru-RU">
              <a:solidFill>
                <a:srgbClr val="898989"/>
              </a:solidFill>
            </a:endParaRPr>
          </a:p>
        </p:txBody>
      </p:sp>
      <p:sp>
        <p:nvSpPr>
          <p:cNvPr id="35842" name="Title 1">
            <a:extLst>
              <a:ext uri="{FF2B5EF4-FFF2-40B4-BE49-F238E27FC236}">
                <a16:creationId xmlns="" xmlns:a16="http://schemas.microsoft.com/office/drawing/2014/main" id="{7E64D0A2-AB09-44BC-B338-0AEF35B82154}"/>
              </a:ext>
            </a:extLst>
          </p:cNvPr>
          <p:cNvSpPr>
            <a:spLocks noGrp="1"/>
          </p:cNvSpPr>
          <p:nvPr>
            <p:ph type="title" idx="4294967295"/>
          </p:nvPr>
        </p:nvSpPr>
        <p:spPr>
          <a:xfrm>
            <a:off x="0" y="214313"/>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Differential Diagnosis</a:t>
            </a:r>
            <a:endParaRPr lang="ar-SA" dirty="0">
              <a:solidFill>
                <a:schemeClr val="accent5">
                  <a:lumMod val="75000"/>
                </a:schemeClr>
              </a:solidFill>
              <a:latin typeface="Century Gothic" pitchFamily="34" charset="0"/>
            </a:endParaRPr>
          </a:p>
        </p:txBody>
      </p:sp>
      <p:sp>
        <p:nvSpPr>
          <p:cNvPr id="35843" name="Content Placeholder 2">
            <a:extLst>
              <a:ext uri="{FF2B5EF4-FFF2-40B4-BE49-F238E27FC236}">
                <a16:creationId xmlns="" xmlns:a16="http://schemas.microsoft.com/office/drawing/2014/main" id="{04D47B64-E42A-4D88-8D3C-1D62F40A7850}"/>
              </a:ext>
            </a:extLst>
          </p:cNvPr>
          <p:cNvSpPr>
            <a:spLocks noGrp="1"/>
          </p:cNvSpPr>
          <p:nvPr>
            <p:ph idx="4294967295"/>
          </p:nvPr>
        </p:nvSpPr>
        <p:spPr>
          <a:xfrm>
            <a:off x="914400" y="1643063"/>
            <a:ext cx="8229600" cy="4525962"/>
          </a:xfrm>
        </p:spPr>
        <p:txBody>
          <a:bodyPr rtlCol="1">
            <a:normAutofit/>
          </a:bodyPr>
          <a:lstStyle/>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Guillain-Barré</a:t>
            </a:r>
            <a:r>
              <a:rPr lang="en-US" dirty="0">
                <a:solidFill>
                  <a:schemeClr val="tx1">
                    <a:lumMod val="75000"/>
                    <a:lumOff val="25000"/>
                  </a:schemeClr>
                </a:solidFill>
                <a:latin typeface="Century Gothic" pitchFamily="34" charset="0"/>
              </a:rPr>
              <a:t> syndrome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Transverse </a:t>
            </a:r>
            <a:r>
              <a:rPr lang="en-US" dirty="0" err="1">
                <a:solidFill>
                  <a:schemeClr val="tx1">
                    <a:lumMod val="75000"/>
                    <a:lumOff val="25000"/>
                  </a:schemeClr>
                </a:solidFill>
                <a:latin typeface="Century Gothic" pitchFamily="34" charset="0"/>
              </a:rPr>
              <a:t>myelitis</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Traumatic paralysis (Sciatic nerve injury)</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عنصر نائب لرقم الشريحة 3">
            <a:extLst>
              <a:ext uri="{FF2B5EF4-FFF2-40B4-BE49-F238E27FC236}">
                <a16:creationId xmlns="" xmlns:a16="http://schemas.microsoft.com/office/drawing/2014/main" id="{71F83A37-F60E-4EC0-972C-E322DB8051F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097A0BF-00E0-4594-9DE2-8DD8BC0FAD28}" type="slidenum">
              <a:rPr lang="ar-SA" altLang="ru-RU">
                <a:solidFill>
                  <a:srgbClr val="898989"/>
                </a:solidFill>
              </a:rPr>
              <a:pPr/>
              <a:t>65</a:t>
            </a:fld>
            <a:endParaRPr lang="en-US" altLang="ru-RU">
              <a:solidFill>
                <a:srgbClr val="898989"/>
              </a:solidFill>
            </a:endParaRPr>
          </a:p>
        </p:txBody>
      </p:sp>
      <p:sp>
        <p:nvSpPr>
          <p:cNvPr id="36866" name="Title 1">
            <a:extLst>
              <a:ext uri="{FF2B5EF4-FFF2-40B4-BE49-F238E27FC236}">
                <a16:creationId xmlns="" xmlns:a16="http://schemas.microsoft.com/office/drawing/2014/main" id="{153BD2EA-FDCF-4D5A-BCDF-A0CA6DD126A5}"/>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Management</a:t>
            </a:r>
            <a:endParaRPr lang="ar-SA" dirty="0">
              <a:solidFill>
                <a:schemeClr val="accent5">
                  <a:lumMod val="75000"/>
                </a:schemeClr>
              </a:solidFill>
              <a:latin typeface="Century Gothic" pitchFamily="34" charset="0"/>
            </a:endParaRPr>
          </a:p>
        </p:txBody>
      </p:sp>
      <p:sp>
        <p:nvSpPr>
          <p:cNvPr id="36867" name="Content Placeholder 2">
            <a:extLst>
              <a:ext uri="{FF2B5EF4-FFF2-40B4-BE49-F238E27FC236}">
                <a16:creationId xmlns="" xmlns:a16="http://schemas.microsoft.com/office/drawing/2014/main" id="{77C3EABB-D0FA-4C76-8326-DC13071A986B}"/>
              </a:ext>
            </a:extLst>
          </p:cNvPr>
          <p:cNvSpPr>
            <a:spLocks noGrp="1"/>
          </p:cNvSpPr>
          <p:nvPr>
            <p:ph idx="4294967295"/>
          </p:nvPr>
        </p:nvSpPr>
        <p:spPr>
          <a:xfrm>
            <a:off x="485775" y="16430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Mainly supportive </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Prevention of progression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Prevent skeletal deformities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Prepare parent for prolonged treatment</a:t>
            </a:r>
          </a:p>
          <a:p>
            <a:pPr algn="l" rtl="0" eaLnBrk="1" fontAlgn="auto" hangingPunct="1">
              <a:spcAft>
                <a:spcPts val="0"/>
              </a:spcAft>
              <a:buFontTx/>
              <a:buChar char="•"/>
              <a:defRPr/>
            </a:pPr>
            <a:r>
              <a:rPr lang="en-US" b="1" dirty="0">
                <a:solidFill>
                  <a:srgbClr val="FF0000"/>
                </a:solidFill>
                <a:latin typeface="Century Gothic" pitchFamily="34" charset="0"/>
              </a:rPr>
              <a:t>All IM inj. and surgical procedures are C/I during the acute phase of illness (may progress)</a:t>
            </a:r>
            <a:endParaRPr lang="ar-SA" b="1" dirty="0">
              <a:solidFill>
                <a:srgbClr val="FF0000"/>
              </a:solidFill>
              <a:latin typeface="Century Gothic"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عنصر نائب لرقم الشريحة 3">
            <a:extLst>
              <a:ext uri="{FF2B5EF4-FFF2-40B4-BE49-F238E27FC236}">
                <a16:creationId xmlns="" xmlns:a16="http://schemas.microsoft.com/office/drawing/2014/main" id="{DB48E56D-6753-4043-9F99-66787792BF0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676092D-5633-440C-9738-B1C30D15B0C0}" type="slidenum">
              <a:rPr lang="ar-SA" altLang="ru-RU">
                <a:solidFill>
                  <a:srgbClr val="898989"/>
                </a:solidFill>
              </a:rPr>
              <a:pPr/>
              <a:t>66</a:t>
            </a:fld>
            <a:endParaRPr lang="en-US" altLang="ru-RU">
              <a:solidFill>
                <a:srgbClr val="898989"/>
              </a:solidFill>
            </a:endParaRPr>
          </a:p>
        </p:txBody>
      </p:sp>
      <p:sp>
        <p:nvSpPr>
          <p:cNvPr id="37890" name="Title 1">
            <a:extLst>
              <a:ext uri="{FF2B5EF4-FFF2-40B4-BE49-F238E27FC236}">
                <a16:creationId xmlns="" xmlns:a16="http://schemas.microsoft.com/office/drawing/2014/main" id="{8512F8F8-7FEC-4A93-B47D-EDEDD8BAEEF6}"/>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Abortive Polio</a:t>
            </a:r>
            <a:endParaRPr lang="ar-SA" dirty="0">
              <a:solidFill>
                <a:schemeClr val="accent5">
                  <a:lumMod val="75000"/>
                </a:schemeClr>
              </a:solidFill>
              <a:latin typeface="Century Gothic" pitchFamily="34" charset="0"/>
            </a:endParaRPr>
          </a:p>
        </p:txBody>
      </p:sp>
      <p:sp>
        <p:nvSpPr>
          <p:cNvPr id="37891" name="Content Placeholder 2">
            <a:extLst>
              <a:ext uri="{FF2B5EF4-FFF2-40B4-BE49-F238E27FC236}">
                <a16:creationId xmlns="" xmlns:a16="http://schemas.microsoft.com/office/drawing/2014/main" id="{51BD2BA3-AEE9-489B-AAB3-0AECFA9B2406}"/>
              </a:ext>
            </a:extLst>
          </p:cNvPr>
          <p:cNvSpPr>
            <a:spLocks noGrp="1"/>
          </p:cNvSpPr>
          <p:nvPr>
            <p:ph idx="4294967295"/>
          </p:nvPr>
        </p:nvSpPr>
        <p:spPr>
          <a:xfrm>
            <a:off x="628650"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Supportive</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Analgesics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Sedatives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Bed rest</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Avoid exertion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F/U 2mo. later</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عنصر نائب لرقم الشريحة 3">
            <a:extLst>
              <a:ext uri="{FF2B5EF4-FFF2-40B4-BE49-F238E27FC236}">
                <a16:creationId xmlns="" xmlns:a16="http://schemas.microsoft.com/office/drawing/2014/main" id="{80A242B3-4611-4BB9-8812-1175469253A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096ED3E-A171-4001-A555-4F5B03FAAAD6}" type="slidenum">
              <a:rPr lang="ar-SA" altLang="ru-RU">
                <a:solidFill>
                  <a:srgbClr val="898989"/>
                </a:solidFill>
              </a:rPr>
              <a:pPr/>
              <a:t>67</a:t>
            </a:fld>
            <a:endParaRPr lang="en-US" altLang="ru-RU">
              <a:solidFill>
                <a:srgbClr val="898989"/>
              </a:solidFill>
            </a:endParaRPr>
          </a:p>
        </p:txBody>
      </p:sp>
      <p:sp>
        <p:nvSpPr>
          <p:cNvPr id="38914" name="Title 1">
            <a:extLst>
              <a:ext uri="{FF2B5EF4-FFF2-40B4-BE49-F238E27FC236}">
                <a16:creationId xmlns="" xmlns:a16="http://schemas.microsoft.com/office/drawing/2014/main" id="{2D792998-DD54-422C-9715-E830CB99960A}"/>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Non-paralytic Polio</a:t>
            </a:r>
            <a:endParaRPr lang="ar-SA" dirty="0">
              <a:solidFill>
                <a:schemeClr val="accent5">
                  <a:lumMod val="75000"/>
                </a:schemeClr>
              </a:solidFill>
              <a:latin typeface="Century Gothic" pitchFamily="34" charset="0"/>
            </a:endParaRPr>
          </a:p>
        </p:txBody>
      </p:sp>
      <p:sp>
        <p:nvSpPr>
          <p:cNvPr id="38915" name="Content Placeholder 2">
            <a:extLst>
              <a:ext uri="{FF2B5EF4-FFF2-40B4-BE49-F238E27FC236}">
                <a16:creationId xmlns="" xmlns:a16="http://schemas.microsoft.com/office/drawing/2014/main" id="{1AD9847C-7747-4135-9367-287E595C477E}"/>
              </a:ext>
            </a:extLst>
          </p:cNvPr>
          <p:cNvSpPr>
            <a:spLocks noGrp="1"/>
          </p:cNvSpPr>
          <p:nvPr>
            <p:ph idx="4294967295"/>
          </p:nvPr>
        </p:nvSpPr>
        <p:spPr>
          <a:xfrm>
            <a:off x="571500" y="16176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Similar to abortive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Relief muscle discomfort and spasm</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Hot packs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Hot baths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Firm bed</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Gentle physical therapy</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F/U 2mo. later</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عنصر نائب لرقم الشريحة 3">
            <a:extLst>
              <a:ext uri="{FF2B5EF4-FFF2-40B4-BE49-F238E27FC236}">
                <a16:creationId xmlns="" xmlns:a16="http://schemas.microsoft.com/office/drawing/2014/main" id="{9F04E580-66BD-4B15-9CF8-7FF88177D7A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1224931-A19C-41B7-87E3-F8474A6374FC}" type="slidenum">
              <a:rPr lang="ar-SA" altLang="ru-RU">
                <a:solidFill>
                  <a:srgbClr val="898989"/>
                </a:solidFill>
              </a:rPr>
              <a:pPr/>
              <a:t>68</a:t>
            </a:fld>
            <a:endParaRPr lang="en-US" altLang="ru-RU">
              <a:solidFill>
                <a:srgbClr val="898989"/>
              </a:solidFill>
            </a:endParaRPr>
          </a:p>
        </p:txBody>
      </p:sp>
      <p:sp>
        <p:nvSpPr>
          <p:cNvPr id="39938" name="Title 1">
            <a:extLst>
              <a:ext uri="{FF2B5EF4-FFF2-40B4-BE49-F238E27FC236}">
                <a16:creationId xmlns="" xmlns:a16="http://schemas.microsoft.com/office/drawing/2014/main" id="{168F1FDC-DF6D-4EC8-91EC-04BFAD75E05A}"/>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39939" name="Content Placeholder 2">
            <a:extLst>
              <a:ext uri="{FF2B5EF4-FFF2-40B4-BE49-F238E27FC236}">
                <a16:creationId xmlns="" xmlns:a16="http://schemas.microsoft.com/office/drawing/2014/main" id="{FEF3A9C9-D1D9-4E55-ADB7-C3BA64769EB8}"/>
              </a:ext>
            </a:extLst>
          </p:cNvPr>
          <p:cNvSpPr>
            <a:spLocks noGrp="1"/>
          </p:cNvSpPr>
          <p:nvPr>
            <p:ph idx="4294967295"/>
          </p:nvPr>
        </p:nvSpPr>
        <p:spPr>
          <a:xfrm>
            <a:off x="557213" y="1600200"/>
            <a:ext cx="82296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Requires Admission</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Suitable body alignment (neutral position, changed q3-6hrs)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Opiates/sedatives unless C/I</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Manage constipation</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Manage urine retention (bethanechol)</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Consult orthopedist and psychiatrist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عنصر نائب لرقم الشريحة 3">
            <a:extLst>
              <a:ext uri="{FF2B5EF4-FFF2-40B4-BE49-F238E27FC236}">
                <a16:creationId xmlns="" xmlns:a16="http://schemas.microsoft.com/office/drawing/2014/main" id="{FE95D111-DB4F-43D5-B8CA-291F8CA5F60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BF6CC9-EA6F-48BF-92C7-AF93A8A49ADB}" type="slidenum">
              <a:rPr lang="ar-SA" altLang="ru-RU">
                <a:solidFill>
                  <a:srgbClr val="898989"/>
                </a:solidFill>
              </a:rPr>
              <a:pPr/>
              <a:t>69</a:t>
            </a:fld>
            <a:endParaRPr lang="en-US" altLang="ru-RU">
              <a:solidFill>
                <a:srgbClr val="898989"/>
              </a:solidFill>
            </a:endParaRPr>
          </a:p>
        </p:txBody>
      </p:sp>
      <p:sp>
        <p:nvSpPr>
          <p:cNvPr id="40962" name="Title 1">
            <a:extLst>
              <a:ext uri="{FF2B5EF4-FFF2-40B4-BE49-F238E27FC236}">
                <a16:creationId xmlns="" xmlns:a16="http://schemas.microsoft.com/office/drawing/2014/main" id="{2F399F8D-8D59-4FF0-8961-F87A1A7CB7F2}"/>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40963" name="Content Placeholder 2">
            <a:extLst>
              <a:ext uri="{FF2B5EF4-FFF2-40B4-BE49-F238E27FC236}">
                <a16:creationId xmlns="" xmlns:a16="http://schemas.microsoft.com/office/drawing/2014/main" id="{BC22A27C-94A8-4D9B-9470-BD760A084DA5}"/>
              </a:ext>
            </a:extLst>
          </p:cNvPr>
          <p:cNvSpPr>
            <a:spLocks noGrp="1"/>
          </p:cNvSpPr>
          <p:nvPr>
            <p:ph idx="4294967295"/>
          </p:nvPr>
        </p:nvSpPr>
        <p:spPr>
          <a:xfrm>
            <a:off x="485775"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Pure bulbar polio :</a:t>
            </a:r>
          </a:p>
          <a:p>
            <a:pPr lvl="1" algn="l" rtl="0" eaLnBrk="1" fontAlgn="auto" hangingPunct="1">
              <a:spcAft>
                <a:spcPts val="0"/>
              </a:spcAft>
              <a:buFontTx/>
              <a:buChar char="•"/>
              <a:defRPr/>
            </a:pPr>
            <a:r>
              <a:rPr lang="en-US" sz="1800" dirty="0">
                <a:solidFill>
                  <a:srgbClr val="FF0000"/>
                </a:solidFill>
                <a:latin typeface="Century Gothic" pitchFamily="34" charset="0"/>
              </a:rPr>
              <a:t>Maintain airway</a:t>
            </a:r>
          </a:p>
          <a:p>
            <a:pPr lvl="1" algn="l" rtl="0" eaLnBrk="1" fontAlgn="auto" hangingPunct="1">
              <a:spcAft>
                <a:spcPts val="0"/>
              </a:spcAft>
              <a:buFontTx/>
              <a:buChar char="•"/>
              <a:defRPr/>
            </a:pPr>
            <a:r>
              <a:rPr lang="en-US" sz="1800" dirty="0">
                <a:solidFill>
                  <a:srgbClr val="FF0000"/>
                </a:solidFill>
                <a:latin typeface="Century Gothic" pitchFamily="34" charset="0"/>
              </a:rPr>
              <a:t>Avoid risk of inhalation (head-low position)</a:t>
            </a:r>
          </a:p>
          <a:p>
            <a:pPr lvl="1" algn="l" rtl="0" eaLnBrk="1" fontAlgn="auto" hangingPunct="1">
              <a:spcAft>
                <a:spcPts val="0"/>
              </a:spcAft>
              <a:buFontTx/>
              <a:buChar char="•"/>
              <a:defRPr/>
            </a:pPr>
            <a:r>
              <a:rPr lang="en-US" sz="1800" dirty="0">
                <a:solidFill>
                  <a:srgbClr val="FF0000"/>
                </a:solidFill>
                <a:latin typeface="Century Gothic" pitchFamily="34" charset="0"/>
              </a:rPr>
              <a:t>BP closely monitored</a:t>
            </a:r>
          </a:p>
          <a:p>
            <a:pPr lvl="1" algn="l" rtl="0" eaLnBrk="1" fontAlgn="auto" hangingPunct="1">
              <a:spcAft>
                <a:spcPts val="0"/>
              </a:spcAft>
              <a:buFontTx/>
              <a:buChar char="•"/>
              <a:defRPr/>
            </a:pPr>
            <a:r>
              <a:rPr lang="en-US" sz="1800" dirty="0">
                <a:solidFill>
                  <a:srgbClr val="FF0000"/>
                </a:solidFill>
                <a:latin typeface="Century Gothic" pitchFamily="34" charset="0"/>
              </a:rPr>
              <a:t>Sometimes </a:t>
            </a:r>
            <a:r>
              <a:rPr lang="en-US" sz="1800" dirty="0" err="1">
                <a:solidFill>
                  <a:srgbClr val="FF0000"/>
                </a:solidFill>
                <a:latin typeface="Century Gothic" pitchFamily="34" charset="0"/>
              </a:rPr>
              <a:t>tracheostomy</a:t>
            </a:r>
            <a:r>
              <a:rPr lang="en-US" sz="1800" dirty="0">
                <a:solidFill>
                  <a:srgbClr val="FF0000"/>
                </a:solidFill>
                <a:latin typeface="Century Gothic" pitchFamily="34" charset="0"/>
              </a:rPr>
              <a:t> and MV </a:t>
            </a:r>
            <a:r>
              <a:rPr lang="en-US" sz="1800" dirty="0">
                <a:solidFill>
                  <a:schemeClr val="tx1">
                    <a:lumMod val="75000"/>
                    <a:lumOff val="25000"/>
                  </a:schemeClr>
                </a:solidFill>
                <a:latin typeface="Century Gothic" pitchFamily="34" charset="0"/>
              </a:rPr>
              <a:t>are </a:t>
            </a:r>
            <a:r>
              <a:rPr lang="en-US" sz="1800" dirty="0" smtClean="0">
                <a:solidFill>
                  <a:schemeClr val="tx1">
                    <a:lumMod val="75000"/>
                    <a:lumOff val="25000"/>
                  </a:schemeClr>
                </a:solidFill>
                <a:latin typeface="Century Gothic" pitchFamily="34" charset="0"/>
              </a:rPr>
              <a:t>indicated</a:t>
            </a:r>
          </a:p>
          <a:p>
            <a:pPr lvl="1" algn="l" rtl="0" eaLnBrk="1" fontAlgn="auto" hangingPunct="1">
              <a:spcAft>
                <a:spcPts val="0"/>
              </a:spcAft>
              <a:buFontTx/>
              <a:buChar char="•"/>
              <a:defRPr/>
            </a:pPr>
            <a:endParaRPr lang="en-US" sz="1800" dirty="0" smtClean="0">
              <a:solidFill>
                <a:schemeClr val="tx1">
                  <a:lumMod val="75000"/>
                  <a:lumOff val="25000"/>
                </a:schemeClr>
              </a:solidFill>
              <a:latin typeface="Century Gothic" pitchFamily="34" charset="0"/>
            </a:endParaRPr>
          </a:p>
          <a:p>
            <a:pPr lvl="1" algn="l" rtl="0" eaLnBrk="1" fontAlgn="auto" hangingPunct="1">
              <a:spcAft>
                <a:spcPts val="0"/>
              </a:spcAft>
              <a:buNone/>
              <a:defRPr/>
            </a:pPr>
            <a:endParaRPr lang="en-US" sz="1800" dirty="0" smtClean="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altLang="ru-RU" sz="1800" dirty="0" smtClean="0">
                <a:solidFill>
                  <a:srgbClr val="00B050"/>
                </a:solidFill>
                <a:cs typeface="Arial" panose="020B0604020202020204" pitchFamily="34" charset="0"/>
              </a:rPr>
              <a:t>Head low position : foot of the bed elevated 20-25 degrees </a:t>
            </a:r>
          </a:p>
          <a:p>
            <a:pPr lvl="1" algn="l" rtl="0" eaLnBrk="1" fontAlgn="auto" hangingPunct="1">
              <a:spcAft>
                <a:spcPts val="0"/>
              </a:spcAft>
              <a:buFontTx/>
              <a:buChar char="•"/>
              <a:defRPr/>
            </a:pP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62" y="996203"/>
            <a:ext cx="6447501" cy="990600"/>
          </a:xfrm>
        </p:spPr>
        <p:txBody>
          <a:bodyPr/>
          <a:lstStyle/>
          <a:p>
            <a:r>
              <a:rPr lang="en-US" b="1" dirty="0">
                <a:solidFill>
                  <a:srgbClr val="FF0000"/>
                </a:solidFill>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370542" y="1986804"/>
            <a:ext cx="6447501" cy="3729800"/>
          </a:xfrm>
        </p:spPr>
        <p:txBody>
          <a:bodyPr>
            <a:noAutofit/>
          </a:bodyPr>
          <a:lstStyle/>
          <a:p>
            <a:pPr marL="315468" indent="-288036">
              <a:buFontTx/>
              <a:buChar char="•"/>
              <a:defRPr/>
            </a:pPr>
            <a:r>
              <a:rPr lang="en-US" sz="1500" b="1" dirty="0">
                <a:latin typeface="Arial" panose="020B0604020202020204" pitchFamily="34" charset="0"/>
                <a:cs typeface="Arial" panose="020B0604020202020204" pitchFamily="34" charset="0"/>
              </a:rPr>
              <a:t>With </a:t>
            </a:r>
            <a:r>
              <a:rPr lang="en-US" sz="1500" b="1" dirty="0">
                <a:solidFill>
                  <a:srgbClr val="FF0000"/>
                </a:solidFill>
                <a:latin typeface="Arial" panose="020B0604020202020204" pitchFamily="34" charset="0"/>
                <a:cs typeface="Arial" panose="020B0604020202020204" pitchFamily="34" charset="0"/>
              </a:rPr>
              <a:t>acute</a:t>
            </a:r>
            <a:r>
              <a:rPr lang="en-US" sz="1500" b="1" dirty="0">
                <a:latin typeface="Arial" panose="020B0604020202020204" pitchFamily="34" charset="0"/>
                <a:cs typeface="Arial" panose="020B0604020202020204" pitchFamily="34" charset="0"/>
              </a:rPr>
              <a:t> transverse myelitis, the onset is sudden and progresses rapidly in hours and days. </a:t>
            </a:r>
          </a:p>
          <a:p>
            <a:pPr marL="315468" indent="-288036">
              <a:buFontTx/>
              <a:buChar char="•"/>
              <a:defRPr/>
            </a:pPr>
            <a:r>
              <a:rPr lang="en-US" sz="1500" b="1" dirty="0">
                <a:latin typeface="Arial" panose="020B0604020202020204" pitchFamily="34" charset="0"/>
                <a:cs typeface="Arial" panose="020B0604020202020204" pitchFamily="34" charset="0"/>
              </a:rPr>
              <a:t>The symptoms and signs depend upon the </a:t>
            </a:r>
            <a:r>
              <a:rPr lang="en-US" sz="1500" b="1" u="sng" dirty="0">
                <a:latin typeface="Arial" panose="020B0604020202020204" pitchFamily="34" charset="0"/>
                <a:cs typeface="Arial" panose="020B0604020202020204" pitchFamily="34" charset="0"/>
              </a:rPr>
              <a:t>level of the spinal cord </a:t>
            </a:r>
            <a:r>
              <a:rPr lang="en-US" sz="1500" b="1" dirty="0">
                <a:latin typeface="Arial" panose="020B0604020202020204" pitchFamily="34" charset="0"/>
                <a:cs typeface="Arial" panose="020B0604020202020204" pitchFamily="34" charset="0"/>
              </a:rPr>
              <a:t>involved and the extent of the </a:t>
            </a:r>
            <a:r>
              <a:rPr lang="en-US" sz="1500" b="1" u="sng" dirty="0">
                <a:latin typeface="Arial" panose="020B0604020202020204" pitchFamily="34" charset="0"/>
                <a:cs typeface="Arial" panose="020B0604020202020204" pitchFamily="34" charset="0"/>
              </a:rPr>
              <a:t>involvement of the various long tracts</a:t>
            </a:r>
            <a:r>
              <a:rPr lang="en-US" sz="1500" b="1" dirty="0">
                <a:latin typeface="Arial" panose="020B0604020202020204" pitchFamily="34" charset="0"/>
                <a:cs typeface="Arial" panose="020B0604020202020204" pitchFamily="34" charset="0"/>
              </a:rPr>
              <a:t>.</a:t>
            </a:r>
          </a:p>
          <a:p>
            <a:pPr marL="315468" indent="-288036">
              <a:buFontTx/>
              <a:buChar char="•"/>
              <a:defRPr/>
            </a:pPr>
            <a:r>
              <a:rPr lang="en-US" sz="1500" b="1" dirty="0">
                <a:latin typeface="Arial" panose="020B0604020202020204" pitchFamily="34" charset="0"/>
                <a:cs typeface="Arial" panose="020B0604020202020204" pitchFamily="34" charset="0"/>
              </a:rPr>
              <a:t>LL weakness or paralysis</a:t>
            </a:r>
          </a:p>
          <a:p>
            <a:pPr marL="315468" indent="-288036">
              <a:buFontTx/>
              <a:buChar char="•"/>
              <a:defRPr/>
            </a:pPr>
            <a:r>
              <a:rPr lang="en-US" sz="1500" b="1" dirty="0">
                <a:latin typeface="Arial" panose="020B0604020202020204" pitchFamily="34" charset="0"/>
                <a:cs typeface="Arial" panose="020B0604020202020204" pitchFamily="34" charset="0"/>
              </a:rPr>
              <a:t>Low back or abdominal pain</a:t>
            </a:r>
          </a:p>
          <a:p>
            <a:pPr marL="315468" indent="-288036">
              <a:buFontTx/>
              <a:buChar char="•"/>
              <a:defRPr/>
            </a:pPr>
            <a:r>
              <a:rPr lang="en-US" sz="1500" b="1" dirty="0">
                <a:latin typeface="Arial" panose="020B0604020202020204" pitchFamily="34" charset="0"/>
                <a:cs typeface="Arial" panose="020B0604020202020204" pitchFamily="34" charset="0"/>
              </a:rPr>
              <a:t>Paresthesia of LL is the </a:t>
            </a:r>
            <a:r>
              <a:rPr lang="en-US" sz="1500" b="1" u="sng" dirty="0">
                <a:latin typeface="Arial" panose="020B0604020202020204" pitchFamily="34" charset="0"/>
                <a:cs typeface="Arial" panose="020B0604020202020204" pitchFamily="34" charset="0"/>
              </a:rPr>
              <a:t>prominent feature</a:t>
            </a:r>
          </a:p>
          <a:p>
            <a:pPr marL="315468" indent="-288036">
              <a:buFontTx/>
              <a:buChar char="•"/>
              <a:defRPr/>
            </a:pPr>
            <a:r>
              <a:rPr lang="en-US" sz="1500" b="1" dirty="0">
                <a:latin typeface="Arial" panose="020B0604020202020204" pitchFamily="34" charset="0"/>
                <a:cs typeface="Arial" panose="020B0604020202020204" pitchFamily="34" charset="0"/>
              </a:rPr>
              <a:t>Sensory level of impairment is usually present (mid-thoracic region)</a:t>
            </a:r>
          </a:p>
          <a:p>
            <a:pPr marL="315468" indent="-288036">
              <a:buFontTx/>
              <a:buChar char="•"/>
              <a:defRPr/>
            </a:pPr>
            <a:r>
              <a:rPr lang="en-US" sz="1500" b="1" dirty="0">
                <a:latin typeface="Arial" panose="020B0604020202020204" pitchFamily="34" charset="0"/>
                <a:cs typeface="Arial" panose="020B0604020202020204" pitchFamily="34" charset="0"/>
              </a:rPr>
              <a:t>Pain, temp. and light touch are affected</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69520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عنصر نائب لرقم الشريحة 3">
            <a:extLst>
              <a:ext uri="{FF2B5EF4-FFF2-40B4-BE49-F238E27FC236}">
                <a16:creationId xmlns="" xmlns:a16="http://schemas.microsoft.com/office/drawing/2014/main" id="{2B9A7BC2-C79D-41FF-9599-0AF189DE2BF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EC37FD8-8A76-4335-85BC-602E29A3D6D8}" type="slidenum">
              <a:rPr lang="ar-SA" altLang="ru-RU">
                <a:solidFill>
                  <a:srgbClr val="898989"/>
                </a:solidFill>
              </a:rPr>
              <a:pPr/>
              <a:t>70</a:t>
            </a:fld>
            <a:endParaRPr lang="en-US" altLang="ru-RU">
              <a:solidFill>
                <a:srgbClr val="898989"/>
              </a:solidFill>
            </a:endParaRPr>
          </a:p>
        </p:txBody>
      </p:sp>
      <p:sp>
        <p:nvSpPr>
          <p:cNvPr id="41986" name="Title 1">
            <a:extLst>
              <a:ext uri="{FF2B5EF4-FFF2-40B4-BE49-F238E27FC236}">
                <a16:creationId xmlns="" xmlns:a16="http://schemas.microsoft.com/office/drawing/2014/main" id="{7B04A053-08B2-4213-A1A6-EA1CB343992C}"/>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Complications</a:t>
            </a:r>
            <a:endParaRPr lang="ar-SA">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1FA1D5E8-0468-4800-8F1F-C515E3D6E9DA}"/>
              </a:ext>
            </a:extLst>
          </p:cNvPr>
          <p:cNvSpPr>
            <a:spLocks noGrp="1"/>
          </p:cNvSpPr>
          <p:nvPr>
            <p:ph idx="4294967295"/>
          </p:nvPr>
        </p:nvSpPr>
        <p:spPr>
          <a:xfrm>
            <a:off x="628650" y="1600200"/>
            <a:ext cx="8229600" cy="4525963"/>
          </a:xfrm>
        </p:spPr>
        <p:txBody>
          <a:bodyPr rtlCol="1">
            <a:normAutofit/>
          </a:bodyPr>
          <a:lstStyle/>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Melena (may need transfusion)</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Acute gastric dilatation (decompression)</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HTN</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Hypercalcaemia, renal stones (immobility)</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UTI (stasis)</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Post-polio syndrome</a:t>
            </a:r>
          </a:p>
          <a:p>
            <a:pPr lvl="1" algn="l" rtl="0" eaLnBrk="1" fontAlgn="auto" hangingPunct="1">
              <a:lnSpc>
                <a:spcPct val="80000"/>
              </a:lnSpc>
              <a:spcAft>
                <a:spcPts val="0"/>
              </a:spcAft>
              <a:buFontTx/>
              <a:buChar char="•"/>
              <a:defRPr/>
            </a:pPr>
            <a:r>
              <a:rPr lang="en-US" sz="2400">
                <a:solidFill>
                  <a:schemeClr val="tx1">
                    <a:lumMod val="75000"/>
                    <a:lumOff val="25000"/>
                  </a:schemeClr>
                </a:solidFill>
                <a:latin typeface="Century Gothic" pitchFamily="34" charset="0"/>
              </a:rPr>
              <a:t>30-40yrs later</a:t>
            </a:r>
          </a:p>
          <a:p>
            <a:pPr lvl="1" algn="l" rtl="0" eaLnBrk="1" fontAlgn="auto" hangingPunct="1">
              <a:lnSpc>
                <a:spcPct val="80000"/>
              </a:lnSpc>
              <a:spcAft>
                <a:spcPts val="0"/>
              </a:spcAft>
              <a:buFontTx/>
              <a:buChar char="•"/>
              <a:defRPr/>
            </a:pPr>
            <a:r>
              <a:rPr lang="en-US" sz="2400">
                <a:solidFill>
                  <a:schemeClr val="tx1">
                    <a:lumMod val="75000"/>
                    <a:lumOff val="25000"/>
                  </a:schemeClr>
                </a:solidFill>
                <a:latin typeface="Century Gothic" pitchFamily="34" charset="0"/>
              </a:rPr>
              <a:t>30-40% of pts. Who survived paralytic polio</a:t>
            </a:r>
          </a:p>
          <a:p>
            <a:pPr lvl="1" algn="l" rtl="0" eaLnBrk="1" fontAlgn="auto" hangingPunct="1">
              <a:lnSpc>
                <a:spcPct val="80000"/>
              </a:lnSpc>
              <a:spcAft>
                <a:spcPts val="0"/>
              </a:spcAft>
              <a:buFontTx/>
              <a:buChar char="•"/>
              <a:defRPr/>
            </a:pPr>
            <a:r>
              <a:rPr lang="en-US" sz="2400">
                <a:solidFill>
                  <a:schemeClr val="tx1">
                    <a:lumMod val="75000"/>
                    <a:lumOff val="25000"/>
                  </a:schemeClr>
                </a:solidFill>
                <a:latin typeface="Century Gothic" pitchFamily="34" charset="0"/>
              </a:rPr>
              <a:t>Severe myalgia</a:t>
            </a:r>
          </a:p>
          <a:p>
            <a:pPr lvl="1" algn="l" rtl="0" eaLnBrk="1" fontAlgn="auto" hangingPunct="1">
              <a:lnSpc>
                <a:spcPct val="80000"/>
              </a:lnSpc>
              <a:spcAft>
                <a:spcPts val="0"/>
              </a:spcAft>
              <a:buFontTx/>
              <a:buChar char="•"/>
              <a:defRPr/>
            </a:pPr>
            <a:r>
              <a:rPr lang="en-US" sz="2400">
                <a:solidFill>
                  <a:schemeClr val="tx1">
                    <a:lumMod val="75000"/>
                    <a:lumOff val="25000"/>
                  </a:schemeClr>
                </a:solidFill>
                <a:latin typeface="Century Gothic" pitchFamily="34" charset="0"/>
              </a:rPr>
              <a:t>Exacerbation of existing weakness or even new weakness or paralysis</a:t>
            </a:r>
            <a:endParaRPr lang="ar-SA" sz="2400">
              <a:solidFill>
                <a:schemeClr val="tx1">
                  <a:lumMod val="75000"/>
                  <a:lumOff val="25000"/>
                </a:schemeClr>
              </a:solidFill>
              <a:latin typeface="Century Gothic"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عنصر نائب لرقم الشريحة 3">
            <a:extLst>
              <a:ext uri="{FF2B5EF4-FFF2-40B4-BE49-F238E27FC236}">
                <a16:creationId xmlns="" xmlns:a16="http://schemas.microsoft.com/office/drawing/2014/main" id="{1BC9DBD4-7434-4EBA-BD21-AD65007F074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0F25237-11A8-4F1E-B729-886E2887D735}" type="slidenum">
              <a:rPr lang="ar-SA" altLang="ru-RU">
                <a:solidFill>
                  <a:srgbClr val="898989"/>
                </a:solidFill>
              </a:rPr>
              <a:pPr/>
              <a:t>71</a:t>
            </a:fld>
            <a:endParaRPr lang="en-US" altLang="ru-RU">
              <a:solidFill>
                <a:srgbClr val="898989"/>
              </a:solidFill>
            </a:endParaRPr>
          </a:p>
        </p:txBody>
      </p:sp>
      <p:sp>
        <p:nvSpPr>
          <p:cNvPr id="43010" name="Title 1">
            <a:extLst>
              <a:ext uri="{FF2B5EF4-FFF2-40B4-BE49-F238E27FC236}">
                <a16:creationId xmlns="" xmlns:a16="http://schemas.microsoft.com/office/drawing/2014/main" id="{1BF120AF-AFDB-4E57-BDFF-537E3A9B9328}"/>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Prevention</a:t>
            </a:r>
            <a:endParaRPr lang="ar-SA">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 xmlns:a16="http://schemas.microsoft.com/office/drawing/2014/main" id="{B49C5937-935D-4208-A4EE-3AA99C965EDE}"/>
              </a:ext>
            </a:extLst>
          </p:cNvPr>
          <p:cNvSpPr>
            <a:spLocks noGrp="1"/>
          </p:cNvSpPr>
          <p:nvPr>
            <p:ph idx="4294967295"/>
          </p:nvPr>
        </p:nvSpPr>
        <p:spPr>
          <a:xfrm>
            <a:off x="414338" y="1600200"/>
            <a:ext cx="8229600" cy="4525963"/>
          </a:xfrm>
        </p:spPr>
        <p:txBody>
          <a:bodyPr rtlCol="1">
            <a:normAutofit fontScale="92500"/>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Vaccination is the only effective method</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Hygienic measures limit transmission among young children</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Inactivated polio vaccine (IPV)</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Oral polio vaccine (OPV)</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IPV induce immunity against the 3 strains</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OPV induce immunity against 2 strains </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IPV induces </a:t>
            </a:r>
            <a:r>
              <a:rPr lang="en-US" dirty="0" err="1">
                <a:solidFill>
                  <a:srgbClr val="FF0000"/>
                </a:solidFill>
                <a:latin typeface="Century Gothic" pitchFamily="34" charset="0"/>
              </a:rPr>
              <a:t>IgG</a:t>
            </a:r>
            <a:endParaRPr lang="en-US" dirty="0">
              <a:solidFill>
                <a:srgbClr val="FF0000"/>
              </a:solidFill>
              <a:latin typeface="Century Gothic" pitchFamily="34" charset="0"/>
            </a:endParaRP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OPV induces </a:t>
            </a:r>
            <a:r>
              <a:rPr lang="en-US" dirty="0" err="1">
                <a:solidFill>
                  <a:srgbClr val="FF0000"/>
                </a:solidFill>
                <a:latin typeface="Century Gothic" pitchFamily="34" charset="0"/>
              </a:rPr>
              <a:t>secretory</a:t>
            </a:r>
            <a:r>
              <a:rPr lang="en-US" dirty="0">
                <a:solidFill>
                  <a:srgbClr val="FF0000"/>
                </a:solidFill>
                <a:latin typeface="Century Gothic" pitchFamily="34" charset="0"/>
              </a:rPr>
              <a:t> </a:t>
            </a:r>
            <a:r>
              <a:rPr lang="en-US" dirty="0" err="1">
                <a:solidFill>
                  <a:srgbClr val="FF0000"/>
                </a:solidFill>
                <a:latin typeface="Century Gothic" pitchFamily="34" charset="0"/>
              </a:rPr>
              <a:t>IgA</a:t>
            </a:r>
            <a:endParaRPr lang="en-US" dirty="0">
              <a:solidFill>
                <a:srgbClr val="FF0000"/>
              </a:solidFill>
              <a:latin typeface="Century Gothic"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عنصر نائب لرقم الشريحة 3">
            <a:extLst>
              <a:ext uri="{FF2B5EF4-FFF2-40B4-BE49-F238E27FC236}">
                <a16:creationId xmlns="" xmlns:a16="http://schemas.microsoft.com/office/drawing/2014/main" id="{E1D6DE57-5CA2-4E79-9D70-14109BB8799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BA2FC02-8C47-4A54-AF42-73A429945988}" type="slidenum">
              <a:rPr lang="ar-SA" altLang="ru-RU">
                <a:solidFill>
                  <a:srgbClr val="898989"/>
                </a:solidFill>
              </a:rPr>
              <a:pPr/>
              <a:t>72</a:t>
            </a:fld>
            <a:endParaRPr lang="en-US" altLang="ru-RU">
              <a:solidFill>
                <a:srgbClr val="898989"/>
              </a:solidFill>
            </a:endParaRPr>
          </a:p>
        </p:txBody>
      </p:sp>
      <p:sp>
        <p:nvSpPr>
          <p:cNvPr id="44034" name="Title 1">
            <a:extLst>
              <a:ext uri="{FF2B5EF4-FFF2-40B4-BE49-F238E27FC236}">
                <a16:creationId xmlns="" xmlns:a16="http://schemas.microsoft.com/office/drawing/2014/main" id="{EC765F23-B69F-46AB-B49E-A11338E0F0F2}"/>
              </a:ext>
            </a:extLst>
          </p:cNvPr>
          <p:cNvSpPr>
            <a:spLocks noGrp="1"/>
          </p:cNvSpPr>
          <p:nvPr>
            <p:ph type="title" idx="4294967295"/>
          </p:nvPr>
        </p:nvSpPr>
        <p:spPr>
          <a:xfrm>
            <a:off x="0" y="214313"/>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4035" name="Content Placeholder 2">
            <a:extLst>
              <a:ext uri="{FF2B5EF4-FFF2-40B4-BE49-F238E27FC236}">
                <a16:creationId xmlns="" xmlns:a16="http://schemas.microsoft.com/office/drawing/2014/main" id="{89CEB14B-F935-43BD-80BE-58DF4B0BD3D4}"/>
              </a:ext>
            </a:extLst>
          </p:cNvPr>
          <p:cNvSpPr>
            <a:spLocks noGrp="1"/>
          </p:cNvSpPr>
          <p:nvPr>
            <p:ph idx="4294967295"/>
          </p:nvPr>
        </p:nvSpPr>
        <p:spPr>
          <a:xfrm>
            <a:off x="914400" y="1643063"/>
            <a:ext cx="8229600" cy="4525962"/>
          </a:xfrm>
        </p:spPr>
        <p:txBody>
          <a:bodyPr rtlCol="1">
            <a:normAutofit/>
          </a:bodyPr>
          <a:lstStyle/>
          <a:p>
            <a:pPr algn="l" rtl="0" eaLnBrk="1" fontAlgn="auto" hangingPunct="1">
              <a:spcAft>
                <a:spcPts val="0"/>
              </a:spcAft>
              <a:buFontTx/>
              <a:buChar char="•"/>
              <a:defRPr/>
            </a:pPr>
            <a:r>
              <a:rPr lang="en-US" dirty="0">
                <a:solidFill>
                  <a:srgbClr val="FF0000"/>
                </a:solidFill>
                <a:latin typeface="Century Gothic" pitchFamily="34" charset="0"/>
              </a:rPr>
              <a:t>Immunogenicity of IPV is not affected by maternal </a:t>
            </a:r>
            <a:r>
              <a:rPr lang="en-US" dirty="0" err="1">
                <a:solidFill>
                  <a:srgbClr val="FF0000"/>
                </a:solidFill>
                <a:latin typeface="Century Gothic" pitchFamily="34" charset="0"/>
              </a:rPr>
              <a:t>Ab</a:t>
            </a:r>
            <a:endParaRPr lang="en-US" dirty="0">
              <a:solidFill>
                <a:srgbClr val="FF0000"/>
              </a:solidFill>
              <a:latin typeface="Century Gothic" pitchFamily="34" charset="0"/>
            </a:endParaRPr>
          </a:p>
          <a:p>
            <a:pPr algn="l" rtl="0" eaLnBrk="1" fontAlgn="auto" hangingPunct="1">
              <a:spcAft>
                <a:spcPts val="0"/>
              </a:spcAft>
              <a:buFontTx/>
              <a:buChar char="•"/>
              <a:defRPr/>
            </a:pPr>
            <a:r>
              <a:rPr lang="en-US" dirty="0">
                <a:solidFill>
                  <a:srgbClr val="FF0000"/>
                </a:solidFill>
                <a:latin typeface="Century Gothic" pitchFamily="34" charset="0"/>
              </a:rPr>
              <a:t>IPV has no adverse reactions</a:t>
            </a:r>
          </a:p>
          <a:p>
            <a:pPr algn="l" rtl="0" eaLnBrk="1" fontAlgn="auto" hangingPunct="1">
              <a:spcAft>
                <a:spcPts val="0"/>
              </a:spcAft>
              <a:buFontTx/>
              <a:buChar char="•"/>
              <a:defRPr/>
            </a:pPr>
            <a:r>
              <a:rPr lang="en-US" dirty="0" smtClean="0">
                <a:solidFill>
                  <a:srgbClr val="FF0000"/>
                </a:solidFill>
                <a:latin typeface="Century Gothic" pitchFamily="34" charset="0"/>
              </a:rPr>
              <a:t>OPV</a:t>
            </a:r>
            <a:r>
              <a:rPr lang="en-US" dirty="0" smtClean="0">
                <a:solidFill>
                  <a:schemeClr val="tx1">
                    <a:lumMod val="75000"/>
                    <a:lumOff val="25000"/>
                  </a:schemeClr>
                </a:solidFill>
                <a:latin typeface="Century Gothic" pitchFamily="34" charset="0"/>
              </a:rPr>
              <a:t> may cause </a:t>
            </a:r>
            <a:r>
              <a:rPr lang="en-US" dirty="0" smtClean="0">
                <a:solidFill>
                  <a:srgbClr val="FF0000"/>
                </a:solidFill>
                <a:latin typeface="Century Gothic" pitchFamily="34" charset="0"/>
              </a:rPr>
              <a:t>VAPP</a:t>
            </a:r>
            <a:r>
              <a:rPr lang="en-US" dirty="0" smtClean="0">
                <a:solidFill>
                  <a:schemeClr val="tx1">
                    <a:lumMod val="75000"/>
                    <a:lumOff val="25000"/>
                  </a:schemeClr>
                </a:solidFill>
                <a:latin typeface="Century Gothic" pitchFamily="34" charset="0"/>
              </a:rPr>
              <a:t> in 1/6.2million (</a:t>
            </a:r>
            <a:r>
              <a:rPr lang="en-US" dirty="0" smtClean="0">
                <a:solidFill>
                  <a:srgbClr val="FF0000"/>
                </a:solidFill>
                <a:latin typeface="Century Gothic" pitchFamily="34" charset="0"/>
              </a:rPr>
              <a:t>live attenuated</a:t>
            </a:r>
            <a:r>
              <a:rPr lang="en-US" dirty="0" smtClean="0">
                <a:solidFill>
                  <a:schemeClr val="tx1">
                    <a:lumMod val="75000"/>
                    <a:lumOff val="25000"/>
                  </a:schemeClr>
                </a:solidFill>
                <a:latin typeface="Century Gothic" pitchFamily="34" charset="0"/>
              </a:rPr>
              <a:t>)</a:t>
            </a:r>
          </a:p>
          <a:p>
            <a:pPr algn="l" rtl="0" eaLnBrk="1" fontAlgn="auto" hangingPunct="1">
              <a:spcAft>
                <a:spcPts val="0"/>
              </a:spcAft>
              <a:buFontTx/>
              <a:buChar char="•"/>
              <a:defRPr/>
            </a:pPr>
            <a:r>
              <a:rPr lang="en-US" dirty="0" smtClean="0">
                <a:solidFill>
                  <a:schemeClr val="tx1">
                    <a:lumMod val="75000"/>
                    <a:lumOff val="25000"/>
                  </a:schemeClr>
                </a:solidFill>
                <a:latin typeface="Century Gothic" pitchFamily="34" charset="0"/>
              </a:rPr>
              <a:t>In the US only IPV is used (4 doses at 2m,4m,6m,4-6yrs)</a:t>
            </a:r>
          </a:p>
          <a:p>
            <a:pPr algn="l" rtl="0" eaLnBrk="1" fontAlgn="auto" hangingPunct="1">
              <a:spcAft>
                <a:spcPts val="0"/>
              </a:spcAft>
              <a:buFontTx/>
              <a:buChar char="•"/>
              <a:defRPr/>
            </a:pPr>
            <a:r>
              <a:rPr lang="en-US" dirty="0" smtClean="0">
                <a:solidFill>
                  <a:schemeClr val="tx1">
                    <a:lumMod val="75000"/>
                    <a:lumOff val="25000"/>
                  </a:schemeClr>
                </a:solidFill>
                <a:latin typeface="Century Gothic" pitchFamily="34" charset="0"/>
              </a:rPr>
              <a:t>In </a:t>
            </a:r>
            <a:r>
              <a:rPr lang="en-US" dirty="0">
                <a:solidFill>
                  <a:schemeClr val="tx1">
                    <a:lumMod val="75000"/>
                    <a:lumOff val="25000"/>
                  </a:schemeClr>
                </a:solidFill>
                <a:latin typeface="Century Gothic" pitchFamily="34" charset="0"/>
              </a:rPr>
              <a:t>Jordan four doses – 2m,3m,4m,9m</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عنصر نائب لرقم الشريحة 3">
            <a:extLst>
              <a:ext uri="{FF2B5EF4-FFF2-40B4-BE49-F238E27FC236}">
                <a16:creationId xmlns="" xmlns:a16="http://schemas.microsoft.com/office/drawing/2014/main" id="{88A7A486-09DA-4019-9DB6-9CEF3F6F4C5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A947ECA-BAF3-40F9-8D7C-40F73CF5ADB2}" type="slidenum">
              <a:rPr lang="ar-SA" altLang="ru-RU">
                <a:solidFill>
                  <a:srgbClr val="898989"/>
                </a:solidFill>
              </a:rPr>
              <a:pPr/>
              <a:t>73</a:t>
            </a:fld>
            <a:endParaRPr lang="en-US" altLang="ru-RU">
              <a:solidFill>
                <a:srgbClr val="898989"/>
              </a:solidFill>
            </a:endParaRPr>
          </a:p>
        </p:txBody>
      </p:sp>
      <p:sp>
        <p:nvSpPr>
          <p:cNvPr id="45058" name="Title 1">
            <a:extLst>
              <a:ext uri="{FF2B5EF4-FFF2-40B4-BE49-F238E27FC236}">
                <a16:creationId xmlns="" xmlns:a16="http://schemas.microsoft.com/office/drawing/2014/main" id="{DDD82F41-01B6-41EC-A9A2-311E3BE5D0C2}"/>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5059" name="Content Placeholder 2">
            <a:extLst>
              <a:ext uri="{FF2B5EF4-FFF2-40B4-BE49-F238E27FC236}">
                <a16:creationId xmlns="" xmlns:a16="http://schemas.microsoft.com/office/drawing/2014/main" id="{3D40F555-6F2B-43B2-B283-C68E01ED8ABF}"/>
              </a:ext>
            </a:extLst>
          </p:cNvPr>
          <p:cNvSpPr>
            <a:spLocks noGrp="1"/>
          </p:cNvSpPr>
          <p:nvPr>
            <p:ph idx="4294967295"/>
          </p:nvPr>
        </p:nvSpPr>
        <p:spPr>
          <a:xfrm>
            <a:off x="485775"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1988, WHO set a strategy to eradicate polio by the year 2000</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Routine immunization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National Immunization Days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Acute Flaccid paralysis surveillance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OPV was used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عنصر نائب لرقم الشريحة 3">
            <a:extLst>
              <a:ext uri="{FF2B5EF4-FFF2-40B4-BE49-F238E27FC236}">
                <a16:creationId xmlns="" xmlns:a16="http://schemas.microsoft.com/office/drawing/2014/main" id="{B1D14AF6-CB48-4BAA-9B1E-208FD1E77C7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AC53250-47EB-4609-9DE4-879C15E240B6}" type="slidenum">
              <a:rPr lang="ar-SA" altLang="ru-RU">
                <a:solidFill>
                  <a:srgbClr val="898989"/>
                </a:solidFill>
              </a:rPr>
              <a:pPr/>
              <a:t>74</a:t>
            </a:fld>
            <a:endParaRPr lang="en-US" altLang="ru-RU">
              <a:solidFill>
                <a:srgbClr val="898989"/>
              </a:solidFill>
            </a:endParaRPr>
          </a:p>
        </p:txBody>
      </p:sp>
      <p:sp>
        <p:nvSpPr>
          <p:cNvPr id="46082" name="Title 1">
            <a:extLst>
              <a:ext uri="{FF2B5EF4-FFF2-40B4-BE49-F238E27FC236}">
                <a16:creationId xmlns="" xmlns:a16="http://schemas.microsoft.com/office/drawing/2014/main" id="{0EB7E7DF-D1E6-4532-A166-CD1BC3DAA045}"/>
              </a:ext>
            </a:extLst>
          </p:cNvPr>
          <p:cNvSpPr>
            <a:spLocks noGrp="1"/>
          </p:cNvSpPr>
          <p:nvPr>
            <p:ph type="title" idx="4294967295"/>
          </p:nvPr>
        </p:nvSpPr>
        <p:spPr>
          <a:xfrm>
            <a:off x="0" y="214313"/>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6083" name="Content Placeholder 2">
            <a:extLst>
              <a:ext uri="{FF2B5EF4-FFF2-40B4-BE49-F238E27FC236}">
                <a16:creationId xmlns="" xmlns:a16="http://schemas.microsoft.com/office/drawing/2014/main" id="{4CC4528F-1766-4FF0-867D-CA86E0EBB5C2}"/>
              </a:ext>
            </a:extLst>
          </p:cNvPr>
          <p:cNvSpPr>
            <a:spLocks noGrp="1"/>
          </p:cNvSpPr>
          <p:nvPr>
            <p:ph idx="4294967295"/>
          </p:nvPr>
        </p:nvSpPr>
        <p:spPr>
          <a:xfrm>
            <a:off x="557213" y="16430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Vaccine-derived poliovirus (VDPV) which is stored in labs may acquire </a:t>
            </a:r>
            <a:r>
              <a:rPr lang="en-US" dirty="0" err="1">
                <a:solidFill>
                  <a:schemeClr val="tx1">
                    <a:lumMod val="75000"/>
                    <a:lumOff val="25000"/>
                  </a:schemeClr>
                </a:solidFill>
                <a:latin typeface="Century Gothic" pitchFamily="34" charset="0"/>
              </a:rPr>
              <a:t>neurovirulent</a:t>
            </a:r>
            <a:r>
              <a:rPr lang="en-US" dirty="0">
                <a:solidFill>
                  <a:schemeClr val="tx1">
                    <a:lumMod val="75000"/>
                    <a:lumOff val="25000"/>
                  </a:schemeClr>
                </a:solidFill>
                <a:latin typeface="Century Gothic" pitchFamily="34" charset="0"/>
              </a:rPr>
              <a:t> and transmission characteristic of the wild type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This happened in Egypt 1993 and Philippines 2000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عنصر نائب لرقم الشريحة 2">
            <a:extLst>
              <a:ext uri="{FF2B5EF4-FFF2-40B4-BE49-F238E27FC236}">
                <a16:creationId xmlns="" xmlns:a16="http://schemas.microsoft.com/office/drawing/2014/main" id="{20B936BA-0B76-497F-ACF5-BBDE5D68E9C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188F33-F087-4CED-86CA-105DF0120FF2}" type="slidenum">
              <a:rPr lang="ar-SA" altLang="ru-RU">
                <a:solidFill>
                  <a:srgbClr val="898989"/>
                </a:solidFill>
              </a:rPr>
              <a:pPr/>
              <a:t>75</a:t>
            </a:fld>
            <a:endParaRPr lang="en-US" altLang="ru-RU">
              <a:solidFill>
                <a:srgbClr val="898989"/>
              </a:solidFill>
            </a:endParaRPr>
          </a:p>
        </p:txBody>
      </p:sp>
      <p:sp>
        <p:nvSpPr>
          <p:cNvPr id="4" name="Title 3">
            <a:extLst>
              <a:ext uri="{FF2B5EF4-FFF2-40B4-BE49-F238E27FC236}">
                <a16:creationId xmlns="" xmlns:a16="http://schemas.microsoft.com/office/drawing/2014/main" id="{52B68232-EF1E-4BB8-9352-EA292C1EA308}"/>
              </a:ext>
            </a:extLst>
          </p:cNvPr>
          <p:cNvSpPr>
            <a:spLocks noGrp="1"/>
          </p:cNvSpPr>
          <p:nvPr>
            <p:ph type="title" idx="4294967295"/>
          </p:nvPr>
        </p:nvSpPr>
        <p:spPr>
          <a:xfrm>
            <a:off x="914400" y="2205038"/>
            <a:ext cx="8229600" cy="792162"/>
          </a:xfrm>
        </p:spPr>
        <p:txBody>
          <a:bodyPr rtlCol="1">
            <a:normAutofit fontScale="90000"/>
          </a:bodyPr>
          <a:lstStyle/>
          <a:p>
            <a:pPr eaLnBrk="1" fontAlgn="auto" hangingPunct="1">
              <a:spcAft>
                <a:spcPts val="0"/>
              </a:spcAft>
              <a:defRPr/>
            </a:pPr>
            <a:r>
              <a:rPr lang="en-US" sz="3600" dirty="0">
                <a:solidFill>
                  <a:srgbClr val="3B577A"/>
                </a:solidFill>
                <a:latin typeface="Century Gothic" panose="020B0502020202020204" pitchFamily="34" charset="0"/>
                <a:cs typeface="Times New Roman" panose="02020603050405020304" pitchFamily="18" charset="0"/>
              </a:rPr>
              <a:t/>
            </a:r>
            <a:br>
              <a:rPr lang="en-US" sz="3600" dirty="0">
                <a:solidFill>
                  <a:srgbClr val="3B577A"/>
                </a:solidFill>
                <a:latin typeface="Century Gothic" panose="020B0502020202020204" pitchFamily="34" charset="0"/>
                <a:cs typeface="Times New Roman" panose="02020603050405020304" pitchFamily="18" charset="0"/>
              </a:rPr>
            </a:br>
            <a:r>
              <a:rPr lang="en-US" sz="3600" dirty="0">
                <a:solidFill>
                  <a:srgbClr val="3B577A"/>
                </a:solidFill>
                <a:latin typeface="Century Gothic" panose="020B0502020202020204" pitchFamily="34" charset="0"/>
                <a:cs typeface="Times New Roman" panose="02020603050405020304" pitchFamily="18" charset="0"/>
              </a:rPr>
              <a:t/>
            </a:r>
            <a:br>
              <a:rPr lang="en-US" sz="3600" dirty="0">
                <a:solidFill>
                  <a:srgbClr val="3B577A"/>
                </a:solidFill>
                <a:latin typeface="Century Gothic" panose="020B0502020202020204" pitchFamily="34" charset="0"/>
                <a:cs typeface="Times New Roman" panose="02020603050405020304" pitchFamily="18" charset="0"/>
              </a:rPr>
            </a:br>
            <a:r>
              <a:rPr lang="en-US" sz="3600" dirty="0" err="1">
                <a:solidFill>
                  <a:srgbClr val="3B577A"/>
                </a:solidFill>
                <a:latin typeface="Century Gothic" panose="020B0502020202020204" pitchFamily="34" charset="0"/>
                <a:cs typeface="Times New Roman" panose="02020603050405020304" pitchFamily="18" charset="0"/>
              </a:rPr>
              <a:t>Guillain-Barré</a:t>
            </a:r>
            <a:r>
              <a:rPr lang="en-US" sz="3600" dirty="0">
                <a:solidFill>
                  <a:srgbClr val="3B577A"/>
                </a:solidFill>
                <a:latin typeface="Century Gothic" panose="020B0502020202020204" pitchFamily="34" charset="0"/>
                <a:cs typeface="Times New Roman" panose="02020603050405020304" pitchFamily="18" charset="0"/>
              </a:rPr>
              <a:t> Syndrome</a:t>
            </a:r>
            <a:br>
              <a:rPr lang="en-US" sz="3600" dirty="0">
                <a:solidFill>
                  <a:srgbClr val="3B577A"/>
                </a:solidFill>
                <a:latin typeface="Century Gothic" panose="020B0502020202020204" pitchFamily="34" charset="0"/>
                <a:cs typeface="Times New Roman" panose="02020603050405020304" pitchFamily="18" charset="0"/>
              </a:rPr>
            </a:br>
            <a:r>
              <a:rPr lang="en-US" sz="3600" dirty="0">
                <a:solidFill>
                  <a:srgbClr val="3B577A"/>
                </a:solidFill>
                <a:latin typeface="Century Gothic" panose="020B0502020202020204" pitchFamily="34" charset="0"/>
                <a:cs typeface="Times New Roman" panose="02020603050405020304" pitchFamily="18" charset="0"/>
              </a:rPr>
              <a:t>(GBS)</a:t>
            </a:r>
            <a:br>
              <a:rPr lang="en-US" sz="3600" dirty="0">
                <a:solidFill>
                  <a:srgbClr val="3B577A"/>
                </a:solidFill>
                <a:latin typeface="Century Gothic" panose="020B0502020202020204" pitchFamily="34" charset="0"/>
                <a:cs typeface="Times New Roman" panose="02020603050405020304" pitchFamily="18" charset="0"/>
              </a:rPr>
            </a:br>
            <a:r>
              <a:rPr lang="en-US" sz="3600" dirty="0">
                <a:solidFill>
                  <a:srgbClr val="3B577A"/>
                </a:solidFill>
                <a:latin typeface="Century Gothic" panose="020B0502020202020204" pitchFamily="34" charset="0"/>
                <a:cs typeface="Times New Roman" panose="02020603050405020304" pitchFamily="18" charset="0"/>
              </a:rPr>
              <a:t/>
            </a:r>
            <a:br>
              <a:rPr lang="en-US" sz="3600" dirty="0">
                <a:solidFill>
                  <a:srgbClr val="3B577A"/>
                </a:solidFill>
                <a:latin typeface="Century Gothic" panose="020B0502020202020204" pitchFamily="34" charset="0"/>
                <a:cs typeface="Times New Roman" panose="02020603050405020304" pitchFamily="18" charset="0"/>
              </a:rPr>
            </a:br>
            <a:endParaRPr lang="ar-SA" sz="2200" dirty="0">
              <a:solidFill>
                <a:srgbClr val="3B577A"/>
              </a:solidFill>
              <a:latin typeface="Century Gothic" panose="020B0502020202020204" pitchFamily="34" charset="0"/>
            </a:endParaRPr>
          </a:p>
        </p:txBody>
      </p:sp>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Taha\Desktop\brock_slide02.jpg">
            <a:extLst>
              <a:ext uri="{FF2B5EF4-FFF2-40B4-BE49-F238E27FC236}">
                <a16:creationId xmlns="" xmlns:a16="http://schemas.microsoft.com/office/drawing/2014/main" id="{5E120CA3-035C-41F0-864C-AA9B6D1B750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288" y="404813"/>
            <a:ext cx="8424862" cy="604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27" name="عنصر نائب لرقم الشريحة 2">
            <a:extLst>
              <a:ext uri="{FF2B5EF4-FFF2-40B4-BE49-F238E27FC236}">
                <a16:creationId xmlns="" xmlns:a16="http://schemas.microsoft.com/office/drawing/2014/main" id="{55AAE64F-5670-4482-B42F-7D9E1F1F687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784DD37-2432-4D6B-A4F7-430DDFA9CE53}" type="slidenum">
              <a:rPr lang="ar-SA" altLang="ru-RU">
                <a:solidFill>
                  <a:srgbClr val="898989"/>
                </a:solidFill>
              </a:rPr>
              <a:pPr/>
              <a:t>76</a:t>
            </a:fld>
            <a:endParaRPr lang="en-US" altLang="ru-RU">
              <a:solidFill>
                <a:srgbClr val="898989"/>
              </a:solidFill>
            </a:endParaRPr>
          </a:p>
        </p:txBody>
      </p:sp>
    </p:spTree>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عنصر نائب لرقم الشريحة 5">
            <a:extLst>
              <a:ext uri="{FF2B5EF4-FFF2-40B4-BE49-F238E27FC236}">
                <a16:creationId xmlns="" xmlns:a16="http://schemas.microsoft.com/office/drawing/2014/main" id="{FB4D3B79-E95D-456C-9EE2-23F9D7ADFEF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95F14FB-7FF4-4E91-A3A3-8905EEED4D0E}" type="slidenum">
              <a:rPr lang="ar-SA" altLang="ru-RU">
                <a:solidFill>
                  <a:srgbClr val="898989"/>
                </a:solidFill>
              </a:rPr>
              <a:pPr/>
              <a:t>77</a:t>
            </a:fld>
            <a:endParaRPr lang="en-US" altLang="ru-RU">
              <a:solidFill>
                <a:srgbClr val="898989"/>
              </a:solidFill>
            </a:endParaRPr>
          </a:p>
        </p:txBody>
      </p:sp>
      <p:sp>
        <p:nvSpPr>
          <p:cNvPr id="48130" name="Title 1">
            <a:extLst>
              <a:ext uri="{FF2B5EF4-FFF2-40B4-BE49-F238E27FC236}">
                <a16:creationId xmlns="" xmlns:a16="http://schemas.microsoft.com/office/drawing/2014/main" id="{4988F08D-DED0-4C57-8E95-DA19D9995021}"/>
              </a:ext>
            </a:extLst>
          </p:cNvPr>
          <p:cNvSpPr>
            <a:spLocks noGrp="1"/>
          </p:cNvSpPr>
          <p:nvPr>
            <p:ph type="title" idx="4294967295"/>
          </p:nvPr>
        </p:nvSpPr>
        <p:spPr>
          <a:xfrm>
            <a:off x="914400" y="477838"/>
            <a:ext cx="8229600" cy="1143000"/>
          </a:xfrm>
        </p:spPr>
        <p:txBody>
          <a:bodyPr rtlCol="1">
            <a:normAutofit/>
          </a:bodyPr>
          <a:lstStyle/>
          <a:p>
            <a:pPr eaLnBrk="1" fontAlgn="auto" hangingPunct="1">
              <a:spcAft>
                <a:spcPts val="0"/>
              </a:spcAft>
              <a:defRPr/>
            </a:pPr>
            <a:r>
              <a:rPr lang="en-US" dirty="0">
                <a:solidFill>
                  <a:schemeClr val="accent5"/>
                </a:solidFill>
              </a:rPr>
              <a:t>Introduction</a:t>
            </a:r>
            <a:endParaRPr lang="ar-SA" dirty="0">
              <a:solidFill>
                <a:schemeClr val="accent5"/>
              </a:solidFill>
            </a:endParaRPr>
          </a:p>
        </p:txBody>
      </p:sp>
      <p:sp>
        <p:nvSpPr>
          <p:cNvPr id="104452" name="Rectangle 1">
            <a:extLst>
              <a:ext uri="{FF2B5EF4-FFF2-40B4-BE49-F238E27FC236}">
                <a16:creationId xmlns="" xmlns:a16="http://schemas.microsoft.com/office/drawing/2014/main" id="{D51338A9-18F6-4B1B-8618-C4C40D47151F}"/>
              </a:ext>
            </a:extLst>
          </p:cNvPr>
          <p:cNvSpPr>
            <a:spLocks noChangeArrowheads="1"/>
          </p:cNvSpPr>
          <p:nvPr/>
        </p:nvSpPr>
        <p:spPr bwMode="auto">
          <a:xfrm>
            <a:off x="611188" y="1711325"/>
            <a:ext cx="7640637" cy="3322638"/>
          </a:xfrm>
          <a:prstGeom prst="rect">
            <a:avLst/>
          </a:prstGeom>
          <a:noFill/>
          <a:ln>
            <a:noFill/>
          </a:ln>
          <a:extLst/>
        </p:spPr>
        <p:txBody>
          <a:bodyPr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Century" panose="02040604050505020304" pitchFamily="18" charset="0"/>
                <a:cs typeface="Times New Roman" panose="02020603050405020304" pitchFamily="18" charset="0"/>
              </a:defRPr>
            </a:lvl1pPr>
            <a:lvl2pPr marL="742950" indent="-285750">
              <a:spcBef>
                <a:spcPts val="1500"/>
              </a:spcBef>
              <a:buSzPct val="80000"/>
              <a:buFont typeface="Wingdings" panose="05000000000000000000" pitchFamily="2" charset="2"/>
              <a:buChar char=""/>
              <a:defRPr sz="2800">
                <a:solidFill>
                  <a:srgbClr val="404040"/>
                </a:solidFill>
                <a:latin typeface="Century" panose="02040604050505020304" pitchFamily="18" charset="0"/>
                <a:cs typeface="Times New Roman" panose="02020603050405020304" pitchFamily="18" charset="0"/>
              </a:defRPr>
            </a:lvl2pPr>
            <a:lvl3pPr marL="1143000" indent="-228600">
              <a:spcBef>
                <a:spcPts val="1500"/>
              </a:spcBef>
              <a:buSzPct val="80000"/>
              <a:buFont typeface="Wingdings" panose="05000000000000000000" pitchFamily="2" charset="2"/>
              <a:buChar char="®"/>
              <a:defRPr sz="2400">
                <a:solidFill>
                  <a:srgbClr val="404040"/>
                </a:solidFill>
                <a:latin typeface="Century" panose="02040604050505020304" pitchFamily="18" charset="0"/>
                <a:cs typeface="Times New Roman" panose="02020603050405020304" pitchFamily="18" charset="0"/>
              </a:defRPr>
            </a:lvl3pPr>
            <a:lvl4pPr marL="1600200" indent="-228600">
              <a:spcBef>
                <a:spcPts val="1500"/>
              </a:spcBef>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4pPr>
            <a:lvl5pPr marL="2057400" indent="-228600">
              <a:spcBef>
                <a:spcPts val="1500"/>
              </a:spcBef>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9pPr>
          </a:lstStyle>
          <a:p>
            <a:pPr marL="342900" indent="-342900">
              <a:spcBef>
                <a:spcPct val="0"/>
              </a:spcBef>
              <a:buSzTx/>
              <a:buFont typeface="Arial" panose="020B0604020202020204" pitchFamily="34" charset="0"/>
              <a:buChar char="•"/>
              <a:defRPr/>
            </a:pPr>
            <a:r>
              <a:rPr lang="ar-JO" sz="2400" b="1" dirty="0">
                <a:solidFill>
                  <a:schemeClr val="tx1"/>
                </a:solidFill>
                <a:latin typeface="+mn-lt"/>
                <a:cs typeface="Arial" panose="020B0604020202020204" pitchFamily="34" charset="0"/>
              </a:rPr>
              <a:t>Guillain-Barré syndrome (GBS) is an acute, frequently severe, and fulminant polyradiculoneuropathy that is autoimmune in nature</a:t>
            </a:r>
            <a:r>
              <a:rPr lang="en-US" sz="2400" b="1" dirty="0">
                <a:solidFill>
                  <a:schemeClr val="tx1"/>
                </a:solidFill>
                <a:latin typeface="+mn-lt"/>
                <a:cs typeface="Arial" panose="020B0604020202020204" pitchFamily="34" charset="0"/>
              </a:rPr>
              <a:t>.</a:t>
            </a:r>
          </a:p>
          <a:p>
            <a:pPr>
              <a:spcBef>
                <a:spcPct val="0"/>
              </a:spcBef>
              <a:buSzTx/>
              <a:buFont typeface="Wingdings" panose="05000000000000000000" pitchFamily="2" charset="2"/>
              <a:buNone/>
              <a:defRPr/>
            </a:pPr>
            <a:endParaRPr lang="en-US" sz="2400" b="1" dirty="0">
              <a:solidFill>
                <a:schemeClr val="tx1"/>
              </a:solidFill>
              <a:latin typeface="+mn-lt"/>
              <a:cs typeface="Arial" panose="020B0604020202020204" pitchFamily="34" charset="0"/>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Affects  people of all ages.</a:t>
            </a:r>
          </a:p>
          <a:p>
            <a:pPr>
              <a:spcBef>
                <a:spcPct val="0"/>
              </a:spcBef>
              <a:buSzTx/>
              <a:buFont typeface="Wingdings" panose="05000000000000000000" pitchFamily="2" charset="2"/>
              <a:buNone/>
              <a:defRPr/>
            </a:pPr>
            <a:endParaRPr lang="en-US" sz="2400" b="1" dirty="0">
              <a:solidFill>
                <a:schemeClr val="tx1"/>
              </a:solidFill>
              <a:latin typeface="+mn-lt"/>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Not hereditary.</a:t>
            </a:r>
          </a:p>
          <a:p>
            <a:pPr marL="342900" indent="-342900">
              <a:spcBef>
                <a:spcPct val="0"/>
              </a:spcBef>
              <a:buSzTx/>
              <a:buFont typeface="Arial" panose="020B0604020202020204" pitchFamily="34" charset="0"/>
              <a:buChar char="•"/>
              <a:defRPr/>
            </a:pPr>
            <a:endParaRPr lang="en-US" sz="2400" b="1" dirty="0">
              <a:solidFill>
                <a:schemeClr val="tx1">
                  <a:lumMod val="85000"/>
                  <a:lumOff val="15000"/>
                </a:schemeClr>
              </a:solidFill>
              <a:latin typeface="+mn-lt"/>
            </a:endParaRPr>
          </a:p>
          <a:p>
            <a:pPr marL="342900" indent="-342900">
              <a:spcBef>
                <a:spcPct val="0"/>
              </a:spcBef>
              <a:buSzTx/>
              <a:buFont typeface="Arial" panose="020B0604020202020204" pitchFamily="34" charset="0"/>
              <a:buChar char="•"/>
              <a:defRPr/>
            </a:pPr>
            <a:endParaRPr lang="ar-JO" sz="2400" b="1" dirty="0">
              <a:solidFill>
                <a:schemeClr val="tx1">
                  <a:lumMod val="85000"/>
                  <a:lumOff val="15000"/>
                </a:schemeClr>
              </a:solidFill>
              <a:latin typeface="+mn-lt"/>
              <a:cs typeface="Arial" panose="020B0604020202020204" pitchFamily="34" charset="0"/>
            </a:endParaRPr>
          </a:p>
        </p:txBody>
      </p:sp>
      <p:sp>
        <p:nvSpPr>
          <p:cNvPr id="51205" name="AutoShape 2"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 xmlns:a16="http://schemas.microsoft.com/office/drawing/2014/main" id="{B4EC655C-F535-4D3B-83AF-41402C54363F}"/>
              </a:ext>
            </a:extLst>
          </p:cNvPr>
          <p:cNvSpPr>
            <a:spLocks noChangeAspect="1" noChangeArrowheads="1"/>
          </p:cNvSpPr>
          <p:nvPr/>
        </p:nvSpPr>
        <p:spPr bwMode="auto">
          <a:xfrm>
            <a:off x="2744788" y="841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Tree>
  </p:cSld>
  <p:clrMapOvr>
    <a:masterClrMapping/>
  </p:clrMapOvr>
  <p:transition spd="slow">
    <p:split orient="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عنصر نائب لرقم الشريحة 4">
            <a:extLst>
              <a:ext uri="{FF2B5EF4-FFF2-40B4-BE49-F238E27FC236}">
                <a16:creationId xmlns="" xmlns:a16="http://schemas.microsoft.com/office/drawing/2014/main" id="{A6A9E4D5-A637-474D-82A4-17CB4D3A9FD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E069604-E23A-459C-8A99-1CDF6BD18963}" type="slidenum">
              <a:rPr lang="ar-SA" altLang="ru-RU">
                <a:solidFill>
                  <a:srgbClr val="898989"/>
                </a:solidFill>
              </a:rPr>
              <a:pPr/>
              <a:t>78</a:t>
            </a:fld>
            <a:endParaRPr lang="en-US" altLang="ru-RU">
              <a:solidFill>
                <a:srgbClr val="898989"/>
              </a:solidFill>
            </a:endParaRPr>
          </a:p>
        </p:txBody>
      </p:sp>
      <p:sp>
        <p:nvSpPr>
          <p:cNvPr id="49155" name="Content Placeholder 2">
            <a:extLst>
              <a:ext uri="{FF2B5EF4-FFF2-40B4-BE49-F238E27FC236}">
                <a16:creationId xmlns="" xmlns:a16="http://schemas.microsoft.com/office/drawing/2014/main" id="{4099F2A9-13DC-4EA8-8B69-0F13777DAB04}"/>
              </a:ext>
            </a:extLst>
          </p:cNvPr>
          <p:cNvSpPr>
            <a:spLocks noGrp="1"/>
          </p:cNvSpPr>
          <p:nvPr>
            <p:ph idx="4294967295"/>
          </p:nvPr>
        </p:nvSpPr>
        <p:spPr>
          <a:xfrm>
            <a:off x="261938" y="1196975"/>
            <a:ext cx="8382000" cy="4525963"/>
          </a:xfrm>
        </p:spPr>
        <p:txBody>
          <a:bodyPr rtlCol="1">
            <a:normAutofit/>
          </a:bodyPr>
          <a:lstStyle/>
          <a:p>
            <a:pPr algn="l" rtl="0" eaLnBrk="1" fontAlgn="auto" hangingPunct="1">
              <a:spcAft>
                <a:spcPts val="0"/>
              </a:spcAft>
              <a:buFontTx/>
              <a:buChar char="•"/>
              <a:defRPr/>
            </a:pPr>
            <a:r>
              <a:rPr lang="en-US" sz="2400" b="1" dirty="0">
                <a:cs typeface="Andalus" panose="02020603050405020304" pitchFamily="18" charset="-78"/>
              </a:rPr>
              <a:t>Primarily </a:t>
            </a:r>
            <a:r>
              <a:rPr lang="en-US" sz="2400" b="1" dirty="0">
                <a:solidFill>
                  <a:srgbClr val="0070C0"/>
                </a:solidFill>
                <a:cs typeface="Andalus" panose="02020603050405020304" pitchFamily="18" charset="-78"/>
              </a:rPr>
              <a:t>demyelination</a:t>
            </a:r>
            <a:r>
              <a:rPr lang="en-US" sz="2400" b="1" dirty="0">
                <a:cs typeface="Andalus" panose="02020603050405020304" pitchFamily="18" charset="-78"/>
              </a:rPr>
              <a:t> but sometimes </a:t>
            </a:r>
            <a:r>
              <a:rPr lang="en-US" sz="2400" b="1" dirty="0">
                <a:solidFill>
                  <a:srgbClr val="0070C0"/>
                </a:solidFill>
                <a:cs typeface="Andalus" panose="02020603050405020304" pitchFamily="18" charset="-78"/>
              </a:rPr>
              <a:t>axonal </a:t>
            </a:r>
            <a:r>
              <a:rPr lang="en-US" sz="2400" b="1" dirty="0">
                <a:cs typeface="Andalus" panose="02020603050405020304" pitchFamily="18" charset="-78"/>
              </a:rPr>
              <a:t>degeneration may occur</a:t>
            </a:r>
          </a:p>
          <a:p>
            <a:pPr algn="l" rtl="0" eaLnBrk="1" fontAlgn="auto" hangingPunct="1">
              <a:spcAft>
                <a:spcPts val="0"/>
              </a:spcAft>
              <a:buFontTx/>
              <a:buChar char="•"/>
              <a:defRPr/>
            </a:pPr>
            <a:r>
              <a:rPr lang="en-US" sz="2400" b="1" dirty="0">
                <a:cs typeface="Andalus" panose="02020603050405020304" pitchFamily="18" charset="-78"/>
              </a:rPr>
              <a:t>1-4 cases per  100,000   per   year in US (5000-6000/ y).</a:t>
            </a:r>
          </a:p>
          <a:p>
            <a:pPr algn="l" rtl="0" eaLnBrk="1" fontAlgn="auto" hangingPunct="1">
              <a:spcAft>
                <a:spcPts val="0"/>
              </a:spcAft>
              <a:buFontTx/>
              <a:buChar char="•"/>
              <a:defRPr/>
            </a:pPr>
            <a:r>
              <a:rPr lang="ar-JO" sz="2400" b="1" dirty="0">
                <a:cs typeface="Andalus" panose="02020603050405020304" pitchFamily="18" charset="-78"/>
              </a:rPr>
              <a:t>Males are at </a:t>
            </a:r>
            <a:r>
              <a:rPr lang="ar-JO" sz="2400" b="1" dirty="0">
                <a:solidFill>
                  <a:srgbClr val="0070C0"/>
                </a:solidFill>
                <a:cs typeface="Andalus" panose="02020603050405020304" pitchFamily="18" charset="-78"/>
              </a:rPr>
              <a:t>slightly higher </a:t>
            </a:r>
            <a:r>
              <a:rPr lang="ar-JO" sz="2400" b="1" dirty="0">
                <a:cs typeface="Andalus" panose="02020603050405020304" pitchFamily="18" charset="-78"/>
              </a:rPr>
              <a:t>risk for GBS than females, and in Western countries adults are </a:t>
            </a:r>
            <a:r>
              <a:rPr lang="ar-JO" sz="2400" b="1" dirty="0">
                <a:solidFill>
                  <a:srgbClr val="0070C0"/>
                </a:solidFill>
                <a:cs typeface="Andalus" panose="02020603050405020304" pitchFamily="18" charset="-78"/>
              </a:rPr>
              <a:t>more</a:t>
            </a:r>
            <a:r>
              <a:rPr lang="ar-JO" sz="2400" b="1" dirty="0">
                <a:cs typeface="Andalus" panose="02020603050405020304" pitchFamily="18" charset="-78"/>
              </a:rPr>
              <a:t> frequently affected than children.</a:t>
            </a:r>
          </a:p>
          <a:p>
            <a:pPr algn="l" rtl="0" eaLnBrk="1" fontAlgn="auto" hangingPunct="1">
              <a:spcAft>
                <a:spcPts val="0"/>
              </a:spcAft>
              <a:buFontTx/>
              <a:buChar char="•"/>
              <a:defRPr/>
            </a:pPr>
            <a:endParaRPr lang="en-US" sz="2400" dirty="0">
              <a:solidFill>
                <a:schemeClr val="tx1">
                  <a:lumMod val="85000"/>
                  <a:lumOff val="15000"/>
                </a:schemeClr>
              </a:solidFill>
            </a:endParaRPr>
          </a:p>
        </p:txBody>
      </p:sp>
      <p:sp>
        <p:nvSpPr>
          <p:cNvPr id="52228" name="Rectangle 3">
            <a:extLst>
              <a:ext uri="{FF2B5EF4-FFF2-40B4-BE49-F238E27FC236}">
                <a16:creationId xmlns="" xmlns:a16="http://schemas.microsoft.com/office/drawing/2014/main" id="{2144F6CF-87A0-431D-A08E-854A1E9D8B42}"/>
              </a:ext>
            </a:extLst>
          </p:cNvPr>
          <p:cNvSpPr>
            <a:spLocks noChangeArrowheads="1"/>
          </p:cNvSpPr>
          <p:nvPr/>
        </p:nvSpPr>
        <p:spPr bwMode="auto">
          <a:xfrm>
            <a:off x="468313" y="3573463"/>
            <a:ext cx="82073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ar-JO" altLang="ru-RU" sz="2800"/>
              <a:t> </a:t>
            </a:r>
          </a:p>
        </p:txBody>
      </p:sp>
    </p:spTree>
  </p:cSld>
  <p:clrMapOvr>
    <a:masterClrMapping/>
  </p:clrMapOvr>
  <p:transition spd="slow">
    <p:push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Taha\Desktop\guillaine-2.jpg">
            <a:extLst>
              <a:ext uri="{FF2B5EF4-FFF2-40B4-BE49-F238E27FC236}">
                <a16:creationId xmlns="" xmlns:a16="http://schemas.microsoft.com/office/drawing/2014/main" id="{88FCF744-989A-4C8A-985D-4C819997C42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825" y="981075"/>
            <a:ext cx="4992688" cy="568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1" name="Picture 3" descr="C:\Users\Taha\Desktop\3048278.jpg">
            <a:extLst>
              <a:ext uri="{FF2B5EF4-FFF2-40B4-BE49-F238E27FC236}">
                <a16:creationId xmlns="" xmlns:a16="http://schemas.microsoft.com/office/drawing/2014/main" id="{1F043B56-2431-4224-883D-06C63E3FB7A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64163" y="1052513"/>
            <a:ext cx="3455987" cy="554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8" name="عنصر نائب لرقم الشريحة 3">
            <a:extLst>
              <a:ext uri="{FF2B5EF4-FFF2-40B4-BE49-F238E27FC236}">
                <a16:creationId xmlns="" xmlns:a16="http://schemas.microsoft.com/office/drawing/2014/main" id="{04E8B5F5-5385-47FF-BACF-1AA6C4C431F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FD33E88-C5E5-46BC-BF6B-C1A0ADC09EB1}" type="slidenum">
              <a:rPr lang="ar-SA" altLang="ru-RU">
                <a:solidFill>
                  <a:srgbClr val="898989"/>
                </a:solidFill>
              </a:rPr>
              <a:pPr/>
              <a:t>79</a:t>
            </a:fld>
            <a:endParaRPr lang="en-US" altLang="ru-RU">
              <a:solidFill>
                <a:srgbClr val="898989"/>
              </a:solidFill>
            </a:endParaRPr>
          </a:p>
        </p:txBody>
      </p:sp>
      <p:sp>
        <p:nvSpPr>
          <p:cNvPr id="2" name="Rectangle 1">
            <a:extLst>
              <a:ext uri="{FF2B5EF4-FFF2-40B4-BE49-F238E27FC236}">
                <a16:creationId xmlns="" xmlns:a16="http://schemas.microsoft.com/office/drawing/2014/main" id="{86E29B41-B9B3-461E-9E8F-8CB2A7991E7C}"/>
              </a:ext>
            </a:extLst>
          </p:cNvPr>
          <p:cNvSpPr/>
          <p:nvPr/>
        </p:nvSpPr>
        <p:spPr>
          <a:xfrm>
            <a:off x="250825" y="188913"/>
            <a:ext cx="3354388" cy="646112"/>
          </a:xfrm>
          <a:prstGeom prst="rect">
            <a:avLst/>
          </a:prstGeom>
        </p:spPr>
        <p:txBody>
          <a:bodyPr wrap="none">
            <a:spAutoFit/>
          </a:bodyPr>
          <a:lstStyle/>
          <a:p>
            <a:pPr>
              <a:defRPr/>
            </a:pPr>
            <a:r>
              <a:rPr lang="en-US" sz="3600" dirty="0">
                <a:solidFill>
                  <a:schemeClr val="accent5"/>
                </a:solidFill>
                <a:latin typeface="+mj-lt"/>
              </a:rPr>
              <a:t>Pathophysiology</a:t>
            </a:r>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03" y="1032062"/>
            <a:ext cx="6447501" cy="990600"/>
          </a:xfrm>
        </p:spPr>
        <p:txBody>
          <a:bodyPr/>
          <a:lstStyle/>
          <a:p>
            <a:r>
              <a:rPr lang="en-US" b="1" dirty="0">
                <a:solidFill>
                  <a:srgbClr val="FF0000"/>
                </a:solidFill>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360088" y="1669677"/>
            <a:ext cx="5237251" cy="3694508"/>
          </a:xfrm>
        </p:spPr>
        <p:txBody>
          <a:bodyPr>
            <a:normAutofit fontScale="92500" lnSpcReduction="20000"/>
          </a:bodyPr>
          <a:lstStyle/>
          <a:p>
            <a:pPr marL="315468" indent="-288036">
              <a:buFontTx/>
              <a:buChar char="•"/>
              <a:defRPr/>
            </a:pPr>
            <a:r>
              <a:rPr lang="en-US" sz="1500" b="1" dirty="0">
                <a:solidFill>
                  <a:srgbClr val="FF0000"/>
                </a:solidFill>
                <a:latin typeface="Arial" panose="020B0604020202020204" pitchFamily="34" charset="0"/>
                <a:cs typeface="Arial" panose="020B0604020202020204" pitchFamily="34" charset="0"/>
              </a:rPr>
              <a:t>Proprioception and vibration may be </a:t>
            </a:r>
            <a:r>
              <a:rPr lang="en-US" sz="1500" b="1" u="sng" dirty="0">
                <a:solidFill>
                  <a:srgbClr val="FF0000"/>
                </a:solidFill>
                <a:latin typeface="Arial" panose="020B0604020202020204" pitchFamily="34" charset="0"/>
                <a:cs typeface="Arial" panose="020B0604020202020204" pitchFamily="34" charset="0"/>
              </a:rPr>
              <a:t>preserved</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Bladder paralysis often occurs and urinary retention is an early manifestation. </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Fever and nuchal rigidity </a:t>
            </a:r>
            <a:r>
              <a:rPr lang="en-US" sz="1500" b="1" u="sng" dirty="0">
                <a:latin typeface="Arial" panose="020B0604020202020204" pitchFamily="34" charset="0"/>
                <a:cs typeface="Arial" panose="020B0604020202020204" pitchFamily="34" charset="0"/>
              </a:rPr>
              <a:t>early </a:t>
            </a:r>
            <a:r>
              <a:rPr lang="en-US" sz="1500" b="1" dirty="0">
                <a:latin typeface="Arial" panose="020B0604020202020204" pitchFamily="34" charset="0"/>
                <a:cs typeface="Arial" panose="020B0604020202020204" pitchFamily="34" charset="0"/>
              </a:rPr>
              <a:t>in the course of disease</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u="sng" dirty="0">
                <a:solidFill>
                  <a:srgbClr val="002060"/>
                </a:solidFill>
                <a:latin typeface="Arial" panose="020B0604020202020204" pitchFamily="34" charset="0"/>
                <a:cs typeface="Arial" panose="020B0604020202020204" pitchFamily="34" charset="0"/>
              </a:rPr>
              <a:t>Neurological deficit</a:t>
            </a:r>
            <a:r>
              <a:rPr lang="en-US" sz="1500" b="1" dirty="0">
                <a:solidFill>
                  <a:srgbClr val="002060"/>
                </a:solidFill>
                <a:latin typeface="Arial" panose="020B0604020202020204" pitchFamily="34" charset="0"/>
                <a:cs typeface="Arial" panose="020B0604020202020204" pitchFamily="34" charset="0"/>
              </a:rPr>
              <a:t> evolves over </a:t>
            </a:r>
            <a:r>
              <a:rPr lang="en-US" sz="1500" b="1" u="sng" dirty="0">
                <a:solidFill>
                  <a:srgbClr val="002060"/>
                </a:solidFill>
                <a:latin typeface="Arial" panose="020B0604020202020204" pitchFamily="34" charset="0"/>
                <a:cs typeface="Arial" panose="020B0604020202020204" pitchFamily="34" charset="0"/>
              </a:rPr>
              <a:t>2-3 days</a:t>
            </a:r>
            <a:r>
              <a:rPr lang="en-US" sz="1500" b="1" dirty="0">
                <a:solidFill>
                  <a:srgbClr val="002060"/>
                </a:solidFill>
                <a:latin typeface="Arial" panose="020B0604020202020204" pitchFamily="34" charset="0"/>
                <a:cs typeface="Arial" panose="020B0604020202020204" pitchFamily="34" charset="0"/>
              </a:rPr>
              <a:t> then </a:t>
            </a:r>
            <a:r>
              <a:rPr lang="en-US" sz="1500" b="1" u="sng" dirty="0">
                <a:solidFill>
                  <a:srgbClr val="002060"/>
                </a:solidFill>
                <a:latin typeface="Arial" panose="020B0604020202020204" pitchFamily="34" charset="0"/>
                <a:cs typeface="Arial" panose="020B0604020202020204" pitchFamily="34" charset="0"/>
              </a:rPr>
              <a:t>plateaus</a:t>
            </a:r>
            <a:r>
              <a:rPr lang="en-US" sz="1500" b="1" dirty="0">
                <a:solidFill>
                  <a:srgbClr val="002060"/>
                </a:solidFill>
                <a:latin typeface="Arial" panose="020B0604020202020204" pitchFamily="34" charset="0"/>
                <a:cs typeface="Arial" panose="020B0604020202020204" pitchFamily="34" charset="0"/>
              </a:rPr>
              <a:t>, with </a:t>
            </a:r>
            <a:r>
              <a:rPr lang="en-US" sz="1500" b="1" u="sng" dirty="0">
                <a:solidFill>
                  <a:srgbClr val="002060"/>
                </a:solidFill>
                <a:latin typeface="Arial" panose="020B0604020202020204" pitchFamily="34" charset="0"/>
                <a:cs typeface="Arial" panose="020B0604020202020204" pitchFamily="34" charset="0"/>
              </a:rPr>
              <a:t>flaccidity</a:t>
            </a:r>
            <a:r>
              <a:rPr lang="en-US" sz="1500" b="1" dirty="0">
                <a:solidFill>
                  <a:srgbClr val="002060"/>
                </a:solidFill>
                <a:latin typeface="Arial" panose="020B0604020202020204" pitchFamily="34" charset="0"/>
                <a:cs typeface="Arial" panose="020B0604020202020204" pitchFamily="34" charset="0"/>
              </a:rPr>
              <a:t> changing to </a:t>
            </a:r>
            <a:r>
              <a:rPr lang="en-US" sz="1500" b="1" u="sng" dirty="0">
                <a:solidFill>
                  <a:srgbClr val="002060"/>
                </a:solidFill>
                <a:latin typeface="Arial" panose="020B0604020202020204" pitchFamily="34" charset="0"/>
                <a:cs typeface="Arial" panose="020B0604020202020204" pitchFamily="34" charset="0"/>
              </a:rPr>
              <a:t>spasticity</a:t>
            </a:r>
            <a:r>
              <a:rPr lang="en-US" sz="1500" b="1" dirty="0">
                <a:solidFill>
                  <a:srgbClr val="002060"/>
                </a:solidFill>
                <a:latin typeface="Arial" panose="020B0604020202020204" pitchFamily="34" charset="0"/>
                <a:cs typeface="Arial" panose="020B0604020202020204" pitchFamily="34" charset="0"/>
              </a:rPr>
              <a:t> and emerging of UMNL signs in LL</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signs of </a:t>
            </a:r>
            <a:r>
              <a:rPr lang="en-US" sz="1500" b="1" u="sng" dirty="0">
                <a:latin typeface="Arial" panose="020B0604020202020204" pitchFamily="34" charset="0"/>
                <a:cs typeface="Arial" panose="020B0604020202020204" pitchFamily="34" charset="0"/>
              </a:rPr>
              <a:t>spinal shock </a:t>
            </a:r>
            <a:r>
              <a:rPr lang="en-US" sz="1500" b="1" dirty="0">
                <a:latin typeface="Arial" panose="020B0604020202020204" pitchFamily="34" charset="0"/>
                <a:cs typeface="Arial" panose="020B0604020202020204" pitchFamily="34" charset="0"/>
              </a:rPr>
              <a:t>may be evident, in which the lower limbs will be </a:t>
            </a:r>
            <a:r>
              <a:rPr lang="en-US" sz="1500" b="1" u="sng" dirty="0">
                <a:latin typeface="Arial" panose="020B0604020202020204" pitchFamily="34" charset="0"/>
                <a:cs typeface="Arial" panose="020B0604020202020204" pitchFamily="34" charset="0"/>
              </a:rPr>
              <a:t>flaccid and </a:t>
            </a:r>
            <a:r>
              <a:rPr lang="en-US" sz="1500" b="1" u="sng" dirty="0" err="1">
                <a:latin typeface="Arial" panose="020B0604020202020204" pitchFamily="34" charset="0"/>
                <a:cs typeface="Arial" panose="020B0604020202020204" pitchFamily="34" charset="0"/>
              </a:rPr>
              <a:t>areflexic</a:t>
            </a:r>
            <a:r>
              <a:rPr lang="en-US" sz="1500" b="1" dirty="0">
                <a:latin typeface="Arial" panose="020B0604020202020204" pitchFamily="34" charset="0"/>
                <a:cs typeface="Arial" panose="020B0604020202020204" pitchFamily="34" charset="0"/>
              </a:rPr>
              <a:t>, rather than spastic and </a:t>
            </a:r>
            <a:r>
              <a:rPr lang="en-US" sz="1500" b="1" dirty="0" err="1">
                <a:latin typeface="Arial" panose="020B0604020202020204" pitchFamily="34" charset="0"/>
                <a:cs typeface="Arial" panose="020B0604020202020204" pitchFamily="34" charset="0"/>
              </a:rPr>
              <a:t>hyperreflexic</a:t>
            </a:r>
            <a:r>
              <a:rPr lang="en-US" sz="1500" b="1" dirty="0">
                <a:latin typeface="Arial" panose="020B0604020202020204" pitchFamily="34" charset="0"/>
                <a:cs typeface="Arial" panose="020B0604020202020204" pitchFamily="34" charset="0"/>
              </a:rPr>
              <a:t> as they should be in upper motor neuron paralysis</a:t>
            </a:r>
          </a:p>
          <a:p>
            <a:pPr marL="315468" indent="-288036">
              <a:buFontTx/>
              <a:buChar char="•"/>
              <a:defRPr/>
            </a:pPr>
            <a:endParaRPr lang="en-US" sz="15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39386" y="2742009"/>
            <a:ext cx="2107826" cy="2622176"/>
          </a:xfrm>
          <a:prstGeom prst="rect">
            <a:avLst/>
          </a:prstGeom>
        </p:spPr>
      </p:pic>
    </p:spTree>
    <p:extLst>
      <p:ext uri="{BB962C8B-B14F-4D97-AF65-F5344CB8AC3E}">
        <p14:creationId xmlns="" xmlns:p14="http://schemas.microsoft.com/office/powerpoint/2010/main" val="25671350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Taha\Desktop\F4.large.jpg">
            <a:extLst>
              <a:ext uri="{FF2B5EF4-FFF2-40B4-BE49-F238E27FC236}">
                <a16:creationId xmlns="" xmlns:a16="http://schemas.microsoft.com/office/drawing/2014/main" id="{223FAB2F-14EA-49FC-B7B4-390A9B0BABC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4213" y="368300"/>
            <a:ext cx="7848600" cy="614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571" name="عنصر نائب لرقم الشريحة 2">
            <a:extLst>
              <a:ext uri="{FF2B5EF4-FFF2-40B4-BE49-F238E27FC236}">
                <a16:creationId xmlns="" xmlns:a16="http://schemas.microsoft.com/office/drawing/2014/main" id="{F2E54871-45DC-4BAE-9E76-37B5DED98E7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339F366-B4AB-4C64-AA40-BF6CF55951EB}" type="slidenum">
              <a:rPr lang="ar-SA" altLang="ru-RU">
                <a:solidFill>
                  <a:srgbClr val="898989"/>
                </a:solidFill>
              </a:rPr>
              <a:pPr/>
              <a:t>80</a:t>
            </a:fld>
            <a:endParaRPr lang="en-US" altLang="ru-RU">
              <a:solidFill>
                <a:srgbClr val="898989"/>
              </a:solidFill>
            </a:endParaRPr>
          </a:p>
        </p:txBody>
      </p:sp>
    </p:spTree>
  </p:cSld>
  <p:clrMapOvr>
    <a:masterClrMapping/>
  </p:clrMapOvr>
  <p:transition spd="slow">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a:extLst>
              <a:ext uri="{FF2B5EF4-FFF2-40B4-BE49-F238E27FC236}">
                <a16:creationId xmlns="" xmlns:a16="http://schemas.microsoft.com/office/drawing/2014/main" id="{3B5FBD08-1F12-4CF8-AC5A-1347E646A7F7}"/>
              </a:ext>
            </a:extLst>
          </p:cNvPr>
          <p:cNvSpPr>
            <a:spLocks noChangeArrowheads="1"/>
          </p:cNvSpPr>
          <p:nvPr/>
        </p:nvSpPr>
        <p:spPr bwMode="auto">
          <a:xfrm>
            <a:off x="287338" y="1125538"/>
            <a:ext cx="8094662" cy="2678112"/>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Century" panose="02040604050505020304" pitchFamily="18" charset="0"/>
                <a:cs typeface="Times New Roman" panose="02020603050405020304" pitchFamily="18" charset="0"/>
              </a:defRPr>
            </a:lvl1pPr>
            <a:lvl2pPr marL="742950" indent="-285750">
              <a:spcBef>
                <a:spcPts val="1500"/>
              </a:spcBef>
              <a:buSzPct val="80000"/>
              <a:buFont typeface="Wingdings" panose="05000000000000000000" pitchFamily="2" charset="2"/>
              <a:buChar char=""/>
              <a:defRPr sz="2800">
                <a:solidFill>
                  <a:srgbClr val="404040"/>
                </a:solidFill>
                <a:latin typeface="Century" panose="02040604050505020304" pitchFamily="18" charset="0"/>
                <a:cs typeface="Times New Roman" panose="02020603050405020304" pitchFamily="18" charset="0"/>
              </a:defRPr>
            </a:lvl2pPr>
            <a:lvl3pPr marL="1143000" indent="-228600">
              <a:spcBef>
                <a:spcPts val="1500"/>
              </a:spcBef>
              <a:buSzPct val="80000"/>
              <a:buFont typeface="Wingdings" panose="05000000000000000000" pitchFamily="2" charset="2"/>
              <a:buChar char="®"/>
              <a:defRPr sz="2400">
                <a:solidFill>
                  <a:srgbClr val="404040"/>
                </a:solidFill>
                <a:latin typeface="Century" panose="02040604050505020304" pitchFamily="18" charset="0"/>
                <a:cs typeface="Times New Roman" panose="02020603050405020304" pitchFamily="18" charset="0"/>
              </a:defRPr>
            </a:lvl3pPr>
            <a:lvl4pPr marL="1600200" indent="-228600">
              <a:spcBef>
                <a:spcPts val="1500"/>
              </a:spcBef>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4pPr>
            <a:lvl5pPr marL="2057400" indent="-228600">
              <a:spcBef>
                <a:spcPts val="1500"/>
              </a:spcBef>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cs typeface="Arial" panose="020B0604020202020204" pitchFamily="34" charset="0"/>
              </a:rPr>
              <a:t>In the demyelinating           conduction block. </a:t>
            </a:r>
            <a:r>
              <a:rPr lang="en-US" sz="2400" b="1" dirty="0" err="1">
                <a:solidFill>
                  <a:schemeClr val="tx1"/>
                </a:solidFill>
                <a:latin typeface="+mn-lt"/>
                <a:cs typeface="Arial" panose="020B0604020202020204" pitchFamily="34" charset="0"/>
              </a:rPr>
              <a:t>electrophysiologically</a:t>
            </a:r>
            <a:r>
              <a:rPr lang="en-US" sz="2400" b="1" dirty="0">
                <a:solidFill>
                  <a:schemeClr val="tx1"/>
                </a:solidFill>
                <a:latin typeface="+mn-lt"/>
                <a:cs typeface="Arial" panose="020B0604020202020204" pitchFamily="34" charset="0"/>
              </a:rPr>
              <a:t>, (delayed)   axonal connections remain ( intact). </a:t>
            </a:r>
          </a:p>
          <a:p>
            <a:pPr marL="342900" indent="-342900">
              <a:spcBef>
                <a:spcPct val="0"/>
              </a:spcBef>
              <a:buSzTx/>
              <a:buFont typeface="Arial" panose="020B0604020202020204" pitchFamily="34" charset="0"/>
              <a:buChar char="•"/>
              <a:defRPr/>
            </a:pPr>
            <a:endParaRPr lang="en-US" sz="2400" b="1" dirty="0">
              <a:solidFill>
                <a:schemeClr val="tx1"/>
              </a:solidFill>
              <a:latin typeface="+mn-lt"/>
              <a:cs typeface="Arial" panose="020B0604020202020204" pitchFamily="34" charset="0"/>
            </a:endParaRPr>
          </a:p>
          <a:p>
            <a:pPr marL="342900" indent="-342900">
              <a:spcBef>
                <a:spcPct val="0"/>
              </a:spcBef>
              <a:buSzTx/>
              <a:buFont typeface="Arial" panose="020B0604020202020204" pitchFamily="34" charset="0"/>
              <a:buChar char="•"/>
              <a:defRPr/>
            </a:pPr>
            <a:r>
              <a:rPr lang="en-US" sz="2400" b="1" dirty="0">
                <a:solidFill>
                  <a:schemeClr val="tx1"/>
                </a:solidFill>
                <a:latin typeface="+mn-lt"/>
                <a:cs typeface="Arial" panose="020B0604020202020204" pitchFamily="34" charset="0"/>
              </a:rPr>
              <a:t>In severe cases of demyelinating GBS          secondary axonal degeneration         slower rate of recovery and a greater degree of residual disability.           </a:t>
            </a:r>
          </a:p>
        </p:txBody>
      </p:sp>
      <p:sp>
        <p:nvSpPr>
          <p:cNvPr id="3" name="Right Arrow 2">
            <a:extLst>
              <a:ext uri="{FF2B5EF4-FFF2-40B4-BE49-F238E27FC236}">
                <a16:creationId xmlns="" xmlns:a16="http://schemas.microsoft.com/office/drawing/2014/main" id="{F3977895-7E0A-4554-99FF-6086E7D3CC72}"/>
              </a:ext>
            </a:extLst>
          </p:cNvPr>
          <p:cNvSpPr/>
          <p:nvPr/>
        </p:nvSpPr>
        <p:spPr>
          <a:xfrm>
            <a:off x="3429000" y="1285875"/>
            <a:ext cx="57626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4" name="Right Arrow 3">
            <a:extLst>
              <a:ext uri="{FF2B5EF4-FFF2-40B4-BE49-F238E27FC236}">
                <a16:creationId xmlns="" xmlns:a16="http://schemas.microsoft.com/office/drawing/2014/main" id="{4A7D62F3-990F-4160-9514-0D25887AC3D4}"/>
              </a:ext>
            </a:extLst>
          </p:cNvPr>
          <p:cNvSpPr/>
          <p:nvPr/>
        </p:nvSpPr>
        <p:spPr>
          <a:xfrm>
            <a:off x="5429250" y="2786063"/>
            <a:ext cx="503238"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5" name="Right Arrow 4">
            <a:extLst>
              <a:ext uri="{FF2B5EF4-FFF2-40B4-BE49-F238E27FC236}">
                <a16:creationId xmlns="" xmlns:a16="http://schemas.microsoft.com/office/drawing/2014/main" id="{37543F57-DBB2-405D-B8D5-F7ADC6D2F465}"/>
              </a:ext>
            </a:extLst>
          </p:cNvPr>
          <p:cNvSpPr/>
          <p:nvPr/>
        </p:nvSpPr>
        <p:spPr>
          <a:xfrm>
            <a:off x="2428875" y="3143250"/>
            <a:ext cx="5048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10598" name="عنصر نائب لرقم الشريحة 5">
            <a:extLst>
              <a:ext uri="{FF2B5EF4-FFF2-40B4-BE49-F238E27FC236}">
                <a16:creationId xmlns="" xmlns:a16="http://schemas.microsoft.com/office/drawing/2014/main" id="{5F160CC7-0036-4FE3-8021-1539C664AA0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7B895C6-9F44-47D2-A5B2-D4A927C1C2B0}" type="slidenum">
              <a:rPr lang="ar-SA" altLang="ru-RU">
                <a:solidFill>
                  <a:srgbClr val="898989"/>
                </a:solidFill>
              </a:rPr>
              <a:pPr/>
              <a:t>81</a:t>
            </a:fld>
            <a:endParaRPr lang="en-US" altLang="ru-RU">
              <a:solidFill>
                <a:srgbClr val="898989"/>
              </a:solidFill>
            </a:endParaRPr>
          </a:p>
        </p:txBody>
      </p:sp>
      <p:pic>
        <p:nvPicPr>
          <p:cNvPr id="55303" name="Picture 1">
            <a:extLst>
              <a:ext uri="{FF2B5EF4-FFF2-40B4-BE49-F238E27FC236}">
                <a16:creationId xmlns="" xmlns:a16="http://schemas.microsoft.com/office/drawing/2014/main" id="{10BE2C2A-6E74-40A3-B27D-085AA94A9E50}"/>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771775" y="4149725"/>
            <a:ext cx="4087813" cy="230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over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a:extLst>
              <a:ext uri="{FF2B5EF4-FFF2-40B4-BE49-F238E27FC236}">
                <a16:creationId xmlns="" xmlns:a16="http://schemas.microsoft.com/office/drawing/2014/main" id="{AB947180-8D9C-44AD-A172-13871FE31BA8}"/>
              </a:ext>
            </a:extLst>
          </p:cNvPr>
          <p:cNvSpPr>
            <a:spLocks noChangeArrowheads="1"/>
          </p:cNvSpPr>
          <p:nvPr/>
        </p:nvSpPr>
        <p:spPr bwMode="auto">
          <a:xfrm>
            <a:off x="323850" y="908050"/>
            <a:ext cx="8280400" cy="4524375"/>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rPr>
              <a:t>severe primary axonal pattern</a:t>
            </a:r>
            <a:r>
              <a:rPr lang="en-US" sz="2400" dirty="0">
                <a:solidFill>
                  <a:schemeClr val="tx1"/>
                </a:solidFill>
                <a:latin typeface="+mn-lt"/>
              </a:rPr>
              <a:t>           axons have degenerated  disconnected from their target          neuromuscular junctions, and must therefore regenerate for recovery to take place.</a:t>
            </a:r>
          </a:p>
          <a:p>
            <a:pPr>
              <a:spcBef>
                <a:spcPct val="0"/>
              </a:spcBef>
              <a:buSzTx/>
              <a:buFont typeface="Wingdings" panose="05000000000000000000" pitchFamily="2" charset="2"/>
              <a:buNone/>
              <a:defRPr/>
            </a:pPr>
            <a:r>
              <a:rPr lang="en-US" sz="2400" dirty="0">
                <a:solidFill>
                  <a:schemeClr val="tx1"/>
                </a:solidFill>
                <a:latin typeface="+mn-lt"/>
              </a:rPr>
              <a:t> </a:t>
            </a:r>
          </a:p>
          <a:p>
            <a:pPr marL="342900" indent="-342900">
              <a:spcBef>
                <a:spcPct val="0"/>
              </a:spcBef>
              <a:buSzTx/>
              <a:buFont typeface="Arial" panose="020B0604020202020204" pitchFamily="34" charset="0"/>
              <a:buChar char="•"/>
              <a:defRPr/>
            </a:pPr>
            <a:r>
              <a:rPr lang="en-US" sz="2400" b="1" dirty="0">
                <a:solidFill>
                  <a:schemeClr val="tx1"/>
                </a:solidFill>
                <a:latin typeface="+mn-lt"/>
              </a:rPr>
              <a:t>In motor axonal </a:t>
            </a:r>
            <a:r>
              <a:rPr lang="en-US" sz="2400" dirty="0">
                <a:solidFill>
                  <a:schemeClr val="tx1"/>
                </a:solidFill>
                <a:latin typeface="+mn-lt"/>
              </a:rPr>
              <a:t>cases in which recovery is rapid, the lesion is thought to be localized to </a:t>
            </a:r>
            <a:r>
              <a:rPr lang="en-US" sz="2400" dirty="0" err="1">
                <a:solidFill>
                  <a:schemeClr val="tx1"/>
                </a:solidFill>
                <a:latin typeface="+mn-lt"/>
              </a:rPr>
              <a:t>preterminal</a:t>
            </a:r>
            <a:r>
              <a:rPr lang="en-US" sz="2400" dirty="0">
                <a:solidFill>
                  <a:schemeClr val="tx1"/>
                </a:solidFill>
                <a:latin typeface="+mn-lt"/>
              </a:rPr>
              <a:t> motor branches, allowing regeneration and </a:t>
            </a:r>
            <a:r>
              <a:rPr lang="en-US" sz="2400" dirty="0" err="1">
                <a:solidFill>
                  <a:schemeClr val="tx1"/>
                </a:solidFill>
                <a:latin typeface="+mn-lt"/>
              </a:rPr>
              <a:t>reinnervation</a:t>
            </a:r>
            <a:r>
              <a:rPr lang="en-US" sz="2400" dirty="0">
                <a:solidFill>
                  <a:schemeClr val="tx1"/>
                </a:solidFill>
                <a:latin typeface="+mn-lt"/>
              </a:rPr>
              <a:t> to take place quickly.</a:t>
            </a:r>
          </a:p>
          <a:p>
            <a:pPr>
              <a:spcBef>
                <a:spcPct val="0"/>
              </a:spcBef>
              <a:buSzTx/>
              <a:buFont typeface="Wingdings" panose="05000000000000000000" pitchFamily="2" charset="2"/>
              <a:buNone/>
              <a:defRPr/>
            </a:pPr>
            <a:endParaRPr lang="en-US" sz="2400" dirty="0">
              <a:solidFill>
                <a:schemeClr val="tx1"/>
              </a:solidFill>
              <a:latin typeface="+mn-lt"/>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 Mild </a:t>
            </a:r>
            <a:r>
              <a:rPr lang="en-US" sz="2400" dirty="0">
                <a:solidFill>
                  <a:schemeClr val="tx1"/>
                </a:solidFill>
                <a:latin typeface="+mn-lt"/>
              </a:rPr>
              <a:t>cases, collateral sprouting and </a:t>
            </a:r>
            <a:r>
              <a:rPr lang="en-US" sz="2400" dirty="0" err="1">
                <a:solidFill>
                  <a:schemeClr val="tx1"/>
                </a:solidFill>
                <a:latin typeface="+mn-lt"/>
              </a:rPr>
              <a:t>reinnervation</a:t>
            </a:r>
            <a:r>
              <a:rPr lang="en-US" sz="2400" dirty="0">
                <a:solidFill>
                  <a:schemeClr val="tx1"/>
                </a:solidFill>
                <a:latin typeface="+mn-lt"/>
              </a:rPr>
              <a:t> from surviving motor axons near the neuromuscular junction may begin to reestablish              several months.</a:t>
            </a:r>
            <a:endParaRPr lang="ar-JO" sz="2400" dirty="0">
              <a:solidFill>
                <a:schemeClr val="tx1"/>
              </a:solidFill>
              <a:latin typeface="+mn-lt"/>
            </a:endParaRPr>
          </a:p>
        </p:txBody>
      </p:sp>
      <p:sp>
        <p:nvSpPr>
          <p:cNvPr id="3" name="Right Arrow 2">
            <a:extLst>
              <a:ext uri="{FF2B5EF4-FFF2-40B4-BE49-F238E27FC236}">
                <a16:creationId xmlns="" xmlns:a16="http://schemas.microsoft.com/office/drawing/2014/main" id="{1A4792F9-F46D-4456-B545-2390BF98EF7D}"/>
              </a:ext>
            </a:extLst>
          </p:cNvPr>
          <p:cNvSpPr/>
          <p:nvPr/>
        </p:nvSpPr>
        <p:spPr>
          <a:xfrm>
            <a:off x="4643438" y="1125538"/>
            <a:ext cx="504825" cy="142875"/>
          </a:xfrm>
          <a:prstGeom prst="rightArrow">
            <a:avLst>
              <a:gd name="adj1" fmla="val 5763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4" name="Right Arrow 3">
            <a:extLst>
              <a:ext uri="{FF2B5EF4-FFF2-40B4-BE49-F238E27FC236}">
                <a16:creationId xmlns="" xmlns:a16="http://schemas.microsoft.com/office/drawing/2014/main" id="{517D7138-72A8-4C0A-8EA8-ADCCC032C323}"/>
              </a:ext>
            </a:extLst>
          </p:cNvPr>
          <p:cNvSpPr/>
          <p:nvPr/>
        </p:nvSpPr>
        <p:spPr>
          <a:xfrm>
            <a:off x="3286125" y="4714875"/>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5" name="Right Arrow 4">
            <a:extLst>
              <a:ext uri="{FF2B5EF4-FFF2-40B4-BE49-F238E27FC236}">
                <a16:creationId xmlns="" xmlns:a16="http://schemas.microsoft.com/office/drawing/2014/main" id="{1AFC3099-87F0-408C-9A21-C1C075993B93}"/>
              </a:ext>
            </a:extLst>
          </p:cNvPr>
          <p:cNvSpPr/>
          <p:nvPr/>
        </p:nvSpPr>
        <p:spPr>
          <a:xfrm>
            <a:off x="4572000" y="1428750"/>
            <a:ext cx="612775" cy="16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11622" name="عنصر نائب لرقم الشريحة 5">
            <a:extLst>
              <a:ext uri="{FF2B5EF4-FFF2-40B4-BE49-F238E27FC236}">
                <a16:creationId xmlns="" xmlns:a16="http://schemas.microsoft.com/office/drawing/2014/main" id="{6C3660AA-9192-41FB-BB4E-11D886BEDEA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B6EBC0F-A45C-4245-A7E0-19DB33E7C983}" type="slidenum">
              <a:rPr lang="ar-SA" altLang="ru-RU">
                <a:solidFill>
                  <a:srgbClr val="898989"/>
                </a:solidFill>
              </a:rPr>
              <a:pPr/>
              <a:t>82</a:t>
            </a:fld>
            <a:endParaRPr lang="en-US" altLang="ru-RU">
              <a:solidFill>
                <a:srgbClr val="898989"/>
              </a:solidFill>
            </a:endParaRPr>
          </a:p>
        </p:txBody>
      </p:sp>
    </p:spTree>
  </p:cSld>
  <p:clrMapOvr>
    <a:masterClrMapping/>
  </p:clrMapOvr>
  <p:transition spd="slow">
    <p:dissolv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عنصر نائب لرقم الشريحة 3">
            <a:extLst>
              <a:ext uri="{FF2B5EF4-FFF2-40B4-BE49-F238E27FC236}">
                <a16:creationId xmlns="" xmlns:a16="http://schemas.microsoft.com/office/drawing/2014/main" id="{AA2601F0-5FFF-458C-8097-6F00E13F571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6381215-D33E-4F02-8A3D-5976CD1363C4}" type="slidenum">
              <a:rPr lang="ar-SA" altLang="ru-RU">
                <a:solidFill>
                  <a:srgbClr val="898989"/>
                </a:solidFill>
              </a:rPr>
              <a:pPr/>
              <a:t>83</a:t>
            </a:fld>
            <a:endParaRPr lang="en-US" altLang="ru-RU">
              <a:solidFill>
                <a:srgbClr val="898989"/>
              </a:solidFill>
            </a:endParaRPr>
          </a:p>
        </p:txBody>
      </p:sp>
      <p:sp>
        <p:nvSpPr>
          <p:cNvPr id="54274" name="Title 1">
            <a:extLst>
              <a:ext uri="{FF2B5EF4-FFF2-40B4-BE49-F238E27FC236}">
                <a16:creationId xmlns="" xmlns:a16="http://schemas.microsoft.com/office/drawing/2014/main" id="{4C6B6D92-90B3-4320-80A9-D2A9EB127270}"/>
              </a:ext>
            </a:extLst>
          </p:cNvPr>
          <p:cNvSpPr>
            <a:spLocks noGrp="1"/>
          </p:cNvSpPr>
          <p:nvPr>
            <p:ph type="title" idx="4294967295"/>
          </p:nvPr>
        </p:nvSpPr>
        <p:spPr>
          <a:xfrm>
            <a:off x="0" y="414338"/>
            <a:ext cx="8229600" cy="1143000"/>
          </a:xfrm>
        </p:spPr>
        <p:txBody>
          <a:bodyPr rtlCol="1">
            <a:normAutofit/>
          </a:bodyPr>
          <a:lstStyle/>
          <a:p>
            <a:pPr eaLnBrk="1" fontAlgn="auto" hangingPunct="1">
              <a:spcAft>
                <a:spcPts val="0"/>
              </a:spcAft>
              <a:defRPr/>
            </a:pPr>
            <a:r>
              <a:rPr lang="en-US" sz="4000" dirty="0">
                <a:solidFill>
                  <a:schemeClr val="accent5"/>
                </a:solidFill>
              </a:rPr>
              <a:t>Antecedent Events</a:t>
            </a:r>
            <a:endParaRPr lang="ar-SA" sz="4000" dirty="0">
              <a:solidFill>
                <a:schemeClr val="accent5"/>
              </a:solidFill>
            </a:endParaRPr>
          </a:p>
        </p:txBody>
      </p:sp>
      <p:sp>
        <p:nvSpPr>
          <p:cNvPr id="57348" name="Content Placeholder 2">
            <a:extLst>
              <a:ext uri="{FF2B5EF4-FFF2-40B4-BE49-F238E27FC236}">
                <a16:creationId xmlns="" xmlns:a16="http://schemas.microsoft.com/office/drawing/2014/main" id="{014097F5-C464-4D18-B437-CEBB62F2C699}"/>
              </a:ext>
            </a:extLst>
          </p:cNvPr>
          <p:cNvSpPr>
            <a:spLocks noGrp="1"/>
          </p:cNvSpPr>
          <p:nvPr>
            <p:ph idx="4294967295"/>
          </p:nvPr>
        </p:nvSpPr>
        <p:spPr>
          <a:xfrm>
            <a:off x="342900" y="1760538"/>
            <a:ext cx="8229600" cy="4525962"/>
          </a:xfrm>
        </p:spPr>
        <p:txBody>
          <a:bodyPr/>
          <a:lstStyle/>
          <a:p>
            <a:pPr marL="0" indent="0" algn="l" rtl="0" eaLnBrk="1" hangingPunct="1">
              <a:buFont typeface="Wingdings" panose="05000000000000000000" pitchFamily="2" charset="2"/>
              <a:buNone/>
            </a:pPr>
            <a:r>
              <a:rPr lang="en-US" altLang="ru-RU" b="1">
                <a:cs typeface="Arial" panose="020B0604020202020204" pitchFamily="34" charset="0"/>
              </a:rPr>
              <a:t>1.75% </a:t>
            </a:r>
            <a:r>
              <a:rPr lang="en-US" altLang="ru-RU">
                <a:cs typeface="Arial" panose="020B0604020202020204" pitchFamily="34" charset="0"/>
              </a:rPr>
              <a:t>of GBS cases are preceded </a:t>
            </a:r>
            <a:r>
              <a:rPr lang="en-US" altLang="ru-RU" b="1">
                <a:cs typeface="Arial" panose="020B0604020202020204" pitchFamily="34" charset="0"/>
              </a:rPr>
              <a:t>1-3wks</a:t>
            </a:r>
            <a:r>
              <a:rPr lang="en-US" altLang="ru-RU">
                <a:cs typeface="Arial" panose="020B0604020202020204" pitchFamily="34" charset="0"/>
              </a:rPr>
              <a:t> by an acute infectious process</a:t>
            </a:r>
          </a:p>
          <a:p>
            <a:pPr marL="0" indent="0" algn="l" rtl="0" eaLnBrk="1" hangingPunct="1">
              <a:buFont typeface="Wingdings" panose="05000000000000000000" pitchFamily="2" charset="2"/>
              <a:buNone/>
            </a:pPr>
            <a:r>
              <a:rPr lang="en-US" altLang="ru-RU" b="1">
                <a:cs typeface="Arial" panose="020B0604020202020204" pitchFamily="34" charset="0"/>
              </a:rPr>
              <a:t>2.Usually GI or respiratory</a:t>
            </a:r>
          </a:p>
          <a:p>
            <a:pPr marL="0" indent="0" algn="l" rtl="0" eaLnBrk="1" hangingPunct="1">
              <a:buFont typeface="Wingdings" panose="05000000000000000000" pitchFamily="2" charset="2"/>
              <a:buNone/>
            </a:pPr>
            <a:r>
              <a:rPr lang="en-US" altLang="ru-RU" b="1">
                <a:cs typeface="Arial" panose="020B0604020202020204" pitchFamily="34" charset="0"/>
              </a:rPr>
              <a:t>3.Campylobacter jejuni</a:t>
            </a:r>
          </a:p>
          <a:p>
            <a:pPr marL="0" indent="0" algn="l" rtl="0" eaLnBrk="1" hangingPunct="1">
              <a:buFont typeface="Wingdings" panose="05000000000000000000" pitchFamily="2" charset="2"/>
              <a:buNone/>
            </a:pPr>
            <a:r>
              <a:rPr lang="en-US" altLang="ru-RU" b="1">
                <a:cs typeface="Arial" panose="020B0604020202020204" pitchFamily="34" charset="0"/>
              </a:rPr>
              <a:t>4.Mycoplasma Pneumonia</a:t>
            </a:r>
          </a:p>
          <a:p>
            <a:pPr marL="0" indent="0" algn="l" rtl="0" eaLnBrk="1" hangingPunct="1">
              <a:buFont typeface="Wingdings" panose="05000000000000000000" pitchFamily="2" charset="2"/>
              <a:buNone/>
            </a:pPr>
            <a:r>
              <a:rPr lang="en-US" altLang="ru-RU" b="1">
                <a:cs typeface="Arial" panose="020B0604020202020204" pitchFamily="34" charset="0"/>
              </a:rPr>
              <a:t>5.Viral infections : CMV, EBV, HSV</a:t>
            </a:r>
          </a:p>
        </p:txBody>
      </p:sp>
    </p:spTree>
  </p:cSld>
  <p:clrMapOvr>
    <a:masterClrMapping/>
  </p:clrMapOvr>
  <p:transition spd="slow">
    <p:wedg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عنصر نائب لرقم الشريحة 3">
            <a:extLst>
              <a:ext uri="{FF2B5EF4-FFF2-40B4-BE49-F238E27FC236}">
                <a16:creationId xmlns="" xmlns:a16="http://schemas.microsoft.com/office/drawing/2014/main" id="{3F26F606-CAC7-4252-80A4-42F2D9657B2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F3ABF7C-5FF7-4603-88E1-770A86CC9188}" type="slidenum">
              <a:rPr lang="ar-SA" altLang="ru-RU">
                <a:solidFill>
                  <a:srgbClr val="898989"/>
                </a:solidFill>
              </a:rPr>
              <a:pPr/>
              <a:t>84</a:t>
            </a:fld>
            <a:endParaRPr lang="en-US" altLang="ru-RU">
              <a:solidFill>
                <a:srgbClr val="898989"/>
              </a:solidFill>
            </a:endParaRPr>
          </a:p>
        </p:txBody>
      </p:sp>
      <p:sp>
        <p:nvSpPr>
          <p:cNvPr id="58371" name="Content Placeholder 2">
            <a:extLst>
              <a:ext uri="{FF2B5EF4-FFF2-40B4-BE49-F238E27FC236}">
                <a16:creationId xmlns="" xmlns:a16="http://schemas.microsoft.com/office/drawing/2014/main" id="{DF6B3D32-2DE3-4BA1-A6DA-4B540D90440B}"/>
              </a:ext>
            </a:extLst>
          </p:cNvPr>
          <p:cNvSpPr>
            <a:spLocks noGrp="1"/>
          </p:cNvSpPr>
          <p:nvPr>
            <p:ph idx="4294967295"/>
          </p:nvPr>
        </p:nvSpPr>
        <p:spPr>
          <a:xfrm>
            <a:off x="914400" y="981075"/>
            <a:ext cx="8229600" cy="4525963"/>
          </a:xfrm>
        </p:spPr>
        <p:txBody>
          <a:bodyPr/>
          <a:lstStyle/>
          <a:p>
            <a:pPr marL="0" indent="0" algn="l" rtl="0" eaLnBrk="1" hangingPunct="1">
              <a:buFont typeface="Wingdings" panose="05000000000000000000" pitchFamily="2" charset="2"/>
              <a:buNone/>
            </a:pPr>
            <a:r>
              <a:rPr lang="en-US" altLang="ru-RU" b="1">
                <a:cs typeface="Arial" panose="020B0604020202020204" pitchFamily="34" charset="0"/>
              </a:rPr>
              <a:t>6.Recent Immunization :</a:t>
            </a:r>
          </a:p>
          <a:p>
            <a:pPr lvl="1" algn="l" rtl="0" eaLnBrk="1" hangingPunct="1">
              <a:buFont typeface="Arial" panose="020B0604020202020204" pitchFamily="34" charset="0"/>
              <a:buChar char="•"/>
            </a:pPr>
            <a:r>
              <a:rPr lang="en-US" altLang="ru-RU" sz="1800">
                <a:cs typeface="Arial" panose="020B0604020202020204" pitchFamily="34" charset="0"/>
              </a:rPr>
              <a:t>Swine influenza vaccine</a:t>
            </a:r>
          </a:p>
          <a:p>
            <a:pPr lvl="1" algn="l" rtl="0" eaLnBrk="1" hangingPunct="1">
              <a:buFont typeface="Arial" panose="020B0604020202020204" pitchFamily="34" charset="0"/>
              <a:buChar char="•"/>
            </a:pPr>
            <a:r>
              <a:rPr lang="en-US" altLang="ru-RU" sz="1800">
                <a:cs typeface="Arial" panose="020B0604020202020204" pitchFamily="34" charset="0"/>
              </a:rPr>
              <a:t>Older types of rabies vaccines</a:t>
            </a:r>
          </a:p>
          <a:p>
            <a:pPr marL="0" indent="0" algn="l" rtl="0" eaLnBrk="1" hangingPunct="1">
              <a:buFont typeface="Wingdings" panose="05000000000000000000" pitchFamily="2" charset="2"/>
              <a:buNone/>
            </a:pPr>
            <a:r>
              <a:rPr lang="en-US" altLang="ru-RU" b="1">
                <a:cs typeface="Arial" panose="020B0604020202020204" pitchFamily="34" charset="0"/>
              </a:rPr>
              <a:t>7.Usual associations :</a:t>
            </a:r>
          </a:p>
          <a:p>
            <a:pPr lvl="1" algn="l" rtl="0" eaLnBrk="1" hangingPunct="1">
              <a:buFont typeface="Arial" panose="020B0604020202020204" pitchFamily="34" charset="0"/>
              <a:buChar char="•"/>
            </a:pPr>
            <a:r>
              <a:rPr lang="en-US" altLang="ru-RU" sz="1800">
                <a:cs typeface="Arial" panose="020B0604020202020204" pitchFamily="34" charset="0"/>
              </a:rPr>
              <a:t>Hodgkin’s lymphoma</a:t>
            </a:r>
          </a:p>
          <a:p>
            <a:pPr lvl="1" algn="l" rtl="0" eaLnBrk="1" hangingPunct="1">
              <a:buFont typeface="Arial" panose="020B0604020202020204" pitchFamily="34" charset="0"/>
              <a:buChar char="•"/>
            </a:pPr>
            <a:r>
              <a:rPr lang="en-US" altLang="ru-RU" sz="1800">
                <a:cs typeface="Arial" panose="020B0604020202020204" pitchFamily="34" charset="0"/>
              </a:rPr>
              <a:t>HIV+ve pts</a:t>
            </a:r>
          </a:p>
          <a:p>
            <a:pPr lvl="1" algn="l" rtl="0" eaLnBrk="1" hangingPunct="1">
              <a:buFont typeface="Arial" panose="020B0604020202020204" pitchFamily="34" charset="0"/>
              <a:buChar char="•"/>
            </a:pPr>
            <a:r>
              <a:rPr lang="en-US" altLang="ru-RU" sz="1800">
                <a:cs typeface="Arial" panose="020B0604020202020204" pitchFamily="34" charset="0"/>
              </a:rPr>
              <a:t>SLE</a:t>
            </a:r>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Taha\Desktop\9139042_orig.png">
            <a:extLst>
              <a:ext uri="{FF2B5EF4-FFF2-40B4-BE49-F238E27FC236}">
                <a16:creationId xmlns="" xmlns:a16="http://schemas.microsoft.com/office/drawing/2014/main" id="{FC617DA3-68D1-4E44-A722-56838E94430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2988" y="1181100"/>
            <a:ext cx="7051675"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39" name="عنصر نائب لرقم الشريحة 2">
            <a:extLst>
              <a:ext uri="{FF2B5EF4-FFF2-40B4-BE49-F238E27FC236}">
                <a16:creationId xmlns="" xmlns:a16="http://schemas.microsoft.com/office/drawing/2014/main" id="{1E9EEA2F-FB01-490A-A905-7F2DC686B0F4}"/>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AA31A19-4061-4898-BA5B-61E8E566A54C}" type="slidenum">
              <a:rPr lang="ar-SA" altLang="ru-RU">
                <a:solidFill>
                  <a:srgbClr val="898989"/>
                </a:solidFill>
              </a:rPr>
              <a:pPr/>
              <a:t>85</a:t>
            </a:fld>
            <a:endParaRPr lang="en-US" altLang="ru-RU">
              <a:solidFill>
                <a:srgbClr val="898989"/>
              </a:solidFill>
            </a:endParaRPr>
          </a:p>
        </p:txBody>
      </p:sp>
      <p:sp>
        <p:nvSpPr>
          <p:cNvPr id="2" name="Rectangle 1">
            <a:extLst>
              <a:ext uri="{FF2B5EF4-FFF2-40B4-BE49-F238E27FC236}">
                <a16:creationId xmlns="" xmlns:a16="http://schemas.microsoft.com/office/drawing/2014/main" id="{6D0B666E-6052-4372-83A0-7B9DD86C01AA}"/>
              </a:ext>
            </a:extLst>
          </p:cNvPr>
          <p:cNvSpPr/>
          <p:nvPr/>
        </p:nvSpPr>
        <p:spPr>
          <a:xfrm>
            <a:off x="395288" y="333375"/>
            <a:ext cx="3941762" cy="584200"/>
          </a:xfrm>
          <a:prstGeom prst="rect">
            <a:avLst/>
          </a:prstGeom>
        </p:spPr>
        <p:txBody>
          <a:bodyPr wrap="none">
            <a:spAutoFit/>
          </a:bodyPr>
          <a:lstStyle/>
          <a:p>
            <a:pPr>
              <a:defRPr/>
            </a:pPr>
            <a:r>
              <a:rPr lang="en-US" sz="3200" dirty="0">
                <a:solidFill>
                  <a:schemeClr val="accent5"/>
                </a:solidFill>
                <a:latin typeface="+mj-lt"/>
              </a:rPr>
              <a:t>Clinical Manifestations</a:t>
            </a:r>
          </a:p>
        </p:txBody>
      </p:sp>
    </p:spTree>
  </p:cSld>
  <p:clrMapOvr>
    <a:masterClrMapping/>
  </p:clrMapOvr>
  <p:transition spd="slow">
    <p:comb/>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عنصر نائب لرقم الشريحة 3">
            <a:extLst>
              <a:ext uri="{FF2B5EF4-FFF2-40B4-BE49-F238E27FC236}">
                <a16:creationId xmlns="" xmlns:a16="http://schemas.microsoft.com/office/drawing/2014/main" id="{0676A3CA-2B04-4709-AB58-31A4D0E2C1D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3D8E39D-66CD-4200-B130-BE0AF26095E5}" type="slidenum">
              <a:rPr lang="ar-SA" altLang="ru-RU">
                <a:solidFill>
                  <a:srgbClr val="898989"/>
                </a:solidFill>
              </a:rPr>
              <a:pPr/>
              <a:t>86</a:t>
            </a:fld>
            <a:endParaRPr lang="en-US" altLang="ru-RU">
              <a:solidFill>
                <a:srgbClr val="898989"/>
              </a:solidFill>
            </a:endParaRPr>
          </a:p>
        </p:txBody>
      </p:sp>
      <p:sp>
        <p:nvSpPr>
          <p:cNvPr id="60419" name="Content Placeholder 2">
            <a:extLst>
              <a:ext uri="{FF2B5EF4-FFF2-40B4-BE49-F238E27FC236}">
                <a16:creationId xmlns="" xmlns:a16="http://schemas.microsoft.com/office/drawing/2014/main" id="{12F58EC7-E732-49EF-82DC-50736F7E9C00}"/>
              </a:ext>
            </a:extLst>
          </p:cNvPr>
          <p:cNvSpPr>
            <a:spLocks noGrp="1"/>
          </p:cNvSpPr>
          <p:nvPr>
            <p:ph idx="4294967295"/>
          </p:nvPr>
        </p:nvSpPr>
        <p:spPr>
          <a:xfrm>
            <a:off x="423863" y="1617663"/>
            <a:ext cx="8148637" cy="4525962"/>
          </a:xfrm>
        </p:spPr>
        <p:txBody>
          <a:bodyPr/>
          <a:lstStyle/>
          <a:p>
            <a:pPr algn="l" rtl="0" eaLnBrk="1" hangingPunct="1">
              <a:lnSpc>
                <a:spcPct val="80000"/>
              </a:lnSpc>
              <a:buFontTx/>
              <a:buChar char="•"/>
            </a:pPr>
            <a:r>
              <a:rPr lang="en-US" altLang="ru-RU" sz="2400" b="1" dirty="0">
                <a:cs typeface="Arial" panose="020B0604020202020204" pitchFamily="34" charset="0"/>
              </a:rPr>
              <a:t>Rapidly evolving </a:t>
            </a:r>
            <a:r>
              <a:rPr lang="en-US" altLang="ru-RU" sz="2400" b="1" dirty="0" err="1">
                <a:cs typeface="Arial" panose="020B0604020202020204" pitchFamily="34" charset="0"/>
              </a:rPr>
              <a:t>areflexic</a:t>
            </a:r>
            <a:r>
              <a:rPr lang="en-US" altLang="ru-RU" sz="2400" b="1" dirty="0">
                <a:cs typeface="Arial" panose="020B0604020202020204" pitchFamily="34" charset="0"/>
              </a:rPr>
              <a:t> motor paralysis with or without sensory disturbances</a:t>
            </a:r>
          </a:p>
          <a:p>
            <a:pPr algn="l" rtl="0" eaLnBrk="1" hangingPunct="1">
              <a:lnSpc>
                <a:spcPct val="80000"/>
              </a:lnSpc>
              <a:buFontTx/>
              <a:buChar char="•"/>
            </a:pPr>
            <a:r>
              <a:rPr lang="en-US" altLang="ru-RU" sz="2400" b="1" dirty="0">
                <a:cs typeface="Arial" panose="020B0604020202020204" pitchFamily="34" charset="0"/>
              </a:rPr>
              <a:t>Ascending paralysis is noticed as rubbery legs</a:t>
            </a:r>
          </a:p>
          <a:p>
            <a:pPr algn="l" rtl="0" eaLnBrk="1" hangingPunct="1">
              <a:lnSpc>
                <a:spcPct val="80000"/>
              </a:lnSpc>
              <a:buFontTx/>
              <a:buChar char="•"/>
            </a:pPr>
            <a:r>
              <a:rPr lang="en-US" altLang="ru-RU" sz="2400" b="1" dirty="0">
                <a:cs typeface="Arial" panose="020B0604020202020204" pitchFamily="34" charset="0"/>
              </a:rPr>
              <a:t>Weakness evolves over hours to few days</a:t>
            </a:r>
          </a:p>
          <a:p>
            <a:pPr algn="l" rtl="0" eaLnBrk="1" hangingPunct="1">
              <a:lnSpc>
                <a:spcPct val="80000"/>
              </a:lnSpc>
              <a:buFontTx/>
              <a:buChar char="•"/>
            </a:pPr>
            <a:r>
              <a:rPr lang="en-US" altLang="ru-RU" sz="2400" b="1" dirty="0">
                <a:cs typeface="Arial" panose="020B0604020202020204" pitchFamily="34" charset="0"/>
              </a:rPr>
              <a:t>LL &gt; UL</a:t>
            </a:r>
          </a:p>
          <a:p>
            <a:pPr algn="l" rtl="0" eaLnBrk="1" hangingPunct="1">
              <a:lnSpc>
                <a:spcPct val="80000"/>
              </a:lnSpc>
              <a:buFontTx/>
              <a:buChar char="•"/>
            </a:pPr>
            <a:r>
              <a:rPr lang="en-US" altLang="ru-RU" sz="2400" b="1" dirty="0">
                <a:cs typeface="Arial" panose="020B0604020202020204" pitchFamily="34" charset="0"/>
              </a:rPr>
              <a:t>50% have facial </a:t>
            </a:r>
            <a:r>
              <a:rPr lang="en-US" altLang="ru-RU" sz="2400" b="1" dirty="0" err="1">
                <a:cs typeface="Arial" panose="020B0604020202020204" pitchFamily="34" charset="0"/>
              </a:rPr>
              <a:t>di</a:t>
            </a:r>
            <a:r>
              <a:rPr lang="en-US" altLang="ru-RU" sz="2400" b="1" dirty="0">
                <a:cs typeface="Arial" panose="020B0604020202020204" pitchFamily="34" charset="0"/>
              </a:rPr>
              <a:t>-paresis</a:t>
            </a:r>
          </a:p>
          <a:p>
            <a:pPr algn="l" rtl="0" eaLnBrk="1" hangingPunct="1">
              <a:lnSpc>
                <a:spcPct val="80000"/>
              </a:lnSpc>
              <a:buFontTx/>
              <a:buChar char="•"/>
            </a:pPr>
            <a:r>
              <a:rPr lang="en-US" altLang="ru-RU" sz="2400" b="1" dirty="0">
                <a:cs typeface="Arial" panose="020B0604020202020204" pitchFamily="34" charset="0"/>
              </a:rPr>
              <a:t>Lower CN are frequently involved (bulbar), causing difficulty in handling secretions and maintaining airways</a:t>
            </a:r>
          </a:p>
        </p:txBody>
      </p:sp>
      <p:sp>
        <p:nvSpPr>
          <p:cNvPr id="2" name="Rectangle 1">
            <a:extLst>
              <a:ext uri="{FF2B5EF4-FFF2-40B4-BE49-F238E27FC236}">
                <a16:creationId xmlns="" xmlns:a16="http://schemas.microsoft.com/office/drawing/2014/main" id="{817CD7FC-E577-44AC-9F6E-BB9F571B99EE}"/>
              </a:ext>
            </a:extLst>
          </p:cNvPr>
          <p:cNvSpPr/>
          <p:nvPr/>
        </p:nvSpPr>
        <p:spPr>
          <a:xfrm>
            <a:off x="311150" y="404813"/>
            <a:ext cx="4411663" cy="646112"/>
          </a:xfrm>
          <a:prstGeom prst="rect">
            <a:avLst/>
          </a:prstGeom>
        </p:spPr>
        <p:txBody>
          <a:bodyPr wrap="none">
            <a:spAutoFit/>
          </a:bodyPr>
          <a:lstStyle/>
          <a:p>
            <a:pPr>
              <a:defRPr/>
            </a:pPr>
            <a:r>
              <a:rPr lang="en-US" sz="3600" dirty="0">
                <a:solidFill>
                  <a:schemeClr val="accent5"/>
                </a:solidFill>
                <a:latin typeface="+mj-lt"/>
              </a:rPr>
              <a:t>Clinical Manifestations</a:t>
            </a:r>
          </a:p>
        </p:txBody>
      </p:sp>
    </p:spTree>
  </p:cSld>
  <p:clrMapOvr>
    <a:masterClrMapping/>
  </p:clrMapOvr>
  <p:transition spd="slow">
    <p:blinds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عنصر نائب لرقم الشريحة 3">
            <a:extLst>
              <a:ext uri="{FF2B5EF4-FFF2-40B4-BE49-F238E27FC236}">
                <a16:creationId xmlns="" xmlns:a16="http://schemas.microsoft.com/office/drawing/2014/main" id="{D3A754D4-4AC8-43C8-82CC-1D8C0EC2F686}"/>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8CD112A-1948-4A74-B0A2-D67957EA235F}" type="slidenum">
              <a:rPr lang="ar-SA" altLang="ru-RU">
                <a:solidFill>
                  <a:srgbClr val="898989"/>
                </a:solidFill>
              </a:rPr>
              <a:pPr/>
              <a:t>87</a:t>
            </a:fld>
            <a:endParaRPr lang="en-US" altLang="ru-RU">
              <a:solidFill>
                <a:srgbClr val="898989"/>
              </a:solidFill>
            </a:endParaRPr>
          </a:p>
        </p:txBody>
      </p:sp>
      <p:sp>
        <p:nvSpPr>
          <p:cNvPr id="61443" name="Content Placeholder 2">
            <a:extLst>
              <a:ext uri="{FF2B5EF4-FFF2-40B4-BE49-F238E27FC236}">
                <a16:creationId xmlns="" xmlns:a16="http://schemas.microsoft.com/office/drawing/2014/main" id="{879E115C-77DD-4B58-AD74-D502B63D06D3}"/>
              </a:ext>
            </a:extLst>
          </p:cNvPr>
          <p:cNvSpPr>
            <a:spLocks noGrp="1"/>
          </p:cNvSpPr>
          <p:nvPr>
            <p:ph idx="4294967295"/>
          </p:nvPr>
        </p:nvSpPr>
        <p:spPr>
          <a:xfrm>
            <a:off x="546100" y="1341438"/>
            <a:ext cx="7669213" cy="4525962"/>
          </a:xfrm>
        </p:spPr>
        <p:txBody>
          <a:bodyPr/>
          <a:lstStyle/>
          <a:p>
            <a:pPr algn="l" rtl="0" eaLnBrk="1" hangingPunct="1">
              <a:buFontTx/>
              <a:buChar char="•"/>
            </a:pPr>
            <a:r>
              <a:rPr lang="en-US" altLang="ru-RU" b="1">
                <a:cs typeface="Arial" panose="020B0604020202020204" pitchFamily="34" charset="0"/>
              </a:rPr>
              <a:t>Fever and constitutional symptoms are </a:t>
            </a:r>
            <a:r>
              <a:rPr lang="en-US" altLang="ru-RU" b="1">
                <a:solidFill>
                  <a:srgbClr val="0070C0"/>
                </a:solidFill>
                <a:cs typeface="Arial" panose="020B0604020202020204" pitchFamily="34" charset="0"/>
              </a:rPr>
              <a:t>absent</a:t>
            </a:r>
            <a:r>
              <a:rPr lang="en-US" altLang="ru-RU" b="1">
                <a:cs typeface="Arial" panose="020B0604020202020204" pitchFamily="34" charset="0"/>
              </a:rPr>
              <a:t> (if present re-consider the D</a:t>
            </a:r>
            <a:r>
              <a:rPr lang="en-US" altLang="ru-RU" b="1" baseline="-25000">
                <a:cs typeface="Arial" panose="020B0604020202020204" pitchFamily="34" charset="0"/>
              </a:rPr>
              <a:t>x</a:t>
            </a:r>
            <a:r>
              <a:rPr lang="en-US" altLang="ru-RU" b="1">
                <a:cs typeface="Arial" panose="020B0604020202020204" pitchFamily="34" charset="0"/>
              </a:rPr>
              <a:t>)</a:t>
            </a:r>
          </a:p>
          <a:p>
            <a:pPr algn="l" rtl="0" eaLnBrk="1" hangingPunct="1">
              <a:buFontTx/>
              <a:buChar char="•"/>
            </a:pPr>
            <a:r>
              <a:rPr lang="en-US" altLang="ru-RU" b="1">
                <a:cs typeface="Arial" panose="020B0604020202020204" pitchFamily="34" charset="0"/>
              </a:rPr>
              <a:t>Sensory deficit can be present (propioception and deep tendon reflexes &gt; pain&amp; temp.)</a:t>
            </a:r>
          </a:p>
          <a:p>
            <a:pPr algn="l" rtl="0" eaLnBrk="1" hangingPunct="1">
              <a:buFontTx/>
              <a:buChar char="•"/>
            </a:pPr>
            <a:r>
              <a:rPr lang="en-US" altLang="ru-RU" b="1">
                <a:cs typeface="Arial" panose="020B0604020202020204" pitchFamily="34" charset="0"/>
              </a:rPr>
              <a:t>Bladder dysfunction may occur (</a:t>
            </a:r>
            <a:r>
              <a:rPr lang="en-US" altLang="ru-RU" b="1">
                <a:solidFill>
                  <a:srgbClr val="0070C0"/>
                </a:solidFill>
                <a:cs typeface="Arial" panose="020B0604020202020204" pitchFamily="34" charset="0"/>
              </a:rPr>
              <a:t>transient</a:t>
            </a:r>
            <a:r>
              <a:rPr lang="en-US" altLang="ru-RU" b="1">
                <a:cs typeface="Arial" panose="020B0604020202020204" pitchFamily="34" charset="0"/>
              </a:rPr>
              <a:t>)</a:t>
            </a:r>
            <a:endParaRPr lang="ar-SA" altLang="ru-RU" b="1"/>
          </a:p>
        </p:txBody>
      </p:sp>
    </p:spTree>
  </p:cSld>
  <p:clrMapOvr>
    <a:masterClrMapping/>
  </p:clrMapOvr>
  <p:transition spd="slow">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عنصر نائب لرقم الشريحة 4">
            <a:extLst>
              <a:ext uri="{FF2B5EF4-FFF2-40B4-BE49-F238E27FC236}">
                <a16:creationId xmlns="" xmlns:a16="http://schemas.microsoft.com/office/drawing/2014/main" id="{145C40D5-DBED-49A1-8B0E-F0BABC2C92F6}"/>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6F7208D-8DE5-4267-99D5-90399E7360DB}" type="slidenum">
              <a:rPr lang="ar-SA" altLang="ru-RU">
                <a:solidFill>
                  <a:srgbClr val="898989"/>
                </a:solidFill>
              </a:rPr>
              <a:pPr/>
              <a:t>88</a:t>
            </a:fld>
            <a:endParaRPr lang="en-US" altLang="ru-RU">
              <a:solidFill>
                <a:srgbClr val="898989"/>
              </a:solidFill>
            </a:endParaRPr>
          </a:p>
        </p:txBody>
      </p:sp>
      <p:sp>
        <p:nvSpPr>
          <p:cNvPr id="52226" name="Title 1">
            <a:extLst>
              <a:ext uri="{FF2B5EF4-FFF2-40B4-BE49-F238E27FC236}">
                <a16:creationId xmlns="" xmlns:a16="http://schemas.microsoft.com/office/drawing/2014/main" id="{7B2A153F-5687-4949-A490-C15EB61B857B}"/>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tx1">
                    <a:lumMod val="65000"/>
                    <a:lumOff val="35000"/>
                  </a:schemeClr>
                </a:solidFill>
                <a:latin typeface="Century Gothic" pitchFamily="34" charset="0"/>
              </a:rPr>
              <a:t> </a:t>
            </a:r>
            <a:endParaRPr lang="ar-SA" dirty="0">
              <a:solidFill>
                <a:schemeClr val="tx1">
                  <a:lumMod val="65000"/>
                  <a:lumOff val="35000"/>
                </a:schemeClr>
              </a:solidFill>
              <a:latin typeface="Century Gothic" pitchFamily="34" charset="0"/>
            </a:endParaRPr>
          </a:p>
        </p:txBody>
      </p:sp>
      <p:sp>
        <p:nvSpPr>
          <p:cNvPr id="62468" name="Content Placeholder 2">
            <a:extLst>
              <a:ext uri="{FF2B5EF4-FFF2-40B4-BE49-F238E27FC236}">
                <a16:creationId xmlns="" xmlns:a16="http://schemas.microsoft.com/office/drawing/2014/main" id="{A7A40F5F-EBE8-46BE-884E-2A859E778835}"/>
              </a:ext>
            </a:extLst>
          </p:cNvPr>
          <p:cNvSpPr>
            <a:spLocks noGrp="1"/>
          </p:cNvSpPr>
          <p:nvPr>
            <p:ph idx="4294967295"/>
          </p:nvPr>
        </p:nvSpPr>
        <p:spPr>
          <a:xfrm>
            <a:off x="500063" y="1268413"/>
            <a:ext cx="8229600" cy="4525962"/>
          </a:xfrm>
        </p:spPr>
        <p:txBody>
          <a:bodyPr/>
          <a:lstStyle/>
          <a:p>
            <a:pPr algn="l" rtl="0" eaLnBrk="1" hangingPunct="1">
              <a:buFontTx/>
              <a:buChar char="•"/>
            </a:pPr>
            <a:r>
              <a:rPr lang="en-US" altLang="ru-RU" b="1">
                <a:cs typeface="Arial" panose="020B0604020202020204" pitchFamily="34" charset="0"/>
              </a:rPr>
              <a:t>Autonomic involvement may occur</a:t>
            </a:r>
          </a:p>
          <a:p>
            <a:pPr lvl="1" algn="l" rtl="0" eaLnBrk="1" hangingPunct="1">
              <a:buSzPct val="70000"/>
              <a:buFont typeface="Wingdings" panose="05000000000000000000" pitchFamily="2" charset="2"/>
              <a:buChar char="v"/>
            </a:pPr>
            <a:r>
              <a:rPr lang="en-US" altLang="ru-RU" sz="1800">
                <a:cs typeface="Arial" panose="020B0604020202020204" pitchFamily="34" charset="0"/>
              </a:rPr>
              <a:t>Fluctuation in BP</a:t>
            </a:r>
          </a:p>
          <a:p>
            <a:pPr lvl="1" algn="l" rtl="0" eaLnBrk="1" hangingPunct="1">
              <a:buSzPct val="70000"/>
              <a:buFont typeface="Wingdings" panose="05000000000000000000" pitchFamily="2" charset="2"/>
              <a:buChar char="v"/>
            </a:pPr>
            <a:r>
              <a:rPr lang="en-US" altLang="ru-RU" sz="1800">
                <a:cs typeface="Arial" panose="020B0604020202020204" pitchFamily="34" charset="0"/>
              </a:rPr>
              <a:t>Cardiac arrhythmias</a:t>
            </a:r>
          </a:p>
          <a:p>
            <a:pPr lvl="1" algn="l" rtl="0" eaLnBrk="1" hangingPunct="1">
              <a:buSzPct val="70000"/>
              <a:buFont typeface="Wingdings" panose="05000000000000000000" pitchFamily="2" charset="2"/>
              <a:buChar char="v"/>
            </a:pPr>
            <a:r>
              <a:rPr lang="en-US" altLang="ru-RU" sz="1800">
                <a:cs typeface="Arial" panose="020B0604020202020204" pitchFamily="34" charset="0"/>
              </a:rPr>
              <a:t>Postural hypotension</a:t>
            </a:r>
          </a:p>
          <a:p>
            <a:pPr algn="l" rtl="0" eaLnBrk="1" hangingPunct="1">
              <a:buFontTx/>
              <a:buChar char="•"/>
            </a:pPr>
            <a:r>
              <a:rPr lang="en-US" altLang="ru-RU" b="1">
                <a:cs typeface="Arial" panose="020B0604020202020204" pitchFamily="34" charset="0"/>
              </a:rPr>
              <a:t>Pain is a common feature (deep and aching in weakened muscles, back pain) – </a:t>
            </a:r>
            <a:r>
              <a:rPr lang="en-US" altLang="ru-RU" b="1">
                <a:solidFill>
                  <a:srgbClr val="0070C0"/>
                </a:solidFill>
                <a:cs typeface="Arial" panose="020B0604020202020204" pitchFamily="34" charset="0"/>
              </a:rPr>
              <a:t>self-limited</a:t>
            </a:r>
            <a:endParaRPr lang="ar-SA" altLang="ru-RU" b="1">
              <a:solidFill>
                <a:srgbClr val="0070C0"/>
              </a:solidFill>
            </a:endParaRPr>
          </a:p>
        </p:txBody>
      </p:sp>
      <p:sp>
        <p:nvSpPr>
          <p:cNvPr id="4" name="Oval 3">
            <a:extLst>
              <a:ext uri="{FF2B5EF4-FFF2-40B4-BE49-F238E27FC236}">
                <a16:creationId xmlns="" xmlns:a16="http://schemas.microsoft.com/office/drawing/2014/main" id="{C8E5656E-950E-4082-B9CA-4609A21C7F7E}"/>
              </a:ext>
            </a:extLst>
          </p:cNvPr>
          <p:cNvSpPr/>
          <p:nvPr/>
        </p:nvSpPr>
        <p:spPr>
          <a:xfrm>
            <a:off x="3428992" y="4643446"/>
            <a:ext cx="2915816" cy="158417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 sever cases Autonomic is common</a:t>
            </a:r>
            <a:endParaRPr lang="ar-JO"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slow">
    <p:cover dir="l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Taha\Desktop\GBSorganization.gif">
            <a:extLst>
              <a:ext uri="{FF2B5EF4-FFF2-40B4-BE49-F238E27FC236}">
                <a16:creationId xmlns="" xmlns:a16="http://schemas.microsoft.com/office/drawing/2014/main" id="{C2135AB7-8CCE-4EBF-993B-B97B330AD21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4863" y="1114425"/>
            <a:ext cx="7920037" cy="540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07" name="عنصر نائب لرقم الشريحة 2">
            <a:extLst>
              <a:ext uri="{FF2B5EF4-FFF2-40B4-BE49-F238E27FC236}">
                <a16:creationId xmlns="" xmlns:a16="http://schemas.microsoft.com/office/drawing/2014/main" id="{36760805-B0FC-480F-A7AE-F3CC657445E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A971626-95F0-42FE-A01D-C42A118B89CB}" type="slidenum">
              <a:rPr lang="ar-SA" altLang="ru-RU">
                <a:solidFill>
                  <a:srgbClr val="898989"/>
                </a:solidFill>
              </a:rPr>
              <a:pPr/>
              <a:t>89</a:t>
            </a:fld>
            <a:endParaRPr lang="en-US" altLang="ru-RU">
              <a:solidFill>
                <a:srgbClr val="898989"/>
              </a:solidFill>
            </a:endParaRPr>
          </a:p>
        </p:txBody>
      </p:sp>
      <p:sp>
        <p:nvSpPr>
          <p:cNvPr id="123908" name="Rectangle 1">
            <a:extLst>
              <a:ext uri="{FF2B5EF4-FFF2-40B4-BE49-F238E27FC236}">
                <a16:creationId xmlns="" xmlns:a16="http://schemas.microsoft.com/office/drawing/2014/main" id="{5FCDF504-8C8C-4A5F-93E5-BDB7D6ABDF80}"/>
              </a:ext>
            </a:extLst>
          </p:cNvPr>
          <p:cNvSpPr>
            <a:spLocks noChangeArrowheads="1"/>
          </p:cNvSpPr>
          <p:nvPr/>
        </p:nvSpPr>
        <p:spPr bwMode="auto">
          <a:xfrm>
            <a:off x="468313" y="260350"/>
            <a:ext cx="3308350" cy="646113"/>
          </a:xfrm>
          <a:prstGeom prst="rect">
            <a:avLst/>
          </a:prstGeom>
          <a:noFill/>
          <a:ln>
            <a:noFill/>
          </a:ln>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600" dirty="0">
                <a:solidFill>
                  <a:schemeClr val="accent5"/>
                </a:solidFill>
                <a:latin typeface="+mj-lt"/>
              </a:rPr>
              <a:t>Clinical subtypes</a:t>
            </a: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857250"/>
            <a:ext cx="6447501" cy="990600"/>
          </a:xfrm>
        </p:spPr>
        <p:txBody>
          <a:bodyPr/>
          <a:lstStyle/>
          <a:p>
            <a:r>
              <a:rPr lang="en-US" b="1" dirty="0">
                <a:solidFill>
                  <a:srgbClr val="FF0000"/>
                </a:solidFill>
                <a:latin typeface="Arial" panose="020B0604020202020204" pitchFamily="34" charset="0"/>
                <a:cs typeface="Arial" panose="020B0604020202020204" pitchFamily="34" charset="0"/>
              </a:rPr>
              <a:t>Clinical </a:t>
            </a:r>
            <a:r>
              <a:rPr lang="en-US" b="1" dirty="0" smtClean="0">
                <a:solidFill>
                  <a:srgbClr val="FF0000"/>
                </a:solidFill>
                <a:latin typeface="Arial" panose="020B0604020202020204" pitchFamily="34" charset="0"/>
                <a:cs typeface="Arial" panose="020B0604020202020204" pitchFamily="34" charset="0"/>
              </a:rPr>
              <a:t>manifestations </a:t>
            </a:r>
            <a:r>
              <a:rPr lang="ar-JO" b="1" dirty="0" smtClean="0">
                <a:solidFill>
                  <a:srgbClr val="FF0000"/>
                </a:solidFill>
                <a:latin typeface="Arial" panose="020B0604020202020204" pitchFamily="34" charset="0"/>
                <a:cs typeface="Arial" panose="020B0604020202020204" pitchFamily="34" charset="0"/>
              </a:rPr>
              <a:t>مهم</a:t>
            </a:r>
            <a:r>
              <a:rPr lang="en-US" b="1" dirty="0" smtClean="0">
                <a:solidFill>
                  <a:srgbClr val="FF0000"/>
                </a:solidFill>
                <a:latin typeface="Arial" panose="020B0604020202020204" pitchFamily="34" charset="0"/>
                <a:cs typeface="Arial" panose="020B0604020202020204" pitchFamily="34" charset="0"/>
              </a:rPr>
              <a:t> </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8001" y="1701124"/>
            <a:ext cx="6844179" cy="4299626"/>
          </a:xfrm>
        </p:spPr>
        <p:txBody>
          <a:bodyPr>
            <a:noAutofit/>
          </a:bodyPr>
          <a:lstStyle/>
          <a:p>
            <a:pPr>
              <a:defRPr/>
            </a:pPr>
            <a:r>
              <a:rPr lang="en-US" sz="1500" b="1" dirty="0">
                <a:latin typeface="Arial" panose="020B0604020202020204" pitchFamily="34" charset="0"/>
                <a:cs typeface="Arial" panose="020B0604020202020204" pitchFamily="34" charset="0"/>
              </a:rPr>
              <a:t>If the </a:t>
            </a:r>
            <a:r>
              <a:rPr lang="en-US" sz="1500" b="1" dirty="0">
                <a:solidFill>
                  <a:srgbClr val="FF0000"/>
                </a:solidFill>
                <a:latin typeface="Arial" panose="020B0604020202020204" pitchFamily="34" charset="0"/>
                <a:cs typeface="Arial" panose="020B0604020202020204" pitchFamily="34" charset="0"/>
              </a:rPr>
              <a:t>upper cervical cord </a:t>
            </a:r>
            <a:r>
              <a:rPr lang="en-US" sz="1500" b="1" dirty="0">
                <a:latin typeface="Arial" panose="020B0604020202020204" pitchFamily="34" charset="0"/>
                <a:cs typeface="Arial" panose="020B0604020202020204" pitchFamily="34" charset="0"/>
              </a:rPr>
              <a:t>is involved, </a:t>
            </a:r>
            <a:r>
              <a:rPr lang="en-US" sz="1500" b="1" u="sng" dirty="0">
                <a:latin typeface="Arial" panose="020B0604020202020204" pitchFamily="34" charset="0"/>
                <a:cs typeface="Arial" panose="020B0604020202020204" pitchFamily="34" charset="0"/>
              </a:rPr>
              <a:t>all four limbs </a:t>
            </a:r>
            <a:r>
              <a:rPr lang="en-US" sz="1500" b="1" dirty="0">
                <a:latin typeface="Arial" panose="020B0604020202020204" pitchFamily="34" charset="0"/>
                <a:cs typeface="Arial" panose="020B0604020202020204" pitchFamily="34" charset="0"/>
              </a:rPr>
              <a:t>may be involved and there is risk of </a:t>
            </a:r>
            <a:r>
              <a:rPr lang="en-US" sz="1500" b="1" u="sng" dirty="0">
                <a:latin typeface="Arial" panose="020B0604020202020204" pitchFamily="34" charset="0"/>
                <a:cs typeface="Arial" panose="020B0604020202020204" pitchFamily="34" charset="0"/>
              </a:rPr>
              <a:t>respiratory paralysis </a:t>
            </a:r>
            <a:r>
              <a:rPr lang="en-US" sz="1500" b="1" dirty="0">
                <a:latin typeface="Arial" panose="020B0604020202020204" pitchFamily="34" charset="0"/>
                <a:cs typeface="Arial" panose="020B0604020202020204" pitchFamily="34" charset="0"/>
              </a:rPr>
              <a:t>(segments C3,4,5 to diaphragm).</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Lesions of the </a:t>
            </a:r>
            <a:r>
              <a:rPr lang="en-US" sz="1500" b="1" dirty="0">
                <a:solidFill>
                  <a:srgbClr val="FF0000"/>
                </a:solidFill>
                <a:latin typeface="Arial" panose="020B0604020202020204" pitchFamily="34" charset="0"/>
                <a:cs typeface="Arial" panose="020B0604020202020204" pitchFamily="34" charset="0"/>
              </a:rPr>
              <a:t>lower cervical (C5–T1) </a:t>
            </a:r>
            <a:r>
              <a:rPr lang="en-US" sz="1500" b="1" dirty="0">
                <a:latin typeface="Arial" panose="020B0604020202020204" pitchFamily="34" charset="0"/>
                <a:cs typeface="Arial" panose="020B0604020202020204" pitchFamily="34" charset="0"/>
              </a:rPr>
              <a:t>region will cause a combination of upper and lower motor neuron signs in the upper limbs, and exclusively upper motor neuron signs in the lower limbs.</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A lesion of the </a:t>
            </a:r>
            <a:r>
              <a:rPr lang="en-US" sz="1500" b="1" dirty="0">
                <a:solidFill>
                  <a:srgbClr val="FF0000"/>
                </a:solidFill>
                <a:latin typeface="Arial" panose="020B0604020202020204" pitchFamily="34" charset="0"/>
                <a:cs typeface="Arial" panose="020B0604020202020204" pitchFamily="34" charset="0"/>
              </a:rPr>
              <a:t>thoracic spinal cord (T1–12) </a:t>
            </a:r>
            <a:r>
              <a:rPr lang="en-US" sz="1500" b="1" dirty="0">
                <a:latin typeface="Arial" panose="020B0604020202020204" pitchFamily="34" charset="0"/>
                <a:cs typeface="Arial" panose="020B0604020202020204" pitchFamily="34" charset="0"/>
              </a:rPr>
              <a:t>will produce upper motor neuron signs in the lower limbs, presenting as a spastic </a:t>
            </a:r>
            <a:r>
              <a:rPr lang="en-US" sz="1500" b="1" dirty="0" err="1">
                <a:latin typeface="Arial" panose="020B0604020202020204" pitchFamily="34" charset="0"/>
                <a:cs typeface="Arial" panose="020B0604020202020204" pitchFamily="34" charset="0"/>
              </a:rPr>
              <a:t>diplegia</a:t>
            </a:r>
            <a:r>
              <a:rPr lang="en-US" sz="1500" b="1" dirty="0">
                <a:latin typeface="Arial" panose="020B0604020202020204" pitchFamily="34" charset="0"/>
                <a:cs typeface="Arial" panose="020B0604020202020204" pitchFamily="34" charset="0"/>
              </a:rPr>
              <a:t>.</a:t>
            </a:r>
          </a:p>
          <a:p>
            <a:pPr>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A lesion of the </a:t>
            </a:r>
            <a:r>
              <a:rPr lang="en-US" sz="1500" b="1" dirty="0">
                <a:solidFill>
                  <a:srgbClr val="FF0000"/>
                </a:solidFill>
                <a:latin typeface="Arial" panose="020B0604020202020204" pitchFamily="34" charset="0"/>
                <a:cs typeface="Arial" panose="020B0604020202020204" pitchFamily="34" charset="0"/>
              </a:rPr>
              <a:t>lower part of the spinal cord (L1–S5) </a:t>
            </a:r>
            <a:r>
              <a:rPr lang="en-US" sz="1500" b="1" dirty="0">
                <a:latin typeface="Arial" panose="020B0604020202020204" pitchFamily="34" charset="0"/>
                <a:cs typeface="Arial" panose="020B0604020202020204" pitchFamily="34" charset="0"/>
              </a:rPr>
              <a:t>often produces a combination of upper and lower motor neuron signs in the lower limbs.</a:t>
            </a:r>
          </a:p>
          <a:p>
            <a:pPr>
              <a:defRPr/>
            </a:pPr>
            <a:endParaRPr lang="ar-JO" sz="1500" b="1" dirty="0">
              <a:latin typeface="Arial" panose="020B0604020202020204" pitchFamily="34" charset="0"/>
              <a:cs typeface="Arial" panose="020B0604020202020204" pitchFamily="34" charset="0"/>
            </a:endParaRP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686282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a:extLst>
              <a:ext uri="{FF2B5EF4-FFF2-40B4-BE49-F238E27FC236}">
                <a16:creationId xmlns="" xmlns:a16="http://schemas.microsoft.com/office/drawing/2014/main" id="{FD5D911B-57AA-4122-8CE9-0E1BD218AE8B}"/>
              </a:ext>
            </a:extLst>
          </p:cNvPr>
          <p:cNvSpPr>
            <a:spLocks noChangeArrowheads="1"/>
          </p:cNvSpPr>
          <p:nvPr/>
        </p:nvSpPr>
        <p:spPr bwMode="auto">
          <a:xfrm>
            <a:off x="468313" y="293688"/>
            <a:ext cx="8675687" cy="1508125"/>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lgn="ctr">
              <a:spcBef>
                <a:spcPct val="0"/>
              </a:spcBef>
              <a:buSzTx/>
              <a:buFontTx/>
              <a:buNone/>
              <a:defRPr/>
            </a:pPr>
            <a:r>
              <a:rPr lang="en-US" sz="3200" b="1" dirty="0">
                <a:solidFill>
                  <a:srgbClr val="0070C0"/>
                </a:solidFill>
                <a:latin typeface="+mn-lt"/>
              </a:rPr>
              <a:t>1.Acute inflammatory demyelinating polyneuropathy (AIDP)</a:t>
            </a:r>
          </a:p>
          <a:p>
            <a:pPr>
              <a:spcBef>
                <a:spcPct val="0"/>
              </a:spcBef>
              <a:buSzTx/>
              <a:buFontTx/>
              <a:buNone/>
              <a:defRPr/>
            </a:pPr>
            <a:endParaRPr lang="ar-JO" sz="2800" b="1" dirty="0">
              <a:solidFill>
                <a:srgbClr val="FF0000"/>
              </a:solidFill>
              <a:latin typeface="Garamond" panose="02020404030301010803" pitchFamily="18" charset="0"/>
            </a:endParaRPr>
          </a:p>
        </p:txBody>
      </p:sp>
      <p:sp>
        <p:nvSpPr>
          <p:cNvPr id="124931" name="Rectangle 4">
            <a:extLst>
              <a:ext uri="{FF2B5EF4-FFF2-40B4-BE49-F238E27FC236}">
                <a16:creationId xmlns="" xmlns:a16="http://schemas.microsoft.com/office/drawing/2014/main" id="{B664E781-FC2B-42AC-8132-85BD498B4F72}"/>
              </a:ext>
            </a:extLst>
          </p:cNvPr>
          <p:cNvSpPr>
            <a:spLocks noChangeArrowheads="1"/>
          </p:cNvSpPr>
          <p:nvPr/>
        </p:nvSpPr>
        <p:spPr bwMode="auto">
          <a:xfrm>
            <a:off x="698500" y="1047750"/>
            <a:ext cx="6983413" cy="1938338"/>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en-US" sz="2400" dirty="0">
              <a:solidFill>
                <a:schemeClr val="tx1"/>
              </a:solidFill>
              <a:latin typeface="Garamond" panose="02020404030301010803" pitchFamily="18" charset="0"/>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Adults affected more than children; </a:t>
            </a:r>
            <a:r>
              <a:rPr lang="en-US" sz="2400" b="1" dirty="0">
                <a:solidFill>
                  <a:srgbClr val="0070C0"/>
                </a:solidFill>
                <a:latin typeface="+mn-lt"/>
              </a:rPr>
              <a:t>90% </a:t>
            </a:r>
            <a:r>
              <a:rPr lang="en-US" sz="2400" b="1" dirty="0">
                <a:solidFill>
                  <a:schemeClr val="tx1"/>
                </a:solidFill>
                <a:latin typeface="+mn-lt"/>
              </a:rPr>
              <a:t>of cases in western world.</a:t>
            </a:r>
          </a:p>
          <a:p>
            <a:pPr marL="342900" indent="-342900">
              <a:spcBef>
                <a:spcPct val="0"/>
              </a:spcBef>
              <a:buSzTx/>
              <a:buFont typeface="Arial" panose="020B0604020202020204" pitchFamily="34" charset="0"/>
              <a:buChar char="•"/>
              <a:defRPr/>
            </a:pPr>
            <a:r>
              <a:rPr lang="en-US" sz="2400" b="1" dirty="0">
                <a:solidFill>
                  <a:schemeClr val="tx1"/>
                </a:solidFill>
                <a:latin typeface="+mn-lt"/>
              </a:rPr>
              <a:t>rapid recovery.</a:t>
            </a:r>
          </a:p>
          <a:p>
            <a:pPr marL="342900" indent="-342900">
              <a:spcBef>
                <a:spcPct val="0"/>
              </a:spcBef>
              <a:buSzTx/>
              <a:buFont typeface="Arial" panose="020B0604020202020204" pitchFamily="34" charset="0"/>
              <a:buChar char="•"/>
              <a:defRPr/>
            </a:pPr>
            <a:r>
              <a:rPr lang="en-US" sz="2400" b="1" dirty="0">
                <a:solidFill>
                  <a:schemeClr val="tx1"/>
                </a:solidFill>
                <a:latin typeface="+mn-lt"/>
              </a:rPr>
              <a:t>anti-GM1 antibodies (&lt;50%)</a:t>
            </a:r>
            <a:endParaRPr lang="ar-JO" sz="2400" b="1" dirty="0">
              <a:solidFill>
                <a:schemeClr val="tx1"/>
              </a:solidFill>
              <a:latin typeface="+mn-lt"/>
            </a:endParaRPr>
          </a:p>
        </p:txBody>
      </p:sp>
      <p:sp>
        <p:nvSpPr>
          <p:cNvPr id="124932" name="Rectangle 5">
            <a:extLst>
              <a:ext uri="{FF2B5EF4-FFF2-40B4-BE49-F238E27FC236}">
                <a16:creationId xmlns="" xmlns:a16="http://schemas.microsoft.com/office/drawing/2014/main" id="{1B02A506-ABAF-40B3-8C1E-D883694B1D8A}"/>
              </a:ext>
            </a:extLst>
          </p:cNvPr>
          <p:cNvSpPr>
            <a:spLocks noChangeArrowheads="1"/>
          </p:cNvSpPr>
          <p:nvPr/>
        </p:nvSpPr>
        <p:spPr bwMode="auto">
          <a:xfrm>
            <a:off x="698500" y="2509838"/>
            <a:ext cx="2466975" cy="954087"/>
          </a:xfrm>
          <a:prstGeom prst="rect">
            <a:avLst/>
          </a:prstGeom>
          <a:noFill/>
          <a:ln>
            <a:noFill/>
          </a:ln>
          <a:extLst/>
        </p:spPr>
        <p:txBody>
          <a:bodyPr wrap="non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en-US" sz="2800" dirty="0">
              <a:solidFill>
                <a:schemeClr val="tx1"/>
              </a:solidFill>
              <a:latin typeface="Garamond" panose="02020404030301010803" pitchFamily="18" charset="0"/>
            </a:endParaRPr>
          </a:p>
          <a:p>
            <a:pPr>
              <a:spcBef>
                <a:spcPct val="0"/>
              </a:spcBef>
              <a:buSzTx/>
              <a:buFontTx/>
              <a:buNone/>
              <a:defRPr/>
            </a:pPr>
            <a:r>
              <a:rPr lang="en-US" sz="2800" b="1" u="sng" dirty="0">
                <a:solidFill>
                  <a:schemeClr val="tx1"/>
                </a:solidFill>
                <a:latin typeface="+mn-lt"/>
              </a:rPr>
              <a:t>Demyelination :</a:t>
            </a:r>
            <a:endParaRPr lang="ar-JO" sz="2800" b="1" u="sng" dirty="0">
              <a:solidFill>
                <a:schemeClr val="tx1"/>
              </a:solidFill>
              <a:latin typeface="+mn-lt"/>
            </a:endParaRPr>
          </a:p>
        </p:txBody>
      </p:sp>
      <p:sp>
        <p:nvSpPr>
          <p:cNvPr id="124933" name="Rectangle 6">
            <a:extLst>
              <a:ext uri="{FF2B5EF4-FFF2-40B4-BE49-F238E27FC236}">
                <a16:creationId xmlns="" xmlns:a16="http://schemas.microsoft.com/office/drawing/2014/main" id="{D329EDB6-0719-458E-9073-D57C7EDDD1C3}"/>
              </a:ext>
            </a:extLst>
          </p:cNvPr>
          <p:cNvSpPr>
            <a:spLocks noChangeArrowheads="1"/>
          </p:cNvSpPr>
          <p:nvPr/>
        </p:nvSpPr>
        <p:spPr bwMode="auto">
          <a:xfrm>
            <a:off x="698500" y="3211513"/>
            <a:ext cx="7632700" cy="1938337"/>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en-US" sz="2400" dirty="0">
              <a:solidFill>
                <a:schemeClr val="tx1"/>
              </a:solidFill>
              <a:latin typeface="Garamond" panose="02020404030301010803" pitchFamily="18" charset="0"/>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First attack on Schwann cell surface with widespread myelin damage , macrophage activation, and </a:t>
            </a:r>
            <a:r>
              <a:rPr lang="en-US" sz="2400" b="1" dirty="0">
                <a:solidFill>
                  <a:srgbClr val="FF0000"/>
                </a:solidFill>
                <a:latin typeface="+mn-lt"/>
              </a:rPr>
              <a:t>lymphocytic infiltration</a:t>
            </a:r>
            <a:r>
              <a:rPr lang="en-US" sz="2400" b="1" dirty="0">
                <a:solidFill>
                  <a:schemeClr val="tx1"/>
                </a:solidFill>
                <a:latin typeface="+mn-lt"/>
              </a:rPr>
              <a:t>.</a:t>
            </a:r>
          </a:p>
          <a:p>
            <a:pPr marL="342900" indent="-342900">
              <a:spcBef>
                <a:spcPct val="0"/>
              </a:spcBef>
              <a:buSzTx/>
              <a:buFont typeface="Arial" panose="020B0604020202020204" pitchFamily="34" charset="0"/>
              <a:buChar char="•"/>
              <a:defRPr/>
            </a:pPr>
            <a:r>
              <a:rPr lang="en-US" sz="2400" b="1" dirty="0">
                <a:solidFill>
                  <a:schemeClr val="tx1"/>
                </a:solidFill>
                <a:latin typeface="+mn-lt"/>
              </a:rPr>
              <a:t>variable secondary axonal damage</a:t>
            </a:r>
            <a:endParaRPr lang="ar-JO" sz="2400" b="1" dirty="0">
              <a:solidFill>
                <a:schemeClr val="tx1"/>
              </a:solidFill>
              <a:latin typeface="+mn-lt"/>
            </a:endParaRPr>
          </a:p>
        </p:txBody>
      </p:sp>
      <p:sp>
        <p:nvSpPr>
          <p:cNvPr id="124934" name="عنصر نائب لرقم الشريحة 5">
            <a:extLst>
              <a:ext uri="{FF2B5EF4-FFF2-40B4-BE49-F238E27FC236}">
                <a16:creationId xmlns="" xmlns:a16="http://schemas.microsoft.com/office/drawing/2014/main" id="{DEE0FE48-A069-4E43-8519-11E725B9F5B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234C464-0DFA-4E09-9A5D-BE09173C73C3}" type="slidenum">
              <a:rPr lang="ar-SA" altLang="ru-RU">
                <a:solidFill>
                  <a:srgbClr val="898989"/>
                </a:solidFill>
              </a:rPr>
              <a:pPr/>
              <a:t>90</a:t>
            </a:fld>
            <a:endParaRPr lang="en-US" altLang="ru-RU">
              <a:solidFill>
                <a:srgbClr val="898989"/>
              </a:solidFill>
            </a:endParaRPr>
          </a:p>
        </p:txBody>
      </p:sp>
    </p:spTree>
  </p:cSld>
  <p:clrMapOvr>
    <a:masterClrMapping/>
  </p:clrMapOvr>
  <p:transition spd="slow">
    <p:push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a:extLst>
              <a:ext uri="{FF2B5EF4-FFF2-40B4-BE49-F238E27FC236}">
                <a16:creationId xmlns="" xmlns:a16="http://schemas.microsoft.com/office/drawing/2014/main" id="{DBBD4A79-FCC0-4760-847F-E5BB6A1D5C17}"/>
              </a:ext>
            </a:extLst>
          </p:cNvPr>
          <p:cNvSpPr>
            <a:spLocks noChangeArrowheads="1"/>
          </p:cNvSpPr>
          <p:nvPr/>
        </p:nvSpPr>
        <p:spPr bwMode="auto">
          <a:xfrm>
            <a:off x="901700" y="485775"/>
            <a:ext cx="7513638" cy="584200"/>
          </a:xfrm>
          <a:prstGeom prst="rect">
            <a:avLst/>
          </a:prstGeom>
          <a:noFill/>
          <a:ln>
            <a:noFill/>
          </a:ln>
          <a:extLst/>
        </p:spPr>
        <p:txBody>
          <a:bodyPr wrap="non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200" dirty="0">
                <a:solidFill>
                  <a:srgbClr val="0070C0"/>
                </a:solidFill>
                <a:latin typeface="+mj-lt"/>
              </a:rPr>
              <a:t>2.Acute motor axonal neuropathy (AMAN)</a:t>
            </a:r>
            <a:endParaRPr lang="ar-JO" sz="3200" dirty="0">
              <a:solidFill>
                <a:srgbClr val="0070C0"/>
              </a:solidFill>
              <a:latin typeface="+mj-lt"/>
            </a:endParaRPr>
          </a:p>
        </p:txBody>
      </p:sp>
      <p:sp>
        <p:nvSpPr>
          <p:cNvPr id="125955" name="Rectangle 2">
            <a:extLst>
              <a:ext uri="{FF2B5EF4-FFF2-40B4-BE49-F238E27FC236}">
                <a16:creationId xmlns="" xmlns:a16="http://schemas.microsoft.com/office/drawing/2014/main" id="{983ECDCC-1900-47B4-9900-066410B7A3EB}"/>
              </a:ext>
            </a:extLst>
          </p:cNvPr>
          <p:cNvSpPr>
            <a:spLocks noChangeArrowheads="1"/>
          </p:cNvSpPr>
          <p:nvPr/>
        </p:nvSpPr>
        <p:spPr bwMode="auto">
          <a:xfrm>
            <a:off x="539750" y="1196975"/>
            <a:ext cx="7632700" cy="1938338"/>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rPr>
              <a:t>Children and young adults.</a:t>
            </a:r>
          </a:p>
          <a:p>
            <a:pPr marL="342900" indent="-342900">
              <a:spcBef>
                <a:spcPct val="0"/>
              </a:spcBef>
              <a:buSzTx/>
              <a:buFont typeface="Arial" panose="020B0604020202020204" pitchFamily="34" charset="0"/>
              <a:buChar char="•"/>
              <a:defRPr/>
            </a:pPr>
            <a:r>
              <a:rPr lang="en-US" sz="2400" b="1" dirty="0">
                <a:solidFill>
                  <a:schemeClr val="tx1"/>
                </a:solidFill>
                <a:latin typeface="+mn-lt"/>
              </a:rPr>
              <a:t>prevalent in China and Mexico.</a:t>
            </a:r>
          </a:p>
          <a:p>
            <a:pPr marL="342900" indent="-342900">
              <a:spcBef>
                <a:spcPct val="0"/>
              </a:spcBef>
              <a:buSzTx/>
              <a:buFont typeface="Arial" panose="020B0604020202020204" pitchFamily="34" charset="0"/>
              <a:buChar char="•"/>
              <a:defRPr/>
            </a:pPr>
            <a:r>
              <a:rPr lang="en-US" sz="2400" b="1" dirty="0">
                <a:solidFill>
                  <a:schemeClr val="tx1"/>
                </a:solidFill>
                <a:latin typeface="+mn-lt"/>
              </a:rPr>
              <a:t>may be seasonal.</a:t>
            </a:r>
          </a:p>
          <a:p>
            <a:pPr marL="342900" indent="-342900">
              <a:spcBef>
                <a:spcPct val="0"/>
              </a:spcBef>
              <a:buSzTx/>
              <a:buFont typeface="Arial" panose="020B0604020202020204" pitchFamily="34" charset="0"/>
              <a:buChar char="•"/>
              <a:defRPr/>
            </a:pPr>
            <a:r>
              <a:rPr lang="en-US" sz="2400" b="1" dirty="0">
                <a:solidFill>
                  <a:schemeClr val="tx1"/>
                </a:solidFill>
                <a:latin typeface="+mn-lt"/>
              </a:rPr>
              <a:t>Rapid recovery.</a:t>
            </a:r>
          </a:p>
          <a:p>
            <a:pPr marL="342900" indent="-342900">
              <a:spcBef>
                <a:spcPct val="0"/>
              </a:spcBef>
              <a:buSzTx/>
              <a:buFont typeface="Arial" panose="020B0604020202020204" pitchFamily="34" charset="0"/>
              <a:buChar char="•"/>
              <a:defRPr/>
            </a:pPr>
            <a:r>
              <a:rPr lang="en-US" sz="2400" b="1" dirty="0">
                <a:solidFill>
                  <a:schemeClr val="tx1"/>
                </a:solidFill>
                <a:latin typeface="+mn-lt"/>
              </a:rPr>
              <a:t>anti-GD1a antibodies</a:t>
            </a:r>
            <a:endParaRPr lang="ar-JO" sz="2400" b="1" dirty="0">
              <a:solidFill>
                <a:schemeClr val="tx1"/>
              </a:solidFill>
              <a:latin typeface="+mn-lt"/>
            </a:endParaRPr>
          </a:p>
        </p:txBody>
      </p:sp>
      <p:sp>
        <p:nvSpPr>
          <p:cNvPr id="125956" name="Rectangle 3">
            <a:extLst>
              <a:ext uri="{FF2B5EF4-FFF2-40B4-BE49-F238E27FC236}">
                <a16:creationId xmlns="" xmlns:a16="http://schemas.microsoft.com/office/drawing/2014/main" id="{3040941D-25D9-4E5A-9D29-F567C7F37AEA}"/>
              </a:ext>
            </a:extLst>
          </p:cNvPr>
          <p:cNvSpPr>
            <a:spLocks noChangeArrowheads="1"/>
          </p:cNvSpPr>
          <p:nvPr/>
        </p:nvSpPr>
        <p:spPr bwMode="auto">
          <a:xfrm>
            <a:off x="684213" y="3043238"/>
            <a:ext cx="1108075" cy="523875"/>
          </a:xfrm>
          <a:prstGeom prst="rect">
            <a:avLst/>
          </a:prstGeom>
          <a:noFill/>
          <a:ln>
            <a:noFill/>
          </a:ln>
          <a:extLst/>
        </p:spPr>
        <p:txBody>
          <a:bodyPr wrap="non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2800" b="1" u="sng" dirty="0">
                <a:solidFill>
                  <a:schemeClr val="tx1"/>
                </a:solidFill>
                <a:latin typeface="+mn-lt"/>
              </a:rPr>
              <a:t>Axon :</a:t>
            </a:r>
            <a:endParaRPr lang="ar-JO" sz="2800" b="1" u="sng" dirty="0">
              <a:solidFill>
                <a:schemeClr val="tx1"/>
              </a:solidFill>
              <a:latin typeface="+mn-lt"/>
            </a:endParaRPr>
          </a:p>
        </p:txBody>
      </p:sp>
      <p:sp>
        <p:nvSpPr>
          <p:cNvPr id="125957" name="Rectangle 4">
            <a:extLst>
              <a:ext uri="{FF2B5EF4-FFF2-40B4-BE49-F238E27FC236}">
                <a16:creationId xmlns="" xmlns:a16="http://schemas.microsoft.com/office/drawing/2014/main" id="{B070B0AD-F702-4B14-8A24-E9148A8C1FA9}"/>
              </a:ext>
            </a:extLst>
          </p:cNvPr>
          <p:cNvSpPr>
            <a:spLocks noChangeArrowheads="1"/>
          </p:cNvSpPr>
          <p:nvPr/>
        </p:nvSpPr>
        <p:spPr bwMode="auto">
          <a:xfrm>
            <a:off x="677863" y="3576638"/>
            <a:ext cx="7704137" cy="1570037"/>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457200" indent="-457200">
              <a:spcBef>
                <a:spcPct val="0"/>
              </a:spcBef>
              <a:buSzTx/>
              <a:buFont typeface="Arial" panose="020B0604020202020204" pitchFamily="34" charset="0"/>
              <a:buChar char="•"/>
              <a:defRPr/>
            </a:pPr>
            <a:r>
              <a:rPr lang="en-US" sz="2400" b="1" dirty="0">
                <a:solidFill>
                  <a:schemeClr val="tx1"/>
                </a:solidFill>
                <a:latin typeface="+mn-lt"/>
              </a:rPr>
              <a:t>First attack at motor nodes of Ranvier with macrophage activation, </a:t>
            </a:r>
            <a:r>
              <a:rPr lang="en-US" sz="2400" b="1" dirty="0">
                <a:solidFill>
                  <a:srgbClr val="FF0000"/>
                </a:solidFill>
                <a:latin typeface="+mn-lt"/>
              </a:rPr>
              <a:t>few lymphocytes and frequent </a:t>
            </a:r>
            <a:r>
              <a:rPr lang="en-US" sz="2400" b="1" dirty="0" err="1">
                <a:solidFill>
                  <a:srgbClr val="FF0000"/>
                </a:solidFill>
                <a:latin typeface="+mn-lt"/>
              </a:rPr>
              <a:t>periaxonal</a:t>
            </a:r>
            <a:r>
              <a:rPr lang="en-US" sz="2400" b="1" dirty="0">
                <a:solidFill>
                  <a:srgbClr val="FF0000"/>
                </a:solidFill>
                <a:latin typeface="+mn-lt"/>
              </a:rPr>
              <a:t> macrophages</a:t>
            </a:r>
            <a:r>
              <a:rPr lang="en-US" sz="2400" b="1" dirty="0">
                <a:solidFill>
                  <a:schemeClr val="tx1"/>
                </a:solidFill>
                <a:latin typeface="+mn-lt"/>
              </a:rPr>
              <a:t>.</a:t>
            </a:r>
          </a:p>
          <a:p>
            <a:pPr marL="457200" indent="-457200">
              <a:spcBef>
                <a:spcPct val="0"/>
              </a:spcBef>
              <a:buSzTx/>
              <a:buFont typeface="Arial" panose="020B0604020202020204" pitchFamily="34" charset="0"/>
              <a:buChar char="•"/>
              <a:defRPr/>
            </a:pPr>
            <a:r>
              <a:rPr lang="en-US" sz="2400" b="1" dirty="0">
                <a:solidFill>
                  <a:schemeClr val="tx1"/>
                </a:solidFill>
                <a:latin typeface="+mn-lt"/>
              </a:rPr>
              <a:t>extent of axonal damage highly variable.</a:t>
            </a:r>
            <a:endParaRPr lang="ar-JO" sz="2400" b="1" dirty="0">
              <a:solidFill>
                <a:schemeClr val="tx1"/>
              </a:solidFill>
              <a:latin typeface="+mn-lt"/>
            </a:endParaRPr>
          </a:p>
        </p:txBody>
      </p:sp>
      <p:sp>
        <p:nvSpPr>
          <p:cNvPr id="125958" name="عنصر نائب لرقم الشريحة 5">
            <a:extLst>
              <a:ext uri="{FF2B5EF4-FFF2-40B4-BE49-F238E27FC236}">
                <a16:creationId xmlns="" xmlns:a16="http://schemas.microsoft.com/office/drawing/2014/main" id="{9D297F60-60E4-45A7-9437-4E82E45634D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64AA835-F4C1-443E-A941-6D384ADC4316}" type="slidenum">
              <a:rPr lang="ar-SA" altLang="ru-RU">
                <a:solidFill>
                  <a:srgbClr val="898989"/>
                </a:solidFill>
              </a:rPr>
              <a:pPr/>
              <a:t>91</a:t>
            </a:fld>
            <a:endParaRPr lang="en-US" altLang="ru-RU">
              <a:solidFill>
                <a:srgbClr val="898989"/>
              </a:solidFill>
            </a:endParaRPr>
          </a:p>
        </p:txBody>
      </p:sp>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a:extLst>
              <a:ext uri="{FF2B5EF4-FFF2-40B4-BE49-F238E27FC236}">
                <a16:creationId xmlns="" xmlns:a16="http://schemas.microsoft.com/office/drawing/2014/main" id="{EA602A09-8356-45C2-BC8E-ACABB1A5711E}"/>
              </a:ext>
            </a:extLst>
          </p:cNvPr>
          <p:cNvSpPr>
            <a:spLocks noChangeArrowheads="1"/>
          </p:cNvSpPr>
          <p:nvPr/>
        </p:nvSpPr>
        <p:spPr bwMode="auto">
          <a:xfrm>
            <a:off x="611188" y="260350"/>
            <a:ext cx="7812087" cy="1077913"/>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lgn="ctr">
              <a:spcBef>
                <a:spcPct val="0"/>
              </a:spcBef>
              <a:buSzTx/>
              <a:buFontTx/>
              <a:buNone/>
              <a:defRPr/>
            </a:pPr>
            <a:r>
              <a:rPr lang="en-US" sz="3200" dirty="0">
                <a:solidFill>
                  <a:srgbClr val="0070C0"/>
                </a:solidFill>
                <a:latin typeface="+mj-lt"/>
              </a:rPr>
              <a:t>3.Acute motor sensory axonal neuropathy (AMSAN)</a:t>
            </a:r>
            <a:endParaRPr lang="ar-JO" sz="3200" dirty="0">
              <a:solidFill>
                <a:srgbClr val="0070C0"/>
              </a:solidFill>
              <a:latin typeface="+mj-lt"/>
            </a:endParaRPr>
          </a:p>
        </p:txBody>
      </p:sp>
      <p:sp>
        <p:nvSpPr>
          <p:cNvPr id="126979" name="Rectangle 2">
            <a:extLst>
              <a:ext uri="{FF2B5EF4-FFF2-40B4-BE49-F238E27FC236}">
                <a16:creationId xmlns="" xmlns:a16="http://schemas.microsoft.com/office/drawing/2014/main" id="{A4197230-3A51-4A2E-AB31-FC42D37C4801}"/>
              </a:ext>
            </a:extLst>
          </p:cNvPr>
          <p:cNvSpPr>
            <a:spLocks noChangeArrowheads="1"/>
          </p:cNvSpPr>
          <p:nvPr/>
        </p:nvSpPr>
        <p:spPr bwMode="auto">
          <a:xfrm>
            <a:off x="900113" y="1144588"/>
            <a:ext cx="7920037" cy="1939925"/>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rPr>
              <a:t>Mostly </a:t>
            </a:r>
            <a:r>
              <a:rPr lang="en-US" sz="2400" b="1" dirty="0">
                <a:solidFill>
                  <a:srgbClr val="0070C0"/>
                </a:solidFill>
                <a:latin typeface="+mn-lt"/>
              </a:rPr>
              <a:t>adults</a:t>
            </a:r>
            <a:r>
              <a:rPr lang="en-US" sz="2400" b="1" dirty="0">
                <a:solidFill>
                  <a:schemeClr val="tx1"/>
                </a:solidFill>
                <a:latin typeface="+mn-lt"/>
              </a:rPr>
              <a:t> .</a:t>
            </a:r>
          </a:p>
          <a:p>
            <a:pPr marL="342900" indent="-342900">
              <a:spcBef>
                <a:spcPct val="0"/>
              </a:spcBef>
              <a:buSzTx/>
              <a:buFont typeface="Arial" panose="020B0604020202020204" pitchFamily="34" charset="0"/>
              <a:buChar char="•"/>
              <a:defRPr/>
            </a:pPr>
            <a:r>
              <a:rPr lang="en-US" sz="2400" b="1" dirty="0">
                <a:solidFill>
                  <a:schemeClr val="tx1"/>
                </a:solidFill>
                <a:latin typeface="+mn-lt"/>
              </a:rPr>
              <a:t>Uncommon.</a:t>
            </a:r>
          </a:p>
          <a:p>
            <a:pPr marL="342900" indent="-342900">
              <a:spcBef>
                <a:spcPct val="0"/>
              </a:spcBef>
              <a:buSzTx/>
              <a:buFont typeface="Arial" panose="020B0604020202020204" pitchFamily="34" charset="0"/>
              <a:buChar char="•"/>
              <a:defRPr/>
            </a:pPr>
            <a:r>
              <a:rPr lang="en-US" sz="2400" b="1" dirty="0">
                <a:solidFill>
                  <a:schemeClr val="tx1"/>
                </a:solidFill>
                <a:latin typeface="+mn-lt"/>
              </a:rPr>
              <a:t>Slow recovery ,often incomplete.</a:t>
            </a:r>
          </a:p>
          <a:p>
            <a:pPr marL="342900" indent="-342900">
              <a:spcBef>
                <a:spcPct val="0"/>
              </a:spcBef>
              <a:buSzTx/>
              <a:buFont typeface="Arial" panose="020B0604020202020204" pitchFamily="34" charset="0"/>
              <a:buChar char="•"/>
              <a:defRPr/>
            </a:pPr>
            <a:r>
              <a:rPr lang="en-US" sz="2400" b="1" dirty="0">
                <a:solidFill>
                  <a:schemeClr val="tx1"/>
                </a:solidFill>
                <a:latin typeface="+mn-lt"/>
              </a:rPr>
              <a:t>closely related to </a:t>
            </a:r>
            <a:r>
              <a:rPr lang="en-US" sz="2400" b="1" dirty="0">
                <a:solidFill>
                  <a:srgbClr val="0070C0"/>
                </a:solidFill>
                <a:latin typeface="+mn-lt"/>
              </a:rPr>
              <a:t>AMAN</a:t>
            </a:r>
          </a:p>
          <a:p>
            <a:pPr marL="342900" indent="-342900">
              <a:spcBef>
                <a:spcPct val="0"/>
              </a:spcBef>
              <a:buSzTx/>
              <a:buFont typeface="Arial" panose="020B0604020202020204" pitchFamily="34" charset="0"/>
              <a:buChar char="•"/>
              <a:defRPr/>
            </a:pPr>
            <a:endParaRPr lang="ar-JO" sz="2400" b="1" dirty="0">
              <a:solidFill>
                <a:schemeClr val="tx1"/>
              </a:solidFill>
              <a:latin typeface="+mn-lt"/>
            </a:endParaRPr>
          </a:p>
        </p:txBody>
      </p:sp>
      <p:sp>
        <p:nvSpPr>
          <p:cNvPr id="126980" name="Rectangle 3">
            <a:extLst>
              <a:ext uri="{FF2B5EF4-FFF2-40B4-BE49-F238E27FC236}">
                <a16:creationId xmlns="" xmlns:a16="http://schemas.microsoft.com/office/drawing/2014/main" id="{4E0B7F0F-014D-4D0E-A5AB-A3F8A024AE9F}"/>
              </a:ext>
            </a:extLst>
          </p:cNvPr>
          <p:cNvSpPr>
            <a:spLocks noChangeArrowheads="1"/>
          </p:cNvSpPr>
          <p:nvPr/>
        </p:nvSpPr>
        <p:spPr bwMode="auto">
          <a:xfrm>
            <a:off x="1042988" y="2852738"/>
            <a:ext cx="2376487" cy="461962"/>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2400" b="1" u="sng" dirty="0">
                <a:solidFill>
                  <a:schemeClr val="tx1"/>
                </a:solidFill>
                <a:latin typeface="+mn-lt"/>
              </a:rPr>
              <a:t>Axon :</a:t>
            </a:r>
            <a:endParaRPr lang="ar-JO" sz="2400" b="1" u="sng" dirty="0">
              <a:solidFill>
                <a:schemeClr val="tx1"/>
              </a:solidFill>
              <a:latin typeface="+mn-lt"/>
            </a:endParaRPr>
          </a:p>
        </p:txBody>
      </p:sp>
      <p:sp>
        <p:nvSpPr>
          <p:cNvPr id="126981" name="Rectangle 4">
            <a:extLst>
              <a:ext uri="{FF2B5EF4-FFF2-40B4-BE49-F238E27FC236}">
                <a16:creationId xmlns="" xmlns:a16="http://schemas.microsoft.com/office/drawing/2014/main" id="{4A489737-AB54-4DC4-B93D-429E14D90CBB}"/>
              </a:ext>
            </a:extLst>
          </p:cNvPr>
          <p:cNvSpPr>
            <a:spLocks noChangeArrowheads="1"/>
          </p:cNvSpPr>
          <p:nvPr/>
        </p:nvSpPr>
        <p:spPr bwMode="auto">
          <a:xfrm>
            <a:off x="1069975" y="3314700"/>
            <a:ext cx="6480175" cy="1200150"/>
          </a:xfrm>
          <a:prstGeom prst="rect">
            <a:avLst/>
          </a:prstGeom>
          <a:noFill/>
          <a:ln>
            <a:noFill/>
          </a:ln>
          <a:extLst/>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rPr>
              <a:t>Same as AMAN, but also affects sensory nerves and roots.</a:t>
            </a:r>
          </a:p>
          <a:p>
            <a:pPr marL="342900" indent="-342900">
              <a:spcBef>
                <a:spcPct val="0"/>
              </a:spcBef>
              <a:buSzTx/>
              <a:buFont typeface="Arial" panose="020B0604020202020204" pitchFamily="34" charset="0"/>
              <a:buChar char="•"/>
              <a:defRPr/>
            </a:pPr>
            <a:r>
              <a:rPr lang="en-US" sz="2400" b="1" dirty="0">
                <a:solidFill>
                  <a:schemeClr val="tx1"/>
                </a:solidFill>
                <a:latin typeface="+mn-lt"/>
              </a:rPr>
              <a:t>axonal damage usually </a:t>
            </a:r>
            <a:r>
              <a:rPr lang="en-US" sz="2400" b="1" dirty="0">
                <a:solidFill>
                  <a:srgbClr val="0070C0"/>
                </a:solidFill>
                <a:latin typeface="+mn-lt"/>
              </a:rPr>
              <a:t>severe</a:t>
            </a:r>
            <a:endParaRPr lang="ar-JO" sz="2400" b="1" dirty="0">
              <a:solidFill>
                <a:srgbClr val="0070C0"/>
              </a:solidFill>
              <a:latin typeface="+mn-lt"/>
            </a:endParaRPr>
          </a:p>
        </p:txBody>
      </p:sp>
      <p:sp>
        <p:nvSpPr>
          <p:cNvPr id="126982" name="عنصر نائب لرقم الشريحة 9">
            <a:extLst>
              <a:ext uri="{FF2B5EF4-FFF2-40B4-BE49-F238E27FC236}">
                <a16:creationId xmlns="" xmlns:a16="http://schemas.microsoft.com/office/drawing/2014/main" id="{C840D71E-99FE-4D6C-AA71-DF483801650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7E6F2A1-E277-4710-966F-7C536CDCFFB7}" type="slidenum">
              <a:rPr lang="ar-SA" altLang="ru-RU">
                <a:solidFill>
                  <a:srgbClr val="898989"/>
                </a:solidFill>
              </a:rPr>
              <a:pPr/>
              <a:t>92</a:t>
            </a:fld>
            <a:endParaRPr lang="en-US" altLang="ru-RU">
              <a:solidFill>
                <a:srgbClr val="898989"/>
              </a:solidFill>
            </a:endParaRPr>
          </a:p>
        </p:txBody>
      </p:sp>
    </p:spTree>
  </p:cSld>
  <p:clrMapOvr>
    <a:masterClrMapping/>
  </p:clrMapOvr>
  <p:transition spd="slow">
    <p:zoom dir="in"/>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عنصر نائب لرقم الشريحة 3">
            <a:extLst>
              <a:ext uri="{FF2B5EF4-FFF2-40B4-BE49-F238E27FC236}">
                <a16:creationId xmlns="" xmlns:a16="http://schemas.microsoft.com/office/drawing/2014/main" id="{81CF5C71-0835-4B53-BE08-39A51D40FD9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713D449-87F6-42ED-A2BA-188198B0CCD3}" type="slidenum">
              <a:rPr lang="ar-SA" altLang="ru-RU">
                <a:solidFill>
                  <a:srgbClr val="898989"/>
                </a:solidFill>
              </a:rPr>
              <a:pPr/>
              <a:t>93</a:t>
            </a:fld>
            <a:endParaRPr lang="en-US" altLang="ru-RU">
              <a:solidFill>
                <a:srgbClr val="898989"/>
              </a:solidFill>
            </a:endParaRPr>
          </a:p>
        </p:txBody>
      </p:sp>
      <p:sp>
        <p:nvSpPr>
          <p:cNvPr id="67587" name="Content Placeholder 2">
            <a:extLst>
              <a:ext uri="{FF2B5EF4-FFF2-40B4-BE49-F238E27FC236}">
                <a16:creationId xmlns="" xmlns:a16="http://schemas.microsoft.com/office/drawing/2014/main" id="{1437BA95-C9A0-4159-ADB5-D2144C3B202D}"/>
              </a:ext>
            </a:extLst>
          </p:cNvPr>
          <p:cNvSpPr>
            <a:spLocks noGrp="1"/>
          </p:cNvSpPr>
          <p:nvPr>
            <p:ph idx="4294967295"/>
          </p:nvPr>
        </p:nvSpPr>
        <p:spPr>
          <a:xfrm>
            <a:off x="714375" y="760413"/>
            <a:ext cx="8229600" cy="4525962"/>
          </a:xfrm>
        </p:spPr>
        <p:txBody>
          <a:bodyPr/>
          <a:lstStyle/>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4.Miller-Fisher syndrome(~5% of GBS)</a:t>
            </a:r>
          </a:p>
          <a:p>
            <a:pPr lvl="2" algn="l" rtl="0" eaLnBrk="1" hangingPunct="1">
              <a:lnSpc>
                <a:spcPct val="90000"/>
              </a:lnSpc>
            </a:pPr>
            <a:r>
              <a:rPr lang="en-US" altLang="ru-RU" sz="1800" b="1">
                <a:cs typeface="Arial" panose="020B0604020202020204" pitchFamily="34" charset="0"/>
              </a:rPr>
              <a:t>Acute ophthalmoplegia</a:t>
            </a:r>
          </a:p>
          <a:p>
            <a:pPr lvl="2" algn="l" rtl="0" eaLnBrk="1" hangingPunct="1">
              <a:lnSpc>
                <a:spcPct val="90000"/>
              </a:lnSpc>
            </a:pPr>
            <a:r>
              <a:rPr lang="en-US" altLang="ru-RU" sz="1800" b="1">
                <a:cs typeface="Arial" panose="020B0604020202020204" pitchFamily="34" charset="0"/>
              </a:rPr>
              <a:t>Areflexia, w/o weakness</a:t>
            </a:r>
          </a:p>
          <a:p>
            <a:pPr lvl="2" algn="l" rtl="0" eaLnBrk="1" hangingPunct="1">
              <a:lnSpc>
                <a:spcPct val="90000"/>
              </a:lnSpc>
            </a:pPr>
            <a:r>
              <a:rPr lang="en-US" altLang="ru-RU" sz="1800" b="1">
                <a:cs typeface="Arial" panose="020B0604020202020204" pitchFamily="34" charset="0"/>
              </a:rPr>
              <a:t>Papilledema, pupillary paralysis</a:t>
            </a:r>
          </a:p>
          <a:p>
            <a:pPr lvl="2" algn="l" rtl="0" eaLnBrk="1" hangingPunct="1">
              <a:lnSpc>
                <a:spcPct val="90000"/>
              </a:lnSpc>
            </a:pPr>
            <a:r>
              <a:rPr lang="en-US" altLang="ru-RU" sz="1800" b="1">
                <a:cs typeface="Arial" panose="020B0604020202020204" pitchFamily="34" charset="0"/>
              </a:rPr>
              <a:t>+ve anti-GQ1b Ab</a:t>
            </a:r>
          </a:p>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5.Pure sensory form</a:t>
            </a:r>
          </a:p>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6.Ophthalmoplegia</a:t>
            </a:r>
          </a:p>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7.Bulbar and facial GBS (a/w CMV, anti-GM2 Ab)</a:t>
            </a:r>
          </a:p>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8.Acute pandysautonomia.</a:t>
            </a:r>
          </a:p>
        </p:txBody>
      </p:sp>
    </p:spTree>
  </p:cSld>
  <p:clrMapOvr>
    <a:masterClrMapping/>
  </p:clrMapOvr>
  <p:transition spd="slow">
    <p:comb/>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عنصر نائب لرقم الشريحة 3">
            <a:extLst>
              <a:ext uri="{FF2B5EF4-FFF2-40B4-BE49-F238E27FC236}">
                <a16:creationId xmlns="" xmlns:a16="http://schemas.microsoft.com/office/drawing/2014/main" id="{E96E1069-98A4-4C77-A39B-8E4DC6120EE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0606C87-B286-471F-B8C4-63ED7C99D6A5}" type="slidenum">
              <a:rPr lang="ar-SA" altLang="ru-RU">
                <a:solidFill>
                  <a:srgbClr val="898989"/>
                </a:solidFill>
              </a:rPr>
              <a:pPr/>
              <a:t>94</a:t>
            </a:fld>
            <a:endParaRPr lang="en-US" altLang="ru-RU">
              <a:solidFill>
                <a:srgbClr val="898989"/>
              </a:solidFill>
            </a:endParaRPr>
          </a:p>
        </p:txBody>
      </p:sp>
      <p:sp>
        <p:nvSpPr>
          <p:cNvPr id="56322" name="Title 1">
            <a:extLst>
              <a:ext uri="{FF2B5EF4-FFF2-40B4-BE49-F238E27FC236}">
                <a16:creationId xmlns="" xmlns:a16="http://schemas.microsoft.com/office/drawing/2014/main" id="{C0F40131-33DC-4C20-9C2D-C90C19C8B129}"/>
              </a:ext>
            </a:extLst>
          </p:cNvPr>
          <p:cNvSpPr>
            <a:spLocks noGrp="1"/>
          </p:cNvSpPr>
          <p:nvPr>
            <p:ph type="title" idx="4294967295"/>
          </p:nvPr>
        </p:nvSpPr>
        <p:spPr>
          <a:xfrm>
            <a:off x="0" y="396875"/>
            <a:ext cx="8229600" cy="1143000"/>
          </a:xfrm>
        </p:spPr>
        <p:txBody>
          <a:bodyPr rtlCol="1">
            <a:normAutofit/>
          </a:bodyPr>
          <a:lstStyle/>
          <a:p>
            <a:pPr eaLnBrk="1" fontAlgn="auto" hangingPunct="1">
              <a:spcAft>
                <a:spcPts val="0"/>
              </a:spcAft>
              <a:defRPr/>
            </a:pPr>
            <a:r>
              <a:rPr lang="en-US" dirty="0">
                <a:solidFill>
                  <a:schemeClr val="accent5"/>
                </a:solidFill>
              </a:rPr>
              <a:t>Clinical course</a:t>
            </a:r>
            <a:endParaRPr lang="ar-SA" dirty="0">
              <a:solidFill>
                <a:schemeClr val="accent5"/>
              </a:solidFill>
            </a:endParaRPr>
          </a:p>
        </p:txBody>
      </p:sp>
      <p:sp>
        <p:nvSpPr>
          <p:cNvPr id="68612" name="Content Placeholder 2">
            <a:extLst>
              <a:ext uri="{FF2B5EF4-FFF2-40B4-BE49-F238E27FC236}">
                <a16:creationId xmlns="" xmlns:a16="http://schemas.microsoft.com/office/drawing/2014/main" id="{3E42124C-0E33-4FFC-8625-6F5C8746CE1F}"/>
              </a:ext>
            </a:extLst>
          </p:cNvPr>
          <p:cNvSpPr>
            <a:spLocks noGrp="1"/>
          </p:cNvSpPr>
          <p:nvPr>
            <p:ph idx="4294967295"/>
          </p:nvPr>
        </p:nvSpPr>
        <p:spPr>
          <a:xfrm>
            <a:off x="414338" y="1539875"/>
            <a:ext cx="8229600" cy="4525963"/>
          </a:xfrm>
        </p:spPr>
        <p:txBody>
          <a:bodyPr/>
          <a:lstStyle/>
          <a:p>
            <a:pPr algn="l" rtl="0" eaLnBrk="1" hangingPunct="1">
              <a:buFontTx/>
              <a:buChar char="•"/>
            </a:pPr>
            <a:r>
              <a:rPr lang="en-US" altLang="ru-RU" b="1">
                <a:cs typeface="Arial" panose="020B0604020202020204" pitchFamily="34" charset="0"/>
              </a:rPr>
              <a:t>Usually benign.</a:t>
            </a:r>
          </a:p>
          <a:p>
            <a:pPr algn="l" rtl="0" eaLnBrk="1" hangingPunct="1">
              <a:buFontTx/>
              <a:buChar char="•"/>
            </a:pPr>
            <a:r>
              <a:rPr lang="en-US" altLang="ru-RU" b="1">
                <a:cs typeface="Arial" panose="020B0604020202020204" pitchFamily="34" charset="0"/>
              </a:rPr>
              <a:t>Spontaneous recovery begins within 2-3wks.</a:t>
            </a:r>
          </a:p>
          <a:p>
            <a:pPr algn="l" rtl="0" eaLnBrk="1" hangingPunct="1">
              <a:buFontTx/>
              <a:buChar char="•"/>
            </a:pPr>
            <a:r>
              <a:rPr lang="en-US" altLang="ru-RU" b="1">
                <a:cs typeface="Arial" panose="020B0604020202020204" pitchFamily="34" charset="0"/>
              </a:rPr>
              <a:t>Most pts. Regain full muscular strength, but some may have residual weakness.</a:t>
            </a:r>
          </a:p>
          <a:p>
            <a:pPr algn="l" rtl="0" eaLnBrk="1" hangingPunct="1">
              <a:buFontTx/>
              <a:buChar char="•"/>
            </a:pPr>
            <a:r>
              <a:rPr lang="en-US" altLang="ru-RU" b="1">
                <a:cs typeface="Arial" panose="020B0604020202020204" pitchFamily="34" charset="0"/>
              </a:rPr>
              <a:t>Tendon reflexes are last to recover.</a:t>
            </a:r>
          </a:p>
          <a:p>
            <a:pPr algn="l" rtl="0" eaLnBrk="1" hangingPunct="1">
              <a:buFontTx/>
              <a:buChar char="•"/>
            </a:pPr>
            <a:r>
              <a:rPr lang="en-US" altLang="ru-RU" b="1">
                <a:cs typeface="Arial" panose="020B0604020202020204" pitchFamily="34" charset="0"/>
              </a:rPr>
              <a:t>Improvement of weakness progresses for bulbar function downward.</a:t>
            </a:r>
            <a:endParaRPr lang="ar-SA" altLang="ru-RU" b="1"/>
          </a:p>
        </p:txBody>
      </p:sp>
    </p:spTree>
  </p:cSld>
  <p:clrMapOvr>
    <a:masterClrMapping/>
  </p:clrMapOvr>
  <p:transition spd="slow">
    <p:comb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عنصر نائب لرقم الشريحة 3">
            <a:extLst>
              <a:ext uri="{FF2B5EF4-FFF2-40B4-BE49-F238E27FC236}">
                <a16:creationId xmlns="" xmlns:a16="http://schemas.microsoft.com/office/drawing/2014/main" id="{D7136FF4-0408-4FAE-80EF-9708B323DAF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E45D682-E9E3-442C-A635-D8C684623610}" type="slidenum">
              <a:rPr lang="ar-SA" altLang="ru-RU">
                <a:solidFill>
                  <a:srgbClr val="898989"/>
                </a:solidFill>
              </a:rPr>
              <a:pPr/>
              <a:t>95</a:t>
            </a:fld>
            <a:endParaRPr lang="en-US" altLang="ru-RU">
              <a:solidFill>
                <a:srgbClr val="898989"/>
              </a:solidFill>
            </a:endParaRPr>
          </a:p>
        </p:txBody>
      </p:sp>
      <p:sp>
        <p:nvSpPr>
          <p:cNvPr id="69635" name="Content Placeholder 2">
            <a:extLst>
              <a:ext uri="{FF2B5EF4-FFF2-40B4-BE49-F238E27FC236}">
                <a16:creationId xmlns="" xmlns:a16="http://schemas.microsoft.com/office/drawing/2014/main" id="{98CAF522-0395-47A2-833A-756D0EDEC082}"/>
              </a:ext>
            </a:extLst>
          </p:cNvPr>
          <p:cNvSpPr>
            <a:spLocks noGrp="1"/>
          </p:cNvSpPr>
          <p:nvPr>
            <p:ph idx="4294967295"/>
          </p:nvPr>
        </p:nvSpPr>
        <p:spPr>
          <a:xfrm>
            <a:off x="557213" y="692150"/>
            <a:ext cx="8229600" cy="4525963"/>
          </a:xfrm>
        </p:spPr>
        <p:txBody>
          <a:bodyPr/>
          <a:lstStyle/>
          <a:p>
            <a:pPr algn="l" rtl="0" eaLnBrk="1" hangingPunct="1">
              <a:buFontTx/>
              <a:buChar char="•"/>
            </a:pPr>
            <a:r>
              <a:rPr lang="en-US" altLang="ru-RU" sz="2400" b="1">
                <a:cs typeface="Arial" panose="020B0604020202020204" pitchFamily="34" charset="0"/>
              </a:rPr>
              <a:t>Death may occur if recognized late</a:t>
            </a:r>
          </a:p>
          <a:p>
            <a:pPr algn="l" rtl="0" eaLnBrk="1" hangingPunct="1">
              <a:buFontTx/>
              <a:buChar char="•"/>
            </a:pPr>
            <a:r>
              <a:rPr lang="en-US" altLang="ru-RU" sz="2400" b="1">
                <a:cs typeface="Arial" panose="020B0604020202020204" pitchFamily="34" charset="0"/>
              </a:rPr>
              <a:t>Poor prognostic signs :</a:t>
            </a:r>
          </a:p>
          <a:p>
            <a:pPr lvl="1" algn="l" rtl="0" eaLnBrk="1" hangingPunct="1">
              <a:buFont typeface="Wingdings" panose="05000000000000000000" pitchFamily="2" charset="2"/>
              <a:buChar char="v"/>
            </a:pPr>
            <a:r>
              <a:rPr lang="en-US" altLang="ru-RU" sz="1800">
                <a:cs typeface="Arial" panose="020B0604020202020204" pitchFamily="34" charset="0"/>
              </a:rPr>
              <a:t>CN involvement.</a:t>
            </a:r>
          </a:p>
          <a:p>
            <a:pPr lvl="1" algn="l" rtl="0" eaLnBrk="1" hangingPunct="1">
              <a:buFont typeface="Wingdings" panose="05000000000000000000" pitchFamily="2" charset="2"/>
              <a:buChar char="v"/>
            </a:pPr>
            <a:r>
              <a:rPr lang="en-US" altLang="ru-RU" sz="1800">
                <a:cs typeface="Arial" panose="020B0604020202020204" pitchFamily="34" charset="0"/>
              </a:rPr>
              <a:t>Intubation.</a:t>
            </a:r>
          </a:p>
          <a:p>
            <a:pPr lvl="1" algn="l" rtl="0" eaLnBrk="1" hangingPunct="1">
              <a:buFont typeface="Wingdings" panose="05000000000000000000" pitchFamily="2" charset="2"/>
              <a:buChar char="v"/>
            </a:pPr>
            <a:r>
              <a:rPr lang="en-US" altLang="ru-RU" sz="1800">
                <a:cs typeface="Arial" panose="020B0604020202020204" pitchFamily="34" charset="0"/>
              </a:rPr>
              <a:t>Maximum disability at presentation.</a:t>
            </a:r>
            <a:endParaRPr lang="ar-SA" altLang="ru-RU" sz="1800"/>
          </a:p>
        </p:txBody>
      </p:sp>
    </p:spTree>
  </p:cSld>
  <p:clrMapOvr>
    <a:masterClrMapping/>
  </p:clrMapOvr>
  <p:transition spd="slow">
    <p:check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عنصر نائب لرقم الشريحة 3">
            <a:extLst>
              <a:ext uri="{FF2B5EF4-FFF2-40B4-BE49-F238E27FC236}">
                <a16:creationId xmlns="" xmlns:a16="http://schemas.microsoft.com/office/drawing/2014/main" id="{BA879A53-8C24-461E-A588-6AF3CC939EF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978B640-8EE4-437F-8371-D678784411E2}" type="slidenum">
              <a:rPr lang="ar-SA" altLang="ru-RU">
                <a:solidFill>
                  <a:srgbClr val="898989"/>
                </a:solidFill>
              </a:rPr>
              <a:pPr/>
              <a:t>96</a:t>
            </a:fld>
            <a:endParaRPr lang="en-US" altLang="ru-RU">
              <a:solidFill>
                <a:srgbClr val="898989"/>
              </a:solidFill>
            </a:endParaRPr>
          </a:p>
        </p:txBody>
      </p:sp>
      <p:sp>
        <p:nvSpPr>
          <p:cNvPr id="70659" name="Content Placeholder 2">
            <a:extLst>
              <a:ext uri="{FF2B5EF4-FFF2-40B4-BE49-F238E27FC236}">
                <a16:creationId xmlns="" xmlns:a16="http://schemas.microsoft.com/office/drawing/2014/main" id="{13AFEE11-0909-4623-A64B-FBF5EFCABC3F}"/>
              </a:ext>
            </a:extLst>
          </p:cNvPr>
          <p:cNvSpPr>
            <a:spLocks noGrp="1"/>
          </p:cNvSpPr>
          <p:nvPr>
            <p:ph idx="4294967295"/>
          </p:nvPr>
        </p:nvSpPr>
        <p:spPr>
          <a:xfrm>
            <a:off x="414338" y="692150"/>
            <a:ext cx="8229600" cy="4525963"/>
          </a:xfrm>
        </p:spPr>
        <p:txBody>
          <a:bodyPr/>
          <a:lstStyle/>
          <a:p>
            <a:pPr algn="l" rtl="0" eaLnBrk="1" hangingPunct="1">
              <a:buFontTx/>
              <a:buChar char="•"/>
            </a:pPr>
            <a:r>
              <a:rPr lang="en-US" altLang="ru-RU" sz="2400" b="1">
                <a:cs typeface="Arial" panose="020B0604020202020204" pitchFamily="34" charset="0"/>
              </a:rPr>
              <a:t>7% of children with GBS may have relapse.</a:t>
            </a:r>
          </a:p>
          <a:p>
            <a:pPr algn="l" rtl="0" eaLnBrk="1" hangingPunct="1">
              <a:buFontTx/>
              <a:buChar char="•"/>
            </a:pPr>
            <a:r>
              <a:rPr lang="en-US" altLang="ru-RU" sz="2400" b="1">
                <a:cs typeface="Arial" panose="020B0604020202020204" pitchFamily="34" charset="0"/>
              </a:rPr>
              <a:t>Chronic form (variants)of GBS may be present in some pts. called:</a:t>
            </a:r>
          </a:p>
          <a:p>
            <a:pPr marL="339725" lvl="1" indent="0" algn="l" rtl="0" eaLnBrk="1" hangingPunct="1">
              <a:buFont typeface="Wingdings" panose="05000000000000000000" pitchFamily="2" charset="2"/>
              <a:buNone/>
            </a:pPr>
            <a:r>
              <a:rPr lang="en-US" altLang="ru-RU" sz="1800" b="1">
                <a:cs typeface="Arial" panose="020B0604020202020204" pitchFamily="34" charset="0"/>
              </a:rPr>
              <a:t>Chronic Relapsing Polyradiculopathy OR</a:t>
            </a:r>
          </a:p>
          <a:p>
            <a:pPr marL="339725" lvl="1" indent="0" algn="l" rtl="0" eaLnBrk="1" hangingPunct="1">
              <a:buFont typeface="Wingdings" panose="05000000000000000000" pitchFamily="2" charset="2"/>
              <a:buNone/>
            </a:pPr>
            <a:r>
              <a:rPr lang="en-US" altLang="ru-RU" sz="1800" b="1">
                <a:cs typeface="Arial" panose="020B0604020202020204" pitchFamily="34" charset="0"/>
              </a:rPr>
              <a:t>Chronic Inflammatory demyelinating polyradiculopathy OR</a:t>
            </a:r>
          </a:p>
          <a:p>
            <a:pPr marL="339725" lvl="1" indent="0" algn="l" rtl="0" eaLnBrk="1" hangingPunct="1">
              <a:buFont typeface="Wingdings" panose="05000000000000000000" pitchFamily="2" charset="2"/>
              <a:buNone/>
            </a:pPr>
            <a:r>
              <a:rPr lang="en-US" altLang="ru-RU" sz="1800" b="1">
                <a:cs typeface="Arial" panose="020B0604020202020204" pitchFamily="34" charset="0"/>
              </a:rPr>
              <a:t>Chronic unremitting polyradiculopathy</a:t>
            </a:r>
          </a:p>
        </p:txBody>
      </p:sp>
    </p:spTree>
  </p:cSld>
  <p:clrMapOvr>
    <a:masterClrMapping/>
  </p:clrMapOvr>
  <p:transition spd="slow">
    <p:cover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عنصر نائب لرقم الشريحة 3">
            <a:extLst>
              <a:ext uri="{FF2B5EF4-FFF2-40B4-BE49-F238E27FC236}">
                <a16:creationId xmlns="" xmlns:a16="http://schemas.microsoft.com/office/drawing/2014/main" id="{EEC5266D-26EE-4B51-8186-B974C36FF91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8A2C163-6113-45FC-AC41-74E71E124A0D}" type="slidenum">
              <a:rPr lang="ar-SA" altLang="ru-RU">
                <a:solidFill>
                  <a:srgbClr val="898989"/>
                </a:solidFill>
              </a:rPr>
              <a:pPr/>
              <a:t>97</a:t>
            </a:fld>
            <a:endParaRPr lang="en-US" altLang="ru-RU">
              <a:solidFill>
                <a:srgbClr val="898989"/>
              </a:solidFill>
            </a:endParaRPr>
          </a:p>
        </p:txBody>
      </p:sp>
      <p:sp>
        <p:nvSpPr>
          <p:cNvPr id="59394" name="Title 1">
            <a:extLst>
              <a:ext uri="{FF2B5EF4-FFF2-40B4-BE49-F238E27FC236}">
                <a16:creationId xmlns="" xmlns:a16="http://schemas.microsoft.com/office/drawing/2014/main" id="{8662DBE8-CC2D-43F2-AA27-05FC12CA2798}"/>
              </a:ext>
            </a:extLst>
          </p:cNvPr>
          <p:cNvSpPr>
            <a:spLocks noGrp="1"/>
          </p:cNvSpPr>
          <p:nvPr>
            <p:ph type="title" idx="4294967295"/>
          </p:nvPr>
        </p:nvSpPr>
        <p:spPr>
          <a:xfrm>
            <a:off x="0" y="442913"/>
            <a:ext cx="8229600" cy="1143000"/>
          </a:xfrm>
        </p:spPr>
        <p:txBody>
          <a:bodyPr rtlCol="1">
            <a:normAutofit/>
          </a:bodyPr>
          <a:lstStyle/>
          <a:p>
            <a:pPr eaLnBrk="1" fontAlgn="auto" hangingPunct="1">
              <a:spcAft>
                <a:spcPts val="0"/>
              </a:spcAft>
              <a:defRPr/>
            </a:pPr>
            <a:r>
              <a:rPr lang="en-US" dirty="0">
                <a:solidFill>
                  <a:schemeClr val="accent5"/>
                </a:solidFill>
              </a:rPr>
              <a:t>Congenital GBS</a:t>
            </a:r>
            <a:endParaRPr lang="ar-SA" dirty="0">
              <a:solidFill>
                <a:schemeClr val="accent5"/>
              </a:solidFill>
            </a:endParaRPr>
          </a:p>
        </p:txBody>
      </p:sp>
      <p:sp>
        <p:nvSpPr>
          <p:cNvPr id="71684" name="Content Placeholder 2">
            <a:extLst>
              <a:ext uri="{FF2B5EF4-FFF2-40B4-BE49-F238E27FC236}">
                <a16:creationId xmlns="" xmlns:a16="http://schemas.microsoft.com/office/drawing/2014/main" id="{2C5D2471-2CA4-4E61-8866-D4C50FA9DCC2}"/>
              </a:ext>
            </a:extLst>
          </p:cNvPr>
          <p:cNvSpPr>
            <a:spLocks noGrp="1"/>
          </p:cNvSpPr>
          <p:nvPr>
            <p:ph idx="4294967295"/>
          </p:nvPr>
        </p:nvSpPr>
        <p:spPr>
          <a:xfrm>
            <a:off x="414338" y="1760538"/>
            <a:ext cx="8229600" cy="4525962"/>
          </a:xfrm>
        </p:spPr>
        <p:txBody>
          <a:bodyPr/>
          <a:lstStyle/>
          <a:p>
            <a:pPr algn="l" rtl="0" eaLnBrk="1" hangingPunct="1">
              <a:lnSpc>
                <a:spcPct val="90000"/>
              </a:lnSpc>
              <a:buFontTx/>
              <a:buChar char="•"/>
            </a:pPr>
            <a:r>
              <a:rPr lang="en-US" altLang="ru-RU" sz="2400" b="1">
                <a:cs typeface="Arial" panose="020B0604020202020204" pitchFamily="34" charset="0"/>
              </a:rPr>
              <a:t>Rare.</a:t>
            </a:r>
          </a:p>
          <a:p>
            <a:pPr algn="l" rtl="0" eaLnBrk="1" hangingPunct="1">
              <a:lnSpc>
                <a:spcPct val="90000"/>
              </a:lnSpc>
              <a:buFontTx/>
              <a:buChar char="•"/>
            </a:pPr>
            <a:r>
              <a:rPr lang="en-US" altLang="ru-RU" sz="2400" b="1">
                <a:cs typeface="Arial" panose="020B0604020202020204" pitchFamily="34" charset="0"/>
              </a:rPr>
              <a:t>Generalized hypotonia, weakness and areflexia in neonates.</a:t>
            </a:r>
          </a:p>
          <a:p>
            <a:pPr algn="l" rtl="0" eaLnBrk="1" hangingPunct="1">
              <a:lnSpc>
                <a:spcPct val="90000"/>
              </a:lnSpc>
              <a:buFontTx/>
              <a:buChar char="•"/>
            </a:pPr>
            <a:r>
              <a:rPr lang="en-US" altLang="ru-RU" sz="2400" b="1">
                <a:cs typeface="Arial" panose="020B0604020202020204" pitchFamily="34" charset="0"/>
              </a:rPr>
              <a:t>Full electrophysiological and CSF criteria are met, in the absence of maternal neuromuscular disease.</a:t>
            </a:r>
          </a:p>
          <a:p>
            <a:pPr algn="l" rtl="0" eaLnBrk="1" hangingPunct="1">
              <a:lnSpc>
                <a:spcPct val="90000"/>
              </a:lnSpc>
              <a:buFontTx/>
              <a:buChar char="•"/>
            </a:pPr>
            <a:r>
              <a:rPr lang="en-US" altLang="ru-RU" sz="2400" b="1">
                <a:cs typeface="Arial" panose="020B0604020202020204" pitchFamily="34" charset="0"/>
              </a:rPr>
              <a:t>Gradual improvement over the first few months.</a:t>
            </a:r>
          </a:p>
          <a:p>
            <a:pPr algn="l" rtl="0" eaLnBrk="1" hangingPunct="1">
              <a:lnSpc>
                <a:spcPct val="90000"/>
              </a:lnSpc>
              <a:buFontTx/>
              <a:buChar char="•"/>
            </a:pPr>
            <a:r>
              <a:rPr lang="en-US" altLang="ru-RU" sz="2400" b="1">
                <a:cs typeface="Arial" panose="020B0604020202020204" pitchFamily="34" charset="0"/>
              </a:rPr>
              <a:t>No evidence of residual disease.</a:t>
            </a:r>
            <a:endParaRPr lang="ar-SA" altLang="ru-RU" sz="2400" b="1"/>
          </a:p>
        </p:txBody>
      </p:sp>
    </p:spTree>
  </p:cSld>
  <p:clrMapOvr>
    <a:masterClrMapping/>
  </p:clrMapOvr>
  <p:transition spd="slow">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عنصر نائب لرقم الشريحة 3">
            <a:extLst>
              <a:ext uri="{FF2B5EF4-FFF2-40B4-BE49-F238E27FC236}">
                <a16:creationId xmlns="" xmlns:a16="http://schemas.microsoft.com/office/drawing/2014/main" id="{6DBB42B2-2FF0-4369-B7C0-21FCA5A801E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8DDD014-BD0A-493C-961C-0894AD7A2E99}" type="slidenum">
              <a:rPr lang="ar-SA" altLang="ru-RU">
                <a:solidFill>
                  <a:srgbClr val="898989"/>
                </a:solidFill>
              </a:rPr>
              <a:pPr/>
              <a:t>98</a:t>
            </a:fld>
            <a:endParaRPr lang="en-US" altLang="ru-RU">
              <a:solidFill>
                <a:srgbClr val="898989"/>
              </a:solidFill>
            </a:endParaRPr>
          </a:p>
        </p:txBody>
      </p:sp>
      <p:sp>
        <p:nvSpPr>
          <p:cNvPr id="60418" name="Title 1">
            <a:extLst>
              <a:ext uri="{FF2B5EF4-FFF2-40B4-BE49-F238E27FC236}">
                <a16:creationId xmlns="" xmlns:a16="http://schemas.microsoft.com/office/drawing/2014/main" id="{4A253184-C4F1-4427-B4B7-693E33F425FE}"/>
              </a:ext>
            </a:extLst>
          </p:cNvPr>
          <p:cNvSpPr>
            <a:spLocks noGrp="1"/>
          </p:cNvSpPr>
          <p:nvPr>
            <p:ph type="title" idx="4294967295"/>
          </p:nvPr>
        </p:nvSpPr>
        <p:spPr>
          <a:xfrm>
            <a:off x="0" y="234950"/>
            <a:ext cx="8229600" cy="1143000"/>
          </a:xfrm>
        </p:spPr>
        <p:txBody>
          <a:bodyPr rtlCol="1">
            <a:normAutofit/>
          </a:bodyPr>
          <a:lstStyle/>
          <a:p>
            <a:pPr eaLnBrk="1" fontAlgn="auto" hangingPunct="1">
              <a:spcAft>
                <a:spcPts val="0"/>
              </a:spcAft>
              <a:defRPr/>
            </a:pPr>
            <a:r>
              <a:rPr lang="en-US" dirty="0">
                <a:solidFill>
                  <a:schemeClr val="accent5"/>
                </a:solidFill>
              </a:rPr>
              <a:t>Investigations</a:t>
            </a:r>
            <a:endParaRPr lang="ar-SA" baseline="-25000" dirty="0">
              <a:solidFill>
                <a:schemeClr val="accent5"/>
              </a:solidFill>
            </a:endParaRPr>
          </a:p>
        </p:txBody>
      </p:sp>
      <p:sp>
        <p:nvSpPr>
          <p:cNvPr id="72708" name="Content Placeholder 2">
            <a:extLst>
              <a:ext uri="{FF2B5EF4-FFF2-40B4-BE49-F238E27FC236}">
                <a16:creationId xmlns="" xmlns:a16="http://schemas.microsoft.com/office/drawing/2014/main" id="{ECCA3C18-67BB-4729-A6D0-9AE86C97280A}"/>
              </a:ext>
            </a:extLst>
          </p:cNvPr>
          <p:cNvSpPr>
            <a:spLocks noGrp="1"/>
          </p:cNvSpPr>
          <p:nvPr>
            <p:ph idx="4294967295"/>
          </p:nvPr>
        </p:nvSpPr>
        <p:spPr>
          <a:xfrm>
            <a:off x="914400" y="1268413"/>
            <a:ext cx="8229600" cy="4525962"/>
          </a:xfrm>
        </p:spPr>
        <p:txBody>
          <a:bodyPr/>
          <a:lstStyle/>
          <a:p>
            <a:pPr marL="0" indent="0" algn="l" rtl="0" eaLnBrk="1" hangingPunct="1">
              <a:buFont typeface="Wingdings" panose="05000000000000000000" pitchFamily="2" charset="2"/>
              <a:buNone/>
            </a:pPr>
            <a:r>
              <a:rPr lang="en-US" altLang="ru-RU" sz="2400" b="1">
                <a:cs typeface="Arial" panose="020B0604020202020204" pitchFamily="34" charset="0"/>
              </a:rPr>
              <a:t>1.CSF findings :</a:t>
            </a:r>
          </a:p>
          <a:p>
            <a:pPr lvl="1" algn="l" rtl="0" eaLnBrk="1" hangingPunct="1">
              <a:buFontTx/>
              <a:buChar char="•"/>
            </a:pPr>
            <a:r>
              <a:rPr lang="en-US" altLang="ru-RU" sz="2000" b="1">
                <a:cs typeface="Arial" panose="020B0604020202020204" pitchFamily="34" charset="0"/>
              </a:rPr>
              <a:t>Protein is </a:t>
            </a:r>
            <a:r>
              <a:rPr lang="en-US" altLang="ru-RU" sz="2000" b="1">
                <a:solidFill>
                  <a:srgbClr val="0070C0"/>
                </a:solidFill>
                <a:cs typeface="Arial" panose="020B0604020202020204" pitchFamily="34" charset="0"/>
              </a:rPr>
              <a:t>elevated &gt;2x </a:t>
            </a:r>
            <a:r>
              <a:rPr lang="en-US" altLang="ru-RU" sz="2000" b="1">
                <a:cs typeface="Arial" panose="020B0604020202020204" pitchFamily="34" charset="0"/>
              </a:rPr>
              <a:t>the upper limit(100-1000 mg/dL)</a:t>
            </a:r>
          </a:p>
          <a:p>
            <a:pPr lvl="1" algn="l" rtl="0" eaLnBrk="1" hangingPunct="1">
              <a:buFontTx/>
              <a:buChar char="•"/>
            </a:pPr>
            <a:r>
              <a:rPr lang="en-US" altLang="ru-RU" sz="2000" b="1">
                <a:cs typeface="Arial" panose="020B0604020202020204" pitchFamily="34" charset="0"/>
              </a:rPr>
              <a:t>&lt;</a:t>
            </a:r>
            <a:r>
              <a:rPr lang="en-US" altLang="ru-RU" sz="2000" b="1">
                <a:solidFill>
                  <a:srgbClr val="0070C0"/>
                </a:solidFill>
                <a:cs typeface="Arial" panose="020B0604020202020204" pitchFamily="34" charset="0"/>
              </a:rPr>
              <a:t>10 WBC/mm</a:t>
            </a:r>
            <a:r>
              <a:rPr lang="en-US" altLang="ru-RU" sz="2000" b="1" baseline="30000">
                <a:solidFill>
                  <a:srgbClr val="0070C0"/>
                </a:solidFill>
                <a:cs typeface="Arial" panose="020B0604020202020204" pitchFamily="34" charset="0"/>
              </a:rPr>
              <a:t>3</a:t>
            </a:r>
          </a:p>
          <a:p>
            <a:pPr lvl="1" algn="l" rtl="0" eaLnBrk="1" hangingPunct="1">
              <a:buFontTx/>
              <a:buChar char="•"/>
            </a:pPr>
            <a:r>
              <a:rPr lang="en-US" altLang="ru-RU" sz="2000" b="1">
                <a:cs typeface="Arial" panose="020B0604020202020204" pitchFamily="34" charset="0"/>
              </a:rPr>
              <a:t>Glucose is </a:t>
            </a:r>
            <a:r>
              <a:rPr lang="en-US" altLang="ru-RU" sz="2000" b="1">
                <a:solidFill>
                  <a:srgbClr val="0070C0"/>
                </a:solidFill>
                <a:cs typeface="Arial" panose="020B0604020202020204" pitchFamily="34" charset="0"/>
              </a:rPr>
              <a:t>normal</a:t>
            </a:r>
          </a:p>
          <a:p>
            <a:pPr lvl="1" algn="l" rtl="0" eaLnBrk="1" hangingPunct="1">
              <a:buFontTx/>
              <a:buChar char="•"/>
            </a:pPr>
            <a:r>
              <a:rPr lang="en-US" altLang="ru-RU" sz="2000" b="1">
                <a:cs typeface="Arial" panose="020B0604020202020204" pitchFamily="34" charset="0"/>
              </a:rPr>
              <a:t>Culture is </a:t>
            </a:r>
            <a:r>
              <a:rPr lang="en-US" altLang="ru-RU" sz="2000" b="1">
                <a:solidFill>
                  <a:srgbClr val="0070C0"/>
                </a:solidFill>
                <a:cs typeface="Arial" panose="020B0604020202020204" pitchFamily="34" charset="0"/>
              </a:rPr>
              <a:t>negative</a:t>
            </a:r>
          </a:p>
          <a:p>
            <a:pPr marL="0" indent="0" algn="l" rtl="0" eaLnBrk="1" hangingPunct="1">
              <a:buFont typeface="Wingdings" panose="05000000000000000000" pitchFamily="2" charset="2"/>
              <a:buNone/>
            </a:pPr>
            <a:r>
              <a:rPr lang="en-US" altLang="ru-RU" sz="2400" b="1">
                <a:cs typeface="Arial" panose="020B0604020202020204" pitchFamily="34" charset="0"/>
              </a:rPr>
              <a:t>2.Motor nerve conduction is </a:t>
            </a:r>
            <a:r>
              <a:rPr lang="en-US" altLang="ru-RU" sz="2400" b="1">
                <a:solidFill>
                  <a:srgbClr val="0070C0"/>
                </a:solidFill>
                <a:cs typeface="Arial" panose="020B0604020202020204" pitchFamily="34" charset="0"/>
              </a:rPr>
              <a:t>severely reduced </a:t>
            </a:r>
            <a:r>
              <a:rPr lang="en-US" altLang="ru-RU" sz="2400" b="1">
                <a:cs typeface="Arial" panose="020B0604020202020204" pitchFamily="34" charset="0"/>
              </a:rPr>
              <a:t>(EMG studies).</a:t>
            </a:r>
          </a:p>
          <a:p>
            <a:pPr marL="0" indent="0" algn="l" rtl="0" eaLnBrk="1" hangingPunct="1">
              <a:buFont typeface="Wingdings" panose="05000000000000000000" pitchFamily="2" charset="2"/>
              <a:buNone/>
            </a:pPr>
            <a:r>
              <a:rPr lang="en-US" altLang="ru-RU" sz="2400" b="1">
                <a:cs typeface="Arial" panose="020B0604020202020204" pitchFamily="34" charset="0"/>
              </a:rPr>
              <a:t>3.</a:t>
            </a:r>
            <a:r>
              <a:rPr lang="en-US" altLang="ru-RU" sz="2400" b="1">
                <a:solidFill>
                  <a:srgbClr val="0070C0"/>
                </a:solidFill>
                <a:cs typeface="Arial" panose="020B0604020202020204" pitchFamily="34" charset="0"/>
              </a:rPr>
              <a:t>CK</a:t>
            </a:r>
            <a:r>
              <a:rPr lang="en-US" altLang="ru-RU" sz="2400" b="1">
                <a:cs typeface="Arial" panose="020B0604020202020204" pitchFamily="34" charset="0"/>
              </a:rPr>
              <a:t> mildly elevated or normal.</a:t>
            </a:r>
          </a:p>
        </p:txBody>
      </p:sp>
    </p:spTree>
  </p:cSld>
  <p:clrMapOvr>
    <a:masterClrMapping/>
  </p:clrMapOvr>
  <p:transition spd="slow">
    <p:split orient="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عنصر نائب لرقم الشريحة 3">
            <a:extLst>
              <a:ext uri="{FF2B5EF4-FFF2-40B4-BE49-F238E27FC236}">
                <a16:creationId xmlns="" xmlns:a16="http://schemas.microsoft.com/office/drawing/2014/main" id="{67AD99B6-3BD1-4ED2-8FB6-01C7BEEF879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ACB395F-C1BF-4B4D-8171-781BBC4803F1}" type="slidenum">
              <a:rPr lang="ar-SA" altLang="ru-RU">
                <a:solidFill>
                  <a:srgbClr val="898989"/>
                </a:solidFill>
              </a:rPr>
              <a:pPr/>
              <a:t>99</a:t>
            </a:fld>
            <a:endParaRPr lang="en-US" altLang="ru-RU">
              <a:solidFill>
                <a:srgbClr val="898989"/>
              </a:solidFill>
            </a:endParaRPr>
          </a:p>
        </p:txBody>
      </p:sp>
      <p:sp>
        <p:nvSpPr>
          <p:cNvPr id="73731" name="Content Placeholder 2">
            <a:extLst>
              <a:ext uri="{FF2B5EF4-FFF2-40B4-BE49-F238E27FC236}">
                <a16:creationId xmlns="" xmlns:a16="http://schemas.microsoft.com/office/drawing/2014/main" id="{A151827C-2EC2-4415-9465-C5D2A0C1039F}"/>
              </a:ext>
            </a:extLst>
          </p:cNvPr>
          <p:cNvSpPr>
            <a:spLocks noGrp="1"/>
          </p:cNvSpPr>
          <p:nvPr>
            <p:ph idx="4294967295"/>
          </p:nvPr>
        </p:nvSpPr>
        <p:spPr>
          <a:xfrm>
            <a:off x="628650" y="620713"/>
            <a:ext cx="8229600" cy="4525962"/>
          </a:xfrm>
        </p:spPr>
        <p:txBody>
          <a:bodyPr/>
          <a:lstStyle/>
          <a:p>
            <a:pPr marL="0" indent="0" algn="l" rtl="0" eaLnBrk="1" hangingPunct="1">
              <a:buFont typeface="Wingdings" panose="05000000000000000000" pitchFamily="2" charset="2"/>
              <a:buNone/>
            </a:pPr>
            <a:r>
              <a:rPr lang="en-US" altLang="ru-RU" sz="2400" b="1">
                <a:cs typeface="Arial" panose="020B0604020202020204" pitchFamily="34" charset="0"/>
              </a:rPr>
              <a:t>4.Anti-gangliosides Ab ( anti-GM1 and anti-GD1)</a:t>
            </a:r>
            <a:endParaRPr lang="ar-SA" altLang="ru-RU" sz="2400" b="1"/>
          </a:p>
          <a:p>
            <a:pPr marL="339725" lvl="1" indent="0" algn="l" rtl="0" eaLnBrk="1" hangingPunct="1">
              <a:buFont typeface="Wingdings" panose="05000000000000000000" pitchFamily="2" charset="2"/>
              <a:buNone/>
            </a:pPr>
            <a:r>
              <a:rPr lang="en-US" altLang="ru-RU" sz="2400">
                <a:cs typeface="Arial" panose="020B0604020202020204" pitchFamily="34" charset="0"/>
              </a:rPr>
              <a:t>If +ve indicates axonal injury</a:t>
            </a:r>
          </a:p>
          <a:p>
            <a:pPr marL="0" indent="0" algn="l" rtl="0" eaLnBrk="1" hangingPunct="1">
              <a:buFont typeface="Wingdings" panose="05000000000000000000" pitchFamily="2" charset="2"/>
              <a:buNone/>
            </a:pPr>
            <a:r>
              <a:rPr lang="en-US" altLang="ru-RU" sz="2400" b="1">
                <a:cs typeface="Arial" panose="020B0604020202020204" pitchFamily="34" charset="0"/>
              </a:rPr>
              <a:t>5.Muscle biopsy not usually required</a:t>
            </a:r>
          </a:p>
          <a:p>
            <a:pPr marL="339725" lvl="1" indent="0" algn="l" rtl="0" eaLnBrk="1" hangingPunct="1">
              <a:buFont typeface="Wingdings" panose="05000000000000000000" pitchFamily="2" charset="2"/>
              <a:buNone/>
            </a:pPr>
            <a:r>
              <a:rPr lang="en-US" altLang="ru-RU" sz="2400">
                <a:cs typeface="Arial" panose="020B0604020202020204" pitchFamily="34" charset="0"/>
              </a:rPr>
              <a:t>If done : may be normal, or may show denervation atrophy</a:t>
            </a:r>
          </a:p>
          <a:p>
            <a:pPr marL="0" indent="0" algn="l" rtl="0" eaLnBrk="1" hangingPunct="1">
              <a:buFont typeface="Wingdings" panose="05000000000000000000" pitchFamily="2" charset="2"/>
              <a:buNone/>
            </a:pPr>
            <a:r>
              <a:rPr lang="en-US" altLang="ru-RU" sz="2400" b="1">
                <a:cs typeface="Arial" panose="020B0604020202020204" pitchFamily="34" charset="0"/>
              </a:rPr>
              <a:t>6.Sural nerve biopsy may show segmental demyelination, focal infl. And wallerian deg.</a:t>
            </a:r>
          </a:p>
          <a:p>
            <a:pPr marL="0" indent="0" algn="l" rtl="0" eaLnBrk="1" hangingPunct="1">
              <a:buFont typeface="Wingdings" panose="05000000000000000000" pitchFamily="2" charset="2"/>
              <a:buNone/>
            </a:pPr>
            <a:r>
              <a:rPr lang="en-US" altLang="ru-RU" sz="2400" b="1">
                <a:cs typeface="Arial" panose="020B0604020202020204" pitchFamily="34" charset="0"/>
              </a:rPr>
              <a:t>7.Serological tests for C.jejuni may be +ve</a:t>
            </a:r>
          </a:p>
        </p:txBody>
      </p:sp>
    </p:spTree>
  </p:cSld>
  <p:clrMapOvr>
    <a:masterClrMapping/>
  </p:clrMapOvr>
  <p:transition spd="slow">
    <p:randomBar dir="vert"/>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4046</TotalTime>
  <Words>5213</Words>
  <Application>Microsoft Office PowerPoint</Application>
  <PresentationFormat>On-screen Show (4:3)</PresentationFormat>
  <Paragraphs>772</Paragraphs>
  <Slides>116</Slides>
  <Notes>59</Notes>
  <HiddenSlides>0</HiddenSlides>
  <MMClips>0</MMClips>
  <ScaleCrop>false</ScaleCrop>
  <HeadingPairs>
    <vt:vector size="4" baseType="variant">
      <vt:variant>
        <vt:lpstr>Theme</vt:lpstr>
      </vt:variant>
      <vt:variant>
        <vt:i4>2</vt:i4>
      </vt:variant>
      <vt:variant>
        <vt:lpstr>Slide Titles</vt:lpstr>
      </vt:variant>
      <vt:variant>
        <vt:i4>116</vt:i4>
      </vt:variant>
    </vt:vector>
  </HeadingPairs>
  <TitlesOfParts>
    <vt:vector size="118" baseType="lpstr">
      <vt:lpstr>سمة Office</vt:lpstr>
      <vt:lpstr>Facet</vt:lpstr>
      <vt:lpstr>Slide 1</vt:lpstr>
      <vt:lpstr>Acute Flaccid Paralysis Transverse Myelitis &amp; SMA</vt:lpstr>
      <vt:lpstr>Slide 3</vt:lpstr>
      <vt:lpstr>Transverse Myelitis</vt:lpstr>
      <vt:lpstr>Slide 5</vt:lpstr>
      <vt:lpstr>Pathophysiology</vt:lpstr>
      <vt:lpstr>Clinical manifestations </vt:lpstr>
      <vt:lpstr>Clinical manifestations </vt:lpstr>
      <vt:lpstr>Clinical manifestations مهم </vt:lpstr>
      <vt:lpstr>Slide 10</vt:lpstr>
      <vt:lpstr>Investigations</vt:lpstr>
      <vt:lpstr>Management</vt:lpstr>
      <vt:lpstr>Outcome</vt:lpstr>
      <vt:lpstr>Spinal muscular atrophy الدكتور حكالنا انه مش داخل معكم بالمنهاج  من سلايد 14 ل سلايد 29 </vt:lpstr>
      <vt:lpstr>Spinal muscular atrophy</vt:lpstr>
      <vt:lpstr>Spinal muscular atrophy</vt:lpstr>
      <vt:lpstr>Causes </vt:lpstr>
      <vt:lpstr>Slide 18</vt:lpstr>
      <vt:lpstr>Types :</vt:lpstr>
      <vt:lpstr>History</vt:lpstr>
      <vt:lpstr>Signs &amp; Symptoms </vt:lpstr>
      <vt:lpstr>Signs &amp; Symptoms </vt:lpstr>
      <vt:lpstr>Slide 23</vt:lpstr>
      <vt:lpstr>Diagnosis</vt:lpstr>
      <vt:lpstr>Histological findings</vt:lpstr>
      <vt:lpstr>Histological findings </vt:lpstr>
      <vt:lpstr>Treatment</vt:lpstr>
      <vt:lpstr>Prognosis</vt:lpstr>
      <vt:lpstr>Slide 29</vt:lpstr>
      <vt:lpstr>Flaccid paralysis </vt:lpstr>
      <vt:lpstr>Poliomyelitis, Guillain-Barré Syndrome &amp; Transverse Myelitis</vt:lpstr>
      <vt:lpstr>Poliomyelitis </vt:lpstr>
      <vt:lpstr>Polioviruses</vt:lpstr>
      <vt:lpstr>Epidemiology</vt:lpstr>
      <vt:lpstr>Slide 35</vt:lpstr>
      <vt:lpstr>Transmission</vt:lpstr>
      <vt:lpstr>Pathogenesis</vt:lpstr>
      <vt:lpstr>Slide 38</vt:lpstr>
      <vt:lpstr>Slide 39</vt:lpstr>
      <vt:lpstr>Slide 40</vt:lpstr>
      <vt:lpstr>Immunity</vt:lpstr>
      <vt:lpstr>Clinical Manifestaion</vt:lpstr>
      <vt:lpstr>Abortive Poliomyelitis</vt:lpstr>
      <vt:lpstr>Non-paralytic Polio</vt:lpstr>
      <vt:lpstr>Slide 45</vt:lpstr>
      <vt:lpstr>Paralytic Polio</vt:lpstr>
      <vt:lpstr>Spinal Paralytic Polio (SPP)</vt:lpstr>
      <vt:lpstr>Slide 48</vt:lpstr>
      <vt:lpstr>Slide 49</vt:lpstr>
      <vt:lpstr>Slide 50</vt:lpstr>
      <vt:lpstr>Slide 51</vt:lpstr>
      <vt:lpstr>Slide 52</vt:lpstr>
      <vt:lpstr>Slide 53</vt:lpstr>
      <vt:lpstr>Slide 54</vt:lpstr>
      <vt:lpstr>*Bulbar Poliomyelitis</vt:lpstr>
      <vt:lpstr>Bulbar Poliomyelitis</vt:lpstr>
      <vt:lpstr>Polio-encephalitis</vt:lpstr>
      <vt:lpstr>Paralytic polio with Ventilatory Insufficiency</vt:lpstr>
      <vt:lpstr>Diagnosis</vt:lpstr>
      <vt:lpstr>Slide 60</vt:lpstr>
      <vt:lpstr>Slide 61</vt:lpstr>
      <vt:lpstr>Slide 62</vt:lpstr>
      <vt:lpstr>Slide 63</vt:lpstr>
      <vt:lpstr>Differential Diagnosis</vt:lpstr>
      <vt:lpstr>Management</vt:lpstr>
      <vt:lpstr>Abortive Polio</vt:lpstr>
      <vt:lpstr>Non-paralytic Polio</vt:lpstr>
      <vt:lpstr>Paralytic Polio</vt:lpstr>
      <vt:lpstr>Paralytic Polio</vt:lpstr>
      <vt:lpstr>Complications</vt:lpstr>
      <vt:lpstr>Prevention</vt:lpstr>
      <vt:lpstr>Prevention</vt:lpstr>
      <vt:lpstr>Prevention</vt:lpstr>
      <vt:lpstr>Prevention</vt:lpstr>
      <vt:lpstr>  Guillain-Barré Syndrome (GBS)  </vt:lpstr>
      <vt:lpstr>Slide 76</vt:lpstr>
      <vt:lpstr>Introduction</vt:lpstr>
      <vt:lpstr>Slide 78</vt:lpstr>
      <vt:lpstr>Slide 79</vt:lpstr>
      <vt:lpstr>Slide 80</vt:lpstr>
      <vt:lpstr>Slide 81</vt:lpstr>
      <vt:lpstr>Slide 82</vt:lpstr>
      <vt:lpstr>Antecedent Events</vt:lpstr>
      <vt:lpstr>Slide 84</vt:lpstr>
      <vt:lpstr>Slide 85</vt:lpstr>
      <vt:lpstr>Slide 86</vt:lpstr>
      <vt:lpstr>Slide 87</vt:lpstr>
      <vt:lpstr> </vt:lpstr>
      <vt:lpstr>Slide 89</vt:lpstr>
      <vt:lpstr>Slide 90</vt:lpstr>
      <vt:lpstr>Slide 91</vt:lpstr>
      <vt:lpstr>Slide 92</vt:lpstr>
      <vt:lpstr>Slide 93</vt:lpstr>
      <vt:lpstr>Clinical course</vt:lpstr>
      <vt:lpstr>Slide 95</vt:lpstr>
      <vt:lpstr>Slide 96</vt:lpstr>
      <vt:lpstr>Congenital GBS</vt:lpstr>
      <vt:lpstr>Investigations</vt:lpstr>
      <vt:lpstr>Slide 99</vt:lpstr>
      <vt:lpstr>Slide 100</vt:lpstr>
      <vt:lpstr>Diagnosis criterias</vt:lpstr>
      <vt:lpstr>Slide 102</vt:lpstr>
      <vt:lpstr>Slide 103</vt:lpstr>
      <vt:lpstr>Slide 104</vt:lpstr>
      <vt:lpstr>Slide 105</vt:lpstr>
      <vt:lpstr>Slide 106</vt:lpstr>
      <vt:lpstr>Slide 107</vt:lpstr>
      <vt:lpstr>Differential Diagnosis</vt:lpstr>
      <vt:lpstr>Slide 109</vt:lpstr>
      <vt:lpstr>Slide 110</vt:lpstr>
      <vt:lpstr>Slide 111</vt:lpstr>
      <vt:lpstr>Slide 112</vt:lpstr>
      <vt:lpstr>Slide 113</vt:lpstr>
      <vt:lpstr>Slide 114</vt:lpstr>
      <vt:lpstr>Slide 115</vt:lpstr>
      <vt:lpstr>Slide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OMAR</dc:creator>
  <cp:lastModifiedBy>user</cp:lastModifiedBy>
  <cp:revision>152</cp:revision>
  <dcterms:created xsi:type="dcterms:W3CDTF">2008-11-12T06:29:36Z</dcterms:created>
  <dcterms:modified xsi:type="dcterms:W3CDTF">2020-04-03T21:53:10Z</dcterms:modified>
</cp:coreProperties>
</file>