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5" r:id="rId2"/>
    <p:sldId id="257" r:id="rId3"/>
    <p:sldId id="258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7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8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2F0A8-FF8C-4B5A-882A-E2FAF6BA7546}" type="datetimeFigureOut">
              <a:rPr lang="en-MY" smtClean="0"/>
              <a:t>25/12/2021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4D28C-9D58-4A1F-8D97-8E8C9CDD79D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137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618226C-CD3B-4F8A-8A2B-0CB5C22086AA}" type="slidenum">
              <a:rPr lang="en-US" altLang="en-US" smtClean="0">
                <a:latin typeface="Arial" charset="0"/>
              </a:rPr>
              <a:pPr eaLnBrk="1" hangingPunct="1"/>
              <a:t>21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6D67-31EB-4518-BF92-A9B0822D4B29}" type="datetime1">
              <a:rPr lang="en-MY" smtClean="0"/>
              <a:t>25/12/2021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872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52BA-9515-41CC-A42F-452D37E79B85}" type="datetime1">
              <a:rPr lang="en-MY" smtClean="0"/>
              <a:t>25/12/2021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8066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D5F9-D415-451D-857D-9C68A30024D4}" type="datetime1">
              <a:rPr lang="en-MY" smtClean="0"/>
              <a:t>25/12/2021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6462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EDD3-CF61-4ADA-83BF-21AA77A44D6B}" type="datetime1">
              <a:rPr lang="en-MY" smtClean="0"/>
              <a:t>25/12/2021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91996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4D4DB-7946-4706-B971-7027973E7361}" type="datetime1">
              <a:rPr lang="en-MY" smtClean="0"/>
              <a:t>25/12/2021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745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A7428-4F99-4DFF-87C5-A4EEF6EC242F}" type="datetime1">
              <a:rPr lang="en-MY" smtClean="0"/>
              <a:t>25/12/2021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524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6F20-C2CA-4137-A4DD-232CD7D4F33F}" type="datetime1">
              <a:rPr lang="en-MY" smtClean="0"/>
              <a:t>25/12/2021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2652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F9311-C718-4A96-9D63-8A126C771DED}" type="datetime1">
              <a:rPr lang="en-MY" smtClean="0"/>
              <a:t>25/12/2021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127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61EE-4B0F-4899-8D58-258EBB9E6C49}" type="datetime1">
              <a:rPr lang="en-MY" smtClean="0"/>
              <a:t>25/12/2021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278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C61-152F-4770-A9C3-C0E1E977C41C}" type="datetime1">
              <a:rPr lang="en-MY" smtClean="0"/>
              <a:t>25/12/2021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744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F99-026C-4A35-9D36-FBCCF13CD458}" type="datetime1">
              <a:rPr lang="en-MY" smtClean="0"/>
              <a:t>25/12/2021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5704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3890A-69BD-41EA-8E7A-56F9ACDC088B}" type="datetime1">
              <a:rPr lang="en-MY" smtClean="0"/>
              <a:t>25/12/2021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602A3-7822-4551-8F37-31680E52C39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5670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187624" y="2936190"/>
            <a:ext cx="749442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/>
              <a:t>Epidemiological and Research  </a:t>
            </a:r>
            <a:r>
              <a:rPr lang="en-US" sz="3600" b="1" dirty="0" smtClean="0"/>
              <a:t>Studies</a:t>
            </a:r>
            <a:endParaRPr lang="en-US" sz="3600" b="1" dirty="0"/>
          </a:p>
        </p:txBody>
      </p:sp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4031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ag0002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149" y="1073773"/>
            <a:ext cx="2384124" cy="1728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27170" y="5226302"/>
            <a:ext cx="6157198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l-NL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Prof  DR. Waqar Al – Kubaisy</a:t>
            </a:r>
            <a:r>
              <a:rPr lang="nl-NL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endParaRPr lang="en-MY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22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B06633D-6B96-4327-A209-0B8F788A483E}" type="slidenum">
              <a:rPr lang="ar-SA" smtClean="0"/>
              <a:pPr eaLnBrk="1" hangingPunct="1"/>
              <a:t>1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>
          <a:xfrm>
            <a:off x="3763298" y="3582521"/>
            <a:ext cx="6979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II</a:t>
            </a:r>
            <a:endParaRPr lang="en-US" sz="4000" b="1" dirty="0"/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655875" y="188640"/>
            <a:ext cx="6912768" cy="1151409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+mj-lt"/>
                <a:cs typeface="Arial"/>
              </a:rPr>
              <a:t>بِسْمِ اللّهِ </a:t>
            </a:r>
            <a:r>
              <a:rPr lang="ar-AE" sz="36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+mj-lt"/>
                <a:cs typeface="Arial"/>
              </a:rPr>
              <a:t>الرَّحْمَنِ </a:t>
            </a:r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+mj-lt"/>
                <a:cs typeface="Arial"/>
              </a:rPr>
              <a:t>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C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+mj-lt"/>
              <a:cs typeface="Aria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410-CC21-456F-9BCF-01F7BC8536DB}" type="datetime1">
              <a:rPr lang="en-MY" smtClean="0"/>
              <a:t>25/12/2021</a:t>
            </a:fld>
            <a:endParaRPr lang="en-MY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938620" y="4105417"/>
            <a:ext cx="522566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control </a:t>
            </a:r>
            <a:r>
              <a:rPr lang="en-MY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Study. </a:t>
            </a:r>
          </a:p>
          <a:p>
            <a:r>
              <a:rPr lang="en-MY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en-MY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27  Dec.</a:t>
            </a:r>
            <a:r>
              <a:rPr lang="en-MY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38921254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79" y="422738"/>
            <a:ext cx="88204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Cont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.    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Selection of cases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/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           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CCS </a:t>
            </a:r>
            <a:r>
              <a:rPr lang="en-US" sz="2400" dirty="0">
                <a:cs typeface="Times New Roman" pitchFamily="18" charset="0"/>
              </a:rPr>
              <a:t>may use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incident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or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prevalent</a:t>
            </a:r>
            <a:r>
              <a:rPr lang="en-US" sz="2400" dirty="0">
                <a:cs typeface="Times New Roman" pitchFamily="18" charset="0"/>
              </a:rPr>
              <a:t> cases.</a:t>
            </a:r>
            <a:endParaRPr lang="en-MY" sz="24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Incident cases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comprise </a:t>
            </a:r>
            <a:r>
              <a:rPr lang="en-US" sz="2400" b="1" dirty="0">
                <a:cs typeface="Times New Roman" pitchFamily="18" charset="0"/>
              </a:rPr>
              <a:t>cases newly diagnosed during a defined time period</a:t>
            </a:r>
            <a:r>
              <a:rPr lang="en-US" sz="2400" dirty="0">
                <a:cs typeface="Times New Roman" pitchFamily="18" charset="0"/>
              </a:rPr>
              <a:t>. </a:t>
            </a:r>
            <a:endParaRPr lang="en-US" sz="2400" dirty="0" smtClean="0"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incident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cases is considered </a:t>
            </a:r>
            <a:r>
              <a:rPr lang="en-US" sz="2400" b="1" dirty="0">
                <a:cs typeface="Times New Roman" pitchFamily="18" charset="0"/>
              </a:rPr>
              <a:t>as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favored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 as the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recall of past exposure(s) may be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more </a:t>
            </a:r>
            <a:r>
              <a:rPr lang="en-US" sz="2400" b="1" dirty="0" smtClean="0">
                <a:solidFill>
                  <a:srgbClr val="009900"/>
                </a:solidFill>
                <a:cs typeface="Times New Roman" pitchFamily="18" charset="0"/>
              </a:rPr>
              <a:t>accurat</a:t>
            </a:r>
            <a:r>
              <a:rPr lang="en-US" sz="2400" dirty="0" smtClean="0">
                <a:solidFill>
                  <a:srgbClr val="009900"/>
                </a:solidFill>
                <a:cs typeface="Times New Roman" pitchFamily="18" charset="0"/>
              </a:rPr>
              <a:t>e </a:t>
            </a:r>
            <a:r>
              <a:rPr lang="en-US" sz="2400" dirty="0" smtClean="0">
                <a:cs typeface="Times New Roman" pitchFamily="18" charset="0"/>
              </a:rPr>
              <a:t>among </a:t>
            </a:r>
            <a:r>
              <a:rPr lang="en-US" sz="2400" dirty="0">
                <a:cs typeface="Times New Roman" pitchFamily="18" charset="0"/>
              </a:rPr>
              <a:t>newly diagnosed </a:t>
            </a:r>
            <a:r>
              <a:rPr lang="en-US" sz="2400" dirty="0" smtClean="0">
                <a:cs typeface="Times New Roman" pitchFamily="18" charset="0"/>
              </a:rPr>
              <a:t>cases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.     In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addition</a:t>
            </a:r>
            <a:r>
              <a:rPr lang="en-US" sz="2400" dirty="0">
                <a:cs typeface="Times New Roman" pitchFamily="18" charset="0"/>
              </a:rPr>
              <a:t>, </a:t>
            </a:r>
            <a:endParaRPr lang="en-US" sz="24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temporal (time-based) sequence </a:t>
            </a:r>
            <a:r>
              <a:rPr lang="en-US" sz="2400" b="1" dirty="0">
                <a:cs typeface="Times New Roman" pitchFamily="18" charset="0"/>
              </a:rPr>
              <a:t>of exposure and disease  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is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easier to assess</a:t>
            </a:r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among incident cases</a:t>
            </a:r>
            <a:r>
              <a:rPr lang="en-US" sz="2400" b="1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4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  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Prevalent cases</a:t>
            </a: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9900FF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comprise </a:t>
            </a:r>
            <a:r>
              <a:rPr lang="en-US" sz="2400" b="1" dirty="0">
                <a:cs typeface="Times New Roman" pitchFamily="18" charset="0"/>
              </a:rPr>
              <a:t>individuals who have had the outcome </a:t>
            </a:r>
            <a:r>
              <a:rPr lang="en-US" sz="2400" dirty="0">
                <a:cs typeface="Times New Roman" pitchFamily="18" charset="0"/>
              </a:rPr>
              <a:t>under  </a:t>
            </a:r>
            <a:r>
              <a:rPr lang="en-US" sz="2400" dirty="0" smtClean="0">
                <a:cs typeface="Times New Roman" pitchFamily="18" charset="0"/>
              </a:rPr>
              <a:t>investigation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for some time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. </a:t>
            </a:r>
            <a:endParaRPr lang="en-US" sz="2400" dirty="0" smtClean="0">
              <a:solidFill>
                <a:schemeClr val="accent4">
                  <a:lumMod val="75000"/>
                </a:schemeClr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400" dirty="0" smtClean="0">
                <a:cs typeface="Times New Roman" pitchFamily="18" charset="0"/>
              </a:rPr>
              <a:t>It </a:t>
            </a:r>
            <a:r>
              <a:rPr lang="en-US" sz="2400" dirty="0">
                <a:cs typeface="Times New Roman" pitchFamily="18" charset="0"/>
              </a:rPr>
              <a:t>may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give rise to recall bias as </a:t>
            </a:r>
            <a:r>
              <a:rPr lang="en-US" sz="2400" dirty="0">
                <a:cs typeface="Times New Roman" pitchFamily="18" charset="0"/>
              </a:rPr>
              <a:t>prevalent cases may </a:t>
            </a:r>
            <a:r>
              <a:rPr lang="en-US" sz="2400" b="1" dirty="0">
                <a:solidFill>
                  <a:srgbClr val="3399FF"/>
                </a:solidFill>
                <a:cs typeface="Times New Roman" pitchFamily="18" charset="0"/>
              </a:rPr>
              <a:t>be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less </a:t>
            </a:r>
            <a:r>
              <a:rPr lang="en-US" sz="2400" b="1" dirty="0" smtClean="0">
                <a:solidFill>
                  <a:srgbClr val="009900"/>
                </a:solidFill>
                <a:cs typeface="Times New Roman" pitchFamily="18" charset="0"/>
              </a:rPr>
              <a:t>likely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to accurately </a:t>
            </a:r>
            <a:r>
              <a:rPr lang="en-US" sz="2400" dirty="0">
                <a:cs typeface="Times New Roman" pitchFamily="18" charset="0"/>
              </a:rPr>
              <a:t>report past exposures(s).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585893" y="-27384"/>
            <a:ext cx="2558107" cy="900246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Issues in the design of CCS</a:t>
            </a:r>
            <a:endParaRPr lang="en-MY" sz="105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Formulation of a clearly defined hypothesis </a:t>
            </a:r>
          </a:p>
          <a:p>
            <a:pPr>
              <a:defRPr/>
            </a:pPr>
            <a:r>
              <a:rPr lang="en-US" sz="105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Selection of cases </a:t>
            </a:r>
            <a:endParaRPr lang="en-MY" sz="105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Selection of controls </a:t>
            </a:r>
            <a:endParaRPr lang="en-MY" sz="105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50" dirty="0">
                <a:latin typeface="Times New Roman" pitchFamily="18" charset="0"/>
                <a:cs typeface="Times New Roman" pitchFamily="18" charset="0"/>
              </a:rPr>
              <a:t> Measuring exposure status</a:t>
            </a:r>
            <a:endParaRPr lang="en-MY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4" name="Rectangle 1"/>
          <p:cNvSpPr>
            <a:spLocks noChangeArrowheads="1"/>
          </p:cNvSpPr>
          <p:nvPr/>
        </p:nvSpPr>
        <p:spPr bwMode="auto">
          <a:xfrm>
            <a:off x="3795283" y="191757"/>
            <a:ext cx="2808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cont</a:t>
            </a:r>
            <a:r>
              <a:rPr lang="en-US" dirty="0">
                <a:cs typeface="Times New Roman" pitchFamily="18" charset="0"/>
              </a:rPr>
              <a:t> …case-control studies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. </a:t>
            </a:r>
            <a:endParaRPr lang="en-MY" dirty="0">
              <a:solidFill>
                <a:srgbClr val="FF0000"/>
              </a:solidFill>
              <a:cs typeface="Times New Roman" pitchFamily="18" charset="0"/>
            </a:endParaRPr>
          </a:p>
        </p:txBody>
      </p:sp>
      <p:pic>
        <p:nvPicPr>
          <p:cNvPr id="46085" name="Picture 4" descr="https://www.healthknowledge.org.uk/sites/default/files/documents/elearning/epidemiologyp/rcbces/rec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076" y="3789040"/>
            <a:ext cx="133835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695EC34-E39E-4AEE-9816-1582862D1D63}" type="slidenum">
              <a:rPr lang="ar-SA" smtClean="0"/>
              <a:pPr eaLnBrk="1" hangingPunct="1"/>
              <a:t>10</a:t>
            </a:fld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97C5B-286C-4A11-8B44-AB62F9E87DA4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5665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ChangeArrowheads="1"/>
          </p:cNvSpPr>
          <p:nvPr/>
        </p:nvSpPr>
        <p:spPr bwMode="auto">
          <a:xfrm>
            <a:off x="-180528" y="1313872"/>
            <a:ext cx="907243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dirty="0">
                <a:cs typeface="Times New Roman" pitchFamily="18" charset="0"/>
              </a:rPr>
              <a:t>A particular problem inherent in CCS 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is the selection 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of a 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    comparable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control group. </a:t>
            </a: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b="1" dirty="0">
                <a:cs typeface="Times New Roman" pitchFamily="18" charset="0"/>
              </a:rPr>
              <a:t>Controls are used to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estimate the prevalence of exposure </a:t>
            </a:r>
            <a:r>
              <a:rPr lang="en-US" sz="2400" dirty="0">
                <a:cs typeface="Times New Roman" pitchFamily="18" charset="0"/>
              </a:rPr>
              <a:t>in the population which gave rise to the cases.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 Therefore</a:t>
            </a:r>
            <a:r>
              <a:rPr lang="en-US" sz="2400" dirty="0" smtClean="0">
                <a:cs typeface="Times New Roman" pitchFamily="18" charset="0"/>
              </a:rPr>
              <a:t>,</a:t>
            </a:r>
            <a:r>
              <a:rPr lang="en-US" sz="2400" b="1" dirty="0">
                <a:cs typeface="Times New Roman" pitchFamily="18" charset="0"/>
              </a:rPr>
              <a:t> to minimize bias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the ideal control </a:t>
            </a:r>
            <a:r>
              <a:rPr lang="en-US" sz="2400" dirty="0">
                <a:cs typeface="Times New Roman" pitchFamily="18" charset="0"/>
              </a:rPr>
              <a:t>group would </a:t>
            </a:r>
            <a:endParaRPr lang="en-US" sz="24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comprise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a random sample </a:t>
            </a:r>
            <a:r>
              <a:rPr lang="en-US" sz="2400" dirty="0">
                <a:cs typeface="Times New Roman" pitchFamily="18" charset="0"/>
              </a:rPr>
              <a:t>from the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general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population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that</a:t>
            </a:r>
          </a:p>
          <a:p>
            <a:pPr>
              <a:defRPr/>
            </a:pPr>
            <a:r>
              <a:rPr lang="en-US" sz="2400" dirty="0" smtClean="0">
                <a:cs typeface="Times New Roman" pitchFamily="18" charset="0"/>
              </a:rPr>
              <a:t>             </a:t>
            </a:r>
            <a:r>
              <a:rPr lang="en-US" sz="2400" dirty="0">
                <a:cs typeface="Times New Roman" pitchFamily="18" charset="0"/>
              </a:rPr>
              <a:t>gave rise to the cases. </a:t>
            </a:r>
          </a:p>
          <a:p>
            <a:pPr>
              <a:defRPr/>
            </a:pPr>
            <a:r>
              <a:rPr lang="en-US" sz="2400" dirty="0" smtClean="0">
                <a:cs typeface="Times New Roman" pitchFamily="18" charset="0"/>
              </a:rPr>
              <a:t>         However</a:t>
            </a:r>
            <a:r>
              <a:rPr lang="en-US" sz="2400" dirty="0">
                <a:cs typeface="Times New Roman" pitchFamily="18" charset="0"/>
              </a:rPr>
              <a:t>, this is not always possible in practice. </a:t>
            </a:r>
            <a:endParaRPr lang="en-US" sz="2400" dirty="0" smtClean="0">
              <a:cs typeface="Times New Roman" pitchFamily="18" charset="0"/>
            </a:endParaRPr>
          </a:p>
          <a:p>
            <a:pPr>
              <a:defRPr/>
            </a:pPr>
            <a:endParaRPr lang="en-US" sz="2400" dirty="0"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chemeClr val="accent4"/>
                </a:solidFill>
                <a:cs typeface="Times New Roman" pitchFamily="18" charset="0"/>
              </a:rPr>
              <a:t>The goal is to select individuals </a:t>
            </a:r>
            <a:r>
              <a:rPr lang="en-US" sz="2400" dirty="0">
                <a:cs typeface="Times New Roman" pitchFamily="18" charset="0"/>
              </a:rPr>
              <a:t>in whom the distribution of exposure status would be the same as that of the cases in </a:t>
            </a:r>
            <a:r>
              <a:rPr lang="en-US" sz="2400" b="1" dirty="0">
                <a:solidFill>
                  <a:schemeClr val="accent4"/>
                </a:solidFill>
                <a:cs typeface="Times New Roman" pitchFamily="18" charset="0"/>
              </a:rPr>
              <a:t>the absence of an exposure </a:t>
            </a:r>
            <a:r>
              <a:rPr lang="en-US" sz="2400" dirty="0">
                <a:cs typeface="Times New Roman" pitchFamily="18" charset="0"/>
              </a:rPr>
              <a:t>disease association. </a:t>
            </a:r>
          </a:p>
        </p:txBody>
      </p:sp>
      <p:sp>
        <p:nvSpPr>
          <p:cNvPr id="47107" name="Rectangle 1"/>
          <p:cNvSpPr>
            <a:spLocks noChangeArrowheads="1"/>
          </p:cNvSpPr>
          <p:nvPr/>
        </p:nvSpPr>
        <p:spPr bwMode="auto">
          <a:xfrm>
            <a:off x="3617912" y="66181"/>
            <a:ext cx="30248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…case-control studies</a:t>
            </a:r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0718" y="-66064"/>
            <a:ext cx="2414537" cy="861774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cs typeface="Times New Roman" pitchFamily="18" charset="0"/>
              </a:rPr>
              <a:t>Issues in the design of CCS</a:t>
            </a:r>
            <a:endParaRPr lang="en-MY" sz="1000" b="1" dirty="0"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cs typeface="Times New Roman" pitchFamily="18" charset="0"/>
              </a:rPr>
              <a:t>Formulation of a clearly defined hypothesis </a:t>
            </a:r>
          </a:p>
          <a:p>
            <a:pPr>
              <a:defRPr/>
            </a:pPr>
            <a:r>
              <a:rPr lang="en-US" sz="1000" dirty="0">
                <a:cs typeface="Times New Roman" pitchFamily="18" charset="0"/>
              </a:rPr>
              <a:t>Selection of cases </a:t>
            </a:r>
            <a:endParaRPr lang="en-MY" sz="1000" dirty="0"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solidFill>
                  <a:schemeClr val="accent2"/>
                </a:solidFill>
                <a:cs typeface="Times New Roman" pitchFamily="18" charset="0"/>
              </a:rPr>
              <a:t>Selection of controls </a:t>
            </a:r>
            <a:endParaRPr lang="en-MY" sz="1000" dirty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cs typeface="Times New Roman" pitchFamily="18" charset="0"/>
              </a:rPr>
              <a:t> Measuring exposure status</a:t>
            </a:r>
            <a:endParaRPr lang="en-MY" sz="1000" dirty="0">
              <a:cs typeface="Times New Roman" pitchFamily="18" charset="0"/>
            </a:endParaRPr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23528" y="795710"/>
            <a:ext cx="3459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Selection of controls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4711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DCA01E2-5208-43E3-AFA8-EDEFC59C9C9D}" type="slidenum">
              <a:rPr lang="ar-SA" smtClean="0"/>
              <a:pPr eaLnBrk="1" hangingPunct="1"/>
              <a:t>11</a:t>
            </a:fld>
            <a:endParaRPr lang="en-US" smtClean="0"/>
          </a:p>
        </p:txBody>
      </p:sp>
      <p:pic>
        <p:nvPicPr>
          <p:cNvPr id="9" name="Picture 6" descr="https://www.healthknowledge.org.uk/sites/default/files/documents/elearning/healthinformation/populationhp/healthactivityd/hospit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284984"/>
            <a:ext cx="113223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0E02-77A6-4DBB-B19F-B450E5B46932}" type="datetime1">
              <a:rPr lang="en-MY" smtClean="0"/>
              <a:t>25/12/2021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740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61EE-4B0F-4899-8D58-258EBB9E6C49}" type="datetime1">
              <a:rPr lang="en-MY" smtClean="0"/>
              <a:t>25/12/2021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12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07504" y="296236"/>
            <a:ext cx="903649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The source of controls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is dependent on the source of cases. </a:t>
            </a:r>
            <a:endParaRPr lang="en-US" sz="2400" b="1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  <a:defRPr/>
            </a:pPr>
            <a:r>
              <a:rPr lang="en-US" sz="2400" dirty="0">
                <a:cs typeface="Times New Roman" pitchFamily="18" charset="0"/>
              </a:rPr>
              <a:t>In </a:t>
            </a:r>
            <a:r>
              <a:rPr lang="en-US" sz="2400" b="1" dirty="0">
                <a:cs typeface="Times New Roman" pitchFamily="18" charset="0"/>
              </a:rPr>
              <a:t>CCS where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cases</a:t>
            </a:r>
            <a:r>
              <a:rPr lang="en-US" sz="2400" b="1" dirty="0">
                <a:cs typeface="Times New Roman" pitchFamily="18" charset="0"/>
              </a:rPr>
              <a:t> are hospital based</a:t>
            </a:r>
            <a:r>
              <a:rPr lang="en-US" sz="2400" dirty="0">
                <a:cs typeface="Times New Roman" pitchFamily="18" charset="0"/>
              </a:rPr>
              <a:t>, it is common </a:t>
            </a:r>
          </a:p>
          <a:p>
            <a:pPr>
              <a:defRPr/>
            </a:pPr>
            <a:r>
              <a:rPr lang="en-US" sz="2400" dirty="0">
                <a:cs typeface="Times New Roman" pitchFamily="18" charset="0"/>
              </a:rPr>
              <a:t>  to recruit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controls</a:t>
            </a:r>
            <a:r>
              <a:rPr lang="en-US" sz="2400" dirty="0">
                <a:cs typeface="Times New Roman" pitchFamily="18" charset="0"/>
              </a:rPr>
              <a:t> from </a:t>
            </a:r>
            <a:r>
              <a:rPr lang="en-US" sz="2400" b="1" dirty="0">
                <a:cs typeface="Times New Roman" pitchFamily="18" charset="0"/>
              </a:rPr>
              <a:t>the hospital population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dirty="0">
                <a:cs typeface="Times New Roman" pitchFamily="18" charset="0"/>
              </a:rPr>
              <a:t>However, the choice of controls from a hospital setting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should not include individuals with an outcome related to the exposure(s) being studied</a:t>
            </a:r>
            <a:r>
              <a:rPr lang="en-US" sz="2400" b="1" dirty="0">
                <a:cs typeface="Times New Roman" pitchFamily="18" charset="0"/>
              </a:rPr>
              <a:t>. </a:t>
            </a:r>
            <a:endParaRPr lang="en-US" sz="2400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b="1" i="1" dirty="0" smtClean="0">
                <a:latin typeface="Garamond" pitchFamily="18" charset="0"/>
                <a:cs typeface="Times New Roman" pitchFamily="18" charset="0"/>
              </a:rPr>
              <a:t>For </a:t>
            </a:r>
            <a:r>
              <a:rPr lang="en-US" b="1" i="1" dirty="0">
                <a:latin typeface="Garamond" pitchFamily="18" charset="0"/>
                <a:cs typeface="Times New Roman" pitchFamily="18" charset="0"/>
              </a:rPr>
              <a:t>example, in a case-control study of the association </a:t>
            </a:r>
            <a:r>
              <a:rPr lang="en-US" b="1" i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between smoking and lung </a:t>
            </a:r>
            <a:r>
              <a:rPr lang="en-US" b="1" i="1" dirty="0" smtClean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cancer </a:t>
            </a:r>
            <a:r>
              <a:rPr lang="en-US" b="1" i="1" dirty="0">
                <a:latin typeface="Garamond" pitchFamily="18" charset="0"/>
                <a:cs typeface="Times New Roman" pitchFamily="18" charset="0"/>
              </a:rPr>
              <a:t>the inclusion of </a:t>
            </a:r>
            <a:r>
              <a:rPr lang="en-US" b="1" i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controls </a:t>
            </a:r>
            <a:r>
              <a:rPr lang="en-US" b="1" i="1" dirty="0">
                <a:latin typeface="Garamond" pitchFamily="18" charset="0"/>
                <a:cs typeface="Times New Roman" pitchFamily="18" charset="0"/>
              </a:rPr>
              <a:t>being treated for a condition related to smoking (e.g. chronic bronchitis) may result in an </a:t>
            </a:r>
            <a:r>
              <a:rPr lang="en-US" b="1" i="1" dirty="0">
                <a:solidFill>
                  <a:schemeClr val="tx2"/>
                </a:solidFill>
                <a:latin typeface="Garamond" pitchFamily="18" charset="0"/>
                <a:cs typeface="Times New Roman" pitchFamily="18" charset="0"/>
              </a:rPr>
              <a:t>underestimate </a:t>
            </a:r>
            <a:r>
              <a:rPr lang="en-US" b="1" i="1" dirty="0">
                <a:latin typeface="Garamond" pitchFamily="18" charset="0"/>
                <a:cs typeface="Times New Roman" pitchFamily="18" charset="0"/>
              </a:rPr>
              <a:t>of the strength of the association between exposure (smoking) and outcome</a:t>
            </a:r>
            <a:r>
              <a:rPr lang="en-US" b="1" dirty="0">
                <a:latin typeface="Garamond" pitchFamily="18" charset="0"/>
                <a:cs typeface="Times New Roman" pitchFamily="18" charset="0"/>
              </a:rPr>
              <a:t>. </a:t>
            </a:r>
            <a:endParaRPr lang="en-US" b="1" dirty="0" smtClean="0"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endParaRPr lang="en-US" b="1" dirty="0">
              <a:latin typeface="Garamond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Recruiting more than one control per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case may improve the statistical </a:t>
            </a:r>
            <a:r>
              <a:rPr lang="en-US" sz="2400" dirty="0">
                <a:cs typeface="Times New Roman" pitchFamily="18" charset="0"/>
              </a:rPr>
              <a:t>power of the study,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though including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more than 4 controls </a:t>
            </a:r>
            <a:r>
              <a:rPr lang="en-US" sz="2400" dirty="0">
                <a:cs typeface="Times New Roman" pitchFamily="18" charset="0"/>
              </a:rPr>
              <a:t>per case is generally considered to be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no more efficient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sz="2400" b="1" dirty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Also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 exposures of controls should be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measurable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similar accuracy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those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cases</a:t>
            </a:r>
            <a:endParaRPr lang="en-MY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9064" y="568505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Garamond" pitchFamily="18" charset="0"/>
                <a:cs typeface="Times New Roman" pitchFamily="18" charset="0"/>
              </a:rPr>
              <a:t> 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3363350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"/>
          <p:cNvSpPr>
            <a:spLocks noChangeArrowheads="1"/>
          </p:cNvSpPr>
          <p:nvPr/>
        </p:nvSpPr>
        <p:spPr bwMode="auto">
          <a:xfrm>
            <a:off x="214666" y="335669"/>
            <a:ext cx="47521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Cont.  .. Selection </a:t>
            </a:r>
            <a:r>
              <a:rPr lang="en-US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controls</a:t>
            </a:r>
            <a:endParaRPr lang="en-MY" sz="1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57455" y="-99392"/>
            <a:ext cx="2486545" cy="861774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latin typeface="Times New Roman" pitchFamily="18" charset="0"/>
                <a:cs typeface="Times New Roman" pitchFamily="18" charset="0"/>
              </a:rPr>
              <a:t>Issues in the design of CCS</a:t>
            </a:r>
            <a:endParaRPr lang="en-MY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Formulation of a clearly defined hypothesis </a:t>
            </a: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Selection of cases </a:t>
            </a:r>
            <a:endParaRPr lang="en-MY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Selection of controls </a:t>
            </a:r>
            <a:endParaRPr lang="en-MY" sz="1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 Measuring exposure status</a:t>
            </a:r>
            <a:endParaRPr lang="en-MY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7450BBB-38E2-442D-B273-9415F89909FB}" type="slidenum">
              <a:rPr lang="ar-SA" smtClean="0"/>
              <a:pPr eaLnBrk="1" hangingPunct="1"/>
              <a:t>13</a:t>
            </a:fld>
            <a:endParaRPr lang="en-US" smtClean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850484" y="61480"/>
            <a:ext cx="30248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…case-control studies</a:t>
            </a:r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8237" y="824415"/>
            <a:ext cx="85693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Measuring exposure status</a:t>
            </a:r>
          </a:p>
          <a:p>
            <a:endParaRPr lang="en-US" sz="24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dirty="0" smtClean="0">
                <a:cs typeface="Times New Roman" pitchFamily="18" charset="0"/>
              </a:rPr>
              <a:t>Exposure status is measured </a:t>
            </a:r>
            <a:r>
              <a:rPr lang="en-US" sz="2400" b="1" dirty="0" smtClean="0">
                <a:cs typeface="Times New Roman" pitchFamily="18" charset="0"/>
              </a:rPr>
              <a:t>to assess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presenc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e</a:t>
            </a:r>
            <a:r>
              <a:rPr lang="en-US" sz="2400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or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level of exposure </a:t>
            </a:r>
            <a:r>
              <a:rPr lang="en-US" sz="2400" dirty="0" smtClean="0">
                <a:cs typeface="Times New Roman" pitchFamily="18" charset="0"/>
              </a:rPr>
              <a:t>for each individual </a:t>
            </a:r>
            <a:r>
              <a:rPr lang="en-US" sz="2400" b="1" dirty="0" smtClean="0">
                <a:cs typeface="Times New Roman" pitchFamily="18" charset="0"/>
              </a:rPr>
              <a:t>for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>
                <a:cs typeface="Times New Roman" pitchFamily="18" charset="0"/>
              </a:rPr>
              <a:t> the period of time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prior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 to the onset of the disease </a:t>
            </a:r>
            <a:r>
              <a:rPr lang="en-US" sz="2400" dirty="0" smtClean="0">
                <a:cs typeface="Times New Roman" pitchFamily="18" charset="0"/>
              </a:rPr>
              <a:t>or condition under investigation when the exposure would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have </a:t>
            </a:r>
            <a:r>
              <a:rPr lang="en-US" sz="2400" b="1" dirty="0" smtClean="0">
                <a:cs typeface="Times New Roman" pitchFamily="18" charset="0"/>
              </a:rPr>
              <a:t>acted as a causal factor</a:t>
            </a:r>
            <a:r>
              <a:rPr lang="en-US" sz="2400" dirty="0" smtClean="0"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400" dirty="0" smtClean="0">
                <a:cs typeface="Times New Roman" pitchFamily="18" charset="0"/>
              </a:rPr>
              <a:t>Note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that in CCS </a:t>
            </a:r>
            <a:r>
              <a:rPr lang="en-US" sz="2400" dirty="0" smtClean="0"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measurement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of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exposure i</a:t>
            </a:r>
            <a:r>
              <a:rPr lang="en-US" sz="2400" b="1" dirty="0" smtClean="0">
                <a:cs typeface="Times New Roman" pitchFamily="18" charset="0"/>
              </a:rPr>
              <a:t>s established after the development of disease</a:t>
            </a:r>
            <a:r>
              <a:rPr lang="en-US" sz="2400" dirty="0" smtClean="0">
                <a:cs typeface="Times New Roman" pitchFamily="18" charset="0"/>
              </a:rPr>
              <a:t> and as a result </a:t>
            </a:r>
            <a:r>
              <a:rPr lang="en-US" sz="2400" b="1" dirty="0" smtClean="0">
                <a:cs typeface="Times New Roman" pitchFamily="18" charset="0"/>
              </a:rPr>
              <a:t>is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prone to both </a:t>
            </a: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recall </a:t>
            </a:r>
            <a:r>
              <a:rPr lang="en-US" sz="2400" b="1" dirty="0" smtClean="0">
                <a:cs typeface="Times New Roman" pitchFamily="18" charset="0"/>
              </a:rPr>
              <a:t>and</a:t>
            </a: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 observer bias.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06216" y="5003670"/>
            <a:ext cx="8010200" cy="830997"/>
          </a:xfrm>
          <a:prstGeom prst="rect">
            <a:avLst/>
          </a:prstGeom>
          <a:noFill/>
          <a:ln w="25400" cmpd="tri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400" b="1" dirty="0">
                <a:cs typeface="Times New Roman" pitchFamily="18" charset="0"/>
              </a:rPr>
              <a:t>The procedures used for the collection of exposure data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         should </a:t>
            </a:r>
            <a:r>
              <a:rPr lang="en-US" sz="2400" b="1" dirty="0">
                <a:cs typeface="Times New Roman" pitchFamily="18" charset="0"/>
              </a:rPr>
              <a:t>be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the same for </a:t>
            </a:r>
            <a:r>
              <a:rPr lang="en-US" sz="2400" b="1" dirty="0">
                <a:cs typeface="Times New Roman" pitchFamily="18" charset="0"/>
              </a:rPr>
              <a:t>cases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and </a:t>
            </a:r>
            <a:r>
              <a:rPr lang="en-US" sz="2400" b="1" dirty="0">
                <a:cs typeface="Times New Roman" pitchFamily="18" charset="0"/>
              </a:rPr>
              <a:t>controls</a:t>
            </a:r>
            <a:r>
              <a:rPr lang="en-US" sz="2400" dirty="0">
                <a:solidFill>
                  <a:srgbClr val="0070C0"/>
                </a:solidFill>
                <a:cs typeface="Times New Roman" pitchFamily="18" charset="0"/>
              </a:rPr>
              <a:t>.</a:t>
            </a:r>
            <a:endParaRPr lang="en-MY" sz="2400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CD57-89D7-41CE-BEAF-19D3C18B9C15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2541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7218285" y="-53976"/>
            <a:ext cx="1945009" cy="116955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1000" dirty="0">
                <a:cs typeface="Times New Roman" pitchFamily="18" charset="0"/>
              </a:rPr>
              <a:t>basic concepts, </a:t>
            </a:r>
          </a:p>
          <a:p>
            <a:r>
              <a:rPr lang="en-MY" sz="1000" dirty="0">
                <a:cs typeface="Times New Roman" pitchFamily="18" charset="0"/>
              </a:rPr>
              <a:t>application and </a:t>
            </a:r>
          </a:p>
          <a:p>
            <a:r>
              <a:rPr lang="en-MY" sz="1000" dirty="0">
                <a:cs typeface="Times New Roman" pitchFamily="18" charset="0"/>
              </a:rPr>
              <a:t>strengths of CCS</a:t>
            </a:r>
          </a:p>
          <a:p>
            <a:r>
              <a:rPr lang="en-MY" sz="1000" dirty="0">
                <a:cs typeface="Times New Roman" pitchFamily="18" charset="0"/>
              </a:rPr>
              <a:t>Issues in the design CCS</a:t>
            </a:r>
          </a:p>
          <a:p>
            <a:r>
              <a:rPr lang="en-MY" sz="1000" dirty="0">
                <a:solidFill>
                  <a:srgbClr val="FF0000"/>
                </a:solidFill>
                <a:cs typeface="Times New Roman" pitchFamily="18" charset="0"/>
              </a:rPr>
              <a:t>Common sources of bias in a CCS</a:t>
            </a:r>
          </a:p>
          <a:p>
            <a:r>
              <a:rPr lang="en-MY" sz="1000" dirty="0">
                <a:cs typeface="Times New Roman" pitchFamily="18" charset="0"/>
              </a:rPr>
              <a:t>Analysis of CCS</a:t>
            </a:r>
          </a:p>
          <a:p>
            <a:r>
              <a:rPr lang="en-MY" sz="1000" dirty="0"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1909125" y="187313"/>
            <a:ext cx="6264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Common sources of bias in CCS </a:t>
            </a:r>
            <a:endParaRPr lang="en-MY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17706" y="598824"/>
            <a:ext cx="9145588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smtClean="0">
                <a:cs typeface="Times New Roman" pitchFamily="18" charset="0"/>
              </a:rPr>
              <a:t>     Due </a:t>
            </a:r>
            <a:r>
              <a:rPr lang="en-US" sz="2400" dirty="0">
                <a:cs typeface="Times New Roman" pitchFamily="18" charset="0"/>
              </a:rPr>
              <a:t>to the </a:t>
            </a:r>
            <a:r>
              <a:rPr lang="en-US" sz="2400" b="1" dirty="0">
                <a:cs typeface="Times New Roman" pitchFamily="18" charset="0"/>
              </a:rPr>
              <a:t>retrospective nature </a:t>
            </a:r>
            <a:r>
              <a:rPr lang="en-US" sz="2400" dirty="0">
                <a:cs typeface="Times New Roman" pitchFamily="18" charset="0"/>
              </a:rPr>
              <a:t>of CCS, </a:t>
            </a:r>
          </a:p>
          <a:p>
            <a:pPr>
              <a:defRPr/>
            </a:pPr>
            <a:r>
              <a:rPr lang="en-US" sz="2400" dirty="0" smtClean="0">
                <a:cs typeface="Times New Roman" pitchFamily="18" charset="0"/>
              </a:rPr>
              <a:t>  they </a:t>
            </a:r>
            <a:r>
              <a:rPr lang="en-US" sz="2400" b="1" dirty="0">
                <a:cs typeface="Times New Roman" pitchFamily="18" charset="0"/>
              </a:rPr>
              <a:t>are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particularly susceptible to the effects of bias</a:t>
            </a:r>
            <a:r>
              <a:rPr lang="en-US" sz="2400" b="1" dirty="0">
                <a:cs typeface="Times New Roman" pitchFamily="18" charset="0"/>
              </a:rPr>
              <a:t>, </a:t>
            </a:r>
            <a:endParaRPr lang="en-US" sz="2400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smtClean="0">
                <a:cs typeface="Times New Roman" pitchFamily="18" charset="0"/>
              </a:rPr>
              <a:t>         which </a:t>
            </a:r>
            <a:r>
              <a:rPr lang="en-US" sz="2400" b="1" dirty="0">
                <a:cs typeface="Times New Roman" pitchFamily="18" charset="0"/>
              </a:rPr>
              <a:t>may be introduced as a result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of;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a poor study design </a:t>
            </a:r>
            <a:r>
              <a:rPr lang="en-US" sz="2400" dirty="0">
                <a:cs typeface="Times New Roman" pitchFamily="18" charset="0"/>
              </a:rPr>
              <a:t>or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during the collection of exposure and outcome data</a:t>
            </a:r>
            <a:r>
              <a:rPr lang="en-US" sz="2400" dirty="0" smtClean="0">
                <a:solidFill>
                  <a:srgbClr val="009900"/>
                </a:solidFill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pPr algn="ctr">
              <a:defRPr/>
            </a:pPr>
            <a:r>
              <a:rPr lang="en-US" sz="2200" dirty="0" smtClean="0">
                <a:cs typeface="Times New Roman" pitchFamily="18" charset="0"/>
              </a:rPr>
              <a:t> Because </a:t>
            </a:r>
            <a:r>
              <a:rPr lang="en-US" sz="2200" b="1" dirty="0">
                <a:cs typeface="Times New Roman" pitchFamily="18" charset="0"/>
              </a:rPr>
              <a:t>the disease and exposure have already </a:t>
            </a:r>
            <a:r>
              <a:rPr lang="en-US" sz="2200" dirty="0">
                <a:cs typeface="Times New Roman" pitchFamily="18" charset="0"/>
              </a:rPr>
              <a:t>occurred at the outset of a </a:t>
            </a:r>
            <a:r>
              <a:rPr lang="en-US" sz="2200" dirty="0" smtClean="0">
                <a:cs typeface="Times New Roman" pitchFamily="18" charset="0"/>
              </a:rPr>
              <a:t>     </a:t>
            </a:r>
            <a:r>
              <a:rPr lang="en-US" sz="2200" b="1" dirty="0" smtClean="0">
                <a:solidFill>
                  <a:srgbClr val="C00000"/>
                </a:solidFill>
                <a:cs typeface="Times New Roman" pitchFamily="18" charset="0"/>
              </a:rPr>
              <a:t>CCS</a:t>
            </a:r>
            <a:r>
              <a:rPr lang="en-US" sz="2200" dirty="0">
                <a:cs typeface="Times New Roman" pitchFamily="18" charset="0"/>
              </a:rPr>
              <a:t>, </a:t>
            </a:r>
            <a:r>
              <a:rPr lang="en-US" sz="2200" b="1" dirty="0">
                <a:cs typeface="Times New Roman" pitchFamily="18" charset="0"/>
              </a:rPr>
              <a:t>there may be </a:t>
            </a:r>
            <a:r>
              <a:rPr lang="en-US" sz="2200" b="1" dirty="0">
                <a:solidFill>
                  <a:srgbClr val="0070C0"/>
                </a:solidFill>
                <a:cs typeface="Times New Roman" pitchFamily="18" charset="0"/>
              </a:rPr>
              <a:t>differential reporting o</a:t>
            </a:r>
            <a:r>
              <a:rPr lang="en-US" sz="2200" b="1" dirty="0">
                <a:cs typeface="Times New Roman" pitchFamily="18" charset="0"/>
              </a:rPr>
              <a:t>f exposure information </a:t>
            </a:r>
            <a:endParaRPr lang="en-US" sz="2200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     between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cases and controls</a:t>
            </a:r>
            <a:r>
              <a:rPr lang="en-US" sz="2400" dirty="0">
                <a:cs typeface="Times New Roman" pitchFamily="18" charset="0"/>
              </a:rPr>
              <a:t> based on their disease status. </a:t>
            </a:r>
            <a:endParaRPr lang="en-US" sz="24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cs typeface="Times New Roman" pitchFamily="18" charset="0"/>
              </a:rPr>
              <a:t>   </a:t>
            </a:r>
            <a:r>
              <a:rPr lang="en-US" sz="2000" b="1" dirty="0" smtClean="0">
                <a:cs typeface="Times New Roman" pitchFamily="18" charset="0"/>
              </a:rPr>
              <a:t>For </a:t>
            </a:r>
            <a:r>
              <a:rPr lang="en-US" sz="2000" b="1" dirty="0">
                <a:cs typeface="Times New Roman" pitchFamily="18" charset="0"/>
              </a:rPr>
              <a:t>example</a:t>
            </a:r>
            <a:r>
              <a:rPr lang="en-US" sz="2400" dirty="0"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cases and controls</a:t>
            </a:r>
            <a:r>
              <a:rPr lang="en-US" sz="2400" b="1" dirty="0">
                <a:cs typeface="Times New Roman" pitchFamily="18" charset="0"/>
              </a:rPr>
              <a:t> may recall past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exposure differently </a:t>
            </a:r>
            <a:r>
              <a:rPr lang="en-US" sz="2400" dirty="0">
                <a:solidFill>
                  <a:srgbClr val="3399FF"/>
                </a:solidFill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recall bias</a:t>
            </a: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cs typeface="Times New Roman" pitchFamily="18" charset="0"/>
              </a:rPr>
              <a:t> Similarly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b="1" dirty="0">
                <a:cs typeface="Times New Roman" pitchFamily="18" charset="0"/>
              </a:rPr>
              <a:t>the recording of exposure information may vary </a:t>
            </a:r>
            <a:endParaRPr lang="en-US" sz="2400" b="1" dirty="0" smtClean="0"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  <a:defRPr/>
            </a:pP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depending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on the investigator's knowledge </a:t>
            </a:r>
            <a:r>
              <a:rPr lang="en-US" sz="2400" dirty="0">
                <a:cs typeface="Times New Roman" pitchFamily="18" charset="0"/>
              </a:rPr>
              <a:t>of an individual's disease </a:t>
            </a:r>
            <a:r>
              <a:rPr lang="en-US" sz="2400" dirty="0" smtClean="0">
                <a:cs typeface="Times New Roman" pitchFamily="18" charset="0"/>
              </a:rPr>
              <a:t>status </a:t>
            </a: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(</a:t>
            </a:r>
            <a:r>
              <a:rPr lang="en-US" sz="2400" b="1" u="sng" dirty="0" smtClean="0">
                <a:solidFill>
                  <a:srgbClr val="C00000"/>
                </a:solidFill>
                <a:cs typeface="Times New Roman" pitchFamily="18" charset="0"/>
              </a:rPr>
              <a:t>interviewer/observer </a:t>
            </a:r>
            <a:r>
              <a:rPr lang="en-US" sz="2400" b="1" u="sng" dirty="0">
                <a:solidFill>
                  <a:srgbClr val="C00000"/>
                </a:solidFill>
                <a:cs typeface="Times New Roman" pitchFamily="18" charset="0"/>
              </a:rPr>
              <a:t>bias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). </a:t>
            </a:r>
          </a:p>
          <a:p>
            <a:pPr>
              <a:defRPr/>
            </a:pPr>
            <a:r>
              <a:rPr lang="en-US" sz="2400" b="1" dirty="0">
                <a:cs typeface="Times New Roman" pitchFamily="18" charset="0"/>
              </a:rPr>
              <a:t>Therefore,</a:t>
            </a:r>
            <a:r>
              <a:rPr lang="en-US" sz="2400" dirty="0">
                <a:cs typeface="Times New Roman" pitchFamily="18" charset="0"/>
              </a:rPr>
              <a:t> the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design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and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9900"/>
                </a:solidFill>
                <a:cs typeface="Times New Roman" pitchFamily="18" charset="0"/>
              </a:rPr>
              <a:t>conduct of the study </a:t>
            </a:r>
            <a:r>
              <a:rPr lang="en-US" sz="2400" dirty="0">
                <a:cs typeface="Times New Roman" pitchFamily="18" charset="0"/>
              </a:rPr>
              <a:t>must be </a:t>
            </a:r>
          </a:p>
          <a:p>
            <a:pPr marL="342900" indent="-342900" algn="ctr">
              <a:buFont typeface="Wingdings" panose="05000000000000000000" pitchFamily="2" charset="2"/>
              <a:buChar char="q"/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   carefully considered, </a:t>
            </a:r>
            <a:r>
              <a:rPr lang="en-US" sz="2400" dirty="0">
                <a:cs typeface="Times New Roman" pitchFamily="18" charset="0"/>
              </a:rPr>
              <a:t>as there are limited options for </a:t>
            </a:r>
            <a:endParaRPr lang="en-US" sz="2400" dirty="0" smtClean="0"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dirty="0" smtClean="0">
                <a:cs typeface="Times New Roman" pitchFamily="18" charset="0"/>
              </a:rPr>
              <a:t>the </a:t>
            </a:r>
            <a:r>
              <a:rPr lang="en-US" sz="2400" dirty="0">
                <a:cs typeface="Times New Roman" pitchFamily="18" charset="0"/>
              </a:rPr>
              <a:t>control of </a:t>
            </a:r>
            <a:r>
              <a:rPr lang="en-US" sz="2400" dirty="0" smtClean="0">
                <a:cs typeface="Times New Roman" pitchFamily="18" charset="0"/>
              </a:rPr>
              <a:t>bias </a:t>
            </a:r>
            <a:r>
              <a:rPr lang="en-US" sz="2400" dirty="0">
                <a:cs typeface="Times New Roman" pitchFamily="18" charset="0"/>
              </a:rPr>
              <a:t>during the </a:t>
            </a:r>
            <a:r>
              <a:rPr lang="en-US" sz="2400" dirty="0" smtClean="0">
                <a:cs typeface="Times New Roman" pitchFamily="18" charset="0"/>
              </a:rPr>
              <a:t>analysis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7" name="Right Arrow 6"/>
          <p:cNvSpPr/>
          <p:nvPr/>
        </p:nvSpPr>
        <p:spPr>
          <a:xfrm>
            <a:off x="7610475" y="6308725"/>
            <a:ext cx="1354138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5223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E8FF7B9-C8C6-4C62-80F7-B2A1A2C97A29}" type="slidenum">
              <a:rPr lang="ar-SA" smtClean="0"/>
              <a:pPr eaLnBrk="1" hangingPunct="1"/>
              <a:t>14</a:t>
            </a:fld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9AD-AE2B-4BB0-8738-11F6E58B300A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5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22FA770-854F-4BED-8C33-74B0C943FF90}" type="slidenum">
              <a:rPr lang="ar-SA" smtClean="0"/>
              <a:pPr eaLnBrk="1" hangingPunct="1"/>
              <a:t>15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0" y="404664"/>
            <a:ext cx="889248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u="sng" dirty="0" smtClean="0">
                <a:cs typeface="Times New Roman" pitchFamily="18" charset="0"/>
              </a:rPr>
              <a:t>Selection </a:t>
            </a:r>
            <a:r>
              <a:rPr lang="en-US" sz="2200" u="sng" dirty="0">
                <a:cs typeface="Times New Roman" pitchFamily="18" charset="0"/>
              </a:rPr>
              <a:t>bias </a:t>
            </a:r>
            <a:r>
              <a:rPr lang="en-US" sz="2200" dirty="0">
                <a:cs typeface="Times New Roman" pitchFamily="18" charset="0"/>
              </a:rPr>
              <a:t>in CCS Selection bias is a particular problem inherent </a:t>
            </a:r>
            <a:endParaRPr lang="en-US" sz="2200" dirty="0" smtClean="0"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200" dirty="0" smtClean="0">
                <a:cs typeface="Times New Roman" pitchFamily="18" charset="0"/>
              </a:rPr>
              <a:t>in </a:t>
            </a:r>
            <a:r>
              <a:rPr lang="en-US" sz="2200" dirty="0">
                <a:cs typeface="Times New Roman" pitchFamily="18" charset="0"/>
              </a:rPr>
              <a:t>case-control studies, where it gives rise to non-comparability between cases and controls. </a:t>
            </a:r>
          </a:p>
          <a:p>
            <a:pPr>
              <a:defRPr/>
            </a:pPr>
            <a:r>
              <a:rPr lang="en-US" sz="2400" dirty="0" smtClean="0">
                <a:cs typeface="Times New Roman" pitchFamily="18" charset="0"/>
              </a:rPr>
              <a:t>        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Selection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bias in CCS may occur when: ‘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cases (or controls) are included in (or excluded from) a study because of </a:t>
            </a:r>
            <a:r>
              <a:rPr lang="en-US" sz="2400" dirty="0">
                <a:solidFill>
                  <a:srgbClr val="660066"/>
                </a:solidFill>
                <a:cs typeface="Times New Roman" pitchFamily="18" charset="0"/>
              </a:rPr>
              <a:t>some characteristic they exhibit which is related to exposure to the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risk factor under evaluation</a:t>
            </a:r>
            <a:r>
              <a:rPr lang="en-US" sz="2400" dirty="0">
                <a:cs typeface="Times New Roman" pitchFamily="18" charset="0"/>
              </a:rPr>
              <a:t>' .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for selection bias may </a:t>
            </a:r>
            <a:r>
              <a:rPr lang="en-US" sz="2400" dirty="0">
                <a:cs typeface="Times New Roman" pitchFamily="18" charset="0"/>
              </a:rPr>
              <a:t>be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minimized </a:t>
            </a:r>
            <a:r>
              <a:rPr lang="en-US" sz="2400" dirty="0">
                <a:cs typeface="Times New Roman" pitchFamily="18" charset="0"/>
              </a:rPr>
              <a:t>by selecting controls from  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more than one source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84DF-5271-4B77-AEB5-A665E85CF84F}" type="datetime1">
              <a:rPr lang="en-MY" smtClean="0"/>
              <a:t>25/12/2021</a:t>
            </a:fld>
            <a:endParaRPr lang="en-MY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57200" y="3742941"/>
            <a:ext cx="86868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/>
              <a:t>3.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case-control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</a:p>
          <a:p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0" hangingPunct="0">
              <a:buFont typeface="Wingdings" pitchFamily="2" charset="2"/>
              <a:buChar char="v"/>
              <a:defRPr/>
            </a:pPr>
            <a:r>
              <a:rPr lang="en-US" sz="2800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The odds ratio (OR) is used </a:t>
            </a:r>
            <a:r>
              <a:rPr lang="en-US" sz="2800" dirty="0">
                <a:ea typeface="Calibri" pitchFamily="34" charset="0"/>
                <a:cs typeface="Times New Roman" pitchFamily="18" charset="0"/>
              </a:rPr>
              <a:t>in CCS</a:t>
            </a:r>
          </a:p>
          <a:p>
            <a:pPr marL="457200" indent="-457200" eaLnBrk="0" hangingPunct="0">
              <a:buFont typeface="Wingdings" pitchFamily="2" charset="2"/>
              <a:buChar char="v"/>
              <a:defRPr/>
            </a:pPr>
            <a:r>
              <a:rPr lang="en-US" sz="2800" dirty="0">
                <a:ea typeface="Calibri" pitchFamily="34" charset="0"/>
                <a:cs typeface="Times New Roman" pitchFamily="18" charset="0"/>
              </a:rPr>
              <a:t>to </a:t>
            </a:r>
            <a:r>
              <a:rPr lang="en-US" sz="28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estimate </a:t>
            </a:r>
            <a:r>
              <a:rPr lang="en-US" sz="2800" b="1" dirty="0">
                <a:ea typeface="Calibri" pitchFamily="34" charset="0"/>
                <a:cs typeface="Times New Roman" pitchFamily="18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strength</a:t>
            </a:r>
            <a:r>
              <a:rPr lang="en-US" sz="28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>
                <a:ea typeface="Calibri" pitchFamily="34" charset="0"/>
                <a:cs typeface="Times New Roman" pitchFamily="18" charset="0"/>
              </a:rPr>
              <a:t>of the </a:t>
            </a:r>
            <a:r>
              <a:rPr lang="en-US" sz="28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association </a:t>
            </a:r>
            <a:r>
              <a:rPr lang="en-US" sz="2800" b="1" dirty="0">
                <a:ea typeface="Calibri" pitchFamily="34" charset="0"/>
                <a:cs typeface="Times New Roman" pitchFamily="18" charset="0"/>
              </a:rPr>
              <a:t>between </a:t>
            </a:r>
            <a:r>
              <a:rPr lang="en-US" sz="28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exposure and outcome</a:t>
            </a:r>
            <a:r>
              <a:rPr lang="en-US" sz="2800" dirty="0">
                <a:ea typeface="Calibri" pitchFamily="34" charset="0"/>
                <a:cs typeface="Times New Roman" pitchFamily="18" charset="0"/>
              </a:rPr>
              <a:t>. </a:t>
            </a:r>
          </a:p>
          <a:p>
            <a:pPr eaLnBrk="0" hangingPunct="0">
              <a:defRPr/>
            </a:pPr>
            <a:r>
              <a:rPr lang="en-US" sz="1600" i="1" dirty="0">
                <a:latin typeface="Garamond" pitchFamily="18" charset="0"/>
                <a:ea typeface="Calibri" pitchFamily="34" charset="0"/>
                <a:cs typeface="Times New Roman" pitchFamily="18" charset="0"/>
              </a:rPr>
              <a:t>it is </a:t>
            </a:r>
            <a:r>
              <a:rPr lang="en-US" sz="1600" b="1" i="1" dirty="0">
                <a:latin typeface="Garamond" pitchFamily="18" charset="0"/>
                <a:ea typeface="Calibri" pitchFamily="34" charset="0"/>
                <a:cs typeface="Times New Roman" pitchFamily="18" charset="0"/>
              </a:rPr>
              <a:t>not possible to estimate the incidence </a:t>
            </a:r>
            <a:r>
              <a:rPr lang="en-US" sz="1600" i="1" dirty="0">
                <a:latin typeface="Garamond" pitchFamily="18" charset="0"/>
                <a:ea typeface="Calibri" pitchFamily="34" charset="0"/>
                <a:cs typeface="Times New Roman" pitchFamily="18" charset="0"/>
              </a:rPr>
              <a:t>of disease from a CCS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962628" y="3206393"/>
            <a:ext cx="2195958" cy="124649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1050" dirty="0">
                <a:cs typeface="Times New Roman" pitchFamily="18" charset="0"/>
              </a:rPr>
              <a:t>basic concepts, </a:t>
            </a:r>
          </a:p>
          <a:p>
            <a:r>
              <a:rPr lang="en-MY" sz="1050" dirty="0">
                <a:cs typeface="Times New Roman" pitchFamily="18" charset="0"/>
              </a:rPr>
              <a:t>application and </a:t>
            </a:r>
          </a:p>
          <a:p>
            <a:r>
              <a:rPr lang="en-MY" sz="1050" dirty="0">
                <a:cs typeface="Times New Roman" pitchFamily="18" charset="0"/>
              </a:rPr>
              <a:t>strengths of CCS</a:t>
            </a:r>
          </a:p>
          <a:p>
            <a:r>
              <a:rPr lang="en-MY" sz="1050" dirty="0">
                <a:cs typeface="Times New Roman" pitchFamily="18" charset="0"/>
              </a:rPr>
              <a:t>Issues in the design CCS</a:t>
            </a:r>
          </a:p>
          <a:p>
            <a:r>
              <a:rPr lang="en-MY" sz="1050" dirty="0">
                <a:cs typeface="Times New Roman" pitchFamily="18" charset="0"/>
              </a:rPr>
              <a:t>Common sources of bias in a CCS</a:t>
            </a:r>
          </a:p>
          <a:p>
            <a:r>
              <a:rPr lang="en-MY" sz="1050" b="1" dirty="0">
                <a:solidFill>
                  <a:srgbClr val="C00000"/>
                </a:solidFill>
                <a:cs typeface="Times New Roman" pitchFamily="18" charset="0"/>
              </a:rPr>
              <a:t>Analysis of CCS</a:t>
            </a:r>
          </a:p>
          <a:p>
            <a:r>
              <a:rPr lang="en-MY" sz="1050" dirty="0">
                <a:cs typeface="Times New Roman" pitchFamily="18" charset="0"/>
              </a:rPr>
              <a:t>Strengths and weaknesses of 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CCS</a:t>
            </a:r>
          </a:p>
        </p:txBody>
      </p:sp>
    </p:spTree>
    <p:extLst>
      <p:ext uri="{BB962C8B-B14F-4D97-AF65-F5344CB8AC3E}">
        <p14:creationId xmlns:p14="http://schemas.microsoft.com/office/powerpoint/2010/main" val="199067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760708"/>
            <a:ext cx="881980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57200" indent="-457200" eaLnBrk="0" hangingPunct="0">
              <a:buFont typeface="Wingdings" pitchFamily="2" charset="2"/>
              <a:buChar char="v"/>
              <a:defRPr/>
            </a:pPr>
            <a:r>
              <a:rPr lang="en-US" sz="2000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The odds ratio (OR) is used </a:t>
            </a:r>
            <a:r>
              <a:rPr lang="en-US" sz="2000" dirty="0">
                <a:ea typeface="Calibri" pitchFamily="34" charset="0"/>
                <a:cs typeface="Times New Roman" pitchFamily="18" charset="0"/>
              </a:rPr>
              <a:t>in CCS</a:t>
            </a:r>
          </a:p>
          <a:p>
            <a:pPr marL="457200" indent="-457200" eaLnBrk="0" hangingPunct="0">
              <a:buFont typeface="Wingdings" pitchFamily="2" charset="2"/>
              <a:buChar char="v"/>
              <a:defRPr/>
            </a:pPr>
            <a:r>
              <a:rPr lang="en-US" sz="2000" dirty="0">
                <a:ea typeface="Calibri" pitchFamily="34" charset="0"/>
                <a:cs typeface="Times New Roman" pitchFamily="18" charset="0"/>
              </a:rPr>
              <a:t>to </a:t>
            </a:r>
            <a:r>
              <a:rPr lang="en-US" sz="20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estimate the strength of the association </a:t>
            </a:r>
            <a:r>
              <a:rPr lang="en-US" sz="20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between exposure </a:t>
            </a:r>
            <a:r>
              <a:rPr lang="en-US" sz="20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and outcome</a:t>
            </a:r>
            <a:r>
              <a:rPr lang="en-US" sz="2000" dirty="0">
                <a:ea typeface="Calibri" pitchFamily="34" charset="0"/>
                <a:cs typeface="Times New Roman" pitchFamily="18" charset="0"/>
              </a:rPr>
              <a:t>. </a:t>
            </a:r>
          </a:p>
          <a:p>
            <a:pPr eaLnBrk="0" hangingPunct="0">
              <a:defRPr/>
            </a:pPr>
            <a:r>
              <a:rPr lang="en-US" sz="1400" i="1" dirty="0">
                <a:latin typeface="Garamond" pitchFamily="18" charset="0"/>
                <a:ea typeface="Calibri" pitchFamily="34" charset="0"/>
                <a:cs typeface="Times New Roman" pitchFamily="18" charset="0"/>
              </a:rPr>
              <a:t>it is </a:t>
            </a:r>
            <a:r>
              <a:rPr lang="en-US" sz="1400" b="1" i="1" dirty="0">
                <a:latin typeface="Garamond" pitchFamily="18" charset="0"/>
                <a:ea typeface="Calibri" pitchFamily="34" charset="0"/>
                <a:cs typeface="Times New Roman" pitchFamily="18" charset="0"/>
              </a:rPr>
              <a:t>not possible to estimate the incidence </a:t>
            </a:r>
            <a:r>
              <a:rPr lang="en-US" sz="1400" i="1" dirty="0">
                <a:latin typeface="Garamond" pitchFamily="18" charset="0"/>
                <a:ea typeface="Calibri" pitchFamily="34" charset="0"/>
                <a:cs typeface="Times New Roman" pitchFamily="18" charset="0"/>
              </a:rPr>
              <a:t>of disease from a CCS </a:t>
            </a:r>
          </a:p>
        </p:txBody>
      </p:sp>
      <p:pic>
        <p:nvPicPr>
          <p:cNvPr id="54275" name="Picture 9" descr="Description: https://www.healthknowledge.org.uk/sites/default/files/documents/elearning/epidemiologyp/isdcrossss/tabl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711514"/>
            <a:ext cx="4247454" cy="2649741"/>
          </a:xfrm>
          <a:prstGeom prst="rect">
            <a:avLst/>
          </a:prstGeom>
          <a:gradFill rotWithShape="0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lin ang="54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4277" name="Rectangle 3"/>
          <p:cNvSpPr>
            <a:spLocks noChangeArrowheads="1"/>
          </p:cNvSpPr>
          <p:nvPr/>
        </p:nvSpPr>
        <p:spPr bwMode="auto">
          <a:xfrm>
            <a:off x="1533525" y="-26988"/>
            <a:ext cx="5559425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3.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case-control studies</a:t>
            </a:r>
            <a:endParaRPr lang="en-MY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7164736" y="-39576"/>
            <a:ext cx="1979264" cy="116955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1000" dirty="0">
                <a:cs typeface="Times New Roman" pitchFamily="18" charset="0"/>
              </a:rPr>
              <a:t>basic concepts, </a:t>
            </a:r>
          </a:p>
          <a:p>
            <a:r>
              <a:rPr lang="en-MY" sz="1000" dirty="0">
                <a:cs typeface="Times New Roman" pitchFamily="18" charset="0"/>
              </a:rPr>
              <a:t>application and </a:t>
            </a:r>
          </a:p>
          <a:p>
            <a:r>
              <a:rPr lang="en-MY" sz="1000" dirty="0">
                <a:cs typeface="Times New Roman" pitchFamily="18" charset="0"/>
              </a:rPr>
              <a:t>strengths of CCS</a:t>
            </a:r>
          </a:p>
          <a:p>
            <a:r>
              <a:rPr lang="en-MY" sz="1000" dirty="0">
                <a:cs typeface="Times New Roman" pitchFamily="18" charset="0"/>
              </a:rPr>
              <a:t>Issues in the design CCS</a:t>
            </a:r>
          </a:p>
          <a:p>
            <a:r>
              <a:rPr lang="en-MY" sz="1000" dirty="0">
                <a:cs typeface="Times New Roman" pitchFamily="18" charset="0"/>
              </a:rPr>
              <a:t>Common sources of bias in a CCS</a:t>
            </a:r>
          </a:p>
          <a:p>
            <a:r>
              <a:rPr lang="en-MY" sz="1000" b="1" dirty="0">
                <a:solidFill>
                  <a:srgbClr val="C00000"/>
                </a:solidFill>
                <a:cs typeface="Times New Roman" pitchFamily="18" charset="0"/>
              </a:rPr>
              <a:t>Analysis of CCS</a:t>
            </a:r>
          </a:p>
          <a:p>
            <a:r>
              <a:rPr lang="en-MY" sz="1000" dirty="0"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179512" y="1826611"/>
            <a:ext cx="51133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dirty="0">
                <a:ea typeface="Calibri" pitchFamily="34" charset="0"/>
                <a:cs typeface="Times New Roman" pitchFamily="18" charset="0"/>
              </a:rPr>
              <a:t>The</a:t>
            </a:r>
            <a:r>
              <a:rPr lang="en-US" sz="2400" b="1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OR </a:t>
            </a:r>
            <a:r>
              <a:rPr lang="en-US" sz="2400" b="1" dirty="0">
                <a:ea typeface="Calibri" pitchFamily="34" charset="0"/>
                <a:cs typeface="Times New Roman" pitchFamily="18" charset="0"/>
              </a:rPr>
              <a:t>is a measure of the </a:t>
            </a:r>
            <a:r>
              <a:rPr lang="en-US" sz="24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odds of disease </a:t>
            </a:r>
            <a:r>
              <a:rPr lang="en-US" sz="2400" b="1" dirty="0">
                <a:ea typeface="Calibri" pitchFamily="34" charset="0"/>
                <a:cs typeface="Times New Roman" pitchFamily="18" charset="0"/>
              </a:rPr>
              <a:t>in the </a:t>
            </a:r>
            <a:r>
              <a:rPr lang="en-US" sz="2400" b="1" dirty="0" smtClean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exposed</a:t>
            </a:r>
            <a:r>
              <a:rPr lang="en-US" sz="2400" b="1" dirty="0" smtClean="0">
                <a:ea typeface="Calibri" pitchFamily="34" charset="0"/>
                <a:cs typeface="Times New Roman" pitchFamily="18" charset="0"/>
              </a:rPr>
              <a:t> compared </a:t>
            </a:r>
            <a:r>
              <a:rPr lang="en-US" sz="2400" b="1" dirty="0">
                <a:ea typeface="Calibri" pitchFamily="34" charset="0"/>
                <a:cs typeface="Times New Roman" pitchFamily="18" charset="0"/>
              </a:rPr>
              <a:t>to the</a:t>
            </a:r>
            <a:r>
              <a:rPr lang="en-US" sz="24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odds of disease </a:t>
            </a:r>
            <a:r>
              <a:rPr lang="en-US" sz="2400" b="1" dirty="0">
                <a:ea typeface="Calibri" pitchFamily="34" charset="0"/>
                <a:cs typeface="Times New Roman" pitchFamily="18" charset="0"/>
              </a:rPr>
              <a:t>in the </a:t>
            </a:r>
            <a:r>
              <a:rPr lang="en-US" sz="2400" b="1" dirty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unexposed</a:t>
            </a:r>
            <a:r>
              <a:rPr lang="en-US" sz="2400" dirty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and </a:t>
            </a:r>
            <a:r>
              <a:rPr lang="en-US" sz="2400" dirty="0">
                <a:ea typeface="Calibri" pitchFamily="34" charset="0"/>
                <a:cs typeface="Times New Roman" pitchFamily="18" charset="0"/>
              </a:rPr>
              <a:t>is </a:t>
            </a:r>
            <a:r>
              <a:rPr lang="en-US" sz="2400" b="1" dirty="0">
                <a:ea typeface="Calibri" pitchFamily="34" charset="0"/>
                <a:cs typeface="Times New Roman" pitchFamily="18" charset="0"/>
              </a:rPr>
              <a:t>calculated as</a:t>
            </a:r>
            <a:r>
              <a:rPr lang="en-US" sz="2400" dirty="0">
                <a:ea typeface="Calibri" pitchFamily="34" charset="0"/>
                <a:cs typeface="Times New Roman" pitchFamily="18" charset="0"/>
              </a:rPr>
              <a:t>:</a:t>
            </a:r>
          </a:p>
        </p:txBody>
      </p:sp>
      <p:pic>
        <p:nvPicPr>
          <p:cNvPr id="54280" name="Picture 8" descr="Description: https://www.healthknowledge.org.uk/sites/default/files/documents/elearning/epidemiologyp/isdcrossss/formula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3493210"/>
            <a:ext cx="259238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1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428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0174635-5742-49C6-A781-0E62DF71C5A7}" type="slidenum">
              <a:rPr lang="ar-SA" smtClean="0"/>
              <a:pPr eaLnBrk="1" hangingPunct="1"/>
              <a:t>16</a:t>
            </a:fld>
            <a:endParaRPr lang="en-US" smtClean="0"/>
          </a:p>
        </p:txBody>
      </p:sp>
      <p:sp>
        <p:nvSpPr>
          <p:cNvPr id="54283" name="Rectangle 3"/>
          <p:cNvSpPr>
            <a:spLocks noChangeArrowheads="1"/>
          </p:cNvSpPr>
          <p:nvPr/>
        </p:nvSpPr>
        <p:spPr bwMode="auto">
          <a:xfrm>
            <a:off x="5022676" y="1554218"/>
            <a:ext cx="3959225" cy="193899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US" sz="2400" b="1" dirty="0">
                <a:cs typeface="Times New Roman" pitchFamily="18" charset="0"/>
              </a:rPr>
              <a:t>which is the ratio of </a:t>
            </a:r>
            <a:r>
              <a:rPr lang="en-US" sz="2400" b="1" dirty="0" smtClean="0">
                <a:cs typeface="Times New Roman" pitchFamily="18" charset="0"/>
              </a:rPr>
              <a:t>the</a:t>
            </a:r>
          </a:p>
          <a:p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odds of exposure </a:t>
            </a:r>
            <a:r>
              <a:rPr lang="en-US" sz="2400" b="1" dirty="0">
                <a:cs typeface="Times New Roman" pitchFamily="18" charset="0"/>
              </a:rPr>
              <a:t>among </a:t>
            </a:r>
          </a:p>
          <a:p>
            <a:r>
              <a:rPr lang="en-US" sz="2400" b="1" dirty="0" smtClean="0">
                <a:cs typeface="Times New Roman" pitchFamily="18" charset="0"/>
              </a:rPr>
              <a:t>     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cases </a:t>
            </a:r>
            <a:r>
              <a:rPr lang="en-US" sz="2400" b="1" dirty="0">
                <a:cs typeface="Times New Roman" pitchFamily="18" charset="0"/>
              </a:rPr>
              <a:t>to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400" b="1" dirty="0">
                <a:cs typeface="Times New Roman" pitchFamily="18" charset="0"/>
              </a:rPr>
              <a:t>the </a:t>
            </a:r>
            <a:endParaRPr lang="en-US" sz="2400" b="1" dirty="0" smtClean="0"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odds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of exposure </a:t>
            </a:r>
            <a:endParaRPr lang="en-US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     </a:t>
            </a:r>
            <a:r>
              <a:rPr lang="en-US" sz="2400" b="1" dirty="0" smtClean="0">
                <a:cs typeface="Times New Roman" pitchFamily="18" charset="0"/>
              </a:rPr>
              <a:t>among </a:t>
            </a:r>
            <a:r>
              <a:rPr lang="en-US" sz="2400" b="1" dirty="0">
                <a:cs typeface="Times New Roman" pitchFamily="18" charset="0"/>
              </a:rPr>
              <a:t>the  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controls</a:t>
            </a:r>
            <a:r>
              <a:rPr lang="en-US" sz="2400" b="1" dirty="0">
                <a:cs typeface="Times New Roman" pitchFamily="18" charset="0"/>
              </a:rPr>
              <a:t>.</a:t>
            </a:r>
          </a:p>
        </p:txBody>
      </p:sp>
      <p:sp>
        <p:nvSpPr>
          <p:cNvPr id="54284" name="Rectangle 1"/>
          <p:cNvSpPr>
            <a:spLocks noChangeArrowheads="1"/>
          </p:cNvSpPr>
          <p:nvPr/>
        </p:nvSpPr>
        <p:spPr bwMode="auto">
          <a:xfrm>
            <a:off x="188551" y="4815172"/>
            <a:ext cx="4392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b="1" dirty="0">
                <a:solidFill>
                  <a:srgbClr val="0070C0"/>
                </a:solidFill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Results of a CCS can be </a:t>
            </a:r>
          </a:p>
          <a:p>
            <a:pPr algn="ctr" eaLnBrk="0" hangingPunct="0"/>
            <a:r>
              <a:rPr lang="en-US" sz="24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      presented </a:t>
            </a:r>
            <a:r>
              <a:rPr lang="en-US" sz="2400" dirty="0">
                <a:ea typeface="Calibri" pitchFamily="34" charset="0"/>
                <a:cs typeface="Times New Roman" pitchFamily="18" charset="0"/>
              </a:rPr>
              <a:t> in </a:t>
            </a:r>
            <a:r>
              <a:rPr lang="en-US" sz="2400" b="1" dirty="0">
                <a:solidFill>
                  <a:srgbClr val="0070C0"/>
                </a:solidFill>
                <a:ea typeface="Calibri" pitchFamily="34" charset="0"/>
                <a:cs typeface="Times New Roman" pitchFamily="18" charset="0"/>
              </a:rPr>
              <a:t>a 2x2 table</a:t>
            </a:r>
            <a:endParaRPr lang="en-MY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0BDB3-0B58-43C0-B168-1D16471FB568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912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C7F44E7-61DA-4929-95AA-DA3B4A3D1643}" type="slidenum">
              <a:rPr lang="ar-SA" smtClean="0"/>
              <a:pPr eaLnBrk="1" hangingPunct="1"/>
              <a:t>17</a:t>
            </a:fld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00880"/>
              </p:ext>
            </p:extLst>
          </p:nvPr>
        </p:nvGraphicFramePr>
        <p:xfrm>
          <a:off x="134125" y="2375696"/>
          <a:ext cx="8712200" cy="222581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742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5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9566">
                <a:tc gridSpan="2">
                  <a:txBody>
                    <a:bodyPr/>
                    <a:lstStyle/>
                    <a:p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2800" dirty="0" smtClean="0"/>
                        <a:t>Case (diseases)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MY" sz="2800" dirty="0" smtClean="0"/>
                        <a:t> control 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MY" sz="2800" dirty="0" smtClean="0"/>
                        <a:t>Total 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566">
                <a:tc gridSpan="2">
                  <a:txBody>
                    <a:bodyPr/>
                    <a:lstStyle/>
                    <a:p>
                      <a:r>
                        <a:rPr lang="en-MY" sz="2800" dirty="0" smtClean="0"/>
                        <a:t>Exposed 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a+b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566">
                <a:tc gridSpan="2">
                  <a:txBody>
                    <a:bodyPr/>
                    <a:lstStyle/>
                    <a:p>
                      <a:r>
                        <a:rPr lang="en-MY" sz="2800" dirty="0" smtClean="0"/>
                        <a:t> Unexposed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 hMerge="1"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c+d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2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2800" dirty="0" smtClean="0"/>
                        <a:t>Total </a:t>
                      </a: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a+c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b+d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endParaRPr lang="en-MY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2" marR="91432" marT="45737" marB="457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5324" name="Rectangle 3"/>
          <p:cNvSpPr>
            <a:spLocks noChangeArrowheads="1"/>
          </p:cNvSpPr>
          <p:nvPr/>
        </p:nvSpPr>
        <p:spPr bwMode="auto">
          <a:xfrm>
            <a:off x="683568" y="0"/>
            <a:ext cx="555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3.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case-control studies</a:t>
            </a:r>
            <a:endParaRPr lang="en-MY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25" name="Rectangle 5"/>
          <p:cNvSpPr>
            <a:spLocks noChangeArrowheads="1"/>
          </p:cNvSpPr>
          <p:nvPr/>
        </p:nvSpPr>
        <p:spPr bwMode="auto">
          <a:xfrm>
            <a:off x="6840538" y="-34925"/>
            <a:ext cx="2303462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MY" sz="1100">
                <a:latin typeface="Times New Roman" pitchFamily="18" charset="0"/>
                <a:cs typeface="Times New Roman" pitchFamily="18" charset="0"/>
              </a:rPr>
              <a:t>basic concepts, of CCS</a:t>
            </a:r>
          </a:p>
          <a:p>
            <a:r>
              <a:rPr lang="en-MY" sz="1100"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200"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200">
                <a:latin typeface="Times New Roman" pitchFamily="18" charset="0"/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55326" name="Rectangle 7"/>
          <p:cNvSpPr>
            <a:spLocks noChangeArrowheads="1"/>
          </p:cNvSpPr>
          <p:nvPr/>
        </p:nvSpPr>
        <p:spPr bwMode="auto">
          <a:xfrm>
            <a:off x="115888" y="1744663"/>
            <a:ext cx="902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Results of a case-control study can be presented in a </a:t>
            </a:r>
            <a:r>
              <a:rPr lang="en-US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2x2 table </a:t>
            </a:r>
            <a:r>
              <a:rPr lang="en-US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follow</a:t>
            </a:r>
            <a:endParaRPr lang="en-MY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5327" name="Rectangle 8"/>
          <p:cNvSpPr>
            <a:spLocks noChangeArrowheads="1"/>
          </p:cNvSpPr>
          <p:nvPr/>
        </p:nvSpPr>
        <p:spPr bwMode="auto">
          <a:xfrm>
            <a:off x="323850" y="473075"/>
            <a:ext cx="771525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RISK ESTIMATES(Odds ratio) 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</a:t>
            </a:r>
            <a:r>
              <a:rPr lang="en-MY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Odds ratio  (OR)</a:t>
            </a:r>
          </a:p>
          <a:p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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Used in cross sectional, cas</a:t>
            </a:r>
            <a:r>
              <a:rPr lang="en-MY" sz="2400" dirty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en-MY" sz="2400" b="1" dirty="0">
                <a:latin typeface="Times New Roman" pitchFamily="18" charset="0"/>
                <a:cs typeface="Times New Roman" pitchFamily="18" charset="0"/>
              </a:rPr>
              <a:t>control </a:t>
            </a:r>
          </a:p>
          <a:p>
            <a:endParaRPr lang="en-MY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28" name="Rectangle 9"/>
          <p:cNvSpPr>
            <a:spLocks noChangeArrowheads="1"/>
          </p:cNvSpPr>
          <p:nvPr/>
        </p:nvSpPr>
        <p:spPr bwMode="auto">
          <a:xfrm>
            <a:off x="900113" y="4724400"/>
            <a:ext cx="684053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/>
              <a:t></a:t>
            </a:r>
            <a:r>
              <a:rPr lang="en-MY" sz="2400" b="1">
                <a:latin typeface="Times New Roman" pitchFamily="18" charset="0"/>
                <a:cs typeface="Times New Roman" pitchFamily="18" charset="0"/>
              </a:rPr>
              <a:t>OR= a/(a+c) ÷ b/(b+d)= a/c ÷ b/d  </a:t>
            </a:r>
            <a:r>
              <a:rPr lang="en-MY" sz="3600" b="1">
                <a:latin typeface="Times New Roman" pitchFamily="18" charset="0"/>
                <a:cs typeface="Times New Roman" pitchFamily="18" charset="0"/>
              </a:rPr>
              <a:t>=ad/bc</a:t>
            </a:r>
            <a:r>
              <a:rPr lang="en-MY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MY" sz="2400">
                <a:latin typeface="Times New Roman" pitchFamily="18" charset="0"/>
                <a:cs typeface="Times New Roman" pitchFamily="18" charset="0"/>
              </a:rPr>
              <a:t> </a:t>
            </a:r>
            <a:r>
              <a:rPr lang="en-MY" sz="2400" b="1">
                <a:latin typeface="Times New Roman" pitchFamily="18" charset="0"/>
                <a:cs typeface="Times New Roman" pitchFamily="18" charset="0"/>
              </a:rPr>
              <a:t>c/(a+c) d/(b+d) </a:t>
            </a:r>
          </a:p>
        </p:txBody>
      </p:sp>
      <p:sp>
        <p:nvSpPr>
          <p:cNvPr id="55329" name="Rectangle 1"/>
          <p:cNvSpPr>
            <a:spLocks noChangeArrowheads="1"/>
          </p:cNvSpPr>
          <p:nvPr/>
        </p:nvSpPr>
        <p:spPr bwMode="auto">
          <a:xfrm>
            <a:off x="1835696" y="5743167"/>
            <a:ext cx="71287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cs typeface="Times New Roman" pitchFamily="18" charset="0"/>
              </a:rPr>
              <a:t>which is the ratio of the </a:t>
            </a:r>
            <a:r>
              <a:rPr lang="en-US" sz="2000" b="1" dirty="0">
                <a:solidFill>
                  <a:srgbClr val="002060"/>
                </a:solidFill>
                <a:cs typeface="Times New Roman" pitchFamily="18" charset="0"/>
              </a:rPr>
              <a:t>odds of exposure</a:t>
            </a:r>
            <a:r>
              <a:rPr lang="en-US" sz="2000" b="1" dirty="0">
                <a:cs typeface="Times New Roman" pitchFamily="18" charset="0"/>
              </a:rPr>
              <a:t> among the 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cases </a:t>
            </a:r>
            <a:r>
              <a:rPr lang="en-US" sz="2000" b="1" dirty="0">
                <a:cs typeface="Times New Roman" pitchFamily="18" charset="0"/>
              </a:rPr>
              <a:t>to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000" b="1" dirty="0">
                <a:cs typeface="Times New Roman" pitchFamily="18" charset="0"/>
              </a:rPr>
              <a:t>the </a:t>
            </a:r>
            <a:r>
              <a:rPr lang="en-US" sz="2000" b="1" dirty="0">
                <a:solidFill>
                  <a:srgbClr val="002060"/>
                </a:solidFill>
                <a:cs typeface="Times New Roman" pitchFamily="18" charset="0"/>
              </a:rPr>
              <a:t>odds of exposure </a:t>
            </a:r>
            <a:r>
              <a:rPr lang="en-US" sz="2000" b="1" dirty="0">
                <a:cs typeface="Times New Roman" pitchFamily="18" charset="0"/>
              </a:rPr>
              <a:t>among the   </a:t>
            </a:r>
            <a:r>
              <a:rPr lang="en-US" sz="2000" b="1" dirty="0">
                <a:solidFill>
                  <a:srgbClr val="FF0000"/>
                </a:solidFill>
                <a:cs typeface="Times New Roman" pitchFamily="18" charset="0"/>
              </a:rPr>
              <a:t>controls</a:t>
            </a:r>
            <a:r>
              <a:rPr lang="en-US" sz="2000" b="1" dirty="0">
                <a:cs typeface="Times New Roman" pitchFamily="18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41F3-C4C8-43DF-AFB0-9B8513906D35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554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ChangeArrowheads="1"/>
          </p:cNvSpPr>
          <p:nvPr/>
        </p:nvSpPr>
        <p:spPr bwMode="auto">
          <a:xfrm>
            <a:off x="68316" y="250919"/>
            <a:ext cx="8909049" cy="178510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200" dirty="0" smtClean="0">
                <a:cs typeface="Times New Roman" pitchFamily="18" charset="0"/>
              </a:rPr>
              <a:t>Example: </a:t>
            </a:r>
          </a:p>
          <a:p>
            <a:r>
              <a:rPr lang="en-US" sz="2200" dirty="0" smtClean="0">
                <a:cs typeface="Times New Roman" pitchFamily="18" charset="0"/>
              </a:rPr>
              <a:t>A case-control study was  conducted to test the association  between  smoking and cancer of the pancreas of the 100 cases 60 of them were smokers , while  of the  400 controls,  100 were smokers.</a:t>
            </a:r>
          </a:p>
          <a:p>
            <a:r>
              <a:rPr lang="en-US" sz="2200" dirty="0" smtClean="0">
                <a:cs typeface="Times New Roman" pitchFamily="18" charset="0"/>
              </a:rPr>
              <a:t> Calculation of </a:t>
            </a:r>
            <a:r>
              <a:rPr lang="en-US" sz="2200" dirty="0" smtClean="0">
                <a:solidFill>
                  <a:srgbClr val="FF0000"/>
                </a:solidFill>
                <a:cs typeface="Times New Roman" pitchFamily="18" charset="0"/>
              </a:rPr>
              <a:t>the OR </a:t>
            </a:r>
            <a:r>
              <a:rPr lang="en-US" sz="2200" dirty="0" smtClean="0">
                <a:cs typeface="Times New Roman" pitchFamily="18" charset="0"/>
              </a:rPr>
              <a:t>from</a:t>
            </a:r>
            <a:endParaRPr lang="en-MY" sz="2200" dirty="0">
              <a:cs typeface="Times New Roman" pitchFamily="18" charset="0"/>
            </a:endParaRPr>
          </a:p>
        </p:txBody>
      </p:sp>
      <p:sp>
        <p:nvSpPr>
          <p:cNvPr id="56323" name="Rectangle 7"/>
          <p:cNvSpPr>
            <a:spLocks noChangeArrowheads="1"/>
          </p:cNvSpPr>
          <p:nvPr/>
        </p:nvSpPr>
        <p:spPr bwMode="auto">
          <a:xfrm>
            <a:off x="6444593" y="3116867"/>
            <a:ext cx="230410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OR = 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60 x 300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100 x 40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OR = 4.5 </a:t>
            </a:r>
            <a:endParaRPr lang="en-MY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4" name="Picture 8" descr="Description: https://www.healthknowledge.org.uk/sites/default/files/documents/elearning/epidemiologyp/isdcrossss/formula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118" y="1697469"/>
            <a:ext cx="3042587" cy="93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Rectangle 3"/>
          <p:cNvSpPr>
            <a:spLocks noChangeArrowheads="1"/>
          </p:cNvSpPr>
          <p:nvPr/>
        </p:nvSpPr>
        <p:spPr bwMode="auto">
          <a:xfrm>
            <a:off x="1491619" y="-11018"/>
            <a:ext cx="5559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/>
              <a:t>3</a:t>
            </a:r>
            <a:r>
              <a:rPr lang="en-US" sz="2400" b="1" dirty="0"/>
              <a:t>. </a:t>
            </a:r>
            <a:r>
              <a:rPr lang="en-US" sz="2400" b="1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Analysis of case-control studies</a:t>
            </a:r>
            <a:endParaRPr lang="en-MY" sz="2400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632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F20A7822-28E8-4EE2-85F2-582104FA56AF}" type="slidenum">
              <a:rPr lang="ar-SA" smtClean="0"/>
              <a:pPr eaLnBrk="1" hangingPunct="1"/>
              <a:t>18</a:t>
            </a:fld>
            <a:endParaRPr lang="en-US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188785"/>
              </p:ext>
            </p:extLst>
          </p:nvPr>
        </p:nvGraphicFramePr>
        <p:xfrm>
          <a:off x="320432" y="2649001"/>
          <a:ext cx="5704111" cy="21304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46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8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99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 pitchFamily="18" charset="0"/>
                        </a:rPr>
                        <a:t>Exposure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 pitchFamily="18" charset="0"/>
                        </a:rPr>
                        <a:t> Cases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 pitchFamily="18" charset="0"/>
                        </a:rPr>
                        <a:t>Control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Garamond" pitchFamily="18" charset="0"/>
                        </a:rPr>
                        <a:t>Total</a:t>
                      </a:r>
                      <a:endParaRPr lang="en-MY" sz="2400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Smokers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60   (a)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100</a:t>
                      </a:r>
                      <a:r>
                        <a:rPr lang="en-US" sz="2400" b="1" baseline="0" dirty="0" smtClean="0">
                          <a:latin typeface="Garamond" pitchFamily="18" charset="0"/>
                        </a:rPr>
                        <a:t>  </a:t>
                      </a:r>
                      <a:r>
                        <a:rPr lang="en-US" sz="2400" b="1" dirty="0" smtClean="0">
                          <a:latin typeface="Garamond" pitchFamily="18" charset="0"/>
                        </a:rPr>
                        <a:t>(b)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160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Non Smokers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40  </a:t>
                      </a:r>
                      <a:r>
                        <a:rPr lang="en-US" sz="2400" b="1" baseline="0" dirty="0" smtClean="0">
                          <a:latin typeface="Garamond" pitchFamily="18" charset="0"/>
                        </a:rPr>
                        <a:t> </a:t>
                      </a:r>
                      <a:r>
                        <a:rPr lang="en-US" sz="2400" b="1" dirty="0" smtClean="0">
                          <a:latin typeface="Garamond" pitchFamily="18" charset="0"/>
                        </a:rPr>
                        <a:t>(c)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300</a:t>
                      </a:r>
                      <a:r>
                        <a:rPr lang="en-US" sz="2400" b="1" baseline="0" dirty="0" smtClean="0">
                          <a:latin typeface="Garamond" pitchFamily="18" charset="0"/>
                        </a:rPr>
                        <a:t>  </a:t>
                      </a:r>
                      <a:r>
                        <a:rPr lang="en-US" sz="2400" b="1" dirty="0" smtClean="0">
                          <a:latin typeface="Garamond" pitchFamily="18" charset="0"/>
                        </a:rPr>
                        <a:t>(d)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340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Total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100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400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Garamond" pitchFamily="18" charset="0"/>
                        </a:rPr>
                        <a:t>500</a:t>
                      </a:r>
                      <a:endParaRPr lang="en-MY" sz="2400" b="1" dirty="0">
                        <a:latin typeface="Garamond" pitchFamily="18" charset="0"/>
                      </a:endParaRPr>
                    </a:p>
                  </a:txBody>
                  <a:tcPr marL="91444" marR="91444"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6354" name="Rectangle 2"/>
          <p:cNvSpPr>
            <a:spLocks noChangeArrowheads="1"/>
          </p:cNvSpPr>
          <p:nvPr/>
        </p:nvSpPr>
        <p:spPr bwMode="auto">
          <a:xfrm>
            <a:off x="0" y="2248891"/>
            <a:ext cx="61411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Garamond" pitchFamily="18" charset="0"/>
                <a:cs typeface="Times New Roman" pitchFamily="18" charset="0"/>
              </a:rPr>
              <a:t>Table 1. Hypothetical CCS of smoking and </a:t>
            </a:r>
            <a:r>
              <a:rPr lang="en-US" sz="2000" b="1" dirty="0" err="1">
                <a:latin typeface="Garamond" pitchFamily="18" charset="0"/>
                <a:cs typeface="Times New Roman" pitchFamily="18" charset="0"/>
              </a:rPr>
              <a:t>ca</a:t>
            </a:r>
            <a:r>
              <a:rPr lang="en-US" sz="20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Garamond" pitchFamily="18" charset="0"/>
                <a:cs typeface="Times New Roman" pitchFamily="18" charset="0"/>
              </a:rPr>
              <a:t>pancreas</a:t>
            </a:r>
            <a:endParaRPr lang="en-MY" sz="20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4869160"/>
            <a:ext cx="866684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C00000"/>
                </a:solidFill>
                <a:latin typeface="Garamond" pitchFamily="18" charset="0"/>
              </a:rPr>
              <a:t>The OR </a:t>
            </a:r>
            <a:r>
              <a:rPr lang="en-US" sz="2200" dirty="0" smtClean="0">
                <a:latin typeface="Garamond" pitchFamily="18" charset="0"/>
              </a:rPr>
              <a:t>estimates that ,</a:t>
            </a:r>
            <a:r>
              <a:rPr lang="en-US" sz="2200" b="1" dirty="0">
                <a:latin typeface="Garamond" pitchFamily="18" charset="0"/>
              </a:rPr>
              <a:t> cancer of the </a:t>
            </a:r>
            <a:r>
              <a:rPr lang="en-US" sz="2200" b="1" dirty="0" smtClean="0">
                <a:latin typeface="Garamond" pitchFamily="18" charset="0"/>
              </a:rPr>
              <a:t>pancreas are 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4.5 </a:t>
            </a:r>
            <a:r>
              <a:rPr lang="en-US" sz="2200" b="1" dirty="0">
                <a:solidFill>
                  <a:srgbClr val="002060"/>
                </a:solidFill>
                <a:latin typeface="Garamond" pitchFamily="18" charset="0"/>
              </a:rPr>
              <a:t>times</a:t>
            </a:r>
            <a:r>
              <a:rPr lang="en-US" sz="2200" b="1" dirty="0" smtClean="0">
                <a:latin typeface="Garamond" pitchFamily="18" charset="0"/>
              </a:rPr>
              <a:t> </a:t>
            </a:r>
            <a:r>
              <a:rPr lang="en-US" sz="2200" b="1" dirty="0">
                <a:latin typeface="Garamond" pitchFamily="18" charset="0"/>
              </a:rPr>
              <a:t>smokers </a:t>
            </a:r>
            <a:r>
              <a:rPr lang="en-US" sz="2200" dirty="0" smtClean="0">
                <a:latin typeface="Garamond" pitchFamily="18" charset="0"/>
              </a:rPr>
              <a:t>are </a:t>
            </a:r>
            <a:r>
              <a:rPr lang="en-US" sz="2200" b="1" dirty="0" smtClean="0">
                <a:latin typeface="Garamond" pitchFamily="18" charset="0"/>
              </a:rPr>
              <a:t>more</a:t>
            </a:r>
            <a:r>
              <a:rPr lang="en-US" sz="2200" dirty="0" smtClean="0">
                <a:latin typeface="Garamond" pitchFamily="18" charset="0"/>
              </a:rPr>
              <a:t> </a:t>
            </a:r>
            <a:r>
              <a:rPr lang="en-US" sz="2200" b="1" dirty="0" smtClean="0">
                <a:latin typeface="Garamond" pitchFamily="18" charset="0"/>
              </a:rPr>
              <a:t>likely to develop than control </a:t>
            </a:r>
          </a:p>
          <a:p>
            <a:r>
              <a:rPr lang="en-US" sz="2200" dirty="0" smtClean="0">
                <a:latin typeface="Garamond" pitchFamily="18" charset="0"/>
              </a:rPr>
              <a:t>NB: The odds ratio of smoking and cancer of the pancreas has been performed without </a:t>
            </a: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</a:rPr>
              <a:t>adjusting for potential confounders. </a:t>
            </a:r>
            <a:endParaRPr lang="en-US" sz="22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44F2-034D-4A13-801D-BD2329562270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618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4861" y="759803"/>
            <a:ext cx="9061358" cy="3416320"/>
          </a:xfrm>
          <a:prstGeom prst="rect">
            <a:avLst/>
          </a:prstGeom>
          <a:ln cmpd="thickThin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 smtClean="0">
                <a:solidFill>
                  <a:srgbClr val="00B050"/>
                </a:solidFill>
                <a:cs typeface="Times New Roman" pitchFamily="18" charset="0"/>
              </a:rPr>
              <a:t>Strengths</a:t>
            </a:r>
            <a:endParaRPr lang="en-MY" sz="2400" b="1" dirty="0">
              <a:solidFill>
                <a:srgbClr val="00B050"/>
              </a:solidFill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Cost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effective</a:t>
            </a: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US" sz="2400" dirty="0">
                <a:cs typeface="Times New Roman" pitchFamily="18" charset="0"/>
              </a:rPr>
              <a:t>relative to other analytical studies such as cohort studies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MY" sz="2400" dirty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400" dirty="0">
                <a:cs typeface="Times New Roman" pitchFamily="18" charset="0"/>
              </a:rPr>
              <a:t>CCS are retrospective, and cases are identified at the beginning </a:t>
            </a:r>
            <a:r>
              <a:rPr lang="en-US" sz="2400" dirty="0" smtClean="0">
                <a:cs typeface="Times New Roman" pitchFamily="18" charset="0"/>
              </a:rPr>
              <a:t>of </a:t>
            </a:r>
            <a:r>
              <a:rPr lang="en-US" sz="2400" dirty="0">
                <a:cs typeface="Times New Roman" pitchFamily="18" charset="0"/>
              </a:rPr>
              <a:t>the study; therefore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there is no long follow up </a:t>
            </a:r>
            <a:r>
              <a:rPr lang="en-US" sz="2400" dirty="0">
                <a:cs typeface="Times New Roman" pitchFamily="18" charset="0"/>
              </a:rPr>
              <a:t>period </a:t>
            </a:r>
            <a:r>
              <a:rPr lang="en-US" sz="2400" dirty="0" smtClean="0">
                <a:cs typeface="Times New Roman" pitchFamily="18" charset="0"/>
              </a:rPr>
              <a:t>(</a:t>
            </a:r>
            <a:r>
              <a:rPr lang="en-US" sz="2400" dirty="0">
                <a:cs typeface="Times New Roman" pitchFamily="18" charset="0"/>
              </a:rPr>
              <a:t>as compared to cohort studies</a:t>
            </a:r>
            <a:r>
              <a:rPr lang="en-US" sz="2400" dirty="0" smtClean="0">
                <a:cs typeface="Times New Roman" pitchFamily="18" charset="0"/>
              </a:rPr>
              <a:t>)</a:t>
            </a:r>
            <a:endParaRPr lang="en-MY" sz="2400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  <a:defRPr/>
            </a:pPr>
            <a:r>
              <a:rPr lang="en-US" sz="2400" b="1" dirty="0">
                <a:cs typeface="Times New Roman" pitchFamily="18" charset="0"/>
              </a:rPr>
              <a:t>Efficien</a:t>
            </a:r>
            <a:r>
              <a:rPr lang="en-US" sz="2400" dirty="0">
                <a:cs typeface="Times New Roman" pitchFamily="18" charset="0"/>
              </a:rPr>
              <a:t>t for the study of </a:t>
            </a:r>
            <a:r>
              <a:rPr lang="en-US" sz="2400" b="1" dirty="0">
                <a:cs typeface="Times New Roman" pitchFamily="18" charset="0"/>
              </a:rPr>
              <a:t>diseases with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long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latency periods</a:t>
            </a:r>
            <a:r>
              <a:rPr lang="en-US" sz="2400" b="1" dirty="0">
                <a:cs typeface="Times New Roman" pitchFamily="18" charset="0"/>
              </a:rPr>
              <a:t>.</a:t>
            </a:r>
            <a:endParaRPr lang="en-MY" sz="2400" b="1" dirty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400" b="1" dirty="0">
                <a:cs typeface="Times New Roman" pitchFamily="18" charset="0"/>
              </a:rPr>
              <a:t>     Efficient</a:t>
            </a:r>
            <a:r>
              <a:rPr lang="en-US" sz="2400" dirty="0">
                <a:cs typeface="Times New Roman" pitchFamily="18" charset="0"/>
              </a:rPr>
              <a:t> for the study of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rare diseases</a:t>
            </a: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  <a:defRPr/>
            </a:pPr>
            <a:r>
              <a:rPr lang="en-US" sz="2400" dirty="0">
                <a:cs typeface="Times New Roman" pitchFamily="18" charset="0"/>
              </a:rPr>
              <a:t>    Good for examining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multiple exposures.</a:t>
            </a: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7114187" y="5425"/>
            <a:ext cx="2051372" cy="116955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basic concepts, 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application and 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strengths of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000" dirty="0"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000" b="1" dirty="0"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1187624" y="121470"/>
            <a:ext cx="5616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Strengths and weaknesses of CCS</a:t>
            </a:r>
            <a:endParaRPr lang="en-MY" sz="2800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837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E2AE580-9195-44E1-9EEE-961EBA421D45}" type="slidenum">
              <a:rPr lang="ar-SA" smtClean="0"/>
              <a:pPr eaLnBrk="1" hangingPunct="1"/>
              <a:t>19</a:t>
            </a:fld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193F4-575B-4034-B31C-A8A4E2EAEE40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25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1475656" y="2124075"/>
            <a:ext cx="4895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MY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control Study</a:t>
            </a:r>
          </a:p>
        </p:txBody>
      </p:sp>
      <p:sp>
        <p:nvSpPr>
          <p:cNvPr id="2" name="Rectangle 1"/>
          <p:cNvSpPr/>
          <p:nvPr/>
        </p:nvSpPr>
        <p:spPr>
          <a:xfrm>
            <a:off x="5580063" y="260350"/>
            <a:ext cx="3165475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9900"/>
                </a:solidFill>
              </a:rPr>
              <a:t>Analytical studies</a:t>
            </a:r>
            <a:endParaRPr lang="en-MY" sz="1600" b="1" dirty="0">
              <a:solidFill>
                <a:srgbClr val="009900"/>
              </a:solidFill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MY" sz="1600" b="1" dirty="0">
                <a:latin typeface="Times New Roman" pitchFamily="18" charset="0"/>
                <a:cs typeface="Times New Roman" pitchFamily="18" charset="0"/>
              </a:rPr>
              <a:t>Cross-sectional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MY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Case-control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MY" sz="1600" b="1" dirty="0">
                <a:latin typeface="Times New Roman" pitchFamily="18" charset="0"/>
                <a:cs typeface="Times New Roman" pitchFamily="18" charset="0"/>
              </a:rPr>
              <a:t>Cohort</a:t>
            </a:r>
          </a:p>
        </p:txBody>
      </p:sp>
      <p:sp>
        <p:nvSpPr>
          <p:cNvPr id="3686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1C3ED6B-2A6F-44DD-95AE-D96E44E125B4}" type="slidenum">
              <a:rPr lang="ar-SA" smtClean="0"/>
              <a:pPr eaLnBrk="1" hangingPunct="1"/>
              <a:t>2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611560" y="3140968"/>
            <a:ext cx="7345363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Issues in the design of case-control studies</a:t>
            </a:r>
            <a:endParaRPr lang="en-MY" sz="280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Formulation of a clearly defined hypothesis 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Selection of cases </a:t>
            </a:r>
            <a:endParaRPr lang="en-MY" sz="2400" b="1" dirty="0"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Selection of controls </a:t>
            </a:r>
            <a:endParaRPr lang="en-MY" sz="2400" b="1" dirty="0"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Measuring exposure status</a:t>
            </a:r>
            <a:endParaRPr lang="en-MY" sz="24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5C62-1871-4896-9490-E62B74371A60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110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61EE-4B0F-4899-8D58-258EBB9E6C49}" type="datetime1">
              <a:rPr lang="en-MY" smtClean="0"/>
              <a:t>25/12/2021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20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980728"/>
            <a:ext cx="8804275" cy="3046988"/>
          </a:xfrm>
          <a:prstGeom prst="rect">
            <a:avLst/>
          </a:prstGeom>
          <a:ln w="28575">
            <a:solidFill>
              <a:srgbClr val="FF0000"/>
            </a:solidFill>
            <a:prstDash val="lgDash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Weaknesse</a:t>
            </a:r>
            <a:r>
              <a:rPr lang="en-US" sz="2400" dirty="0">
                <a:solidFill>
                  <a:srgbClr val="C00000"/>
                </a:solidFill>
                <a:cs typeface="Times New Roman" pitchFamily="18" charset="0"/>
              </a:rPr>
              <a:t>s</a:t>
            </a:r>
            <a:endParaRPr lang="en-MY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Particularly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prone to bias</a:t>
            </a: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; </a:t>
            </a:r>
            <a:endParaRPr lang="en-US" sz="2400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cs typeface="Times New Roman" pitchFamily="18" charset="0"/>
              </a:rPr>
              <a:t>       </a:t>
            </a:r>
            <a:r>
              <a:rPr lang="en-US" sz="2400" dirty="0" smtClean="0">
                <a:cs typeface="Times New Roman" pitchFamily="18" charset="0"/>
              </a:rPr>
              <a:t>especially</a:t>
            </a: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dirty="0">
                <a:cs typeface="Times New Roman" pitchFamily="18" charset="0"/>
              </a:rPr>
              <a:t>selection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b="1" dirty="0">
                <a:cs typeface="Times New Roman" pitchFamily="18" charset="0"/>
              </a:rPr>
              <a:t>recall </a:t>
            </a:r>
            <a:r>
              <a:rPr lang="en-US" sz="2400" dirty="0">
                <a:cs typeface="Times New Roman" pitchFamily="18" charset="0"/>
              </a:rPr>
              <a:t>and </a:t>
            </a:r>
            <a:r>
              <a:rPr lang="en-US" sz="2400" b="1" dirty="0">
                <a:cs typeface="Times New Roman" pitchFamily="18" charset="0"/>
              </a:rPr>
              <a:t>observer bias</a:t>
            </a:r>
            <a:r>
              <a:rPr lang="en-US" sz="2400" dirty="0">
                <a:cs typeface="Times New Roman" pitchFamily="18" charset="0"/>
              </a:rPr>
              <a:t>.</a:t>
            </a:r>
            <a:endParaRPr lang="en-MY" sz="2400" dirty="0"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400" dirty="0">
                <a:cs typeface="Times New Roman" pitchFamily="18" charset="0"/>
              </a:rPr>
              <a:t>CCS limited to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examining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one outcome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.</a:t>
            </a:r>
            <a:endParaRPr lang="en-MY" sz="24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Unable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to estimate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incidence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rates </a:t>
            </a:r>
            <a:r>
              <a:rPr lang="en-US" sz="2400" dirty="0">
                <a:cs typeface="Times New Roman" pitchFamily="18" charset="0"/>
              </a:rPr>
              <a:t>of disease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Poor </a:t>
            </a:r>
            <a:r>
              <a:rPr lang="en-US" sz="2400" dirty="0">
                <a:cs typeface="Times New Roman" pitchFamily="18" charset="0"/>
              </a:rPr>
              <a:t>choice for the study of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rare exposures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.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The temporal sequence </a:t>
            </a:r>
            <a:r>
              <a:rPr lang="en-US" sz="2400" dirty="0">
                <a:cs typeface="Times New Roman" pitchFamily="18" charset="0"/>
              </a:rPr>
              <a:t>between exposure and disease may be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difficult to determine.</a:t>
            </a:r>
            <a:endParaRPr lang="en-MY" sz="2400" b="1" dirty="0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858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0"/>
            <a:ext cx="8229600" cy="990600"/>
          </a:xfrm>
          <a:ln>
            <a:miter lim="800000"/>
            <a:headEnd/>
            <a:tailEnd/>
          </a:ln>
          <a:extLst/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 for attention </a:t>
            </a:r>
          </a:p>
        </p:txBody>
      </p:sp>
      <p:pic>
        <p:nvPicPr>
          <p:cNvPr id="60419" name="Picture 10" descr="MPj039963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665163"/>
            <a:ext cx="8964612" cy="585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0" name="Picture 6" descr="picture of physical exercise  - healthy habits post it illustration design over white - JPG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348880"/>
            <a:ext cx="1711325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BF6F2BD-E158-4249-9FAC-617C7FE1F31A}" type="slidenum">
              <a:rPr lang="ar-SA" smtClean="0"/>
              <a:pPr eaLnBrk="1" hangingPunct="1"/>
              <a:t>21</a:t>
            </a:fld>
            <a:endParaRPr lang="en-US" smtClean="0"/>
          </a:p>
        </p:txBody>
      </p:sp>
      <p:sp>
        <p:nvSpPr>
          <p:cNvPr id="7" name="Horizontal Scroll 6"/>
          <p:cNvSpPr/>
          <p:nvPr/>
        </p:nvSpPr>
        <p:spPr>
          <a:xfrm>
            <a:off x="4859338" y="955675"/>
            <a:ext cx="2222500" cy="1249363"/>
          </a:xfrm>
          <a:prstGeom prst="horizontalScroll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5147444" y="1257191"/>
            <a:ext cx="1935088" cy="64633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accent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MY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year  3  medical   students</a:t>
            </a:r>
            <a:endParaRPr lang="en-MY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08875-AD80-4E99-9731-86E26C593D27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3663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7667" y="1875032"/>
            <a:ext cx="428194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MY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Cohort Study</a:t>
            </a:r>
            <a:endParaRPr lang="en-MY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144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9F471F4-A4D6-421E-92C5-2FB5D2F2422B}" type="slidenum">
              <a:rPr lang="ar-SA" smtClean="0"/>
              <a:pPr eaLnBrk="1" hangingPunct="1"/>
              <a:t>22</a:t>
            </a:fld>
            <a:endParaRPr lang="en-US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750" y="3860800"/>
            <a:ext cx="7777163" cy="1477963"/>
          </a:xfrm>
          <a:prstGeom prst="rect">
            <a:avLst/>
          </a:prstGeom>
          <a:noFill/>
          <a:ln w="222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Issues in the design of cohort studies understand the differences from a CCS, 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*Potential bias in cohort studies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*Analysis of cohort studies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*calculate the basic measures (RR,AR</a:t>
            </a:r>
          </a:p>
          <a:p>
            <a:pPr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*appreciate its strengths and weaknesses.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6BB0-B2A6-4592-AB77-4114AED4348E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252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84C15D9-34B2-4948-A003-9C90054E7BB8}" type="slidenum">
              <a:rPr lang="ar-SA" smtClean="0"/>
              <a:pPr eaLnBrk="1" hangingPunct="1"/>
              <a:t>3</a:t>
            </a:fld>
            <a:endParaRPr lang="en-US" smtClean="0"/>
          </a:p>
        </p:txBody>
      </p:sp>
      <p:pic>
        <p:nvPicPr>
          <p:cNvPr id="37891" name="Picture 5" descr="https://www.healthknowledge.org.uk/sites/default/files/documents/elearning/epidemiologyp/isdcrossss/ca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00213"/>
            <a:ext cx="7993063" cy="468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5651500" y="0"/>
            <a:ext cx="3394075" cy="127727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basic concepts, 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application and 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strengths of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Issues in the design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Common sources of bias in a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Analysis of CCS</a:t>
            </a:r>
          </a:p>
          <a:p>
            <a:r>
              <a:rPr lang="en-MY" sz="1100" dirty="0">
                <a:latin typeface="Times New Roman" pitchFamily="18" charset="0"/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5867400" y="3284538"/>
            <a:ext cx="1481138" cy="3603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/>
              <a:t>diseased</a:t>
            </a:r>
            <a:endParaRPr lang="en-MY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5531-9162-4B76-96F9-3C2C317B0D17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30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2725738" y="301218"/>
            <a:ext cx="3959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case-control studies</a:t>
            </a:r>
            <a:endParaRPr lang="en-MY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323850" y="701675"/>
            <a:ext cx="836295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MY" sz="28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Case-control studies </a:t>
            </a:r>
            <a:r>
              <a:rPr lang="en-MY" sz="2400" dirty="0">
                <a:latin typeface="Calibri" panose="020F0502020204030204" pitchFamily="34" charset="0"/>
                <a:cs typeface="Calibri" panose="020F0502020204030204" pitchFamily="34" charset="0"/>
              </a:rPr>
              <a:t>are one of the frequently  </a:t>
            </a:r>
          </a:p>
          <a:p>
            <a:r>
              <a:rPr lang="en-MY" sz="2400" dirty="0">
                <a:latin typeface="Calibri" panose="020F0502020204030204" pitchFamily="34" charset="0"/>
                <a:cs typeface="Calibri" panose="020F0502020204030204" pitchFamily="34" charset="0"/>
              </a:rPr>
              <a:t> used study designs </a:t>
            </a:r>
            <a:r>
              <a:rPr lang="en-MY" sz="2400" b="1" dirty="0">
                <a:latin typeface="Calibri" panose="020F0502020204030204" pitchFamily="34" charset="0"/>
                <a:cs typeface="Calibri" panose="020F0502020204030204" pitchFamily="34" charset="0"/>
              </a:rPr>
              <a:t>due to the relative ease of its </a:t>
            </a:r>
            <a:r>
              <a:rPr lang="en-MY" sz="2400" dirty="0">
                <a:latin typeface="Calibri" panose="020F0502020204030204" pitchFamily="34" charset="0"/>
                <a:cs typeface="Calibri" panose="020F0502020204030204" pitchFamily="34" charset="0"/>
              </a:rPr>
              <a:t>application in </a:t>
            </a:r>
            <a:r>
              <a:rPr lang="en-MY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MY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MY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MY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comparison </a:t>
            </a:r>
            <a:r>
              <a:rPr lang="en-MY" sz="2400" b="1" dirty="0">
                <a:latin typeface="Calibri" panose="020F0502020204030204" pitchFamily="34" charset="0"/>
                <a:cs typeface="Calibri" panose="020F0502020204030204" pitchFamily="34" charset="0"/>
              </a:rPr>
              <a:t>with other </a:t>
            </a:r>
            <a:r>
              <a:rPr lang="en-MY" sz="2400" dirty="0">
                <a:latin typeface="Calibri" panose="020F0502020204030204" pitchFamily="34" charset="0"/>
                <a:cs typeface="Calibri" panose="020F0502020204030204" pitchFamily="34" charset="0"/>
              </a:rPr>
              <a:t>study designs</a:t>
            </a:r>
          </a:p>
        </p:txBody>
      </p:sp>
      <p:sp>
        <p:nvSpPr>
          <p:cNvPr id="41989" name="Rectangle 3"/>
          <p:cNvSpPr>
            <a:spLocks noChangeArrowheads="1"/>
          </p:cNvSpPr>
          <p:nvPr/>
        </p:nvSpPr>
        <p:spPr bwMode="auto">
          <a:xfrm>
            <a:off x="-27293" y="1979612"/>
            <a:ext cx="8559733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case-control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studies</a:t>
            </a:r>
            <a:r>
              <a:rPr lang="en-MY" sz="2400" b="1" dirty="0">
                <a:solidFill>
                  <a:srgbClr val="FF0000"/>
                </a:solidFill>
                <a:cs typeface="Times New Roman" pitchFamily="18" charset="0"/>
              </a:rPr>
              <a:t>  (</a:t>
            </a:r>
            <a:r>
              <a:rPr lang="en-MY" sz="2400" b="1" dirty="0">
                <a:cs typeface="Times New Roman" pitchFamily="18" charset="0"/>
              </a:rPr>
              <a:t>CCS )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start </a:t>
            </a:r>
            <a:r>
              <a:rPr lang="en-MY" sz="2400" b="1" dirty="0">
                <a:cs typeface="Times New Roman" pitchFamily="18" charset="0"/>
              </a:rPr>
              <a:t>with the identification of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solidFill>
                  <a:srgbClr val="C00000"/>
                </a:solidFill>
                <a:cs typeface="Times New Roman" pitchFamily="18" charset="0"/>
              </a:rPr>
              <a:t> a </a:t>
            </a:r>
            <a:r>
              <a:rPr lang="en-MY" sz="2400" b="1" dirty="0">
                <a:solidFill>
                  <a:srgbClr val="C00000"/>
                </a:solidFill>
                <a:cs typeface="Times New Roman" pitchFamily="18" charset="0"/>
              </a:rPr>
              <a:t>group of cases </a:t>
            </a:r>
            <a:r>
              <a:rPr lang="en-MY" sz="2400" dirty="0">
                <a:cs typeface="Times New Roman" pitchFamily="18" charset="0"/>
              </a:rPr>
              <a:t>(individuals with a particular </a:t>
            </a:r>
            <a:r>
              <a:rPr lang="en-MY" sz="2400" dirty="0" smtClean="0">
                <a:cs typeface="Times New Roman" pitchFamily="18" charset="0"/>
              </a:rPr>
              <a:t>health </a:t>
            </a:r>
            <a:r>
              <a:rPr lang="en-MY" sz="2400" dirty="0">
                <a:cs typeface="Times New Roman" pitchFamily="18" charset="0"/>
              </a:rPr>
              <a:t>outcome) </a:t>
            </a:r>
            <a:endParaRPr lang="en-MY" sz="24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              in </a:t>
            </a:r>
            <a:r>
              <a:rPr lang="en-MY" sz="2400" dirty="0">
                <a:cs typeface="Times New Roman" pitchFamily="18" charset="0"/>
              </a:rPr>
              <a:t>a </a:t>
            </a:r>
            <a:r>
              <a:rPr lang="en-MY" sz="2400" b="1" dirty="0">
                <a:solidFill>
                  <a:srgbClr val="0070C0"/>
                </a:solidFill>
                <a:cs typeface="Times New Roman" pitchFamily="18" charset="0"/>
              </a:rPr>
              <a:t>given population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MY" sz="2400" b="1" dirty="0" smtClean="0">
                <a:solidFill>
                  <a:srgbClr val="0070C0"/>
                </a:solidFill>
                <a:cs typeface="Times New Roman" pitchFamily="18" charset="0"/>
              </a:rPr>
              <a:t>a </a:t>
            </a:r>
            <a:r>
              <a:rPr lang="en-MY" sz="2400" b="1" dirty="0">
                <a:solidFill>
                  <a:srgbClr val="002060"/>
                </a:solidFill>
                <a:cs typeface="Times New Roman" pitchFamily="18" charset="0"/>
              </a:rPr>
              <a:t>group of controls </a:t>
            </a:r>
            <a:r>
              <a:rPr lang="en-MY" sz="2400" dirty="0">
                <a:cs typeface="Times New Roman" pitchFamily="18" charset="0"/>
              </a:rPr>
              <a:t>(individuals  </a:t>
            </a:r>
            <a:r>
              <a:rPr lang="en-MY" sz="2400" dirty="0">
                <a:solidFill>
                  <a:srgbClr val="0070C0"/>
                </a:solidFill>
                <a:cs typeface="Times New Roman" pitchFamily="18" charset="0"/>
              </a:rPr>
              <a:t>without</a:t>
            </a:r>
            <a:r>
              <a:rPr lang="en-MY" sz="2400" dirty="0">
                <a:cs typeface="Times New Roman" pitchFamily="18" charset="0"/>
              </a:rPr>
              <a:t> the health outcome) </a:t>
            </a:r>
            <a:endParaRPr lang="en-MY" sz="2400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MY" sz="2400" dirty="0">
                <a:cs typeface="Times New Roman" pitchFamily="18" charset="0"/>
              </a:rPr>
              <a:t> </a:t>
            </a:r>
            <a:r>
              <a:rPr lang="en-MY" sz="2400" dirty="0" smtClean="0">
                <a:cs typeface="Times New Roman" pitchFamily="18" charset="0"/>
              </a:rPr>
              <a:t>         to </a:t>
            </a:r>
            <a:r>
              <a:rPr lang="en-MY" sz="2400" dirty="0">
                <a:cs typeface="Times New Roman" pitchFamily="18" charset="0"/>
              </a:rPr>
              <a:t>be included in the study</a:t>
            </a:r>
            <a:r>
              <a:rPr lang="en-MY" sz="2400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MY" sz="2400" dirty="0">
              <a:cs typeface="Times New Roman" pitchFamily="18" charset="0"/>
            </a:endParaRPr>
          </a:p>
          <a:p>
            <a:pPr>
              <a:defRPr/>
            </a:pPr>
            <a:endParaRPr lang="en-MY" sz="24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cs typeface="Times New Roman" pitchFamily="18" charset="0"/>
              </a:rPr>
              <a:t>Then for each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case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and 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control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it is determined </a:t>
            </a: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whether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they have been exposed to the factor understudy or not.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endParaRPr lang="en-MY" sz="2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1" name="Rectangle 2"/>
          <p:cNvSpPr>
            <a:spLocks noChangeArrowheads="1"/>
          </p:cNvSpPr>
          <p:nvPr/>
        </p:nvSpPr>
        <p:spPr bwMode="auto">
          <a:xfrm>
            <a:off x="7694580" y="23555"/>
            <a:ext cx="1368152" cy="707886"/>
          </a:xfrm>
          <a:prstGeom prst="rect">
            <a:avLst/>
          </a:prstGeom>
          <a:noFill/>
          <a:ln w="1587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002060"/>
                </a:solidFill>
              </a:rPr>
              <a:t>Analytical studies</a:t>
            </a:r>
            <a:endParaRPr lang="en-MY" sz="10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MY" sz="1000" b="1" dirty="0">
                <a:latin typeface="Times New Roman" pitchFamily="18" charset="0"/>
                <a:cs typeface="Times New Roman" pitchFamily="18" charset="0"/>
              </a:rPr>
              <a:t>Cross-sectional </a:t>
            </a:r>
          </a:p>
          <a:p>
            <a:pPr>
              <a:defRPr/>
            </a:pPr>
            <a:r>
              <a:rPr lang="en-MY" sz="1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Case-control</a:t>
            </a:r>
          </a:p>
          <a:p>
            <a:pPr>
              <a:defRPr/>
            </a:pPr>
            <a:r>
              <a:rPr lang="en-MY" sz="1000" b="1" dirty="0">
                <a:latin typeface="Times New Roman" pitchFamily="18" charset="0"/>
                <a:cs typeface="Times New Roman" pitchFamily="18" charset="0"/>
              </a:rPr>
              <a:t>Cohort</a:t>
            </a:r>
          </a:p>
        </p:txBody>
      </p:sp>
      <p:sp>
        <p:nvSpPr>
          <p:cNvPr id="38918" name="Rectangle 1"/>
          <p:cNvSpPr>
            <a:spLocks noChangeArrowheads="1"/>
          </p:cNvSpPr>
          <p:nvPr/>
        </p:nvSpPr>
        <p:spPr bwMode="auto">
          <a:xfrm>
            <a:off x="323056" y="96911"/>
            <a:ext cx="2401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Garamond" pitchFamily="18" charset="0"/>
                <a:cs typeface="Times New Roman" pitchFamily="18" charset="0"/>
              </a:rPr>
              <a:t>Analytical studies</a:t>
            </a:r>
            <a:endParaRPr lang="en-MY" sz="2400" dirty="0">
              <a:solidFill>
                <a:srgbClr val="C0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856494" y="6003747"/>
            <a:ext cx="2178050" cy="673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Case-control studies </a:t>
            </a:r>
            <a:endParaRPr lang="en-MY" sz="1600" b="1" dirty="0">
              <a:solidFill>
                <a:schemeClr val="bg1"/>
              </a:solidFill>
            </a:endParaRPr>
          </a:p>
        </p:txBody>
      </p:sp>
      <p:sp>
        <p:nvSpPr>
          <p:cNvPr id="38920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2E4F7D2D-7CEF-404A-A212-5B531246F5AA}" type="slidenum">
              <a:rPr lang="ar-SA" smtClean="0"/>
              <a:pPr eaLnBrk="1" hangingPunct="1"/>
              <a:t>4</a:t>
            </a:fld>
            <a:endParaRPr lang="en-US" smtClean="0"/>
          </a:p>
        </p:txBody>
      </p:sp>
      <p:pic>
        <p:nvPicPr>
          <p:cNvPr id="9" name="Picture 5" descr="https://www.healthknowledge.org.uk/sites/default/files/documents/elearning/epidemiologyp/isdcrossss/ca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520" y="3800461"/>
            <a:ext cx="2232745" cy="1307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8172400" y="4149081"/>
            <a:ext cx="86214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diseased</a:t>
            </a:r>
            <a:endParaRPr lang="en-MY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28D7-5339-4C0C-BE31-8E0279C9F4DC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801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61EE-4B0F-4899-8D58-258EBB9E6C49}" type="datetime1">
              <a:rPr lang="en-MY" smtClean="0"/>
              <a:t>25/12/2021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02A3-7822-4551-8F37-31680E52C39D}" type="slidenum">
              <a:rPr lang="en-MY" smtClean="0"/>
              <a:t>5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179512" y="692696"/>
            <a:ext cx="87316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dirty="0">
                <a:latin typeface="+mj-lt"/>
                <a:cs typeface="Times New Roman" pitchFamily="18" charset="0"/>
              </a:rPr>
              <a:t>In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CCS the </a:t>
            </a:r>
            <a:r>
              <a:rPr lang="en-US" sz="24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prevalence of exposure</a:t>
            </a:r>
            <a:r>
              <a:rPr lang="en-US" sz="2400" b="1" dirty="0">
                <a:solidFill>
                  <a:srgbClr val="0099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to  a potential risk factor(s) is </a:t>
            </a: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b="1" dirty="0">
                <a:latin typeface="+mj-lt"/>
                <a:cs typeface="Times New Roman" pitchFamily="18" charset="0"/>
              </a:rPr>
              <a:t>compared between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cases</a:t>
            </a:r>
            <a:r>
              <a:rPr lang="en-US" sz="2400" b="1" dirty="0">
                <a:latin typeface="+mj-lt"/>
                <a:cs typeface="Times New Roman" pitchFamily="18" charset="0"/>
              </a:rPr>
              <a:t> and</a:t>
            </a:r>
            <a:r>
              <a:rPr lang="en-US" sz="24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controls</a:t>
            </a:r>
            <a:r>
              <a:rPr lang="en-US" sz="2400" b="1" dirty="0">
                <a:latin typeface="+mj-lt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latin typeface="+mj-lt"/>
                <a:cs typeface="Times New Roman" pitchFamily="18" charset="0"/>
              </a:rPr>
              <a:t>If the </a:t>
            </a:r>
            <a:r>
              <a:rPr lang="en-US" sz="2400" b="1" dirty="0">
                <a:solidFill>
                  <a:srgbClr val="0070C0"/>
                </a:solidFill>
                <a:latin typeface="+mj-lt"/>
                <a:cs typeface="Times New Roman" pitchFamily="18" charset="0"/>
              </a:rPr>
              <a:t>prevalence of</a:t>
            </a:r>
            <a:r>
              <a:rPr lang="en-US" sz="2400" b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exposure </a:t>
            </a:r>
            <a:r>
              <a:rPr lang="en-US" sz="2400" dirty="0">
                <a:latin typeface="+mj-lt"/>
                <a:cs typeface="Times New Roman" pitchFamily="18" charset="0"/>
              </a:rPr>
              <a:t>is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b="1" dirty="0">
                <a:latin typeface="+mj-lt"/>
                <a:cs typeface="Times New Roman" pitchFamily="18" charset="0"/>
              </a:rPr>
              <a:t>   more </a:t>
            </a:r>
            <a:r>
              <a:rPr lang="en-US" sz="2400" dirty="0">
                <a:latin typeface="+mj-lt"/>
                <a:cs typeface="Times New Roman" pitchFamily="18" charset="0"/>
              </a:rPr>
              <a:t>common  among </a:t>
            </a:r>
            <a:r>
              <a:rPr lang="en-US" sz="24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cases</a:t>
            </a:r>
            <a:r>
              <a:rPr lang="en-US" sz="2400" dirty="0">
                <a:latin typeface="+mj-lt"/>
                <a:cs typeface="Times New Roman" pitchFamily="18" charset="0"/>
              </a:rPr>
              <a:t> than </a:t>
            </a:r>
            <a:r>
              <a:rPr lang="en-US" sz="2400" b="1" dirty="0">
                <a:solidFill>
                  <a:srgbClr val="00B050"/>
                </a:solidFill>
                <a:latin typeface="+mj-lt"/>
                <a:cs typeface="Times New Roman" pitchFamily="18" charset="0"/>
              </a:rPr>
              <a:t>controls,</a:t>
            </a:r>
            <a:r>
              <a:rPr lang="en-US" sz="2400" dirty="0">
                <a:latin typeface="+mj-lt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>
                <a:latin typeface="+mj-lt"/>
                <a:cs typeface="Times New Roman" pitchFamily="18" charset="0"/>
              </a:rPr>
              <a:t>   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it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may be </a:t>
            </a:r>
            <a:r>
              <a:rPr lang="en-US" sz="2400" b="1" dirty="0">
                <a:latin typeface="+mj-lt"/>
                <a:cs typeface="Times New Roman" pitchFamily="18" charset="0"/>
              </a:rPr>
              <a:t>a risk factor for the outcome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latin typeface="+mj-lt"/>
                <a:cs typeface="Times New Roman" pitchFamily="18" charset="0"/>
              </a:rPr>
              <a:t>under investigation</a:t>
            </a:r>
            <a:r>
              <a:rPr lang="en-US" sz="2400" dirty="0" smtClean="0">
                <a:latin typeface="+mj-lt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latin typeface="+mj-lt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 major characteristic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CCS is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that data on potential 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risk factors are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collected retrospectively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 a result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may give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rise to bias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400" dirty="0">
                <a:latin typeface="+mj-lt"/>
                <a:cs typeface="Times New Roman" pitchFamily="18" charset="0"/>
              </a:rPr>
              <a:t>This is a particular problem associated with case-control </a:t>
            </a:r>
            <a:r>
              <a:rPr lang="en-US" sz="2400" dirty="0" smtClean="0">
                <a:latin typeface="+mj-lt"/>
                <a:cs typeface="Times New Roman" pitchFamily="18" charset="0"/>
              </a:rPr>
              <a:t>studies</a:t>
            </a:r>
          </a:p>
          <a:p>
            <a:pPr algn="ctr">
              <a:defRPr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and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US" sz="2400" b="1" dirty="0">
                <a:latin typeface="+mj-lt"/>
                <a:cs typeface="Times New Roman" pitchFamily="18" charset="0"/>
              </a:rPr>
              <a:t>therefore needs to be carefully considered </a:t>
            </a:r>
            <a:r>
              <a:rPr lang="en-US" sz="2400" dirty="0">
                <a:latin typeface="+mj-lt"/>
                <a:cs typeface="Times New Roman" pitchFamily="18" charset="0"/>
              </a:rPr>
              <a:t>during the </a:t>
            </a:r>
            <a:endParaRPr lang="en-US" sz="2400" dirty="0" smtClean="0">
              <a:latin typeface="+mj-lt"/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design </a:t>
            </a:r>
            <a:r>
              <a:rPr lang="en-US" sz="2400" b="1" dirty="0">
                <a:latin typeface="+mj-lt"/>
                <a:cs typeface="Times New Roman" pitchFamily="18" charset="0"/>
              </a:rPr>
              <a:t>and conduct of the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study</a:t>
            </a:r>
            <a:endParaRPr lang="en-US" sz="2400" dirty="0">
              <a:latin typeface="+mj-lt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0800" y="260648"/>
            <a:ext cx="307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Cont.  ….case-control </a:t>
            </a:r>
            <a:r>
              <a:rPr lang="en-US" b="1" dirty="0">
                <a:latin typeface="Garamond" pitchFamily="18" charset="0"/>
                <a:cs typeface="Times New Roman" pitchFamily="18" charset="0"/>
              </a:rPr>
              <a:t>studies</a:t>
            </a:r>
            <a:endParaRPr lang="en-MY" b="1" dirty="0"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6" name="Picture 5" descr="https://www.healthknowledge.org.uk/sites/default/files/documents/elearning/epidemiologyp/isdcrossss/cas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932070"/>
            <a:ext cx="2917801" cy="172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7923202" y="3480876"/>
            <a:ext cx="862743" cy="2880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diseased</a:t>
            </a:r>
            <a:endParaRPr lang="en-MY" sz="1200" dirty="0"/>
          </a:p>
        </p:txBody>
      </p:sp>
    </p:spTree>
    <p:extLst>
      <p:ext uri="{BB962C8B-B14F-4D97-AF65-F5344CB8AC3E}">
        <p14:creationId xmlns:p14="http://schemas.microsoft.com/office/powerpoint/2010/main" val="298947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ChangeArrowheads="1"/>
          </p:cNvSpPr>
          <p:nvPr/>
        </p:nvSpPr>
        <p:spPr bwMode="auto">
          <a:xfrm>
            <a:off x="-108521" y="548680"/>
            <a:ext cx="900169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Ø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cs typeface="Times New Roman" pitchFamily="18" charset="0"/>
              </a:rPr>
              <a:t>CCSs </a:t>
            </a:r>
            <a:r>
              <a:rPr lang="en-US" sz="2400" dirty="0">
                <a:cs typeface="Times New Roman" pitchFamily="18" charset="0"/>
              </a:rPr>
              <a:t>are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longitudinal</a:t>
            </a:r>
            <a:r>
              <a:rPr lang="en-US" sz="2400" dirty="0">
                <a:cs typeface="Times New Roman" pitchFamily="18" charset="0"/>
              </a:rPr>
              <a:t>, in contrast to cross-sectional studies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dirty="0" smtClean="0">
                <a:cs typeface="Times New Roman" pitchFamily="18" charset="0"/>
              </a:rPr>
              <a:t> </a:t>
            </a:r>
            <a:endParaRPr lang="en-US" sz="24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cs typeface="Times New Roman" pitchFamily="18" charset="0"/>
              </a:rPr>
              <a:t>CCSs</a:t>
            </a:r>
            <a:r>
              <a:rPr lang="en-US" sz="2400" dirty="0">
                <a:cs typeface="Times New Roman" pitchFamily="18" charset="0"/>
              </a:rPr>
              <a:t> have been called </a:t>
            </a:r>
            <a:r>
              <a:rPr lang="en-US" sz="2400" b="1" dirty="0">
                <a:solidFill>
                  <a:schemeClr val="accent4"/>
                </a:solidFill>
                <a:cs typeface="Times New Roman" pitchFamily="18" charset="0"/>
              </a:rPr>
              <a:t>retrospective </a:t>
            </a:r>
            <a:r>
              <a:rPr lang="en-US" sz="2400" dirty="0">
                <a:cs typeface="Times New Roman" pitchFamily="18" charset="0"/>
              </a:rPr>
              <a:t>studies 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since the investigator is </a:t>
            </a:r>
            <a:endParaRPr lang="en-US" sz="2400" b="1" dirty="0" smtClean="0">
              <a:solidFill>
                <a:srgbClr val="660066"/>
              </a:solidFill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en-US" sz="2400" b="1" dirty="0" smtClean="0">
                <a:solidFill>
                  <a:srgbClr val="660066"/>
                </a:solidFill>
                <a:cs typeface="Times New Roman" pitchFamily="18" charset="0"/>
              </a:rPr>
              <a:t>looking 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backward </a:t>
            </a:r>
            <a:r>
              <a:rPr lang="en-US" sz="2400" b="1" dirty="0">
                <a:cs typeface="Times New Roman" pitchFamily="18" charset="0"/>
              </a:rPr>
              <a:t>from the disease to a possible cause. </a:t>
            </a:r>
            <a:endParaRPr lang="en-US" sz="2400" b="1" dirty="0" smtClean="0">
              <a:cs typeface="Times New Roman" pitchFamily="18" charset="0"/>
            </a:endParaRPr>
          </a:p>
          <a:p>
            <a:pPr>
              <a:defRPr/>
            </a:pPr>
            <a:endParaRPr lang="en-US" sz="2400" b="1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>
                <a:cs typeface="Times New Roman" pitchFamily="18" charset="0"/>
              </a:rPr>
              <a:t>The investigators collect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data on disease </a:t>
            </a:r>
            <a:r>
              <a:rPr lang="en-US" sz="2400" dirty="0">
                <a:cs typeface="Times New Roman" pitchFamily="18" charset="0"/>
              </a:rPr>
              <a:t>occurrence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at one point in time</a:t>
            </a:r>
            <a:r>
              <a:rPr lang="en-US" sz="2400" dirty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exposures</a:t>
            </a:r>
            <a:r>
              <a:rPr lang="en-US" sz="2400" dirty="0">
                <a:cs typeface="Times New Roman" pitchFamily="18" charset="0"/>
              </a:rPr>
              <a:t> at a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previous point </a:t>
            </a:r>
            <a:r>
              <a:rPr lang="en-US" sz="2400" dirty="0">
                <a:cs typeface="Times New Roman" pitchFamily="18" charset="0"/>
              </a:rPr>
              <a:t>in time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en-US" sz="24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 smtClean="0">
                <a:cs typeface="Times New Roman" pitchFamily="18" charset="0"/>
              </a:rPr>
              <a:t>   Case-control </a:t>
            </a:r>
            <a:r>
              <a:rPr lang="en-US" sz="2400" dirty="0">
                <a:cs typeface="Times New Roman" pitchFamily="18" charset="0"/>
              </a:rPr>
              <a:t>studies provide a </a:t>
            </a:r>
            <a:r>
              <a:rPr lang="en-US" sz="2400" b="1" dirty="0">
                <a:solidFill>
                  <a:schemeClr val="accent4"/>
                </a:solidFill>
                <a:cs typeface="Times New Roman" pitchFamily="18" charset="0"/>
              </a:rPr>
              <a:t>relatively simple way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cs typeface="Times New Roman" pitchFamily="18" charset="0"/>
              </a:rPr>
              <a:t>to 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                  investigate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causes </a:t>
            </a:r>
            <a:r>
              <a:rPr lang="en-US" sz="2400" b="1" dirty="0">
                <a:cs typeface="Times New Roman" pitchFamily="18" charset="0"/>
              </a:rPr>
              <a:t>of diseases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especially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rare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diseases</a:t>
            </a:r>
            <a:endParaRPr lang="en-MY" sz="2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7308850" y="6286500"/>
            <a:ext cx="1584325" cy="673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Case-control studies </a:t>
            </a:r>
            <a:endParaRPr lang="en-MY" sz="1600" b="1" dirty="0">
              <a:solidFill>
                <a:schemeClr val="bg1"/>
              </a:solidFill>
            </a:endParaRP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2771775" y="-26988"/>
            <a:ext cx="266432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Cont. .. case-control </a:t>
            </a:r>
            <a:r>
              <a: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  <a:endParaRPr lang="en-MY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4AC5E8F8-CD45-47D6-8B8C-DD5D8D775C5D}" type="slidenum">
              <a:rPr lang="ar-SA" smtClean="0"/>
              <a:pPr eaLnBrk="1" hangingPunct="1"/>
              <a:t>6</a:t>
            </a:fld>
            <a:endParaRPr lang="en-US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092206" y="17765"/>
            <a:ext cx="2017612" cy="10618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MY" sz="1050" dirty="0">
                <a:cs typeface="Times New Roman" pitchFamily="18" charset="0"/>
              </a:rPr>
              <a:t>basic concepts, </a:t>
            </a:r>
          </a:p>
          <a:p>
            <a:r>
              <a:rPr lang="en-MY" sz="1050" dirty="0">
                <a:cs typeface="Times New Roman" pitchFamily="18" charset="0"/>
              </a:rPr>
              <a:t>application and </a:t>
            </a:r>
          </a:p>
          <a:p>
            <a:r>
              <a:rPr lang="en-MY" sz="1050" dirty="0" smtClean="0">
                <a:cs typeface="Times New Roman" pitchFamily="18" charset="0"/>
              </a:rPr>
              <a:t>Issues </a:t>
            </a:r>
            <a:r>
              <a:rPr lang="en-MY" sz="1050" dirty="0">
                <a:cs typeface="Times New Roman" pitchFamily="18" charset="0"/>
              </a:rPr>
              <a:t>in the design CCS</a:t>
            </a:r>
          </a:p>
          <a:p>
            <a:r>
              <a:rPr lang="en-MY" sz="1050" dirty="0">
                <a:cs typeface="Times New Roman" pitchFamily="18" charset="0"/>
              </a:rPr>
              <a:t>Common sources of bias in a CCS</a:t>
            </a:r>
          </a:p>
          <a:p>
            <a:r>
              <a:rPr lang="en-MY" sz="1050" dirty="0">
                <a:cs typeface="Times New Roman" pitchFamily="18" charset="0"/>
              </a:rPr>
              <a:t>Analysis of CCS</a:t>
            </a:r>
          </a:p>
          <a:p>
            <a:r>
              <a:rPr lang="en-MY" sz="1050" dirty="0">
                <a:cs typeface="Times New Roman" pitchFamily="18" charset="0"/>
              </a:rPr>
              <a:t>Strengths and weaknesses of CCS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3D0F-C062-4213-A721-ECC595A0DC14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7132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00788" y="908050"/>
            <a:ext cx="2384425" cy="453707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4" name="Oval 3"/>
          <p:cNvSpPr/>
          <p:nvPr/>
        </p:nvSpPr>
        <p:spPr>
          <a:xfrm>
            <a:off x="1042988" y="708025"/>
            <a:ext cx="2089150" cy="13303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200" b="1" dirty="0"/>
              <a:t>EXPOSED</a:t>
            </a:r>
            <a:r>
              <a:rPr lang="en-MY" sz="2000" b="1" dirty="0"/>
              <a:t> </a:t>
            </a:r>
          </a:p>
        </p:txBody>
      </p:sp>
      <p:sp>
        <p:nvSpPr>
          <p:cNvPr id="5" name="Oval 4"/>
          <p:cNvSpPr/>
          <p:nvPr/>
        </p:nvSpPr>
        <p:spPr>
          <a:xfrm>
            <a:off x="827088" y="4476750"/>
            <a:ext cx="2381250" cy="1328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UNEXPOSED </a:t>
            </a:r>
          </a:p>
        </p:txBody>
      </p:sp>
      <p:sp>
        <p:nvSpPr>
          <p:cNvPr id="6" name="Rectangle 5"/>
          <p:cNvSpPr/>
          <p:nvPr/>
        </p:nvSpPr>
        <p:spPr>
          <a:xfrm>
            <a:off x="7058025" y="1373188"/>
            <a:ext cx="1330325" cy="10985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000" b="1" dirty="0"/>
              <a:t>CASES</a:t>
            </a:r>
            <a:r>
              <a:rPr lang="en-MY" sz="20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 rot="19555660">
            <a:off x="6734175" y="3586163"/>
            <a:ext cx="1690688" cy="10112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sz="2400" b="1" dirty="0"/>
              <a:t>Controls</a:t>
            </a:r>
            <a:r>
              <a:rPr lang="en-MY" sz="2000" b="1" dirty="0"/>
              <a:t> </a:t>
            </a:r>
          </a:p>
        </p:txBody>
      </p:sp>
      <p:sp>
        <p:nvSpPr>
          <p:cNvPr id="8" name="Left Arrow 7"/>
          <p:cNvSpPr/>
          <p:nvPr/>
        </p:nvSpPr>
        <p:spPr>
          <a:xfrm>
            <a:off x="3208338" y="2636838"/>
            <a:ext cx="3849687" cy="822325"/>
          </a:xfrm>
          <a:prstGeom prst="leftArrow">
            <a:avLst/>
          </a:prstGeom>
          <a:solidFill>
            <a:srgbClr val="AAB6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solidFill>
                  <a:schemeClr val="bg1"/>
                </a:solidFill>
              </a:rPr>
              <a:t>Direction of Inquiry </a:t>
            </a:r>
            <a:endParaRPr lang="en-MY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708400" y="2174875"/>
            <a:ext cx="3062288" cy="0"/>
          </a:xfrm>
          <a:prstGeom prst="line">
            <a:avLst/>
          </a:prstGeom>
          <a:ln w="47625">
            <a:solidFill>
              <a:srgbClr val="8B73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2101850" y="3732213"/>
            <a:ext cx="1268413" cy="415925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555875" y="2205038"/>
            <a:ext cx="1152525" cy="184150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370263" y="4148138"/>
            <a:ext cx="3062287" cy="0"/>
          </a:xfrm>
          <a:prstGeom prst="line">
            <a:avLst/>
          </a:prstGeom>
          <a:ln w="50800">
            <a:solidFill>
              <a:srgbClr val="8B73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217738" y="4148138"/>
            <a:ext cx="1152525" cy="361950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2667000" y="1800225"/>
            <a:ext cx="1081088" cy="385763"/>
          </a:xfrm>
          <a:prstGeom prst="straightConnector1">
            <a:avLst/>
          </a:prstGeom>
          <a:ln w="38100">
            <a:solidFill>
              <a:srgbClr val="8B73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0" y="3317875"/>
            <a:ext cx="2097088" cy="95091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EXPOSED </a:t>
            </a:r>
          </a:p>
        </p:txBody>
      </p:sp>
      <p:sp>
        <p:nvSpPr>
          <p:cNvPr id="30" name="Oval 29"/>
          <p:cNvSpPr/>
          <p:nvPr/>
        </p:nvSpPr>
        <p:spPr>
          <a:xfrm>
            <a:off x="1258888" y="2170113"/>
            <a:ext cx="1949450" cy="877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MY" b="1" dirty="0">
                <a:latin typeface="Times New Roman" pitchFamily="18" charset="0"/>
                <a:cs typeface="Times New Roman" pitchFamily="18" charset="0"/>
              </a:rPr>
              <a:t>UNEXPOSED </a:t>
            </a:r>
          </a:p>
        </p:txBody>
      </p:sp>
      <p:sp>
        <p:nvSpPr>
          <p:cNvPr id="42000" name="Rectangle 30"/>
          <p:cNvSpPr>
            <a:spLocks noChangeArrowheads="1"/>
          </p:cNvSpPr>
          <p:nvPr/>
        </p:nvSpPr>
        <p:spPr bwMode="auto">
          <a:xfrm>
            <a:off x="2825750" y="188913"/>
            <a:ext cx="50387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MY" sz="2800" b="1">
                <a:latin typeface="Times New Roman" pitchFamily="18" charset="0"/>
                <a:cs typeface="Times New Roman" pitchFamily="18" charset="0"/>
              </a:rPr>
              <a:t>Design of a Case-Control study </a:t>
            </a:r>
          </a:p>
        </p:txBody>
      </p:sp>
      <p:sp>
        <p:nvSpPr>
          <p:cNvPr id="2" name="Rectangle 1"/>
          <p:cNvSpPr/>
          <p:nvPr/>
        </p:nvSpPr>
        <p:spPr>
          <a:xfrm>
            <a:off x="1590674" y="5807075"/>
            <a:ext cx="7508875" cy="707886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collect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on disease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occurrence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one point in time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exposures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at a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previous point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time(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retrospectively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00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84B1C5E-E533-4F34-AC77-D2EDA9598522}" type="slidenum">
              <a:rPr lang="ar-SA" smtClean="0"/>
              <a:pPr eaLnBrk="1" hangingPunct="1"/>
              <a:t>7</a:t>
            </a:fld>
            <a:endParaRPr lang="en-US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A84FB-89BB-481A-9FDD-C26037AD3CAE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399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1F4C0006-3C1F-4C1B-A6E0-0AC492D27E9F}" type="slidenum">
              <a:rPr lang="ar-SA" smtClean="0"/>
              <a:pPr eaLnBrk="1" hangingPunct="1"/>
              <a:t>8</a:t>
            </a:fld>
            <a:endParaRPr lang="en-US" smtClean="0"/>
          </a:p>
        </p:txBody>
      </p:sp>
      <p:sp>
        <p:nvSpPr>
          <p:cNvPr id="3" name="Rectangle 2"/>
          <p:cNvSpPr/>
          <p:nvPr/>
        </p:nvSpPr>
        <p:spPr>
          <a:xfrm>
            <a:off x="112352" y="1069729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I.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Formulation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of a clearly defined hypothesis </a:t>
            </a:r>
          </a:p>
          <a:p>
            <a:pPr>
              <a:defRPr/>
            </a:pPr>
            <a:r>
              <a:rPr lang="en-US" sz="2400" dirty="0" smtClean="0">
                <a:cs typeface="Times New Roman" pitchFamily="18" charset="0"/>
              </a:rPr>
              <a:t>        The </a:t>
            </a:r>
            <a:r>
              <a:rPr lang="en-US" sz="2400" b="1" dirty="0">
                <a:cs typeface="Times New Roman" pitchFamily="18" charset="0"/>
              </a:rPr>
              <a:t>beginning </a:t>
            </a:r>
            <a:r>
              <a:rPr lang="en-US" sz="2400" dirty="0">
                <a:cs typeface="Times New Roman" pitchFamily="18" charset="0"/>
              </a:rPr>
              <a:t>of a CCS should begin with the </a:t>
            </a:r>
            <a:endParaRPr lang="en-US" sz="24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          formulation </a:t>
            </a:r>
            <a:r>
              <a:rPr lang="en-US" sz="2400" dirty="0">
                <a:cs typeface="Times New Roman" pitchFamily="18" charset="0"/>
              </a:rPr>
              <a:t>of </a:t>
            </a:r>
            <a:r>
              <a:rPr lang="en-US" sz="2400" b="1" dirty="0">
                <a:cs typeface="Times New Roman" pitchFamily="18" charset="0"/>
              </a:rPr>
              <a:t>a clearly defined hypothesis.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en-US" sz="2400" dirty="0">
                <a:cs typeface="Times New Roman" pitchFamily="18" charset="0"/>
              </a:rPr>
              <a:t> 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Case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definition</a:t>
            </a:r>
            <a:r>
              <a:rPr lang="en-US" sz="2400" dirty="0">
                <a:cs typeface="Times New Roman" pitchFamily="18" charset="0"/>
              </a:rPr>
              <a:t> It is essential that the </a:t>
            </a:r>
            <a:r>
              <a:rPr lang="en-US" sz="2400" b="1" dirty="0">
                <a:cs typeface="Times New Roman" pitchFamily="18" charset="0"/>
              </a:rPr>
              <a:t>case definition is </a:t>
            </a:r>
            <a:endParaRPr lang="en-US" sz="2400" b="1" dirty="0" smtClean="0">
              <a:cs typeface="Times New Roman" pitchFamily="18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               clearly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defined </a:t>
            </a:r>
            <a:r>
              <a:rPr lang="en-US" sz="2400" dirty="0">
                <a:cs typeface="Times New Roman" pitchFamily="18" charset="0"/>
              </a:rPr>
              <a:t>at </a:t>
            </a:r>
            <a:endParaRPr lang="en-US" sz="24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dirty="0" smtClean="0">
                <a:cs typeface="Times New Roman" pitchFamily="18" charset="0"/>
              </a:rPr>
              <a:t> the </a:t>
            </a:r>
            <a:r>
              <a:rPr lang="en-US" sz="2400" dirty="0">
                <a:cs typeface="Times New Roman" pitchFamily="18" charset="0"/>
              </a:rPr>
              <a:t>outset of the investigation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to ensure that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all cases included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endParaRPr lang="en-US" sz="2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    in 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the </a:t>
            </a:r>
            <a:r>
              <a:rPr lang="en-US" sz="2400" b="1" dirty="0" smtClean="0">
                <a:solidFill>
                  <a:srgbClr val="002060"/>
                </a:solidFill>
                <a:cs typeface="Times New Roman" pitchFamily="18" charset="0"/>
              </a:rPr>
              <a:t>study  are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based o</a:t>
            </a:r>
            <a:r>
              <a:rPr lang="en-US" sz="2400" b="1" dirty="0">
                <a:solidFill>
                  <a:srgbClr val="002060"/>
                </a:solidFill>
                <a:cs typeface="Times New Roman" pitchFamily="18" charset="0"/>
              </a:rPr>
              <a:t>n the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same diagnostic </a:t>
            </a: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criteria</a:t>
            </a:r>
            <a:endParaRPr lang="en-US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Source </a:t>
            </a:r>
            <a:r>
              <a:rPr lang="en-US" sz="2400" b="1" dirty="0">
                <a:solidFill>
                  <a:srgbClr val="FF0000"/>
                </a:solidFill>
                <a:cs typeface="Times New Roman" pitchFamily="18" charset="0"/>
              </a:rPr>
              <a:t>of cases</a:t>
            </a:r>
            <a:r>
              <a:rPr lang="en-US" sz="2400" dirty="0">
                <a:cs typeface="Times New Roman" pitchFamily="18" charset="0"/>
              </a:rPr>
              <a:t> </a:t>
            </a:r>
            <a:endParaRPr lang="en-US" sz="24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  <a:defRPr/>
            </a:pPr>
            <a:r>
              <a:rPr lang="en-US" sz="2400" dirty="0" smtClean="0"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source of </a:t>
            </a:r>
            <a:r>
              <a:rPr lang="en-US" sz="2400" dirty="0">
                <a:cs typeface="Times New Roman" pitchFamily="18" charset="0"/>
              </a:rPr>
              <a:t>cases needs to be </a:t>
            </a:r>
            <a:r>
              <a:rPr lang="en-US" sz="2400" b="1" dirty="0">
                <a:cs typeface="Times New Roman" pitchFamily="18" charset="0"/>
              </a:rPr>
              <a:t>clearly defined.</a:t>
            </a:r>
          </a:p>
          <a:p>
            <a:pPr marL="342900" indent="-342900">
              <a:buFont typeface="Wingdings" pitchFamily="2" charset="2"/>
              <a:buChar char="Ø"/>
              <a:defRPr/>
            </a:pPr>
            <a:r>
              <a:rPr lang="en-US" sz="2400" b="1" dirty="0">
                <a:cs typeface="Times New Roman" pitchFamily="18" charset="0"/>
              </a:rPr>
              <a:t>     Cases may be recruited from a number of sources</a:t>
            </a:r>
            <a:r>
              <a:rPr lang="en-US" sz="2400" dirty="0">
                <a:cs typeface="Times New Roman" pitchFamily="18" charset="0"/>
              </a:rPr>
              <a:t>; 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US" sz="2400" dirty="0">
                <a:cs typeface="Times New Roman" pitchFamily="18" charset="0"/>
              </a:rPr>
              <a:t>   they may be recruited from a </a:t>
            </a:r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hospital</a:t>
            </a:r>
            <a:r>
              <a:rPr lang="en-US" sz="2400" b="1" dirty="0">
                <a:solidFill>
                  <a:srgbClr val="00B050"/>
                </a:solidFill>
                <a:cs typeface="Times New Roman" pitchFamily="18" charset="0"/>
              </a:rPr>
              <a:t>, clinic</a:t>
            </a:r>
            <a:r>
              <a:rPr lang="en-US" sz="2400" dirty="0" smtClean="0">
                <a:cs typeface="Times New Roman" pitchFamily="18" charset="0"/>
              </a:rPr>
              <a:t>,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or may be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population base</a:t>
            </a:r>
            <a:r>
              <a:rPr lang="en-US" sz="2400" b="1" dirty="0">
                <a:cs typeface="Times New Roman" pitchFamily="18" charset="0"/>
              </a:rPr>
              <a:t>s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Population based case control studies are generally </a:t>
            </a:r>
            <a:endParaRPr lang="en-US" sz="2400" dirty="0" smtClean="0">
              <a:cs typeface="Times New Roman" pitchFamily="18" charset="0"/>
            </a:endParaRPr>
          </a:p>
          <a:p>
            <a:pPr marL="342900" indent="-342900" algn="ctr">
              <a:buFont typeface="Wingdings" pitchFamily="2" charset="2"/>
              <a:buChar char="ü"/>
              <a:defRPr/>
            </a:pPr>
            <a:r>
              <a:rPr lang="en-US" sz="2400" b="1" dirty="0" smtClean="0">
                <a:cs typeface="Times New Roman" pitchFamily="18" charset="0"/>
              </a:rPr>
              <a:t>more </a:t>
            </a:r>
            <a:r>
              <a:rPr lang="en-US" sz="2400" b="1" dirty="0">
                <a:cs typeface="Times New Roman" pitchFamily="18" charset="0"/>
              </a:rPr>
              <a:t>expensive and difficult to conduct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44036" name="Rectangle 1"/>
          <p:cNvSpPr>
            <a:spLocks noChangeArrowheads="1"/>
          </p:cNvSpPr>
          <p:nvPr/>
        </p:nvSpPr>
        <p:spPr bwMode="auto">
          <a:xfrm>
            <a:off x="3485152" y="52943"/>
            <a:ext cx="30244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Cont. …case-control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studies</a:t>
            </a:r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381000" y="584422"/>
            <a:ext cx="57031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cs typeface="Times New Roman" pitchFamily="18" charset="0"/>
              </a:rPr>
              <a:t>Issues in the design of case-control studies</a:t>
            </a:r>
            <a:endParaRPr lang="en-MY" sz="24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245460" y="6242247"/>
            <a:ext cx="1553692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234480" cy="365125"/>
          </a:xfrm>
        </p:spPr>
        <p:txBody>
          <a:bodyPr/>
          <a:lstStyle/>
          <a:p>
            <a:fld id="{9ED6BBD9-36A4-4608-BAAE-C802F94F0F2F}" type="datetime1">
              <a:rPr lang="en-MY" smtClean="0"/>
              <a:t>25/12/2021</a:t>
            </a:fld>
            <a:endParaRPr lang="en-MY" dirty="0"/>
          </a:p>
        </p:txBody>
      </p:sp>
      <p:sp>
        <p:nvSpPr>
          <p:cNvPr id="9" name="Rectangle 8"/>
          <p:cNvSpPr/>
          <p:nvPr/>
        </p:nvSpPr>
        <p:spPr>
          <a:xfrm>
            <a:off x="6335924" y="58825"/>
            <a:ext cx="2952328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5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Issues in the design of case-control studies</a:t>
            </a:r>
            <a:endParaRPr lang="en-MY" sz="1050" b="1" dirty="0">
              <a:solidFill>
                <a:srgbClr val="0070C0"/>
              </a:solidFill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105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Formulation of a clearly defined hypothesis </a:t>
            </a: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1050" b="1" dirty="0">
                <a:latin typeface="Garamond" pitchFamily="18" charset="0"/>
                <a:cs typeface="Times New Roman" pitchFamily="18" charset="0"/>
              </a:rPr>
              <a:t>Selection of cases </a:t>
            </a:r>
            <a:endParaRPr lang="en-MY" sz="1050" b="1" dirty="0"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1050" b="1" dirty="0">
                <a:latin typeface="Garamond" pitchFamily="18" charset="0"/>
                <a:cs typeface="Times New Roman" pitchFamily="18" charset="0"/>
              </a:rPr>
              <a:t>Selection of controls </a:t>
            </a:r>
            <a:endParaRPr lang="en-MY" sz="1050" b="1" dirty="0">
              <a:latin typeface="Garamond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en-US" sz="1050" b="1" dirty="0">
                <a:latin typeface="Garamond" pitchFamily="18" charset="0"/>
                <a:cs typeface="Times New Roman" pitchFamily="18" charset="0"/>
              </a:rPr>
              <a:t> Measuring exposure status</a:t>
            </a:r>
            <a:endParaRPr lang="en-MY" sz="1050" b="1" dirty="0"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4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372BFC1-252C-46D5-BEC2-855AA3B5395F}" type="slidenum">
              <a:rPr lang="ar-SA" smtClean="0"/>
              <a:pPr eaLnBrk="1" hangingPunct="1"/>
              <a:t>9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/>
          </p:cNvSpPr>
          <p:nvPr/>
        </p:nvSpPr>
        <p:spPr bwMode="auto">
          <a:xfrm>
            <a:off x="109538" y="31750"/>
            <a:ext cx="8999537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MY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Hepatitis </a:t>
            </a:r>
            <a:r>
              <a:rPr lang="en-MY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Virus Prevalence and Genotyping among Hepatocellular Carcinoma Patients in Baghdad </a:t>
            </a:r>
          </a:p>
          <a:p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Waqar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Qahar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Al-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Kubaisy,Kadhim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Jawad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Obaid,Nor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Aini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Mohd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Noor,Nik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Shamsidah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Binti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Nik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Ibrahim,Ahmed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Albu</a:t>
            </a:r>
            <a:r>
              <a:rPr lang="en-MY" sz="1200" dirty="0">
                <a:latin typeface="Times New Roman" pitchFamily="18" charset="0"/>
                <a:cs typeface="Times New Roman" pitchFamily="18" charset="0"/>
              </a:rPr>
              <a:t>-Kareem Al-</a:t>
            </a:r>
            <a:r>
              <a:rPr lang="en-MY" sz="1200" dirty="0" err="1">
                <a:latin typeface="Times New Roman" pitchFamily="18" charset="0"/>
                <a:cs typeface="Times New Roman" pitchFamily="18" charset="0"/>
              </a:rPr>
              <a:t>Azawi</a:t>
            </a:r>
            <a:endParaRPr lang="en-MY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1600" dirty="0">
                <a:cs typeface="Times New Roman" pitchFamily="18" charset="0"/>
              </a:rPr>
              <a:t>Hepatocellular carcinoma (HCC) is the third most common cause for cancer death in the world, now being especially linked to chronic hepatitis C virus (HCV) infection. This </a:t>
            </a:r>
            <a:r>
              <a:rPr lang="en-MY" sz="1600" b="1" dirty="0">
                <a:solidFill>
                  <a:srgbClr val="C00000"/>
                </a:solidFill>
                <a:cs typeface="Times New Roman" pitchFamily="18" charset="0"/>
              </a:rPr>
              <a:t>case-control study </a:t>
            </a:r>
            <a:r>
              <a:rPr lang="en-MY" sz="1600" b="1" dirty="0">
                <a:cs typeface="Times New Roman" pitchFamily="18" charset="0"/>
              </a:rPr>
              <a:t>consisting </a:t>
            </a:r>
            <a:r>
              <a:rPr lang="en-MY" sz="1600" b="1" dirty="0">
                <a:solidFill>
                  <a:srgbClr val="FF0000"/>
                </a:solidFill>
                <a:cs typeface="Times New Roman" pitchFamily="18" charset="0"/>
              </a:rPr>
              <a:t>of 65 HCC patients </a:t>
            </a:r>
            <a:r>
              <a:rPr lang="en-MY" sz="1600" b="1" dirty="0">
                <a:cs typeface="Times New Roman" pitchFamily="18" charset="0"/>
              </a:rPr>
              <a:t>and </a:t>
            </a:r>
            <a:r>
              <a:rPr lang="en-MY" sz="1600" b="1" dirty="0">
                <a:solidFill>
                  <a:srgbClr val="FF0000"/>
                </a:solidFill>
                <a:cs typeface="Times New Roman" pitchFamily="18" charset="0"/>
              </a:rPr>
              <a:t>82 </a:t>
            </a:r>
            <a:r>
              <a:rPr lang="en-MY" sz="1600" b="1" dirty="0">
                <a:solidFill>
                  <a:srgbClr val="009900"/>
                </a:solidFill>
                <a:cs typeface="Times New Roman" pitchFamily="18" charset="0"/>
              </a:rPr>
              <a:t>patients with other malignant tumours </a:t>
            </a:r>
            <a:r>
              <a:rPr lang="en-MY" sz="1600" b="1" dirty="0">
                <a:solidFill>
                  <a:srgbClr val="002060"/>
                </a:solidFill>
                <a:cs typeface="Times New Roman" pitchFamily="18" charset="0"/>
              </a:rPr>
              <a:t>as controls </a:t>
            </a:r>
            <a:r>
              <a:rPr lang="en-MY" sz="1600" dirty="0">
                <a:cs typeface="Times New Roman" pitchFamily="18" charset="0"/>
              </a:rPr>
              <a:t>was </a:t>
            </a:r>
            <a:r>
              <a:rPr lang="en-MY" sz="1600" b="1" dirty="0">
                <a:cs typeface="Times New Roman" pitchFamily="18" charset="0"/>
              </a:rPr>
              <a:t>conducted to determine the association of HCV markers with HCC</a:t>
            </a:r>
            <a:r>
              <a:rPr lang="en-MY" sz="1600" dirty="0">
                <a:cs typeface="Times New Roman" pitchFamily="18" charset="0"/>
              </a:rPr>
              <a:t>. Serum of each participant was obtained for detection of HCV Ab and RNA by DNA enzyme immunoassay (DEIA). Twenty six per cent (26.0%) of HCC patients had positive anti-HCV which was significantly greater than the control group (p=0.001). </a:t>
            </a:r>
            <a:r>
              <a:rPr lang="en-MY" sz="1600" b="1" dirty="0">
                <a:cs typeface="Times New Roman" pitchFamily="18" charset="0"/>
              </a:rPr>
              <a:t>HCC patients significantly have a risk </a:t>
            </a:r>
            <a:r>
              <a:rPr lang="en-MY" sz="1600" dirty="0">
                <a:cs typeface="Times New Roman" pitchFamily="18" charset="0"/>
              </a:rPr>
              <a:t>of </a:t>
            </a:r>
            <a:r>
              <a:rPr lang="en-MY" sz="1600" b="1" dirty="0">
                <a:solidFill>
                  <a:srgbClr val="FF0000"/>
                </a:solidFill>
                <a:cs typeface="Times New Roman" pitchFamily="18" charset="0"/>
              </a:rPr>
              <a:t>exposure to HCV infection </a:t>
            </a:r>
            <a:r>
              <a:rPr lang="en-MY" sz="1600" b="1" dirty="0">
                <a:cs typeface="Times New Roman" pitchFamily="18" charset="0"/>
              </a:rPr>
              <a:t>almost 3 times </a:t>
            </a:r>
            <a:r>
              <a:rPr lang="en-MY" sz="1600" dirty="0">
                <a:cs typeface="Times New Roman" pitchFamily="18" charset="0"/>
              </a:rPr>
              <a:t>than the control group (</a:t>
            </a:r>
            <a:r>
              <a:rPr lang="en-MY" sz="1600" b="1" dirty="0">
                <a:cs typeface="Times New Roman" pitchFamily="18" charset="0"/>
              </a:rPr>
              <a:t>OR=2.87, 95</a:t>
            </a:r>
            <a:r>
              <a:rPr lang="en-MY" sz="1600" dirty="0">
                <a:cs typeface="Times New Roman" pitchFamily="18" charset="0"/>
              </a:rPr>
              <a:t>% C.I=1.1-7). Anti-HCV seropositive rate was significantly (p=0.03) higher among old age HCC patients and increases with age. Males with HCC significantly showed to have more than 9 times risk of exposure to HCV infection (OR=9.375, 95 % CI=1.299-67.647) than females. HCV-RNA seropositive rate was (70.8%) significantly higher among HCC patients compared to (22.2%) the control group (p=0.019). The most prevalent genotype (as a single or mixed pattern of infection) was HCV1b. This study detected a significantly higher HCV seropositive rate of antibodies and RNA in HCC patients.</a:t>
            </a:r>
            <a:endParaRPr lang="en-US" sz="1600" dirty="0">
              <a:cs typeface="Times New Roman" pitchFamily="18" charset="0"/>
            </a:endParaRP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109538" y="4371975"/>
            <a:ext cx="8578849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MY" sz="17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The case group consisted of 65 patients</a:t>
            </a:r>
            <a:r>
              <a:rPr lang="en-MY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1700" b="1" dirty="0">
                <a:latin typeface="Times New Roman" pitchFamily="18" charset="0"/>
                <a:cs typeface="Times New Roman" pitchFamily="18" charset="0"/>
              </a:rPr>
              <a:t>histologically confirmed with HCC </a:t>
            </a:r>
            <a:r>
              <a:rPr lang="en-MY" sz="17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MY" sz="1700" b="1" dirty="0">
                <a:latin typeface="Times New Roman" pitchFamily="18" charset="0"/>
                <a:cs typeface="Times New Roman" pitchFamily="18" charset="0"/>
              </a:rPr>
              <a:t>a serum level of alpha-fetoprotein exceeding 400ng/ ml</a:t>
            </a:r>
            <a:r>
              <a:rPr lang="en-MY" sz="1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MY" sz="1700" b="1" dirty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MY" sz="17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82 patient</a:t>
            </a:r>
            <a:r>
              <a:rPr lang="en-MY" sz="1700" b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MY" sz="17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with other malignant tumours </a:t>
            </a:r>
            <a:r>
              <a:rPr lang="en-MY" sz="1700" b="1" dirty="0">
                <a:latin typeface="Times New Roman" pitchFamily="18" charset="0"/>
                <a:cs typeface="Times New Roman" pitchFamily="18" charset="0"/>
              </a:rPr>
              <a:t>(not related to gastro intestinal system)</a:t>
            </a:r>
            <a:r>
              <a:rPr lang="en-MY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were considered </a:t>
            </a:r>
            <a:r>
              <a:rPr lang="en-MY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 a control group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Four hospitals</a:t>
            </a:r>
            <a:r>
              <a:rPr lang="en-MY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namely </a:t>
            </a:r>
            <a:r>
              <a:rPr lang="en-MY" sz="1600" dirty="0">
                <a:latin typeface="Times New Roman" pitchFamily="18" charset="0"/>
                <a:cs typeface="Times New Roman" pitchFamily="18" charset="0"/>
              </a:rPr>
              <a:t>Baghdad Teaching Hospital-Baghdad Medical City, Al </a:t>
            </a:r>
            <a:r>
              <a:rPr lang="en-MY" sz="1600" dirty="0" err="1">
                <a:latin typeface="Times New Roman" pitchFamily="18" charset="0"/>
                <a:cs typeface="Times New Roman" pitchFamily="18" charset="0"/>
              </a:rPr>
              <a:t>Kadhmiya</a:t>
            </a:r>
            <a:r>
              <a:rPr lang="en-MY" sz="1600" dirty="0">
                <a:latin typeface="Times New Roman" pitchFamily="18" charset="0"/>
                <a:cs typeface="Times New Roman" pitchFamily="18" charset="0"/>
              </a:rPr>
              <a:t> Teaching Hospital, Radiology and Nuclear Medicine Institute and Al </a:t>
            </a:r>
            <a:r>
              <a:rPr lang="en-MY" sz="1600" dirty="0" err="1">
                <a:latin typeface="Times New Roman" pitchFamily="18" charset="0"/>
                <a:cs typeface="Times New Roman" pitchFamily="18" charset="0"/>
              </a:rPr>
              <a:t>Yarmuk</a:t>
            </a:r>
            <a:r>
              <a:rPr lang="en-MY" sz="1600" dirty="0">
                <a:latin typeface="Times New Roman" pitchFamily="18" charset="0"/>
                <a:cs typeface="Times New Roman" pitchFamily="18" charset="0"/>
              </a:rPr>
              <a:t> General Teaching Hospital </a:t>
            </a:r>
            <a:r>
              <a:rPr lang="en-MY" sz="1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were chosen for 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data collection. </a:t>
            </a:r>
            <a:r>
              <a:rPr lang="en-MY" sz="1600" b="1" dirty="0">
                <a:latin typeface="Times New Roman" pitchFamily="18" charset="0"/>
                <a:cs typeface="Times New Roman" pitchFamily="18" charset="0"/>
              </a:rPr>
              <a:t>Only respondents with informed consent were interviewed 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using a structured questionnaire and serum samples were taken for HCV markers analysis. </a:t>
            </a:r>
            <a:r>
              <a:rPr lang="en-MY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Patients with positive serum </a:t>
            </a:r>
            <a:r>
              <a:rPr lang="en-MY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HBV were </a:t>
            </a:r>
            <a:r>
              <a:rPr lang="en-MY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excluded </a:t>
            </a:r>
            <a:r>
              <a:rPr lang="en-MY" sz="1400" dirty="0">
                <a:latin typeface="Times New Roman" pitchFamily="18" charset="0"/>
                <a:cs typeface="Times New Roman" pitchFamily="18" charset="0"/>
              </a:rPr>
              <a:t>from this study. Serum sample of each participant was dispensed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C930B-A190-4066-ADA1-77F0BB46F59B}" type="datetime1">
              <a:rPr lang="en-MY" smtClean="0"/>
              <a:t>25/12/2021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77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24A2AB109B04D9394872AA5C4638C" ma:contentTypeVersion="5" ma:contentTypeDescription="Create a new document." ma:contentTypeScope="" ma:versionID="4e9099373fc0c0239c4a0f0453c85ac5">
  <xsd:schema xmlns:xsd="http://www.w3.org/2001/XMLSchema" xmlns:xs="http://www.w3.org/2001/XMLSchema" xmlns:p="http://schemas.microsoft.com/office/2006/metadata/properties" xmlns:ns2="513c409d-95b3-4324-b1e7-64465f9ef705" targetNamespace="http://schemas.microsoft.com/office/2006/metadata/properties" ma:root="true" ma:fieldsID="c9d9b8bade72a0b562924d18a39c3b08" ns2:_="">
    <xsd:import namespace="513c409d-95b3-4324-b1e7-64465f9ef7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3c409d-95b3-4324-b1e7-64465f9ef7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D6ADDE-8C24-4484-9CD4-7D34597D72B6}"/>
</file>

<file path=customXml/itemProps2.xml><?xml version="1.0" encoding="utf-8"?>
<ds:datastoreItem xmlns:ds="http://schemas.openxmlformats.org/officeDocument/2006/customXml" ds:itemID="{4E525096-8A80-4C2F-9FB1-63F25DFD4920}"/>
</file>

<file path=customXml/itemProps3.xml><?xml version="1.0" encoding="utf-8"?>
<ds:datastoreItem xmlns:ds="http://schemas.openxmlformats.org/officeDocument/2006/customXml" ds:itemID="{2FD6625E-255C-4325-B6DC-757D3B67456C}"/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2229</Words>
  <Application>Microsoft Office PowerPoint</Application>
  <PresentationFormat>On-screen Show (4:3)</PresentationFormat>
  <Paragraphs>362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Garamond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27</cp:revision>
  <dcterms:created xsi:type="dcterms:W3CDTF">2020-12-01T13:36:36Z</dcterms:created>
  <dcterms:modified xsi:type="dcterms:W3CDTF">2021-12-25T13:22:36Z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0x01010028124A2AB109B04D9394872AA5C4638C</vt:lpwstr>
  </property>
</Properties>
</file>